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LTD = quasi Vergessen auf Zellebene, Verbindungen zwischen Neuronen werden schwächer, wenn sie nicht/zu selten genutzt werden, die Postsynapse also zu selten stimuliert wird. Dann werden AMPA-Rezeptoren „ausgebaut“ und die Zelle reagiert weniger stark auf Glutamat aka Signale aus der Präsynapse.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a:r>
              <a:t>Da in einer anderen Studie außerdem gezeigt werden konnte, dass die MCH-Zellen lange Axon-Verbindungen zum Hippocampus haben, wo sie inhibierend wirken, war nun die Idee von den japanischen &amp; amerikanischen Wissenschaftler*innen, dass die MCH-Neurone vermutlich an der Gedächtnis-Konsolidierung beteiligt sind und das hat man folgendermaßen untersucht: </a:t>
            </a:r>
          </a:p>
          <a:p>
            <a:pPr/>
          </a:p>
          <a:p>
            <a:pPr/>
            <a:r>
              <a:t>Man kann mithilfe eines Stoffs namens AAV9-CAG-FLEX-hM3Dq-mCherry (= ein chemogenetischer Stoff, was auch immer das heißt) die MCH-Neurone der Labormäuse deaktivieren, also quasi ausschalten, oder aktivieren. Den Stoff muss man ins Gehirn (vermutlich in den Hypothalamus) injizieren. </a:t>
            </a:r>
          </a:p>
          <a:p>
            <a:pPr/>
            <a:r>
              <a:t>Dann wurden Gedächtnis-Tests durchgeführt, bei denen die Mäuse zwischen alten und neuen Objekten unterscheiden mussten. In einer zweiten Aufgabe wurde eine Angst-Konditionierungs-Aufgabe durchgeführt. Waren bei Mäusen während der Abruf-Phase (also während der Aufgabe) die MCH-Neuronen ausgeschaltet, war die Gedächtnisleistung besser als bei Mäusen mit aktivierten MCH-Neuronen, was dafür spricht, dass bei aktiven MCH-Neuronen die Objekte eher vergessen bzw nicht erkannt wurden als bei deaktivierten MCH-Neuronen. </a:t>
            </a:r>
          </a:p>
          <a:p>
            <a:pPr/>
            <a:r>
              <a:t>In einem weiteren Experiment untersuchten die Wissenschaftler*innen außerdem die Rolle des REM-Schlafs. In diesem Fall deaktivierten sie die MCH-Neurone während des REM-Schlafs, was zu besseren Gedächtnisleistungen führte als bei Mäusen mit aktivierten MCH-Neuronen. In anderen Schlafphasen oder im Wachzustand konnte der Effekt nicht gezeigt werden.</a:t>
            </a:r>
          </a:p>
          <a:p>
            <a:pPr/>
          </a:p>
          <a:p>
            <a:pPr/>
            <a:r>
              <a:t>Die Wissenschaftler*innen interpretierten die Ergebnisse so, dass einerseits MCH-Neurone im Hypothalamus dafür verantwortlich sind, während des REM-Schlafs unwichtige Informationen im Hippocampus zu löschen. Dies könnte der Grund sein, warum man sich teilweise an Träume nicht mehr erinnern kann: Träume entstehen ja nur während des REM-Schlafs. Werden die Inhalte als unwichtig eingestuft, werden sie also gar nicht erst im Langzeitgedächtnis gespeichert sondern direkt vergessen. Die Frage ist nun, wieso einige Informationen vergessen werden und andere nicht. Das ist bislang aber noch unklar. </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Shape 428"/>
          <p:cNvSpPr/>
          <p:nvPr>
            <p:ph type="sldImg"/>
          </p:nvPr>
        </p:nvSpPr>
        <p:spPr>
          <a:prstGeom prst="rect">
            <a:avLst/>
          </a:prstGeom>
        </p:spPr>
        <p:txBody>
          <a:bodyPr/>
          <a:lstStyle/>
          <a:p>
            <a:pPr/>
          </a:p>
        </p:txBody>
      </p:sp>
      <p:sp>
        <p:nvSpPr>
          <p:cNvPr id="429" name="Shape 429"/>
          <p:cNvSpPr/>
          <p:nvPr>
            <p:ph type="body" sz="quarter" idx="1"/>
          </p:nvPr>
        </p:nvSpPr>
        <p:spPr>
          <a:prstGeom prst="rect">
            <a:avLst/>
          </a:prstGeom>
        </p:spPr>
        <p:txBody>
          <a:bodyPr/>
          <a:lstStyle/>
          <a:p>
            <a:pPr/>
            <a:r>
              <a:t>Nun aber zum Thema der Gruppenarbeit: </a:t>
            </a:r>
          </a:p>
          <a:p>
            <a:pPr/>
            <a:r>
              <a:t>Was sind Amnesien? Um das zu verstehen, müssen wir uns kurz die unterschiedlichen Arten von Gedächtnisinhalten anschauen.</a:t>
            </a:r>
          </a:p>
          <a:p>
            <a:pPr/>
          </a:p>
          <a:p>
            <a:pPr/>
            <a:r>
              <a:t>Erinnerung an „miterlebte“ historische Ereignisse = z.B. wo war ich / was hab ich gemacht, als ich von 9/11 erfahren hab (vllt keine gute Frage für die Erstis. Ich war zu dem Zeitpunkt 5 und die sind teilweise 7 Jahre jünger als ich. Besser: Zapfenstreich von Angela Merkel?)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a:r>
              <a:t>Heute geht es v.a. um einen Teil des expliziten Gedächtnisses - das episodische Gedächtnis-, das bei Amnesien verschütt geht.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Hat man eine Amnesie, kann man sich an einen bestimmten Zeitabschnitt nicht mehr erinnern. Dabei geht es v.a. um die episodische Erinnerung, also z.B. weiß man nicht mehr, wo man war, wen man getroffen hat oder was wann passiert ist. Je nachdem, um welchen Zeitabschnitt es geht, nennt man die Amnesie anders. Die unterschiedlichen Arten von Amnesien gucken wir uns gleich an.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Shape 469"/>
          <p:cNvSpPr/>
          <p:nvPr>
            <p:ph type="sldImg"/>
          </p:nvPr>
        </p:nvSpPr>
        <p:spPr>
          <a:prstGeom prst="rect">
            <a:avLst/>
          </a:prstGeom>
        </p:spPr>
        <p:txBody>
          <a:bodyPr/>
          <a:lstStyle/>
          <a:p>
            <a:pPr/>
          </a:p>
        </p:txBody>
      </p:sp>
      <p:sp>
        <p:nvSpPr>
          <p:cNvPr id="470" name="Shape 470"/>
          <p:cNvSpPr/>
          <p:nvPr>
            <p:ph type="body" sz="quarter" idx="1"/>
          </p:nvPr>
        </p:nvSpPr>
        <p:spPr>
          <a:prstGeom prst="rect">
            <a:avLst/>
          </a:prstGeom>
        </p:spPr>
        <p:txBody>
          <a:bodyPr/>
          <a:lstStyle/>
          <a:p>
            <a:pPr/>
            <a:r>
              <a:t>Amnesien entstehen meist, wenn irgendwas auf das Gehirn einwirkt und die Enkodierung, die Repräsentation im LZG oder den Abruf von Informationen stört. </a:t>
            </a:r>
          </a:p>
          <a:p>
            <a:pPr/>
            <a:r>
              <a:t>Meist sind das Krankheiten oder Verletzungen, die das Gehirn und insbesondere das Frontalhirn und den Hippocampus betreffen, Stoffe, die auf diese Hirnareale wirken oder traumatische Ereignisse, die verhindern, dass die Erlebnisse korrekt in das episodische Gedächtnis eingefügt werden können.</a:t>
            </a:r>
          </a:p>
          <a:p>
            <a:pPr/>
          </a:p>
          <a:p>
            <a:pPr/>
            <a:r>
              <a:t>Bei der Elektrokonvulsionstherapie wird das Gehirn einem starken elektrischen Strom ausgesetzt, was dazu führt, dass man sich an die Behandlung meist nicht gut erinnern kann. </a:t>
            </a:r>
          </a:p>
          <a:p>
            <a:pPr/>
            <a:r>
              <a:t>Elektrokonvulsionstherapien haben einen sehr üblen Ruf, was vor allem daran liegt, dass sie in der Vergangenheit oft übermäßig und ohne Einwilligung der Betroffenen durchgeführt wurden, zum Beispiel bei Frauen mit „Hysterie“ oder Depressionen (—&gt;  The Bell Jar, Sylvia Plath). In einigen Fällen können sie jedoch auch Menschen das Leben retten, zum Beispiel bei der katatonen Schizophrenie, bei der die Betroffenen in eine Art Starre fallen, die alle Muskeln betreffen. </a:t>
            </a:r>
          </a:p>
          <a:p>
            <a:pPr/>
            <a:r>
              <a:t>Angeblich auch Hypnose und „Gehirnwäsche“ in Sekten oder durch das Militär, konnte das Paper dazu nicht lesen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Shape 489"/>
          <p:cNvSpPr/>
          <p:nvPr>
            <p:ph type="sldImg"/>
          </p:nvPr>
        </p:nvSpPr>
        <p:spPr>
          <a:prstGeom prst="rect">
            <a:avLst/>
          </a:prstGeom>
        </p:spPr>
        <p:txBody>
          <a:bodyPr/>
          <a:lstStyle/>
          <a:p>
            <a:pPr/>
          </a:p>
        </p:txBody>
      </p:sp>
      <p:sp>
        <p:nvSpPr>
          <p:cNvPr id="490" name="Shape 490"/>
          <p:cNvSpPr/>
          <p:nvPr>
            <p:ph type="body" sz="quarter" idx="1"/>
          </p:nvPr>
        </p:nvSpPr>
        <p:spPr>
          <a:prstGeom prst="rect">
            <a:avLst/>
          </a:prstGeom>
        </p:spPr>
        <p:txBody>
          <a:bodyPr/>
          <a:lstStyle/>
          <a:p>
            <a:pPr/>
            <a:r>
              <a:t>Wir gucken uns jetzt aber nochmal an, welche Arten von Amnesie es gibt.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a:r>
              <a:t>Die erste Form müssten eigentlich alle kennen, das ist die infantile Amnesie. Menschen erinnern sich nicht bewusst an die ersten Lebensjahre, trotzdem können Traumata tiefe Spuren hinterlassen. Warum man sich nicht bewusst erinnern kann, ist aber bislang eher unklar. </a:t>
            </a:r>
          </a:p>
          <a:p>
            <a:pPr/>
            <a:r>
              <a:t>Eine Hypothesen ist, dass sehr kleine Kinder noch kein Selbstkonzept haben, mit dem sie bewusste, ich-bezogene Erinnerungen verknüpfen können. Bis zu einem Alter von ca. 2 Jahren erkennen sich sich auch noch nicht im Spiegel.</a:t>
            </a:r>
          </a:p>
          <a:p>
            <a:pPr/>
          </a:p>
          <a:p>
            <a:pPr/>
            <a:r>
              <a:t>Eine andere Hypothese ist, dass Erinnerungen verbalisiert gespeichert werden. Bei kleinen Kindern sind Erinnerungen dagegen eher emotional.</a:t>
            </a:r>
          </a:p>
          <a:p>
            <a:pPr/>
          </a:p>
          <a:p>
            <a:pPr/>
            <a:r>
              <a:t>Eine andere Hypothese ist, dass die Areale, die wichtig für bewusste episodische Erinnerungen sind, bei Kleinkindern noch nicht vollständig entwickelt sind, wie zum Beispiel der präfrontale Kortex (meine Lieblingshypothese). Der entwickelt sich übrigens von allen Hirnarealen am langsamsten, ist bei Frauen mit Anfang 20, bei Männern mit Mitte 20 ausgereift.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Shape 570"/>
          <p:cNvSpPr/>
          <p:nvPr>
            <p:ph type="sldImg"/>
          </p:nvPr>
        </p:nvSpPr>
        <p:spPr>
          <a:prstGeom prst="rect">
            <a:avLst/>
          </a:prstGeom>
        </p:spPr>
        <p:txBody>
          <a:bodyPr/>
          <a:lstStyle/>
          <a:p>
            <a:pPr/>
          </a:p>
        </p:txBody>
      </p:sp>
      <p:sp>
        <p:nvSpPr>
          <p:cNvPr id="571" name="Shape 571"/>
          <p:cNvSpPr/>
          <p:nvPr>
            <p:ph type="body" sz="quarter" idx="1"/>
          </p:nvPr>
        </p:nvSpPr>
        <p:spPr>
          <a:prstGeom prst="rect">
            <a:avLst/>
          </a:prstGeom>
        </p:spPr>
        <p:txBody>
          <a:bodyPr/>
          <a:lstStyle/>
          <a:p>
            <a:pPr/>
            <a:r>
              <a:t>Medikamente, die eine anterograde Amnesie auslösen: einige Benzos wie z.B. „Halcion“ (Triazolam)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Shape 580"/>
          <p:cNvSpPr/>
          <p:nvPr>
            <p:ph type="sldImg"/>
          </p:nvPr>
        </p:nvSpPr>
        <p:spPr>
          <a:prstGeom prst="rect">
            <a:avLst/>
          </a:prstGeom>
        </p:spPr>
        <p:txBody>
          <a:bodyPr/>
          <a:lstStyle/>
          <a:p>
            <a:pPr/>
          </a:p>
        </p:txBody>
      </p:sp>
      <p:sp>
        <p:nvSpPr>
          <p:cNvPr id="581" name="Shape 581"/>
          <p:cNvSpPr/>
          <p:nvPr>
            <p:ph type="body" sz="quarter" idx="1"/>
          </p:nvPr>
        </p:nvSpPr>
        <p:spPr>
          <a:prstGeom prst="rect">
            <a:avLst/>
          </a:prstGeom>
        </p:spPr>
        <p:txBody>
          <a:bodyPr/>
          <a:lstStyle/>
          <a:p>
            <a:pPr/>
            <a:r>
              <a:t>Thiamin:</a:t>
            </a:r>
          </a:p>
          <a:p>
            <a:pPr/>
            <a:r>
              <a:t>lebenswichtiges Vitamin </a:t>
            </a:r>
          </a:p>
          <a:p>
            <a:pPr/>
            <a:r>
              <a:t>v.a. in Nüssen, Nülsenfrüchten, Fleisch und Getreide enthalten</a:t>
            </a:r>
          </a:p>
          <a:p>
            <a:pPr/>
            <a:r>
              <a:t>Mangel durch einseitige Ernährung (fast nur noch Alkohol)</a:t>
            </a:r>
          </a:p>
          <a:p>
            <a:pPr/>
            <a:r>
              <a:t>Alkohol hemmt außerdem Aktivierung von Thiamin und verhindert Wiederaufnahme</a:t>
            </a:r>
          </a:p>
          <a:p>
            <a:pPr/>
          </a:p>
          <a:p>
            <a:pPr/>
            <a:r>
              <a:t>„Thiamin ist in der aktiven Form Thiaminpyrophosphat ein Coenzym des Kohlenhydratstoffwechsels.  Infolge einer Mangelernährung kann die Zufuhr von Thiamin unzureichend sein. Dies ist gehäuft bei Alkoholabhängigen der Fall. Auch die Resorption aus dem Duodenum ist bei Alkoholmissbrauch beeinträchtigt. Die Aktivierung durch die Thiamin-Pyrophosphokinase kann ebenso wie die Speicherung von Thiamin durch Ethanol bzw. begleitende Lebererkrankungen beeinträchtigt sein.</a:t>
            </a:r>
          </a:p>
          <a:p>
            <a:pPr/>
          </a:p>
          <a:p>
            <a:pPr/>
            <a:r>
              <a:t>Der beeinträchtigte Kohlenhydrat-Abbau führt zu einem gestörten zerebralen Energiestoffwechsel. Aus diesem resultieren eine beeinträchtigte mitochondriale Funktion, erhöhter oxidativer Stress, entzündliche Veränderungen und neuronale Funktionsstörungen. Über eine Mitbeteiligung von Astrozyten kommt es zur Laktatazidose und Downregulation von Glutamattransportern. Diese Vorgänge führen zu einer gesteigerten Exzitotoxizität und zu einer Störung der Blut-Hirn-Schranke. In der Summe kommt es durch die zahlreichen Funktionsstörungen zur Neurodegeneration.“</a:t>
            </a:r>
          </a:p>
          <a:p>
            <a:pP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Shape 612"/>
          <p:cNvSpPr/>
          <p:nvPr>
            <p:ph type="sldImg"/>
          </p:nvPr>
        </p:nvSpPr>
        <p:spPr>
          <a:prstGeom prst="rect">
            <a:avLst/>
          </a:prstGeom>
        </p:spPr>
        <p:txBody>
          <a:bodyPr/>
          <a:lstStyle/>
          <a:p>
            <a:pPr/>
          </a:p>
        </p:txBody>
      </p:sp>
      <p:sp>
        <p:nvSpPr>
          <p:cNvPr id="613" name="Shape 613"/>
          <p:cNvSpPr/>
          <p:nvPr>
            <p:ph type="body" sz="quarter" idx="1"/>
          </p:nvPr>
        </p:nvSpPr>
        <p:spPr>
          <a:prstGeom prst="rect">
            <a:avLst/>
          </a:prstGeom>
        </p:spPr>
        <p:txBody>
          <a:bodyPr/>
          <a:lstStyle/>
          <a:p>
            <a:pPr/>
            <a:r>
              <a:t>Wie werden Informationen nun eigentlich enkodiert/konsolidiert/abgerufen? </a:t>
            </a:r>
          </a:p>
          <a:p>
            <a:pPr/>
            <a:r>
              <a:t>Nicht gleichmäßig in beiden Hemisphären, sondern Asymmetrie beim Enkodieren und Abrufen von episodischen Informationen</a:t>
            </a:r>
          </a:p>
          <a:p>
            <a:pPr/>
            <a:r>
              <a:t>Wichtig: Störung der Zusammenarbeit mit Arealen im Temporallappen führt zu Amnesien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Experiment von Ebbinghaus: Wie lange kann man eine Anzahl von sinnlosen Silben erinnern (rote Kurve)? Wie lange erinnert man sich, wenn man sie 1, 2, 3… x lernt (grüne Kurven)?</a:t>
            </a:r>
          </a:p>
          <a:p>
            <a:pPr/>
          </a:p>
          <a:p>
            <a:pPr/>
            <a:r>
              <a:t>—&gt; Befund: „Vergessenskurve“</a:t>
            </a:r>
          </a:p>
          <a:p>
            <a:pPr/>
            <a:r>
              <a:t>Wikipedia: „Seine Ergebnisse besagen grob, dass wir bereits 20 Minuten nach dem Lernen nur noch 60 % des Gelernten abrufen können. Nach einer Stunde sind nur noch 45 % und nach einem Tag gar nur 34 % des Gelernten im Gedächtnis. Sechs Tage nach dem Lernen wiederum ist das Erinnerungsvermögen bereits auf 23 % geschrumpft; dauerhaft werden nur 15 % des Erlernten gespeichert.“</a:t>
            </a:r>
          </a:p>
          <a:p>
            <a:pPr/>
          </a:p>
          <a:p>
            <a:pPr/>
            <a:r>
              <a:t>Problem: Sinnlose Silben lassen sich schlechter merken als echte Worte, deshalb ist die Lernkurve nicht repräsentativ für „echtes“ Lernen und bildet eher einen Extremfall ab (—&gt; Schätzung viel zu konservativ). </a:t>
            </a:r>
          </a:p>
          <a:p>
            <a:pPr/>
            <a:r>
              <a:t>Wikipedia: „Schüler haben nach drei bis sechs Tagen noch bis zu 90 % der erlernten Vokabeln im Gedächtnis.“</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Je höher das Strukturierungsniveau des zu lernenden Stoffes ist, desto besser kann man sich erinnern. Z.B. kann man Gedichte besser auswendig lernen als Prosa, weil sie sich (oft) reimen und man so eine Gedächtnishilfe hat. Prinzipien, Regeln und Gesetzmäßigkeiten lassen sich anhand von Beispielen gut ableiten, selbst wenn man sie mehr oder weniger komplett vergessen hat.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Schlaf ist eigentlich evolutionär risky, weil man ja quasi 8-9h damit verbringt, mehr oder weniger „bewusstlos“ und unresponsiv in der Gegend rumzuliegen. Die Regeneration von Zellen, Regulation von Metabolismus und Immunsystem und das Sparen von Energie könnte auch erfolgen, indem man einfach wach rumliegt, ohne dabei komplett weggetreten sein zu müssen. Was ist da los?</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Wenn wir wach sind, speichern wir permanent neue Informationen ab, zum Beispiel Erlebnisse oder neu gelernte Fakten, und rufen alte Erinnerungen ab. Das nennt man Enkodierung bzw Abruf von Erinnerungen. </a:t>
            </a:r>
          </a:p>
          <a:p>
            <a:pPr/>
            <a:r>
              <a:t>Wenn wir eine neue Information bekommen, die erinnert werden soll, wird sie in unserem Hippocampus verarbeitet. Um Informationen zu stärken und nachhaltig parat zu haben, muss sie im Langzeitgedächtnis gespeichert werden. Das nennt man Konsolidierung. </a:t>
            </a:r>
          </a:p>
          <a:p>
            <a:pPr/>
          </a:p>
          <a:p>
            <a:pPr/>
            <a:r>
              <a:t>Enkodierung &amp; Abruf beanspruchen die gleichen neuronalen Strukturen wie Konsolidierung und können daher nicht gleichzeitig erfolgen</a:t>
            </a:r>
          </a:p>
          <a:p>
            <a:pPr/>
          </a:p>
          <a:p>
            <a:pPr/>
            <a:r>
              <a:t>Deshalb ist es notwendig, dass wir auch Phasen haben, in denen keine neuen Informationen eingehen oder alte abgerufen werden, damit Zeit für die Konsolidierung bleibt. Und deshalb schlafen wir. Aber was passiert nun genau, wenn wir pennen?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Achtung, in alten Modellen ist von 5 Phasen die Rede, mittlerweile zählen Phase 3 und 4 als eine gemeinsame Tiefschlaf-Phase, </a:t>
            </a:r>
          </a:p>
          <a:p>
            <a:pPr/>
          </a:p>
          <a:p>
            <a:pPr/>
            <a:r>
              <a:t>Die ersten 2-3 Schlafphasen sind v.a. NREM-Schlaf und die REM-Phase ist kurz (so von 11-3 Uhr, je nachdem, wann man einschläft), im Laufe der Nacht kommt es zu längeren REM-Schlaf-Phasen (ca. 3-7 Uhr)</a:t>
            </a:r>
          </a:p>
          <a:p>
            <a:pPr/>
          </a:p>
          <a:p>
            <a:pPr/>
            <a:r>
              <a:t>Teenager schlafen etwa 9 Stunden, Kinder brauchen noch mehr Schlaf (je kleiner sie sind, desto mehr)</a:t>
            </a:r>
          </a:p>
          <a:p>
            <a:pPr/>
          </a:p>
          <a:p>
            <a:pPr/>
            <a:r>
              <a:t>- Erwachsene schlafen im Schnitt 8h pro Nacht</a:t>
            </a:r>
          </a:p>
          <a:p>
            <a:pPr/>
            <a:r>
              <a:t>- pro durchgeschlafener Nacht ca. 4-6 Schlafzyklen</a:t>
            </a:r>
          </a:p>
          <a:p>
            <a:pPr/>
            <a:r>
              <a:t>1 Schlafzyklus dauert 90 min </a:t>
            </a:r>
          </a:p>
          <a:p>
            <a:pPr/>
            <a:r>
              <a:t>pro Schlafzyklus 4 Phasen, Länge der Phasen variiert</a:t>
            </a:r>
          </a:p>
          <a:p>
            <a:pPr/>
          </a:p>
          <a:p>
            <a:pPr/>
            <a:r>
              <a:t>Zum Verarbeiten von gerade gelernten Infos ist also ein Nickerchen von 90 min (also von einer Schlafphase) ideal, wenn man sich nur ausruhen will, sollte man nicht mehr als 20 min schlafen, weil man extrem dizzy ist, wenn man aus dem Tiefschlaf aufwacht.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a:r>
              <a:t>Im Laufe einer Nacht variiert die Länge der einzelnen Schlafphasen. Zuerst hat man nur kurze REM-Schlaf-Phasen, im Laufe der Nacht werden sie aber länger.</a:t>
            </a:r>
          </a:p>
          <a:p>
            <a:pPr/>
            <a:r>
              <a:t>Mit dem Alter haben wir weniger Tief- und REM-Schlaf und mehr leichte NREM-Schlafphasen (Phasen 1 und 2). </a:t>
            </a:r>
          </a:p>
          <a:p>
            <a:pPr/>
            <a:r>
              <a:t>Babies haben kürzere Schlafphasen (50-60 min) und können auch direkt in den REM-Schlaf fallen.</a:t>
            </a:r>
          </a:p>
          <a:p>
            <a:pPr/>
            <a:r>
              <a:t>Wenn für die Konsolidierung von Erinnerungen v.a. der Slow Wave Sleep in den ersten 3 Phasen relevant ist, wozu brauchen wir dann REM-Schlaf? Und wenn wir in jeder REM-Schlaf-Phase träumen, wieso erinnern wir uns dann an den Großteil der Träume gar nicht?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p>
            <a:pPr/>
            <a:r>
              <a:t>Funktion des REM-Schlafs lange unklar, Theorien waren, dass er bei der Konsolidierung von Langzeitgedächtnisinhalten hilft, andere Menschen (u.a. Francis Crick, der Typ, der von Rosalind Franklin die Idee mit der DNA-Helix geklaut hat) dachten, dass REM-Schlaf dazu dient, unwichtige Informationen zu löschen.</a:t>
            </a:r>
          </a:p>
          <a:p>
            <a:pPr/>
          </a:p>
          <a:p>
            <a:pPr/>
            <a:r>
              <a:t>In einer Studie von japanischen und amerikanischen Wissenschaftler*innen mit Mäusen konnte gezeigt werden, dass während des REM-Schlafs synaptische Verbindungen getrennt werden. In der Studie wurden benachbarte Zellen im Hypothalamus beobachtet, die ein Hormon namens MCH (Melanin concentrating Hormone) herstellen, das an der Regulation von Schlaf und Appetit beteiligt ist. Die Wissenschaftler*innen konnten feststellen, dass 52.8 % dieser Zellen im REM-Schlaf feuerten, aber nur 35% im Wachzustand.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Da in einer anderen Studie außerdem gezeigt werden konnte, dass die MCH-Zellen lange Axon-Verbindungen zum Hippocampus haben, wo sie inhibierend wirken, war nun die Idee von den japanischen &amp; amerikanischen Wissenschaftler*innen, dass die MCH-Neurone vermutlich an der Gedächtnis-Konsolidierung beteiligt sind und das hat man folgendermaßen untersucht: </a:t>
            </a:r>
          </a:p>
          <a:p>
            <a:pPr/>
          </a:p>
          <a:p>
            <a:pPr/>
            <a:r>
              <a:t>Man kann mithilfe eines Stoffs namens AAV9-CAG-FLEX-hM3Dq-mCherry (= ein chemogenetischer Stoff, was auch immer das heißt) die MCH-Neurone der Labormäuse deaktivieren, also quasi ausschalten, oder aktivieren. Den Stoff muss man ins Gehirn (vermutlich in den Hypothalamus) injizieren. </a:t>
            </a:r>
          </a:p>
          <a:p>
            <a:pPr/>
            <a:r>
              <a:t>Dann wurden Gedächtnis-Tests durchgeführt, bei denen die Mäuse zwischen alten und neuen Objekten unterscheiden mussten. In einer zweiten Aufgabe wurde eine Angst-Konditionierungs-Aufgabe durchgeführt. Waren bei Mäusen während der Abruf-Phase (also während der Aufgabe) die MCH-Neuronen ausgeschaltet, war die Gedächtnisleistung besser als bei Mäusen mit aktivierten MCH-Neuronen, was dafür spricht, dass bei aktiven MCH-Neuronen die Objekte eher vergessen bzw nicht erkannt wurden als bei deaktivierten MCH-Neuronen. </a:t>
            </a:r>
          </a:p>
          <a:p>
            <a:pPr/>
            <a:r>
              <a:t>In einem weiteren Experiment untersuchten die Wissenschaftler*innen außerdem die Rolle des REM-Schlafs. In diesem Fall deaktivierten sie die MCH-Neurone während des REM-Schlafs, was zu besseren Gedächtnisleistungen führte als bei Mäusen mit aktivierten MCH-Neuronen. In anderen Schlafphasen oder im Wachzustand konnte der Effekt nicht gezeigt werden.</a:t>
            </a:r>
          </a:p>
          <a:p>
            <a:pPr/>
          </a:p>
          <a:p>
            <a:pPr/>
            <a:r>
              <a:t>Die Wissenschaftler*innen interpretierten die Ergebnisse so, dass einerseits MCH-Neurone im Hypothalamus dafür verantwortlich sind, während des REM-Schlafs unwichtige Informationen im Hippocampus zu löschen. Dies könnte der Grund sein, warum man sich teilweise an Träume nicht mehr erinnern kann: Träume entstehen ja nur während des REM-Schlafs. Werden die Inhalte als unwichtig eingestuft, werden sie also gar nicht erst im Langzeitgedächtnis gespeichert sondern direkt vergessen. Die Frage ist nun, wieso einige Informationen vergessen werden und andere nicht. Das ist bislang aber noch unklar. </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83191" y="6118183"/>
            <a:ext cx="8335679" cy="265560"/>
          </a:xfrm>
          <a:prstGeom prst="rect">
            <a:avLst/>
          </a:prstGeom>
          <a:solidFill>
            <a:srgbClr val="6AACDA">
              <a:alpha val="74993"/>
            </a:srgbClr>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sp>
        <p:nvSpPr>
          <p:cNvPr id="144" name="Rectangle 1"/>
          <p:cNvSpPr/>
          <p:nvPr/>
        </p:nvSpPr>
        <p:spPr>
          <a:xfrm>
            <a:off x="150160" y="124586"/>
            <a:ext cx="8335680" cy="966624"/>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4" name="Group 3"/>
          <p:cNvGrpSpPr/>
          <p:nvPr/>
        </p:nvGrpSpPr>
        <p:grpSpPr>
          <a:xfrm>
            <a:off x="6221213" y="337139"/>
            <a:ext cx="2265174" cy="753875"/>
            <a:chOff x="0" y="0"/>
            <a:chExt cx="2265173" cy="753873"/>
          </a:xfrm>
        </p:grpSpPr>
        <p:grpSp>
          <p:nvGrpSpPr>
            <p:cNvPr id="151" name="Group 4"/>
            <p:cNvGrpSpPr/>
            <p:nvPr/>
          </p:nvGrpSpPr>
          <p:grpSpPr>
            <a:xfrm>
              <a:off x="0" y="0"/>
              <a:ext cx="1131699" cy="379225"/>
              <a:chOff x="0" y="0"/>
              <a:chExt cx="1131698" cy="379224"/>
            </a:xfrm>
          </p:grpSpPr>
          <p:sp>
            <p:nvSpPr>
              <p:cNvPr id="145"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0"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2"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3"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5" name="Foliennummer"/>
          <p:cNvSpPr txBox="1"/>
          <p:nvPr>
            <p:ph type="sldNum" sz="quarter" idx="2"/>
          </p:nvPr>
        </p:nvSpPr>
        <p:spPr>
          <a:xfrm>
            <a:off x="8127426" y="6065542"/>
            <a:ext cx="358414" cy="370841"/>
          </a:xfrm>
          <a:prstGeom prst="rect">
            <a:avLst/>
          </a:prstGeom>
        </p:spPr>
        <p:txBody>
          <a:bodyPr anchor="t"/>
          <a:lstStyle>
            <a:lvl1pPr algn="l">
              <a:defRPr sz="1800">
                <a:latin typeface="D-DIN"/>
                <a:ea typeface="D-DIN"/>
                <a:cs typeface="D-DIN"/>
                <a:sym typeface="D-DIN"/>
              </a:defRPr>
            </a:lvl1pPr>
          </a:lstStyle>
          <a:p>
            <a:pPr/>
            <a:fld id="{86CB4B4D-7CA3-9044-876B-883B54F8677D}" type="slidenum"/>
          </a:p>
        </p:txBody>
      </p:sp>
      <p:sp>
        <p:nvSpPr>
          <p:cNvPr id="156" name="Titeltext"/>
          <p:cNvSpPr txBox="1"/>
          <p:nvPr>
            <p:ph type="title"/>
          </p:nvPr>
        </p:nvSpPr>
        <p:spPr>
          <a:xfrm>
            <a:off x="357542" y="124586"/>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7" name="Textebene 1…"/>
          <p:cNvSpPr txBox="1"/>
          <p:nvPr>
            <p:ph type="body" idx="1"/>
          </p:nvPr>
        </p:nvSpPr>
        <p:spPr>
          <a:xfrm>
            <a:off x="183191" y="1323154"/>
            <a:ext cx="7773989" cy="4275138"/>
          </a:xfrm>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5"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6"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4"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5"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3"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4"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5"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200"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8"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9"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10"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8"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9"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20"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8"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2">
            <a:extLst/>
          </a:blip>
          <a:srcRect l="0" t="11444" r="0" b="0"/>
          <a:stretch>
            <a:fillRect/>
          </a:stretch>
        </p:blipFill>
        <p:spPr>
          <a:xfrm>
            <a:off x="431492" y="1294685"/>
            <a:ext cx="7839029" cy="4619838"/>
          </a:xfrm>
          <a:prstGeom prst="rect">
            <a:avLst/>
          </a:prstGeom>
          <a:ln w="12700">
            <a:miter lim="400000"/>
          </a:ln>
        </p:spPr>
      </p:pic>
      <p:sp>
        <p:nvSpPr>
          <p:cNvPr id="2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6" name="Rasch &amp; Born, 2013"/>
          <p:cNvSpPr txBox="1"/>
          <p:nvPr/>
        </p:nvSpPr>
        <p:spPr>
          <a:xfrm>
            <a:off x="306789" y="5442651"/>
            <a:ext cx="1013431"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solidFill>
                <a:latin typeface="D-DIN"/>
                <a:ea typeface="D-DIN"/>
                <a:cs typeface="D-DIN"/>
                <a:sym typeface="D-DIN"/>
              </a:defRPr>
            </a:lvl1pPr>
          </a:lstStyle>
          <a:p>
            <a:pPr/>
            <a:r>
              <a:t>Rasch &amp; Born, 2013</a:t>
            </a:r>
          </a:p>
        </p:txBody>
      </p:sp>
      <p:sp>
        <p:nvSpPr>
          <p:cNvPr id="387" name="Abbildung 7…"/>
          <p:cNvSpPr txBox="1"/>
          <p:nvPr/>
        </p:nvSpPr>
        <p:spPr>
          <a:xfrm>
            <a:off x="252574" y="1230605"/>
            <a:ext cx="4445272"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2200"/>
              </a:lnSpc>
              <a:defRPr b="1" sz="1000">
                <a:solidFill>
                  <a:schemeClr val="accent3"/>
                </a:solidFill>
                <a:latin typeface="D-DIN"/>
                <a:ea typeface="D-DIN"/>
                <a:cs typeface="D-DIN"/>
                <a:sym typeface="D-DIN"/>
              </a:defRPr>
            </a:pPr>
            <a:r>
              <a:t>Abbildung 7</a:t>
            </a:r>
          </a:p>
          <a:p>
            <a:pPr marL="609600" indent="-609600" defTabSz="457200">
              <a:lnSpc>
                <a:spcPts val="2200"/>
              </a:lnSpc>
              <a:defRPr i="1" sz="1000">
                <a:solidFill>
                  <a:schemeClr val="accent3"/>
                </a:solidFill>
                <a:latin typeface="D-DIN"/>
                <a:ea typeface="D-DIN"/>
                <a:cs typeface="D-DIN"/>
                <a:sym typeface="D-DIN"/>
              </a:defRPr>
            </a:pPr>
            <a:r>
              <a:t>Die Länge der REM-Schlaf-Phasen nimmt in der zweiten Hälfte der Nacht zu.</a:t>
            </a:r>
          </a:p>
        </p:txBody>
      </p:sp>
      <p:pic>
        <p:nvPicPr>
          <p:cNvPr id="388" name="Bildschirmfoto 2021-06-29 um 12.03.58.png" descr="Bildschirmfoto 2021-06-29 um 12.03.58.png"/>
          <p:cNvPicPr>
            <a:picLocks noChangeAspect="1"/>
          </p:cNvPicPr>
          <p:nvPr/>
        </p:nvPicPr>
        <p:blipFill>
          <a:blip r:embed="rId3">
            <a:extLst/>
          </a:blip>
          <a:stretch>
            <a:fillRect/>
          </a:stretch>
        </p:blipFill>
        <p:spPr>
          <a:xfrm>
            <a:off x="275290" y="1664776"/>
            <a:ext cx="8264013" cy="3854559"/>
          </a:xfrm>
          <a:prstGeom prst="rect">
            <a:avLst/>
          </a:prstGeom>
          <a:ln w="12700">
            <a:miter lim="400000"/>
          </a:ln>
        </p:spPr>
      </p:pic>
      <p:sp>
        <p:nvSpPr>
          <p:cNvPr id="389" name="Titel 1"/>
          <p:cNvSpPr txBox="1"/>
          <p:nvPr>
            <p:ph type="title"/>
          </p:nvPr>
        </p:nvSpPr>
        <p:spPr>
          <a:xfrm>
            <a:off x="301396" y="107044"/>
            <a:ext cx="6198910" cy="864097"/>
          </a:xfrm>
          <a:prstGeom prst="rect">
            <a:avLst/>
          </a:prstGeom>
        </p:spPr>
        <p:txBody>
          <a:bodyPr/>
          <a:lstStyle>
            <a:lvl1pPr>
              <a:defRPr sz="2200"/>
            </a:lvl1pPr>
          </a:lstStyle>
          <a:p>
            <a:pPr/>
            <a:r>
              <a:t>Wieso schlafen wir eigentlich?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Textfeld 3"/>
          <p:cNvSpPr txBox="1"/>
          <p:nvPr>
            <p:ph type="sldNum" sz="quarter" idx="2"/>
          </p:nvPr>
        </p:nvSpPr>
        <p:spPr>
          <a:xfrm>
            <a:off x="8287592" y="6065542"/>
            <a:ext cx="341559"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95" name="Titel 1"/>
          <p:cNvSpPr txBox="1"/>
          <p:nvPr>
            <p:ph type="title"/>
          </p:nvPr>
        </p:nvSpPr>
        <p:spPr>
          <a:xfrm>
            <a:off x="301396" y="107044"/>
            <a:ext cx="6198910" cy="864097"/>
          </a:xfrm>
          <a:prstGeom prst="rect">
            <a:avLst/>
          </a:prstGeom>
        </p:spPr>
        <p:txBody>
          <a:bodyPr/>
          <a:lstStyle/>
          <a:p>
            <a:pPr>
              <a:defRPr sz="2200"/>
            </a:pPr>
            <a:r>
              <a:t>Exkurs: Wieso erinnern wir uns oft </a:t>
            </a:r>
          </a:p>
          <a:p>
            <a:pPr>
              <a:defRPr sz="2200"/>
            </a:pPr>
            <a:r>
              <a:t>nicht an unsere Träume?</a:t>
            </a:r>
          </a:p>
        </p:txBody>
      </p:sp>
      <p:pic>
        <p:nvPicPr>
          <p:cNvPr id="396" name="Bildschirmfoto 2021-06-29 um 11.00.34.png" descr="Bildschirmfoto 2021-06-29 um 11.00.34.png"/>
          <p:cNvPicPr>
            <a:picLocks noChangeAspect="1"/>
          </p:cNvPicPr>
          <p:nvPr/>
        </p:nvPicPr>
        <p:blipFill>
          <a:blip r:embed="rId3">
            <a:extLst/>
          </a:blip>
          <a:srcRect l="0" t="0" r="11536" b="0"/>
          <a:stretch>
            <a:fillRect/>
          </a:stretch>
        </p:blipFill>
        <p:spPr>
          <a:xfrm>
            <a:off x="891817" y="2950975"/>
            <a:ext cx="3562680" cy="2818480"/>
          </a:xfrm>
          <a:prstGeom prst="rect">
            <a:avLst/>
          </a:prstGeom>
          <a:ln w="12700">
            <a:miter lim="400000"/>
          </a:ln>
        </p:spPr>
      </p:pic>
      <p:pic>
        <p:nvPicPr>
          <p:cNvPr id="397" name="Bildschirmfoto 2021-06-29 um 11.00.24.png" descr="Bildschirmfoto 2021-06-29 um 11.00.24.png"/>
          <p:cNvPicPr>
            <a:picLocks noChangeAspect="1"/>
          </p:cNvPicPr>
          <p:nvPr/>
        </p:nvPicPr>
        <p:blipFill>
          <a:blip r:embed="rId4">
            <a:extLst/>
          </a:blip>
          <a:stretch>
            <a:fillRect/>
          </a:stretch>
        </p:blipFill>
        <p:spPr>
          <a:xfrm>
            <a:off x="4603498" y="2955733"/>
            <a:ext cx="3203453" cy="2814145"/>
          </a:xfrm>
          <a:prstGeom prst="rect">
            <a:avLst/>
          </a:prstGeom>
          <a:ln w="12700">
            <a:miter lim="400000"/>
          </a:ln>
        </p:spPr>
      </p:pic>
      <p:sp>
        <p:nvSpPr>
          <p:cNvPr id="398" name="Abbildung 8…"/>
          <p:cNvSpPr txBox="1"/>
          <p:nvPr/>
        </p:nvSpPr>
        <p:spPr>
          <a:xfrm>
            <a:off x="877112" y="2366921"/>
            <a:ext cx="688290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solidFill>
                <a:latin typeface="D-DIN"/>
                <a:ea typeface="D-DIN"/>
                <a:cs typeface="D-DIN"/>
                <a:sym typeface="D-DIN"/>
              </a:defRPr>
            </a:pPr>
            <a:r>
              <a:t>Abbildung 8</a:t>
            </a:r>
          </a:p>
          <a:p>
            <a:pPr>
              <a:defRPr i="1" sz="1000">
                <a:solidFill>
                  <a:schemeClr val="accent4"/>
                </a:solidFill>
                <a:latin typeface="D-DIN"/>
                <a:ea typeface="D-DIN"/>
                <a:cs typeface="D-DIN"/>
                <a:sym typeface="D-DIN"/>
              </a:defRPr>
            </a:pPr>
            <a:r>
              <a:t>links: Axone von MCH-Neuronen (grün) an einem thalamischen Neuron (rot); rechts: Zellkörper von MCH-Neuronen (grün) im Hypothalamus</a:t>
            </a:r>
          </a:p>
        </p:txBody>
      </p:sp>
      <p:sp>
        <p:nvSpPr>
          <p:cNvPr id="399" name="Noseda, Kainz, Borsook &amp; Burstein, 2014"/>
          <p:cNvSpPr txBox="1"/>
          <p:nvPr/>
        </p:nvSpPr>
        <p:spPr>
          <a:xfrm>
            <a:off x="884039" y="5814171"/>
            <a:ext cx="1825487" cy="2014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lumOff val="-11199"/>
                  </a:schemeClr>
                </a:solidFill>
                <a:latin typeface="+mj-lt"/>
                <a:ea typeface="+mj-ea"/>
                <a:cs typeface="+mj-cs"/>
                <a:sym typeface="Times New Roman"/>
              </a:defRPr>
            </a:lvl1pPr>
          </a:lstStyle>
          <a:p>
            <a:pPr/>
            <a:r>
              <a:t>Noseda, Kainz, Borsook &amp; Burstein, 2014</a:t>
            </a:r>
          </a:p>
        </p:txBody>
      </p:sp>
      <p:sp>
        <p:nvSpPr>
          <p:cNvPr id="400" name="Izawa, S., Chowdhury, S., Miyazaki, T., Mukai, Y., Ono, D., Inoue, R., et al. (2019).             REM sleep–active MCH neurons are involved in forgetting hippocampus-dependent memories. Science, 365(6459), 1308–1313. https://doi.org/10.1126/science.aax92"/>
          <p:cNvSpPr txBox="1"/>
          <p:nvPr/>
        </p:nvSpPr>
        <p:spPr>
          <a:xfrm>
            <a:off x="288718" y="1309138"/>
            <a:ext cx="8089979" cy="11004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09600" indent="-609600" defTabSz="457200">
              <a:lnSpc>
                <a:spcPts val="2000"/>
              </a:lnSpc>
              <a:defRPr sz="1500">
                <a:latin typeface="D-DIN"/>
                <a:ea typeface="D-DIN"/>
                <a:cs typeface="D-DIN"/>
                <a:sym typeface="D-DIN"/>
              </a:defRPr>
            </a:pPr>
            <a:r>
              <a:t>Izawa, S., Chowdhury, S., Miyazaki, T., Mukai, Y., Ono, D., Inoue, R., et al. (2019).             REM sleep–active MCH neurons are involved in forgetting hippocampus-dependent memories. </a:t>
            </a:r>
            <a:r>
              <a:rPr i="1"/>
              <a:t>Science</a:t>
            </a:r>
            <a:r>
              <a:t>, </a:t>
            </a:r>
            <a:r>
              <a:rPr i="1"/>
              <a:t>365</a:t>
            </a:r>
            <a:r>
              <a:t>(6459), 1308–1313. https://doi.org/10.1126/science.aax9238</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406" name="F1.large.jpg" descr="F1.large.jpg"/>
          <p:cNvPicPr>
            <a:picLocks noChangeAspect="1"/>
          </p:cNvPicPr>
          <p:nvPr/>
        </p:nvPicPr>
        <p:blipFill>
          <a:blip r:embed="rId3">
            <a:extLst/>
          </a:blip>
          <a:stretch>
            <a:fillRect/>
          </a:stretch>
        </p:blipFill>
        <p:spPr>
          <a:xfrm>
            <a:off x="1292479" y="1889569"/>
            <a:ext cx="6100166" cy="3734109"/>
          </a:xfrm>
          <a:prstGeom prst="rect">
            <a:avLst/>
          </a:prstGeom>
          <a:ln w="12700">
            <a:miter lim="400000"/>
          </a:ln>
        </p:spPr>
      </p:pic>
      <p:sp>
        <p:nvSpPr>
          <p:cNvPr id="407" name="Abbildung 9…"/>
          <p:cNvSpPr txBox="1"/>
          <p:nvPr/>
        </p:nvSpPr>
        <p:spPr>
          <a:xfrm>
            <a:off x="1220672" y="1201593"/>
            <a:ext cx="6240131"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solidFill>
                <a:latin typeface="D-DIN"/>
                <a:ea typeface="D-DIN"/>
                <a:cs typeface="D-DIN"/>
                <a:sym typeface="D-DIN"/>
              </a:defRPr>
            </a:pPr>
            <a:r>
              <a:t>Abbildung 9</a:t>
            </a:r>
          </a:p>
          <a:p>
            <a:pPr>
              <a:defRPr i="1" sz="1000">
                <a:solidFill>
                  <a:schemeClr val="accent4"/>
                </a:solidFill>
                <a:latin typeface="D-DIN"/>
                <a:ea typeface="D-DIN"/>
                <a:cs typeface="D-DIN"/>
                <a:sym typeface="D-DIN"/>
              </a:defRPr>
            </a:pPr>
            <a:r>
              <a:t>Saggitalschnitt eines Mäusegehirns; Hippocampus blau markiert, Hypothalamus türkis markiert. Achtung: die grün eingefärbten Zellkörper sind keine MCH-Zellkörper, das Bild ist aus einer anderen Studie</a:t>
            </a:r>
          </a:p>
        </p:txBody>
      </p:sp>
      <p:sp>
        <p:nvSpPr>
          <p:cNvPr id="408" name="nach Reiner, del Mar, Meade, Yang, Dragatsis, Zeitlin et al., 2001"/>
          <p:cNvSpPr txBox="1"/>
          <p:nvPr/>
        </p:nvSpPr>
        <p:spPr>
          <a:xfrm>
            <a:off x="1340076" y="5702866"/>
            <a:ext cx="2770794" cy="2014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4">
                    <a:lumOff val="-8800"/>
                  </a:schemeClr>
                </a:solidFill>
                <a:latin typeface="+mj-lt"/>
                <a:ea typeface="+mj-ea"/>
                <a:cs typeface="+mj-cs"/>
                <a:sym typeface="Times New Roman"/>
              </a:defRPr>
            </a:lvl1pPr>
          </a:lstStyle>
          <a:p>
            <a:pPr/>
            <a:r>
              <a:t>nach Reiner, del Mar, Meade, Yang, Dragatsis, Zeitlin et al., 2001</a:t>
            </a:r>
          </a:p>
        </p:txBody>
      </p:sp>
      <p:sp>
        <p:nvSpPr>
          <p:cNvPr id="409" name="Form"/>
          <p:cNvSpPr/>
          <p:nvPr/>
        </p:nvSpPr>
        <p:spPr>
          <a:xfrm>
            <a:off x="2998818" y="4073174"/>
            <a:ext cx="1834705" cy="1192773"/>
          </a:xfrm>
          <a:custGeom>
            <a:avLst/>
            <a:gdLst/>
            <a:ahLst/>
            <a:cxnLst>
              <a:cxn ang="0">
                <a:pos x="wd2" y="hd2"/>
              </a:cxn>
              <a:cxn ang="5400000">
                <a:pos x="wd2" y="hd2"/>
              </a:cxn>
              <a:cxn ang="10800000">
                <a:pos x="wd2" y="hd2"/>
              </a:cxn>
              <a:cxn ang="16200000">
                <a:pos x="wd2" y="hd2"/>
              </a:cxn>
            </a:cxnLst>
            <a:rect l="0" t="0" r="r" b="b"/>
            <a:pathLst>
              <a:path w="20937" h="20960" fill="norm" stroke="1" extrusionOk="0">
                <a:moveTo>
                  <a:pt x="16104" y="2811"/>
                </a:moveTo>
                <a:cubicBezTo>
                  <a:pt x="16635" y="2265"/>
                  <a:pt x="17037" y="1347"/>
                  <a:pt x="17682" y="1241"/>
                </a:cubicBezTo>
                <a:cubicBezTo>
                  <a:pt x="18691" y="1075"/>
                  <a:pt x="19429" y="2711"/>
                  <a:pt x="19128" y="4361"/>
                </a:cubicBezTo>
                <a:cubicBezTo>
                  <a:pt x="18887" y="5677"/>
                  <a:pt x="18072" y="7010"/>
                  <a:pt x="18672" y="8074"/>
                </a:cubicBezTo>
                <a:cubicBezTo>
                  <a:pt x="19165" y="8946"/>
                  <a:pt x="20159" y="8342"/>
                  <a:pt x="20657" y="9227"/>
                </a:cubicBezTo>
                <a:cubicBezTo>
                  <a:pt x="21267" y="10312"/>
                  <a:pt x="20786" y="11136"/>
                  <a:pt x="20110" y="12030"/>
                </a:cubicBezTo>
                <a:cubicBezTo>
                  <a:pt x="19333" y="13057"/>
                  <a:pt x="18516" y="14712"/>
                  <a:pt x="17782" y="16097"/>
                </a:cubicBezTo>
                <a:cubicBezTo>
                  <a:pt x="17342" y="16928"/>
                  <a:pt x="17027" y="17889"/>
                  <a:pt x="16511" y="18616"/>
                </a:cubicBezTo>
                <a:cubicBezTo>
                  <a:pt x="15654" y="19822"/>
                  <a:pt x="14456" y="20099"/>
                  <a:pt x="13357" y="20645"/>
                </a:cubicBezTo>
                <a:cubicBezTo>
                  <a:pt x="12864" y="20890"/>
                  <a:pt x="12326" y="21178"/>
                  <a:pt x="11896" y="20709"/>
                </a:cubicBezTo>
                <a:cubicBezTo>
                  <a:pt x="11550" y="20332"/>
                  <a:pt x="11472" y="19589"/>
                  <a:pt x="11142" y="19185"/>
                </a:cubicBezTo>
                <a:cubicBezTo>
                  <a:pt x="10716" y="18665"/>
                  <a:pt x="10127" y="18922"/>
                  <a:pt x="9592" y="18820"/>
                </a:cubicBezTo>
                <a:cubicBezTo>
                  <a:pt x="9016" y="18711"/>
                  <a:pt x="8461" y="18162"/>
                  <a:pt x="7903" y="18451"/>
                </a:cubicBezTo>
                <a:cubicBezTo>
                  <a:pt x="7368" y="18728"/>
                  <a:pt x="7114" y="19662"/>
                  <a:pt x="6604" y="20021"/>
                </a:cubicBezTo>
                <a:cubicBezTo>
                  <a:pt x="6067" y="20399"/>
                  <a:pt x="5483" y="20054"/>
                  <a:pt x="4947" y="19791"/>
                </a:cubicBezTo>
                <a:cubicBezTo>
                  <a:pt x="4504" y="19574"/>
                  <a:pt x="4037" y="19396"/>
                  <a:pt x="3680" y="18912"/>
                </a:cubicBezTo>
                <a:cubicBezTo>
                  <a:pt x="2913" y="17872"/>
                  <a:pt x="3031" y="16056"/>
                  <a:pt x="2578" y="14783"/>
                </a:cubicBezTo>
                <a:cubicBezTo>
                  <a:pt x="1982" y="13106"/>
                  <a:pt x="615" y="12443"/>
                  <a:pt x="150" y="10604"/>
                </a:cubicBezTo>
                <a:cubicBezTo>
                  <a:pt x="-333" y="8693"/>
                  <a:pt x="401" y="6611"/>
                  <a:pt x="1639" y="5670"/>
                </a:cubicBezTo>
                <a:cubicBezTo>
                  <a:pt x="2701" y="4863"/>
                  <a:pt x="4110" y="4832"/>
                  <a:pt x="4672" y="3180"/>
                </a:cubicBezTo>
                <a:cubicBezTo>
                  <a:pt x="5009" y="2189"/>
                  <a:pt x="4906" y="800"/>
                  <a:pt x="5552" y="214"/>
                </a:cubicBezTo>
                <a:cubicBezTo>
                  <a:pt x="6252" y="-422"/>
                  <a:pt x="7017" y="483"/>
                  <a:pt x="7689" y="1301"/>
                </a:cubicBezTo>
                <a:cubicBezTo>
                  <a:pt x="9762" y="3821"/>
                  <a:pt x="12512" y="4538"/>
                  <a:pt x="15070" y="3474"/>
                </a:cubicBezTo>
                <a:cubicBezTo>
                  <a:pt x="15432" y="3324"/>
                  <a:pt x="15791" y="3133"/>
                  <a:pt x="16104" y="2811"/>
                </a:cubicBezTo>
                <a:close/>
              </a:path>
            </a:pathLst>
          </a:custGeom>
          <a:solidFill>
            <a:srgbClr val="00FDFF">
              <a:alpha val="27409"/>
            </a:srgbClr>
          </a:solidFill>
          <a:ln w="12700">
            <a:miter lim="400000"/>
          </a:ln>
        </p:spPr>
        <p:txBody>
          <a:bodyPr lIns="45719" rIns="45719"/>
          <a:lstStyle/>
          <a:p>
            <a:pPr/>
          </a:p>
        </p:txBody>
      </p:sp>
      <p:sp>
        <p:nvSpPr>
          <p:cNvPr id="410" name="Form"/>
          <p:cNvSpPr/>
          <p:nvPr/>
        </p:nvSpPr>
        <p:spPr>
          <a:xfrm>
            <a:off x="3661282" y="2839799"/>
            <a:ext cx="1025595" cy="600178"/>
          </a:xfrm>
          <a:custGeom>
            <a:avLst/>
            <a:gdLst/>
            <a:ahLst/>
            <a:cxnLst>
              <a:cxn ang="0">
                <a:pos x="wd2" y="hd2"/>
              </a:cxn>
              <a:cxn ang="5400000">
                <a:pos x="wd2" y="hd2"/>
              </a:cxn>
              <a:cxn ang="10800000">
                <a:pos x="wd2" y="hd2"/>
              </a:cxn>
              <a:cxn ang="16200000">
                <a:pos x="wd2" y="hd2"/>
              </a:cxn>
            </a:cxnLst>
            <a:rect l="0" t="0" r="r" b="b"/>
            <a:pathLst>
              <a:path w="20870" h="20934" fill="norm" stroke="1" extrusionOk="0">
                <a:moveTo>
                  <a:pt x="12542" y="13598"/>
                </a:moveTo>
                <a:cubicBezTo>
                  <a:pt x="11430" y="14617"/>
                  <a:pt x="10576" y="16259"/>
                  <a:pt x="9547" y="17501"/>
                </a:cubicBezTo>
                <a:cubicBezTo>
                  <a:pt x="8236" y="19084"/>
                  <a:pt x="6649" y="19875"/>
                  <a:pt x="5129" y="20477"/>
                </a:cubicBezTo>
                <a:cubicBezTo>
                  <a:pt x="3563" y="21096"/>
                  <a:pt x="1863" y="21386"/>
                  <a:pt x="756" y="19331"/>
                </a:cubicBezTo>
                <a:cubicBezTo>
                  <a:pt x="-215" y="17528"/>
                  <a:pt x="-173" y="14820"/>
                  <a:pt x="441" y="12570"/>
                </a:cubicBezTo>
                <a:cubicBezTo>
                  <a:pt x="1345" y="9252"/>
                  <a:pt x="3299" y="7398"/>
                  <a:pt x="5078" y="5503"/>
                </a:cubicBezTo>
                <a:cubicBezTo>
                  <a:pt x="7884" y="2512"/>
                  <a:pt x="11210" y="895"/>
                  <a:pt x="14283" y="197"/>
                </a:cubicBezTo>
                <a:cubicBezTo>
                  <a:pt x="16092" y="-214"/>
                  <a:pt x="17951" y="-115"/>
                  <a:pt x="19398" y="1790"/>
                </a:cubicBezTo>
                <a:cubicBezTo>
                  <a:pt x="20887" y="3749"/>
                  <a:pt x="21385" y="7253"/>
                  <a:pt x="20239" y="9566"/>
                </a:cubicBezTo>
                <a:cubicBezTo>
                  <a:pt x="19373" y="11317"/>
                  <a:pt x="18322" y="11362"/>
                  <a:pt x="17117" y="11536"/>
                </a:cubicBezTo>
                <a:cubicBezTo>
                  <a:pt x="15572" y="11758"/>
                  <a:pt x="13844" y="12402"/>
                  <a:pt x="12542" y="13598"/>
                </a:cubicBezTo>
                <a:close/>
              </a:path>
            </a:pathLst>
          </a:custGeom>
          <a:solidFill>
            <a:srgbClr val="0096FF">
              <a:alpha val="40944"/>
            </a:srgbClr>
          </a:solidFill>
          <a:ln w="12700">
            <a:miter lim="400000"/>
          </a:ln>
        </p:spPr>
        <p:txBody>
          <a:bodyPr lIns="45719" rIns="45719"/>
          <a:lstStyle/>
          <a:p>
            <a:pPr/>
          </a:p>
        </p:txBody>
      </p:sp>
      <p:sp>
        <p:nvSpPr>
          <p:cNvPr id="411" name="Titel 1"/>
          <p:cNvSpPr txBox="1"/>
          <p:nvPr>
            <p:ph type="title"/>
          </p:nvPr>
        </p:nvSpPr>
        <p:spPr>
          <a:xfrm>
            <a:off x="301396" y="107044"/>
            <a:ext cx="6198910" cy="864097"/>
          </a:xfrm>
          <a:prstGeom prst="rect">
            <a:avLst/>
          </a:prstGeom>
        </p:spPr>
        <p:txBody>
          <a:bodyPr/>
          <a:lstStyle/>
          <a:p>
            <a:pPr>
              <a:defRPr sz="2200"/>
            </a:pPr>
            <a:r>
              <a:t>Exkurs: Wieso erinnern wir uns oft </a:t>
            </a:r>
          </a:p>
          <a:p>
            <a:pPr>
              <a:defRPr sz="2200"/>
            </a:pPr>
            <a:r>
              <a:t>nicht an unsere Träume?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7" name="Titel 1"/>
          <p:cNvSpPr txBox="1"/>
          <p:nvPr>
            <p:ph type="title"/>
          </p:nvPr>
        </p:nvSpPr>
        <p:spPr>
          <a:xfrm>
            <a:off x="301396" y="107044"/>
            <a:ext cx="6198910" cy="864097"/>
          </a:xfrm>
          <a:prstGeom prst="rect">
            <a:avLst/>
          </a:prstGeom>
        </p:spPr>
        <p:txBody>
          <a:bodyPr/>
          <a:lstStyle/>
          <a:p>
            <a:pPr>
              <a:defRPr sz="2200"/>
            </a:pPr>
            <a:r>
              <a:t>Exkurs: Wieso erinnern wir uns oft </a:t>
            </a:r>
          </a:p>
          <a:p>
            <a:pPr>
              <a:defRPr sz="2200"/>
            </a:pPr>
            <a:r>
              <a:t>nicht an unsere Träume?</a:t>
            </a:r>
          </a:p>
        </p:txBody>
      </p:sp>
      <p:sp>
        <p:nvSpPr>
          <p:cNvPr id="418" name="MCH-Neurone im Hypothalamus                                 Hippocampus…"/>
          <p:cNvSpPr txBox="1"/>
          <p:nvPr/>
        </p:nvSpPr>
        <p:spPr>
          <a:xfrm>
            <a:off x="568038" y="1437569"/>
            <a:ext cx="7690234" cy="461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MCH-Neurone im Hypothalamus                                 Hippocampus</a:t>
            </a:r>
          </a:p>
          <a:p>
            <a:pPr/>
          </a:p>
          <a:p>
            <a:pPr/>
          </a:p>
          <a:p>
            <a:pPr/>
            <a:r>
              <a:t>Bei Deaktivierung von MCH-Neuronen während der </a:t>
            </a:r>
            <a:r>
              <a:rPr b="1"/>
              <a:t>Abruf-Phase</a:t>
            </a:r>
            <a:r>
              <a:t>:</a:t>
            </a:r>
          </a:p>
          <a:p>
            <a:pPr>
              <a:defRPr>
                <a:solidFill>
                  <a:schemeClr val="accent1">
                    <a:lumOff val="-8000"/>
                  </a:schemeClr>
                </a:solidFill>
              </a:defRPr>
            </a:pPr>
            <a:r>
              <a:t>Gedächtnisleistung besser</a:t>
            </a:r>
          </a:p>
          <a:p>
            <a:pPr/>
          </a:p>
          <a:p>
            <a:pPr/>
            <a:r>
              <a:t>Bei Deaktivierung von MCH-Neuronen während des </a:t>
            </a:r>
            <a:r>
              <a:rPr b="1"/>
              <a:t>REM-Schlafs</a:t>
            </a:r>
            <a:r>
              <a:t>:</a:t>
            </a:r>
          </a:p>
          <a:p>
            <a:pPr>
              <a:defRPr>
                <a:solidFill>
                  <a:schemeClr val="accent1">
                    <a:lumOff val="-8000"/>
                  </a:schemeClr>
                </a:solidFill>
              </a:defRPr>
            </a:pPr>
            <a:r>
              <a:t>Gedächtnisleistung besser</a:t>
            </a:r>
          </a:p>
          <a:p>
            <a:pPr/>
          </a:p>
          <a:p>
            <a:pPr/>
            <a:r>
              <a:t>Bei Deaktivierung von MCH-Neuronen </a:t>
            </a:r>
            <a:r>
              <a:rPr b="1"/>
              <a:t>in anderen Schlafphasen</a:t>
            </a:r>
            <a:r>
              <a:t>:</a:t>
            </a:r>
          </a:p>
          <a:p>
            <a:pPr>
              <a:defRPr>
                <a:solidFill>
                  <a:schemeClr val="accent4">
                    <a:lumOff val="-8800"/>
                  </a:schemeClr>
                </a:solidFill>
              </a:defRPr>
            </a:pPr>
            <a:r>
              <a:t>Keine Veränderung der Gedächtnisleistung</a:t>
            </a:r>
          </a:p>
          <a:p>
            <a:pPr>
              <a:defRPr>
                <a:solidFill>
                  <a:schemeClr val="accent4">
                    <a:lumOff val="-8800"/>
                  </a:schemeClr>
                </a:solidFill>
              </a:defRPr>
            </a:pPr>
          </a:p>
          <a:p>
            <a:pPr>
              <a:defRPr>
                <a:solidFill>
                  <a:schemeClr val="accent4">
                    <a:lumOff val="-8800"/>
                  </a:schemeClr>
                </a:solidFill>
              </a:defRPr>
            </a:pPr>
          </a:p>
          <a:p>
            <a:pPr/>
            <a:r>
              <a:rPr b="1"/>
              <a:t>Interpretation</a:t>
            </a:r>
            <a:r>
              <a:t>: MCH-Neurone inhibieren die Aktivität des Hippocampus, neue Informationen (z.B. „unwichtige“ Träume) werden nicht ins LZG integriert </a:t>
            </a:r>
          </a:p>
        </p:txBody>
      </p:sp>
      <p:sp>
        <p:nvSpPr>
          <p:cNvPr id="419" name="Linie"/>
          <p:cNvSpPr/>
          <p:nvPr/>
        </p:nvSpPr>
        <p:spPr>
          <a:xfrm>
            <a:off x="4179542" y="1604433"/>
            <a:ext cx="1955268" cy="1"/>
          </a:xfrm>
          <a:prstGeom prst="line">
            <a:avLst/>
          </a:prstGeom>
          <a:ln w="25400">
            <a:solidFill>
              <a:schemeClr val="accent1"/>
            </a:solidFill>
            <a:tailEnd type="triangle"/>
          </a:ln>
        </p:spPr>
        <p:txBody>
          <a:bodyPr lIns="45719" rIns="45719"/>
          <a:lstStyle/>
          <a:p>
            <a:pPr/>
          </a:p>
        </p:txBody>
      </p:sp>
      <p:sp>
        <p:nvSpPr>
          <p:cNvPr id="420" name="inhibieren"/>
          <p:cNvSpPr txBox="1"/>
          <p:nvPr/>
        </p:nvSpPr>
        <p:spPr>
          <a:xfrm>
            <a:off x="4665905" y="1437569"/>
            <a:ext cx="985303"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600">
                <a:solidFill>
                  <a:schemeClr val="accent1">
                    <a:lumOff val="-8000"/>
                  </a:schemeClr>
                </a:solidFill>
              </a:defRPr>
            </a:lvl1pPr>
          </a:lstStyle>
          <a:p>
            <a:pPr/>
            <a:r>
              <a:t>inhibieren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26" name="Titel 1"/>
          <p:cNvSpPr txBox="1"/>
          <p:nvPr>
            <p:ph type="title"/>
          </p:nvPr>
        </p:nvSpPr>
        <p:spPr>
          <a:xfrm>
            <a:off x="301396" y="107044"/>
            <a:ext cx="6198910" cy="864097"/>
          </a:xfrm>
          <a:prstGeom prst="rect">
            <a:avLst/>
          </a:prstGeom>
        </p:spPr>
        <p:txBody>
          <a:bodyPr/>
          <a:lstStyle/>
          <a:p>
            <a:pPr>
              <a:defRPr sz="2200"/>
            </a:pPr>
            <a:r>
              <a:t>Wiederholung: </a:t>
            </a:r>
          </a:p>
          <a:p>
            <a:pPr>
              <a:defRPr sz="2200"/>
            </a:pPr>
            <a:r>
              <a:t>Arten von Gedächtnisinhalten</a:t>
            </a:r>
          </a:p>
        </p:txBody>
      </p:sp>
      <p:sp>
        <p:nvSpPr>
          <p:cNvPr id="427" name="Implizites Gedächtnis: unbewusste Fertigkeiten, z.B. Fahrradfahren oder Schnürsenkel binden…"/>
          <p:cNvSpPr txBox="1"/>
          <p:nvPr/>
        </p:nvSpPr>
        <p:spPr>
          <a:xfrm>
            <a:off x="1023661" y="1702799"/>
            <a:ext cx="7088320"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D-DIN"/>
                <a:ea typeface="D-DIN"/>
                <a:cs typeface="D-DIN"/>
                <a:sym typeface="D-DIN"/>
              </a:defRPr>
            </a:pPr>
            <a:r>
              <a:rPr b="1"/>
              <a:t>Implizites Gedächtnis:</a:t>
            </a:r>
            <a:r>
              <a:t> unbewusste Fertigkeiten, z.B. Fahrradfahren oder Schnürsenkel binden</a:t>
            </a:r>
          </a:p>
          <a:p>
            <a:pPr>
              <a:defRPr>
                <a:latin typeface="D-DIN"/>
                <a:ea typeface="D-DIN"/>
                <a:cs typeface="D-DIN"/>
                <a:sym typeface="D-DIN"/>
              </a:defRPr>
            </a:pPr>
          </a:p>
          <a:p>
            <a:pPr>
              <a:defRPr b="1">
                <a:latin typeface="D-DIN"/>
                <a:ea typeface="D-DIN"/>
                <a:cs typeface="D-DIN"/>
                <a:sym typeface="D-DIN"/>
              </a:defRPr>
            </a:pPr>
            <a:r>
              <a:t>Explizites / Deklaratives Gedächtnis:</a:t>
            </a:r>
          </a:p>
          <a:p>
            <a:pPr lvl="1" marL="567204" indent="-186204">
              <a:buSzPct val="100000"/>
              <a:buChar char="-"/>
              <a:defRPr>
                <a:latin typeface="D-DIN"/>
                <a:ea typeface="D-DIN"/>
                <a:cs typeface="D-DIN"/>
                <a:sym typeface="D-DIN"/>
              </a:defRPr>
            </a:pPr>
            <a:r>
              <a:t>bewusste Gedächtnisinhalte </a:t>
            </a:r>
          </a:p>
          <a:p>
            <a:pPr lvl="1" marL="567204" indent="-186204">
              <a:buSzPct val="100000"/>
              <a:buChar char="-"/>
              <a:defRPr>
                <a:latin typeface="D-DIN"/>
                <a:ea typeface="D-DIN"/>
                <a:cs typeface="D-DIN"/>
                <a:sym typeface="D-DIN"/>
              </a:defRPr>
            </a:pPr>
            <a:r>
              <a:t>Abruf nicht immer möglich </a:t>
            </a:r>
          </a:p>
          <a:p>
            <a:pPr lvl="1" marL="567204" indent="-186204">
              <a:buSzPct val="100000"/>
              <a:buChar char="-"/>
              <a:defRPr>
                <a:latin typeface="D-DIN"/>
                <a:ea typeface="D-DIN"/>
                <a:cs typeface="D-DIN"/>
                <a:sym typeface="D-DIN"/>
              </a:defRPr>
            </a:pPr>
            <a:r>
              <a:rPr b="1"/>
              <a:t>episodisches Gedächtnis</a:t>
            </a:r>
            <a:r>
              <a:t> </a:t>
            </a:r>
          </a:p>
          <a:p>
            <a:pPr lvl="2" marL="948204" indent="-186204">
              <a:buSzPct val="100000"/>
              <a:buChar char="-"/>
              <a:defRPr>
                <a:latin typeface="D-DIN"/>
                <a:ea typeface="D-DIN"/>
                <a:cs typeface="D-DIN"/>
                <a:sym typeface="D-DIN"/>
              </a:defRPr>
            </a:pPr>
            <a:r>
              <a:t>biographisches Wissen </a:t>
            </a:r>
          </a:p>
          <a:p>
            <a:pPr lvl="2" marL="948204" indent="-186204">
              <a:buSzPct val="100000"/>
              <a:buChar char="-"/>
              <a:defRPr>
                <a:latin typeface="D-DIN"/>
                <a:ea typeface="D-DIN"/>
                <a:cs typeface="D-DIN"/>
                <a:sym typeface="D-DIN"/>
              </a:defRPr>
            </a:pPr>
            <a:r>
              <a:t>Erinnerung an „miterlebte“ historische Ereignisse</a:t>
            </a:r>
          </a:p>
          <a:p>
            <a:pPr lvl="1" marL="567204" indent="-186204">
              <a:buSzPct val="100000"/>
              <a:buChar char="-"/>
              <a:defRPr>
                <a:latin typeface="D-DIN"/>
                <a:ea typeface="D-DIN"/>
                <a:cs typeface="D-DIN"/>
                <a:sym typeface="D-DIN"/>
              </a:defRPr>
            </a:pPr>
            <a:r>
              <a:rPr b="1"/>
              <a:t>semantisches Gedächtnis</a:t>
            </a:r>
            <a:r>
              <a:t> </a:t>
            </a:r>
          </a:p>
          <a:p>
            <a:pPr lvl="2" marL="948204" indent="-186204">
              <a:buSzPct val="100000"/>
              <a:buChar char="-"/>
              <a:defRPr>
                <a:latin typeface="D-DIN"/>
                <a:ea typeface="D-DIN"/>
                <a:cs typeface="D-DIN"/>
                <a:sym typeface="D-DIN"/>
              </a:defRPr>
            </a:pPr>
            <a:r>
              <a:t>Faktenwissen </a:t>
            </a:r>
          </a:p>
          <a:p>
            <a:pPr lvl="2" marL="948204" indent="-186204">
              <a:buSzPct val="100000"/>
              <a:buChar char="-"/>
              <a:defRPr>
                <a:latin typeface="D-DIN"/>
                <a:ea typeface="D-DIN"/>
                <a:cs typeface="D-DIN"/>
                <a:sym typeface="D-DIN"/>
              </a:defRPr>
            </a:pPr>
            <a:r>
              <a:t>Bedeutungen von Worten</a:t>
            </a:r>
          </a:p>
          <a:p>
            <a:pPr lvl="2" marL="948204" indent="-186204">
              <a:buSzPct val="100000"/>
              <a:buChar char="-"/>
              <a:defRPr>
                <a:latin typeface="D-DIN"/>
                <a:ea typeface="D-DIN"/>
                <a:cs typeface="D-DIN"/>
                <a:sym typeface="D-DIN"/>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Abgerundetes Rechteck"/>
          <p:cNvSpPr/>
          <p:nvPr/>
        </p:nvSpPr>
        <p:spPr>
          <a:xfrm>
            <a:off x="903878" y="2679361"/>
            <a:ext cx="6385213" cy="2771984"/>
          </a:xfrm>
          <a:prstGeom prst="roundRect">
            <a:avLst>
              <a:gd name="adj" fmla="val 6568"/>
            </a:avLst>
          </a:prstGeom>
          <a:solidFill>
            <a:schemeClr val="accent5">
              <a:lumOff val="11176"/>
            </a:schemeClr>
          </a:solidFill>
          <a:ln w="12700">
            <a:miter lim="400000"/>
          </a:ln>
        </p:spPr>
        <p:txBody>
          <a:bodyPr lIns="45719" rIns="45719"/>
          <a:lstStyle/>
          <a:p>
            <a:pPr/>
          </a:p>
        </p:txBody>
      </p:sp>
      <p:sp>
        <p:nvSpPr>
          <p:cNvPr id="432" name="Abgerundetes Rechteck"/>
          <p:cNvSpPr/>
          <p:nvPr/>
        </p:nvSpPr>
        <p:spPr>
          <a:xfrm>
            <a:off x="959012" y="3648645"/>
            <a:ext cx="6250594" cy="848912"/>
          </a:xfrm>
          <a:prstGeom prst="roundRect">
            <a:avLst>
              <a:gd name="adj" fmla="val 21446"/>
            </a:avLst>
          </a:prstGeom>
          <a:solidFill>
            <a:srgbClr val="94C9C4">
              <a:alpha val="63436"/>
            </a:srgbClr>
          </a:solidFill>
          <a:ln w="12700">
            <a:miter lim="400000"/>
          </a:ln>
        </p:spPr>
        <p:txBody>
          <a:bodyPr lIns="45719" rIns="45719"/>
          <a:lstStyle/>
          <a:p>
            <a:pPr/>
          </a:p>
        </p:txBody>
      </p:sp>
      <p:sp>
        <p:nvSpPr>
          <p:cNvPr id="433" name="Implizites Gedächtnis: unbewusste Fertigkeiten, z.B. Fahrradfahren oder Schnürsenkel binden…"/>
          <p:cNvSpPr txBox="1"/>
          <p:nvPr/>
        </p:nvSpPr>
        <p:spPr>
          <a:xfrm>
            <a:off x="1023661" y="1905999"/>
            <a:ext cx="7088320"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D-DIN"/>
                <a:ea typeface="D-DIN"/>
                <a:cs typeface="D-DIN"/>
                <a:sym typeface="D-DIN"/>
              </a:defRPr>
            </a:pPr>
            <a:r>
              <a:rPr b="1"/>
              <a:t>Implizites Gedächtnis:</a:t>
            </a:r>
            <a:r>
              <a:t> unbewusste Fertigkeiten, z.B. Fahrradfahren oder Schnürsenkel binden</a:t>
            </a:r>
          </a:p>
          <a:p>
            <a:pPr>
              <a:defRPr>
                <a:latin typeface="D-DIN"/>
                <a:ea typeface="D-DIN"/>
                <a:cs typeface="D-DIN"/>
                <a:sym typeface="D-DIN"/>
              </a:defRPr>
            </a:pPr>
          </a:p>
          <a:p>
            <a:pPr>
              <a:defRPr b="1">
                <a:latin typeface="D-DIN"/>
                <a:ea typeface="D-DIN"/>
                <a:cs typeface="D-DIN"/>
                <a:sym typeface="D-DIN"/>
              </a:defRPr>
            </a:pPr>
            <a:r>
              <a:t>Explizites / Deklaratives Gedächtnis:</a:t>
            </a:r>
          </a:p>
          <a:p>
            <a:pPr lvl="1" marL="567204" indent="-186204">
              <a:buSzPct val="100000"/>
              <a:buChar char="-"/>
              <a:defRPr>
                <a:latin typeface="D-DIN"/>
                <a:ea typeface="D-DIN"/>
                <a:cs typeface="D-DIN"/>
                <a:sym typeface="D-DIN"/>
              </a:defRPr>
            </a:pPr>
            <a:r>
              <a:t>bewusste Gedächtnisinhalte </a:t>
            </a:r>
          </a:p>
          <a:p>
            <a:pPr lvl="1" marL="567204" indent="-186204">
              <a:buSzPct val="100000"/>
              <a:buChar char="-"/>
              <a:defRPr>
                <a:latin typeface="D-DIN"/>
                <a:ea typeface="D-DIN"/>
                <a:cs typeface="D-DIN"/>
                <a:sym typeface="D-DIN"/>
              </a:defRPr>
            </a:pPr>
            <a:r>
              <a:t>Abruf nicht immer möglich </a:t>
            </a:r>
          </a:p>
          <a:p>
            <a:pPr lvl="1" marL="567204" indent="-186204">
              <a:buSzPct val="100000"/>
              <a:buChar char="-"/>
              <a:defRPr>
                <a:latin typeface="D-DIN"/>
                <a:ea typeface="D-DIN"/>
                <a:cs typeface="D-DIN"/>
                <a:sym typeface="D-DIN"/>
              </a:defRPr>
            </a:pPr>
            <a:r>
              <a:rPr b="1"/>
              <a:t>episodisches Gedächtnis</a:t>
            </a:r>
            <a:r>
              <a:t> </a:t>
            </a:r>
          </a:p>
          <a:p>
            <a:pPr lvl="2" marL="948204" indent="-186204">
              <a:buSzPct val="100000"/>
              <a:buChar char="-"/>
              <a:defRPr>
                <a:latin typeface="D-DIN"/>
                <a:ea typeface="D-DIN"/>
                <a:cs typeface="D-DIN"/>
                <a:sym typeface="D-DIN"/>
              </a:defRPr>
            </a:pPr>
            <a:r>
              <a:t>biographisches Wissen </a:t>
            </a:r>
          </a:p>
          <a:p>
            <a:pPr lvl="2" marL="948204" indent="-186204">
              <a:buSzPct val="100000"/>
              <a:buChar char="-"/>
              <a:defRPr>
                <a:latin typeface="D-DIN"/>
                <a:ea typeface="D-DIN"/>
                <a:cs typeface="D-DIN"/>
                <a:sym typeface="D-DIN"/>
              </a:defRPr>
            </a:pPr>
            <a:r>
              <a:t>Erinnerung an „miterlebte“ historische Ereignisse</a:t>
            </a:r>
          </a:p>
          <a:p>
            <a:pPr lvl="1" marL="567204" indent="-186204">
              <a:buSzPct val="100000"/>
              <a:buChar char="-"/>
              <a:defRPr>
                <a:latin typeface="D-DIN"/>
                <a:ea typeface="D-DIN"/>
                <a:cs typeface="D-DIN"/>
                <a:sym typeface="D-DIN"/>
              </a:defRPr>
            </a:pPr>
            <a:r>
              <a:rPr b="1"/>
              <a:t>semantisches Gedächtnis</a:t>
            </a:r>
            <a:r>
              <a:t> </a:t>
            </a:r>
          </a:p>
          <a:p>
            <a:pPr lvl="2" marL="948204" indent="-186204">
              <a:buSzPct val="100000"/>
              <a:buChar char="-"/>
              <a:defRPr>
                <a:latin typeface="D-DIN"/>
                <a:ea typeface="D-DIN"/>
                <a:cs typeface="D-DIN"/>
                <a:sym typeface="D-DIN"/>
              </a:defRPr>
            </a:pPr>
            <a:r>
              <a:t>Faktenwissen </a:t>
            </a:r>
          </a:p>
          <a:p>
            <a:pPr lvl="2" marL="948204" indent="-186204">
              <a:buSzPct val="100000"/>
              <a:buChar char="-"/>
              <a:defRPr>
                <a:latin typeface="D-DIN"/>
                <a:ea typeface="D-DIN"/>
                <a:cs typeface="D-DIN"/>
                <a:sym typeface="D-DIN"/>
              </a:defRPr>
            </a:pPr>
            <a:r>
              <a:t>Bedeutungen von Worten</a:t>
            </a:r>
          </a:p>
          <a:p>
            <a:pPr lvl="2" marL="948204" indent="-186204">
              <a:buSzPct val="100000"/>
              <a:buChar char="-"/>
              <a:defRPr>
                <a:latin typeface="D-DIN"/>
                <a:ea typeface="D-DIN"/>
                <a:cs typeface="D-DIN"/>
                <a:sym typeface="D-DIN"/>
              </a:defRPr>
            </a:pPr>
          </a:p>
        </p:txBody>
      </p:sp>
      <p:sp>
        <p:nvSpPr>
          <p:cNvPr id="43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36" name="Titel 1"/>
          <p:cNvSpPr txBox="1"/>
          <p:nvPr>
            <p:ph type="title"/>
          </p:nvPr>
        </p:nvSpPr>
        <p:spPr>
          <a:xfrm>
            <a:off x="301396" y="107044"/>
            <a:ext cx="6198910" cy="864097"/>
          </a:xfrm>
          <a:prstGeom prst="rect">
            <a:avLst/>
          </a:prstGeom>
        </p:spPr>
        <p:txBody>
          <a:bodyPr/>
          <a:lstStyle/>
          <a:p>
            <a:pPr>
              <a:defRPr sz="2200"/>
            </a:pPr>
            <a:r>
              <a:t>Wiederholung: </a:t>
            </a:r>
          </a:p>
          <a:p>
            <a:pPr>
              <a:defRPr sz="2200"/>
            </a:pPr>
            <a:r>
              <a:t>Arten von Gedächtnisinhalten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Rechteck"/>
          <p:cNvSpPr/>
          <p:nvPr/>
        </p:nvSpPr>
        <p:spPr>
          <a:xfrm>
            <a:off x="1582348" y="4527006"/>
            <a:ext cx="4618531" cy="240874"/>
          </a:xfrm>
          <a:prstGeom prst="rect">
            <a:avLst/>
          </a:prstGeom>
          <a:gradFill>
            <a:gsLst>
              <a:gs pos="0">
                <a:srgbClr val="FF2600">
                  <a:alpha val="47379"/>
                </a:srgbClr>
              </a:gs>
              <a:gs pos="100000">
                <a:schemeClr val="accent3">
                  <a:lumOff val="44000"/>
                </a:schemeClr>
              </a:gs>
            </a:gsLst>
            <a:lin ang="10800000"/>
          </a:gradFill>
          <a:ln w="12700">
            <a:miter lim="400000"/>
          </a:ln>
        </p:spPr>
        <p:txBody>
          <a:bodyPr lIns="45719" rIns="45719"/>
          <a:lstStyle/>
          <a:p>
            <a:pPr/>
          </a:p>
        </p:txBody>
      </p:sp>
      <p:sp>
        <p:nvSpPr>
          <p:cNvPr id="441"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43" name="Titel 1"/>
          <p:cNvSpPr txBox="1"/>
          <p:nvPr>
            <p:ph type="title"/>
          </p:nvPr>
        </p:nvSpPr>
        <p:spPr>
          <a:xfrm>
            <a:off x="301396" y="107044"/>
            <a:ext cx="6198910" cy="864097"/>
          </a:xfrm>
          <a:prstGeom prst="rect">
            <a:avLst/>
          </a:prstGeom>
        </p:spPr>
        <p:txBody>
          <a:bodyPr/>
          <a:lstStyle>
            <a:lvl1pPr>
              <a:defRPr sz="2200"/>
            </a:lvl1pPr>
          </a:lstStyle>
          <a:p>
            <a:pPr/>
            <a:r>
              <a:t>Was sind Amnesien?</a:t>
            </a:r>
          </a:p>
        </p:txBody>
      </p:sp>
      <p:sp>
        <p:nvSpPr>
          <p:cNvPr id="444" name="Rechteck"/>
          <p:cNvSpPr/>
          <p:nvPr/>
        </p:nvSpPr>
        <p:spPr>
          <a:xfrm>
            <a:off x="400200" y="4528968"/>
            <a:ext cx="1186146" cy="234859"/>
          </a:xfrm>
          <a:prstGeom prst="rect">
            <a:avLst/>
          </a:prstGeom>
          <a:gradFill>
            <a:gsLst>
              <a:gs pos="0">
                <a:schemeClr val="accent3">
                  <a:lumOff val="44000"/>
                </a:schemeClr>
              </a:gs>
              <a:gs pos="100000">
                <a:schemeClr val="accent5"/>
              </a:gs>
            </a:gsLst>
          </a:gradFill>
          <a:ln w="12700">
            <a:miter lim="400000"/>
          </a:ln>
        </p:spPr>
        <p:txBody>
          <a:bodyPr lIns="45719" rIns="45719"/>
          <a:lstStyle/>
          <a:p>
            <a:pPr/>
          </a:p>
        </p:txBody>
      </p:sp>
      <p:sp>
        <p:nvSpPr>
          <p:cNvPr id="445" name="Rechteck"/>
          <p:cNvSpPr/>
          <p:nvPr/>
        </p:nvSpPr>
        <p:spPr>
          <a:xfrm>
            <a:off x="6240845" y="4525796"/>
            <a:ext cx="2194136" cy="255914"/>
          </a:xfrm>
          <a:prstGeom prst="rect">
            <a:avLst/>
          </a:prstGeom>
          <a:gradFill>
            <a:gsLst>
              <a:gs pos="0">
                <a:schemeClr val="accent3">
                  <a:lumOff val="44000"/>
                </a:schemeClr>
              </a:gs>
              <a:gs pos="100000">
                <a:srgbClr val="F18B8A"/>
              </a:gs>
            </a:gsLst>
            <a:lin ang="10800000"/>
          </a:gradFill>
          <a:ln w="12700">
            <a:miter lim="400000"/>
          </a:ln>
        </p:spPr>
        <p:txBody>
          <a:bodyPr lIns="45719" rIns="45719"/>
          <a:lstStyle/>
          <a:p>
            <a:pPr/>
          </a:p>
        </p:txBody>
      </p:sp>
      <p:sp>
        <p:nvSpPr>
          <p:cNvPr id="446" name="infantile…"/>
          <p:cNvSpPr txBox="1"/>
          <p:nvPr/>
        </p:nvSpPr>
        <p:spPr>
          <a:xfrm>
            <a:off x="408190" y="4783506"/>
            <a:ext cx="746483"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447" name="retrograde Amnesie"/>
          <p:cNvSpPr txBox="1"/>
          <p:nvPr/>
        </p:nvSpPr>
        <p:spPr>
          <a:xfrm>
            <a:off x="4121507" y="4500093"/>
            <a:ext cx="2220454"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448" name="kongrade…"/>
          <p:cNvSpPr txBox="1"/>
          <p:nvPr/>
        </p:nvSpPr>
        <p:spPr>
          <a:xfrm>
            <a:off x="5766093" y="4760573"/>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449" name="Rechteck"/>
          <p:cNvSpPr/>
          <p:nvPr/>
        </p:nvSpPr>
        <p:spPr>
          <a:xfrm>
            <a:off x="6130496" y="4526626"/>
            <a:ext cx="125371" cy="241497"/>
          </a:xfrm>
          <a:prstGeom prst="rect">
            <a:avLst/>
          </a:prstGeom>
          <a:solidFill>
            <a:srgbClr val="941100"/>
          </a:solidFill>
          <a:ln w="12700">
            <a:miter lim="400000"/>
          </a:ln>
        </p:spPr>
        <p:txBody>
          <a:bodyPr lIns="45719" rIns="45719"/>
          <a:lstStyle/>
          <a:p>
            <a:pPr/>
          </a:p>
        </p:txBody>
      </p:sp>
      <p:sp>
        <p:nvSpPr>
          <p:cNvPr id="450" name="Rechteck"/>
          <p:cNvSpPr/>
          <p:nvPr/>
        </p:nvSpPr>
        <p:spPr>
          <a:xfrm>
            <a:off x="368040" y="4517034"/>
            <a:ext cx="8112648" cy="257746"/>
          </a:xfrm>
          <a:prstGeom prst="rect">
            <a:avLst/>
          </a:prstGeom>
          <a:ln w="25400">
            <a:solidFill>
              <a:srgbClr val="000000"/>
            </a:solidFill>
          </a:ln>
        </p:spPr>
        <p:txBody>
          <a:bodyPr lIns="45719" rIns="45719"/>
          <a:lstStyle/>
          <a:p>
            <a:pPr/>
          </a:p>
        </p:txBody>
      </p:sp>
      <p:sp>
        <p:nvSpPr>
          <p:cNvPr id="451" name="Rechteck"/>
          <p:cNvSpPr/>
          <p:nvPr/>
        </p:nvSpPr>
        <p:spPr>
          <a:xfrm>
            <a:off x="162860" y="4243333"/>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452" name="Rechteck"/>
          <p:cNvSpPr/>
          <p:nvPr/>
        </p:nvSpPr>
        <p:spPr>
          <a:xfrm>
            <a:off x="8430560" y="4230633"/>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453" name="Linie"/>
          <p:cNvSpPr/>
          <p:nvPr/>
        </p:nvSpPr>
        <p:spPr>
          <a:xfrm>
            <a:off x="6317495" y="4647305"/>
            <a:ext cx="323958" cy="1"/>
          </a:xfrm>
          <a:prstGeom prst="line">
            <a:avLst/>
          </a:prstGeom>
          <a:ln w="25400">
            <a:solidFill>
              <a:schemeClr val="accent4">
                <a:lumOff val="-8800"/>
              </a:schemeClr>
            </a:solidFill>
            <a:tailEnd type="stealth"/>
          </a:ln>
        </p:spPr>
        <p:txBody>
          <a:bodyPr lIns="45719" rIns="45719"/>
          <a:lstStyle/>
          <a:p>
            <a:pPr/>
          </a:p>
        </p:txBody>
      </p:sp>
      <p:sp>
        <p:nvSpPr>
          <p:cNvPr id="454" name="anterograde Amnesie"/>
          <p:cNvSpPr txBox="1"/>
          <p:nvPr/>
        </p:nvSpPr>
        <p:spPr>
          <a:xfrm>
            <a:off x="6752219" y="4500603"/>
            <a:ext cx="2466541"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sp>
        <p:nvSpPr>
          <p:cNvPr id="455" name="Linie"/>
          <p:cNvSpPr/>
          <p:nvPr/>
        </p:nvSpPr>
        <p:spPr>
          <a:xfrm flipH="1">
            <a:off x="5703669" y="4645256"/>
            <a:ext cx="369373" cy="1"/>
          </a:xfrm>
          <a:prstGeom prst="line">
            <a:avLst/>
          </a:prstGeom>
          <a:ln w="25400">
            <a:solidFill>
              <a:schemeClr val="accent4">
                <a:lumOff val="-8800"/>
              </a:schemeClr>
            </a:solidFill>
            <a:tailEnd type="stealth"/>
          </a:ln>
        </p:spPr>
        <p:txBody>
          <a:bodyPr lIns="45719" rIns="45719"/>
          <a:lstStyle/>
          <a:p>
            <a:pPr/>
          </a:p>
        </p:txBody>
      </p:sp>
      <p:sp>
        <p:nvSpPr>
          <p:cNvPr id="456" name="Rechteck"/>
          <p:cNvSpPr/>
          <p:nvPr/>
        </p:nvSpPr>
        <p:spPr>
          <a:xfrm>
            <a:off x="6130496" y="4526626"/>
            <a:ext cx="125371" cy="241497"/>
          </a:xfrm>
          <a:prstGeom prst="rect">
            <a:avLst/>
          </a:prstGeom>
          <a:solidFill>
            <a:srgbClr val="941100"/>
          </a:solidFill>
          <a:ln w="12700">
            <a:miter lim="400000"/>
          </a:ln>
        </p:spPr>
        <p:txBody>
          <a:bodyPr lIns="45719" rIns="45719"/>
          <a:lstStyle/>
          <a:p>
            <a:pPr/>
          </a:p>
        </p:txBody>
      </p:sp>
      <p:sp>
        <p:nvSpPr>
          <p:cNvPr id="457" name="Amnesie = Abruf von inhaltlichen und/oder zeitlichen Informationen aus dem episodischen und/oder semantischen Gedächtnis in Bezug auf Erinnerungen aus bestimmtem Zeitabschnitt nicht (mehr) möglich…"/>
          <p:cNvSpPr txBox="1"/>
          <p:nvPr/>
        </p:nvSpPr>
        <p:spPr>
          <a:xfrm>
            <a:off x="806870" y="1457543"/>
            <a:ext cx="7088321"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Amnesie = Abruf von inhaltlichen und/oder zeitlichen Informationen aus dem episodischen und/oder semantischen Gedächtnis in Bezug auf Erinnerungen aus bestimmtem Zeitabschnitt nicht (mehr) möglich</a:t>
            </a:r>
          </a:p>
          <a:p>
            <a:pPr>
              <a:defRPr>
                <a:latin typeface="D-DIN"/>
                <a:ea typeface="D-DIN"/>
                <a:cs typeface="D-DIN"/>
                <a:sym typeface="D-DIN"/>
              </a:defRPr>
            </a:pPr>
          </a:p>
          <a:p>
            <a:pPr>
              <a:defRPr>
                <a:latin typeface="D-DIN"/>
                <a:ea typeface="D-DIN"/>
                <a:cs typeface="D-DIN"/>
                <a:sym typeface="D-DIN"/>
              </a:defRPr>
            </a:pPr>
            <a:r>
              <a:t>—&gt; Ursachen meist neurologisch </a:t>
            </a:r>
          </a:p>
          <a:p>
            <a:pPr marL="431999" indent="-431999">
              <a:defRPr>
                <a:latin typeface="D-DIN"/>
                <a:ea typeface="D-DIN"/>
                <a:cs typeface="D-DIN"/>
                <a:sym typeface="D-DIN"/>
              </a:defRPr>
            </a:pPr>
            <a:r>
              <a:t>—&gt; Enkodierung, Konsolidierung oder Abruf aus unterschiedlichen Gründen nicht möglich</a:t>
            </a:r>
          </a:p>
        </p:txBody>
      </p:sp>
      <p:sp>
        <p:nvSpPr>
          <p:cNvPr id="458" name="Abbildung 1…"/>
          <p:cNvSpPr txBox="1"/>
          <p:nvPr/>
        </p:nvSpPr>
        <p:spPr>
          <a:xfrm>
            <a:off x="174482" y="3950639"/>
            <a:ext cx="3900009" cy="5063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3">
                    <a:lumOff val="11000"/>
                  </a:schemeClr>
                </a:solidFill>
              </a:defRPr>
            </a:pPr>
            <a:r>
              <a:t>Abbildung 1</a:t>
            </a:r>
          </a:p>
          <a:p>
            <a:pPr>
              <a:defRPr i="1" sz="1000">
                <a:solidFill>
                  <a:schemeClr val="accent3">
                    <a:lumOff val="11000"/>
                  </a:schemeClr>
                </a:solidFill>
              </a:defRPr>
            </a:pPr>
            <a:r>
              <a:t>Arten von Amnesien. Grün: nicht-pathologisch, kommt bei allen Menschen vor; rot: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64" name="Titel 1"/>
          <p:cNvSpPr txBox="1"/>
          <p:nvPr>
            <p:ph type="title"/>
          </p:nvPr>
        </p:nvSpPr>
        <p:spPr>
          <a:xfrm>
            <a:off x="301396" y="107044"/>
            <a:ext cx="6198910" cy="864097"/>
          </a:xfrm>
          <a:prstGeom prst="rect">
            <a:avLst/>
          </a:prstGeom>
        </p:spPr>
        <p:txBody>
          <a:bodyPr/>
          <a:lstStyle>
            <a:lvl1pPr>
              <a:defRPr sz="2200"/>
            </a:lvl1pPr>
          </a:lstStyle>
          <a:p>
            <a:pPr/>
            <a:r>
              <a:t>Ursachen für Amnesien</a:t>
            </a:r>
          </a:p>
        </p:txBody>
      </p:sp>
      <p:sp>
        <p:nvSpPr>
          <p:cNvPr id="465" name="Krankheiten / Verletzungen:…"/>
          <p:cNvSpPr txBox="1"/>
          <p:nvPr/>
        </p:nvSpPr>
        <p:spPr>
          <a:xfrm>
            <a:off x="301396" y="1266546"/>
            <a:ext cx="4231479" cy="46720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1500"/>
              </a:lnSpc>
              <a:spcBef>
                <a:spcPts val="400"/>
              </a:spcBef>
              <a:defRPr b="1" sz="1600">
                <a:latin typeface="D-DIN"/>
                <a:ea typeface="D-DIN"/>
                <a:cs typeface="D-DIN"/>
                <a:sym typeface="D-DIN"/>
              </a:defRPr>
            </a:pPr>
            <a:r>
              <a:t>Krankheiten / Verletzungen:</a:t>
            </a:r>
          </a:p>
          <a:p>
            <a:pPr lvl="2" marL="942473" indent="-180473">
              <a:lnSpc>
                <a:spcPts val="1500"/>
              </a:lnSpc>
              <a:spcBef>
                <a:spcPts val="400"/>
              </a:spcBef>
              <a:buSzPct val="100000"/>
              <a:buChar char="•"/>
              <a:defRPr sz="1600">
                <a:latin typeface="D-DIN"/>
                <a:ea typeface="D-DIN"/>
                <a:cs typeface="D-DIN"/>
                <a:sym typeface="D-DIN"/>
              </a:defRPr>
            </a:pPr>
            <a:r>
              <a:t>Alzheimer Demenz</a:t>
            </a:r>
          </a:p>
          <a:p>
            <a:pPr lvl="2" marL="942473" indent="-180473">
              <a:lnSpc>
                <a:spcPts val="1500"/>
              </a:lnSpc>
              <a:spcBef>
                <a:spcPts val="400"/>
              </a:spcBef>
              <a:buSzPct val="100000"/>
              <a:buChar char="•"/>
              <a:defRPr sz="1600">
                <a:latin typeface="D-DIN"/>
                <a:ea typeface="D-DIN"/>
                <a:cs typeface="D-DIN"/>
                <a:sym typeface="D-DIN"/>
              </a:defRPr>
            </a:pPr>
            <a:r>
              <a:t>Korsakoff-Syndrom               (Vitamin-B1-Mangel)</a:t>
            </a:r>
          </a:p>
          <a:p>
            <a:pPr lvl="2" marL="942473" indent="-180473">
              <a:lnSpc>
                <a:spcPts val="1500"/>
              </a:lnSpc>
              <a:spcBef>
                <a:spcPts val="400"/>
              </a:spcBef>
              <a:buSzPct val="100000"/>
              <a:buChar char="•"/>
              <a:defRPr sz="1600">
                <a:latin typeface="D-DIN"/>
                <a:ea typeface="D-DIN"/>
                <a:cs typeface="D-DIN"/>
                <a:sym typeface="D-DIN"/>
              </a:defRPr>
            </a:pPr>
            <a:r>
              <a:t>Enzephalitis oder Meningitis</a:t>
            </a:r>
          </a:p>
          <a:p>
            <a:pPr lvl="2" marL="942473" indent="-180473">
              <a:lnSpc>
                <a:spcPts val="1500"/>
              </a:lnSpc>
              <a:spcBef>
                <a:spcPts val="400"/>
              </a:spcBef>
              <a:buSzPct val="100000"/>
              <a:buChar char="•"/>
              <a:defRPr sz="1600">
                <a:latin typeface="D-DIN"/>
                <a:ea typeface="D-DIN"/>
                <a:cs typeface="D-DIN"/>
                <a:sym typeface="D-DIN"/>
              </a:defRPr>
            </a:pPr>
            <a:r>
              <a:t>Hypoxie (z.B. durch Schlaganfall)</a:t>
            </a:r>
          </a:p>
          <a:p>
            <a:pPr lvl="2" marL="942473" indent="-180473">
              <a:lnSpc>
                <a:spcPts val="1500"/>
              </a:lnSpc>
              <a:spcBef>
                <a:spcPts val="400"/>
              </a:spcBef>
              <a:buSzPct val="100000"/>
              <a:buChar char="•"/>
              <a:defRPr sz="1600">
                <a:latin typeface="D-DIN"/>
                <a:ea typeface="D-DIN"/>
                <a:cs typeface="D-DIN"/>
                <a:sym typeface="D-DIN"/>
              </a:defRPr>
            </a:pPr>
            <a:r>
              <a:t>Schädel-Hirn-Trauma</a:t>
            </a:r>
          </a:p>
          <a:p>
            <a:pPr lvl="2" marL="942473" indent="-180473">
              <a:lnSpc>
                <a:spcPts val="1500"/>
              </a:lnSpc>
              <a:spcBef>
                <a:spcPts val="400"/>
              </a:spcBef>
              <a:buSzPct val="100000"/>
              <a:buChar char="•"/>
              <a:defRPr sz="1600">
                <a:latin typeface="D-DIN"/>
                <a:ea typeface="D-DIN"/>
                <a:cs typeface="D-DIN"/>
                <a:sym typeface="D-DIN"/>
              </a:defRPr>
            </a:pPr>
          </a:p>
          <a:p>
            <a:pPr lvl="1" indent="228600">
              <a:lnSpc>
                <a:spcPts val="1500"/>
              </a:lnSpc>
              <a:spcBef>
                <a:spcPts val="400"/>
              </a:spcBef>
              <a:defRPr b="1" sz="1600">
                <a:latin typeface="D-DIN"/>
                <a:ea typeface="D-DIN"/>
                <a:cs typeface="D-DIN"/>
                <a:sym typeface="D-DIN"/>
              </a:defRPr>
            </a:pPr>
            <a:r>
              <a:t>Medikamente / Gifte / Drogen / Alkohol:</a:t>
            </a:r>
          </a:p>
          <a:p>
            <a:pPr lvl="2" marL="942473" indent="-180473">
              <a:lnSpc>
                <a:spcPts val="1500"/>
              </a:lnSpc>
              <a:spcBef>
                <a:spcPts val="400"/>
              </a:spcBef>
              <a:buSzPct val="100000"/>
              <a:buChar char="•"/>
              <a:defRPr sz="1600">
                <a:latin typeface="D-DIN"/>
                <a:ea typeface="D-DIN"/>
                <a:cs typeface="D-DIN"/>
                <a:sym typeface="D-DIN"/>
              </a:defRPr>
            </a:pPr>
            <a:r>
              <a:t>z.B. „Filmriss“ bei übermäßigem Alkoholkonsum</a:t>
            </a:r>
          </a:p>
          <a:p>
            <a:pPr lvl="1" indent="228600">
              <a:lnSpc>
                <a:spcPts val="1500"/>
              </a:lnSpc>
              <a:spcBef>
                <a:spcPts val="400"/>
              </a:spcBef>
              <a:defRPr b="1" sz="1600">
                <a:latin typeface="D-DIN"/>
                <a:ea typeface="D-DIN"/>
                <a:cs typeface="D-DIN"/>
                <a:sym typeface="D-DIN"/>
              </a:defRPr>
            </a:pPr>
          </a:p>
          <a:p>
            <a:pPr lvl="1" indent="228600">
              <a:lnSpc>
                <a:spcPts val="1500"/>
              </a:lnSpc>
              <a:spcBef>
                <a:spcPts val="400"/>
              </a:spcBef>
              <a:defRPr b="1" sz="1600">
                <a:latin typeface="D-DIN"/>
                <a:ea typeface="D-DIN"/>
                <a:cs typeface="D-DIN"/>
                <a:sym typeface="D-DIN"/>
              </a:defRPr>
            </a:pPr>
            <a:r>
              <a:t>Psychologische Gründe: </a:t>
            </a:r>
          </a:p>
          <a:p>
            <a:pPr lvl="2" marL="942473" indent="-180473">
              <a:lnSpc>
                <a:spcPts val="1500"/>
              </a:lnSpc>
              <a:spcBef>
                <a:spcPts val="400"/>
              </a:spcBef>
              <a:buSzPct val="100000"/>
              <a:buChar char="•"/>
              <a:defRPr sz="1600">
                <a:latin typeface="D-DIN"/>
                <a:ea typeface="D-DIN"/>
                <a:cs typeface="D-DIN"/>
                <a:sym typeface="D-DIN"/>
              </a:defRPr>
            </a:pPr>
            <a:r>
              <a:t>z.B. Amnesie nach traumatischem Erlebnis (psychogene Amnesie)</a:t>
            </a:r>
          </a:p>
          <a:p>
            <a:pPr lvl="1" indent="228600">
              <a:lnSpc>
                <a:spcPts val="1500"/>
              </a:lnSpc>
              <a:spcBef>
                <a:spcPts val="400"/>
              </a:spcBef>
              <a:defRPr b="1" sz="1600">
                <a:latin typeface="D-DIN"/>
                <a:ea typeface="D-DIN"/>
                <a:cs typeface="D-DIN"/>
                <a:sym typeface="D-DIN"/>
              </a:defRPr>
            </a:pPr>
          </a:p>
          <a:p>
            <a:pPr lvl="1" indent="228600">
              <a:lnSpc>
                <a:spcPts val="1500"/>
              </a:lnSpc>
              <a:spcBef>
                <a:spcPts val="400"/>
              </a:spcBef>
              <a:defRPr b="1" sz="1600">
                <a:latin typeface="D-DIN"/>
                <a:ea typeface="D-DIN"/>
                <a:cs typeface="D-DIN"/>
                <a:sym typeface="D-DIN"/>
              </a:defRPr>
            </a:pPr>
            <a:r>
              <a:t>Weiteres:</a:t>
            </a:r>
          </a:p>
          <a:p>
            <a:pPr lvl="2" marL="942473" indent="-180473">
              <a:lnSpc>
                <a:spcPts val="1500"/>
              </a:lnSpc>
              <a:spcBef>
                <a:spcPts val="400"/>
              </a:spcBef>
              <a:buSzPct val="100000"/>
              <a:buChar char="•"/>
              <a:defRPr sz="1600">
                <a:latin typeface="D-DIN"/>
                <a:ea typeface="D-DIN"/>
                <a:cs typeface="D-DIN"/>
                <a:sym typeface="D-DIN"/>
              </a:defRPr>
            </a:pPr>
            <a:r>
              <a:t>Elektrokonvulsionstherapie</a:t>
            </a:r>
          </a:p>
          <a:p>
            <a:pPr lvl="2" marL="942473" indent="-180473">
              <a:lnSpc>
                <a:spcPts val="1500"/>
              </a:lnSpc>
              <a:spcBef>
                <a:spcPts val="400"/>
              </a:spcBef>
              <a:buSzPct val="100000"/>
              <a:buChar char="•"/>
              <a:defRPr i="1" sz="1600">
                <a:latin typeface="D-DIN"/>
                <a:ea typeface="D-DIN"/>
                <a:cs typeface="D-DIN"/>
                <a:sym typeface="D-DIN"/>
              </a:defRPr>
            </a:pPr>
            <a:r>
              <a:t>(Angeblich: „Gehirnwäsche“ in Sekten oder beim Militär)</a:t>
            </a:r>
          </a:p>
        </p:txBody>
      </p:sp>
      <p:pic>
        <p:nvPicPr>
          <p:cNvPr id="466" name="7-Figure5-1.png" descr="7-Figure5-1.png"/>
          <p:cNvPicPr>
            <a:picLocks noChangeAspect="1"/>
          </p:cNvPicPr>
          <p:nvPr/>
        </p:nvPicPr>
        <p:blipFill>
          <a:blip r:embed="rId3">
            <a:extLst/>
          </a:blip>
          <a:stretch>
            <a:fillRect/>
          </a:stretch>
        </p:blipFill>
        <p:spPr>
          <a:xfrm>
            <a:off x="4634225" y="1866044"/>
            <a:ext cx="3900009" cy="3952241"/>
          </a:xfrm>
          <a:prstGeom prst="rect">
            <a:avLst/>
          </a:prstGeom>
          <a:ln w="12700">
            <a:miter lim="400000"/>
          </a:ln>
        </p:spPr>
      </p:pic>
      <p:sp>
        <p:nvSpPr>
          <p:cNvPr id="467" name="Abbildung 10…"/>
          <p:cNvSpPr txBox="1"/>
          <p:nvPr/>
        </p:nvSpPr>
        <p:spPr>
          <a:xfrm>
            <a:off x="4677746" y="1322279"/>
            <a:ext cx="3900008" cy="5063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3">
                    <a:lumOff val="11000"/>
                  </a:schemeClr>
                </a:solidFill>
              </a:defRPr>
            </a:pPr>
            <a:r>
              <a:t>Abbildung 10</a:t>
            </a:r>
          </a:p>
          <a:p>
            <a:pPr>
              <a:defRPr i="1" sz="1000">
                <a:solidFill>
                  <a:schemeClr val="accent3">
                    <a:lumOff val="11000"/>
                  </a:schemeClr>
                </a:solidFill>
              </a:defRPr>
            </a:pPr>
            <a:r>
              <a:t>A) Gesunde Kontroll-VP, B) VP mit moderatem (unbedenklichem) Alkoholkonsum, C) VP mit Korsakow-Syndrom</a:t>
            </a:r>
          </a:p>
        </p:txBody>
      </p:sp>
      <p:sp>
        <p:nvSpPr>
          <p:cNvPr id="468" name="Zahr &amp; Pefferbaum, 2017, S. e-7"/>
          <p:cNvSpPr txBox="1"/>
          <p:nvPr/>
        </p:nvSpPr>
        <p:spPr>
          <a:xfrm>
            <a:off x="4634225" y="5855663"/>
            <a:ext cx="3900009" cy="2269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chemeClr val="accent3">
                    <a:lumOff val="11000"/>
                  </a:schemeClr>
                </a:solidFill>
              </a:defRPr>
            </a:lvl1pPr>
          </a:lstStyle>
          <a:p>
            <a:pPr/>
            <a:r>
              <a:t>Zahr &amp; Pefferbaum, 2017, S. e-7</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Rechteck"/>
          <p:cNvSpPr/>
          <p:nvPr/>
        </p:nvSpPr>
        <p:spPr>
          <a:xfrm>
            <a:off x="1521263" y="1817460"/>
            <a:ext cx="4618531" cy="234859"/>
          </a:xfrm>
          <a:prstGeom prst="rect">
            <a:avLst/>
          </a:prstGeom>
          <a:gradFill>
            <a:gsLst>
              <a:gs pos="0">
                <a:srgbClr val="FF2600">
                  <a:alpha val="62879"/>
                </a:srgbClr>
              </a:gs>
              <a:gs pos="100000">
                <a:schemeClr val="accent3">
                  <a:lumOff val="44000"/>
                </a:schemeClr>
              </a:gs>
            </a:gsLst>
            <a:lin ang="10800000"/>
          </a:gradFill>
          <a:ln w="12700">
            <a:miter lim="400000"/>
          </a:ln>
        </p:spPr>
        <p:txBody>
          <a:bodyPr lIns="45719" rIns="45719"/>
          <a:lstStyle/>
          <a:p>
            <a:pPr/>
          </a:p>
        </p:txBody>
      </p:sp>
      <p:sp>
        <p:nvSpPr>
          <p:cNvPr id="47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75" name="Titel 1"/>
          <p:cNvSpPr txBox="1"/>
          <p:nvPr>
            <p:ph type="title"/>
          </p:nvPr>
        </p:nvSpPr>
        <p:spPr>
          <a:xfrm>
            <a:off x="301396" y="107044"/>
            <a:ext cx="6198910" cy="864097"/>
          </a:xfrm>
          <a:prstGeom prst="rect">
            <a:avLst/>
          </a:prstGeom>
        </p:spPr>
        <p:txBody>
          <a:bodyPr/>
          <a:lstStyle>
            <a:lvl1pPr>
              <a:defRPr sz="2200"/>
            </a:lvl1pPr>
          </a:lstStyle>
          <a:p>
            <a:pPr/>
            <a:r>
              <a:t>Welche Arten von Amnesien gibt es?</a:t>
            </a:r>
          </a:p>
        </p:txBody>
      </p:sp>
      <p:sp>
        <p:nvSpPr>
          <p:cNvPr id="476" name="Rechteck"/>
          <p:cNvSpPr/>
          <p:nvPr/>
        </p:nvSpPr>
        <p:spPr>
          <a:xfrm>
            <a:off x="339115" y="1819423"/>
            <a:ext cx="1186146" cy="234858"/>
          </a:xfrm>
          <a:prstGeom prst="rect">
            <a:avLst/>
          </a:prstGeom>
          <a:gradFill>
            <a:gsLst>
              <a:gs pos="0">
                <a:schemeClr val="accent3">
                  <a:lumOff val="44000"/>
                </a:schemeClr>
              </a:gs>
              <a:gs pos="100000">
                <a:schemeClr val="accent5"/>
              </a:gs>
            </a:gsLst>
          </a:gradFill>
          <a:ln w="12700">
            <a:miter lim="400000"/>
          </a:ln>
        </p:spPr>
        <p:txBody>
          <a:bodyPr lIns="45719" rIns="45719"/>
          <a:lstStyle/>
          <a:p>
            <a:pPr/>
          </a:p>
        </p:txBody>
      </p:sp>
      <p:sp>
        <p:nvSpPr>
          <p:cNvPr id="477" name="Rechteck"/>
          <p:cNvSpPr/>
          <p:nvPr/>
        </p:nvSpPr>
        <p:spPr>
          <a:xfrm>
            <a:off x="6179760" y="1816250"/>
            <a:ext cx="2194136" cy="234859"/>
          </a:xfrm>
          <a:prstGeom prst="rect">
            <a:avLst/>
          </a:prstGeom>
          <a:gradFill>
            <a:gsLst>
              <a:gs pos="0">
                <a:schemeClr val="accent3">
                  <a:lumOff val="44000"/>
                </a:schemeClr>
              </a:gs>
              <a:gs pos="100000">
                <a:srgbClr val="FF2600">
                  <a:alpha val="67073"/>
                </a:srgbClr>
              </a:gs>
            </a:gsLst>
            <a:lin ang="10800000"/>
          </a:gradFill>
          <a:ln w="12700">
            <a:miter lim="400000"/>
          </a:ln>
        </p:spPr>
        <p:txBody>
          <a:bodyPr lIns="45719" rIns="45719"/>
          <a:lstStyle/>
          <a:p>
            <a:pPr/>
          </a:p>
        </p:txBody>
      </p:sp>
      <p:sp>
        <p:nvSpPr>
          <p:cNvPr id="478" name="infantile…"/>
          <p:cNvSpPr txBox="1"/>
          <p:nvPr/>
        </p:nvSpPr>
        <p:spPr>
          <a:xfrm>
            <a:off x="347105" y="2073961"/>
            <a:ext cx="746483" cy="4670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479" name="retrograde Amnesie"/>
          <p:cNvSpPr txBox="1"/>
          <p:nvPr/>
        </p:nvSpPr>
        <p:spPr>
          <a:xfrm>
            <a:off x="4060422" y="1790547"/>
            <a:ext cx="2220454"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480" name="kongrade…"/>
          <p:cNvSpPr txBox="1"/>
          <p:nvPr/>
        </p:nvSpPr>
        <p:spPr>
          <a:xfrm>
            <a:off x="5705008" y="2051028"/>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481" name="Rechteck"/>
          <p:cNvSpPr/>
          <p:nvPr/>
        </p:nvSpPr>
        <p:spPr>
          <a:xfrm>
            <a:off x="6069411" y="1817081"/>
            <a:ext cx="125371" cy="241497"/>
          </a:xfrm>
          <a:prstGeom prst="rect">
            <a:avLst/>
          </a:prstGeom>
          <a:solidFill>
            <a:srgbClr val="941100"/>
          </a:solidFill>
          <a:ln w="12700">
            <a:miter lim="400000"/>
          </a:ln>
        </p:spPr>
        <p:txBody>
          <a:bodyPr lIns="45719" rIns="45719"/>
          <a:lstStyle/>
          <a:p>
            <a:pPr/>
          </a:p>
        </p:txBody>
      </p:sp>
      <p:sp>
        <p:nvSpPr>
          <p:cNvPr id="482" name="Rechteck"/>
          <p:cNvSpPr/>
          <p:nvPr/>
        </p:nvSpPr>
        <p:spPr>
          <a:xfrm>
            <a:off x="306955" y="1807489"/>
            <a:ext cx="8112648" cy="257746"/>
          </a:xfrm>
          <a:prstGeom prst="rect">
            <a:avLst/>
          </a:prstGeom>
          <a:ln w="25400">
            <a:solidFill>
              <a:srgbClr val="000000"/>
            </a:solidFill>
          </a:ln>
        </p:spPr>
        <p:txBody>
          <a:bodyPr lIns="45719" rIns="45719"/>
          <a:lstStyle/>
          <a:p>
            <a:pPr/>
          </a:p>
        </p:txBody>
      </p:sp>
      <p:sp>
        <p:nvSpPr>
          <p:cNvPr id="483"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484" name="Rechteck"/>
          <p:cNvSpPr/>
          <p:nvPr/>
        </p:nvSpPr>
        <p:spPr>
          <a:xfrm>
            <a:off x="8369475" y="15210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485" name="Linie"/>
          <p:cNvSpPr/>
          <p:nvPr/>
        </p:nvSpPr>
        <p:spPr>
          <a:xfrm>
            <a:off x="6256410" y="1937760"/>
            <a:ext cx="323958" cy="1"/>
          </a:xfrm>
          <a:prstGeom prst="line">
            <a:avLst/>
          </a:prstGeom>
          <a:ln w="25400">
            <a:solidFill>
              <a:schemeClr val="accent4">
                <a:lumOff val="-8800"/>
              </a:schemeClr>
            </a:solidFill>
            <a:tailEnd type="stealth"/>
          </a:ln>
        </p:spPr>
        <p:txBody>
          <a:bodyPr lIns="45719" rIns="45719"/>
          <a:lstStyle/>
          <a:p>
            <a:pPr/>
          </a:p>
        </p:txBody>
      </p:sp>
      <p:sp>
        <p:nvSpPr>
          <p:cNvPr id="486" name="anterograde Amnesie"/>
          <p:cNvSpPr txBox="1"/>
          <p:nvPr/>
        </p:nvSpPr>
        <p:spPr>
          <a:xfrm>
            <a:off x="6691134" y="1791058"/>
            <a:ext cx="2466542"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sp>
        <p:nvSpPr>
          <p:cNvPr id="487" name="Linie"/>
          <p:cNvSpPr/>
          <p:nvPr/>
        </p:nvSpPr>
        <p:spPr>
          <a:xfrm flipH="1">
            <a:off x="5642584" y="1935711"/>
            <a:ext cx="369373" cy="1"/>
          </a:xfrm>
          <a:prstGeom prst="line">
            <a:avLst/>
          </a:prstGeom>
          <a:ln w="25400">
            <a:solidFill>
              <a:schemeClr val="accent4">
                <a:lumOff val="-8800"/>
              </a:schemeClr>
            </a:solidFill>
            <a:tailEnd type="stealth"/>
          </a:ln>
        </p:spPr>
        <p:txBody>
          <a:bodyPr lIns="45719" rIns="45719"/>
          <a:lstStyle/>
          <a:p>
            <a:pPr/>
          </a:p>
        </p:txBody>
      </p:sp>
      <p:sp>
        <p:nvSpPr>
          <p:cNvPr id="488" name="Rechteck"/>
          <p:cNvSpPr/>
          <p:nvPr/>
        </p:nvSpPr>
        <p:spPr>
          <a:xfrm>
            <a:off x="6069411" y="1817081"/>
            <a:ext cx="125371" cy="241497"/>
          </a:xfrm>
          <a:prstGeom prst="rect">
            <a:avLst/>
          </a:prstGeom>
          <a:solidFill>
            <a:srgbClr val="941100"/>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hteck"/>
          <p:cNvSpPr/>
          <p:nvPr/>
        </p:nvSpPr>
        <p:spPr>
          <a:xfrm>
            <a:off x="1521263" y="1817460"/>
            <a:ext cx="4618531" cy="234859"/>
          </a:xfrm>
          <a:prstGeom prst="rect">
            <a:avLst/>
          </a:prstGeom>
          <a:gradFill>
            <a:gsLst>
              <a:gs pos="0">
                <a:srgbClr val="DDDDDD"/>
              </a:gs>
              <a:gs pos="100000">
                <a:schemeClr val="accent3">
                  <a:lumOff val="44000"/>
                </a:schemeClr>
              </a:gs>
            </a:gsLst>
            <a:lin ang="10800000"/>
          </a:gradFill>
          <a:ln w="12700">
            <a:miter lim="400000"/>
          </a:ln>
        </p:spPr>
        <p:txBody>
          <a:bodyPr lIns="45719" rIns="45719"/>
          <a:lstStyle/>
          <a:p>
            <a:pPr/>
          </a:p>
        </p:txBody>
      </p:sp>
      <p:sp>
        <p:nvSpPr>
          <p:cNvPr id="49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95" name="Titel 1"/>
          <p:cNvSpPr txBox="1"/>
          <p:nvPr>
            <p:ph type="title"/>
          </p:nvPr>
        </p:nvSpPr>
        <p:spPr>
          <a:xfrm>
            <a:off x="301396" y="107044"/>
            <a:ext cx="6198910" cy="864097"/>
          </a:xfrm>
          <a:prstGeom prst="rect">
            <a:avLst/>
          </a:prstGeom>
        </p:spPr>
        <p:txBody>
          <a:bodyPr/>
          <a:lstStyle>
            <a:lvl1pPr>
              <a:defRPr sz="2200"/>
            </a:lvl1pPr>
          </a:lstStyle>
          <a:p>
            <a:pPr/>
            <a:r>
              <a:t>Welche Arten von Amnesien gibt es?</a:t>
            </a:r>
          </a:p>
        </p:txBody>
      </p:sp>
      <p:sp>
        <p:nvSpPr>
          <p:cNvPr id="496" name="Rechteck"/>
          <p:cNvSpPr/>
          <p:nvPr/>
        </p:nvSpPr>
        <p:spPr>
          <a:xfrm>
            <a:off x="339115" y="1819423"/>
            <a:ext cx="1186146" cy="234858"/>
          </a:xfrm>
          <a:prstGeom prst="rect">
            <a:avLst/>
          </a:prstGeom>
          <a:gradFill>
            <a:gsLst>
              <a:gs pos="0">
                <a:schemeClr val="accent3">
                  <a:lumOff val="44000"/>
                </a:schemeClr>
              </a:gs>
              <a:gs pos="100000">
                <a:schemeClr val="accent5"/>
              </a:gs>
            </a:gsLst>
          </a:gradFill>
          <a:ln w="12700">
            <a:miter lim="400000"/>
          </a:ln>
        </p:spPr>
        <p:txBody>
          <a:bodyPr lIns="45719" rIns="45719"/>
          <a:lstStyle/>
          <a:p>
            <a:pPr/>
          </a:p>
        </p:txBody>
      </p:sp>
      <p:sp>
        <p:nvSpPr>
          <p:cNvPr id="497" name="Rechteck"/>
          <p:cNvSpPr/>
          <p:nvPr/>
        </p:nvSpPr>
        <p:spPr>
          <a:xfrm>
            <a:off x="6179760" y="1816250"/>
            <a:ext cx="2194136" cy="234859"/>
          </a:xfrm>
          <a:prstGeom prst="rect">
            <a:avLst/>
          </a:prstGeom>
          <a:gradFill>
            <a:gsLst>
              <a:gs pos="0">
                <a:schemeClr val="accent3">
                  <a:lumOff val="44000"/>
                </a:schemeClr>
              </a:gs>
              <a:gs pos="100000">
                <a:srgbClr val="DDDDDD"/>
              </a:gs>
            </a:gsLst>
            <a:lin ang="10800000"/>
          </a:gradFill>
          <a:ln w="12700">
            <a:miter lim="400000"/>
          </a:ln>
        </p:spPr>
        <p:txBody>
          <a:bodyPr lIns="45719" rIns="45719"/>
          <a:lstStyle/>
          <a:p>
            <a:pPr/>
          </a:p>
        </p:txBody>
      </p:sp>
      <p:sp>
        <p:nvSpPr>
          <p:cNvPr id="498" name="infantile…"/>
          <p:cNvSpPr txBox="1"/>
          <p:nvPr/>
        </p:nvSpPr>
        <p:spPr>
          <a:xfrm>
            <a:off x="347105" y="2073961"/>
            <a:ext cx="746483" cy="4670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499" name="retrograde Amnesie"/>
          <p:cNvSpPr txBox="1"/>
          <p:nvPr/>
        </p:nvSpPr>
        <p:spPr>
          <a:xfrm>
            <a:off x="4060422" y="1790547"/>
            <a:ext cx="2220454"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500" name="kongrade…"/>
          <p:cNvSpPr txBox="1"/>
          <p:nvPr/>
        </p:nvSpPr>
        <p:spPr>
          <a:xfrm>
            <a:off x="5705008" y="2051028"/>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501" name="Rechteck"/>
          <p:cNvSpPr/>
          <p:nvPr/>
        </p:nvSpPr>
        <p:spPr>
          <a:xfrm>
            <a:off x="6069411" y="1817081"/>
            <a:ext cx="125371" cy="241497"/>
          </a:xfrm>
          <a:prstGeom prst="rect">
            <a:avLst/>
          </a:prstGeom>
          <a:solidFill>
            <a:srgbClr val="941100"/>
          </a:solidFill>
          <a:ln w="12700">
            <a:miter lim="400000"/>
          </a:ln>
        </p:spPr>
        <p:txBody>
          <a:bodyPr lIns="45719" rIns="45719"/>
          <a:lstStyle/>
          <a:p>
            <a:pPr/>
          </a:p>
        </p:txBody>
      </p:sp>
      <p:sp>
        <p:nvSpPr>
          <p:cNvPr id="502" name="Rechteck"/>
          <p:cNvSpPr/>
          <p:nvPr/>
        </p:nvSpPr>
        <p:spPr>
          <a:xfrm>
            <a:off x="306955" y="1807489"/>
            <a:ext cx="8112648" cy="257746"/>
          </a:xfrm>
          <a:prstGeom prst="rect">
            <a:avLst/>
          </a:prstGeom>
          <a:ln w="25400">
            <a:solidFill>
              <a:srgbClr val="000000"/>
            </a:solidFill>
          </a:ln>
        </p:spPr>
        <p:txBody>
          <a:bodyPr lIns="45719" rIns="45719"/>
          <a:lstStyle/>
          <a:p>
            <a:pPr/>
          </a:p>
        </p:txBody>
      </p:sp>
      <p:sp>
        <p:nvSpPr>
          <p:cNvPr id="503"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04" name="Rechteck"/>
          <p:cNvSpPr/>
          <p:nvPr/>
        </p:nvSpPr>
        <p:spPr>
          <a:xfrm>
            <a:off x="8369475" y="15210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05" name="Linie"/>
          <p:cNvSpPr/>
          <p:nvPr/>
        </p:nvSpPr>
        <p:spPr>
          <a:xfrm>
            <a:off x="6256410" y="1937760"/>
            <a:ext cx="323958" cy="1"/>
          </a:xfrm>
          <a:prstGeom prst="line">
            <a:avLst/>
          </a:prstGeom>
          <a:ln w="25400">
            <a:solidFill>
              <a:schemeClr val="accent4">
                <a:lumOff val="-8800"/>
              </a:schemeClr>
            </a:solidFill>
            <a:tailEnd type="stealth"/>
          </a:ln>
        </p:spPr>
        <p:txBody>
          <a:bodyPr lIns="45719" rIns="45719"/>
          <a:lstStyle/>
          <a:p>
            <a:pPr/>
          </a:p>
        </p:txBody>
      </p:sp>
      <p:sp>
        <p:nvSpPr>
          <p:cNvPr id="506" name="anterograde Amnesie"/>
          <p:cNvSpPr txBox="1"/>
          <p:nvPr/>
        </p:nvSpPr>
        <p:spPr>
          <a:xfrm>
            <a:off x="6691134" y="1791058"/>
            <a:ext cx="2466542"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pic>
        <p:nvPicPr>
          <p:cNvPr id="507" name="Bildschirmfoto 2021-06-28 um 09.51.34.png" descr="Bildschirmfoto 2021-06-28 um 09.51.34.png"/>
          <p:cNvPicPr>
            <a:picLocks noChangeAspect="1"/>
          </p:cNvPicPr>
          <p:nvPr/>
        </p:nvPicPr>
        <p:blipFill>
          <a:blip r:embed="rId3">
            <a:extLst/>
          </a:blip>
          <a:srcRect l="21944" t="5682" r="31821" b="17757"/>
          <a:stretch>
            <a:fillRect/>
          </a:stretch>
        </p:blipFill>
        <p:spPr>
          <a:xfrm>
            <a:off x="5208121" y="3013294"/>
            <a:ext cx="3121330" cy="2869133"/>
          </a:xfrm>
          <a:prstGeom prst="rect">
            <a:avLst/>
          </a:prstGeom>
          <a:ln w="12700">
            <a:miter lim="400000"/>
          </a:ln>
        </p:spPr>
      </p:pic>
      <p:sp>
        <p:nvSpPr>
          <p:cNvPr id="508" name="Linie"/>
          <p:cNvSpPr/>
          <p:nvPr/>
        </p:nvSpPr>
        <p:spPr>
          <a:xfrm flipH="1">
            <a:off x="5642584" y="1935711"/>
            <a:ext cx="369373" cy="1"/>
          </a:xfrm>
          <a:prstGeom prst="line">
            <a:avLst/>
          </a:prstGeom>
          <a:ln w="25400">
            <a:solidFill>
              <a:schemeClr val="accent4">
                <a:lumOff val="-8800"/>
              </a:schemeClr>
            </a:solidFill>
            <a:tailEnd type="stealth"/>
          </a:ln>
        </p:spPr>
        <p:txBody>
          <a:bodyPr lIns="45719" rIns="45719"/>
          <a:lstStyle/>
          <a:p>
            <a:pPr/>
          </a:p>
        </p:txBody>
      </p:sp>
      <p:sp>
        <p:nvSpPr>
          <p:cNvPr id="509" name="Rechteck"/>
          <p:cNvSpPr/>
          <p:nvPr/>
        </p:nvSpPr>
        <p:spPr>
          <a:xfrm>
            <a:off x="6069411" y="1817081"/>
            <a:ext cx="125371" cy="241497"/>
          </a:xfrm>
          <a:prstGeom prst="rect">
            <a:avLst/>
          </a:prstGeom>
          <a:solidFill>
            <a:schemeClr val="accent4"/>
          </a:solidFill>
          <a:ln w="12700">
            <a:miter lim="400000"/>
          </a:ln>
        </p:spPr>
        <p:txBody>
          <a:bodyPr lIns="45719" rIns="45719"/>
          <a:lstStyle/>
          <a:p>
            <a:pPr/>
          </a:p>
        </p:txBody>
      </p:sp>
      <p:sp>
        <p:nvSpPr>
          <p:cNvPr id="510" name="„Paradox“: Abruf von sehr frühen Erinnerungen nicht möglich, Vernachlässigungen oder Misshandlungen als Baby prägen aber ganzes späteres Leben…"/>
          <p:cNvSpPr txBox="1"/>
          <p:nvPr/>
        </p:nvSpPr>
        <p:spPr>
          <a:xfrm>
            <a:off x="371494" y="2752784"/>
            <a:ext cx="4648194" cy="3095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„Paradox“: Abruf von sehr frühen Erinnerungen nicht möglich, Vernachlässigungen oder Misshandlungen als Baby prägen aber ganzes späteres Leben </a:t>
            </a:r>
          </a:p>
          <a:p>
            <a:pPr>
              <a:defRPr sz="1500"/>
            </a:pPr>
            <a:r>
              <a:t>—&gt; kogn. Defizite, psych. Störungen, höhere Mortalität</a:t>
            </a:r>
          </a:p>
          <a:p>
            <a:pPr>
              <a:defRPr sz="1300"/>
            </a:pPr>
            <a:r>
              <a:t> </a:t>
            </a:r>
          </a:p>
          <a:p>
            <a:pPr>
              <a:defRPr sz="1300"/>
            </a:pPr>
            <a:r>
              <a:t>Hypothesen:</a:t>
            </a:r>
          </a:p>
          <a:p>
            <a:pPr>
              <a:defRPr sz="1300"/>
            </a:pPr>
          </a:p>
          <a:p>
            <a:pPr marL="240631" indent="-240631">
              <a:buSzPct val="100000"/>
              <a:buAutoNum type="arabicPeriod" startAt="1"/>
              <a:defRPr sz="1300"/>
            </a:pPr>
            <a:r>
              <a:t>Frontallappen noch nicht vollständig entwickelt, Langzeitgedächtnis noch nicht funktionsfähig</a:t>
            </a:r>
          </a:p>
          <a:p>
            <a:pPr marL="240631" indent="-240631">
              <a:buSzPct val="100000"/>
              <a:buAutoNum type="arabicPeriod" startAt="1"/>
              <a:defRPr sz="1300"/>
            </a:pPr>
            <a:r>
              <a:t>spätere (abrufbare) Erinnerungen sprachlich, frühe eher emotional</a:t>
            </a:r>
          </a:p>
          <a:p>
            <a:pPr marL="240631" indent="-240631">
              <a:buSzPct val="100000"/>
              <a:buAutoNum type="arabicPeriod" startAt="1"/>
              <a:defRPr sz="1300"/>
            </a:pPr>
            <a:r>
              <a:t>bis zum Alter von ca. 2 Jahren noch kein Konzept von Selbst, daher keine Selbst-bezogenen Erinnerungen</a:t>
            </a:r>
          </a:p>
        </p:txBody>
      </p:sp>
      <p:sp>
        <p:nvSpPr>
          <p:cNvPr id="511" name="Abbildung 11…"/>
          <p:cNvSpPr txBox="1"/>
          <p:nvPr/>
        </p:nvSpPr>
        <p:spPr>
          <a:xfrm>
            <a:off x="5225640" y="2757722"/>
            <a:ext cx="3900009" cy="366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3">
                    <a:lumOff val="11000"/>
                  </a:schemeClr>
                </a:solidFill>
              </a:defRPr>
            </a:pPr>
            <a:r>
              <a:t>Abbildung 11</a:t>
            </a:r>
          </a:p>
          <a:p>
            <a:pPr>
              <a:defRPr i="1" sz="1000">
                <a:solidFill>
                  <a:schemeClr val="accent3">
                    <a:lumOff val="11000"/>
                  </a:schemeClr>
                </a:solidFill>
              </a:defRPr>
            </a:pPr>
            <a:r>
              <a:t>Babygehirn</a:t>
            </a:r>
          </a:p>
        </p:txBody>
      </p:sp>
      <p:sp>
        <p:nvSpPr>
          <p:cNvPr id="512" name="Early Brain Development, o.D."/>
          <p:cNvSpPr txBox="1"/>
          <p:nvPr/>
        </p:nvSpPr>
        <p:spPr>
          <a:xfrm>
            <a:off x="5165977" y="5840214"/>
            <a:ext cx="3900009"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chemeClr val="accent3">
                    <a:lumOff val="11000"/>
                  </a:schemeClr>
                </a:solidFill>
              </a:defRPr>
            </a:lvl1pPr>
          </a:lstStyle>
          <a:p>
            <a:pPr/>
            <a:r>
              <a:t>Early Brain Development, o.D.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el 1"/>
          <p:cNvSpPr txBox="1"/>
          <p:nvPr>
            <p:ph type="title"/>
          </p:nvPr>
        </p:nvSpPr>
        <p:spPr>
          <a:prstGeom prst="rect">
            <a:avLst/>
          </a:prstGeom>
        </p:spPr>
        <p:txBody>
          <a:bodyPr/>
          <a:lstStyle/>
          <a:p>
            <a:pPr/>
            <a:r>
              <a:t>Inhalt</a:t>
            </a:r>
          </a:p>
        </p:txBody>
      </p:sp>
      <p:sp>
        <p:nvSpPr>
          <p:cNvPr id="241" name="Inhaltsplatzhalter 2"/>
          <p:cNvSpPr txBox="1"/>
          <p:nvPr>
            <p:ph type="body" idx="1"/>
          </p:nvPr>
        </p:nvSpPr>
        <p:spPr>
          <a:xfrm>
            <a:off x="421172" y="1286046"/>
            <a:ext cx="7221037" cy="4998095"/>
          </a:xfrm>
          <a:prstGeom prst="rect">
            <a:avLst/>
          </a:prstGeom>
        </p:spPr>
        <p:txBody>
          <a:bodyPr/>
          <a:lstStyle/>
          <a:p>
            <a:pPr marL="0" indent="0" defTabSz="457200">
              <a:lnSpc>
                <a:spcPct val="110000"/>
              </a:lnSpc>
              <a:spcBef>
                <a:spcPts val="0"/>
              </a:spcBef>
              <a:defRPr sz="1800"/>
            </a:pPr>
          </a:p>
          <a:p>
            <a:pPr marL="0" indent="0" defTabSz="457200">
              <a:lnSpc>
                <a:spcPct val="110000"/>
              </a:lnSpc>
              <a:spcBef>
                <a:spcPts val="0"/>
              </a:spcBef>
              <a:defRPr sz="1800"/>
            </a:pPr>
            <a:r>
              <a:rPr b="1"/>
              <a:t>Referat</a:t>
            </a:r>
            <a:r>
              <a:t>: Lernen und Gedächtnis (Schandry, Kap. 9)</a:t>
            </a:r>
          </a:p>
          <a:p>
            <a:pPr marL="0" indent="0" defTabSz="457200">
              <a:lnSpc>
                <a:spcPct val="110000"/>
              </a:lnSpc>
              <a:spcBef>
                <a:spcPts val="0"/>
              </a:spcBef>
              <a:defRPr sz="1500"/>
            </a:pPr>
          </a:p>
          <a:p>
            <a:pPr marL="0" indent="0" defTabSz="457200">
              <a:lnSpc>
                <a:spcPct val="110000"/>
              </a:lnSpc>
              <a:spcBef>
                <a:spcPts val="0"/>
              </a:spcBef>
              <a:defRPr b="1" sz="1800"/>
            </a:pPr>
            <a:r>
              <a:t>Vortrag: Warum vergessen wir?</a:t>
            </a:r>
          </a:p>
          <a:p>
            <a:pPr lvl="1" marL="514684" indent="-133684" defTabSz="457200">
              <a:lnSpc>
                <a:spcPct val="110000"/>
              </a:lnSpc>
              <a:spcBef>
                <a:spcPts val="0"/>
              </a:spcBef>
              <a:buSzPct val="100000"/>
              <a:buChar char="•"/>
              <a:defRPr sz="1500"/>
            </a:pPr>
            <a:r>
              <a:t>Wieso vergessen wir überhaupt Dinge?</a:t>
            </a:r>
          </a:p>
          <a:p>
            <a:pPr lvl="1" marL="514684" indent="-133684" defTabSz="457200">
              <a:lnSpc>
                <a:spcPct val="110000"/>
              </a:lnSpc>
              <a:spcBef>
                <a:spcPts val="0"/>
              </a:spcBef>
              <a:buSzPct val="100000"/>
              <a:buChar char="•"/>
              <a:defRPr sz="1500"/>
            </a:pPr>
            <a:r>
              <a:t>Schlaf &amp; Gedächtnis: </a:t>
            </a:r>
          </a:p>
          <a:p>
            <a:pPr lvl="2" marL="895684" indent="-133684" defTabSz="457200">
              <a:lnSpc>
                <a:spcPct val="110000"/>
              </a:lnSpc>
              <a:spcBef>
                <a:spcPts val="0"/>
              </a:spcBef>
              <a:buSzPct val="100000"/>
              <a:buChar char="•"/>
              <a:defRPr sz="1500"/>
            </a:pPr>
            <a:r>
              <a:t>Wieso schlafen wir eigentlich?</a:t>
            </a:r>
          </a:p>
          <a:p>
            <a:pPr lvl="2" marL="895684" indent="-133684" defTabSz="457200">
              <a:lnSpc>
                <a:spcPct val="110000"/>
              </a:lnSpc>
              <a:spcBef>
                <a:spcPts val="0"/>
              </a:spcBef>
              <a:buSzPct val="100000"/>
              <a:buChar char="•"/>
              <a:defRPr sz="1500"/>
            </a:pPr>
            <a:r>
              <a:t>Exkurs: Wieso erinnern wir uns oft nicht an unsere Träume?</a:t>
            </a:r>
          </a:p>
          <a:p>
            <a:pPr lvl="1" marL="514684" indent="-133684" defTabSz="457200">
              <a:lnSpc>
                <a:spcPct val="110000"/>
              </a:lnSpc>
              <a:spcBef>
                <a:spcPts val="0"/>
              </a:spcBef>
              <a:buSzPct val="100000"/>
              <a:buChar char="•"/>
              <a:defRPr sz="1500"/>
            </a:pPr>
            <a:r>
              <a:t>Amnesien</a:t>
            </a:r>
          </a:p>
          <a:p>
            <a:pPr lvl="2" marL="895684" indent="-133684" defTabSz="457200">
              <a:lnSpc>
                <a:spcPct val="110000"/>
              </a:lnSpc>
              <a:spcBef>
                <a:spcPts val="0"/>
              </a:spcBef>
              <a:buSzPct val="100000"/>
              <a:buChar char="•"/>
              <a:defRPr sz="1500"/>
            </a:pPr>
            <a:r>
              <a:t>Was sind Amnesien?</a:t>
            </a:r>
          </a:p>
          <a:p>
            <a:pPr lvl="2" marL="895684" indent="-133684" defTabSz="457200">
              <a:lnSpc>
                <a:spcPct val="110000"/>
              </a:lnSpc>
              <a:spcBef>
                <a:spcPts val="0"/>
              </a:spcBef>
              <a:buSzPct val="100000"/>
              <a:buChar char="•"/>
              <a:defRPr sz="1500"/>
            </a:pPr>
            <a:r>
              <a:t>Welche Formen von Amnesie gibt es?</a:t>
            </a:r>
          </a:p>
          <a:p>
            <a:pPr lvl="3" marL="1276684" indent="-133684" defTabSz="457200">
              <a:lnSpc>
                <a:spcPct val="110000"/>
              </a:lnSpc>
              <a:spcBef>
                <a:spcPts val="0"/>
              </a:spcBef>
              <a:buSzPct val="100000"/>
              <a:buChar char="•"/>
              <a:defRPr sz="1500"/>
            </a:pPr>
            <a:r>
              <a:t>Exkurs: Korsakoff-Syndrom</a:t>
            </a:r>
          </a:p>
          <a:p>
            <a:pPr lvl="3" marL="1276684" indent="-133684" defTabSz="457200">
              <a:lnSpc>
                <a:spcPct val="110000"/>
              </a:lnSpc>
              <a:spcBef>
                <a:spcPts val="0"/>
              </a:spcBef>
              <a:buSzPct val="100000"/>
              <a:buChar char="•"/>
              <a:defRPr sz="1500"/>
            </a:pPr>
            <a:r>
              <a:t>Exkurs: HERA</a:t>
            </a:r>
          </a:p>
          <a:p>
            <a:pPr lvl="3" marL="1276684" indent="-133684" defTabSz="457200">
              <a:lnSpc>
                <a:spcPct val="110000"/>
              </a:lnSpc>
              <a:spcBef>
                <a:spcPts val="0"/>
              </a:spcBef>
              <a:buSzPct val="100000"/>
              <a:buChar char="•"/>
              <a:defRPr sz="1500"/>
            </a:pPr>
          </a:p>
          <a:p>
            <a:pPr marL="0" indent="0" defTabSz="457200">
              <a:lnSpc>
                <a:spcPct val="110000"/>
              </a:lnSpc>
              <a:spcBef>
                <a:spcPts val="0"/>
              </a:spcBef>
              <a:defRPr sz="1800"/>
            </a:pPr>
            <a:r>
              <a:rPr b="1"/>
              <a:t>Gruppenarbeit:</a:t>
            </a:r>
            <a:r>
              <a:t> Fallstudie retrograde Amnesie</a:t>
            </a:r>
          </a:p>
        </p:txBody>
      </p:sp>
      <p:sp>
        <p:nvSpPr>
          <p:cNvPr id="24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Rechteck"/>
          <p:cNvSpPr/>
          <p:nvPr/>
        </p:nvSpPr>
        <p:spPr>
          <a:xfrm>
            <a:off x="1521263" y="1817460"/>
            <a:ext cx="4618531" cy="234859"/>
          </a:xfrm>
          <a:prstGeom prst="rect">
            <a:avLst/>
          </a:prstGeom>
          <a:gradFill>
            <a:gsLst>
              <a:gs pos="0">
                <a:srgbClr val="DDDDDD"/>
              </a:gs>
              <a:gs pos="100000">
                <a:schemeClr val="accent3">
                  <a:lumOff val="44000"/>
                </a:schemeClr>
              </a:gs>
            </a:gsLst>
            <a:lin ang="10800000"/>
          </a:gradFill>
          <a:ln w="12700">
            <a:miter lim="400000"/>
          </a:ln>
        </p:spPr>
        <p:txBody>
          <a:bodyPr lIns="45719" rIns="45719"/>
          <a:lstStyle/>
          <a:p>
            <a:pPr/>
          </a:p>
        </p:txBody>
      </p:sp>
      <p:sp>
        <p:nvSpPr>
          <p:cNvPr id="517"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19" name="Rechteck"/>
          <p:cNvSpPr/>
          <p:nvPr/>
        </p:nvSpPr>
        <p:spPr>
          <a:xfrm>
            <a:off x="339115" y="1819423"/>
            <a:ext cx="1186146" cy="234858"/>
          </a:xfrm>
          <a:prstGeom prst="rect">
            <a:avLst/>
          </a:prstGeom>
          <a:gradFill>
            <a:gsLst>
              <a:gs pos="0">
                <a:schemeClr val="accent3">
                  <a:lumOff val="44000"/>
                </a:schemeClr>
              </a:gs>
              <a:gs pos="100000">
                <a:schemeClr val="accent3">
                  <a:lumOff val="21999"/>
                </a:schemeClr>
              </a:gs>
            </a:gsLst>
          </a:gradFill>
          <a:ln w="12700">
            <a:miter lim="400000"/>
          </a:ln>
        </p:spPr>
        <p:txBody>
          <a:bodyPr lIns="45719" rIns="45719"/>
          <a:lstStyle/>
          <a:p>
            <a:pPr/>
          </a:p>
        </p:txBody>
      </p:sp>
      <p:sp>
        <p:nvSpPr>
          <p:cNvPr id="520" name="Rechteck"/>
          <p:cNvSpPr/>
          <p:nvPr/>
        </p:nvSpPr>
        <p:spPr>
          <a:xfrm>
            <a:off x="6179760" y="1816250"/>
            <a:ext cx="2194136" cy="234859"/>
          </a:xfrm>
          <a:prstGeom prst="rect">
            <a:avLst/>
          </a:prstGeom>
          <a:gradFill>
            <a:gsLst>
              <a:gs pos="0">
                <a:schemeClr val="accent3">
                  <a:lumOff val="44000"/>
                </a:schemeClr>
              </a:gs>
              <a:gs pos="100000">
                <a:srgbClr val="DDDDDD"/>
              </a:gs>
            </a:gsLst>
            <a:lin ang="10800000"/>
          </a:gradFill>
          <a:ln w="12700">
            <a:miter lim="400000"/>
          </a:ln>
        </p:spPr>
        <p:txBody>
          <a:bodyPr lIns="45719" rIns="45719"/>
          <a:lstStyle/>
          <a:p>
            <a:pPr/>
          </a:p>
        </p:txBody>
      </p:sp>
      <p:sp>
        <p:nvSpPr>
          <p:cNvPr id="521" name="infantile…"/>
          <p:cNvSpPr txBox="1"/>
          <p:nvPr/>
        </p:nvSpPr>
        <p:spPr>
          <a:xfrm>
            <a:off x="347105" y="2073961"/>
            <a:ext cx="746483" cy="4670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522" name="retrograde Amnesie"/>
          <p:cNvSpPr txBox="1"/>
          <p:nvPr/>
        </p:nvSpPr>
        <p:spPr>
          <a:xfrm>
            <a:off x="4060422" y="1790547"/>
            <a:ext cx="2220454"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523" name="kongrade…"/>
          <p:cNvSpPr txBox="1"/>
          <p:nvPr/>
        </p:nvSpPr>
        <p:spPr>
          <a:xfrm>
            <a:off x="5705008" y="2051028"/>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524" name="Rechteck"/>
          <p:cNvSpPr/>
          <p:nvPr/>
        </p:nvSpPr>
        <p:spPr>
          <a:xfrm>
            <a:off x="6069411" y="1817081"/>
            <a:ext cx="125371" cy="241497"/>
          </a:xfrm>
          <a:prstGeom prst="rect">
            <a:avLst/>
          </a:prstGeom>
          <a:solidFill>
            <a:srgbClr val="941100"/>
          </a:solidFill>
          <a:ln w="12700">
            <a:miter lim="400000"/>
          </a:ln>
        </p:spPr>
        <p:txBody>
          <a:bodyPr lIns="45719" rIns="45719"/>
          <a:lstStyle/>
          <a:p>
            <a:pPr/>
          </a:p>
        </p:txBody>
      </p:sp>
      <p:sp>
        <p:nvSpPr>
          <p:cNvPr id="525" name="Rechteck"/>
          <p:cNvSpPr/>
          <p:nvPr/>
        </p:nvSpPr>
        <p:spPr>
          <a:xfrm>
            <a:off x="306955" y="1807489"/>
            <a:ext cx="8112648" cy="257746"/>
          </a:xfrm>
          <a:prstGeom prst="rect">
            <a:avLst/>
          </a:prstGeom>
          <a:ln w="25400">
            <a:solidFill>
              <a:srgbClr val="000000"/>
            </a:solidFill>
          </a:ln>
        </p:spPr>
        <p:txBody>
          <a:bodyPr lIns="45719" rIns="45719"/>
          <a:lstStyle/>
          <a:p>
            <a:pPr/>
          </a:p>
        </p:txBody>
      </p:sp>
      <p:sp>
        <p:nvSpPr>
          <p:cNvPr id="526"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27" name="Rechteck"/>
          <p:cNvSpPr/>
          <p:nvPr/>
        </p:nvSpPr>
        <p:spPr>
          <a:xfrm>
            <a:off x="8369475" y="15210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28" name="Linie"/>
          <p:cNvSpPr/>
          <p:nvPr/>
        </p:nvSpPr>
        <p:spPr>
          <a:xfrm>
            <a:off x="6256410" y="1937760"/>
            <a:ext cx="323958" cy="1"/>
          </a:xfrm>
          <a:prstGeom prst="line">
            <a:avLst/>
          </a:prstGeom>
          <a:ln w="25400">
            <a:solidFill>
              <a:schemeClr val="accent4">
                <a:lumOff val="-8800"/>
              </a:schemeClr>
            </a:solidFill>
            <a:tailEnd type="stealth"/>
          </a:ln>
        </p:spPr>
        <p:txBody>
          <a:bodyPr lIns="45719" rIns="45719"/>
          <a:lstStyle/>
          <a:p>
            <a:pPr/>
          </a:p>
        </p:txBody>
      </p:sp>
      <p:sp>
        <p:nvSpPr>
          <p:cNvPr id="529" name="anterograde Amnesie"/>
          <p:cNvSpPr txBox="1"/>
          <p:nvPr/>
        </p:nvSpPr>
        <p:spPr>
          <a:xfrm>
            <a:off x="6691134" y="1791058"/>
            <a:ext cx="2466542"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sp>
        <p:nvSpPr>
          <p:cNvPr id="530" name="Linie"/>
          <p:cNvSpPr/>
          <p:nvPr/>
        </p:nvSpPr>
        <p:spPr>
          <a:xfrm flipH="1">
            <a:off x="5642584" y="1935711"/>
            <a:ext cx="369373" cy="1"/>
          </a:xfrm>
          <a:prstGeom prst="line">
            <a:avLst/>
          </a:prstGeom>
          <a:ln w="25400">
            <a:solidFill>
              <a:schemeClr val="accent4">
                <a:lumOff val="-8800"/>
              </a:schemeClr>
            </a:solidFill>
            <a:tailEnd type="stealth"/>
          </a:ln>
        </p:spPr>
        <p:txBody>
          <a:bodyPr lIns="45719" rIns="45719"/>
          <a:lstStyle/>
          <a:p>
            <a:pPr/>
          </a:p>
        </p:txBody>
      </p:sp>
      <p:sp>
        <p:nvSpPr>
          <p:cNvPr id="531" name="Titel 1"/>
          <p:cNvSpPr txBox="1"/>
          <p:nvPr>
            <p:ph type="title"/>
          </p:nvPr>
        </p:nvSpPr>
        <p:spPr>
          <a:xfrm>
            <a:off x="301396" y="107044"/>
            <a:ext cx="6198910" cy="864097"/>
          </a:xfrm>
          <a:prstGeom prst="rect">
            <a:avLst/>
          </a:prstGeom>
        </p:spPr>
        <p:txBody>
          <a:bodyPr/>
          <a:lstStyle>
            <a:lvl1pPr>
              <a:defRPr sz="2200"/>
            </a:lvl1pPr>
          </a:lstStyle>
          <a:p>
            <a:pPr/>
            <a:r>
              <a:t>Welche Arten von Amnesien gibt es?</a:t>
            </a:r>
          </a:p>
        </p:txBody>
      </p:sp>
      <p:sp>
        <p:nvSpPr>
          <p:cNvPr id="532" name="Kongrade Amnesie:…"/>
          <p:cNvSpPr txBox="1"/>
          <p:nvPr/>
        </p:nvSpPr>
        <p:spPr>
          <a:xfrm>
            <a:off x="351078" y="2936425"/>
            <a:ext cx="6898235" cy="32732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800"/>
              </a:lnSpc>
              <a:defRPr b="1">
                <a:solidFill>
                  <a:srgbClr val="202122"/>
                </a:solidFill>
                <a:latin typeface="D-DIN"/>
                <a:ea typeface="D-DIN"/>
                <a:cs typeface="D-DIN"/>
                <a:sym typeface="D-DIN"/>
              </a:defRPr>
            </a:pPr>
            <a:r>
              <a:t>Kongrade Amnesie: </a:t>
            </a:r>
          </a:p>
          <a:p>
            <a:pPr lvl="1" marL="517915" indent="-136915" defTabSz="457200">
              <a:lnSpc>
                <a:spcPts val="2800"/>
              </a:lnSpc>
              <a:buSzPct val="100000"/>
              <a:buChar char="-"/>
              <a:defRPr>
                <a:solidFill>
                  <a:srgbClr val="202122"/>
                </a:solidFill>
                <a:latin typeface="D-DIN"/>
                <a:ea typeface="D-DIN"/>
                <a:cs typeface="D-DIN"/>
                <a:sym typeface="D-DIN"/>
              </a:defRPr>
            </a:pPr>
            <a:r>
              <a:t>Psychisch/physisch schädigendes Ereignis wird nicht erinnert</a:t>
            </a:r>
          </a:p>
          <a:p>
            <a:pPr lvl="3" indent="685800" defTabSz="457200">
              <a:lnSpc>
                <a:spcPts val="2800"/>
              </a:lnSpc>
              <a:defRPr>
                <a:solidFill>
                  <a:srgbClr val="202122"/>
                </a:solidFill>
                <a:latin typeface="D-DIN"/>
                <a:ea typeface="D-DIN"/>
                <a:cs typeface="D-DIN"/>
                <a:sym typeface="D-DIN"/>
              </a:defRPr>
            </a:pPr>
            <a:r>
              <a:t>—&gt; Unfall, traumatisches Ereignis (z.B. Miterleben von Mord, Vergewaltigung,…), Bewusstlosigkeit (z.B. durch Schlag auf den Kopf, Sauerstoffmangel o.ä.)</a:t>
            </a:r>
          </a:p>
          <a:p>
            <a:pPr lvl="1" marL="517915" indent="-136915" defTabSz="457200">
              <a:lnSpc>
                <a:spcPts val="2800"/>
              </a:lnSpc>
              <a:buSzPct val="100000"/>
              <a:buChar char="-"/>
              <a:defRPr>
                <a:solidFill>
                  <a:srgbClr val="202122"/>
                </a:solidFill>
                <a:latin typeface="D-DIN"/>
                <a:ea typeface="D-DIN"/>
                <a:cs typeface="D-DIN"/>
                <a:sym typeface="D-DIN"/>
              </a:defRPr>
            </a:pPr>
            <a:r>
              <a:t>Vorhergehende Erinnerungen intakt, Enkodierung neuer Informationen auch intakt</a:t>
            </a:r>
          </a:p>
          <a:p>
            <a:pPr defTabSz="457200">
              <a:lnSpc>
                <a:spcPts val="2800"/>
              </a:lnSpc>
              <a:defRPr>
                <a:solidFill>
                  <a:srgbClr val="202122"/>
                </a:solidFill>
                <a:latin typeface="D-DIN"/>
                <a:ea typeface="D-DIN"/>
                <a:cs typeface="D-DIN"/>
                <a:sym typeface="D-DIN"/>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Rechteck"/>
          <p:cNvSpPr/>
          <p:nvPr/>
        </p:nvSpPr>
        <p:spPr>
          <a:xfrm>
            <a:off x="1521263" y="1817460"/>
            <a:ext cx="4618531" cy="234859"/>
          </a:xfrm>
          <a:prstGeom prst="rect">
            <a:avLst/>
          </a:prstGeom>
          <a:gradFill>
            <a:gsLst>
              <a:gs pos="0">
                <a:srgbClr val="FF2600">
                  <a:alpha val="34668"/>
                </a:srgbClr>
              </a:gs>
              <a:gs pos="100000">
                <a:schemeClr val="accent3">
                  <a:lumOff val="44000"/>
                </a:schemeClr>
              </a:gs>
            </a:gsLst>
            <a:lin ang="10800000"/>
          </a:gradFill>
          <a:ln w="12700">
            <a:miter lim="400000"/>
          </a:ln>
        </p:spPr>
        <p:txBody>
          <a:bodyPr lIns="45719" rIns="45719"/>
          <a:lstStyle/>
          <a:p>
            <a:pPr/>
          </a:p>
        </p:txBody>
      </p:sp>
      <p:sp>
        <p:nvSpPr>
          <p:cNvPr id="535"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37" name="Rechteck"/>
          <p:cNvSpPr/>
          <p:nvPr/>
        </p:nvSpPr>
        <p:spPr>
          <a:xfrm>
            <a:off x="339115" y="1819423"/>
            <a:ext cx="1186146" cy="234858"/>
          </a:xfrm>
          <a:prstGeom prst="rect">
            <a:avLst/>
          </a:prstGeom>
          <a:gradFill>
            <a:gsLst>
              <a:gs pos="0">
                <a:schemeClr val="accent3">
                  <a:lumOff val="44000"/>
                </a:schemeClr>
              </a:gs>
              <a:gs pos="100000">
                <a:schemeClr val="accent3">
                  <a:lumOff val="21999"/>
                </a:schemeClr>
              </a:gs>
            </a:gsLst>
          </a:gradFill>
          <a:ln w="12700">
            <a:miter lim="400000"/>
          </a:ln>
        </p:spPr>
        <p:txBody>
          <a:bodyPr lIns="45719" rIns="45719"/>
          <a:lstStyle/>
          <a:p>
            <a:pPr/>
          </a:p>
        </p:txBody>
      </p:sp>
      <p:sp>
        <p:nvSpPr>
          <p:cNvPr id="538" name="Rechteck"/>
          <p:cNvSpPr/>
          <p:nvPr/>
        </p:nvSpPr>
        <p:spPr>
          <a:xfrm>
            <a:off x="6179760" y="1816250"/>
            <a:ext cx="2194136" cy="234859"/>
          </a:xfrm>
          <a:prstGeom prst="rect">
            <a:avLst/>
          </a:prstGeom>
          <a:gradFill>
            <a:gsLst>
              <a:gs pos="0">
                <a:schemeClr val="accent3">
                  <a:lumOff val="44000"/>
                </a:schemeClr>
              </a:gs>
              <a:gs pos="100000">
                <a:srgbClr val="DDDDDD"/>
              </a:gs>
            </a:gsLst>
            <a:lin ang="10800000"/>
          </a:gradFill>
          <a:ln w="12700">
            <a:miter lim="400000"/>
          </a:ln>
        </p:spPr>
        <p:txBody>
          <a:bodyPr lIns="45719" rIns="45719"/>
          <a:lstStyle/>
          <a:p>
            <a:pPr/>
          </a:p>
        </p:txBody>
      </p:sp>
      <p:sp>
        <p:nvSpPr>
          <p:cNvPr id="539" name="infantile…"/>
          <p:cNvSpPr txBox="1"/>
          <p:nvPr/>
        </p:nvSpPr>
        <p:spPr>
          <a:xfrm>
            <a:off x="347105" y="2073961"/>
            <a:ext cx="746483" cy="4670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540" name="retrograde Amnesie"/>
          <p:cNvSpPr txBox="1"/>
          <p:nvPr/>
        </p:nvSpPr>
        <p:spPr>
          <a:xfrm>
            <a:off x="4060422" y="1790547"/>
            <a:ext cx="2220454"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541" name="kongrade…"/>
          <p:cNvSpPr txBox="1"/>
          <p:nvPr/>
        </p:nvSpPr>
        <p:spPr>
          <a:xfrm>
            <a:off x="5705008" y="2051028"/>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542" name="Rechteck"/>
          <p:cNvSpPr/>
          <p:nvPr/>
        </p:nvSpPr>
        <p:spPr>
          <a:xfrm>
            <a:off x="6069411" y="1817081"/>
            <a:ext cx="125371" cy="241497"/>
          </a:xfrm>
          <a:prstGeom prst="rect">
            <a:avLst/>
          </a:prstGeom>
          <a:solidFill>
            <a:schemeClr val="accent4"/>
          </a:solidFill>
          <a:ln w="12700">
            <a:miter lim="400000"/>
          </a:ln>
        </p:spPr>
        <p:txBody>
          <a:bodyPr lIns="45719" rIns="45719"/>
          <a:lstStyle/>
          <a:p>
            <a:pPr/>
          </a:p>
        </p:txBody>
      </p:sp>
      <p:sp>
        <p:nvSpPr>
          <p:cNvPr id="543" name="Rechteck"/>
          <p:cNvSpPr/>
          <p:nvPr/>
        </p:nvSpPr>
        <p:spPr>
          <a:xfrm>
            <a:off x="306955" y="1807489"/>
            <a:ext cx="8112648" cy="257746"/>
          </a:xfrm>
          <a:prstGeom prst="rect">
            <a:avLst/>
          </a:prstGeom>
          <a:ln w="25400">
            <a:solidFill>
              <a:srgbClr val="000000"/>
            </a:solidFill>
          </a:ln>
        </p:spPr>
        <p:txBody>
          <a:bodyPr lIns="45719" rIns="45719"/>
          <a:lstStyle/>
          <a:p>
            <a:pPr/>
          </a:p>
        </p:txBody>
      </p:sp>
      <p:sp>
        <p:nvSpPr>
          <p:cNvPr id="544"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45" name="Rechteck"/>
          <p:cNvSpPr/>
          <p:nvPr/>
        </p:nvSpPr>
        <p:spPr>
          <a:xfrm>
            <a:off x="8369475" y="15210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46" name="Linie"/>
          <p:cNvSpPr/>
          <p:nvPr/>
        </p:nvSpPr>
        <p:spPr>
          <a:xfrm>
            <a:off x="6256410" y="1937760"/>
            <a:ext cx="323958" cy="1"/>
          </a:xfrm>
          <a:prstGeom prst="line">
            <a:avLst/>
          </a:prstGeom>
          <a:ln w="25400">
            <a:solidFill>
              <a:schemeClr val="accent4">
                <a:lumOff val="-8800"/>
              </a:schemeClr>
            </a:solidFill>
            <a:tailEnd type="stealth"/>
          </a:ln>
        </p:spPr>
        <p:txBody>
          <a:bodyPr lIns="45719" rIns="45719"/>
          <a:lstStyle/>
          <a:p>
            <a:pPr/>
          </a:p>
        </p:txBody>
      </p:sp>
      <p:sp>
        <p:nvSpPr>
          <p:cNvPr id="547" name="anterograde Amnesie"/>
          <p:cNvSpPr txBox="1"/>
          <p:nvPr/>
        </p:nvSpPr>
        <p:spPr>
          <a:xfrm>
            <a:off x="6691134" y="1791058"/>
            <a:ext cx="2466542"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sp>
        <p:nvSpPr>
          <p:cNvPr id="548" name="Linie"/>
          <p:cNvSpPr/>
          <p:nvPr/>
        </p:nvSpPr>
        <p:spPr>
          <a:xfrm flipH="1">
            <a:off x="5642584" y="1935711"/>
            <a:ext cx="369373" cy="1"/>
          </a:xfrm>
          <a:prstGeom prst="line">
            <a:avLst/>
          </a:prstGeom>
          <a:ln w="25400">
            <a:solidFill>
              <a:schemeClr val="accent4">
                <a:lumOff val="-8800"/>
              </a:schemeClr>
            </a:solidFill>
            <a:tailEnd type="stealth"/>
          </a:ln>
        </p:spPr>
        <p:txBody>
          <a:bodyPr lIns="45719" rIns="45719"/>
          <a:lstStyle/>
          <a:p>
            <a:pPr/>
          </a:p>
        </p:txBody>
      </p:sp>
      <p:sp>
        <p:nvSpPr>
          <p:cNvPr id="549" name="Titel 1"/>
          <p:cNvSpPr txBox="1"/>
          <p:nvPr>
            <p:ph type="title"/>
          </p:nvPr>
        </p:nvSpPr>
        <p:spPr>
          <a:xfrm>
            <a:off x="301396" y="107044"/>
            <a:ext cx="6198910" cy="864097"/>
          </a:xfrm>
          <a:prstGeom prst="rect">
            <a:avLst/>
          </a:prstGeom>
        </p:spPr>
        <p:txBody>
          <a:bodyPr/>
          <a:lstStyle>
            <a:lvl1pPr>
              <a:defRPr sz="2200"/>
            </a:lvl1pPr>
          </a:lstStyle>
          <a:p>
            <a:pPr/>
            <a:r>
              <a:t>Welche Arten von Amnesien gibt es?</a:t>
            </a:r>
          </a:p>
        </p:txBody>
      </p:sp>
      <p:sp>
        <p:nvSpPr>
          <p:cNvPr id="550" name="Retrograde Amnesie (lat. retro gradus = rückwärts gehend)…"/>
          <p:cNvSpPr txBox="1"/>
          <p:nvPr/>
        </p:nvSpPr>
        <p:spPr>
          <a:xfrm>
            <a:off x="519156" y="2655861"/>
            <a:ext cx="7741816" cy="3855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solidFill>
                  <a:srgbClr val="202122"/>
                </a:solidFill>
                <a:latin typeface="D-DIN"/>
                <a:ea typeface="D-DIN"/>
                <a:cs typeface="D-DIN"/>
                <a:sym typeface="D-DIN"/>
              </a:defRPr>
            </a:pPr>
            <a:r>
              <a:rPr b="1" sz="2000"/>
              <a:t>Retrograde Amnesie</a:t>
            </a:r>
            <a:r>
              <a:t> (lat. </a:t>
            </a:r>
            <a:r>
              <a:rPr i="1"/>
              <a:t>retro gradus</a:t>
            </a:r>
            <a:r>
              <a:t> = </a:t>
            </a:r>
            <a:r>
              <a:rPr i="1"/>
              <a:t>rückwärts gehend</a:t>
            </a:r>
            <a:r>
              <a:t>)</a:t>
            </a:r>
          </a:p>
          <a:p>
            <a:pPr marL="136915" indent="-136915">
              <a:buSzPct val="100000"/>
              <a:buChar char="-"/>
            </a:pPr>
          </a:p>
          <a:p>
            <a:pPr marL="136915" indent="-136915">
              <a:buSzPct val="100000"/>
              <a:buChar char="-"/>
            </a:pPr>
            <a:r>
              <a:t>LZG-Erinnerungen an Zeitintervall vor Amnesie-auslösenden Ereignis nicht abrufbar, KZG intakt</a:t>
            </a:r>
          </a:p>
          <a:p>
            <a:pPr marL="136915" indent="-136915">
              <a:buSzPct val="100000"/>
              <a:buChar char="-"/>
            </a:pPr>
            <a:r>
              <a:t>Länge des Intervalls, an das man sich nicht erinnern kann, variabel</a:t>
            </a:r>
          </a:p>
          <a:p>
            <a:pPr marL="136915" indent="-136915">
              <a:buSzPct val="100000"/>
              <a:buChar char="-"/>
            </a:pPr>
            <a:r>
              <a:t>tritt oft mit anterograder Amnesie auf</a:t>
            </a:r>
          </a:p>
          <a:p>
            <a:pPr marL="136915" indent="-136915">
              <a:buSzPct val="100000"/>
              <a:buChar char="-"/>
            </a:pPr>
            <a:r>
              <a:t>Sonderform: </a:t>
            </a:r>
            <a:r>
              <a:rPr b="1"/>
              <a:t>dissoziative Amnesie</a:t>
            </a:r>
            <a:r>
              <a:t>, z.B. keine Erinnerung an Misshandlung in der Kindheit</a:t>
            </a:r>
          </a:p>
          <a:p>
            <a:pPr/>
          </a:p>
          <a:p>
            <a:pPr/>
            <a:r>
              <a:t>Ursachen: </a:t>
            </a:r>
          </a:p>
          <a:p>
            <a:pPr marL="136915" indent="-136915">
              <a:buSzPct val="100000"/>
              <a:buChar char="-"/>
            </a:pPr>
            <a:r>
              <a:t>meistens Verletzung des Gehirns, z.B. durch Unfall oder Läsion</a:t>
            </a:r>
          </a:p>
          <a:p>
            <a:pPr/>
            <a:r>
              <a:t>- Korsakoff-Syndrom</a:t>
            </a:r>
          </a:p>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Rechteck"/>
          <p:cNvSpPr/>
          <p:nvPr/>
        </p:nvSpPr>
        <p:spPr>
          <a:xfrm>
            <a:off x="1521263" y="1817460"/>
            <a:ext cx="4618531" cy="234859"/>
          </a:xfrm>
          <a:prstGeom prst="rect">
            <a:avLst/>
          </a:prstGeom>
          <a:gradFill>
            <a:gsLst>
              <a:gs pos="0">
                <a:srgbClr val="DDDDDD"/>
              </a:gs>
              <a:gs pos="100000">
                <a:schemeClr val="accent3">
                  <a:lumOff val="44000"/>
                </a:schemeClr>
              </a:gs>
            </a:gsLst>
            <a:lin ang="10800000"/>
          </a:gradFill>
          <a:ln w="12700">
            <a:miter lim="400000"/>
          </a:ln>
        </p:spPr>
        <p:txBody>
          <a:bodyPr lIns="45719" rIns="45719"/>
          <a:lstStyle/>
          <a:p>
            <a:pPr/>
          </a:p>
        </p:txBody>
      </p:sp>
      <p:sp>
        <p:nvSpPr>
          <p:cNvPr id="55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55" name="Rechteck"/>
          <p:cNvSpPr/>
          <p:nvPr/>
        </p:nvSpPr>
        <p:spPr>
          <a:xfrm>
            <a:off x="339115" y="1819423"/>
            <a:ext cx="1186146" cy="234858"/>
          </a:xfrm>
          <a:prstGeom prst="rect">
            <a:avLst/>
          </a:prstGeom>
          <a:gradFill>
            <a:gsLst>
              <a:gs pos="0">
                <a:schemeClr val="accent3">
                  <a:lumOff val="44000"/>
                </a:schemeClr>
              </a:gs>
              <a:gs pos="100000">
                <a:schemeClr val="accent3">
                  <a:lumOff val="21999"/>
                </a:schemeClr>
              </a:gs>
            </a:gsLst>
          </a:gradFill>
          <a:ln w="12700">
            <a:miter lim="400000"/>
          </a:ln>
        </p:spPr>
        <p:txBody>
          <a:bodyPr lIns="45719" rIns="45719"/>
          <a:lstStyle/>
          <a:p>
            <a:pPr/>
          </a:p>
        </p:txBody>
      </p:sp>
      <p:sp>
        <p:nvSpPr>
          <p:cNvPr id="556" name="Rechteck"/>
          <p:cNvSpPr/>
          <p:nvPr/>
        </p:nvSpPr>
        <p:spPr>
          <a:xfrm>
            <a:off x="6179760" y="1816250"/>
            <a:ext cx="2194136" cy="234859"/>
          </a:xfrm>
          <a:prstGeom prst="rect">
            <a:avLst/>
          </a:prstGeom>
          <a:gradFill>
            <a:gsLst>
              <a:gs pos="0">
                <a:schemeClr val="accent3">
                  <a:lumOff val="44000"/>
                </a:schemeClr>
              </a:gs>
              <a:gs pos="100000">
                <a:srgbClr val="FF2600">
                  <a:alpha val="34668"/>
                </a:srgbClr>
              </a:gs>
            </a:gsLst>
            <a:lin ang="10800000"/>
          </a:gradFill>
          <a:ln w="12700">
            <a:miter lim="400000"/>
          </a:ln>
        </p:spPr>
        <p:txBody>
          <a:bodyPr lIns="45719" rIns="45719"/>
          <a:lstStyle/>
          <a:p>
            <a:pPr/>
          </a:p>
        </p:txBody>
      </p:sp>
      <p:sp>
        <p:nvSpPr>
          <p:cNvPr id="557" name="infantile…"/>
          <p:cNvSpPr txBox="1"/>
          <p:nvPr/>
        </p:nvSpPr>
        <p:spPr>
          <a:xfrm>
            <a:off x="347105" y="2073961"/>
            <a:ext cx="746483" cy="4670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558" name="retrograde Amnesie"/>
          <p:cNvSpPr txBox="1"/>
          <p:nvPr/>
        </p:nvSpPr>
        <p:spPr>
          <a:xfrm>
            <a:off x="4060422" y="1790547"/>
            <a:ext cx="2220454"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559" name="kongrade…"/>
          <p:cNvSpPr txBox="1"/>
          <p:nvPr/>
        </p:nvSpPr>
        <p:spPr>
          <a:xfrm>
            <a:off x="5705008" y="2051028"/>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560" name="Rechteck"/>
          <p:cNvSpPr/>
          <p:nvPr/>
        </p:nvSpPr>
        <p:spPr>
          <a:xfrm>
            <a:off x="6069411" y="1817081"/>
            <a:ext cx="125371" cy="241497"/>
          </a:xfrm>
          <a:prstGeom prst="rect">
            <a:avLst/>
          </a:prstGeom>
          <a:solidFill>
            <a:schemeClr val="accent4">
              <a:lumOff val="-8800"/>
            </a:schemeClr>
          </a:solidFill>
          <a:ln w="12700">
            <a:miter lim="400000"/>
          </a:ln>
        </p:spPr>
        <p:txBody>
          <a:bodyPr lIns="45719" rIns="45719"/>
          <a:lstStyle/>
          <a:p>
            <a:pPr/>
          </a:p>
        </p:txBody>
      </p:sp>
      <p:sp>
        <p:nvSpPr>
          <p:cNvPr id="561" name="Rechteck"/>
          <p:cNvSpPr/>
          <p:nvPr/>
        </p:nvSpPr>
        <p:spPr>
          <a:xfrm>
            <a:off x="6069180" y="1816849"/>
            <a:ext cx="125371" cy="241498"/>
          </a:xfrm>
          <a:prstGeom prst="rect">
            <a:avLst/>
          </a:prstGeom>
          <a:solidFill>
            <a:schemeClr val="accent4"/>
          </a:solidFill>
          <a:ln w="12700">
            <a:miter lim="400000"/>
          </a:ln>
        </p:spPr>
        <p:txBody>
          <a:bodyPr lIns="45719" rIns="45719"/>
          <a:lstStyle/>
          <a:p>
            <a:pPr/>
          </a:p>
        </p:txBody>
      </p:sp>
      <p:sp>
        <p:nvSpPr>
          <p:cNvPr id="562" name="Rechteck"/>
          <p:cNvSpPr/>
          <p:nvPr/>
        </p:nvSpPr>
        <p:spPr>
          <a:xfrm>
            <a:off x="306955" y="1807489"/>
            <a:ext cx="8112648" cy="257746"/>
          </a:xfrm>
          <a:prstGeom prst="rect">
            <a:avLst/>
          </a:prstGeom>
          <a:ln w="25400">
            <a:solidFill>
              <a:srgbClr val="000000"/>
            </a:solidFill>
          </a:ln>
        </p:spPr>
        <p:txBody>
          <a:bodyPr lIns="45719" rIns="45719"/>
          <a:lstStyle/>
          <a:p>
            <a:pPr/>
          </a:p>
        </p:txBody>
      </p:sp>
      <p:sp>
        <p:nvSpPr>
          <p:cNvPr id="563"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64" name="Rechteck"/>
          <p:cNvSpPr/>
          <p:nvPr/>
        </p:nvSpPr>
        <p:spPr>
          <a:xfrm>
            <a:off x="8369475" y="15210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65" name="Linie"/>
          <p:cNvSpPr/>
          <p:nvPr/>
        </p:nvSpPr>
        <p:spPr>
          <a:xfrm>
            <a:off x="6256410" y="1937760"/>
            <a:ext cx="323958" cy="1"/>
          </a:xfrm>
          <a:prstGeom prst="line">
            <a:avLst/>
          </a:prstGeom>
          <a:ln w="25400">
            <a:solidFill>
              <a:schemeClr val="accent4">
                <a:lumOff val="-8800"/>
              </a:schemeClr>
            </a:solidFill>
            <a:tailEnd type="stealth"/>
          </a:ln>
        </p:spPr>
        <p:txBody>
          <a:bodyPr lIns="45719" rIns="45719"/>
          <a:lstStyle/>
          <a:p>
            <a:pPr/>
          </a:p>
        </p:txBody>
      </p:sp>
      <p:sp>
        <p:nvSpPr>
          <p:cNvPr id="566" name="anterograde Amnesie"/>
          <p:cNvSpPr txBox="1"/>
          <p:nvPr/>
        </p:nvSpPr>
        <p:spPr>
          <a:xfrm>
            <a:off x="6691134" y="1791058"/>
            <a:ext cx="2466542"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sp>
        <p:nvSpPr>
          <p:cNvPr id="567" name="Linie"/>
          <p:cNvSpPr/>
          <p:nvPr/>
        </p:nvSpPr>
        <p:spPr>
          <a:xfrm flipH="1">
            <a:off x="5642584" y="1935711"/>
            <a:ext cx="369373" cy="1"/>
          </a:xfrm>
          <a:prstGeom prst="line">
            <a:avLst/>
          </a:prstGeom>
          <a:ln w="25400">
            <a:solidFill>
              <a:schemeClr val="accent4">
                <a:lumOff val="-8800"/>
              </a:schemeClr>
            </a:solidFill>
            <a:tailEnd type="stealth"/>
          </a:ln>
        </p:spPr>
        <p:txBody>
          <a:bodyPr lIns="45719" rIns="45719"/>
          <a:lstStyle/>
          <a:p>
            <a:pPr/>
          </a:p>
        </p:txBody>
      </p:sp>
      <p:sp>
        <p:nvSpPr>
          <p:cNvPr id="568" name="Titel 1"/>
          <p:cNvSpPr txBox="1"/>
          <p:nvPr>
            <p:ph type="title"/>
          </p:nvPr>
        </p:nvSpPr>
        <p:spPr>
          <a:xfrm>
            <a:off x="301396" y="107044"/>
            <a:ext cx="6198910" cy="864097"/>
          </a:xfrm>
          <a:prstGeom prst="rect">
            <a:avLst/>
          </a:prstGeom>
        </p:spPr>
        <p:txBody>
          <a:bodyPr/>
          <a:lstStyle>
            <a:lvl1pPr>
              <a:defRPr sz="2200"/>
            </a:lvl1pPr>
          </a:lstStyle>
          <a:p>
            <a:pPr/>
            <a:r>
              <a:t>Welche Arten von Amnesien gibt es?</a:t>
            </a:r>
          </a:p>
        </p:txBody>
      </p:sp>
      <p:sp>
        <p:nvSpPr>
          <p:cNvPr id="569" name="Anterograde Amnesie (lat. ante = vorwärts)…"/>
          <p:cNvSpPr txBox="1"/>
          <p:nvPr/>
        </p:nvSpPr>
        <p:spPr>
          <a:xfrm>
            <a:off x="485640" y="2632657"/>
            <a:ext cx="7886217" cy="31454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solidFill>
                  <a:srgbClr val="202122"/>
                </a:solidFill>
                <a:latin typeface="D-DIN"/>
                <a:ea typeface="D-DIN"/>
                <a:cs typeface="D-DIN"/>
                <a:sym typeface="D-DIN"/>
              </a:defRPr>
            </a:pPr>
            <a:r>
              <a:rPr b="1" sz="2000"/>
              <a:t>Anterograde Amnesie</a:t>
            </a:r>
            <a:r>
              <a:t> (lat. </a:t>
            </a:r>
            <a:r>
              <a:rPr i="1"/>
              <a:t>ante</a:t>
            </a:r>
            <a:r>
              <a:t> = </a:t>
            </a:r>
            <a:r>
              <a:rPr i="1"/>
              <a:t>vor</a:t>
            </a:r>
            <a:r>
              <a:t>w</a:t>
            </a:r>
            <a:r>
              <a:rPr i="1"/>
              <a:t>ärts</a:t>
            </a:r>
            <a:r>
              <a:t>)</a:t>
            </a:r>
          </a:p>
          <a:p>
            <a:pPr defTabSz="457200">
              <a:defRPr sz="1600">
                <a:solidFill>
                  <a:srgbClr val="202122"/>
                </a:solidFill>
                <a:latin typeface="D-DIN"/>
                <a:ea typeface="D-DIN"/>
                <a:cs typeface="D-DIN"/>
                <a:sym typeface="D-DIN"/>
              </a:defRPr>
            </a:pPr>
          </a:p>
          <a:p>
            <a:pPr marL="136915" indent="-136915">
              <a:buSzPct val="100000"/>
              <a:buChar char="-"/>
              <a:defRPr sz="1600"/>
            </a:pPr>
            <a:r>
              <a:t>LZG-Erinnerungen an Zeitintervall vor Amnesie-auslösenden Ereignis weiterhin abrufbar, </a:t>
            </a:r>
            <a:r>
              <a:rPr b="1"/>
              <a:t>KZG defizitär</a:t>
            </a:r>
            <a:r>
              <a:t>: neue Informationen können nur bis zu 2 Minuten behalten werden</a:t>
            </a:r>
          </a:p>
          <a:p>
            <a:pPr>
              <a:defRPr sz="1600"/>
            </a:pPr>
            <a:r>
              <a:t>- tritt oft mit retrograder Amnesie auf</a:t>
            </a:r>
          </a:p>
          <a:p>
            <a:pPr marL="136915" indent="-136915">
              <a:buSzPct val="100000"/>
              <a:buChar char="-"/>
              <a:defRPr sz="1600"/>
            </a:pPr>
            <a:r>
              <a:t>Copingstrategie häufig </a:t>
            </a:r>
            <a:r>
              <a:rPr b="1"/>
              <a:t>Konfabulation</a:t>
            </a:r>
            <a:r>
              <a:t>: Erinnerungslücken werden durch erfundene „Erinnerungen“ überbrückt und von betroffener Person für wahr gehalten</a:t>
            </a:r>
          </a:p>
          <a:p>
            <a:pPr>
              <a:defRPr sz="1600"/>
            </a:pPr>
          </a:p>
          <a:p>
            <a:pPr>
              <a:defRPr b="1" sz="1600"/>
            </a:pPr>
            <a:r>
              <a:t>Ursachen: </a:t>
            </a:r>
          </a:p>
          <a:p>
            <a:pPr lvl="1" marL="517915" indent="-136915">
              <a:buSzPct val="100000"/>
              <a:buChar char="-"/>
              <a:defRPr sz="1600"/>
            </a:pPr>
            <a:r>
              <a:t>Schädigung von Neuronen im Meynert-Basalkern </a:t>
            </a:r>
          </a:p>
          <a:p>
            <a:pPr lvl="4" indent="914400">
              <a:defRPr sz="1600"/>
            </a:pPr>
            <a:r>
              <a:t>—&gt; v.a. bei Alzheimer Demenz oder Korsakoff-Syndrom</a:t>
            </a:r>
          </a:p>
          <a:p>
            <a:pPr lvl="2" indent="457200">
              <a:defRPr sz="1600"/>
            </a:pPr>
            <a:r>
              <a:t>- Wirkung von Medikamenten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75" name="Titel 1"/>
          <p:cNvSpPr txBox="1"/>
          <p:nvPr>
            <p:ph type="title"/>
          </p:nvPr>
        </p:nvSpPr>
        <p:spPr>
          <a:xfrm>
            <a:off x="301396" y="107044"/>
            <a:ext cx="6198910" cy="864097"/>
          </a:xfrm>
          <a:prstGeom prst="rect">
            <a:avLst/>
          </a:prstGeom>
        </p:spPr>
        <p:txBody>
          <a:bodyPr/>
          <a:lstStyle>
            <a:lvl1pPr>
              <a:defRPr sz="2200"/>
            </a:lvl1pPr>
          </a:lstStyle>
          <a:p>
            <a:pPr/>
            <a:r>
              <a:t>Exkurs: Korsakoff-Syndrom</a:t>
            </a:r>
          </a:p>
        </p:txBody>
      </p:sp>
      <p:sp>
        <p:nvSpPr>
          <p:cNvPr id="576" name="Korsakoff-Syndrom meist Folge von langjährigem starken Alkoholmissbrauch, aber auch bei Essstörungen oder Enzephalitis…"/>
          <p:cNvSpPr txBox="1"/>
          <p:nvPr/>
        </p:nvSpPr>
        <p:spPr>
          <a:xfrm>
            <a:off x="269834" y="1241824"/>
            <a:ext cx="7226873"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solidFill>
                  <a:srgbClr val="202122"/>
                </a:solidFill>
                <a:latin typeface="D-DIN"/>
                <a:ea typeface="D-DIN"/>
                <a:cs typeface="D-DIN"/>
                <a:sym typeface="D-DIN"/>
              </a:defRPr>
            </a:pPr>
            <a:r>
              <a:rPr b="1"/>
              <a:t>Korsakoff-Syndrom meist Folge von langjährigem starken Alkoholmissbrauch</a:t>
            </a:r>
            <a:r>
              <a:t>, aber auch bei Essstörungen oder Enzephalitis</a:t>
            </a:r>
          </a:p>
          <a:p>
            <a:pPr defTabSz="457200">
              <a:defRPr sz="1500">
                <a:solidFill>
                  <a:srgbClr val="202122"/>
                </a:solidFill>
                <a:latin typeface="D-DIN"/>
                <a:ea typeface="D-DIN"/>
                <a:cs typeface="D-DIN"/>
                <a:sym typeface="D-DIN"/>
              </a:defRPr>
            </a:pPr>
          </a:p>
          <a:p>
            <a:pPr defTabSz="457200">
              <a:defRPr b="1" sz="1500">
                <a:solidFill>
                  <a:srgbClr val="202122"/>
                </a:solidFill>
                <a:latin typeface="D-DIN"/>
                <a:ea typeface="D-DIN"/>
                <a:cs typeface="D-DIN"/>
                <a:sym typeface="D-DIN"/>
              </a:defRPr>
            </a:pPr>
            <a:r>
              <a:t>Mangel von Thiamin (= Vitamin B1) </a:t>
            </a:r>
            <a:r>
              <a:rPr b="0"/>
              <a:t>—&gt;  u.a. Atrophien von Thalamus, Hypothalamus (v.a. Mamillarkörper), Kleinhirn und Basalganglien</a:t>
            </a:r>
          </a:p>
        </p:txBody>
      </p:sp>
      <p:pic>
        <p:nvPicPr>
          <p:cNvPr id="577" name="Bildschirmfoto 2021-06-29 um 14.21.49.png" descr="Bildschirmfoto 2021-06-29 um 14.21.49.png"/>
          <p:cNvPicPr>
            <a:picLocks noChangeAspect="1"/>
          </p:cNvPicPr>
          <p:nvPr/>
        </p:nvPicPr>
        <p:blipFill>
          <a:blip r:embed="rId3">
            <a:extLst/>
          </a:blip>
          <a:stretch>
            <a:fillRect/>
          </a:stretch>
        </p:blipFill>
        <p:spPr>
          <a:xfrm>
            <a:off x="611845" y="2895749"/>
            <a:ext cx="7599511" cy="2924198"/>
          </a:xfrm>
          <a:prstGeom prst="rect">
            <a:avLst/>
          </a:prstGeom>
          <a:ln w="12700">
            <a:miter lim="400000"/>
          </a:ln>
        </p:spPr>
      </p:pic>
      <p:sp>
        <p:nvSpPr>
          <p:cNvPr id="578" name="Abbildung 12…"/>
          <p:cNvSpPr txBox="1"/>
          <p:nvPr/>
        </p:nvSpPr>
        <p:spPr>
          <a:xfrm>
            <a:off x="608023" y="2541937"/>
            <a:ext cx="7441705"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3">
                    <a:lumOff val="11000"/>
                  </a:schemeClr>
                </a:solidFill>
              </a:defRPr>
            </a:pPr>
            <a:r>
              <a:t>Abbildung 12</a:t>
            </a:r>
          </a:p>
          <a:p>
            <a:pPr>
              <a:defRPr i="1" sz="1000">
                <a:solidFill>
                  <a:schemeClr val="accent3">
                    <a:lumOff val="11000"/>
                  </a:schemeClr>
                </a:solidFill>
              </a:defRPr>
            </a:pPr>
            <a:r>
              <a:t>MRT-Bild von Patient mit Korsakoff-Syndrom. Hell: FLAIR-Hyperintensität = Wassereinlagerungen als Folge von Atrophien</a:t>
            </a:r>
          </a:p>
        </p:txBody>
      </p:sp>
      <p:sp>
        <p:nvSpPr>
          <p:cNvPr id="579" name="Sullivan &amp; Pfefferbaum, 2009"/>
          <p:cNvSpPr txBox="1"/>
          <p:nvPr/>
        </p:nvSpPr>
        <p:spPr>
          <a:xfrm>
            <a:off x="579889" y="5799946"/>
            <a:ext cx="1418293"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solidFill>
                  <a:schemeClr val="accent4">
                    <a:lumOff val="-8800"/>
                  </a:schemeClr>
                </a:solidFill>
                <a:latin typeface="D-DIN"/>
                <a:ea typeface="D-DIN"/>
                <a:cs typeface="D-DIN"/>
                <a:sym typeface="D-DIN"/>
              </a:defRPr>
            </a:lvl1pPr>
          </a:lstStyle>
          <a:p>
            <a:pPr/>
            <a:r>
              <a:t>Sullivan &amp; Pfefferbaum, 2009</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85" name="Titel 1"/>
          <p:cNvSpPr txBox="1"/>
          <p:nvPr>
            <p:ph type="title"/>
          </p:nvPr>
        </p:nvSpPr>
        <p:spPr>
          <a:xfrm>
            <a:off x="301396" y="107044"/>
            <a:ext cx="6198910" cy="864097"/>
          </a:xfrm>
          <a:prstGeom prst="rect">
            <a:avLst/>
          </a:prstGeom>
        </p:spPr>
        <p:txBody>
          <a:bodyPr/>
          <a:lstStyle>
            <a:lvl1pPr>
              <a:defRPr sz="2200"/>
            </a:lvl1pPr>
          </a:lstStyle>
          <a:p>
            <a:pPr/>
            <a:r>
              <a:t>Exkurs: Korsakoff-Syndrom</a:t>
            </a:r>
          </a:p>
        </p:txBody>
      </p:sp>
      <p:sp>
        <p:nvSpPr>
          <p:cNvPr id="586" name="Symptome:…"/>
          <p:cNvSpPr txBox="1"/>
          <p:nvPr/>
        </p:nvSpPr>
        <p:spPr>
          <a:xfrm>
            <a:off x="373074" y="2914429"/>
            <a:ext cx="5074878"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a:solidFill>
                  <a:srgbClr val="202122"/>
                </a:solidFill>
                <a:latin typeface="D-DIN"/>
                <a:ea typeface="D-DIN"/>
                <a:cs typeface="D-DIN"/>
                <a:sym typeface="D-DIN"/>
              </a:defRPr>
            </a:pPr>
            <a:r>
              <a:t>Symptome: </a:t>
            </a:r>
          </a:p>
          <a:p>
            <a:pPr lvl="1" indent="228600" defTabSz="457200">
              <a:defRPr>
                <a:solidFill>
                  <a:srgbClr val="202122"/>
                </a:solidFill>
                <a:latin typeface="D-DIN"/>
                <a:ea typeface="D-DIN"/>
                <a:cs typeface="D-DIN"/>
                <a:sym typeface="D-DIN"/>
              </a:defRPr>
            </a:pPr>
            <a:r>
              <a:t>retrograde &amp; v.a. anterograde Amnesie</a:t>
            </a:r>
          </a:p>
          <a:p>
            <a:pPr lvl="1" indent="228600" defTabSz="457200">
              <a:defRPr>
                <a:solidFill>
                  <a:srgbClr val="202122"/>
                </a:solidFill>
                <a:latin typeface="D-DIN"/>
                <a:ea typeface="D-DIN"/>
                <a:cs typeface="D-DIN"/>
                <a:sym typeface="D-DIN"/>
              </a:defRPr>
            </a:pPr>
            <a:r>
              <a:t>Konfabulationen</a:t>
            </a:r>
          </a:p>
          <a:p>
            <a:pPr lvl="1" indent="228600" defTabSz="457200">
              <a:defRPr>
                <a:solidFill>
                  <a:srgbClr val="202122"/>
                </a:solidFill>
                <a:latin typeface="D-DIN"/>
                <a:ea typeface="D-DIN"/>
                <a:cs typeface="D-DIN"/>
                <a:sym typeface="D-DIN"/>
              </a:defRPr>
            </a:pPr>
            <a:r>
              <a:t>Zeitliche und räumliche Orientierungslosigkeit</a:t>
            </a:r>
          </a:p>
          <a:p>
            <a:pPr lvl="1" indent="228600" defTabSz="457200">
              <a:defRPr>
                <a:solidFill>
                  <a:srgbClr val="202122"/>
                </a:solidFill>
                <a:latin typeface="D-DIN"/>
                <a:ea typeface="D-DIN"/>
                <a:cs typeface="D-DIN"/>
                <a:sym typeface="D-DIN"/>
              </a:defRPr>
            </a:pPr>
            <a:r>
              <a:t>Antriebsarmut &amp; Müdigkeit</a:t>
            </a:r>
          </a:p>
          <a:p>
            <a:pPr lvl="1" indent="228600" defTabSz="457200">
              <a:defRPr>
                <a:solidFill>
                  <a:srgbClr val="202122"/>
                </a:solidFill>
                <a:latin typeface="D-DIN"/>
                <a:ea typeface="D-DIN"/>
                <a:cs typeface="D-DIN"/>
                <a:sym typeface="D-DIN"/>
              </a:defRPr>
            </a:pPr>
            <a:r>
              <a:t>starke Stimmungsschwankungen</a:t>
            </a:r>
          </a:p>
          <a:p>
            <a:pPr lvl="1" indent="228600" defTabSz="457200">
              <a:defRPr>
                <a:solidFill>
                  <a:srgbClr val="202122"/>
                </a:solidFill>
                <a:latin typeface="D-DIN"/>
                <a:ea typeface="D-DIN"/>
                <a:cs typeface="D-DIN"/>
                <a:sym typeface="D-DIN"/>
              </a:defRPr>
            </a:pPr>
            <a:r>
              <a:t>Balancestörung</a:t>
            </a:r>
          </a:p>
          <a:p>
            <a:pPr lvl="1" indent="228600" defTabSz="457200">
              <a:defRPr>
                <a:solidFill>
                  <a:srgbClr val="202122"/>
                </a:solidFill>
                <a:latin typeface="D-DIN"/>
                <a:ea typeface="D-DIN"/>
                <a:cs typeface="D-DIN"/>
                <a:sym typeface="D-DIN"/>
              </a:defRPr>
            </a:pPr>
            <a:r>
              <a:t>Störung des visuellen Systems</a:t>
            </a:r>
          </a:p>
          <a:p>
            <a:pPr lvl="1" indent="228600" defTabSz="457200">
              <a:defRPr>
                <a:solidFill>
                  <a:srgbClr val="202122"/>
                </a:solidFill>
                <a:latin typeface="D-DIN"/>
                <a:ea typeface="D-DIN"/>
                <a:cs typeface="D-DIN"/>
                <a:sym typeface="D-DIN"/>
              </a:defRPr>
            </a:pPr>
            <a:r>
              <a:t>Halluzinationen</a:t>
            </a:r>
          </a:p>
          <a:p>
            <a:pPr lvl="1" indent="228600" defTabSz="457200">
              <a:defRPr>
                <a:solidFill>
                  <a:srgbClr val="202122"/>
                </a:solidFill>
                <a:latin typeface="D-DIN"/>
                <a:ea typeface="D-DIN"/>
                <a:cs typeface="D-DIN"/>
                <a:sym typeface="D-DIN"/>
              </a:defRPr>
            </a:pPr>
            <a:r>
              <a:t>Anfälligkeit für Suggestibilität</a:t>
            </a:r>
          </a:p>
        </p:txBody>
      </p:sp>
      <p:sp>
        <p:nvSpPr>
          <p:cNvPr id="587" name="Rechteck"/>
          <p:cNvSpPr/>
          <p:nvPr/>
        </p:nvSpPr>
        <p:spPr>
          <a:xfrm>
            <a:off x="1521263" y="1817460"/>
            <a:ext cx="4618531" cy="234859"/>
          </a:xfrm>
          <a:prstGeom prst="rect">
            <a:avLst/>
          </a:prstGeom>
          <a:gradFill>
            <a:gsLst>
              <a:gs pos="0">
                <a:srgbClr val="FF2600">
                  <a:alpha val="34668"/>
                </a:srgbClr>
              </a:gs>
              <a:gs pos="100000">
                <a:schemeClr val="accent3">
                  <a:lumOff val="44000"/>
                </a:schemeClr>
              </a:gs>
            </a:gsLst>
            <a:lin ang="10800000"/>
          </a:gradFill>
          <a:ln w="12700">
            <a:miter lim="400000"/>
          </a:ln>
        </p:spPr>
        <p:txBody>
          <a:bodyPr lIns="45719" rIns="45719"/>
          <a:lstStyle/>
          <a:p>
            <a:pPr/>
          </a:p>
        </p:txBody>
      </p:sp>
      <p:sp>
        <p:nvSpPr>
          <p:cNvPr id="588" name="Rechteck"/>
          <p:cNvSpPr/>
          <p:nvPr/>
        </p:nvSpPr>
        <p:spPr>
          <a:xfrm>
            <a:off x="339115" y="1819423"/>
            <a:ext cx="1186146" cy="234858"/>
          </a:xfrm>
          <a:prstGeom prst="rect">
            <a:avLst/>
          </a:prstGeom>
          <a:gradFill>
            <a:gsLst>
              <a:gs pos="0">
                <a:schemeClr val="accent3">
                  <a:lumOff val="44000"/>
                </a:schemeClr>
              </a:gs>
              <a:gs pos="100000">
                <a:schemeClr val="accent3">
                  <a:lumOff val="21999"/>
                </a:schemeClr>
              </a:gs>
            </a:gsLst>
          </a:gradFill>
          <a:ln w="12700">
            <a:miter lim="400000"/>
          </a:ln>
        </p:spPr>
        <p:txBody>
          <a:bodyPr lIns="45719" rIns="45719"/>
          <a:lstStyle/>
          <a:p>
            <a:pPr/>
          </a:p>
        </p:txBody>
      </p:sp>
      <p:sp>
        <p:nvSpPr>
          <p:cNvPr id="589" name="Rechteck"/>
          <p:cNvSpPr/>
          <p:nvPr/>
        </p:nvSpPr>
        <p:spPr>
          <a:xfrm>
            <a:off x="6179760" y="1816250"/>
            <a:ext cx="2194136" cy="234859"/>
          </a:xfrm>
          <a:prstGeom prst="rect">
            <a:avLst/>
          </a:prstGeom>
          <a:gradFill>
            <a:gsLst>
              <a:gs pos="0">
                <a:schemeClr val="accent3">
                  <a:lumOff val="44000"/>
                </a:schemeClr>
              </a:gs>
              <a:gs pos="100000">
                <a:srgbClr val="FF2600">
                  <a:alpha val="64871"/>
                </a:srgbClr>
              </a:gs>
            </a:gsLst>
            <a:lin ang="10800000"/>
          </a:gradFill>
          <a:ln w="12700">
            <a:miter lim="400000"/>
          </a:ln>
        </p:spPr>
        <p:txBody>
          <a:bodyPr lIns="45719" rIns="45719"/>
          <a:lstStyle/>
          <a:p>
            <a:pPr>
              <a:defRPr>
                <a:solidFill>
                  <a:srgbClr val="F4A8A7"/>
                </a:solidFill>
              </a:defRPr>
            </a:pPr>
          </a:p>
        </p:txBody>
      </p:sp>
      <p:sp>
        <p:nvSpPr>
          <p:cNvPr id="590" name="infantile…"/>
          <p:cNvSpPr txBox="1"/>
          <p:nvPr/>
        </p:nvSpPr>
        <p:spPr>
          <a:xfrm>
            <a:off x="347105" y="2073961"/>
            <a:ext cx="746483" cy="4670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infantile </a:t>
            </a:r>
          </a:p>
          <a:p>
            <a:pPr>
              <a:defRPr sz="1300"/>
            </a:pPr>
            <a:r>
              <a:t>Amnesie</a:t>
            </a:r>
          </a:p>
        </p:txBody>
      </p:sp>
      <p:sp>
        <p:nvSpPr>
          <p:cNvPr id="591" name="retrograde Amnesie"/>
          <p:cNvSpPr txBox="1"/>
          <p:nvPr/>
        </p:nvSpPr>
        <p:spPr>
          <a:xfrm>
            <a:off x="4060422" y="1790547"/>
            <a:ext cx="2220454"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retrograde Amnesie</a:t>
            </a:r>
          </a:p>
        </p:txBody>
      </p:sp>
      <p:sp>
        <p:nvSpPr>
          <p:cNvPr id="592" name="kongrade…"/>
          <p:cNvSpPr txBox="1"/>
          <p:nvPr/>
        </p:nvSpPr>
        <p:spPr>
          <a:xfrm>
            <a:off x="5705008" y="2051028"/>
            <a:ext cx="792595" cy="46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300"/>
            </a:pPr>
            <a:r>
              <a:t>kongrade</a:t>
            </a:r>
          </a:p>
          <a:p>
            <a:pPr>
              <a:defRPr sz="1300"/>
            </a:pPr>
            <a:r>
              <a:t>Amnesie</a:t>
            </a:r>
          </a:p>
        </p:txBody>
      </p:sp>
      <p:sp>
        <p:nvSpPr>
          <p:cNvPr id="593" name="Rechteck"/>
          <p:cNvSpPr/>
          <p:nvPr/>
        </p:nvSpPr>
        <p:spPr>
          <a:xfrm>
            <a:off x="6069411" y="1817081"/>
            <a:ext cx="125371" cy="241497"/>
          </a:xfrm>
          <a:prstGeom prst="rect">
            <a:avLst/>
          </a:prstGeom>
          <a:solidFill>
            <a:schemeClr val="accent4"/>
          </a:solidFill>
          <a:ln w="12700">
            <a:miter lim="400000"/>
          </a:ln>
        </p:spPr>
        <p:txBody>
          <a:bodyPr lIns="45719" rIns="45719"/>
          <a:lstStyle/>
          <a:p>
            <a:pPr/>
          </a:p>
        </p:txBody>
      </p:sp>
      <p:sp>
        <p:nvSpPr>
          <p:cNvPr id="594" name="Rechteck"/>
          <p:cNvSpPr/>
          <p:nvPr/>
        </p:nvSpPr>
        <p:spPr>
          <a:xfrm>
            <a:off x="306955" y="1807489"/>
            <a:ext cx="8112648" cy="257746"/>
          </a:xfrm>
          <a:prstGeom prst="rect">
            <a:avLst/>
          </a:prstGeom>
          <a:ln w="25400">
            <a:solidFill>
              <a:srgbClr val="000000"/>
            </a:solidFill>
          </a:ln>
        </p:spPr>
        <p:txBody>
          <a:bodyPr lIns="45719" rIns="45719"/>
          <a:lstStyle/>
          <a:p>
            <a:pPr/>
          </a:p>
        </p:txBody>
      </p:sp>
      <p:sp>
        <p:nvSpPr>
          <p:cNvPr id="595"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96" name="Rechteck"/>
          <p:cNvSpPr/>
          <p:nvPr/>
        </p:nvSpPr>
        <p:spPr>
          <a:xfrm>
            <a:off x="8369475" y="15210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597" name="Linie"/>
          <p:cNvSpPr/>
          <p:nvPr/>
        </p:nvSpPr>
        <p:spPr>
          <a:xfrm>
            <a:off x="6256410" y="1937760"/>
            <a:ext cx="323958" cy="1"/>
          </a:xfrm>
          <a:prstGeom prst="line">
            <a:avLst/>
          </a:prstGeom>
          <a:ln w="25400">
            <a:solidFill>
              <a:schemeClr val="accent4">
                <a:lumOff val="-8800"/>
              </a:schemeClr>
            </a:solidFill>
            <a:tailEnd type="stealth"/>
          </a:ln>
        </p:spPr>
        <p:txBody>
          <a:bodyPr lIns="45719" rIns="45719"/>
          <a:lstStyle/>
          <a:p>
            <a:pPr/>
          </a:p>
        </p:txBody>
      </p:sp>
      <p:sp>
        <p:nvSpPr>
          <p:cNvPr id="598" name="anterograde Amnesie"/>
          <p:cNvSpPr txBox="1"/>
          <p:nvPr/>
        </p:nvSpPr>
        <p:spPr>
          <a:xfrm>
            <a:off x="6691134" y="1791058"/>
            <a:ext cx="2466542"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anterograde Amnesie</a:t>
            </a:r>
          </a:p>
        </p:txBody>
      </p:sp>
      <p:sp>
        <p:nvSpPr>
          <p:cNvPr id="599" name="Linie"/>
          <p:cNvSpPr/>
          <p:nvPr/>
        </p:nvSpPr>
        <p:spPr>
          <a:xfrm flipH="1">
            <a:off x="5642584" y="1935711"/>
            <a:ext cx="369373" cy="1"/>
          </a:xfrm>
          <a:prstGeom prst="line">
            <a:avLst/>
          </a:prstGeom>
          <a:ln w="25400">
            <a:solidFill>
              <a:schemeClr val="accent4">
                <a:lumOff val="-8800"/>
              </a:schemeClr>
            </a:solidFill>
            <a:tailEnd type="stealth"/>
          </a:ln>
        </p:spPr>
        <p:txBody>
          <a:bodyPr lIns="45719" rIns="45719"/>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03" name="Rechteck"/>
          <p:cNvSpPr/>
          <p:nvPr/>
        </p:nvSpPr>
        <p:spPr>
          <a:xfrm>
            <a:off x="169223" y="1219033"/>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604" name="Titel 1"/>
          <p:cNvSpPr txBox="1"/>
          <p:nvPr>
            <p:ph type="title"/>
          </p:nvPr>
        </p:nvSpPr>
        <p:spPr>
          <a:xfrm>
            <a:off x="301396" y="107044"/>
            <a:ext cx="6198910" cy="864097"/>
          </a:xfrm>
          <a:prstGeom prst="rect">
            <a:avLst/>
          </a:prstGeom>
        </p:spPr>
        <p:txBody>
          <a:bodyPr/>
          <a:lstStyle>
            <a:lvl1pPr>
              <a:defRPr sz="2200"/>
            </a:lvl1pPr>
          </a:lstStyle>
          <a:p>
            <a:pPr/>
            <a:r>
              <a:t>Exkurs: HERA</a:t>
            </a:r>
          </a:p>
        </p:txBody>
      </p:sp>
      <p:sp>
        <p:nvSpPr>
          <p:cNvPr id="605" name="überwiegende Aktivierung des linken präfrontalen Kortex: Enkodierung und Abruf semantischer Informationen, Enkodierung episodischer Informationen…"/>
          <p:cNvSpPr txBox="1"/>
          <p:nvPr/>
        </p:nvSpPr>
        <p:spPr>
          <a:xfrm>
            <a:off x="178857" y="1956731"/>
            <a:ext cx="3936723" cy="3017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p>
          <a:p>
            <a:pPr lvl="1" indent="228600"/>
            <a:r>
              <a:t>überwiegende Aktivierung des </a:t>
            </a:r>
            <a:r>
              <a:rPr b="1" i="1"/>
              <a:t>linken</a:t>
            </a:r>
            <a:r>
              <a:t> präfrontalen Kortex:</a:t>
            </a:r>
            <a:r>
              <a:rPr b="1"/>
              <a:t> </a:t>
            </a:r>
            <a:r>
              <a:t>Enkodierung und Abruf semantischer Informationen, Enkodierung episodischer Informationen</a:t>
            </a:r>
          </a:p>
          <a:p>
            <a:pPr lvl="1" indent="228600"/>
          </a:p>
          <a:p>
            <a:pPr lvl="1" indent="228600"/>
            <a:r>
              <a:t>überwiegende Aktivierung des </a:t>
            </a:r>
            <a:r>
              <a:rPr b="1" i="1"/>
              <a:t>rechten</a:t>
            </a:r>
            <a:r>
              <a:t> präfrontalen Kortex: Abruf episodischer Informationen</a:t>
            </a:r>
          </a:p>
        </p:txBody>
      </p:sp>
      <p:pic>
        <p:nvPicPr>
          <p:cNvPr id="606" name="Bildschirmfoto 2021-06-30 um 16.05.40.png" descr="Bildschirmfoto 2021-06-30 um 16.05.40.png"/>
          <p:cNvPicPr>
            <a:picLocks noChangeAspect="1"/>
          </p:cNvPicPr>
          <p:nvPr/>
        </p:nvPicPr>
        <p:blipFill>
          <a:blip r:embed="rId3">
            <a:extLst/>
          </a:blip>
          <a:srcRect l="0" t="0" r="0" b="44948"/>
          <a:stretch>
            <a:fillRect/>
          </a:stretch>
        </p:blipFill>
        <p:spPr>
          <a:xfrm>
            <a:off x="4003321" y="1970694"/>
            <a:ext cx="4338740" cy="1804307"/>
          </a:xfrm>
          <a:prstGeom prst="rect">
            <a:avLst/>
          </a:prstGeom>
          <a:ln w="12700">
            <a:miter lim="400000"/>
          </a:ln>
        </p:spPr>
      </p:pic>
      <p:pic>
        <p:nvPicPr>
          <p:cNvPr id="607" name="Bildschirmfoto 2021-06-30 um 16.05.40.png" descr="Bildschirmfoto 2021-06-30 um 16.05.40.png"/>
          <p:cNvPicPr>
            <a:picLocks noChangeAspect="1"/>
          </p:cNvPicPr>
          <p:nvPr/>
        </p:nvPicPr>
        <p:blipFill>
          <a:blip r:embed="rId3">
            <a:extLst/>
          </a:blip>
          <a:srcRect l="0" t="55457" r="0" b="0"/>
          <a:stretch>
            <a:fillRect/>
          </a:stretch>
        </p:blipFill>
        <p:spPr>
          <a:xfrm>
            <a:off x="3992022" y="3786201"/>
            <a:ext cx="4338740" cy="1459859"/>
          </a:xfrm>
          <a:prstGeom prst="rect">
            <a:avLst/>
          </a:prstGeom>
          <a:ln w="12700">
            <a:miter lim="400000"/>
          </a:ln>
        </p:spPr>
      </p:pic>
      <p:sp>
        <p:nvSpPr>
          <p:cNvPr id="608" name="HERA = Hemispheric Encoding/Retrieval Asymmetry"/>
          <p:cNvSpPr txBox="1"/>
          <p:nvPr/>
        </p:nvSpPr>
        <p:spPr>
          <a:xfrm>
            <a:off x="221147" y="1246367"/>
            <a:ext cx="569580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indent="228600"/>
            <a:r>
              <a:rPr b="1"/>
              <a:t>HERA </a:t>
            </a:r>
            <a:r>
              <a:t>= </a:t>
            </a:r>
            <a:r>
              <a:rPr b="1"/>
              <a:t>H</a:t>
            </a:r>
            <a:r>
              <a:t>emispheric </a:t>
            </a:r>
            <a:r>
              <a:rPr b="1"/>
              <a:t>E</a:t>
            </a:r>
            <a:r>
              <a:t>ncoding/</a:t>
            </a:r>
            <a:r>
              <a:rPr b="1"/>
              <a:t>R</a:t>
            </a:r>
            <a:r>
              <a:t>etrieval</a:t>
            </a:r>
            <a:r>
              <a:rPr b="1"/>
              <a:t> A</a:t>
            </a:r>
            <a:r>
              <a:t>symmetry</a:t>
            </a:r>
          </a:p>
        </p:txBody>
      </p:sp>
      <p:sp>
        <p:nvSpPr>
          <p:cNvPr id="609" name="—&gt; möglicher Grund für Asymmetrie: Sprachverarbeitung vorwiegend links, Verknüpfung von Sprache &amp; semantischen Bedeutungen mit Erinnerung"/>
          <p:cNvSpPr txBox="1"/>
          <p:nvPr/>
        </p:nvSpPr>
        <p:spPr>
          <a:xfrm>
            <a:off x="286959" y="5461032"/>
            <a:ext cx="8038615"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indent="228600"/>
            <a:r>
              <a:t>—&gt; möglicher Grund für Asymmetrie: Sprachverarbeitung vorwiegend links, Verknüpfung von Sprache &amp; semantischen Bedeutungen mit Erinnerung</a:t>
            </a:r>
          </a:p>
        </p:txBody>
      </p:sp>
      <p:sp>
        <p:nvSpPr>
          <p:cNvPr id="610" name="Abbildung 13…"/>
          <p:cNvSpPr txBox="1"/>
          <p:nvPr/>
        </p:nvSpPr>
        <p:spPr>
          <a:xfrm>
            <a:off x="4766997" y="1690521"/>
            <a:ext cx="3687946" cy="431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800">
                <a:solidFill>
                  <a:schemeClr val="accent4">
                    <a:lumOff val="-8800"/>
                  </a:schemeClr>
                </a:solidFill>
              </a:defRPr>
            </a:pPr>
            <a:r>
              <a:t>Abbildung 13</a:t>
            </a:r>
          </a:p>
          <a:p>
            <a:pPr>
              <a:defRPr i="1" sz="800">
                <a:solidFill>
                  <a:schemeClr val="accent4">
                    <a:lumOff val="-8800"/>
                  </a:schemeClr>
                </a:solidFill>
              </a:defRPr>
            </a:pPr>
            <a:r>
              <a:t>Aktivität des rechten und linken PFC bei Enkodierung und Abruf episodischer Informationen</a:t>
            </a:r>
          </a:p>
        </p:txBody>
      </p:sp>
      <p:sp>
        <p:nvSpPr>
          <p:cNvPr id="611" name="Habib, Nyberg &amp; Tulving, 2003"/>
          <p:cNvSpPr txBox="1"/>
          <p:nvPr/>
        </p:nvSpPr>
        <p:spPr>
          <a:xfrm>
            <a:off x="4765746" y="5193220"/>
            <a:ext cx="3687947"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chemeClr val="accent4">
                    <a:lumOff val="-8800"/>
                  </a:schemeClr>
                </a:solidFill>
              </a:defRPr>
            </a:lvl1pPr>
          </a:lstStyle>
          <a:p>
            <a:pPr/>
            <a:r>
              <a:t>Habib, Nyberg &amp; Tulving, 2003</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5" name="Titel 1"/>
          <p:cNvSpPr txBox="1"/>
          <p:nvPr>
            <p:ph type="title"/>
          </p:nvPr>
        </p:nvSpPr>
        <p:spPr>
          <a:xfrm>
            <a:off x="428421" y="124586"/>
            <a:ext cx="5616774" cy="864097"/>
          </a:xfrm>
          <a:prstGeom prst="rect">
            <a:avLst/>
          </a:prstGeom>
        </p:spPr>
        <p:txBody>
          <a:bodyPr/>
          <a:lstStyle/>
          <a:p>
            <a:pPr/>
            <a:r>
              <a:t>Gruppenarbeit</a:t>
            </a:r>
          </a:p>
        </p:txBody>
      </p:sp>
      <p:sp>
        <p:nvSpPr>
          <p:cNvPr id="61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17"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8" name="Bildschirmfoto 2021-06-28 um 12.08.13.png" descr="Bildschirmfoto 2021-06-28 um 12.08.13.png"/>
          <p:cNvPicPr>
            <a:picLocks noChangeAspect="1"/>
          </p:cNvPicPr>
          <p:nvPr/>
        </p:nvPicPr>
        <p:blipFill>
          <a:blip r:embed="rId2">
            <a:extLst/>
          </a:blip>
          <a:stretch>
            <a:fillRect/>
          </a:stretch>
        </p:blipFill>
        <p:spPr>
          <a:xfrm>
            <a:off x="279444" y="1584762"/>
            <a:ext cx="8261912" cy="375697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22" name="Titel 1"/>
          <p:cNvSpPr txBox="1"/>
          <p:nvPr>
            <p:ph type="title"/>
          </p:nvPr>
        </p:nvSpPr>
        <p:spPr>
          <a:xfrm>
            <a:off x="495345" y="124586"/>
            <a:ext cx="5616775" cy="864097"/>
          </a:xfrm>
          <a:prstGeom prst="rect">
            <a:avLst/>
          </a:prstGeom>
        </p:spPr>
        <p:txBody>
          <a:bodyPr/>
          <a:lstStyle/>
          <a:p>
            <a:pPr/>
            <a:r>
              <a:t>Aufgaben für Gruppen 1 &amp; 2</a:t>
            </a:r>
          </a:p>
        </p:txBody>
      </p:sp>
      <p:sp>
        <p:nvSpPr>
          <p:cNvPr id="623" name="3a) Case Report von M.L.…"/>
          <p:cNvSpPr txBox="1"/>
          <p:nvPr/>
        </p:nvSpPr>
        <p:spPr>
          <a:xfrm>
            <a:off x="756588" y="1676912"/>
            <a:ext cx="4171113" cy="197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2000">
                <a:uFill>
                  <a:solidFill>
                    <a:srgbClr val="000000"/>
                  </a:solidFill>
                </a:uFill>
                <a:latin typeface="D-DIN"/>
                <a:ea typeface="D-DIN"/>
                <a:cs typeface="D-DIN"/>
                <a:sym typeface="D-DIN"/>
              </a:defRPr>
            </a:pPr>
            <a:r>
              <a:t>3a) Case Report von M.L. </a:t>
            </a:r>
          </a:p>
          <a:p>
            <a:pPr lvl="2" indent="457200" defTabSz="457200">
              <a:defRPr b="1" i="1" sz="2000">
                <a:uFill>
                  <a:solidFill>
                    <a:srgbClr val="000000"/>
                  </a:solidFill>
                </a:uFill>
                <a:latin typeface="D-DIN"/>
                <a:ea typeface="D-DIN"/>
                <a:cs typeface="D-DIN"/>
                <a:sym typeface="D-DIN"/>
              </a:defRPr>
            </a:pPr>
            <a:r>
              <a:rPr b="0" sz="1500">
                <a:solidFill>
                  <a:schemeClr val="accent4">
                    <a:lumOff val="-8800"/>
                  </a:schemeClr>
                </a:solidFill>
              </a:rPr>
              <a:t>(S. 1956, „Background Information“ &amp; „Injury Characteristics“)</a:t>
            </a:r>
          </a:p>
          <a:p>
            <a:pPr lvl="2" indent="457200" defTabSz="457200">
              <a:defRPr>
                <a:uFill>
                  <a:solidFill>
                    <a:srgbClr val="000000"/>
                  </a:solidFill>
                </a:uFill>
                <a:latin typeface="D-DIN"/>
                <a:ea typeface="D-DIN"/>
                <a:cs typeface="D-DIN"/>
                <a:sym typeface="D-DIN"/>
              </a:defRPr>
            </a:pPr>
            <a:r>
              <a:t>Was ist bei M.L. passiert? </a:t>
            </a:r>
          </a:p>
          <a:p>
            <a:pPr lvl="2" indent="457200" defTabSz="457200">
              <a:defRPr>
                <a:uFill>
                  <a:solidFill>
                    <a:srgbClr val="000000"/>
                  </a:solidFill>
                </a:uFill>
                <a:latin typeface="D-DIN"/>
                <a:ea typeface="D-DIN"/>
                <a:cs typeface="D-DIN"/>
                <a:sym typeface="D-DIN"/>
              </a:defRPr>
            </a:pPr>
            <a:r>
              <a:t>   —&gt; Welche Verletzungen traten auf?</a:t>
            </a:r>
          </a:p>
        </p:txBody>
      </p:sp>
      <p:sp>
        <p:nvSpPr>
          <p:cNvPr id="624" name="Levine et al., 1998"/>
          <p:cNvSpPr txBox="1"/>
          <p:nvPr/>
        </p:nvSpPr>
        <p:spPr>
          <a:xfrm>
            <a:off x="694378" y="5955445"/>
            <a:ext cx="7441704" cy="18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
                <a:solidFill>
                  <a:schemeClr val="accent3">
                    <a:lumOff val="11000"/>
                  </a:schemeClr>
                </a:solidFill>
                <a:latin typeface="D-DIN"/>
                <a:ea typeface="D-DIN"/>
                <a:cs typeface="D-DIN"/>
                <a:sym typeface="D-DIN"/>
              </a:defRPr>
            </a:lvl1pPr>
          </a:lstStyle>
          <a:p>
            <a:pPr/>
            <a:r>
              <a:t>Levine et al., 1998</a:t>
            </a:r>
          </a:p>
        </p:txBody>
      </p:sp>
      <p:sp>
        <p:nvSpPr>
          <p:cNvPr id="625" name="3b) Recovery von M.L.…"/>
          <p:cNvSpPr txBox="1"/>
          <p:nvPr/>
        </p:nvSpPr>
        <p:spPr>
          <a:xfrm>
            <a:off x="797741" y="3900999"/>
            <a:ext cx="4284463" cy="1183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b="1" sz="2000">
                <a:uFill>
                  <a:solidFill>
                    <a:srgbClr val="000000"/>
                  </a:solidFill>
                </a:uFill>
                <a:latin typeface="D-DIN"/>
                <a:ea typeface="D-DIN"/>
                <a:cs typeface="D-DIN"/>
                <a:sym typeface="D-DIN"/>
              </a:defRPr>
            </a:pPr>
            <a:r>
              <a:t>3b) Recovery von M.L.</a:t>
            </a:r>
          </a:p>
          <a:p>
            <a:pPr lvl="2" indent="457200" defTabSz="457200">
              <a:defRPr sz="1500">
                <a:solidFill>
                  <a:schemeClr val="accent4">
                    <a:lumOff val="-8800"/>
                  </a:schemeClr>
                </a:solidFill>
                <a:uFill>
                  <a:solidFill>
                    <a:srgbClr val="000000"/>
                  </a:solidFill>
                </a:uFill>
                <a:latin typeface="D-DIN"/>
                <a:ea typeface="D-DIN"/>
                <a:cs typeface="D-DIN"/>
                <a:sym typeface="D-DIN"/>
              </a:defRPr>
            </a:pPr>
            <a:r>
              <a:t>(S. 1956, links)</a:t>
            </a:r>
          </a:p>
          <a:p>
            <a:pPr lvl="2" indent="457200" defTabSz="457200">
              <a:defRPr>
                <a:uFill>
                  <a:solidFill>
                    <a:srgbClr val="000000"/>
                  </a:solidFill>
                </a:uFill>
                <a:latin typeface="D-DIN"/>
                <a:ea typeface="D-DIN"/>
                <a:cs typeface="D-DIN"/>
                <a:sym typeface="D-DIN"/>
              </a:defRPr>
            </a:pPr>
            <a:r>
              <a:t>Welche Symptome zeigte M.L.?</a:t>
            </a:r>
          </a:p>
          <a:p>
            <a:pPr lvl="2" indent="457200" defTabSz="457200">
              <a:defRPr>
                <a:uFill>
                  <a:solidFill>
                    <a:srgbClr val="000000"/>
                  </a:solidFill>
                </a:uFill>
                <a:latin typeface="D-DIN"/>
                <a:ea typeface="D-DIN"/>
                <a:cs typeface="D-DIN"/>
                <a:sym typeface="D-DIN"/>
              </a:defRPr>
            </a:pPr>
            <a:r>
              <a:t>Wie hat sich die Situation verändert?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29" name="Titel 1"/>
          <p:cNvSpPr txBox="1"/>
          <p:nvPr>
            <p:ph type="title"/>
          </p:nvPr>
        </p:nvSpPr>
        <p:spPr>
          <a:xfrm>
            <a:off x="495345" y="124586"/>
            <a:ext cx="5616775" cy="864097"/>
          </a:xfrm>
          <a:prstGeom prst="rect">
            <a:avLst/>
          </a:prstGeom>
        </p:spPr>
        <p:txBody>
          <a:bodyPr/>
          <a:lstStyle/>
          <a:p>
            <a:pPr/>
            <a:r>
              <a:t>Aufgaben für Gruppen 1 &amp; 2</a:t>
            </a:r>
          </a:p>
        </p:txBody>
      </p:sp>
      <p:pic>
        <p:nvPicPr>
          <p:cNvPr id="630" name="Bildschirmfoto 2021-06-29 um 15.34.01.png" descr="Bildschirmfoto 2021-06-29 um 15.34.01.png"/>
          <p:cNvPicPr>
            <a:picLocks noChangeAspect="1"/>
          </p:cNvPicPr>
          <p:nvPr/>
        </p:nvPicPr>
        <p:blipFill>
          <a:blip r:embed="rId2">
            <a:extLst/>
          </a:blip>
          <a:stretch>
            <a:fillRect/>
          </a:stretch>
        </p:blipFill>
        <p:spPr>
          <a:xfrm>
            <a:off x="824948" y="1518169"/>
            <a:ext cx="6513728" cy="4524569"/>
          </a:xfrm>
          <a:prstGeom prst="rect">
            <a:avLst/>
          </a:prstGeom>
          <a:ln w="12700">
            <a:miter lim="400000"/>
          </a:ln>
        </p:spPr>
      </p:pic>
      <p:sp>
        <p:nvSpPr>
          <p:cNvPr id="631" name="Abbildung 14…"/>
          <p:cNvSpPr txBox="1"/>
          <p:nvPr/>
        </p:nvSpPr>
        <p:spPr>
          <a:xfrm>
            <a:off x="1311150" y="1241838"/>
            <a:ext cx="7441704"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3">
                    <a:lumOff val="11000"/>
                  </a:schemeClr>
                </a:solidFill>
              </a:defRPr>
            </a:pPr>
            <a:r>
              <a:t>Abbildung 14</a:t>
            </a:r>
          </a:p>
          <a:p>
            <a:pPr>
              <a:defRPr i="1" sz="1000">
                <a:solidFill>
                  <a:schemeClr val="accent3">
                    <a:lumOff val="11000"/>
                  </a:schemeClr>
                </a:solidFill>
              </a:defRPr>
            </a:pPr>
            <a:r>
              <a:t>MRT-Scans von M.L., schwarze Punkte = Läsionen</a:t>
            </a:r>
          </a:p>
        </p:txBody>
      </p:sp>
      <p:sp>
        <p:nvSpPr>
          <p:cNvPr id="632" name="Levine et al., 1998"/>
          <p:cNvSpPr txBox="1"/>
          <p:nvPr/>
        </p:nvSpPr>
        <p:spPr>
          <a:xfrm>
            <a:off x="1611067" y="5975815"/>
            <a:ext cx="7441704" cy="18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
                <a:solidFill>
                  <a:schemeClr val="accent3">
                    <a:lumOff val="11000"/>
                  </a:schemeClr>
                </a:solidFill>
                <a:latin typeface="D-DIN"/>
                <a:ea typeface="D-DIN"/>
                <a:cs typeface="D-DIN"/>
                <a:sym typeface="D-DIN"/>
              </a:defRPr>
            </a:lvl1pPr>
          </a:lstStyle>
          <a:p>
            <a:pPr/>
            <a:r>
              <a:t>Levine et al., 1998</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36" name="Titel 1"/>
          <p:cNvSpPr txBox="1"/>
          <p:nvPr>
            <p:ph type="title"/>
          </p:nvPr>
        </p:nvSpPr>
        <p:spPr>
          <a:xfrm>
            <a:off x="495345" y="124586"/>
            <a:ext cx="5616775" cy="864097"/>
          </a:xfrm>
          <a:prstGeom prst="rect">
            <a:avLst/>
          </a:prstGeom>
        </p:spPr>
        <p:txBody>
          <a:bodyPr/>
          <a:lstStyle/>
          <a:p>
            <a:pPr/>
            <a:r>
              <a:t>Aufgaben für Gruppen 1 &amp; 2</a:t>
            </a:r>
          </a:p>
        </p:txBody>
      </p:sp>
      <p:pic>
        <p:nvPicPr>
          <p:cNvPr id="637" name="Bildschirmfoto 2021-06-29 um 15.34.06.png" descr="Bildschirmfoto 2021-06-29 um 15.34.06.png"/>
          <p:cNvPicPr>
            <a:picLocks noChangeAspect="1"/>
          </p:cNvPicPr>
          <p:nvPr/>
        </p:nvPicPr>
        <p:blipFill>
          <a:blip r:embed="rId2">
            <a:extLst/>
          </a:blip>
          <a:srcRect l="0" t="0" r="0" b="8691"/>
          <a:stretch>
            <a:fillRect/>
          </a:stretch>
        </p:blipFill>
        <p:spPr>
          <a:xfrm>
            <a:off x="1205309" y="1535503"/>
            <a:ext cx="6322827" cy="4307873"/>
          </a:xfrm>
          <a:prstGeom prst="rect">
            <a:avLst/>
          </a:prstGeom>
          <a:ln w="12700">
            <a:miter lim="400000"/>
          </a:ln>
        </p:spPr>
      </p:pic>
      <p:sp>
        <p:nvSpPr>
          <p:cNvPr id="638" name="Abbildung 15…"/>
          <p:cNvSpPr txBox="1"/>
          <p:nvPr/>
        </p:nvSpPr>
        <p:spPr>
          <a:xfrm>
            <a:off x="1555600" y="1323322"/>
            <a:ext cx="7441704"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3">
                    <a:lumOff val="11000"/>
                  </a:schemeClr>
                </a:solidFill>
              </a:defRPr>
            </a:pPr>
            <a:r>
              <a:t>Abbildung 15</a:t>
            </a:r>
          </a:p>
          <a:p>
            <a:pPr>
              <a:defRPr i="1" sz="1000">
                <a:solidFill>
                  <a:schemeClr val="accent3">
                    <a:lumOff val="11000"/>
                  </a:schemeClr>
                </a:solidFill>
              </a:defRPr>
            </a:pPr>
            <a:r>
              <a:t>MRT-Scans von M.L.</a:t>
            </a:r>
          </a:p>
        </p:txBody>
      </p:sp>
      <p:sp>
        <p:nvSpPr>
          <p:cNvPr id="639" name="Levine et al., 1998"/>
          <p:cNvSpPr txBox="1"/>
          <p:nvPr/>
        </p:nvSpPr>
        <p:spPr>
          <a:xfrm>
            <a:off x="1712921" y="5731365"/>
            <a:ext cx="7441704" cy="18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
                <a:solidFill>
                  <a:schemeClr val="accent3">
                    <a:lumOff val="11000"/>
                  </a:schemeClr>
                </a:solidFill>
                <a:latin typeface="D-DIN"/>
                <a:ea typeface="D-DIN"/>
                <a:cs typeface="D-DIN"/>
                <a:sym typeface="D-DIN"/>
              </a:defRPr>
            </a:lvl1pPr>
          </a:lstStyle>
          <a:p>
            <a:pPr/>
            <a:r>
              <a:t>Levine et al., 1998</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7" name="Titel 1"/>
          <p:cNvSpPr txBox="1"/>
          <p:nvPr>
            <p:ph type="title"/>
          </p:nvPr>
        </p:nvSpPr>
        <p:spPr>
          <a:xfrm>
            <a:off x="301396" y="107044"/>
            <a:ext cx="6198910" cy="864097"/>
          </a:xfrm>
          <a:prstGeom prst="rect">
            <a:avLst/>
          </a:prstGeom>
        </p:spPr>
        <p:txBody>
          <a:bodyPr/>
          <a:lstStyle>
            <a:lvl1pPr>
              <a:defRPr sz="2200"/>
            </a:lvl1pPr>
          </a:lstStyle>
          <a:p>
            <a:pPr/>
            <a:r>
              <a:t>Wieso vergessen wir Dinge?</a:t>
            </a:r>
          </a:p>
        </p:txBody>
      </p:sp>
      <p:sp>
        <p:nvSpPr>
          <p:cNvPr id="248"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pic>
        <p:nvPicPr>
          <p:cNvPr id="249" name="Figure_35_02_10-1024x880.jpeg" descr="Figure_35_02_10-1024x880.jpeg"/>
          <p:cNvPicPr>
            <a:picLocks noChangeAspect="1"/>
          </p:cNvPicPr>
          <p:nvPr/>
        </p:nvPicPr>
        <p:blipFill>
          <a:blip r:embed="rId3">
            <a:extLst/>
          </a:blip>
          <a:srcRect l="34054" t="0" r="31947" b="0"/>
          <a:stretch>
            <a:fillRect/>
          </a:stretch>
        </p:blipFill>
        <p:spPr>
          <a:xfrm>
            <a:off x="3479492" y="1521087"/>
            <a:ext cx="1741082" cy="4400947"/>
          </a:xfrm>
          <a:prstGeom prst="rect">
            <a:avLst/>
          </a:prstGeom>
          <a:ln w="12700">
            <a:miter lim="400000"/>
          </a:ln>
        </p:spPr>
      </p:pic>
      <p:pic>
        <p:nvPicPr>
          <p:cNvPr id="250" name="Figure_35_02_10-1024x880.jpeg" descr="Figure_35_02_10-1024x880.jpeg"/>
          <p:cNvPicPr>
            <a:picLocks noChangeAspect="1"/>
          </p:cNvPicPr>
          <p:nvPr/>
        </p:nvPicPr>
        <p:blipFill>
          <a:blip r:embed="rId4">
            <a:extLst/>
          </a:blip>
          <a:srcRect l="0" t="0" r="68262" b="0"/>
          <a:stretch>
            <a:fillRect/>
          </a:stretch>
        </p:blipFill>
        <p:spPr>
          <a:xfrm>
            <a:off x="796416" y="1521087"/>
            <a:ext cx="1625308" cy="4400947"/>
          </a:xfrm>
          <a:prstGeom prst="rect">
            <a:avLst/>
          </a:prstGeom>
          <a:ln w="12700">
            <a:miter lim="400000"/>
          </a:ln>
        </p:spPr>
      </p:pic>
      <p:pic>
        <p:nvPicPr>
          <p:cNvPr id="251" name="Figure_35_02_10-1024x880.jpeg" descr="Figure_35_02_10-1024x880.jpeg"/>
          <p:cNvPicPr>
            <a:picLocks noChangeAspect="1"/>
          </p:cNvPicPr>
          <p:nvPr/>
        </p:nvPicPr>
        <p:blipFill>
          <a:blip r:embed="rId3">
            <a:extLst/>
          </a:blip>
          <a:srcRect l="68224" t="0" r="0" b="0"/>
          <a:stretch>
            <a:fillRect/>
          </a:stretch>
        </p:blipFill>
        <p:spPr>
          <a:xfrm>
            <a:off x="6278456" y="1521087"/>
            <a:ext cx="1627276" cy="4400947"/>
          </a:xfrm>
          <a:prstGeom prst="rect">
            <a:avLst/>
          </a:prstGeom>
          <a:ln w="12700">
            <a:miter lim="400000"/>
          </a:ln>
        </p:spPr>
      </p:pic>
      <p:sp>
        <p:nvSpPr>
          <p:cNvPr id="252" name="Rechteck"/>
          <p:cNvSpPr/>
          <p:nvPr/>
        </p:nvSpPr>
        <p:spPr>
          <a:xfrm>
            <a:off x="2196792" y="2997225"/>
            <a:ext cx="1452441" cy="450250"/>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253" name="Rechteck"/>
          <p:cNvSpPr/>
          <p:nvPr/>
        </p:nvSpPr>
        <p:spPr>
          <a:xfrm>
            <a:off x="5034173" y="2997225"/>
            <a:ext cx="1452441" cy="450250"/>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254" name="Linie"/>
          <p:cNvSpPr/>
          <p:nvPr/>
        </p:nvSpPr>
        <p:spPr>
          <a:xfrm>
            <a:off x="5122491" y="3294405"/>
            <a:ext cx="1275806" cy="1"/>
          </a:xfrm>
          <a:prstGeom prst="line">
            <a:avLst/>
          </a:prstGeom>
          <a:ln w="25400">
            <a:solidFill>
              <a:schemeClr val="accent1"/>
            </a:solidFill>
            <a:tailEnd type="stealth"/>
          </a:ln>
        </p:spPr>
        <p:txBody>
          <a:bodyPr lIns="45719" rIns="45719"/>
          <a:lstStyle/>
          <a:p>
            <a:pPr/>
          </a:p>
        </p:txBody>
      </p:sp>
      <p:sp>
        <p:nvSpPr>
          <p:cNvPr id="255" name="Linie"/>
          <p:cNvSpPr/>
          <p:nvPr/>
        </p:nvSpPr>
        <p:spPr>
          <a:xfrm>
            <a:off x="2285110" y="3283310"/>
            <a:ext cx="1275806" cy="1"/>
          </a:xfrm>
          <a:prstGeom prst="line">
            <a:avLst/>
          </a:prstGeom>
          <a:ln w="25400">
            <a:solidFill>
              <a:schemeClr val="accent3">
                <a:lumOff val="-11199"/>
              </a:schemeClr>
            </a:solidFill>
            <a:tailEnd type="stealth"/>
          </a:ln>
        </p:spPr>
        <p:txBody>
          <a:bodyPr lIns="45719" rIns="45719"/>
          <a:lstStyle/>
          <a:p>
            <a:pPr/>
          </a:p>
        </p:txBody>
      </p:sp>
      <p:sp>
        <p:nvSpPr>
          <p:cNvPr id="256" name="Langzeit-…"/>
          <p:cNvSpPr txBox="1"/>
          <p:nvPr/>
        </p:nvSpPr>
        <p:spPr>
          <a:xfrm>
            <a:off x="2421619" y="2841256"/>
            <a:ext cx="1002245" cy="4420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200">
                <a:solidFill>
                  <a:schemeClr val="accent3">
                    <a:lumOff val="-11199"/>
                  </a:schemeClr>
                </a:solidFill>
              </a:defRPr>
            </a:pPr>
            <a:r>
              <a:t>Langzeit-</a:t>
            </a:r>
          </a:p>
          <a:p>
            <a:pPr algn="ctr">
              <a:defRPr sz="1200">
                <a:solidFill>
                  <a:schemeClr val="accent3">
                    <a:lumOff val="-11199"/>
                  </a:schemeClr>
                </a:solidFill>
              </a:defRPr>
            </a:pPr>
            <a:r>
              <a:t>Potenzierung</a:t>
            </a:r>
          </a:p>
        </p:txBody>
      </p:sp>
      <p:sp>
        <p:nvSpPr>
          <p:cNvPr id="257" name="Langzeit-…"/>
          <p:cNvSpPr txBox="1"/>
          <p:nvPr/>
        </p:nvSpPr>
        <p:spPr>
          <a:xfrm>
            <a:off x="5312022" y="2841256"/>
            <a:ext cx="874996" cy="4420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200">
                <a:solidFill>
                  <a:schemeClr val="accent1">
                    <a:lumOff val="-8000"/>
                  </a:schemeClr>
                </a:solidFill>
              </a:defRPr>
            </a:pPr>
            <a:r>
              <a:t>Langzeit-</a:t>
            </a:r>
          </a:p>
          <a:p>
            <a:pPr algn="ctr">
              <a:defRPr sz="1200">
                <a:solidFill>
                  <a:schemeClr val="accent1">
                    <a:lumOff val="-8000"/>
                  </a:schemeClr>
                </a:solidFill>
              </a:defRPr>
            </a:pPr>
            <a:r>
              <a:t>Depression</a:t>
            </a:r>
          </a:p>
        </p:txBody>
      </p:sp>
      <p:sp>
        <p:nvSpPr>
          <p:cNvPr id="258" name="aka…"/>
          <p:cNvSpPr txBox="1"/>
          <p:nvPr/>
        </p:nvSpPr>
        <p:spPr>
          <a:xfrm>
            <a:off x="5246547" y="3294405"/>
            <a:ext cx="1027694" cy="6198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200">
                <a:solidFill>
                  <a:schemeClr val="accent1">
                    <a:lumOff val="-8000"/>
                  </a:schemeClr>
                </a:solidFill>
              </a:defRPr>
            </a:pPr>
            <a:r>
              <a:t>aka</a:t>
            </a:r>
          </a:p>
          <a:p>
            <a:pPr algn="ctr">
              <a:defRPr sz="1200">
                <a:solidFill>
                  <a:schemeClr val="accent1">
                    <a:lumOff val="-8000"/>
                  </a:schemeClr>
                </a:solidFill>
              </a:defRPr>
            </a:pPr>
            <a:r>
              <a:t>„Vergessen“</a:t>
            </a:r>
          </a:p>
          <a:p>
            <a:pPr algn="ctr">
              <a:defRPr sz="1200">
                <a:solidFill>
                  <a:schemeClr val="accent1">
                    <a:lumOff val="-8000"/>
                  </a:schemeClr>
                </a:solidFill>
              </a:defRPr>
            </a:pPr>
            <a:r>
              <a:t>auf Zellebene</a:t>
            </a:r>
          </a:p>
        </p:txBody>
      </p:sp>
      <p:sp>
        <p:nvSpPr>
          <p:cNvPr id="259" name="aka…"/>
          <p:cNvSpPr txBox="1"/>
          <p:nvPr/>
        </p:nvSpPr>
        <p:spPr>
          <a:xfrm>
            <a:off x="2423102" y="3279507"/>
            <a:ext cx="1027694" cy="6198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200">
                <a:solidFill>
                  <a:schemeClr val="accent3">
                    <a:lumOff val="-11199"/>
                  </a:schemeClr>
                </a:solidFill>
              </a:defRPr>
            </a:pPr>
            <a:r>
              <a:t>aka</a:t>
            </a:r>
          </a:p>
          <a:p>
            <a:pPr algn="ctr">
              <a:defRPr sz="1200">
                <a:solidFill>
                  <a:schemeClr val="accent3">
                    <a:lumOff val="-11199"/>
                  </a:schemeClr>
                </a:solidFill>
              </a:defRPr>
            </a:pPr>
            <a:r>
              <a:t>„Lernen“ </a:t>
            </a:r>
          </a:p>
          <a:p>
            <a:pPr algn="ctr">
              <a:defRPr sz="1200">
                <a:solidFill>
                  <a:schemeClr val="accent3">
                    <a:lumOff val="-11199"/>
                  </a:schemeClr>
                </a:solidFill>
              </a:defRPr>
            </a:pPr>
            <a:r>
              <a:t>auf Zellebene</a:t>
            </a:r>
          </a:p>
        </p:txBody>
      </p:sp>
      <p:sp>
        <p:nvSpPr>
          <p:cNvPr id="260" name="Abbildung 1…"/>
          <p:cNvSpPr txBox="1"/>
          <p:nvPr/>
        </p:nvSpPr>
        <p:spPr>
          <a:xfrm>
            <a:off x="337426" y="1204371"/>
            <a:ext cx="4196308" cy="3167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800">
                <a:solidFill>
                  <a:schemeClr val="accent4">
                    <a:lumOff val="28000"/>
                  </a:schemeClr>
                </a:solidFill>
              </a:defRPr>
            </a:pPr>
            <a:r>
              <a:t>Abbildung 1</a:t>
            </a:r>
          </a:p>
          <a:p>
            <a:pPr>
              <a:defRPr i="1" sz="800">
                <a:solidFill>
                  <a:schemeClr val="accent4">
                    <a:lumOff val="28000"/>
                  </a:schemeClr>
                </a:solidFill>
              </a:defRPr>
            </a:pPr>
            <a:r>
              <a:t>LTP und LTD</a:t>
            </a:r>
          </a:p>
        </p:txBody>
      </p:sp>
      <p:sp>
        <p:nvSpPr>
          <p:cNvPr id="261" name="Lumen Learning, o.D."/>
          <p:cNvSpPr txBox="1"/>
          <p:nvPr/>
        </p:nvSpPr>
        <p:spPr>
          <a:xfrm>
            <a:off x="498706" y="5909859"/>
            <a:ext cx="4196307"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chemeClr val="accent4">
                    <a:lumOff val="28000"/>
                  </a:schemeClr>
                </a:solidFill>
              </a:defRPr>
            </a:lvl1pPr>
          </a:lstStyle>
          <a:p>
            <a:pPr/>
            <a:r>
              <a:t>Lumen Learning, o.D.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43" name="Titel 1"/>
          <p:cNvSpPr txBox="1"/>
          <p:nvPr>
            <p:ph type="title"/>
          </p:nvPr>
        </p:nvSpPr>
        <p:spPr>
          <a:xfrm>
            <a:off x="495345" y="124586"/>
            <a:ext cx="5616775" cy="864097"/>
          </a:xfrm>
          <a:prstGeom prst="rect">
            <a:avLst/>
          </a:prstGeom>
        </p:spPr>
        <p:txBody>
          <a:bodyPr/>
          <a:lstStyle/>
          <a:p>
            <a:pPr/>
            <a:r>
              <a:t>Vokabelhilfe für Gruppen 1 &amp; 2</a:t>
            </a:r>
          </a:p>
        </p:txBody>
      </p:sp>
      <p:sp>
        <p:nvSpPr>
          <p:cNvPr id="644" name="TBI: traumatic brain injury; traumatic hier med. Ausdruck für Gewalteinwirkung, nicht unbedingt auch psych. Trauma…"/>
          <p:cNvSpPr txBox="1"/>
          <p:nvPr/>
        </p:nvSpPr>
        <p:spPr>
          <a:xfrm>
            <a:off x="275209" y="1231039"/>
            <a:ext cx="8056491" cy="443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latin typeface="D-DIN"/>
                <a:ea typeface="D-DIN"/>
                <a:cs typeface="D-DIN"/>
                <a:sym typeface="D-DIN"/>
              </a:defRPr>
            </a:pPr>
            <a:r>
              <a:rPr b="1"/>
              <a:t>TBI:</a:t>
            </a:r>
            <a:r>
              <a:t> traumatic brain injury; traumatic hier med. Ausdruck für Gewalteinwirkung, nicht unbedingt auch psych. Trauma </a:t>
            </a:r>
          </a:p>
          <a:p>
            <a:pPr>
              <a:defRPr sz="1100">
                <a:latin typeface="D-DIN"/>
                <a:ea typeface="D-DIN"/>
                <a:cs typeface="D-DIN"/>
                <a:sym typeface="D-DIN"/>
              </a:defRPr>
            </a:pPr>
          </a:p>
          <a:p>
            <a:pPr>
              <a:defRPr sz="1100">
                <a:latin typeface="D-DIN"/>
                <a:ea typeface="D-DIN"/>
                <a:cs typeface="D-DIN"/>
                <a:sym typeface="D-DIN"/>
              </a:defRPr>
            </a:pPr>
            <a:r>
              <a:rPr b="1"/>
              <a:t>Glasgow Coma Scale Score</a:t>
            </a:r>
            <a:r>
              <a:t>s: Rating der Funktion von Augen, Sprache und Motorik, dann Aufsummieren der Punkte. Je höher die Punktzahl desto besseres Funktionsniveau, geringster Wert ist 3 (1 Punkt auf jeder der 3 Skalen), höchster 15 (5 Punkte auf jeder der 3 Skalen)</a:t>
            </a:r>
          </a:p>
          <a:p>
            <a:pPr>
              <a:defRPr sz="1100">
                <a:latin typeface="D-DIN"/>
                <a:ea typeface="D-DIN"/>
                <a:cs typeface="D-DIN"/>
                <a:sym typeface="D-DIN"/>
              </a:defRPr>
            </a:pPr>
          </a:p>
          <a:p>
            <a:pPr defTabSz="457200">
              <a:spcBef>
                <a:spcPts val="1200"/>
              </a:spcBef>
              <a:defRPr sz="1100">
                <a:latin typeface="D-DIN"/>
                <a:ea typeface="D-DIN"/>
                <a:cs typeface="D-DIN"/>
                <a:sym typeface="D-DIN"/>
              </a:defRPr>
            </a:pPr>
            <a:r>
              <a:rPr b="1"/>
              <a:t>spine subluxation</a:t>
            </a:r>
            <a:r>
              <a:t> = Wirbel verschoben, drückt auf RM</a:t>
            </a:r>
          </a:p>
          <a:p>
            <a:pPr defTabSz="457200">
              <a:spcBef>
                <a:spcPts val="1200"/>
              </a:spcBef>
              <a:defRPr sz="1100">
                <a:latin typeface="D-DIN"/>
                <a:ea typeface="D-DIN"/>
                <a:cs typeface="D-DIN"/>
                <a:sym typeface="D-DIN"/>
              </a:defRPr>
            </a:pPr>
            <a:r>
              <a:rPr b="1"/>
              <a:t>Pneumothorax</a:t>
            </a:r>
            <a:r>
              <a:t> = Verletzung des Brustkorbs, Luft dringt in den Brustkorb ein (quasi zwischen Lungenflügel und Brustwand), verursacht Atemprobleme</a:t>
            </a:r>
          </a:p>
          <a:p>
            <a:pPr defTabSz="457200">
              <a:spcBef>
                <a:spcPts val="1200"/>
              </a:spcBef>
              <a:defRPr sz="1100">
                <a:latin typeface="D-DIN"/>
                <a:ea typeface="D-DIN"/>
                <a:cs typeface="D-DIN"/>
                <a:sym typeface="D-DIN"/>
              </a:defRPr>
            </a:pPr>
            <a:r>
              <a:rPr b="1"/>
              <a:t>shoulder lacerations</a:t>
            </a:r>
            <a:r>
              <a:t> = tiefere Verletzungen/Einschnitte an der Schulter</a:t>
            </a:r>
          </a:p>
          <a:p>
            <a:pPr defTabSz="457200">
              <a:spcBef>
                <a:spcPts val="1200"/>
              </a:spcBef>
              <a:defRPr sz="1100">
                <a:latin typeface="D-DIN"/>
                <a:ea typeface="D-DIN"/>
                <a:cs typeface="D-DIN"/>
                <a:sym typeface="D-DIN"/>
              </a:defRPr>
            </a:pPr>
            <a:r>
              <a:rPr b="1"/>
              <a:t>falx</a:t>
            </a:r>
            <a:r>
              <a:t> = Falx cerebri, eine Hirnhaut, die die Hemisphären voneinander trennt</a:t>
            </a:r>
          </a:p>
          <a:p>
            <a:pPr defTabSz="457200">
              <a:spcBef>
                <a:spcPts val="1200"/>
              </a:spcBef>
              <a:defRPr sz="1100">
                <a:latin typeface="D-DIN"/>
                <a:ea typeface="D-DIN"/>
                <a:cs typeface="D-DIN"/>
                <a:sym typeface="D-DIN"/>
              </a:defRPr>
            </a:pPr>
            <a:r>
              <a:rPr b="1"/>
              <a:t>tentorium </a:t>
            </a:r>
            <a:r>
              <a:t>= Tentorium cerebelli, eine Hirnhaut, die zwischen Okzipitallappen und Kleinhirn liegt</a:t>
            </a:r>
          </a:p>
          <a:p>
            <a:pPr defTabSz="457200">
              <a:spcBef>
                <a:spcPts val="1200"/>
              </a:spcBef>
              <a:defRPr sz="1100">
                <a:latin typeface="D-DIN"/>
                <a:ea typeface="D-DIN"/>
                <a:cs typeface="D-DIN"/>
                <a:sym typeface="D-DIN"/>
              </a:defRPr>
            </a:pPr>
            <a:r>
              <a:rPr b="1"/>
              <a:t>contusion</a:t>
            </a:r>
            <a:r>
              <a:t> = Bluterguss</a:t>
            </a:r>
          </a:p>
          <a:p>
            <a:pPr defTabSz="457200">
              <a:spcBef>
                <a:spcPts val="1200"/>
              </a:spcBef>
              <a:defRPr sz="1100">
                <a:latin typeface="D-DIN"/>
                <a:ea typeface="D-DIN"/>
                <a:cs typeface="D-DIN"/>
                <a:sym typeface="D-DIN"/>
              </a:defRPr>
            </a:pPr>
            <a:r>
              <a:rPr b="1"/>
              <a:t>oedema</a:t>
            </a:r>
            <a:r>
              <a:t> = Ödem, eine Wassereinlagerung im Gewebe</a:t>
            </a:r>
          </a:p>
          <a:p>
            <a:pPr defTabSz="457200">
              <a:spcBef>
                <a:spcPts val="1200"/>
              </a:spcBef>
              <a:defRPr sz="1100">
                <a:latin typeface="D-DIN"/>
                <a:ea typeface="D-DIN"/>
                <a:cs typeface="D-DIN"/>
                <a:sym typeface="D-DIN"/>
              </a:defRPr>
            </a:pPr>
            <a:r>
              <a:rPr b="1"/>
              <a:t>bifrontal subdural hygromas</a:t>
            </a:r>
            <a:r>
              <a:t> = Ödeme unter der Hirnhaut (subdural = unter der Dura mater) frontal auf beiden Seiten</a:t>
            </a:r>
          </a:p>
          <a:p>
            <a:pPr defTabSz="457200">
              <a:spcBef>
                <a:spcPts val="1200"/>
              </a:spcBef>
              <a:defRPr sz="1100">
                <a:latin typeface="D-DIN"/>
                <a:ea typeface="D-DIN"/>
                <a:cs typeface="D-DIN"/>
                <a:sym typeface="D-DIN"/>
              </a:defRPr>
            </a:pPr>
            <a:r>
              <a:rPr b="1"/>
              <a:t>post-traumatic amnesia (PTA)</a:t>
            </a:r>
            <a:r>
              <a:t> = anterograde Amnesie nach Unfall, manchmal zusätzlich auch retrograde Amnesie</a:t>
            </a:r>
          </a:p>
          <a:p>
            <a:pPr defTabSz="457200">
              <a:spcBef>
                <a:spcPts val="1200"/>
              </a:spcBef>
              <a:defRPr sz="1100">
                <a:latin typeface="D-DIN"/>
                <a:ea typeface="D-DIN"/>
                <a:cs typeface="D-DIN"/>
                <a:sym typeface="D-DIN"/>
              </a:defRPr>
            </a:pPr>
            <a:r>
              <a:rPr b="1"/>
              <a:t>sodium amytal </a:t>
            </a:r>
            <a:r>
              <a:t>= Amobarbital (sog. „Wahrheitsserum“), ein kurzwirkendes Barbiturat (man sagt dadurch nicht zwingend die Wahrheit, man wird nur müde und entspannt und kann sich schlechter konzentrieren)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47" name="Titel 1"/>
          <p:cNvSpPr txBox="1"/>
          <p:nvPr>
            <p:ph type="title"/>
          </p:nvPr>
        </p:nvSpPr>
        <p:spPr>
          <a:xfrm>
            <a:off x="495345" y="124586"/>
            <a:ext cx="5616775" cy="864097"/>
          </a:xfrm>
          <a:prstGeom prst="rect">
            <a:avLst/>
          </a:prstGeom>
        </p:spPr>
        <p:txBody>
          <a:bodyPr/>
          <a:lstStyle/>
          <a:p>
            <a:pPr/>
            <a:r>
              <a:t>Aufgaben für Gruppen 3 &amp; 4</a:t>
            </a:r>
          </a:p>
        </p:txBody>
      </p:sp>
      <p:sp>
        <p:nvSpPr>
          <p:cNvPr id="648"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9" name="Einleitung (S. 1953, Abschnitt links und rechts oben)…"/>
          <p:cNvSpPr txBox="1"/>
          <p:nvPr/>
        </p:nvSpPr>
        <p:spPr>
          <a:xfrm>
            <a:off x="387463" y="1794011"/>
            <a:ext cx="7370712" cy="405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228600" defTabSz="457200">
              <a:buSzPct val="91666"/>
              <a:buAutoNum type="arabicPeriod" startAt="1"/>
              <a:defRPr b="1" sz="2000">
                <a:uFill>
                  <a:solidFill>
                    <a:srgbClr val="000000"/>
                  </a:solidFill>
                </a:uFill>
                <a:latin typeface="D-DIN"/>
                <a:ea typeface="D-DIN"/>
                <a:cs typeface="D-DIN"/>
                <a:sym typeface="D-DIN"/>
              </a:defRPr>
            </a:pPr>
            <a:r>
              <a:t>Einleitung </a:t>
            </a:r>
            <a:r>
              <a:rPr b="0" sz="1500">
                <a:solidFill>
                  <a:schemeClr val="accent4">
                    <a:lumOff val="-8800"/>
                  </a:schemeClr>
                </a:solidFill>
              </a:rPr>
              <a:t>(S. 1953, Abschnitt links und rechts oben)</a:t>
            </a:r>
          </a:p>
          <a:p>
            <a:pPr lvl="1" marL="914400" indent="-228600" defTabSz="457200">
              <a:buSzPct val="100000"/>
              <a:buAutoNum type="alphaLcPeriod" startAt="1"/>
              <a:defRPr sz="2000">
                <a:uFill>
                  <a:solidFill>
                    <a:srgbClr val="000000"/>
                  </a:solidFill>
                </a:uFill>
                <a:latin typeface="D-DIN"/>
                <a:ea typeface="D-DIN"/>
                <a:cs typeface="D-DIN"/>
                <a:sym typeface="D-DIN"/>
              </a:defRPr>
            </a:pPr>
            <a:r>
              <a:t>Wie unterscheiden sich anterograde und retrograde Amnesie?</a:t>
            </a:r>
          </a:p>
          <a:p>
            <a:pPr lvl="1" marL="914400" indent="-228600" defTabSz="457200">
              <a:buSzPct val="100000"/>
              <a:buAutoNum type="alphaLcPeriod" startAt="1"/>
              <a:defRPr sz="2000">
                <a:uFill>
                  <a:solidFill>
                    <a:srgbClr val="000000"/>
                  </a:solidFill>
                </a:uFill>
                <a:latin typeface="D-DIN"/>
                <a:ea typeface="D-DIN"/>
                <a:cs typeface="D-DIN"/>
                <a:sym typeface="D-DIN"/>
              </a:defRPr>
            </a:pPr>
            <a:r>
              <a:t>Was ist das semantische und das episodische Gedächtnis und wie unterscheiden sich die beiden in Bezug auf die retrograde Amnesie?</a:t>
            </a:r>
          </a:p>
          <a:p>
            <a:pPr defTabSz="457200">
              <a:defRPr sz="2000">
                <a:uFill>
                  <a:solidFill>
                    <a:srgbClr val="000000"/>
                  </a:solidFill>
                </a:uFill>
                <a:latin typeface="D-DIN"/>
                <a:ea typeface="D-DIN"/>
                <a:cs typeface="D-DIN"/>
                <a:sym typeface="D-DIN"/>
              </a:defRPr>
            </a:pPr>
          </a:p>
          <a:p>
            <a:pPr marL="457200" indent="-228600" defTabSz="457200">
              <a:buSzPct val="91666"/>
              <a:buAutoNum type="arabicPeriod" startAt="2"/>
              <a:defRPr b="1" sz="2000">
                <a:uFill>
                  <a:solidFill>
                    <a:srgbClr val="000000"/>
                  </a:solidFill>
                </a:uFill>
                <a:latin typeface="D-DIN"/>
                <a:ea typeface="D-DIN"/>
                <a:cs typeface="D-DIN"/>
                <a:sym typeface="D-DIN"/>
              </a:defRPr>
            </a:pPr>
            <a:r>
              <a:t>Neuropathologie</a:t>
            </a:r>
            <a:r>
              <a:rPr b="0" sz="1500">
                <a:solidFill>
                  <a:schemeClr val="accent4">
                    <a:lumOff val="-8800"/>
                  </a:schemeClr>
                </a:solidFill>
              </a:rPr>
              <a:t> (S. 1953 &amp; 1954)</a:t>
            </a:r>
          </a:p>
          <a:p>
            <a:pPr lvl="1" marL="914400" indent="-228600" defTabSz="457200">
              <a:buSzPct val="100000"/>
              <a:buAutoNum type="alphaLcPeriod" startAt="1"/>
              <a:defRPr sz="2000">
                <a:uFill>
                  <a:solidFill>
                    <a:srgbClr val="000000"/>
                  </a:solidFill>
                </a:uFill>
                <a:latin typeface="D-DIN"/>
                <a:ea typeface="D-DIN"/>
                <a:cs typeface="D-DIN"/>
                <a:sym typeface="D-DIN"/>
              </a:defRPr>
            </a:pPr>
            <a:r>
              <a:t>Bei welchen Verletzungen treten retrograde Amnesien auf?</a:t>
            </a:r>
          </a:p>
          <a:p>
            <a:pPr lvl="1" marL="914400" indent="-228600" defTabSz="457200">
              <a:buSzPct val="100000"/>
              <a:buAutoNum type="alphaLcPeriod" startAt="1"/>
              <a:defRPr sz="2000">
                <a:uFill>
                  <a:solidFill>
                    <a:srgbClr val="000000"/>
                  </a:solidFill>
                </a:uFill>
                <a:latin typeface="D-DIN"/>
                <a:ea typeface="D-DIN"/>
                <a:cs typeface="D-DIN"/>
                <a:sym typeface="D-DIN"/>
              </a:defRPr>
            </a:pPr>
            <a:r>
              <a:t>Welche kortikalen Areale sind beteiligt?</a:t>
            </a:r>
          </a:p>
          <a:p>
            <a:pPr defTabSz="457200">
              <a:defRPr sz="2000">
                <a:uFill>
                  <a:solidFill>
                    <a:srgbClr val="000000"/>
                  </a:solidFill>
                </a:uFill>
                <a:latin typeface="D-DIN"/>
                <a:ea typeface="D-DIN"/>
                <a:cs typeface="D-DIN"/>
                <a:sym typeface="D-DIN"/>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53" name="Inhaltsplatzhalter 2"/>
          <p:cNvSpPr txBox="1"/>
          <p:nvPr>
            <p:ph type="body" idx="1"/>
          </p:nvPr>
        </p:nvSpPr>
        <p:spPr>
          <a:xfrm>
            <a:off x="402457" y="1236502"/>
            <a:ext cx="7947607" cy="4459463"/>
          </a:xfrm>
          <a:prstGeom prst="rect">
            <a:avLst/>
          </a:prstGeom>
        </p:spPr>
        <p:txBody>
          <a:bodyPr/>
          <a:lstStyle/>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t>Referat</a:t>
            </a:r>
            <a:r>
              <a:rPr b="0"/>
              <a:t>: Kognitive und Exekutive Funktionen (—&gt; Kandel)</a:t>
            </a:r>
            <a:endParaRPr b="0"/>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1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t>Vorbereitung</a:t>
            </a:r>
            <a:r>
              <a:rPr b="0"/>
              <a:t> </a:t>
            </a:r>
            <a:r>
              <a:t>auf die nächste Sitzung</a:t>
            </a:r>
          </a:p>
          <a:p>
            <a:pPr lvl="1" marL="0" indent="457200" defTabSz="457200">
              <a:lnSpc>
                <a:spcPts val="1900"/>
              </a:lnSpc>
              <a:spcBef>
                <a:spcPts val="400"/>
              </a:spcBef>
              <a:defRPr b="1" sz="1600">
                <a:uFill>
                  <a:solidFill>
                    <a:srgbClr val="000000"/>
                  </a:solidFill>
                </a:uFill>
              </a:defRPr>
            </a:pPr>
            <a:r>
              <a:t>Paper:</a:t>
            </a:r>
          </a:p>
          <a:p>
            <a:pPr lvl="1" marL="0" indent="457200" defTabSz="457200">
              <a:lnSpc>
                <a:spcPts val="1900"/>
              </a:lnSpc>
              <a:spcBef>
                <a:spcPts val="400"/>
              </a:spcBef>
              <a:defRPr sz="1600">
                <a:uFill>
                  <a:solidFill>
                    <a:srgbClr val="000000"/>
                  </a:solidFill>
                </a:uFill>
              </a:defRPr>
            </a:pPr>
            <a:r>
              <a:t>Alosco, M. L., Kasimis, A. B., Stamm, J. M., Chua, A. S., Baugh, C. M., Daneshvar, D. H., et al. </a:t>
            </a:r>
            <a:r>
              <a:t>(2017). Age of first exposure to American football and long-term neuropsychiatric and cognitive outcomes. </a:t>
            </a:r>
            <a:r>
              <a:t>Nature, 7, 1–8. </a:t>
            </a:r>
          </a:p>
          <a:p>
            <a:pPr lvl="1" marL="0" indent="457200" defTabSz="457200">
              <a:lnSpc>
                <a:spcPts val="1900"/>
              </a:lnSpc>
              <a:spcBef>
                <a:spcPts val="400"/>
              </a:spcBef>
              <a:defRPr sz="1600">
                <a:uFill>
                  <a:solidFill>
                    <a:srgbClr val="000000"/>
                  </a:solidFill>
                </a:uFill>
              </a:defRPr>
            </a:pPr>
          </a:p>
          <a:p>
            <a:pPr lvl="1" marL="0" indent="457200" defTabSz="457200">
              <a:lnSpc>
                <a:spcPts val="1900"/>
              </a:lnSpc>
              <a:spcBef>
                <a:spcPts val="400"/>
              </a:spcBef>
              <a:defRPr b="1" sz="1600">
                <a:uFill>
                  <a:solidFill>
                    <a:srgbClr val="000000"/>
                  </a:solidFill>
                </a:uFill>
              </a:defRPr>
            </a:pPr>
            <a:r>
              <a:t>Aufgaben: </a:t>
            </a:r>
          </a:p>
          <a:p>
            <a:pPr lvl="1" marL="0" indent="457200" defTabSz="457200">
              <a:lnSpc>
                <a:spcPct val="107916"/>
              </a:lnSpc>
              <a:spcBef>
                <a:spcPts val="800"/>
              </a:spcBef>
              <a:defRPr sz="1600">
                <a:uFill>
                  <a:solidFill>
                    <a:srgbClr val="000000"/>
                  </a:solidFill>
                </a:uFill>
                <a:latin typeface="+mn-lt"/>
                <a:ea typeface="+mn-ea"/>
                <a:cs typeface="+mn-cs"/>
                <a:sym typeface="Helvetica"/>
              </a:defRPr>
            </a:pPr>
            <a:r>
              <a:rPr b="1"/>
              <a:t>für Seminarteilnehmer*innen mit Vornamen von A-L: </a:t>
            </a:r>
            <a:r>
              <a:t>Bitte lest die Einleitung (erste Seite des Artikels + erster Absatz der 2. Seite).</a:t>
            </a:r>
          </a:p>
          <a:p>
            <a:pPr lvl="1" marL="0" indent="457200">
              <a:defRPr sz="1600">
                <a:latin typeface="+mn-lt"/>
                <a:ea typeface="+mn-ea"/>
                <a:cs typeface="+mn-cs"/>
                <a:sym typeface="Helvetica"/>
              </a:defRPr>
            </a:pPr>
            <a:r>
              <a:rPr b="1"/>
              <a:t>für Seminarteilnehmer*innen mit Vornamen von M-Z:</a:t>
            </a:r>
            <a:r>
              <a:t> Bitte lest euch im Methodenteil die Absätze „Participants“ und „Measures“ durch und schaut euch	sich die Abbildungen im Ergebnisteil auf S. 5 an.</a:t>
            </a:r>
          </a:p>
        </p:txBody>
      </p:sp>
      <p:sp>
        <p:nvSpPr>
          <p:cNvPr id="654" name="Text Box 3"/>
          <p:cNvSpPr txBox="1"/>
          <p:nvPr/>
        </p:nvSpPr>
        <p:spPr>
          <a:xfrm>
            <a:off x="407752"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7" name="Titel 1"/>
          <p:cNvSpPr txBox="1"/>
          <p:nvPr>
            <p:ph type="title"/>
          </p:nvPr>
        </p:nvSpPr>
        <p:spPr>
          <a:prstGeom prst="rect">
            <a:avLst/>
          </a:prstGeom>
        </p:spPr>
        <p:txBody>
          <a:bodyPr/>
          <a:lstStyle/>
          <a:p>
            <a:pPr/>
            <a:r>
              <a:t>Literatur</a:t>
            </a:r>
          </a:p>
        </p:txBody>
      </p:sp>
      <p:sp>
        <p:nvSpPr>
          <p:cNvPr id="658" name="Inhaltsplatzhalter 2"/>
          <p:cNvSpPr txBox="1"/>
          <p:nvPr>
            <p:ph type="body" idx="1"/>
          </p:nvPr>
        </p:nvSpPr>
        <p:spPr>
          <a:xfrm>
            <a:off x="403068" y="1429037"/>
            <a:ext cx="7565032" cy="4787688"/>
          </a:xfrm>
          <a:prstGeom prst="rect">
            <a:avLst/>
          </a:prstGeom>
        </p:spPr>
        <p:txBody>
          <a:bodyPr/>
          <a:lstStyle/>
          <a:p>
            <a:pPr marL="150394" indent="-150394" defTabSz="457200">
              <a:lnSpc>
                <a:spcPts val="1600"/>
              </a:lnSpc>
              <a:spcBef>
                <a:spcPts val="900"/>
              </a:spcBef>
              <a:buSzPct val="100000"/>
              <a:buChar char="•"/>
              <a:defRPr sz="1500"/>
            </a:pPr>
          </a:p>
          <a:p>
            <a:pPr marL="150394" indent="-150394" defTabSz="457200">
              <a:lnSpc>
                <a:spcPts val="1600"/>
              </a:lnSpc>
              <a:spcBef>
                <a:spcPts val="900"/>
              </a:spcBef>
              <a:buSzPct val="100000"/>
              <a:buChar char="•"/>
              <a:defRPr sz="1500">
                <a:latin typeface="+mn-lt"/>
                <a:ea typeface="+mn-ea"/>
                <a:cs typeface="+mn-cs"/>
                <a:sym typeface="Helvetica"/>
              </a:defRPr>
            </a:pPr>
            <a:r>
              <a:t>Habib, R., Nyberg, L. &amp; Tulving, E. (2003). Hemispheric asymmetries of memory: the HERA model revisited. </a:t>
            </a:r>
            <a:r>
              <a:rPr i="1"/>
              <a:t>Trends in Cognitive Sciences</a:t>
            </a:r>
            <a:r>
              <a:t>, </a:t>
            </a:r>
            <a:r>
              <a:rPr i="1"/>
              <a:t>7</a:t>
            </a:r>
            <a:r>
              <a:t>(6), 241–245. doi: 10.1016/s1364-6613(03)00110-4</a:t>
            </a:r>
          </a:p>
          <a:p>
            <a:pPr marL="150394" indent="-150394" defTabSz="457200">
              <a:lnSpc>
                <a:spcPts val="1600"/>
              </a:lnSpc>
              <a:spcBef>
                <a:spcPts val="900"/>
              </a:spcBef>
              <a:buSzPct val="100000"/>
              <a:buChar char="•"/>
              <a:defRPr sz="1500"/>
            </a:pPr>
            <a:r>
              <a:t>Izawa, S., Chowdhury, S., Miyazaki, T., Mukai, Y., Ono, D., Inoue, R., et al. (2019). REM sleep–active MCH neurons are involved in forgetting hippocampus-dependent memories. </a:t>
            </a:r>
            <a:r>
              <a:rPr i="1"/>
              <a:t>Science</a:t>
            </a:r>
            <a:r>
              <a:t>, </a:t>
            </a:r>
            <a:r>
              <a:rPr i="1"/>
              <a:t>365</a:t>
            </a:r>
            <a:r>
              <a:t>(6459), 1308–1313. doi: 10.1126/science.aax9238</a:t>
            </a:r>
          </a:p>
          <a:p>
            <a:pPr marL="150394" indent="-150394" defTabSz="457200">
              <a:lnSpc>
                <a:spcPts val="1600"/>
              </a:lnSpc>
              <a:spcBef>
                <a:spcPts val="900"/>
              </a:spcBef>
              <a:buSzPct val="100000"/>
              <a:buChar char="•"/>
              <a:defRPr sz="1500"/>
            </a:pPr>
            <a:r>
              <a:t>Levine, B., Black, S. E., Cabeza, R., Sinden, M., Mcintosh, A. R., Toth, J. P., et al. (1998). Episodic memory and the self in a case of isolated retrograde amnesia. </a:t>
            </a:r>
            <a:r>
              <a:t>Brain, 121(10), 1951–1973.</a:t>
            </a:r>
          </a:p>
          <a:p>
            <a:pPr marL="150394" indent="-150394" defTabSz="457200">
              <a:lnSpc>
                <a:spcPts val="1600"/>
              </a:lnSpc>
              <a:spcBef>
                <a:spcPts val="900"/>
              </a:spcBef>
              <a:buSzPct val="100000"/>
              <a:buChar char="•"/>
              <a:defRPr sz="1500">
                <a:latin typeface="+mn-lt"/>
                <a:ea typeface="+mn-ea"/>
                <a:cs typeface="+mn-cs"/>
                <a:sym typeface="Helvetica"/>
              </a:defRPr>
            </a:pPr>
            <a:r>
              <a:t>Michel, C. &amp; Novak, F. (1991). </a:t>
            </a:r>
            <a:r>
              <a:rPr i="1"/>
              <a:t>Kleines Psychologisches Wörterbuch.</a:t>
            </a:r>
            <a:r>
              <a:t> Freiburg, Deutschland: Herder Verlag GmbH.</a:t>
            </a:r>
          </a:p>
          <a:p>
            <a:pPr marL="150394" indent="-150394" defTabSz="457200">
              <a:lnSpc>
                <a:spcPts val="1600"/>
              </a:lnSpc>
              <a:spcBef>
                <a:spcPts val="900"/>
              </a:spcBef>
              <a:buSzPct val="100000"/>
              <a:buChar char="•"/>
              <a:defRPr sz="1500">
                <a:latin typeface="+mn-lt"/>
                <a:ea typeface="+mn-ea"/>
                <a:cs typeface="+mn-cs"/>
                <a:sym typeface="Helvetica"/>
              </a:defRPr>
            </a:pPr>
            <a:r>
              <a:t>Rasch, B. &amp; Born, J. (2013). About Sleep’s Role in Memory. </a:t>
            </a:r>
            <a:r>
              <a:rPr i="1"/>
              <a:t>Physiological Reviews</a:t>
            </a:r>
            <a:r>
              <a:t>, </a:t>
            </a:r>
            <a:r>
              <a:rPr i="1"/>
              <a:t>93</a:t>
            </a:r>
            <a:r>
              <a:t>(2), 681–766. https://doi.org/10.1152/physrev.00032.2012</a:t>
            </a:r>
          </a:p>
          <a:p>
            <a:pPr marL="150394" indent="-150394" defTabSz="457200">
              <a:lnSpc>
                <a:spcPts val="1600"/>
              </a:lnSpc>
              <a:spcBef>
                <a:spcPts val="900"/>
              </a:spcBef>
              <a:buSzPct val="100000"/>
              <a:buChar char="•"/>
              <a:defRPr sz="1500"/>
            </a:pPr>
            <a:r>
              <a:t>Schandry, R. (2016). Aufbau und Funktion des Nervensystems. In </a:t>
            </a:r>
            <a:r>
              <a:rPr i="1"/>
              <a:t>Biologische Psychologie</a:t>
            </a:r>
            <a:r>
              <a:t> (4. überarbeitete Auflage). Weinheim, Deutschland: Beltz Verlag</a:t>
            </a:r>
          </a:p>
        </p:txBody>
      </p:sp>
      <p:sp>
        <p:nvSpPr>
          <p:cNvPr id="659"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2" name="Titel 1"/>
          <p:cNvSpPr txBox="1"/>
          <p:nvPr>
            <p:ph type="title"/>
          </p:nvPr>
        </p:nvSpPr>
        <p:spPr>
          <a:prstGeom prst="rect">
            <a:avLst/>
          </a:prstGeom>
        </p:spPr>
        <p:txBody>
          <a:bodyPr/>
          <a:lstStyle/>
          <a:p>
            <a:pPr/>
            <a:r>
              <a:t>Abbildungen</a:t>
            </a:r>
          </a:p>
        </p:txBody>
      </p:sp>
      <p:sp>
        <p:nvSpPr>
          <p:cNvPr id="663" name="Inhaltsplatzhalter 2"/>
          <p:cNvSpPr txBox="1"/>
          <p:nvPr>
            <p:ph type="body" idx="1"/>
          </p:nvPr>
        </p:nvSpPr>
        <p:spPr>
          <a:xfrm>
            <a:off x="350502" y="1191591"/>
            <a:ext cx="7835013" cy="4695253"/>
          </a:xfrm>
          <a:prstGeom prst="rect">
            <a:avLst/>
          </a:prstGeom>
        </p:spPr>
        <p:txBody>
          <a:bodyPr anchor="ctr"/>
          <a:lstStyle/>
          <a:p>
            <a:pPr marL="499872" indent="-499872" defTabSz="374904">
              <a:lnSpc>
                <a:spcPts val="4100"/>
              </a:lnSpc>
              <a:spcBef>
                <a:spcPts val="0"/>
              </a:spcBef>
              <a:defRPr sz="1312">
                <a:latin typeface="+mj-lt"/>
                <a:ea typeface="+mj-ea"/>
                <a:cs typeface="+mj-cs"/>
                <a:sym typeface="Times New Roman"/>
              </a:defRPr>
            </a:pPr>
            <a:r>
              <a:t>[Fotografie]. (o. D.). </a:t>
            </a:r>
            <a:r>
              <a:rPr i="1"/>
              <a:t>cats sleeping in weird places</a:t>
            </a:r>
            <a:r>
              <a:t>. Abgerufen von https://me.me/i/cats-sleeping-in-strange-places-x-3985548</a:t>
            </a:r>
          </a:p>
          <a:p>
            <a:pPr marL="106880" indent="-106880" defTabSz="374904">
              <a:lnSpc>
                <a:spcPts val="1200"/>
              </a:lnSpc>
              <a:spcBef>
                <a:spcPts val="400"/>
              </a:spcBef>
              <a:buSzPct val="100000"/>
              <a:buChar char="•"/>
              <a:defRPr sz="1066"/>
            </a:pPr>
            <a:r>
              <a:t>[Illustration]. (o. D.). </a:t>
            </a:r>
            <a:r>
              <a:rPr i="1"/>
              <a:t>Early Brain Development</a:t>
            </a:r>
            <a:r>
              <a:t>. Abgerufen von https://content.csbs.utah.edu/~isabella/1500Chapter5.pdf</a:t>
            </a:r>
          </a:p>
          <a:p>
            <a:pPr marL="106880" indent="-106880" defTabSz="374904">
              <a:lnSpc>
                <a:spcPts val="1200"/>
              </a:lnSpc>
              <a:spcBef>
                <a:spcPts val="400"/>
              </a:spcBef>
              <a:buSzPct val="100000"/>
              <a:buChar char="•"/>
              <a:defRPr sz="1066"/>
            </a:pPr>
            <a:r>
              <a:t>lumen learning. (o. D.). </a:t>
            </a:r>
            <a:r>
              <a:rPr i="1"/>
              <a:t>Synaptic Plasticity</a:t>
            </a:r>
            <a:r>
              <a:t> [Illustration]. Abgerufen von https://courses.lumenlearning.com/wm-biology2/chapter/synaptic-plasticity/</a:t>
            </a:r>
          </a:p>
          <a:p>
            <a:pPr marL="106880" indent="-106880" defTabSz="374904">
              <a:lnSpc>
                <a:spcPts val="1200"/>
              </a:lnSpc>
              <a:spcBef>
                <a:spcPts val="400"/>
              </a:spcBef>
              <a:buSzPct val="100000"/>
              <a:buChar char="•"/>
              <a:defRPr sz="1066"/>
            </a:pPr>
            <a:r>
              <a:t>Khalighi, S., Sousa, T., Pires, G. &amp; Nunes, U. (2013). Automatic sleep staging: A computer assisted approach for optimal combination of features and polysomnographic channels. </a:t>
            </a:r>
            <a:r>
              <a:rPr i="1"/>
              <a:t>Expert Systems with Applications</a:t>
            </a:r>
            <a:r>
              <a:t>, </a:t>
            </a:r>
            <a:r>
              <a:rPr i="1"/>
              <a:t>40</a:t>
            </a:r>
            <a:r>
              <a:t>(17), 7046–7059. https://doi.org/10.1016/j.eswa.2013.06.023</a:t>
            </a:r>
          </a:p>
          <a:p>
            <a:pPr marL="106880" indent="-106880" defTabSz="374904">
              <a:lnSpc>
                <a:spcPts val="1200"/>
              </a:lnSpc>
              <a:spcBef>
                <a:spcPts val="400"/>
              </a:spcBef>
              <a:buSzPct val="100000"/>
              <a:buChar char="•"/>
              <a:defRPr sz="1066"/>
            </a:pPr>
            <a:r>
              <a:t>Noseda, R., Kainz, V., Borsook, D. &amp; Burstein, R. (2014). Neurochemical Pathways That Converge on Thalamic Trigeminovascular Neurons: Potential Substrate for Modulation of Migraine by Sleep, Food Intake, Stress and Anxiety. </a:t>
            </a:r>
            <a:r>
              <a:rPr i="1"/>
              <a:t>PLOS ONE</a:t>
            </a:r>
            <a:r>
              <a:t>. Published. https://doi.org/10.1371/journal.pone.0103929.g009</a:t>
            </a:r>
          </a:p>
          <a:p>
            <a:pPr marL="106880" indent="-106880" defTabSz="374904">
              <a:lnSpc>
                <a:spcPts val="1200"/>
              </a:lnSpc>
              <a:spcBef>
                <a:spcPts val="400"/>
              </a:spcBef>
              <a:buSzPct val="100000"/>
              <a:buChar char="•"/>
              <a:defRPr sz="1066"/>
            </a:pPr>
            <a:r>
              <a:t>Rasch, B. &amp; Born, J. (2013). About Sleep’s Role in Memory. </a:t>
            </a:r>
            <a:r>
              <a:rPr i="1"/>
              <a:t>Physiological Reviews</a:t>
            </a:r>
            <a:r>
              <a:t>, </a:t>
            </a:r>
            <a:r>
              <a:rPr i="1"/>
              <a:t>93</a:t>
            </a:r>
            <a:r>
              <a:t>(2), 681–766. https://doi.org/10.1152/physrev.00032.2012</a:t>
            </a:r>
          </a:p>
          <a:p>
            <a:pPr marL="106880" indent="-106880" defTabSz="374904">
              <a:lnSpc>
                <a:spcPts val="1200"/>
              </a:lnSpc>
              <a:spcBef>
                <a:spcPts val="400"/>
              </a:spcBef>
              <a:buSzPct val="100000"/>
              <a:buChar char="•"/>
              <a:defRPr sz="1066"/>
            </a:pPr>
            <a:r>
              <a:t>Reiner, A., del Mar, N., Meade, C. A., Yang, H., Dragatsis, I., Zeitlin, S. &amp; Goldowitz, D. (2001). Neurons Lacking Huntingtin Differentially Colonize Brain and Survive in Chimeric Mice. </a:t>
            </a:r>
            <a:r>
              <a:rPr i="1"/>
              <a:t>The Journal of Neuroscience</a:t>
            </a:r>
            <a:r>
              <a:t>, </a:t>
            </a:r>
            <a:r>
              <a:rPr i="1"/>
              <a:t>21</a:t>
            </a:r>
            <a:r>
              <a:t>(19), 7608–7619. https://doi.org/10.1523/jneurosci.21-19-07608.2001</a:t>
            </a:r>
          </a:p>
          <a:p>
            <a:pPr marL="106880" indent="-106880" defTabSz="374904">
              <a:lnSpc>
                <a:spcPts val="1200"/>
              </a:lnSpc>
              <a:spcBef>
                <a:spcPts val="400"/>
              </a:spcBef>
              <a:buSzPct val="100000"/>
              <a:buChar char="•"/>
              <a:defRPr sz="1066"/>
            </a:pPr>
            <a:r>
              <a:t>Schlichting, M.L., &amp; Preston, A.R. (2017). The Hippocampus and Memory Integration: Building Knowledge to Navigate Future Decisions. In: Hannula D., Duff M. (Hrsg.) </a:t>
            </a:r>
            <a:r>
              <a:rPr i="1"/>
              <a:t>The Hippocampus from Cells to Systems. </a:t>
            </a:r>
            <a:r>
              <a:t>Springer, Cham. doi: 10.1007/978-3-319-50406-3_13</a:t>
            </a:r>
          </a:p>
          <a:p>
            <a:pPr marL="106880" indent="-106880" defTabSz="374904">
              <a:lnSpc>
                <a:spcPts val="1200"/>
              </a:lnSpc>
              <a:spcBef>
                <a:spcPts val="400"/>
              </a:spcBef>
              <a:buSzPct val="100000"/>
              <a:buChar char="•"/>
              <a:defRPr sz="1066"/>
            </a:pPr>
            <a:r>
              <a:t>Sullivan, E., &amp; Pfefferbaum, A. (2009). Neuroimaging of the Wernicke-Korsakoff syndrome. </a:t>
            </a:r>
            <a:r>
              <a:rPr i="1"/>
              <a:t>Alcohol and alcoholism, 44 2</a:t>
            </a:r>
            <a:r>
              <a:t>, 155-65</a:t>
            </a:r>
          </a:p>
          <a:p>
            <a:pPr marL="106880" indent="-106880" defTabSz="374904">
              <a:lnSpc>
                <a:spcPts val="1200"/>
              </a:lnSpc>
              <a:spcBef>
                <a:spcPts val="400"/>
              </a:spcBef>
              <a:buSzPct val="100000"/>
              <a:buChar char="•"/>
              <a:defRPr sz="1066"/>
            </a:pPr>
            <a:r>
              <a:t>Wikimedia Commons. (2007). </a:t>
            </a:r>
            <a:r>
              <a:rPr i="1"/>
              <a:t>Forgetting Curve</a:t>
            </a:r>
            <a:r>
              <a:t> [Diagramm]. Abgerufen von https://commons.wikimedia.org/wiki/File:ForgettingCurve.svg</a:t>
            </a:r>
          </a:p>
          <a:p>
            <a:pPr marL="106880" indent="-106880" defTabSz="374904">
              <a:lnSpc>
                <a:spcPts val="1200"/>
              </a:lnSpc>
              <a:spcBef>
                <a:spcPts val="400"/>
              </a:spcBef>
              <a:buSzPct val="100000"/>
              <a:buChar char="•"/>
              <a:defRPr sz="1066"/>
            </a:pPr>
            <a:r>
              <a:t>Zahr, N., &amp; Pfefferbaum, A. (2017). Alcohol’s Effects on the Brain: Neuroimaging Results in Humans and Animal Models. </a:t>
            </a:r>
            <a:r>
              <a:rPr i="1"/>
              <a:t>Alcohol Research: Current Reviews, 38</a:t>
            </a:r>
            <a:r>
              <a:t>, 183 - 206.</a:t>
            </a:r>
          </a:p>
        </p:txBody>
      </p:sp>
      <p:sp>
        <p:nvSpPr>
          <p:cNvPr id="664"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67" name="Titel 1"/>
          <p:cNvSpPr txBox="1"/>
          <p:nvPr>
            <p:ph type="title"/>
          </p:nvPr>
        </p:nvSpPr>
        <p:spPr>
          <a:xfrm>
            <a:off x="301396" y="107044"/>
            <a:ext cx="6198910" cy="864097"/>
          </a:xfrm>
          <a:prstGeom prst="rect">
            <a:avLst/>
          </a:prstGeom>
        </p:spPr>
        <p:txBody>
          <a:bodyPr/>
          <a:lstStyle>
            <a:lvl1pPr>
              <a:defRPr sz="2200"/>
            </a:lvl1pPr>
          </a:lstStyle>
          <a:p>
            <a:pPr/>
            <a:r>
              <a:t>Wieso vergessen wir Dinge?</a:t>
            </a:r>
          </a:p>
        </p:txBody>
      </p:sp>
      <p:sp>
        <p:nvSpPr>
          <p:cNvPr id="268" name="Rechteck"/>
          <p:cNvSpPr/>
          <p:nvPr/>
        </p:nvSpPr>
        <p:spPr>
          <a:xfrm>
            <a:off x="101775" y="1533787"/>
            <a:ext cx="222952" cy="1270001"/>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269" name="Wie schnell vergessen wir was?…"/>
          <p:cNvSpPr txBox="1"/>
          <p:nvPr/>
        </p:nvSpPr>
        <p:spPr>
          <a:xfrm>
            <a:off x="315358" y="1213176"/>
            <a:ext cx="7961148" cy="481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D-DIN"/>
                <a:ea typeface="D-DIN"/>
                <a:cs typeface="D-DIN"/>
                <a:sym typeface="D-DIN"/>
              </a:defRPr>
            </a:pPr>
            <a:r>
              <a:t>Wie schnell vergessen wir was?</a:t>
            </a:r>
          </a:p>
          <a:p>
            <a:pPr>
              <a:defRPr b="1" sz="1500">
                <a:latin typeface="D-DIN"/>
                <a:ea typeface="D-DIN"/>
                <a:cs typeface="D-DIN"/>
                <a:sym typeface="D-DIN"/>
              </a:defRPr>
            </a:pPr>
          </a:p>
          <a:p>
            <a:pPr>
              <a:defRPr b="1">
                <a:latin typeface="D-DIN"/>
                <a:ea typeface="D-DIN"/>
                <a:cs typeface="D-DIN"/>
                <a:sym typeface="D-DIN"/>
              </a:defRPr>
            </a:pPr>
            <a:r>
              <a:t>Sensorischer Speicher: </a:t>
            </a:r>
          </a:p>
          <a:p>
            <a:pPr lvl="1" marL="517915" indent="-136915">
              <a:buSzPct val="100000"/>
              <a:buChar char="-"/>
              <a:defRPr>
                <a:latin typeface="D-DIN"/>
                <a:ea typeface="D-DIN"/>
                <a:cs typeface="D-DIN"/>
                <a:sym typeface="D-DIN"/>
              </a:defRPr>
            </a:pPr>
            <a:r>
              <a:t>Informationen werden kurz wiederholt und nach max 1-2 s „vergessen“ oder ins KZG übertragen</a:t>
            </a:r>
          </a:p>
          <a:p>
            <a:pPr lvl="1" marL="517915" indent="-136915">
              <a:buSzPct val="100000"/>
              <a:buChar char="-"/>
              <a:defRPr>
                <a:latin typeface="D-DIN"/>
                <a:ea typeface="D-DIN"/>
                <a:cs typeface="D-DIN"/>
                <a:sym typeface="D-DIN"/>
              </a:defRPr>
            </a:pPr>
            <a:r>
              <a:t>auf dieser Stufe keine Enkodierung!</a:t>
            </a:r>
          </a:p>
          <a:p>
            <a:pPr lvl="1" marL="517915" indent="-136915">
              <a:buSzPct val="100000"/>
              <a:buChar char="-"/>
              <a:defRPr>
                <a:latin typeface="D-DIN"/>
                <a:ea typeface="D-DIN"/>
                <a:cs typeface="D-DIN"/>
                <a:sym typeface="D-DIN"/>
              </a:defRPr>
            </a:pPr>
          </a:p>
          <a:p>
            <a:pPr>
              <a:defRPr b="1">
                <a:latin typeface="D-DIN"/>
                <a:ea typeface="D-DIN"/>
                <a:cs typeface="D-DIN"/>
                <a:sym typeface="D-DIN"/>
              </a:defRPr>
            </a:pPr>
            <a:r>
              <a:t>Vergessen im KZG: </a:t>
            </a:r>
          </a:p>
          <a:p>
            <a:pPr lvl="1" marL="517915" indent="-136915">
              <a:buSzPct val="100000"/>
              <a:buChar char="-"/>
              <a:defRPr>
                <a:latin typeface="D-DIN"/>
                <a:ea typeface="D-DIN"/>
                <a:cs typeface="D-DIN"/>
                <a:sym typeface="D-DIN"/>
              </a:defRPr>
            </a:pPr>
            <a:r>
              <a:t>Informationen, die nur für eine bestimmte Handlung relevant sind, werden nach max. 20 min vergessen, ansonsten —&gt; LZG</a:t>
            </a:r>
          </a:p>
          <a:p>
            <a:pPr lvl="1" marL="517915" indent="-136915">
              <a:buSzPct val="100000"/>
              <a:buChar char="-"/>
              <a:defRPr>
                <a:latin typeface="D-DIN"/>
                <a:ea typeface="D-DIN"/>
                <a:cs typeface="D-DIN"/>
                <a:sym typeface="D-DIN"/>
              </a:defRPr>
            </a:pPr>
          </a:p>
          <a:p>
            <a:pPr>
              <a:defRPr b="1">
                <a:latin typeface="D-DIN"/>
                <a:ea typeface="D-DIN"/>
                <a:cs typeface="D-DIN"/>
                <a:sym typeface="D-DIN"/>
              </a:defRPr>
            </a:pPr>
            <a:r>
              <a:t>Vergessen im LZG:</a:t>
            </a:r>
          </a:p>
          <a:p>
            <a:pPr lvl="1" marL="517915" indent="-136915">
              <a:buSzPct val="100000"/>
              <a:buChar char="-"/>
              <a:defRPr>
                <a:latin typeface="D-DIN"/>
                <a:ea typeface="D-DIN"/>
                <a:cs typeface="D-DIN"/>
                <a:sym typeface="D-DIN"/>
              </a:defRPr>
            </a:pPr>
            <a:r>
              <a:t>Informationen, die nur kurz relevant sind und dann „überschrieben“ werden ("Wo habe ich gestern geparkt?“ vs. „Wo habe ich heute geparkt?“)</a:t>
            </a:r>
          </a:p>
          <a:p>
            <a:pPr lvl="1" marL="517915" indent="-136915">
              <a:buSzPct val="100000"/>
              <a:buChar char="-"/>
              <a:defRPr>
                <a:latin typeface="D-DIN"/>
                <a:ea typeface="D-DIN"/>
                <a:cs typeface="D-DIN"/>
                <a:sym typeface="D-DIN"/>
              </a:defRPr>
            </a:pPr>
            <a:r>
              <a:t>Fakten, die auswendig gelernt, aber später nicht mehr genutzt werden</a:t>
            </a:r>
          </a:p>
          <a:p>
            <a:pPr lvl="1" marL="517915" indent="-136915">
              <a:buSzPct val="100000"/>
              <a:buChar char="-"/>
              <a:defRPr>
                <a:latin typeface="D-DIN"/>
                <a:ea typeface="D-DIN"/>
                <a:cs typeface="D-DIN"/>
                <a:sym typeface="D-DIN"/>
              </a:defRPr>
            </a:pPr>
            <a:r>
              <a:t>lange zurückliegende biographische Erinnerungen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Rechteck"/>
          <p:cNvSpPr/>
          <p:nvPr/>
        </p:nvSpPr>
        <p:spPr>
          <a:xfrm>
            <a:off x="5296696" y="2139494"/>
            <a:ext cx="2978197" cy="3249057"/>
          </a:xfrm>
          <a:prstGeom prst="rect">
            <a:avLst/>
          </a:prstGeom>
          <a:solidFill>
            <a:schemeClr val="accent3">
              <a:lumOff val="44000"/>
            </a:schemeClr>
          </a:solidFill>
          <a:ln w="38100">
            <a:solidFill>
              <a:srgbClr val="941100"/>
            </a:solidFill>
          </a:ln>
        </p:spPr>
        <p:txBody>
          <a:bodyPr lIns="45719" rIns="45719"/>
          <a:lstStyle/>
          <a:p>
            <a:pPr>
              <a:defRPr>
                <a:solidFill>
                  <a:srgbClr val="941100"/>
                </a:solidFill>
              </a:defRPr>
            </a:pPr>
          </a:p>
        </p:txBody>
      </p:sp>
      <p:sp>
        <p:nvSpPr>
          <p:cNvPr id="27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74" name="Titel 1"/>
          <p:cNvSpPr txBox="1"/>
          <p:nvPr>
            <p:ph type="title"/>
          </p:nvPr>
        </p:nvSpPr>
        <p:spPr>
          <a:xfrm>
            <a:off x="301396" y="107044"/>
            <a:ext cx="6198910" cy="864097"/>
          </a:xfrm>
          <a:prstGeom prst="rect">
            <a:avLst/>
          </a:prstGeom>
        </p:spPr>
        <p:txBody>
          <a:bodyPr/>
          <a:lstStyle>
            <a:lvl1pPr>
              <a:defRPr sz="2200"/>
            </a:lvl1pPr>
          </a:lstStyle>
          <a:p>
            <a:pPr/>
            <a:r>
              <a:t>Wieso vergessen wir Dinge?</a:t>
            </a:r>
          </a:p>
        </p:txBody>
      </p:sp>
      <p:sp>
        <p:nvSpPr>
          <p:cNvPr id="275" name="Abbildung 2…"/>
          <p:cNvSpPr txBox="1"/>
          <p:nvPr/>
        </p:nvSpPr>
        <p:spPr>
          <a:xfrm>
            <a:off x="458104" y="1462489"/>
            <a:ext cx="4196307" cy="5063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lumOff val="13999"/>
                  </a:schemeClr>
                </a:solidFill>
              </a:defRPr>
            </a:pPr>
            <a:r>
              <a:t>Abbildung 2</a:t>
            </a:r>
          </a:p>
          <a:p>
            <a:pPr>
              <a:defRPr i="1" sz="1000">
                <a:solidFill>
                  <a:schemeClr val="accent4">
                    <a:lumOff val="13999"/>
                  </a:schemeClr>
                </a:solidFill>
              </a:defRPr>
            </a:pPr>
            <a:r>
              <a:t>„Vergessenskurve“ nach Herman Ebbinghaus (1885). Rote Kurve: Einmaliges Lernen der Silbe, grüne Kurven: Lernwiederholungen.</a:t>
            </a:r>
          </a:p>
        </p:txBody>
      </p:sp>
      <p:pic>
        <p:nvPicPr>
          <p:cNvPr id="276" name="800px-ForgettingCurve.svg.png" descr="800px-ForgettingCurve.svg.png"/>
          <p:cNvPicPr>
            <a:picLocks noChangeAspect="1"/>
          </p:cNvPicPr>
          <p:nvPr/>
        </p:nvPicPr>
        <p:blipFill>
          <a:blip r:embed="rId3">
            <a:extLst/>
          </a:blip>
          <a:srcRect l="0" t="7666" r="0" b="0"/>
          <a:stretch>
            <a:fillRect/>
          </a:stretch>
        </p:blipFill>
        <p:spPr>
          <a:xfrm>
            <a:off x="458104" y="2126794"/>
            <a:ext cx="4433654" cy="3500136"/>
          </a:xfrm>
          <a:prstGeom prst="rect">
            <a:avLst/>
          </a:prstGeom>
          <a:ln w="12700">
            <a:miter lim="400000"/>
          </a:ln>
        </p:spPr>
      </p:pic>
      <p:sp>
        <p:nvSpPr>
          <p:cNvPr id="277" name="Problem:…"/>
          <p:cNvSpPr txBox="1"/>
          <p:nvPr/>
        </p:nvSpPr>
        <p:spPr>
          <a:xfrm>
            <a:off x="5457914" y="2243326"/>
            <a:ext cx="2655761" cy="3041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1700"/>
              </a:lnSpc>
              <a:spcBef>
                <a:spcPts val="1400"/>
              </a:spcBef>
              <a:defRPr b="1">
                <a:latin typeface="D-DIN"/>
                <a:ea typeface="D-DIN"/>
                <a:cs typeface="D-DIN"/>
                <a:sym typeface="D-DIN"/>
              </a:defRPr>
            </a:pPr>
            <a:r>
              <a:t>Problem: </a:t>
            </a:r>
          </a:p>
          <a:p>
            <a:pPr>
              <a:lnSpc>
                <a:spcPts val="1700"/>
              </a:lnSpc>
              <a:spcBef>
                <a:spcPts val="1400"/>
              </a:spcBef>
              <a:defRPr sz="1600">
                <a:latin typeface="D-DIN"/>
                <a:ea typeface="D-DIN"/>
                <a:cs typeface="D-DIN"/>
                <a:sym typeface="D-DIN"/>
              </a:defRPr>
            </a:pPr>
            <a:r>
              <a:t>- sinnlose Silben lassen sich nicht in Bedeutungskontext einbetten &amp; sind </a:t>
            </a:r>
            <a:r>
              <a:rPr b="1"/>
              <a:t>keine repräsentativen Stimuli</a:t>
            </a:r>
            <a:r>
              <a:t> für natürliche Lernsituationen</a:t>
            </a:r>
          </a:p>
          <a:p>
            <a:pPr>
              <a:lnSpc>
                <a:spcPts val="1700"/>
              </a:lnSpc>
              <a:spcBef>
                <a:spcPts val="1400"/>
              </a:spcBef>
              <a:defRPr sz="1600">
                <a:latin typeface="D-DIN"/>
                <a:ea typeface="D-DIN"/>
                <a:cs typeface="D-DIN"/>
                <a:sym typeface="D-DIN"/>
              </a:defRPr>
            </a:pPr>
            <a:r>
              <a:t>- Vergessenskurve konnte mit anderen (sinnvollen) Stimuli </a:t>
            </a:r>
            <a:r>
              <a:rPr b="1"/>
              <a:t>nicht repliziert werden </a:t>
            </a:r>
            <a:r>
              <a:t>und ist daher vermutlich zu konservativ angesetzt.</a:t>
            </a:r>
          </a:p>
        </p:txBody>
      </p:sp>
      <p:sp>
        <p:nvSpPr>
          <p:cNvPr id="278" name="Wikimedia Commons, 2007"/>
          <p:cNvSpPr txBox="1"/>
          <p:nvPr/>
        </p:nvSpPr>
        <p:spPr>
          <a:xfrm>
            <a:off x="533956" y="5466835"/>
            <a:ext cx="4196307"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chemeClr val="accent4">
                    <a:lumOff val="13999"/>
                  </a:schemeClr>
                </a:solidFill>
              </a:defRPr>
            </a:lvl1pPr>
          </a:lstStyle>
          <a:p>
            <a:pPr/>
            <a:r>
              <a:t>Wikimedia Commons, 2007</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84" name="Titel 1"/>
          <p:cNvSpPr txBox="1"/>
          <p:nvPr>
            <p:ph type="title"/>
          </p:nvPr>
        </p:nvSpPr>
        <p:spPr>
          <a:xfrm>
            <a:off x="301396" y="107044"/>
            <a:ext cx="6198910" cy="864097"/>
          </a:xfrm>
          <a:prstGeom prst="rect">
            <a:avLst/>
          </a:prstGeom>
        </p:spPr>
        <p:txBody>
          <a:bodyPr/>
          <a:lstStyle>
            <a:lvl1pPr>
              <a:defRPr sz="2200"/>
            </a:lvl1pPr>
          </a:lstStyle>
          <a:p>
            <a:pPr/>
            <a:r>
              <a:t>Wieso vergessen wir Dinge?</a:t>
            </a:r>
          </a:p>
        </p:txBody>
      </p:sp>
      <p:sp>
        <p:nvSpPr>
          <p:cNvPr id="285" name="Abbildung 3…"/>
          <p:cNvSpPr txBox="1"/>
          <p:nvPr/>
        </p:nvSpPr>
        <p:spPr>
          <a:xfrm>
            <a:off x="1446272" y="1467401"/>
            <a:ext cx="4287637"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chemeClr val="accent3">
                    <a:lumOff val="11000"/>
                  </a:schemeClr>
                </a:solidFill>
              </a:defRPr>
            </a:pPr>
            <a:r>
              <a:t>Abbildung 3</a:t>
            </a:r>
          </a:p>
          <a:p>
            <a:pPr>
              <a:defRPr i="1" sz="1000">
                <a:solidFill>
                  <a:schemeClr val="accent3">
                    <a:lumOff val="11000"/>
                  </a:schemeClr>
                </a:solidFill>
              </a:defRPr>
            </a:pPr>
            <a:r>
              <a:t>Vermutlich realistischere „Vergessenskurve“ nach Michel und Novak, 1990</a:t>
            </a:r>
          </a:p>
        </p:txBody>
      </p:sp>
      <p:sp>
        <p:nvSpPr>
          <p:cNvPr id="286" name="Linie"/>
          <p:cNvSpPr/>
          <p:nvPr/>
        </p:nvSpPr>
        <p:spPr>
          <a:xfrm>
            <a:off x="2006396" y="4576181"/>
            <a:ext cx="5605958" cy="1"/>
          </a:xfrm>
          <a:prstGeom prst="line">
            <a:avLst/>
          </a:prstGeom>
          <a:ln w="25400">
            <a:solidFill>
              <a:schemeClr val="accent4">
                <a:lumOff val="-8800"/>
              </a:schemeClr>
            </a:solidFill>
            <a:tailEnd type="stealth"/>
          </a:ln>
        </p:spPr>
        <p:txBody>
          <a:bodyPr lIns="45719" rIns="45719"/>
          <a:lstStyle/>
          <a:p>
            <a:pPr/>
          </a:p>
        </p:txBody>
      </p:sp>
      <p:sp>
        <p:nvSpPr>
          <p:cNvPr id="287" name="Linie"/>
          <p:cNvSpPr/>
          <p:nvPr/>
        </p:nvSpPr>
        <p:spPr>
          <a:xfrm flipV="1">
            <a:off x="2022576" y="1995964"/>
            <a:ext cx="1" cy="2580218"/>
          </a:xfrm>
          <a:prstGeom prst="line">
            <a:avLst/>
          </a:prstGeom>
          <a:ln w="25400">
            <a:solidFill>
              <a:schemeClr val="accent4">
                <a:lumOff val="-8800"/>
              </a:schemeClr>
            </a:solidFill>
          </a:ln>
        </p:spPr>
        <p:txBody>
          <a:bodyPr lIns="45719" rIns="45719"/>
          <a:lstStyle/>
          <a:p>
            <a:pPr/>
          </a:p>
        </p:txBody>
      </p:sp>
      <p:sp>
        <p:nvSpPr>
          <p:cNvPr id="288" name="Linie"/>
          <p:cNvSpPr/>
          <p:nvPr/>
        </p:nvSpPr>
        <p:spPr>
          <a:xfrm flipV="1">
            <a:off x="2874747" y="4567463"/>
            <a:ext cx="1" cy="168679"/>
          </a:xfrm>
          <a:prstGeom prst="line">
            <a:avLst/>
          </a:prstGeom>
          <a:ln w="25400">
            <a:solidFill>
              <a:schemeClr val="accent4">
                <a:lumOff val="-8800"/>
              </a:schemeClr>
            </a:solidFill>
          </a:ln>
        </p:spPr>
        <p:txBody>
          <a:bodyPr lIns="45719" rIns="45719"/>
          <a:lstStyle/>
          <a:p>
            <a:pPr/>
          </a:p>
        </p:txBody>
      </p:sp>
      <p:sp>
        <p:nvSpPr>
          <p:cNvPr id="289" name="Linie"/>
          <p:cNvSpPr/>
          <p:nvPr/>
        </p:nvSpPr>
        <p:spPr>
          <a:xfrm flipV="1">
            <a:off x="3726918" y="4567463"/>
            <a:ext cx="1" cy="168679"/>
          </a:xfrm>
          <a:prstGeom prst="line">
            <a:avLst/>
          </a:prstGeom>
          <a:ln w="25400">
            <a:solidFill>
              <a:schemeClr val="accent4">
                <a:lumOff val="-8800"/>
              </a:schemeClr>
            </a:solidFill>
          </a:ln>
        </p:spPr>
        <p:txBody>
          <a:bodyPr lIns="45719" rIns="45719"/>
          <a:lstStyle/>
          <a:p>
            <a:pPr/>
          </a:p>
        </p:txBody>
      </p:sp>
      <p:sp>
        <p:nvSpPr>
          <p:cNvPr id="290" name="Linie"/>
          <p:cNvSpPr/>
          <p:nvPr/>
        </p:nvSpPr>
        <p:spPr>
          <a:xfrm flipV="1">
            <a:off x="4579089" y="4576181"/>
            <a:ext cx="1" cy="168679"/>
          </a:xfrm>
          <a:prstGeom prst="line">
            <a:avLst/>
          </a:prstGeom>
          <a:ln w="25400">
            <a:solidFill>
              <a:schemeClr val="accent4">
                <a:lumOff val="-8800"/>
              </a:schemeClr>
            </a:solidFill>
          </a:ln>
        </p:spPr>
        <p:txBody>
          <a:bodyPr lIns="45719" rIns="45719"/>
          <a:lstStyle/>
          <a:p>
            <a:pPr/>
          </a:p>
        </p:txBody>
      </p:sp>
      <p:sp>
        <p:nvSpPr>
          <p:cNvPr id="291" name="Linie"/>
          <p:cNvSpPr/>
          <p:nvPr/>
        </p:nvSpPr>
        <p:spPr>
          <a:xfrm flipV="1">
            <a:off x="5431260" y="4563481"/>
            <a:ext cx="1" cy="168679"/>
          </a:xfrm>
          <a:prstGeom prst="line">
            <a:avLst/>
          </a:prstGeom>
          <a:ln w="25400">
            <a:solidFill>
              <a:schemeClr val="accent4">
                <a:lumOff val="-8800"/>
              </a:schemeClr>
            </a:solidFill>
          </a:ln>
        </p:spPr>
        <p:txBody>
          <a:bodyPr lIns="45719" rIns="45719"/>
          <a:lstStyle/>
          <a:p>
            <a:pPr/>
          </a:p>
        </p:txBody>
      </p:sp>
      <p:sp>
        <p:nvSpPr>
          <p:cNvPr id="292" name="Linie"/>
          <p:cNvSpPr/>
          <p:nvPr/>
        </p:nvSpPr>
        <p:spPr>
          <a:xfrm flipV="1">
            <a:off x="6283431" y="4576181"/>
            <a:ext cx="1" cy="168679"/>
          </a:xfrm>
          <a:prstGeom prst="line">
            <a:avLst/>
          </a:prstGeom>
          <a:ln w="25400">
            <a:solidFill>
              <a:schemeClr val="accent4">
                <a:lumOff val="-8800"/>
              </a:schemeClr>
            </a:solidFill>
          </a:ln>
        </p:spPr>
        <p:txBody>
          <a:bodyPr lIns="45719" rIns="45719"/>
          <a:lstStyle/>
          <a:p>
            <a:pPr/>
          </a:p>
        </p:txBody>
      </p:sp>
      <p:sp>
        <p:nvSpPr>
          <p:cNvPr id="293" name="Linie"/>
          <p:cNvSpPr/>
          <p:nvPr/>
        </p:nvSpPr>
        <p:spPr>
          <a:xfrm flipV="1">
            <a:off x="7135602" y="4576181"/>
            <a:ext cx="1" cy="168679"/>
          </a:xfrm>
          <a:prstGeom prst="line">
            <a:avLst/>
          </a:prstGeom>
          <a:ln w="25400">
            <a:solidFill>
              <a:schemeClr val="accent4">
                <a:lumOff val="-8800"/>
              </a:schemeClr>
            </a:solidFill>
          </a:ln>
        </p:spPr>
        <p:txBody>
          <a:bodyPr lIns="45719" rIns="45719"/>
          <a:lstStyle/>
          <a:p>
            <a:pPr/>
          </a:p>
        </p:txBody>
      </p:sp>
      <p:sp>
        <p:nvSpPr>
          <p:cNvPr id="294" name="5"/>
          <p:cNvSpPr txBox="1"/>
          <p:nvPr/>
        </p:nvSpPr>
        <p:spPr>
          <a:xfrm>
            <a:off x="2780298" y="4736141"/>
            <a:ext cx="188898"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5</a:t>
            </a:r>
          </a:p>
        </p:txBody>
      </p:sp>
      <p:sp>
        <p:nvSpPr>
          <p:cNvPr id="295" name="10"/>
          <p:cNvSpPr txBox="1"/>
          <p:nvPr/>
        </p:nvSpPr>
        <p:spPr>
          <a:xfrm>
            <a:off x="3590090" y="4736141"/>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10</a:t>
            </a:r>
          </a:p>
        </p:txBody>
      </p:sp>
      <p:sp>
        <p:nvSpPr>
          <p:cNvPr id="296" name="15"/>
          <p:cNvSpPr txBox="1"/>
          <p:nvPr/>
        </p:nvSpPr>
        <p:spPr>
          <a:xfrm>
            <a:off x="4421072" y="4736141"/>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15</a:t>
            </a:r>
          </a:p>
        </p:txBody>
      </p:sp>
      <p:sp>
        <p:nvSpPr>
          <p:cNvPr id="297" name="20"/>
          <p:cNvSpPr txBox="1"/>
          <p:nvPr/>
        </p:nvSpPr>
        <p:spPr>
          <a:xfrm>
            <a:off x="5294432" y="4736141"/>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20</a:t>
            </a:r>
          </a:p>
        </p:txBody>
      </p:sp>
      <p:sp>
        <p:nvSpPr>
          <p:cNvPr id="298" name="25"/>
          <p:cNvSpPr txBox="1"/>
          <p:nvPr/>
        </p:nvSpPr>
        <p:spPr>
          <a:xfrm>
            <a:off x="6167792" y="4736141"/>
            <a:ext cx="273657"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25</a:t>
            </a:r>
          </a:p>
        </p:txBody>
      </p:sp>
      <p:sp>
        <p:nvSpPr>
          <p:cNvPr id="299" name="30"/>
          <p:cNvSpPr txBox="1"/>
          <p:nvPr/>
        </p:nvSpPr>
        <p:spPr>
          <a:xfrm>
            <a:off x="6986075" y="4736141"/>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30</a:t>
            </a:r>
          </a:p>
        </p:txBody>
      </p:sp>
      <p:sp>
        <p:nvSpPr>
          <p:cNvPr id="300" name="Linie"/>
          <p:cNvSpPr/>
          <p:nvPr/>
        </p:nvSpPr>
        <p:spPr>
          <a:xfrm>
            <a:off x="1798813" y="4327229"/>
            <a:ext cx="231278" cy="1"/>
          </a:xfrm>
          <a:prstGeom prst="line">
            <a:avLst/>
          </a:prstGeom>
          <a:ln w="25400">
            <a:solidFill>
              <a:schemeClr val="accent4">
                <a:lumOff val="-8800"/>
              </a:schemeClr>
            </a:solidFill>
          </a:ln>
        </p:spPr>
        <p:txBody>
          <a:bodyPr lIns="45719" rIns="45719"/>
          <a:lstStyle/>
          <a:p>
            <a:pPr/>
          </a:p>
        </p:txBody>
      </p:sp>
      <p:sp>
        <p:nvSpPr>
          <p:cNvPr id="301" name="Linie"/>
          <p:cNvSpPr/>
          <p:nvPr/>
        </p:nvSpPr>
        <p:spPr>
          <a:xfrm>
            <a:off x="1798813" y="4047519"/>
            <a:ext cx="231278" cy="1"/>
          </a:xfrm>
          <a:prstGeom prst="line">
            <a:avLst/>
          </a:prstGeom>
          <a:ln w="25400">
            <a:solidFill>
              <a:schemeClr val="accent4">
                <a:lumOff val="-8800"/>
              </a:schemeClr>
            </a:solidFill>
          </a:ln>
        </p:spPr>
        <p:txBody>
          <a:bodyPr lIns="45719" rIns="45719"/>
          <a:lstStyle/>
          <a:p>
            <a:pPr/>
          </a:p>
        </p:txBody>
      </p:sp>
      <p:sp>
        <p:nvSpPr>
          <p:cNvPr id="302" name="Linie"/>
          <p:cNvSpPr/>
          <p:nvPr/>
        </p:nvSpPr>
        <p:spPr>
          <a:xfrm>
            <a:off x="1798813" y="3770565"/>
            <a:ext cx="231278" cy="1"/>
          </a:xfrm>
          <a:prstGeom prst="line">
            <a:avLst/>
          </a:prstGeom>
          <a:ln w="25400">
            <a:solidFill>
              <a:schemeClr val="accent4">
                <a:lumOff val="-8800"/>
              </a:schemeClr>
            </a:solidFill>
          </a:ln>
        </p:spPr>
        <p:txBody>
          <a:bodyPr lIns="45719" rIns="45719"/>
          <a:lstStyle/>
          <a:p>
            <a:pPr/>
          </a:p>
        </p:txBody>
      </p:sp>
      <p:sp>
        <p:nvSpPr>
          <p:cNvPr id="303" name="Linie"/>
          <p:cNvSpPr/>
          <p:nvPr/>
        </p:nvSpPr>
        <p:spPr>
          <a:xfrm>
            <a:off x="1798813" y="3493610"/>
            <a:ext cx="231278" cy="1"/>
          </a:xfrm>
          <a:prstGeom prst="line">
            <a:avLst/>
          </a:prstGeom>
          <a:ln w="25400">
            <a:solidFill>
              <a:schemeClr val="accent4">
                <a:lumOff val="-8800"/>
              </a:schemeClr>
            </a:solidFill>
          </a:ln>
        </p:spPr>
        <p:txBody>
          <a:bodyPr lIns="45719" rIns="45719"/>
          <a:lstStyle/>
          <a:p>
            <a:pPr/>
          </a:p>
        </p:txBody>
      </p:sp>
      <p:sp>
        <p:nvSpPr>
          <p:cNvPr id="304" name="10"/>
          <p:cNvSpPr txBox="1"/>
          <p:nvPr/>
        </p:nvSpPr>
        <p:spPr>
          <a:xfrm>
            <a:off x="1525158" y="4207802"/>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10</a:t>
            </a:r>
          </a:p>
        </p:txBody>
      </p:sp>
      <p:sp>
        <p:nvSpPr>
          <p:cNvPr id="305" name="20"/>
          <p:cNvSpPr txBox="1"/>
          <p:nvPr/>
        </p:nvSpPr>
        <p:spPr>
          <a:xfrm>
            <a:off x="1525158" y="3902692"/>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20</a:t>
            </a:r>
          </a:p>
        </p:txBody>
      </p:sp>
      <p:sp>
        <p:nvSpPr>
          <p:cNvPr id="306" name="30"/>
          <p:cNvSpPr txBox="1"/>
          <p:nvPr/>
        </p:nvSpPr>
        <p:spPr>
          <a:xfrm>
            <a:off x="1520149" y="3638437"/>
            <a:ext cx="273656"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30</a:t>
            </a:r>
          </a:p>
        </p:txBody>
      </p:sp>
      <p:sp>
        <p:nvSpPr>
          <p:cNvPr id="307" name="40"/>
          <p:cNvSpPr txBox="1"/>
          <p:nvPr/>
        </p:nvSpPr>
        <p:spPr>
          <a:xfrm>
            <a:off x="1501464" y="3374183"/>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40</a:t>
            </a:r>
          </a:p>
        </p:txBody>
      </p:sp>
      <p:sp>
        <p:nvSpPr>
          <p:cNvPr id="308" name="Linie"/>
          <p:cNvSpPr/>
          <p:nvPr/>
        </p:nvSpPr>
        <p:spPr>
          <a:xfrm>
            <a:off x="1798813" y="3229356"/>
            <a:ext cx="231278" cy="1"/>
          </a:xfrm>
          <a:prstGeom prst="line">
            <a:avLst/>
          </a:prstGeom>
          <a:ln w="25400">
            <a:solidFill>
              <a:schemeClr val="accent4">
                <a:lumOff val="-8800"/>
              </a:schemeClr>
            </a:solidFill>
          </a:ln>
        </p:spPr>
        <p:txBody>
          <a:bodyPr lIns="45719" rIns="45719"/>
          <a:lstStyle/>
          <a:p>
            <a:pPr/>
          </a:p>
        </p:txBody>
      </p:sp>
      <p:sp>
        <p:nvSpPr>
          <p:cNvPr id="309" name="Linie"/>
          <p:cNvSpPr/>
          <p:nvPr/>
        </p:nvSpPr>
        <p:spPr>
          <a:xfrm>
            <a:off x="1798813" y="2949328"/>
            <a:ext cx="231278" cy="1"/>
          </a:xfrm>
          <a:prstGeom prst="line">
            <a:avLst/>
          </a:prstGeom>
          <a:ln w="25400">
            <a:solidFill>
              <a:schemeClr val="accent4">
                <a:lumOff val="-8800"/>
              </a:schemeClr>
            </a:solidFill>
          </a:ln>
        </p:spPr>
        <p:txBody>
          <a:bodyPr lIns="45719" rIns="45719"/>
          <a:lstStyle/>
          <a:p>
            <a:pPr/>
          </a:p>
        </p:txBody>
      </p:sp>
      <p:sp>
        <p:nvSpPr>
          <p:cNvPr id="310" name="Linie"/>
          <p:cNvSpPr/>
          <p:nvPr/>
        </p:nvSpPr>
        <p:spPr>
          <a:xfrm>
            <a:off x="1793804" y="2688143"/>
            <a:ext cx="231277" cy="1"/>
          </a:xfrm>
          <a:prstGeom prst="line">
            <a:avLst/>
          </a:prstGeom>
          <a:ln w="25400">
            <a:solidFill>
              <a:schemeClr val="accent4">
                <a:lumOff val="-8800"/>
              </a:schemeClr>
            </a:solidFill>
          </a:ln>
        </p:spPr>
        <p:txBody>
          <a:bodyPr lIns="45719" rIns="45719"/>
          <a:lstStyle/>
          <a:p>
            <a:pPr/>
          </a:p>
        </p:txBody>
      </p:sp>
      <p:sp>
        <p:nvSpPr>
          <p:cNvPr id="311" name="50"/>
          <p:cNvSpPr txBox="1"/>
          <p:nvPr/>
        </p:nvSpPr>
        <p:spPr>
          <a:xfrm>
            <a:off x="1501464" y="3109929"/>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50</a:t>
            </a:r>
          </a:p>
        </p:txBody>
      </p:sp>
      <p:sp>
        <p:nvSpPr>
          <p:cNvPr id="312" name="60"/>
          <p:cNvSpPr txBox="1"/>
          <p:nvPr/>
        </p:nvSpPr>
        <p:spPr>
          <a:xfrm>
            <a:off x="1517644" y="2804500"/>
            <a:ext cx="273656"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60</a:t>
            </a:r>
          </a:p>
        </p:txBody>
      </p:sp>
      <p:sp>
        <p:nvSpPr>
          <p:cNvPr id="313" name="70"/>
          <p:cNvSpPr txBox="1"/>
          <p:nvPr/>
        </p:nvSpPr>
        <p:spPr>
          <a:xfrm>
            <a:off x="1501464" y="2556016"/>
            <a:ext cx="273656"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70</a:t>
            </a:r>
          </a:p>
        </p:txBody>
      </p:sp>
      <p:sp>
        <p:nvSpPr>
          <p:cNvPr id="314" name="Linie"/>
          <p:cNvSpPr/>
          <p:nvPr/>
        </p:nvSpPr>
        <p:spPr>
          <a:xfrm>
            <a:off x="1805651" y="2449293"/>
            <a:ext cx="231277" cy="1"/>
          </a:xfrm>
          <a:prstGeom prst="line">
            <a:avLst/>
          </a:prstGeom>
          <a:ln w="25400">
            <a:solidFill>
              <a:schemeClr val="accent4">
                <a:lumOff val="-8800"/>
              </a:schemeClr>
            </a:solidFill>
          </a:ln>
        </p:spPr>
        <p:txBody>
          <a:bodyPr lIns="45719" rIns="45719"/>
          <a:lstStyle/>
          <a:p>
            <a:pPr/>
          </a:p>
        </p:txBody>
      </p:sp>
      <p:sp>
        <p:nvSpPr>
          <p:cNvPr id="315" name="80"/>
          <p:cNvSpPr txBox="1"/>
          <p:nvPr/>
        </p:nvSpPr>
        <p:spPr>
          <a:xfrm>
            <a:off x="1513311" y="2317166"/>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80</a:t>
            </a:r>
          </a:p>
        </p:txBody>
      </p:sp>
      <p:sp>
        <p:nvSpPr>
          <p:cNvPr id="316" name="Linie"/>
          <p:cNvSpPr/>
          <p:nvPr/>
        </p:nvSpPr>
        <p:spPr>
          <a:xfrm>
            <a:off x="1805651" y="2222979"/>
            <a:ext cx="231277" cy="1"/>
          </a:xfrm>
          <a:prstGeom prst="line">
            <a:avLst/>
          </a:prstGeom>
          <a:ln w="25400">
            <a:solidFill>
              <a:schemeClr val="accent4">
                <a:lumOff val="-8800"/>
              </a:schemeClr>
            </a:solidFill>
          </a:ln>
        </p:spPr>
        <p:txBody>
          <a:bodyPr lIns="45719" rIns="45719"/>
          <a:lstStyle/>
          <a:p>
            <a:pPr/>
          </a:p>
        </p:txBody>
      </p:sp>
      <p:sp>
        <p:nvSpPr>
          <p:cNvPr id="317" name="90"/>
          <p:cNvSpPr txBox="1"/>
          <p:nvPr/>
        </p:nvSpPr>
        <p:spPr>
          <a:xfrm>
            <a:off x="1513311" y="2090852"/>
            <a:ext cx="27365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90</a:t>
            </a:r>
          </a:p>
        </p:txBody>
      </p:sp>
      <p:sp>
        <p:nvSpPr>
          <p:cNvPr id="318" name="Linie"/>
          <p:cNvSpPr/>
          <p:nvPr/>
        </p:nvSpPr>
        <p:spPr>
          <a:xfrm>
            <a:off x="1793804" y="2008664"/>
            <a:ext cx="231277" cy="1"/>
          </a:xfrm>
          <a:prstGeom prst="line">
            <a:avLst/>
          </a:prstGeom>
          <a:ln w="25400">
            <a:solidFill>
              <a:schemeClr val="accent4">
                <a:lumOff val="-8800"/>
              </a:schemeClr>
            </a:solidFill>
          </a:ln>
        </p:spPr>
        <p:txBody>
          <a:bodyPr lIns="45719" rIns="45719"/>
          <a:lstStyle/>
          <a:p>
            <a:pPr/>
          </a:p>
        </p:txBody>
      </p:sp>
      <p:sp>
        <p:nvSpPr>
          <p:cNvPr id="319" name="100"/>
          <p:cNvSpPr txBox="1"/>
          <p:nvPr/>
        </p:nvSpPr>
        <p:spPr>
          <a:xfrm>
            <a:off x="1435391" y="1863836"/>
            <a:ext cx="358414"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100</a:t>
            </a:r>
          </a:p>
        </p:txBody>
      </p:sp>
      <p:sp>
        <p:nvSpPr>
          <p:cNvPr id="337" name="Verbindungslinie"/>
          <p:cNvSpPr/>
          <p:nvPr/>
        </p:nvSpPr>
        <p:spPr>
          <a:xfrm>
            <a:off x="2021709" y="2010743"/>
            <a:ext cx="5130674" cy="106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9051"/>
            </a:solidFill>
          </a:ln>
        </p:spPr>
        <p:txBody>
          <a:bodyPr/>
          <a:lstStyle/>
          <a:p>
            <a:pPr/>
          </a:p>
        </p:txBody>
      </p:sp>
      <p:sp>
        <p:nvSpPr>
          <p:cNvPr id="321" name="Prinzipien, Regeln,…"/>
          <p:cNvSpPr txBox="1"/>
          <p:nvPr/>
        </p:nvSpPr>
        <p:spPr>
          <a:xfrm>
            <a:off x="5350232" y="2222979"/>
            <a:ext cx="1635843" cy="4920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solidFill>
                  <a:srgbClr val="009051"/>
                </a:solidFill>
              </a:defRPr>
            </a:pPr>
            <a:r>
              <a:t>Prinzipien, Regeln,</a:t>
            </a:r>
          </a:p>
          <a:p>
            <a:pPr>
              <a:defRPr sz="1400">
                <a:solidFill>
                  <a:srgbClr val="009051"/>
                </a:solidFill>
              </a:defRPr>
            </a:pPr>
            <a:r>
              <a:t>Gesetzmäßigkeiten</a:t>
            </a:r>
          </a:p>
        </p:txBody>
      </p:sp>
      <p:sp>
        <p:nvSpPr>
          <p:cNvPr id="338" name="Verbindungslinie"/>
          <p:cNvSpPr/>
          <p:nvPr/>
        </p:nvSpPr>
        <p:spPr>
          <a:xfrm>
            <a:off x="2035538" y="2010743"/>
            <a:ext cx="5113721" cy="1222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995" y="11267"/>
                  <a:pt x="9195" y="18467"/>
                  <a:pt x="21600" y="21600"/>
                </a:cubicBezTo>
              </a:path>
            </a:pathLst>
          </a:custGeom>
          <a:ln w="25400">
            <a:solidFill>
              <a:srgbClr val="009193"/>
            </a:solidFill>
          </a:ln>
        </p:spPr>
        <p:txBody>
          <a:bodyPr/>
          <a:lstStyle/>
          <a:p>
            <a:pPr/>
          </a:p>
        </p:txBody>
      </p:sp>
      <p:sp>
        <p:nvSpPr>
          <p:cNvPr id="339" name="Verbindungslinie"/>
          <p:cNvSpPr/>
          <p:nvPr/>
        </p:nvSpPr>
        <p:spPr>
          <a:xfrm>
            <a:off x="2033228" y="1995347"/>
            <a:ext cx="840375" cy="1306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362" y="11905"/>
                  <a:pt x="12562" y="19105"/>
                  <a:pt x="21600" y="21600"/>
                </a:cubicBezTo>
              </a:path>
            </a:pathLst>
          </a:custGeom>
          <a:ln w="25400">
            <a:solidFill>
              <a:srgbClr val="011993"/>
            </a:solidFill>
          </a:ln>
        </p:spPr>
        <p:txBody>
          <a:bodyPr/>
          <a:lstStyle/>
          <a:p>
            <a:pPr/>
          </a:p>
        </p:txBody>
      </p:sp>
      <p:sp>
        <p:nvSpPr>
          <p:cNvPr id="340" name="Verbindungslinie"/>
          <p:cNvSpPr/>
          <p:nvPr/>
        </p:nvSpPr>
        <p:spPr>
          <a:xfrm>
            <a:off x="2868516" y="3301675"/>
            <a:ext cx="4283204" cy="19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852" y="11278"/>
                  <a:pt x="8052" y="18478"/>
                  <a:pt x="21600" y="21600"/>
                </a:cubicBezTo>
              </a:path>
            </a:pathLst>
          </a:custGeom>
          <a:ln w="25400">
            <a:solidFill>
              <a:srgbClr val="011993"/>
            </a:solidFill>
          </a:ln>
        </p:spPr>
        <p:txBody>
          <a:bodyPr/>
          <a:lstStyle/>
          <a:p>
            <a:pPr/>
          </a:p>
        </p:txBody>
      </p:sp>
      <p:sp>
        <p:nvSpPr>
          <p:cNvPr id="325" name="Prosa"/>
          <p:cNvSpPr txBox="1"/>
          <p:nvPr/>
        </p:nvSpPr>
        <p:spPr>
          <a:xfrm>
            <a:off x="3021482" y="2965517"/>
            <a:ext cx="568609"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011993"/>
                </a:solidFill>
              </a:defRPr>
            </a:lvl1pPr>
          </a:lstStyle>
          <a:p>
            <a:pPr/>
            <a:r>
              <a:t>Prosa</a:t>
            </a:r>
          </a:p>
        </p:txBody>
      </p:sp>
      <p:sp>
        <p:nvSpPr>
          <p:cNvPr id="341" name="Verbindungslinie"/>
          <p:cNvSpPr/>
          <p:nvPr/>
        </p:nvSpPr>
        <p:spPr>
          <a:xfrm>
            <a:off x="2032008" y="2034945"/>
            <a:ext cx="851720" cy="1950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491" y="12595"/>
                  <a:pt x="10691" y="19795"/>
                  <a:pt x="21600" y="21600"/>
                </a:cubicBezTo>
              </a:path>
            </a:pathLst>
          </a:custGeom>
          <a:ln w="25400">
            <a:solidFill>
              <a:srgbClr val="942193"/>
            </a:solidFill>
          </a:ln>
        </p:spPr>
        <p:txBody>
          <a:bodyPr/>
          <a:lstStyle/>
          <a:p>
            <a:pPr/>
          </a:p>
        </p:txBody>
      </p:sp>
      <p:sp>
        <p:nvSpPr>
          <p:cNvPr id="342" name="Verbindungslinie"/>
          <p:cNvSpPr/>
          <p:nvPr/>
        </p:nvSpPr>
        <p:spPr>
          <a:xfrm>
            <a:off x="2878686" y="3981721"/>
            <a:ext cx="4267732" cy="80846"/>
          </a:xfrm>
          <a:custGeom>
            <a:avLst/>
            <a:gdLst/>
            <a:ahLst/>
            <a:cxnLst>
              <a:cxn ang="0">
                <a:pos x="wd2" y="hd2"/>
              </a:cxn>
              <a:cxn ang="5400000">
                <a:pos x="wd2" y="hd2"/>
              </a:cxn>
              <a:cxn ang="10800000">
                <a:pos x="wd2" y="hd2"/>
              </a:cxn>
              <a:cxn ang="16200000">
                <a:pos x="wd2" y="hd2"/>
              </a:cxn>
            </a:cxnLst>
            <a:rect l="0" t="0" r="r" b="b"/>
            <a:pathLst>
              <a:path w="21600" h="20556" fill="norm" stroke="1" extrusionOk="0">
                <a:moveTo>
                  <a:pt x="0" y="0"/>
                </a:moveTo>
                <a:cubicBezTo>
                  <a:pt x="864" y="14791"/>
                  <a:pt x="8064" y="21600"/>
                  <a:pt x="21600" y="20427"/>
                </a:cubicBezTo>
              </a:path>
            </a:pathLst>
          </a:custGeom>
          <a:ln w="25400">
            <a:solidFill>
              <a:srgbClr val="942193"/>
            </a:solidFill>
          </a:ln>
        </p:spPr>
        <p:txBody>
          <a:bodyPr/>
          <a:lstStyle/>
          <a:p>
            <a:pPr/>
          </a:p>
        </p:txBody>
      </p:sp>
      <p:sp>
        <p:nvSpPr>
          <p:cNvPr id="328" name="sinnlose Silben"/>
          <p:cNvSpPr txBox="1"/>
          <p:nvPr/>
        </p:nvSpPr>
        <p:spPr>
          <a:xfrm>
            <a:off x="3394604" y="3638437"/>
            <a:ext cx="1300124"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942193"/>
                </a:solidFill>
              </a:defRPr>
            </a:lvl1pPr>
          </a:lstStyle>
          <a:p>
            <a:pPr/>
            <a:r>
              <a:t>sinnlose Silben</a:t>
            </a:r>
          </a:p>
        </p:txBody>
      </p:sp>
      <p:sp>
        <p:nvSpPr>
          <p:cNvPr id="329" name="Gedichte"/>
          <p:cNvSpPr txBox="1"/>
          <p:nvPr/>
        </p:nvSpPr>
        <p:spPr>
          <a:xfrm>
            <a:off x="4087326" y="2559969"/>
            <a:ext cx="815775"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009193"/>
                </a:solidFill>
              </a:defRPr>
            </a:lvl1pPr>
          </a:lstStyle>
          <a:p>
            <a:pPr/>
            <a:r>
              <a:t>Gedichte</a:t>
            </a:r>
          </a:p>
        </p:txBody>
      </p:sp>
      <p:sp>
        <p:nvSpPr>
          <p:cNvPr id="330" name="Linie"/>
          <p:cNvSpPr/>
          <p:nvPr/>
        </p:nvSpPr>
        <p:spPr>
          <a:xfrm flipV="1">
            <a:off x="4433772" y="2804500"/>
            <a:ext cx="1" cy="157529"/>
          </a:xfrm>
          <a:prstGeom prst="line">
            <a:avLst/>
          </a:prstGeom>
          <a:ln w="25400">
            <a:solidFill>
              <a:srgbClr val="3C9193"/>
            </a:solidFill>
          </a:ln>
        </p:spPr>
        <p:txBody>
          <a:bodyPr lIns="45719" rIns="45719"/>
          <a:lstStyle/>
          <a:p>
            <a:pPr/>
          </a:p>
        </p:txBody>
      </p:sp>
      <p:sp>
        <p:nvSpPr>
          <p:cNvPr id="331" name="Linie"/>
          <p:cNvSpPr/>
          <p:nvPr/>
        </p:nvSpPr>
        <p:spPr>
          <a:xfrm flipV="1">
            <a:off x="3932900" y="3892879"/>
            <a:ext cx="1" cy="153638"/>
          </a:xfrm>
          <a:prstGeom prst="line">
            <a:avLst/>
          </a:prstGeom>
          <a:ln w="25400">
            <a:solidFill>
              <a:srgbClr val="942193"/>
            </a:solidFill>
          </a:ln>
        </p:spPr>
        <p:txBody>
          <a:bodyPr lIns="45719" rIns="45719"/>
          <a:lstStyle/>
          <a:p>
            <a:pPr/>
          </a:p>
        </p:txBody>
      </p:sp>
      <p:sp>
        <p:nvSpPr>
          <p:cNvPr id="332" name="Linie"/>
          <p:cNvSpPr/>
          <p:nvPr/>
        </p:nvSpPr>
        <p:spPr>
          <a:xfrm flipV="1">
            <a:off x="3318228" y="3229356"/>
            <a:ext cx="1" cy="144828"/>
          </a:xfrm>
          <a:prstGeom prst="line">
            <a:avLst/>
          </a:prstGeom>
          <a:ln w="25400">
            <a:solidFill>
              <a:srgbClr val="072693"/>
            </a:solidFill>
          </a:ln>
        </p:spPr>
        <p:txBody>
          <a:bodyPr lIns="45719" rIns="45719"/>
          <a:lstStyle/>
          <a:p>
            <a:pPr/>
          </a:p>
        </p:txBody>
      </p:sp>
      <p:sp>
        <p:nvSpPr>
          <p:cNvPr id="333" name="Linie"/>
          <p:cNvSpPr/>
          <p:nvPr/>
        </p:nvSpPr>
        <p:spPr>
          <a:xfrm flipV="1">
            <a:off x="6317320" y="2115197"/>
            <a:ext cx="1" cy="121921"/>
          </a:xfrm>
          <a:prstGeom prst="line">
            <a:avLst/>
          </a:prstGeom>
          <a:ln w="25400">
            <a:solidFill>
              <a:srgbClr val="009051"/>
            </a:solidFill>
          </a:ln>
        </p:spPr>
        <p:txBody>
          <a:bodyPr lIns="45719" rIns="45719"/>
          <a:lstStyle/>
          <a:p>
            <a:pPr/>
          </a:p>
        </p:txBody>
      </p:sp>
      <p:sp>
        <p:nvSpPr>
          <p:cNvPr id="334" name="erinnerte Inhalte in %"/>
          <p:cNvSpPr txBox="1"/>
          <p:nvPr/>
        </p:nvSpPr>
        <p:spPr>
          <a:xfrm rot="16200000">
            <a:off x="531089" y="3065395"/>
            <a:ext cx="154435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200"/>
            </a:lvl1pPr>
          </a:lstStyle>
          <a:p>
            <a:pPr/>
            <a:r>
              <a:t>erinnerte Inhalte in %</a:t>
            </a:r>
          </a:p>
        </p:txBody>
      </p:sp>
      <p:sp>
        <p:nvSpPr>
          <p:cNvPr id="335" name="Vergangene Zeit (in Tagen) seit Lernen der Inhalte"/>
          <p:cNvSpPr txBox="1"/>
          <p:nvPr/>
        </p:nvSpPr>
        <p:spPr>
          <a:xfrm>
            <a:off x="2862047" y="4950222"/>
            <a:ext cx="3641519"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lvl1pPr>
          </a:lstStyle>
          <a:p>
            <a:pPr/>
            <a:r>
              <a:t>Vergangene Zeit (in Tagen) seit Lernen der Inhalte</a:t>
            </a:r>
          </a:p>
        </p:txBody>
      </p:sp>
      <p:sp>
        <p:nvSpPr>
          <p:cNvPr id="336" name="Anm.: Achtung, ich konnte die Originalquelle nicht lesen, möglicherweise ist diese Korrektur der Vergessenskurve falsch. Angeblich basiert sie auf einer Studie von Michel und Novak, die in dem folgenden Handbuch publiziert wurde:…"/>
          <p:cNvSpPr txBox="1"/>
          <p:nvPr/>
        </p:nvSpPr>
        <p:spPr>
          <a:xfrm>
            <a:off x="1460107" y="5377662"/>
            <a:ext cx="6469241" cy="649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sz="1000">
                <a:solidFill>
                  <a:srgbClr val="FF7E79"/>
                </a:solidFill>
                <a:latin typeface="+mj-lt"/>
                <a:ea typeface="+mj-ea"/>
                <a:cs typeface="+mj-cs"/>
                <a:sym typeface="Times New Roman"/>
              </a:defRPr>
            </a:pPr>
            <a:r>
              <a:t>Anm.: Achtung, ich konnte die Originalquelle nicht lesen, möglicherweise ist diese Korrektur der Vergessenskurve falsch. Angeblich basiert sie auf einer Studie von Michel und Novak, die in dem folgenden Handbuch publiziert wurde: </a:t>
            </a:r>
          </a:p>
          <a:p>
            <a:pPr defTabSz="457200">
              <a:lnSpc>
                <a:spcPts val="1100"/>
              </a:lnSpc>
              <a:defRPr sz="1000">
                <a:solidFill>
                  <a:srgbClr val="FF7E79"/>
                </a:solidFill>
                <a:latin typeface="+mj-lt"/>
                <a:ea typeface="+mj-ea"/>
                <a:cs typeface="+mj-cs"/>
                <a:sym typeface="Times New Roman"/>
              </a:defRPr>
            </a:pPr>
            <a:r>
              <a:t>Michel, C. &amp; Novak, F. (1990). </a:t>
            </a:r>
            <a:r>
              <a:rPr i="1"/>
              <a:t>Kleines Psychologisches Wörterbuch.</a:t>
            </a:r>
            <a:r>
              <a:t> Freiburg, Deutschland: Herder Verlag GmbH.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48" name="Titel 1"/>
          <p:cNvSpPr txBox="1"/>
          <p:nvPr>
            <p:ph type="title"/>
          </p:nvPr>
        </p:nvSpPr>
        <p:spPr>
          <a:xfrm>
            <a:off x="301396" y="107044"/>
            <a:ext cx="6198910" cy="864097"/>
          </a:xfrm>
          <a:prstGeom prst="rect">
            <a:avLst/>
          </a:prstGeom>
        </p:spPr>
        <p:txBody>
          <a:bodyPr/>
          <a:lstStyle>
            <a:lvl1pPr>
              <a:defRPr sz="2200"/>
            </a:lvl1pPr>
          </a:lstStyle>
          <a:p>
            <a:pPr/>
            <a:r>
              <a:t>Wieso schlafen wir eigentlich?</a:t>
            </a:r>
          </a:p>
        </p:txBody>
      </p:sp>
      <p:pic>
        <p:nvPicPr>
          <p:cNvPr id="349" name="awkward-cats-sleeping-doorframe.jpeg" descr="awkward-cats-sleeping-doorframe.jpeg"/>
          <p:cNvPicPr>
            <a:picLocks noChangeAspect="1"/>
          </p:cNvPicPr>
          <p:nvPr/>
        </p:nvPicPr>
        <p:blipFill>
          <a:blip r:embed="rId3">
            <a:extLst/>
          </a:blip>
          <a:srcRect l="0" t="4509" r="0" b="0"/>
          <a:stretch>
            <a:fillRect/>
          </a:stretch>
        </p:blipFill>
        <p:spPr>
          <a:xfrm>
            <a:off x="356801" y="1681092"/>
            <a:ext cx="5450959" cy="3979924"/>
          </a:xfrm>
          <a:prstGeom prst="rect">
            <a:avLst/>
          </a:prstGeom>
          <a:ln w="12700">
            <a:miter lim="400000"/>
          </a:ln>
        </p:spPr>
      </p:pic>
      <p:sp>
        <p:nvSpPr>
          <p:cNvPr id="350" name="Abbildung 4…"/>
          <p:cNvSpPr txBox="1"/>
          <p:nvPr/>
        </p:nvSpPr>
        <p:spPr>
          <a:xfrm>
            <a:off x="313388" y="1241608"/>
            <a:ext cx="3159186"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1900"/>
              </a:lnSpc>
              <a:defRPr b="1" sz="800">
                <a:solidFill>
                  <a:schemeClr val="accent3"/>
                </a:solidFill>
                <a:latin typeface="D-DIN"/>
                <a:ea typeface="D-DIN"/>
                <a:cs typeface="D-DIN"/>
                <a:sym typeface="D-DIN"/>
              </a:defRPr>
            </a:pPr>
            <a:r>
              <a:t>Abbildung 4</a:t>
            </a:r>
          </a:p>
          <a:p>
            <a:pPr marL="609600" indent="-609600" defTabSz="457200">
              <a:lnSpc>
                <a:spcPts val="1900"/>
              </a:lnSpc>
              <a:defRPr i="1" sz="800">
                <a:solidFill>
                  <a:schemeClr val="accent3"/>
                </a:solidFill>
                <a:latin typeface="D-DIN"/>
                <a:ea typeface="D-DIN"/>
                <a:cs typeface="D-DIN"/>
                <a:sym typeface="D-DIN"/>
              </a:defRPr>
            </a:pPr>
            <a:r>
              <a:t>Schlafende Katze, die sehr süß ist (nicht so süß wie mein Kater tho)</a:t>
            </a:r>
          </a:p>
        </p:txBody>
      </p:sp>
      <p:sp>
        <p:nvSpPr>
          <p:cNvPr id="351" name="cats sleeping in weird places, o.D."/>
          <p:cNvSpPr txBox="1"/>
          <p:nvPr/>
        </p:nvSpPr>
        <p:spPr>
          <a:xfrm>
            <a:off x="327120" y="5716703"/>
            <a:ext cx="1640196"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lumOff val="11000"/>
                  </a:schemeClr>
                </a:solidFill>
                <a:latin typeface="D-DIN"/>
                <a:ea typeface="D-DIN"/>
                <a:cs typeface="D-DIN"/>
                <a:sym typeface="D-DIN"/>
              </a:defRPr>
            </a:lvl1pPr>
          </a:lstStyle>
          <a:p>
            <a:pPr/>
            <a:r>
              <a:t>cats sleeping in weird places, o.D.</a:t>
            </a:r>
          </a:p>
        </p:txBody>
      </p:sp>
      <p:sp>
        <p:nvSpPr>
          <p:cNvPr id="352" name="Regeneration…"/>
          <p:cNvSpPr txBox="1"/>
          <p:nvPr/>
        </p:nvSpPr>
        <p:spPr>
          <a:xfrm>
            <a:off x="6098768" y="2253544"/>
            <a:ext cx="2109576"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D-DIN"/>
                <a:ea typeface="D-DIN"/>
                <a:cs typeface="D-DIN"/>
                <a:sym typeface="D-DIN"/>
              </a:defRPr>
            </a:pPr>
            <a:r>
              <a:t>Regeneration </a:t>
            </a:r>
          </a:p>
          <a:p>
            <a:pPr>
              <a:defRPr>
                <a:latin typeface="D-DIN"/>
                <a:ea typeface="D-DIN"/>
                <a:cs typeface="D-DIN"/>
                <a:sym typeface="D-DIN"/>
              </a:defRPr>
            </a:pPr>
            <a:r>
              <a:t>von Zellen? </a:t>
            </a:r>
          </a:p>
          <a:p>
            <a:pPr>
              <a:defRPr>
                <a:latin typeface="D-DIN"/>
                <a:ea typeface="D-DIN"/>
                <a:cs typeface="D-DIN"/>
                <a:sym typeface="D-DIN"/>
              </a:defRPr>
            </a:pPr>
          </a:p>
          <a:p>
            <a:pPr>
              <a:defRPr>
                <a:latin typeface="D-DIN"/>
                <a:ea typeface="D-DIN"/>
                <a:cs typeface="D-DIN"/>
                <a:sym typeface="D-DIN"/>
              </a:defRPr>
            </a:pPr>
            <a:r>
              <a:t>Regulation von Metabolismus und </a:t>
            </a:r>
          </a:p>
          <a:p>
            <a:pPr>
              <a:defRPr>
                <a:latin typeface="D-DIN"/>
                <a:ea typeface="D-DIN"/>
                <a:cs typeface="D-DIN"/>
                <a:sym typeface="D-DIN"/>
              </a:defRPr>
            </a:pPr>
            <a:r>
              <a:t>Immunsystem?</a:t>
            </a:r>
          </a:p>
          <a:p>
            <a:pPr>
              <a:defRPr>
                <a:latin typeface="D-DIN"/>
                <a:ea typeface="D-DIN"/>
                <a:cs typeface="D-DIN"/>
                <a:sym typeface="D-DIN"/>
              </a:defRPr>
            </a:pPr>
          </a:p>
          <a:p>
            <a:pPr>
              <a:defRPr>
                <a:latin typeface="D-DIN"/>
                <a:ea typeface="D-DIN"/>
                <a:cs typeface="D-DIN"/>
                <a:sym typeface="D-DIN"/>
              </a:defRPr>
            </a:pPr>
            <a:r>
              <a:t>Energie sparen?</a:t>
            </a:r>
          </a:p>
          <a:p>
            <a:pPr>
              <a:defRPr>
                <a:latin typeface="D-DIN"/>
                <a:ea typeface="D-DIN"/>
                <a:cs typeface="D-DIN"/>
                <a:sym typeface="D-DIN"/>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8" name="Schlichting &amp; Preston, 2017"/>
          <p:cNvSpPr txBox="1"/>
          <p:nvPr/>
        </p:nvSpPr>
        <p:spPr>
          <a:xfrm>
            <a:off x="4149990" y="5646834"/>
            <a:ext cx="1352313"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solidFill>
                <a:latin typeface="D-DIN"/>
                <a:ea typeface="D-DIN"/>
                <a:cs typeface="D-DIN"/>
                <a:sym typeface="D-DIN"/>
              </a:defRPr>
            </a:lvl1pPr>
          </a:lstStyle>
          <a:p>
            <a:pPr/>
            <a:r>
              <a:t>Schlichting &amp; Preston, 2017</a:t>
            </a:r>
          </a:p>
        </p:txBody>
      </p:sp>
      <p:pic>
        <p:nvPicPr>
          <p:cNvPr id="359" name="340105_1_En_13_Fig2_HTML.gif" descr="340105_1_En_13_Fig2_HTML.gif"/>
          <p:cNvPicPr>
            <a:picLocks noChangeAspect="1"/>
          </p:cNvPicPr>
          <p:nvPr/>
        </p:nvPicPr>
        <p:blipFill>
          <a:blip r:embed="rId3">
            <a:extLst/>
          </a:blip>
          <a:srcRect l="0" t="0" r="35438" b="0"/>
          <a:stretch>
            <a:fillRect/>
          </a:stretch>
        </p:blipFill>
        <p:spPr>
          <a:xfrm>
            <a:off x="3814632" y="2417061"/>
            <a:ext cx="4475570" cy="3264476"/>
          </a:xfrm>
          <a:prstGeom prst="rect">
            <a:avLst/>
          </a:prstGeom>
          <a:ln w="12700">
            <a:miter lim="400000"/>
          </a:ln>
        </p:spPr>
      </p:pic>
      <p:sp>
        <p:nvSpPr>
          <p:cNvPr id="360" name="Enkodierung            Konsolidierung            Abruf"/>
          <p:cNvSpPr txBox="1"/>
          <p:nvPr/>
        </p:nvSpPr>
        <p:spPr>
          <a:xfrm>
            <a:off x="479920" y="1457243"/>
            <a:ext cx="6052647" cy="316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1700"/>
              </a:lnSpc>
              <a:spcBef>
                <a:spcPts val="1400"/>
              </a:spcBef>
              <a:defRPr b="1">
                <a:latin typeface="D-DIN"/>
                <a:ea typeface="D-DIN"/>
                <a:cs typeface="D-DIN"/>
                <a:sym typeface="D-DIN"/>
              </a:defRPr>
            </a:lvl1pPr>
          </a:lstStyle>
          <a:p>
            <a:pPr/>
            <a:r>
              <a:t>Enkodierung            Konsolidierung            Abruf</a:t>
            </a:r>
          </a:p>
        </p:txBody>
      </p:sp>
      <p:sp>
        <p:nvSpPr>
          <p:cNvPr id="361" name="Abbildung 5…"/>
          <p:cNvSpPr txBox="1"/>
          <p:nvPr/>
        </p:nvSpPr>
        <p:spPr>
          <a:xfrm>
            <a:off x="4020850" y="1992897"/>
            <a:ext cx="2214896"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2200"/>
              </a:lnSpc>
              <a:defRPr b="1" sz="1000">
                <a:solidFill>
                  <a:schemeClr val="accent3"/>
                </a:solidFill>
                <a:latin typeface="D-DIN"/>
                <a:ea typeface="D-DIN"/>
                <a:cs typeface="D-DIN"/>
                <a:sym typeface="D-DIN"/>
              </a:defRPr>
            </a:pPr>
            <a:r>
              <a:t>Abbildung 5</a:t>
            </a:r>
          </a:p>
          <a:p>
            <a:pPr marL="609600" indent="-609600" defTabSz="457200">
              <a:lnSpc>
                <a:spcPts val="2200"/>
              </a:lnSpc>
              <a:defRPr i="1" sz="1000">
                <a:solidFill>
                  <a:schemeClr val="accent3"/>
                </a:solidFill>
                <a:latin typeface="D-DIN"/>
                <a:ea typeface="D-DIN"/>
                <a:cs typeface="D-DIN"/>
                <a:sym typeface="D-DIN"/>
              </a:defRPr>
            </a:pPr>
            <a:r>
              <a:t>Hippocampus und prefrontaler Kortex</a:t>
            </a:r>
          </a:p>
        </p:txBody>
      </p:sp>
      <p:sp>
        <p:nvSpPr>
          <p:cNvPr id="362" name="Enkodierung &amp; Abruf beanspruchen die gleichen neuronalen Strukturen wie Konsolidierung und können daher nicht gleichzeitig erfolgen…"/>
          <p:cNvSpPr txBox="1"/>
          <p:nvPr/>
        </p:nvSpPr>
        <p:spPr>
          <a:xfrm>
            <a:off x="427663" y="2149513"/>
            <a:ext cx="3246138" cy="34333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2500"/>
              </a:lnSpc>
              <a:spcBef>
                <a:spcPts val="1400"/>
              </a:spcBef>
              <a:defRPr>
                <a:latin typeface="D-DIN"/>
                <a:ea typeface="D-DIN"/>
                <a:cs typeface="D-DIN"/>
                <a:sym typeface="D-DIN"/>
              </a:defRPr>
            </a:pPr>
            <a:r>
              <a:rPr b="1"/>
              <a:t>Enkodierung &amp; Abruf </a:t>
            </a:r>
            <a:r>
              <a:t>beanspruchen die gleichen neuronalen Strukturen wie </a:t>
            </a:r>
            <a:r>
              <a:rPr b="1"/>
              <a:t>Konsolidierung</a:t>
            </a:r>
            <a:r>
              <a:t> und </a:t>
            </a:r>
            <a:r>
              <a:rPr b="1"/>
              <a:t>können daher nicht gleichzeitig erfolgen</a:t>
            </a:r>
            <a:endParaRPr b="1"/>
          </a:p>
          <a:p>
            <a:pPr>
              <a:lnSpc>
                <a:spcPts val="2500"/>
              </a:lnSpc>
              <a:spcBef>
                <a:spcPts val="1400"/>
              </a:spcBef>
              <a:defRPr>
                <a:latin typeface="D-DIN"/>
                <a:ea typeface="D-DIN"/>
                <a:cs typeface="D-DIN"/>
                <a:sym typeface="D-DIN"/>
              </a:defRPr>
            </a:pPr>
            <a:r>
              <a:t>—&gt; im Schlaf Abruf und Enkodierung nicht erforderlich/möglich, daher ideale Phase für Konsolidierung</a:t>
            </a:r>
          </a:p>
        </p:txBody>
      </p:sp>
      <p:sp>
        <p:nvSpPr>
          <p:cNvPr id="363" name="Linie"/>
          <p:cNvSpPr/>
          <p:nvPr/>
        </p:nvSpPr>
        <p:spPr>
          <a:xfrm>
            <a:off x="2008464" y="1606920"/>
            <a:ext cx="608794" cy="1"/>
          </a:xfrm>
          <a:prstGeom prst="line">
            <a:avLst/>
          </a:prstGeom>
          <a:ln w="25400">
            <a:solidFill>
              <a:srgbClr val="535353"/>
            </a:solidFill>
            <a:tailEnd type="stealth"/>
          </a:ln>
        </p:spPr>
        <p:txBody>
          <a:bodyPr lIns="45719" rIns="45719"/>
          <a:lstStyle/>
          <a:p>
            <a:pPr/>
          </a:p>
        </p:txBody>
      </p:sp>
      <p:sp>
        <p:nvSpPr>
          <p:cNvPr id="364" name="Linie"/>
          <p:cNvSpPr/>
          <p:nvPr/>
        </p:nvSpPr>
        <p:spPr>
          <a:xfrm>
            <a:off x="4436255" y="1602225"/>
            <a:ext cx="608795" cy="1"/>
          </a:xfrm>
          <a:prstGeom prst="line">
            <a:avLst/>
          </a:prstGeom>
          <a:ln w="25400">
            <a:solidFill>
              <a:srgbClr val="535353"/>
            </a:solidFill>
            <a:tailEnd type="stealth"/>
          </a:ln>
        </p:spPr>
        <p:txBody>
          <a:bodyPr lIns="45719" rIns="45719"/>
          <a:lstStyle/>
          <a:p>
            <a:pPr/>
          </a:p>
        </p:txBody>
      </p:sp>
      <p:sp>
        <p:nvSpPr>
          <p:cNvPr id="365" name="Titel 1"/>
          <p:cNvSpPr txBox="1"/>
          <p:nvPr>
            <p:ph type="title"/>
          </p:nvPr>
        </p:nvSpPr>
        <p:spPr>
          <a:xfrm>
            <a:off x="301396" y="107044"/>
            <a:ext cx="6198910" cy="864097"/>
          </a:xfrm>
          <a:prstGeom prst="rect">
            <a:avLst/>
          </a:prstGeom>
        </p:spPr>
        <p:txBody>
          <a:bodyPr/>
          <a:lstStyle>
            <a:lvl1pPr>
              <a:defRPr sz="2200"/>
            </a:lvl1pPr>
          </a:lstStyle>
          <a:p>
            <a:pPr/>
            <a:r>
              <a:t>Wieso schlafen wir eigentlich?</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1" name="Titel 1"/>
          <p:cNvSpPr txBox="1"/>
          <p:nvPr/>
        </p:nvSpPr>
        <p:spPr>
          <a:xfrm>
            <a:off x="5019709" y="1941370"/>
            <a:ext cx="3244663" cy="32727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336947">
              <a:defRPr b="1" sz="1350">
                <a:latin typeface="D-DIN"/>
                <a:ea typeface="D-DIN"/>
                <a:cs typeface="D-DIN"/>
                <a:sym typeface="D-DIN"/>
              </a:defRPr>
            </a:pPr>
            <a:r>
              <a:t>Phase 1-3: NREM-Schlaf</a:t>
            </a:r>
          </a:p>
          <a:p>
            <a:pPr marL="135355" indent="-135355" defTabSz="336947">
              <a:buSzPct val="100000"/>
              <a:buChar char="•"/>
              <a:defRPr sz="1350">
                <a:latin typeface="D-DIN"/>
                <a:ea typeface="D-DIN"/>
                <a:cs typeface="D-DIN"/>
                <a:sym typeface="D-DIN"/>
              </a:defRPr>
            </a:pPr>
            <a:r>
              <a:t>NREM = non-rapid eye movement</a:t>
            </a:r>
          </a:p>
          <a:p>
            <a:pPr marL="135355" indent="-135355" defTabSz="336947">
              <a:buSzPct val="100000"/>
              <a:buChar char="•"/>
              <a:defRPr sz="1350">
                <a:latin typeface="D-DIN"/>
                <a:ea typeface="D-DIN"/>
                <a:cs typeface="D-DIN"/>
                <a:sym typeface="D-DIN"/>
              </a:defRPr>
            </a:pPr>
            <a:r>
              <a:t>Charakteristika: keine Augen-Sakkaden, geringe Muskelaktivität </a:t>
            </a:r>
          </a:p>
          <a:p>
            <a:pPr marL="135355" indent="-135355" defTabSz="336947">
              <a:buSzPct val="100000"/>
              <a:buChar char="•"/>
              <a:defRPr sz="1350">
                <a:latin typeface="D-DIN"/>
                <a:ea typeface="D-DIN"/>
                <a:cs typeface="D-DIN"/>
                <a:sym typeface="D-DIN"/>
              </a:defRPr>
            </a:pPr>
            <a:r>
              <a:t>leichter Schlaf in Phase 1 &amp; 2, in Phase 3 Tiefschlaf</a:t>
            </a:r>
          </a:p>
          <a:p>
            <a:pPr marL="135355" indent="-135355" defTabSz="336947">
              <a:buSzPct val="100000"/>
              <a:buChar char="•"/>
              <a:defRPr sz="1350">
                <a:latin typeface="D-DIN"/>
                <a:ea typeface="D-DIN"/>
                <a:cs typeface="D-DIN"/>
                <a:sym typeface="D-DIN"/>
              </a:defRPr>
            </a:pPr>
            <a:r>
              <a:rPr b="1"/>
              <a:t>Integration von Erinnerungen ins LZG</a:t>
            </a:r>
            <a:r>
              <a:t> (Hippocampus —&gt; prefrontaler Kortex)</a:t>
            </a:r>
          </a:p>
          <a:p>
            <a:pPr marL="102686" indent="-102686" defTabSz="336947">
              <a:buSzPct val="100000"/>
              <a:buChar char="-"/>
              <a:defRPr sz="1350">
                <a:latin typeface="D-DIN"/>
                <a:ea typeface="D-DIN"/>
                <a:cs typeface="D-DIN"/>
                <a:sym typeface="D-DIN"/>
              </a:defRPr>
            </a:pPr>
          </a:p>
          <a:p>
            <a:pPr defTabSz="336947">
              <a:defRPr b="1" sz="1350">
                <a:latin typeface="D-DIN"/>
                <a:ea typeface="D-DIN"/>
                <a:cs typeface="D-DIN"/>
                <a:sym typeface="D-DIN"/>
              </a:defRPr>
            </a:pPr>
            <a:r>
              <a:t>Phase 4: REM-Schlaf</a:t>
            </a:r>
          </a:p>
          <a:p>
            <a:pPr marL="135355" indent="-135355" defTabSz="336947">
              <a:buSzPct val="100000"/>
              <a:buChar char="•"/>
              <a:defRPr sz="1350">
                <a:latin typeface="D-DIN"/>
                <a:ea typeface="D-DIN"/>
                <a:cs typeface="D-DIN"/>
                <a:sym typeface="D-DIN"/>
              </a:defRPr>
            </a:pPr>
            <a:r>
              <a:t>REM = rapid eye movement</a:t>
            </a:r>
          </a:p>
          <a:p>
            <a:pPr marL="135355" indent="-135355" defTabSz="336947">
              <a:buSzPct val="100000"/>
              <a:buChar char="•"/>
              <a:defRPr sz="1350">
                <a:latin typeface="D-DIN"/>
                <a:ea typeface="D-DIN"/>
                <a:cs typeface="D-DIN"/>
                <a:sym typeface="D-DIN"/>
              </a:defRPr>
            </a:pPr>
            <a:r>
              <a:t>Charakteristika: Augen-Sakkaden, erhöhter Puls, Muskeln in den Extremitäten wie paralysiert (sehr entspannt, werden nicht bewegt), </a:t>
            </a:r>
            <a:r>
              <a:rPr b="1"/>
              <a:t>Träume</a:t>
            </a:r>
          </a:p>
        </p:txBody>
      </p:sp>
      <p:pic>
        <p:nvPicPr>
          <p:cNvPr id="372" name="Bild" descr="Bild"/>
          <p:cNvPicPr>
            <a:picLocks noChangeAspect="1"/>
          </p:cNvPicPr>
          <p:nvPr/>
        </p:nvPicPr>
        <p:blipFill>
          <a:blip r:embed="rId3">
            <a:extLst/>
          </a:blip>
          <a:srcRect l="26894" t="0" r="22407" b="0"/>
          <a:stretch>
            <a:fillRect/>
          </a:stretch>
        </p:blipFill>
        <p:spPr>
          <a:xfrm>
            <a:off x="701569" y="1767866"/>
            <a:ext cx="3834559" cy="3769971"/>
          </a:xfrm>
          <a:prstGeom prst="rect">
            <a:avLst/>
          </a:prstGeom>
          <a:ln w="12700">
            <a:miter lim="400000"/>
          </a:ln>
        </p:spPr>
      </p:pic>
      <p:sp>
        <p:nvSpPr>
          <p:cNvPr id="373" name="REM-…"/>
          <p:cNvSpPr txBox="1"/>
          <p:nvPr/>
        </p:nvSpPr>
        <p:spPr>
          <a:xfrm rot="16200000">
            <a:off x="-43612" y="4887314"/>
            <a:ext cx="1007589" cy="4420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200">
                <a:solidFill>
                  <a:srgbClr val="9437FF"/>
                </a:solidFill>
              </a:defRPr>
            </a:pPr>
            <a:r>
              <a:t>REM-</a:t>
            </a:r>
          </a:p>
          <a:p>
            <a:pPr algn="ctr">
              <a:defRPr sz="1200">
                <a:solidFill>
                  <a:srgbClr val="9437FF"/>
                </a:solidFill>
              </a:defRPr>
            </a:pPr>
            <a:r>
              <a:t>Schlaf</a:t>
            </a:r>
          </a:p>
        </p:txBody>
      </p:sp>
      <p:sp>
        <p:nvSpPr>
          <p:cNvPr id="374" name="leichter Schlaf"/>
          <p:cNvSpPr txBox="1"/>
          <p:nvPr/>
        </p:nvSpPr>
        <p:spPr>
          <a:xfrm rot="16200000">
            <a:off x="-176778" y="2967117"/>
            <a:ext cx="1144374" cy="26425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005493"/>
                </a:solidFill>
              </a:defRPr>
            </a:lvl1pPr>
          </a:lstStyle>
          <a:p>
            <a:pPr/>
            <a:r>
              <a:t>leichter Schlaf</a:t>
            </a:r>
          </a:p>
        </p:txBody>
      </p:sp>
      <p:sp>
        <p:nvSpPr>
          <p:cNvPr id="375" name="Tief-…"/>
          <p:cNvSpPr txBox="1"/>
          <p:nvPr/>
        </p:nvSpPr>
        <p:spPr>
          <a:xfrm rot="16200000">
            <a:off x="-35852" y="4022228"/>
            <a:ext cx="1007589" cy="4420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200">
                <a:solidFill>
                  <a:srgbClr val="011993"/>
                </a:solidFill>
              </a:defRPr>
            </a:pPr>
            <a:r>
              <a:t>Tief-</a:t>
            </a:r>
          </a:p>
          <a:p>
            <a:pPr algn="ctr">
              <a:defRPr sz="1200">
                <a:solidFill>
                  <a:srgbClr val="011993"/>
                </a:solidFill>
              </a:defRPr>
            </a:pPr>
            <a:r>
              <a:t>schlaf</a:t>
            </a:r>
          </a:p>
        </p:txBody>
      </p:sp>
      <p:sp>
        <p:nvSpPr>
          <p:cNvPr id="376" name="Wach-zustand"/>
          <p:cNvSpPr txBox="1"/>
          <p:nvPr/>
        </p:nvSpPr>
        <p:spPr>
          <a:xfrm rot="16200000">
            <a:off x="-19364" y="1825837"/>
            <a:ext cx="1007589" cy="4420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4F8F00"/>
                </a:solidFill>
              </a:defRPr>
            </a:lvl1pPr>
          </a:lstStyle>
          <a:p>
            <a:pPr/>
            <a:r>
              <a:t>Wach-zustand</a:t>
            </a:r>
          </a:p>
        </p:txBody>
      </p:sp>
      <p:sp>
        <p:nvSpPr>
          <p:cNvPr id="377" name="Linie"/>
          <p:cNvSpPr/>
          <p:nvPr/>
        </p:nvSpPr>
        <p:spPr>
          <a:xfrm flipV="1">
            <a:off x="606479" y="2513623"/>
            <a:ext cx="1" cy="1146481"/>
          </a:xfrm>
          <a:prstGeom prst="line">
            <a:avLst/>
          </a:prstGeom>
          <a:ln w="25400">
            <a:solidFill>
              <a:srgbClr val="4C7EAD"/>
            </a:solidFill>
            <a:headEnd type="triangle" len="sm"/>
            <a:tailEnd type="triangle" len="sm"/>
          </a:ln>
        </p:spPr>
        <p:txBody>
          <a:bodyPr lIns="45719" rIns="45719"/>
          <a:lstStyle/>
          <a:p>
            <a:pPr/>
          </a:p>
        </p:txBody>
      </p:sp>
      <p:sp>
        <p:nvSpPr>
          <p:cNvPr id="378" name="nach Khalighi, Sousa, Pires, &amp; Nunes, 2013"/>
          <p:cNvSpPr txBox="1"/>
          <p:nvPr/>
        </p:nvSpPr>
        <p:spPr>
          <a:xfrm>
            <a:off x="306789" y="5442651"/>
            <a:ext cx="2075270"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solidFill>
                <a:latin typeface="D-DIN"/>
                <a:ea typeface="D-DIN"/>
                <a:cs typeface="D-DIN"/>
                <a:sym typeface="D-DIN"/>
              </a:defRPr>
            </a:lvl1pPr>
          </a:lstStyle>
          <a:p>
            <a:pPr/>
            <a:r>
              <a:t>nach Khalighi, Sousa, Pires, &amp; Nunes, 2013</a:t>
            </a:r>
          </a:p>
        </p:txBody>
      </p:sp>
      <p:sp>
        <p:nvSpPr>
          <p:cNvPr id="379" name="Abbildung 6…"/>
          <p:cNvSpPr txBox="1"/>
          <p:nvPr/>
        </p:nvSpPr>
        <p:spPr>
          <a:xfrm>
            <a:off x="252574" y="1230605"/>
            <a:ext cx="873769"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2200"/>
              </a:lnSpc>
              <a:defRPr b="1" sz="1000">
                <a:solidFill>
                  <a:schemeClr val="accent3"/>
                </a:solidFill>
                <a:latin typeface="D-DIN"/>
                <a:ea typeface="D-DIN"/>
                <a:cs typeface="D-DIN"/>
                <a:sym typeface="D-DIN"/>
              </a:defRPr>
            </a:pPr>
            <a:r>
              <a:t>Abbildung 6</a:t>
            </a:r>
          </a:p>
          <a:p>
            <a:pPr marL="609600" indent="-609600" defTabSz="457200">
              <a:lnSpc>
                <a:spcPts val="2200"/>
              </a:lnSpc>
              <a:defRPr i="1" sz="1000">
                <a:solidFill>
                  <a:schemeClr val="accent3"/>
                </a:solidFill>
                <a:latin typeface="D-DIN"/>
                <a:ea typeface="D-DIN"/>
                <a:cs typeface="D-DIN"/>
                <a:sym typeface="D-DIN"/>
              </a:defRPr>
            </a:pPr>
            <a:r>
              <a:t>Schlafphasen</a:t>
            </a:r>
          </a:p>
        </p:txBody>
      </p:sp>
      <p:sp>
        <p:nvSpPr>
          <p:cNvPr id="380" name="Titel 1"/>
          <p:cNvSpPr txBox="1"/>
          <p:nvPr>
            <p:ph type="title"/>
          </p:nvPr>
        </p:nvSpPr>
        <p:spPr>
          <a:xfrm>
            <a:off x="301396" y="107044"/>
            <a:ext cx="6198910" cy="864097"/>
          </a:xfrm>
          <a:prstGeom prst="rect">
            <a:avLst/>
          </a:prstGeom>
        </p:spPr>
        <p:txBody>
          <a:bodyPr/>
          <a:lstStyle>
            <a:lvl1pPr>
              <a:defRPr sz="2200"/>
            </a:lvl1pPr>
          </a:lstStyle>
          <a:p>
            <a:pPr/>
            <a:r>
              <a:t>Wieso schlafen wir eigentlich?</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