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media/image2.jpeg" ContentType="image/jpeg"/>
  <Override PartName="/ppt/media/image3.jpeg" ContentType="image/jpeg"/>
  <Override PartName="/ppt/notesSlides/notesSlide2.xml" ContentType="application/vnd.openxmlformats-officedocument.presentationml.notesSlide+xml"/>
  <Override PartName="/ppt/media/image4.jpeg" ContentType="image/jpeg"/>
  <Override PartName="/ppt/notesSlides/notesSlide3.xml" ContentType="application/vnd.openxmlformats-officedocument.presentationml.notesSlide+xml"/>
  <Override PartName="/ppt/media/image5.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6.jpeg" ContentType="image/jpeg"/>
  <Override PartName="/ppt/notesSlides/notesSlide6.xml" ContentType="application/vnd.openxmlformats-officedocument.presentationml.notesSlide+xml"/>
  <Override PartName="/ppt/media/image7.jpeg" ContentType="image/jpeg"/>
  <Override PartName="/ppt/notesSlides/notesSlide7.xml" ContentType="application/vnd.openxmlformats-officedocument.presentationml.notesSlide+xml"/>
  <Override PartName="/ppt/media/image8.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4" name="Shape 234"/>
          <p:cNvSpPr/>
          <p:nvPr>
            <p:ph type="sldImg"/>
          </p:nvPr>
        </p:nvSpPr>
        <p:spPr>
          <a:xfrm>
            <a:off x="1143000" y="685800"/>
            <a:ext cx="4572000" cy="3429000"/>
          </a:xfrm>
          <a:prstGeom prst="rect">
            <a:avLst/>
          </a:prstGeom>
        </p:spPr>
        <p:txBody>
          <a:bodyPr/>
          <a:lstStyle/>
          <a:p>
            <a:pPr/>
          </a:p>
        </p:txBody>
      </p:sp>
      <p:sp>
        <p:nvSpPr>
          <p:cNvPr id="235" name="Shape 2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Wiederholung aus Sitzung 1: Fallbeispiel Aaron Hernandez</a:t>
            </a:r>
          </a:p>
          <a:p>
            <a:pPr/>
            <a:r>
              <a:t>CTE = chronic traumatic encephalopathy</a:t>
            </a:r>
          </a:p>
          <a:p>
            <a:pPr/>
            <a:r>
              <a:t>Läsionen frontal führt zu demenzieller Symptomatik, Veränderung der Persönlichkeit, Aggressivität und geringerer Impulskontrolle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Shape 375"/>
          <p:cNvSpPr/>
          <p:nvPr>
            <p:ph type="sldImg"/>
          </p:nvPr>
        </p:nvSpPr>
        <p:spPr>
          <a:prstGeom prst="rect">
            <a:avLst/>
          </a:prstGeom>
        </p:spPr>
        <p:txBody>
          <a:bodyPr/>
          <a:lstStyle/>
          <a:p>
            <a:pPr/>
          </a:p>
        </p:txBody>
      </p:sp>
      <p:sp>
        <p:nvSpPr>
          <p:cNvPr id="376" name="Shape 376"/>
          <p:cNvSpPr/>
          <p:nvPr>
            <p:ph type="body" sz="quarter" idx="1"/>
          </p:nvPr>
        </p:nvSpPr>
        <p:spPr>
          <a:prstGeom prst="rect">
            <a:avLst/>
          </a:prstGeom>
        </p:spPr>
        <p:txBody>
          <a:bodyPr/>
          <a:lstStyle/>
          <a:p>
            <a:pPr/>
            <a:r>
              <a:t>Leitfrage: Unterscheiden sich Menschen, die sehr jung angefangen haben American Football zu spielen, in Bezug auf Stimmung, Verhaltensregulation und Kognition von Menschen, die später angefangen haben?</a:t>
            </a:r>
          </a:p>
          <a:p>
            <a:pPr/>
          </a:p>
          <a:p>
            <a:pPr/>
            <a:r>
              <a:t>Metakognition = über eigene Denkprozesse reflektieren</a:t>
            </a:r>
          </a:p>
          <a:p>
            <a:pPr/>
            <a:r>
              <a:t>Verhaltensregulation = erwünschte Verhaltensweisen initiieren, unerwünschte unterdrücken um Ziele zu erreichen</a:t>
            </a:r>
          </a:p>
          <a:p>
            <a:pPr/>
            <a:r>
              <a:t>—&gt; alle Unterschiede in den Abbildungen (nächste Slide) signifikant</a:t>
            </a:r>
          </a:p>
          <a:p>
            <a:pPr/>
            <a:r>
              <a:t>—&gt; häufige leichte Kopfverletzungen/Erschütterungen in der Jugend beeinflussen v.a. höhere Funktionen, also kognitive und exekutive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Shape 425"/>
          <p:cNvSpPr/>
          <p:nvPr>
            <p:ph type="sldImg"/>
          </p:nvPr>
        </p:nvSpPr>
        <p:spPr>
          <a:prstGeom prst="rect">
            <a:avLst/>
          </a:prstGeom>
        </p:spPr>
        <p:txBody>
          <a:bodyPr/>
          <a:lstStyle/>
          <a:p>
            <a:pPr/>
          </a:p>
        </p:txBody>
      </p:sp>
      <p:sp>
        <p:nvSpPr>
          <p:cNvPr id="426" name="Shape 426"/>
          <p:cNvSpPr/>
          <p:nvPr>
            <p:ph type="body" sz="quarter" idx="1"/>
          </p:nvPr>
        </p:nvSpPr>
        <p:spPr>
          <a:prstGeom prst="rect">
            <a:avLst/>
          </a:prstGeom>
        </p:spPr>
        <p:txBody>
          <a:bodyPr/>
          <a:lstStyle/>
          <a:p>
            <a:pPr/>
            <a:r>
              <a:t>Hi Julius, die Deadline zur Abgabe kannst du so festlegen, wie du willst. Sollte nur vor den Klausuren sein, falls jemand seine/ihre Aufgaben nicht abgibt und deshalb die Klausur nicht mitschreiben darf.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Hier alle Facts zu dem Fall, pick dir das raus, was dir wichtig erscheint (ich gehe v.a. auf die kognitiven Defizite, die Persönlichkeitsveränderungen und den Dave Duerson Act ein)</a:t>
            </a:r>
          </a:p>
          <a:p>
            <a:pPr/>
          </a:p>
          <a:p>
            <a:pPr/>
            <a:r>
              <a:t>Dave Duerson war Footballspieler in der NFL, vornehmlich bei den Chicago Bears. Er hat 2x den Super Bowl gewonnen. </a:t>
            </a:r>
          </a:p>
          <a:p>
            <a:pPr/>
            <a:r>
              <a:t>Er hat außerdem Economics studiert, um sich abzusichern, falls das mit dem Football nichts wird, und hatte später einige Fast-Food-Restaurants (McDonalds, der Typ ist echt so prototyp-amerikanisch ne…). Sein Net worth wurde zeitweise auf 40 mio US-Dollar geschätzt und er hat es trotzdem hingekriegt, pleite zu gehen.</a:t>
            </a:r>
          </a:p>
          <a:p>
            <a:pPr/>
          </a:p>
          <a:p>
            <a:pPr/>
            <a:r>
              <a:t>Später entwickelt er kognitive Defizite: Gedächtnisstörungen, Stimmungsschwankungen, Unfähigkeit, allgemein bekannte Worte zu schreiben, Kopfschmerzen, verschwommenes Sehen</a:t>
            </a:r>
          </a:p>
          <a:p>
            <a:pPr/>
          </a:p>
          <a:p>
            <a:pPr/>
            <a:r>
              <a:t>Er beschimpft seine Frau und seine Kinder, schlägt seine Frau mehrmals, einmal muss sie sogar ins Krankenhaus. Er wird dafür angeklagt, Scheidung etwas später. Hat zwar geteiltes Sorgerecht, darf seine Kinder trotzdem nur selten sehen (wundert mich, dass er das geteilte Sorgerecht überhaupt gekriegt hat, wtf).</a:t>
            </a:r>
          </a:p>
          <a:p>
            <a:pPr/>
          </a:p>
          <a:p>
            <a:pPr/>
            <a:r>
              <a:t>Suizid 2011, Schuss in die Brust, in Abschiedsbrief an Familie wünscht er sich, dass sein Gehirn an die NFL Brain Bank gespendet wird</a:t>
            </a:r>
          </a:p>
          <a:p>
            <a:pPr/>
            <a:r>
              <a:t>Autopsie durch Dr. Ann McKee von der Boston University: extremer Fall von CTE</a:t>
            </a:r>
          </a:p>
          <a:p>
            <a:pPr/>
          </a:p>
          <a:p>
            <a:pPr/>
            <a:r>
              <a:t>2021: Familie versucht in Illinois den Dave Duerson Act zu verabschieden, der es Kindern unter 12 Jahren verbieten würde, Tackle-Football zu spielen, um so das CTE-Risiko zu minimieren. Es gibt scheinbar auch non-tackle Football. Irgendwie find’ ich nicht raus, ob das geklappt hat, das läuft irgendwie schon seit 2018?!</a:t>
            </a:r>
          </a:p>
          <a:p>
            <a:pPr/>
            <a:r>
              <a:t>—&gt; ähnliche Vorschläge in New York, California und Maryland</a:t>
            </a:r>
          </a:p>
          <a:p>
            <a:pPr/>
          </a:p>
          <a:p>
            <a:pPr/>
            <a:r>
              <a:t>Und weil in den USA ist, sind natürlich auch einige sauer: </a:t>
            </a:r>
          </a:p>
          <a:p>
            <a:pPr/>
            <a:r>
              <a:t>„However, some still feel legislation like the Dave Duerson Act is an over-reaction. Jerry Miller, a coach for Bill George Youth Football, said “the problem is that when all this happened, football was played as a gladiator sport. Football has toned down so much. Our league hardly hits.” Pop Warner spokesperson Brian Heffron shared his sentiment, suggesting millions of young players have grown up to be successful and healthy adults. “We can’t imagine elected officials mandating to parents which sports their children can play,” said Heffron. “We think the life lessons, experiences, and memories from playing this great team sport far outweigh the risks.”“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p>
            <a:pPr/>
            <a:r>
              <a:t>Dem Gehirn ist egal, wodurch die Schläge erzeugt werden. Insofern sind nicht nur Sportler*innen wie NFL-Spieler oder Boxer*innen von CTE betroffen, sondern v.a. auch Opfer von häuslicher Gewalt (das sind in den allermeisten Fällen Frauen), Soldat*innen, Menschen mit Epilepsie, die durch die epileptischen Anfälle häufig mit dem Kopf irgendwo anstoßen, oder andere Menschen, die öfter Schläge auf den Kopf bekommen, wie z.B. Stunt-Doubles. In einem Fall wurde CTE auch bei einem Zirkusclown festgestellt, der in seiner Karriere in einem Zeitraum von 15 Jahren sehr oft aus einer Kanone geschossen wurde. </a:t>
            </a:r>
          </a:p>
          <a:p>
            <a:pPr/>
            <a:r>
              <a:t>(Das Bild ist ein Werbeposter für eine Vorführung, bei der eine 14-Jährige in London aus einer Kanone geschossen wurde (nur eine Art Katapult, keine echte Kanone tho. Trotzdem echt durchgeknallt.)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Symptome sollten sich nach einigen Tagen wieder bessern, Erinnerungslücken verschwinden meist mehr oder weniger. </a:t>
            </a:r>
          </a:p>
          <a:p>
            <a:pPr/>
            <a:r>
              <a:t>Wenn Bewusstlosigkeit / Erinnerungslücken länger bestehen bleiben, ist es eher eine schwere Gehirnerschütterung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r>
              <a:t>Contre-Coup-Mechanismus erklärt IMO auch, warum nicht nur der PFC geschädigt wird</a:t>
            </a:r>
          </a:p>
          <a:p>
            <a:pPr/>
            <a:r>
              <a:t>Folge meist Axonverformungen, Störungen der Ionenkonzentrationen innerhalb und außerhalb der Zelle —&gt; Symptome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1 Gehirnerschütterung ≠ CTE</a:t>
            </a:r>
          </a:p>
          <a:p>
            <a:pPr/>
          </a:p>
          <a:p>
            <a:pPr/>
            <a:r>
              <a:t>wiederholte Gehirnerschütterungen können zu CTE führen</a:t>
            </a:r>
          </a:p>
          <a:p>
            <a:pPr/>
          </a:p>
          <a:p>
            <a:pPr/>
            <a:r>
              <a:t>wiederholte Schläge auf den Kopf können auch zu CTE führen, wenn keine Symptome einer Gehirnerschütterung vorliegen</a:t>
            </a:r>
          </a:p>
          <a:p>
            <a:pPr/>
          </a:p>
          <a:p>
            <a:pPr/>
            <a:r>
              <a:t>Es wurde gezeigt, dass pro Saison einige Football-Spieler zwischen 1000 und 1500 Schläge auf den Kopf bekommen, die aber asymptomatische Folgen haben, und CTE tritt halt am häufigsten bzw eigentlich nur bei NFL-Spielern auf bzw bei Menschen, die oft Gehirnerschütterungen oder generell Erschütterungen des Kopfes hatten (auch ohne Symptome). CTE ist keine Erkrankung, die man als Normalo bekommt, wenn man ein bisschen auf seinen Kopf aufpasst (und keinen gewalttätigen Partner hat nehme ich an).</a:t>
            </a:r>
          </a:p>
          <a:p>
            <a:pPr/>
          </a:p>
          <a:p>
            <a:pPr/>
            <a:r>
              <a:t>Wie genau häufige Gehirnerschütterungen bzw. Schläge auf den Kopf CTE auslösen, ist noch unklar.</a:t>
            </a:r>
          </a:p>
          <a:p>
            <a:pPr/>
          </a:p>
          <a:p>
            <a:pP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In Gehirnen von gesunden Menschen sollte sich kein p-tau finden. Bei Menschen mit CTE dagegen sieht man überall im Gehirn p-Tau, nicht nur präfrontal sondern v.a. auch medial temporal (v.a. im fortgeschrittenen Stadium) und im Mittelhirn und Hirnstamm. Bei einigen Menschen kann das (wenn die Substantia nigra betroffen ist) Parkinson-ähnliche Symptome hervorrufen. </a:t>
            </a:r>
          </a:p>
          <a:p>
            <a:pPr/>
          </a:p>
          <a:p>
            <a:pPr/>
            <a:r>
              <a:t>Unterschied zu Alzheimer Demenz: Bei CTE bilden sich diese Tau-Fibrillen v.a. an Neuronen, die in der Nähe von Blutgefäßen liegen (also perivaskulär), bei Alzheimer dagegen sind die im Gewebe relativ gleichmäßig verteilt. Deshalb sieht man in den Scans von Menschen mit CTE vermutlich auch so stark erweiterte Ventrikel, das sieht man bei Alzheimer ja nicht unbedingt. Auf diese Weise kann man aber auch CTE recht eindeutig identifizieren, selbst wenn klomorbid noch eine andere neurodegenerative Erkrankung vorliegt (weil die andere Läsionen hervorrufen würde). Bei Alzheimer hat man außerdem viel viel mehr beta-Amyloid-Plaques, die kommen bei CTE eigentlich nicht vor.</a:t>
            </a:r>
          </a:p>
          <a:p>
            <a:pPr/>
          </a:p>
          <a:p>
            <a:pPr/>
            <a:r>
              <a:t>CTE kann btw auch bisher nur post-mortem eindeutig diagnostiziert werden. Man hat 2019 einen Biomarker gefunden, ein Protein namens CCL11, das man im Liquor nachweisen kann und das bei Menschen mit CTE erhöht vorliegt, aber das ist erstmal nur ein vorläufiger Befund aus einer einzigen Studie und wird noch nicht in der Diagnostik genutzt. Außerdem kann man in PET-Scans bei Menschen mit CTE erhöhte Mengen von Tau-Fibrillen nachweisen. Das würde man zwar bei Menschen mit Alzheimer Demenz auch finden, aaaaber die haben zusätzlich Amyloid-Plaques und die potentiellen CTE-Patient*innen nicht. Aber wer macht schon PET-Scans für ne einfache Diagnostik beim Neurologen?</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Shape 356"/>
          <p:cNvSpPr/>
          <p:nvPr>
            <p:ph type="sldImg"/>
          </p:nvPr>
        </p:nvSpPr>
        <p:spPr>
          <a:prstGeom prst="rect">
            <a:avLst/>
          </a:prstGeom>
        </p:spPr>
        <p:txBody>
          <a:bodyPr/>
          <a:lstStyle/>
          <a:p>
            <a:pPr/>
          </a:p>
        </p:txBody>
      </p:sp>
      <p:sp>
        <p:nvSpPr>
          <p:cNvPr id="357" name="Shape 357"/>
          <p:cNvSpPr/>
          <p:nvPr>
            <p:ph type="body" sz="quarter" idx="1"/>
          </p:nvPr>
        </p:nvSpPr>
        <p:spPr>
          <a:prstGeom prst="rect">
            <a:avLst/>
          </a:prstGeom>
        </p:spPr>
        <p:txBody>
          <a:bodyPr/>
          <a:lstStyle/>
          <a:p>
            <a:pPr/>
            <a:r>
              <a:t>In Gehirnen von gesunden Menschen sollte sich kein p-tau finden. Bei Menschen mit CTE dagegen sieht man überall im Gehirn p-Tau, nicht nur präfrontal sondern v.a. auch medial temporal (v.a. im fortgeschrittenen Stadium) und im Mittelhirn und Hirnstamm. Bei einigen Menschen kann das (wenn die Substantia nigra betroffen ist) Parkinson-ähnliche Symptome hervorrufen. </a:t>
            </a:r>
          </a:p>
          <a:p>
            <a:pPr/>
          </a:p>
          <a:p>
            <a:pPr/>
            <a:r>
              <a:t>Unterschied zu Alzheimer Demenz: Bei CTE bilden sich diese Tau-Fibrillen v.a. an Neuronen, die in der Nähe von Blutgefäßen liegen (also perivaskulär), bei Alzheimer dagegen sind die im Gewebe relativ gleichmäßig verteilt. Deshalb sieht man in den Scans von Menschen mit CTE vermutlich auch so stark erweiterte Ventrikel, das sieht man bei Alzheimer ja nicht unbedingt. Auf diese Weise kann man aber auch CTE recht eindeutig identifizieren, selbst wenn klomorbid noch eine andere neurodegenerative Erkrankung vorliegt (weil die andere Läsionen hervorrufen würde). Bei Alzheimer hat man außerdem viel viel mehr beta-Amyloid-Plaques, die kommen bei CTE eigentlich nicht vor.</a:t>
            </a:r>
          </a:p>
          <a:p>
            <a:pPr/>
          </a:p>
          <a:p>
            <a:pPr/>
            <a:r>
              <a:t>CTE kann btw auch bisher nur post-mortem eindeutig diagnostiziert werden. Man hat 2019 einen Biomarker gefunden, ein Protein namens CCL11, das man im Liquor nachweisen kann und das bei Menschen mit CTE erhöht vorliegt, aber das ist erstmal nur ein vorläufiger Befund aus einer einzigen Studie und wird noch nicht in der Diagnostik genutzt. Außerdem kann man in PET-Scans bei Menschen mit CTE erhöhte Mengen von Tau-Fibrillen nachweisen. Das würde man zwar bei Menschen mit Alzheimer Demenz auch finden, aaaaber die haben zusätzlich Amyloid-Plaques und die potentiellen CTE-Patient*innen nicht. Aber wer macht schon PET-Scans für ne einfache Diagnostik beim Neurologen?</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Was passiert bei langfristiger leichter Schädigung des präfrontalen Kortex?</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83191" y="6118183"/>
            <a:ext cx="8335679" cy="265560"/>
          </a:xfrm>
          <a:prstGeom prst="rect">
            <a:avLst/>
          </a:prstGeom>
          <a:solidFill>
            <a:srgbClr val="6AACDA">
              <a:alpha val="74993"/>
            </a:srgbClr>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sp>
        <p:nvSpPr>
          <p:cNvPr id="144" name="Rectangle 1"/>
          <p:cNvSpPr/>
          <p:nvPr/>
        </p:nvSpPr>
        <p:spPr>
          <a:xfrm>
            <a:off x="150160" y="124586"/>
            <a:ext cx="8335680" cy="966624"/>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4" name="Group 3"/>
          <p:cNvGrpSpPr/>
          <p:nvPr/>
        </p:nvGrpSpPr>
        <p:grpSpPr>
          <a:xfrm>
            <a:off x="6221213" y="337139"/>
            <a:ext cx="2265174" cy="753875"/>
            <a:chOff x="0" y="0"/>
            <a:chExt cx="2265173" cy="753873"/>
          </a:xfrm>
        </p:grpSpPr>
        <p:grpSp>
          <p:nvGrpSpPr>
            <p:cNvPr id="151" name="Group 4"/>
            <p:cNvGrpSpPr/>
            <p:nvPr/>
          </p:nvGrpSpPr>
          <p:grpSpPr>
            <a:xfrm>
              <a:off x="0" y="0"/>
              <a:ext cx="1131699" cy="379225"/>
              <a:chOff x="0" y="0"/>
              <a:chExt cx="1131698" cy="379224"/>
            </a:xfrm>
          </p:grpSpPr>
          <p:sp>
            <p:nvSpPr>
              <p:cNvPr id="145"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0"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2"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3"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5" name="Foliennummer"/>
          <p:cNvSpPr txBox="1"/>
          <p:nvPr>
            <p:ph type="sldNum" sz="quarter" idx="2"/>
          </p:nvPr>
        </p:nvSpPr>
        <p:spPr>
          <a:xfrm>
            <a:off x="8127426" y="6065542"/>
            <a:ext cx="358414" cy="370841"/>
          </a:xfrm>
          <a:prstGeom prst="rect">
            <a:avLst/>
          </a:prstGeom>
        </p:spPr>
        <p:txBody>
          <a:bodyPr anchor="t"/>
          <a:lstStyle>
            <a:lvl1pPr algn="l">
              <a:defRPr sz="1800">
                <a:latin typeface="D-DIN"/>
                <a:ea typeface="D-DIN"/>
                <a:cs typeface="D-DIN"/>
                <a:sym typeface="D-DIN"/>
              </a:defRPr>
            </a:lvl1pPr>
          </a:lstStyle>
          <a:p>
            <a:pPr/>
            <a:fld id="{86CB4B4D-7CA3-9044-876B-883B54F8677D}" type="slidenum"/>
          </a:p>
        </p:txBody>
      </p:sp>
      <p:sp>
        <p:nvSpPr>
          <p:cNvPr id="156" name="Titeltext"/>
          <p:cNvSpPr txBox="1"/>
          <p:nvPr>
            <p:ph type="title"/>
          </p:nvPr>
        </p:nvSpPr>
        <p:spPr>
          <a:xfrm>
            <a:off x="357542" y="124586"/>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7" name="Textebene 1…"/>
          <p:cNvSpPr txBox="1"/>
          <p:nvPr>
            <p:ph type="body" idx="1"/>
          </p:nvPr>
        </p:nvSpPr>
        <p:spPr>
          <a:xfrm>
            <a:off x="183191" y="1323154"/>
            <a:ext cx="7773989" cy="4275138"/>
          </a:xfrm>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5"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6"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4"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5"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3"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4"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5"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200"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8"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9"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10"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8"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9"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20"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8"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 Id="rId4"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Bild 3" descr="Bild 3"/>
          <p:cNvPicPr>
            <a:picLocks noChangeAspect="1"/>
          </p:cNvPicPr>
          <p:nvPr/>
        </p:nvPicPr>
        <p:blipFill>
          <a:blip r:embed="rId2">
            <a:extLst/>
          </a:blip>
          <a:srcRect l="0" t="11444" r="0" b="0"/>
          <a:stretch>
            <a:fillRect/>
          </a:stretch>
        </p:blipFill>
        <p:spPr>
          <a:xfrm>
            <a:off x="431492" y="1294685"/>
            <a:ext cx="7839029" cy="4619838"/>
          </a:xfrm>
          <a:prstGeom prst="rect">
            <a:avLst/>
          </a:prstGeom>
          <a:ln w="12700">
            <a:miter lim="400000"/>
          </a:ln>
        </p:spPr>
      </p:pic>
      <p:sp>
        <p:nvSpPr>
          <p:cNvPr id="23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Titel 1"/>
          <p:cNvSpPr txBox="1"/>
          <p:nvPr>
            <p:ph type="title"/>
          </p:nvPr>
        </p:nvSpPr>
        <p:spPr>
          <a:prstGeom prst="rect">
            <a:avLst/>
          </a:prstGeom>
        </p:spPr>
        <p:txBody>
          <a:bodyPr/>
          <a:lstStyle/>
          <a:p>
            <a:pPr/>
            <a:r>
              <a:t>CTE: Pathophysiologie</a:t>
            </a:r>
          </a:p>
        </p:txBody>
      </p:sp>
      <p:sp>
        <p:nvSpPr>
          <p:cNvPr id="319" name="Textfeld 3"/>
          <p:cNvSpPr txBox="1"/>
          <p:nvPr>
            <p:ph type="sldNum" sz="quarter" idx="2"/>
          </p:nvPr>
        </p:nvSpPr>
        <p:spPr>
          <a:xfrm>
            <a:off x="8175920"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321" name="taumicrotubules1.jpeg" descr="taumicrotubules1.jpeg"/>
          <p:cNvPicPr>
            <a:picLocks noChangeAspect="1"/>
          </p:cNvPicPr>
          <p:nvPr/>
        </p:nvPicPr>
        <p:blipFill>
          <a:blip r:embed="rId3">
            <a:extLst/>
          </a:blip>
          <a:srcRect l="0" t="0" r="0" b="58570"/>
          <a:stretch>
            <a:fillRect/>
          </a:stretch>
        </p:blipFill>
        <p:spPr>
          <a:xfrm rot="5400000">
            <a:off x="-1009003" y="3006046"/>
            <a:ext cx="4427633" cy="1463396"/>
          </a:xfrm>
          <a:prstGeom prst="rect">
            <a:avLst/>
          </a:prstGeom>
          <a:ln w="12700">
            <a:miter lim="400000"/>
          </a:ln>
        </p:spPr>
      </p:pic>
      <p:sp>
        <p:nvSpPr>
          <p:cNvPr id="322" name="Rechteck"/>
          <p:cNvSpPr/>
          <p:nvPr/>
        </p:nvSpPr>
        <p:spPr>
          <a:xfrm>
            <a:off x="241315" y="1438787"/>
            <a:ext cx="449145" cy="1270001"/>
          </a:xfrm>
          <a:prstGeom prst="rect">
            <a:avLst/>
          </a:prstGeom>
          <a:solidFill>
            <a:schemeClr val="accent3">
              <a:lumOff val="44000"/>
            </a:schemeClr>
          </a:solidFill>
          <a:ln w="12700">
            <a:miter lim="400000"/>
          </a:ln>
        </p:spPr>
        <p:txBody>
          <a:bodyPr lIns="45719" rIns="45719"/>
          <a:lstStyle/>
          <a:p>
            <a:pPr/>
          </a:p>
        </p:txBody>
      </p:sp>
      <p:sp>
        <p:nvSpPr>
          <p:cNvPr id="323" name="Rechteck"/>
          <p:cNvSpPr/>
          <p:nvPr/>
        </p:nvSpPr>
        <p:spPr>
          <a:xfrm>
            <a:off x="1811714" y="1435751"/>
            <a:ext cx="307498" cy="1270001"/>
          </a:xfrm>
          <a:prstGeom prst="rect">
            <a:avLst/>
          </a:prstGeom>
          <a:solidFill>
            <a:schemeClr val="accent3">
              <a:lumOff val="44000"/>
            </a:schemeClr>
          </a:solidFill>
          <a:ln w="12700">
            <a:miter lim="400000"/>
          </a:ln>
        </p:spPr>
        <p:txBody>
          <a:bodyPr lIns="45719" rIns="45719"/>
          <a:lstStyle/>
          <a:p>
            <a:pPr/>
          </a:p>
        </p:txBody>
      </p:sp>
      <p:sp>
        <p:nvSpPr>
          <p:cNvPr id="324" name="Soma"/>
          <p:cNvSpPr txBox="1"/>
          <p:nvPr/>
        </p:nvSpPr>
        <p:spPr>
          <a:xfrm>
            <a:off x="346413" y="1700458"/>
            <a:ext cx="502256"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8800"/>
                  </a:schemeClr>
                </a:solidFill>
                <a:latin typeface="D-DIN"/>
                <a:ea typeface="D-DIN"/>
                <a:cs typeface="D-DIN"/>
                <a:sym typeface="D-DIN"/>
              </a:defRPr>
            </a:lvl1pPr>
          </a:lstStyle>
          <a:p>
            <a:pPr/>
            <a:r>
              <a:t>Soma</a:t>
            </a:r>
          </a:p>
        </p:txBody>
      </p:sp>
      <p:sp>
        <p:nvSpPr>
          <p:cNvPr id="325" name="Axon"/>
          <p:cNvSpPr txBox="1"/>
          <p:nvPr/>
        </p:nvSpPr>
        <p:spPr>
          <a:xfrm>
            <a:off x="1416173" y="2763717"/>
            <a:ext cx="451506"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8800"/>
                  </a:schemeClr>
                </a:solidFill>
                <a:latin typeface="D-DIN"/>
                <a:ea typeface="D-DIN"/>
                <a:cs typeface="D-DIN"/>
                <a:sym typeface="D-DIN"/>
              </a:defRPr>
            </a:lvl1pPr>
          </a:lstStyle>
          <a:p>
            <a:pPr/>
            <a:r>
              <a:t>Axon</a:t>
            </a:r>
          </a:p>
        </p:txBody>
      </p:sp>
      <p:sp>
        <p:nvSpPr>
          <p:cNvPr id="326" name="Rechteck"/>
          <p:cNvSpPr/>
          <p:nvPr/>
        </p:nvSpPr>
        <p:spPr>
          <a:xfrm>
            <a:off x="745420" y="2359006"/>
            <a:ext cx="449145" cy="737518"/>
          </a:xfrm>
          <a:prstGeom prst="rect">
            <a:avLst/>
          </a:prstGeom>
          <a:solidFill>
            <a:schemeClr val="accent3">
              <a:lumOff val="44000"/>
            </a:schemeClr>
          </a:solidFill>
          <a:ln w="12700">
            <a:miter lim="400000"/>
          </a:ln>
        </p:spPr>
        <p:txBody>
          <a:bodyPr lIns="45719" rIns="45719"/>
          <a:lstStyle/>
          <a:p>
            <a:pPr/>
          </a:p>
        </p:txBody>
      </p:sp>
      <p:sp>
        <p:nvSpPr>
          <p:cNvPr id="327" name="Rechteck"/>
          <p:cNvSpPr/>
          <p:nvPr/>
        </p:nvSpPr>
        <p:spPr>
          <a:xfrm>
            <a:off x="1111116" y="4052939"/>
            <a:ext cx="464018" cy="1345420"/>
          </a:xfrm>
          <a:prstGeom prst="rect">
            <a:avLst/>
          </a:prstGeom>
          <a:solidFill>
            <a:schemeClr val="accent3">
              <a:lumOff val="44000"/>
            </a:schemeClr>
          </a:solidFill>
          <a:ln w="12700">
            <a:miter lim="400000"/>
          </a:ln>
        </p:spPr>
        <p:txBody>
          <a:bodyPr lIns="45719" rIns="45719"/>
          <a:lstStyle/>
          <a:p>
            <a:pPr/>
          </a:p>
        </p:txBody>
      </p:sp>
      <p:sp>
        <p:nvSpPr>
          <p:cNvPr id="328" name="Mikrotubuli"/>
          <p:cNvSpPr txBox="1"/>
          <p:nvPr/>
        </p:nvSpPr>
        <p:spPr>
          <a:xfrm>
            <a:off x="232417" y="2568233"/>
            <a:ext cx="84098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8800"/>
                  </a:schemeClr>
                </a:solidFill>
                <a:latin typeface="D-DIN"/>
                <a:ea typeface="D-DIN"/>
                <a:cs typeface="D-DIN"/>
                <a:sym typeface="D-DIN"/>
              </a:defRPr>
            </a:lvl1pPr>
          </a:lstStyle>
          <a:p>
            <a:pPr/>
            <a:r>
              <a:t>Mikrotubuli</a:t>
            </a:r>
          </a:p>
        </p:txBody>
      </p:sp>
      <p:sp>
        <p:nvSpPr>
          <p:cNvPr id="329" name="Linie"/>
          <p:cNvSpPr/>
          <p:nvPr/>
        </p:nvSpPr>
        <p:spPr>
          <a:xfrm>
            <a:off x="771018" y="1911982"/>
            <a:ext cx="504604" cy="202993"/>
          </a:xfrm>
          <a:prstGeom prst="line">
            <a:avLst/>
          </a:prstGeom>
          <a:ln w="12700">
            <a:solidFill>
              <a:schemeClr val="accent4">
                <a:lumOff val="-8800"/>
              </a:schemeClr>
            </a:solidFill>
          </a:ln>
        </p:spPr>
        <p:txBody>
          <a:bodyPr lIns="45719" rIns="45719"/>
          <a:lstStyle/>
          <a:p>
            <a:pPr/>
          </a:p>
        </p:txBody>
      </p:sp>
      <p:sp>
        <p:nvSpPr>
          <p:cNvPr id="330" name="Linie"/>
          <p:cNvSpPr/>
          <p:nvPr/>
        </p:nvSpPr>
        <p:spPr>
          <a:xfrm>
            <a:off x="1045527" y="2703601"/>
            <a:ext cx="227059" cy="1"/>
          </a:xfrm>
          <a:prstGeom prst="line">
            <a:avLst/>
          </a:prstGeom>
          <a:ln w="12700">
            <a:solidFill>
              <a:schemeClr val="accent4">
                <a:lumOff val="-8800"/>
              </a:schemeClr>
            </a:solidFill>
          </a:ln>
        </p:spPr>
        <p:txBody>
          <a:bodyPr lIns="45719" rIns="45719"/>
          <a:lstStyle/>
          <a:p>
            <a:pPr/>
          </a:p>
        </p:txBody>
      </p:sp>
      <p:sp>
        <p:nvSpPr>
          <p:cNvPr id="331" name="Linie"/>
          <p:cNvSpPr/>
          <p:nvPr/>
        </p:nvSpPr>
        <p:spPr>
          <a:xfrm>
            <a:off x="944964" y="4540573"/>
            <a:ext cx="227059" cy="1"/>
          </a:xfrm>
          <a:prstGeom prst="line">
            <a:avLst/>
          </a:prstGeom>
          <a:ln w="12700">
            <a:solidFill>
              <a:schemeClr val="accent4">
                <a:lumOff val="-8800"/>
              </a:schemeClr>
            </a:solidFill>
          </a:ln>
        </p:spPr>
        <p:txBody>
          <a:bodyPr lIns="45719" rIns="45719"/>
          <a:lstStyle/>
          <a:p>
            <a:pPr/>
          </a:p>
        </p:txBody>
      </p:sp>
      <p:sp>
        <p:nvSpPr>
          <p:cNvPr id="332" name="Linie"/>
          <p:cNvSpPr/>
          <p:nvPr/>
        </p:nvSpPr>
        <p:spPr>
          <a:xfrm flipH="1">
            <a:off x="1426097" y="2290952"/>
            <a:ext cx="1" cy="1274327"/>
          </a:xfrm>
          <a:prstGeom prst="line">
            <a:avLst/>
          </a:prstGeom>
          <a:ln w="12700">
            <a:solidFill>
              <a:schemeClr val="accent4">
                <a:lumOff val="-8800"/>
              </a:schemeClr>
            </a:solidFill>
            <a:headEnd type="triangle" len="sm"/>
            <a:tailEnd type="triangle" len="sm"/>
          </a:ln>
        </p:spPr>
        <p:txBody>
          <a:bodyPr lIns="45719" rIns="45719"/>
          <a:lstStyle/>
          <a:p>
            <a:pPr/>
          </a:p>
        </p:txBody>
      </p:sp>
      <p:sp>
        <p:nvSpPr>
          <p:cNvPr id="333" name="Abbildung 8…"/>
          <p:cNvSpPr txBox="1"/>
          <p:nvPr/>
        </p:nvSpPr>
        <p:spPr>
          <a:xfrm>
            <a:off x="263272" y="1152492"/>
            <a:ext cx="1395622"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b="1" sz="800">
                <a:solidFill>
                  <a:schemeClr val="accent3">
                    <a:lumOff val="11000"/>
                  </a:schemeClr>
                </a:solidFill>
                <a:latin typeface="D-DIN"/>
                <a:ea typeface="D-DIN"/>
                <a:cs typeface="D-DIN"/>
                <a:sym typeface="D-DIN"/>
              </a:defRPr>
            </a:pPr>
            <a:r>
              <a:t>Abbildung 8</a:t>
            </a:r>
          </a:p>
          <a:p>
            <a:pPr marL="609600" indent="-609600" defTabSz="457200">
              <a:defRPr i="1" sz="800">
                <a:solidFill>
                  <a:schemeClr val="accent3">
                    <a:lumOff val="11000"/>
                  </a:schemeClr>
                </a:solidFill>
                <a:latin typeface="D-DIN"/>
                <a:ea typeface="D-DIN"/>
                <a:cs typeface="D-DIN"/>
                <a:sym typeface="D-DIN"/>
              </a:defRPr>
            </a:pPr>
            <a:r>
              <a:t>Mikrotubuli und Tau-Proteine</a:t>
            </a:r>
          </a:p>
        </p:txBody>
      </p:sp>
      <p:sp>
        <p:nvSpPr>
          <p:cNvPr id="334" name="Brunden, Trojanowski &amp; Lee (2009)"/>
          <p:cNvSpPr txBox="1"/>
          <p:nvPr/>
        </p:nvSpPr>
        <p:spPr>
          <a:xfrm>
            <a:off x="474538" y="5934031"/>
            <a:ext cx="1591331" cy="2014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defRPr sz="800">
                <a:solidFill>
                  <a:schemeClr val="accent3"/>
                </a:solidFill>
                <a:latin typeface="+mj-lt"/>
                <a:ea typeface="+mj-ea"/>
                <a:cs typeface="+mj-cs"/>
                <a:sym typeface="Times New Roman"/>
              </a:defRPr>
            </a:lvl1pPr>
          </a:lstStyle>
          <a:p>
            <a:pPr/>
            <a:r>
              <a:t>Brunden, Trojanowski &amp; Lee (2009)</a:t>
            </a:r>
          </a:p>
        </p:txBody>
      </p:sp>
      <p:pic>
        <p:nvPicPr>
          <p:cNvPr id="335" name="taumicrotubules1.jpeg" descr="taumicrotubules1.jpeg"/>
          <p:cNvPicPr>
            <a:picLocks noChangeAspect="1"/>
          </p:cNvPicPr>
          <p:nvPr/>
        </p:nvPicPr>
        <p:blipFill>
          <a:blip r:embed="rId3">
            <a:extLst/>
          </a:blip>
          <a:srcRect l="0" t="41268" r="0" b="5116"/>
          <a:stretch>
            <a:fillRect/>
          </a:stretch>
        </p:blipFill>
        <p:spPr>
          <a:xfrm flipH="1" rot="16200000">
            <a:off x="609254" y="2790169"/>
            <a:ext cx="4427633" cy="1893823"/>
          </a:xfrm>
          <a:prstGeom prst="rect">
            <a:avLst/>
          </a:prstGeom>
          <a:ln w="12700">
            <a:miter lim="400000"/>
          </a:ln>
        </p:spPr>
      </p:pic>
      <p:sp>
        <p:nvSpPr>
          <p:cNvPr id="336" name="Tau-Protein"/>
          <p:cNvSpPr txBox="1"/>
          <p:nvPr/>
        </p:nvSpPr>
        <p:spPr>
          <a:xfrm>
            <a:off x="1133560" y="4405636"/>
            <a:ext cx="88347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8800"/>
                  </a:schemeClr>
                </a:solidFill>
                <a:latin typeface="D-DIN"/>
                <a:ea typeface="D-DIN"/>
                <a:cs typeface="D-DIN"/>
                <a:sym typeface="D-DIN"/>
              </a:defRPr>
            </a:lvl1pPr>
          </a:lstStyle>
          <a:p>
            <a:pPr/>
            <a:r>
              <a:t>Tau-Protein</a:t>
            </a:r>
          </a:p>
        </p:txBody>
      </p:sp>
      <p:sp>
        <p:nvSpPr>
          <p:cNvPr id="337" name="Rechteck"/>
          <p:cNvSpPr/>
          <p:nvPr/>
        </p:nvSpPr>
        <p:spPr>
          <a:xfrm>
            <a:off x="2185404" y="3934076"/>
            <a:ext cx="464018" cy="1345420"/>
          </a:xfrm>
          <a:prstGeom prst="rect">
            <a:avLst/>
          </a:prstGeom>
          <a:solidFill>
            <a:schemeClr val="accent3">
              <a:lumOff val="44000"/>
            </a:schemeClr>
          </a:solidFill>
          <a:ln w="12700">
            <a:miter lim="400000"/>
          </a:ln>
        </p:spPr>
        <p:txBody>
          <a:bodyPr lIns="45719" rIns="45719"/>
          <a:lstStyle/>
          <a:p>
            <a:pPr/>
          </a:p>
        </p:txBody>
      </p:sp>
      <p:sp>
        <p:nvSpPr>
          <p:cNvPr id="338" name="Rechteck"/>
          <p:cNvSpPr/>
          <p:nvPr/>
        </p:nvSpPr>
        <p:spPr>
          <a:xfrm>
            <a:off x="2471683" y="2300629"/>
            <a:ext cx="464018" cy="678760"/>
          </a:xfrm>
          <a:prstGeom prst="rect">
            <a:avLst/>
          </a:prstGeom>
          <a:solidFill>
            <a:schemeClr val="accent3">
              <a:lumOff val="44000"/>
            </a:schemeClr>
          </a:solidFill>
          <a:ln w="12700">
            <a:miter lim="400000"/>
          </a:ln>
        </p:spPr>
        <p:txBody>
          <a:bodyPr lIns="45719" rIns="45719"/>
          <a:lstStyle/>
          <a:p>
            <a:pPr/>
          </a:p>
        </p:txBody>
      </p:sp>
      <p:sp>
        <p:nvSpPr>
          <p:cNvPr id="339" name="Rechteck"/>
          <p:cNvSpPr/>
          <p:nvPr/>
        </p:nvSpPr>
        <p:spPr>
          <a:xfrm>
            <a:off x="2682513" y="2586908"/>
            <a:ext cx="464018" cy="678759"/>
          </a:xfrm>
          <a:prstGeom prst="rect">
            <a:avLst/>
          </a:prstGeom>
          <a:solidFill>
            <a:schemeClr val="accent3">
              <a:lumOff val="44000"/>
            </a:schemeClr>
          </a:solidFill>
          <a:ln w="12700">
            <a:miter lim="400000"/>
          </a:ln>
        </p:spPr>
        <p:txBody>
          <a:bodyPr lIns="45719" rIns="45719"/>
          <a:lstStyle/>
          <a:p>
            <a:pPr/>
          </a:p>
        </p:txBody>
      </p:sp>
      <p:sp>
        <p:nvSpPr>
          <p:cNvPr id="340" name="Rechteck"/>
          <p:cNvSpPr/>
          <p:nvPr/>
        </p:nvSpPr>
        <p:spPr>
          <a:xfrm>
            <a:off x="3178369" y="3962986"/>
            <a:ext cx="123370" cy="1183276"/>
          </a:xfrm>
          <a:prstGeom prst="rect">
            <a:avLst/>
          </a:prstGeom>
          <a:solidFill>
            <a:schemeClr val="accent3">
              <a:lumOff val="44000"/>
            </a:schemeClr>
          </a:solidFill>
          <a:ln w="12700">
            <a:miter lim="400000"/>
          </a:ln>
        </p:spPr>
        <p:txBody>
          <a:bodyPr lIns="45719" rIns="45719"/>
          <a:lstStyle/>
          <a:p>
            <a:pPr/>
          </a:p>
        </p:txBody>
      </p:sp>
      <p:sp>
        <p:nvSpPr>
          <p:cNvPr id="341" name="Rechteck"/>
          <p:cNvSpPr/>
          <p:nvPr/>
        </p:nvSpPr>
        <p:spPr>
          <a:xfrm>
            <a:off x="3464647" y="5189634"/>
            <a:ext cx="205685" cy="356380"/>
          </a:xfrm>
          <a:prstGeom prst="rect">
            <a:avLst/>
          </a:prstGeom>
          <a:solidFill>
            <a:schemeClr val="accent3">
              <a:lumOff val="44000"/>
            </a:schemeClr>
          </a:solidFill>
          <a:ln w="12700">
            <a:miter lim="400000"/>
          </a:ln>
        </p:spPr>
        <p:txBody>
          <a:bodyPr lIns="45719" rIns="45719"/>
          <a:lstStyle/>
          <a:p>
            <a:pPr/>
          </a:p>
        </p:txBody>
      </p:sp>
      <p:sp>
        <p:nvSpPr>
          <p:cNvPr id="342" name="P-Tau-Fibrille"/>
          <p:cNvSpPr txBox="1"/>
          <p:nvPr/>
        </p:nvSpPr>
        <p:spPr>
          <a:xfrm>
            <a:off x="1347297" y="4993735"/>
            <a:ext cx="100179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8800"/>
                  </a:schemeClr>
                </a:solidFill>
                <a:latin typeface="D-DIN"/>
                <a:ea typeface="D-DIN"/>
                <a:cs typeface="D-DIN"/>
                <a:sym typeface="D-DIN"/>
              </a:defRPr>
            </a:lvl1pPr>
          </a:lstStyle>
          <a:p>
            <a:pPr/>
            <a:r>
              <a:t>P-Tau-Fibrille</a:t>
            </a:r>
          </a:p>
        </p:txBody>
      </p:sp>
      <p:sp>
        <p:nvSpPr>
          <p:cNvPr id="343" name="Linie"/>
          <p:cNvSpPr/>
          <p:nvPr/>
        </p:nvSpPr>
        <p:spPr>
          <a:xfrm flipH="1">
            <a:off x="2318151" y="4874397"/>
            <a:ext cx="1201672" cy="246497"/>
          </a:xfrm>
          <a:prstGeom prst="line">
            <a:avLst/>
          </a:prstGeom>
          <a:ln w="19050">
            <a:solidFill>
              <a:schemeClr val="accent4">
                <a:lumOff val="-8800"/>
              </a:schemeClr>
            </a:solidFill>
          </a:ln>
        </p:spPr>
        <p:txBody>
          <a:bodyPr lIns="45719" rIns="45719"/>
          <a:lstStyle/>
          <a:p>
            <a:pPr/>
          </a:p>
        </p:txBody>
      </p:sp>
      <p:sp>
        <p:nvSpPr>
          <p:cNvPr id="344" name="Phosphor bindet an Tau-Protein (P-Tau)…"/>
          <p:cNvSpPr txBox="1"/>
          <p:nvPr/>
        </p:nvSpPr>
        <p:spPr>
          <a:xfrm>
            <a:off x="3987988" y="1575614"/>
            <a:ext cx="4345458" cy="28660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spcBef>
                <a:spcPts val="1500"/>
              </a:spcBef>
              <a:buSzPct val="100000"/>
              <a:buAutoNum type="arabicPeriod" startAt="1"/>
              <a:defRPr sz="1600"/>
            </a:pPr>
            <a:r>
              <a:t>Phosphor bindet an Tau-Protein (P-Tau)</a:t>
            </a:r>
          </a:p>
          <a:p>
            <a:pPr marL="240631" indent="-240631">
              <a:spcBef>
                <a:spcPts val="1500"/>
              </a:spcBef>
              <a:buSzPct val="100000"/>
              <a:buAutoNum type="arabicPeriod" startAt="1"/>
              <a:defRPr sz="1600"/>
            </a:pPr>
            <a:r>
              <a:t>P-Tau-Proteine formieren sich zu Fibrillen</a:t>
            </a:r>
          </a:p>
          <a:p>
            <a:pPr marL="240631" indent="-240631">
              <a:spcBef>
                <a:spcPts val="1500"/>
              </a:spcBef>
              <a:buSzPct val="100000"/>
              <a:buAutoNum type="arabicPeriod" startAt="1"/>
              <a:defRPr sz="1600"/>
            </a:pPr>
            <a:r>
              <a:t>Mikrotubulus fällt ohne Tau auseinander</a:t>
            </a:r>
          </a:p>
          <a:p>
            <a:pPr marL="240631" indent="-240631">
              <a:spcBef>
                <a:spcPts val="1500"/>
              </a:spcBef>
              <a:buSzPct val="100000"/>
              <a:buAutoNum type="arabicPeriod" startAt="1"/>
              <a:defRPr sz="1600"/>
            </a:pPr>
            <a:r>
              <a:t>Prozess greift auf benachbarte Mikrotubuli über</a:t>
            </a:r>
          </a:p>
          <a:p>
            <a:pPr marL="240631" indent="-240631">
              <a:spcBef>
                <a:spcPts val="1500"/>
              </a:spcBef>
              <a:buSzPct val="100000"/>
              <a:buAutoNum type="arabicPeriod" startAt="1"/>
              <a:defRPr sz="1600"/>
            </a:pPr>
            <a:r>
              <a:t>Neuron verliert Struktur &amp; stirbt ab</a:t>
            </a:r>
          </a:p>
          <a:p>
            <a:pPr marL="240631" indent="-240631">
              <a:spcBef>
                <a:spcPts val="1500"/>
              </a:spcBef>
              <a:buSzPct val="100000"/>
              <a:buAutoNum type="arabicPeriod" startAt="1"/>
              <a:defRPr sz="1600"/>
            </a:pPr>
            <a:r>
              <a:t>Prozess greift auf benachbarte Neurone über</a:t>
            </a:r>
          </a:p>
        </p:txBody>
      </p:sp>
      <p:sp>
        <p:nvSpPr>
          <p:cNvPr id="345" name="—&gt; ähnlicher Prozess wie bei…"/>
          <p:cNvSpPr txBox="1"/>
          <p:nvPr/>
        </p:nvSpPr>
        <p:spPr>
          <a:xfrm>
            <a:off x="4100974" y="4615415"/>
            <a:ext cx="3185330" cy="617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i="1"/>
            </a:pPr>
            <a:r>
              <a:t>—&gt; ähnlicher Prozess wie bei </a:t>
            </a:r>
          </a:p>
          <a:p>
            <a:pPr>
              <a:defRPr i="1"/>
            </a:pPr>
            <a:r>
              <a:t>       Alzheimer Demenz!</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Titel 1"/>
          <p:cNvSpPr txBox="1"/>
          <p:nvPr>
            <p:ph type="title"/>
          </p:nvPr>
        </p:nvSpPr>
        <p:spPr>
          <a:prstGeom prst="rect">
            <a:avLst/>
          </a:prstGeom>
        </p:spPr>
        <p:txBody>
          <a:bodyPr/>
          <a:lstStyle/>
          <a:p>
            <a:pPr/>
            <a:r>
              <a:t>CTE: Pathophysiologie</a:t>
            </a:r>
          </a:p>
        </p:txBody>
      </p:sp>
      <p:sp>
        <p:nvSpPr>
          <p:cNvPr id="350" name="Textfeld 3"/>
          <p:cNvSpPr txBox="1"/>
          <p:nvPr>
            <p:ph type="sldNum" sz="quarter" idx="2"/>
          </p:nvPr>
        </p:nvSpPr>
        <p:spPr>
          <a:xfrm>
            <a:off x="8175920" y="6065542"/>
            <a:ext cx="341559"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352" name="720.jpeg" descr="720.jpeg"/>
          <p:cNvPicPr>
            <a:picLocks noChangeAspect="1"/>
          </p:cNvPicPr>
          <p:nvPr/>
        </p:nvPicPr>
        <p:blipFill>
          <a:blip r:embed="rId3">
            <a:extLst/>
          </a:blip>
          <a:stretch>
            <a:fillRect/>
          </a:stretch>
        </p:blipFill>
        <p:spPr>
          <a:xfrm>
            <a:off x="376378" y="1689202"/>
            <a:ext cx="5575875" cy="4181907"/>
          </a:xfrm>
          <a:prstGeom prst="rect">
            <a:avLst/>
          </a:prstGeom>
          <a:ln w="12700">
            <a:miter lim="400000"/>
          </a:ln>
        </p:spPr>
      </p:pic>
      <p:sp>
        <p:nvSpPr>
          <p:cNvPr id="353" name="Abbildung 9…"/>
          <p:cNvSpPr txBox="1"/>
          <p:nvPr/>
        </p:nvSpPr>
        <p:spPr>
          <a:xfrm>
            <a:off x="333967" y="1148430"/>
            <a:ext cx="5267408"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4">
                    <a:lumOff val="-8800"/>
                  </a:schemeClr>
                </a:solidFill>
                <a:latin typeface="D-DIN"/>
                <a:ea typeface="D-DIN"/>
                <a:cs typeface="D-DIN"/>
                <a:sym typeface="D-DIN"/>
              </a:defRPr>
            </a:pPr>
            <a:r>
              <a:t>Abbildung 9</a:t>
            </a:r>
          </a:p>
          <a:p>
            <a:pPr>
              <a:defRPr i="1" sz="1000">
                <a:solidFill>
                  <a:schemeClr val="accent4">
                    <a:lumOff val="-8800"/>
                  </a:schemeClr>
                </a:solidFill>
                <a:latin typeface="D-DIN"/>
                <a:ea typeface="D-DIN"/>
                <a:cs typeface="D-DIN"/>
                <a:sym typeface="D-DIN"/>
              </a:defRPr>
            </a:pPr>
            <a:r>
              <a:t>Coronarschnitt von einem gesunden Gehirn (links) und dem Gehirn von Aaron Hernandez (rechts); die Atrophien finden sich v.a. periventrikulär</a:t>
            </a:r>
          </a:p>
        </p:txBody>
      </p:sp>
      <p:sp>
        <p:nvSpPr>
          <p:cNvPr id="354" name="McKee, 2017"/>
          <p:cNvSpPr txBox="1"/>
          <p:nvPr/>
        </p:nvSpPr>
        <p:spPr>
          <a:xfrm>
            <a:off x="333261" y="5846942"/>
            <a:ext cx="4042444"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chemeClr val="accent4">
                    <a:lumOff val="-8800"/>
                  </a:schemeClr>
                </a:solidFill>
                <a:latin typeface="D-DIN"/>
                <a:ea typeface="D-DIN"/>
                <a:cs typeface="D-DIN"/>
                <a:sym typeface="D-DIN"/>
              </a:defRPr>
            </a:lvl1pPr>
          </a:lstStyle>
          <a:p>
            <a:pPr/>
            <a:r>
              <a:t>McKee, 2017</a:t>
            </a:r>
          </a:p>
        </p:txBody>
      </p:sp>
      <p:sp>
        <p:nvSpPr>
          <p:cNvPr id="355" name="Unterschiede zur…"/>
          <p:cNvSpPr txBox="1"/>
          <p:nvPr/>
        </p:nvSpPr>
        <p:spPr>
          <a:xfrm>
            <a:off x="6086869" y="2571018"/>
            <a:ext cx="2224687" cy="23707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600"/>
            </a:pPr>
            <a:r>
              <a:t>Unterschiede zur </a:t>
            </a:r>
          </a:p>
          <a:p>
            <a:pPr>
              <a:defRPr b="1" sz="1600"/>
            </a:pPr>
            <a:r>
              <a:t>Alzheimer-Demenz: </a:t>
            </a:r>
          </a:p>
          <a:p>
            <a:pPr>
              <a:defRPr sz="1600"/>
            </a:pPr>
          </a:p>
          <a:p>
            <a:pPr marL="136915" indent="-136915">
              <a:buSzPct val="100000"/>
              <a:buChar char="-"/>
              <a:defRPr sz="1600"/>
            </a:pPr>
            <a:r>
              <a:t>Tau-Fibrillen bzw. Atrophien sind v.a. periventrikulär / perivaskulär </a:t>
            </a:r>
          </a:p>
          <a:p>
            <a:pPr>
              <a:defRPr sz="1600"/>
            </a:pPr>
          </a:p>
          <a:p>
            <a:pPr marL="136915" indent="-136915">
              <a:buSzPct val="100000"/>
              <a:buChar char="-"/>
              <a:defRPr sz="1600"/>
            </a:pPr>
            <a:r>
              <a:t>keine beta-Amyloid-</a:t>
            </a:r>
          </a:p>
          <a:p>
            <a:pPr>
              <a:defRPr sz="1600"/>
            </a:pPr>
            <a:r>
              <a:t>  Plaques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Titel 1"/>
          <p:cNvSpPr txBox="1"/>
          <p:nvPr>
            <p:ph type="title"/>
          </p:nvPr>
        </p:nvSpPr>
        <p:spPr>
          <a:prstGeom prst="rect">
            <a:avLst/>
          </a:prstGeom>
        </p:spPr>
        <p:txBody>
          <a:bodyPr/>
          <a:lstStyle/>
          <a:p>
            <a:pPr/>
            <a:r>
              <a:t>CTE: Symptome</a:t>
            </a:r>
          </a:p>
        </p:txBody>
      </p:sp>
      <p:sp>
        <p:nvSpPr>
          <p:cNvPr id="360" name="Textfeld 3"/>
          <p:cNvSpPr txBox="1"/>
          <p:nvPr>
            <p:ph type="sldNum" sz="quarter" idx="2"/>
          </p:nvPr>
        </p:nvSpPr>
        <p:spPr>
          <a:xfrm>
            <a:off x="816475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62" name="Diagnostik nur post-mortem möglich!…"/>
          <p:cNvSpPr txBox="1"/>
          <p:nvPr/>
        </p:nvSpPr>
        <p:spPr>
          <a:xfrm>
            <a:off x="219690" y="1263145"/>
            <a:ext cx="8198149" cy="4648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60000"/>
              </a:lnSpc>
              <a:defRPr b="1" sz="1600"/>
            </a:pPr>
            <a:r>
              <a:t>Diagnostik nur post-mortem möglich!</a:t>
            </a:r>
          </a:p>
          <a:p>
            <a:pPr>
              <a:lnSpc>
                <a:spcPct val="160000"/>
              </a:lnSpc>
              <a:defRPr b="1" sz="600"/>
            </a:pPr>
          </a:p>
          <a:p>
            <a:pPr>
              <a:lnSpc>
                <a:spcPct val="160000"/>
              </a:lnSpc>
              <a:defRPr b="1" sz="1600"/>
            </a:pPr>
            <a:r>
              <a:t>—&gt; Symptome bei Patient*innen, bei denen post-mortem CTE diagnostiziert wurde: </a:t>
            </a:r>
          </a:p>
          <a:p>
            <a:pPr marL="154029" indent="-154029">
              <a:lnSpc>
                <a:spcPct val="140000"/>
              </a:lnSpc>
              <a:buSzPct val="100000"/>
              <a:buChar char="-"/>
              <a:defRPr sz="1600"/>
            </a:pPr>
            <a:r>
              <a:t>Gedächtnisstörungen (v.a. KZG, später auch LZG)</a:t>
            </a:r>
          </a:p>
          <a:p>
            <a:pPr marL="154029" indent="-154029">
              <a:lnSpc>
                <a:spcPct val="140000"/>
              </a:lnSpc>
              <a:buSzPct val="100000"/>
              <a:buChar char="-"/>
              <a:defRPr sz="1600"/>
            </a:pPr>
            <a:r>
              <a:t>Störung exekutiver Funktionen</a:t>
            </a:r>
          </a:p>
          <a:p>
            <a:pPr lvl="1" marL="535029" indent="-154029">
              <a:lnSpc>
                <a:spcPct val="140000"/>
              </a:lnSpc>
              <a:buSzPct val="100000"/>
              <a:buChar char="-"/>
              <a:defRPr sz="1600"/>
            </a:pPr>
            <a:r>
              <a:t>Planen &amp; Organisieren </a:t>
            </a:r>
          </a:p>
          <a:p>
            <a:pPr lvl="1" marL="535029" indent="-154029">
              <a:lnSpc>
                <a:spcPct val="140000"/>
              </a:lnSpc>
              <a:buSzPct val="100000"/>
              <a:buChar char="-"/>
              <a:defRPr sz="1600"/>
            </a:pPr>
            <a:r>
              <a:t>Aufmerksamkeit / Konzentration</a:t>
            </a:r>
          </a:p>
          <a:p>
            <a:pPr marL="154029" indent="-154029">
              <a:lnSpc>
                <a:spcPct val="140000"/>
              </a:lnSpc>
              <a:buSzPct val="100000"/>
              <a:buChar char="-"/>
              <a:defRPr sz="1600"/>
            </a:pPr>
            <a:r>
              <a:t>sensorische Störungen</a:t>
            </a:r>
          </a:p>
          <a:p>
            <a:pPr marL="154029" indent="-154029">
              <a:lnSpc>
                <a:spcPct val="140000"/>
              </a:lnSpc>
              <a:buSzPct val="100000"/>
              <a:buChar char="-"/>
              <a:defRPr sz="1600"/>
            </a:pPr>
            <a:r>
              <a:t>Sprachstörungen</a:t>
            </a:r>
          </a:p>
          <a:p>
            <a:pPr marL="154029" indent="-154029">
              <a:lnSpc>
                <a:spcPct val="140000"/>
              </a:lnSpc>
              <a:buSzPct val="100000"/>
              <a:buChar char="-"/>
              <a:defRPr sz="1600"/>
            </a:pPr>
            <a:r>
              <a:t>Motorische Probleme (Balance- und Gangstörungen)</a:t>
            </a:r>
          </a:p>
          <a:p>
            <a:pPr marL="154029" indent="-154029">
              <a:lnSpc>
                <a:spcPct val="140000"/>
              </a:lnSpc>
              <a:buSzPct val="100000"/>
              <a:buChar char="-"/>
              <a:defRPr sz="1600"/>
            </a:pPr>
            <a:r>
              <a:t>Persönlichkeitsveränderungen, u.a. reduzierte Impulskontrolle:</a:t>
            </a:r>
          </a:p>
          <a:p>
            <a:pPr lvl="1" marL="541421" indent="-160421">
              <a:lnSpc>
                <a:spcPct val="140000"/>
              </a:lnSpc>
              <a:buSzPct val="100000"/>
              <a:buChar char="•"/>
              <a:defRPr sz="1600"/>
            </a:pPr>
            <a:r>
              <a:t>anfälliger für Suchterkrankungen (z.B. Kauf- oder Spielsucht)</a:t>
            </a:r>
          </a:p>
          <a:p>
            <a:pPr lvl="1" marL="541421" indent="-160421">
              <a:lnSpc>
                <a:spcPct val="140000"/>
              </a:lnSpc>
              <a:buSzPct val="100000"/>
              <a:buChar char="•"/>
              <a:defRPr sz="1600"/>
            </a:pPr>
            <a:r>
              <a:t>aggressives Verhalten</a:t>
            </a:r>
          </a:p>
          <a:p>
            <a:pPr>
              <a:lnSpc>
                <a:spcPct val="140000"/>
              </a:lnSpc>
              <a:defRPr sz="1600"/>
            </a:pPr>
            <a:r>
              <a:t>- affektive Störungen (Depressionen, Angst)</a:t>
            </a:r>
          </a:p>
          <a:p>
            <a:pPr>
              <a:lnSpc>
                <a:spcPct val="140000"/>
              </a:lnSpc>
              <a:defRPr sz="1600"/>
            </a:pPr>
            <a:r>
              <a:t>- Suizidalität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Titel 1"/>
          <p:cNvSpPr txBox="1"/>
          <p:nvPr>
            <p:ph type="title"/>
          </p:nvPr>
        </p:nvSpPr>
        <p:spPr>
          <a:xfrm>
            <a:off x="357542" y="91084"/>
            <a:ext cx="5616774" cy="864097"/>
          </a:xfrm>
          <a:prstGeom prst="rect">
            <a:avLst/>
          </a:prstGeom>
        </p:spPr>
        <p:txBody>
          <a:bodyPr/>
          <a:lstStyle/>
          <a:p>
            <a:pPr/>
            <a:r>
              <a:t>Gruppenarbeit</a:t>
            </a:r>
          </a:p>
        </p:txBody>
      </p:sp>
      <p:sp>
        <p:nvSpPr>
          <p:cNvPr id="365" name="Textfeld 3"/>
          <p:cNvSpPr txBox="1"/>
          <p:nvPr>
            <p:ph type="sldNum" sz="quarter" idx="2"/>
          </p:nvPr>
        </p:nvSpPr>
        <p:spPr>
          <a:xfrm>
            <a:off x="8187087" y="6065542"/>
            <a:ext cx="358413"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367" name="Bildschirmfoto 2021-07-08 um 08.55.05.png" descr="Bildschirmfoto 2021-07-08 um 08.55.05.png"/>
          <p:cNvPicPr>
            <a:picLocks noChangeAspect="1"/>
          </p:cNvPicPr>
          <p:nvPr/>
        </p:nvPicPr>
        <p:blipFill>
          <a:blip r:embed="rId3">
            <a:extLst/>
          </a:blip>
          <a:stretch>
            <a:fillRect/>
          </a:stretch>
        </p:blipFill>
        <p:spPr>
          <a:xfrm>
            <a:off x="554031" y="1378891"/>
            <a:ext cx="7423448" cy="452969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Textfeld 3"/>
          <p:cNvSpPr txBox="1"/>
          <p:nvPr>
            <p:ph type="sldNum" sz="quarter" idx="2"/>
          </p:nvPr>
        </p:nvSpPr>
        <p:spPr>
          <a:xfrm>
            <a:off x="8175920"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73" name="Titel 1"/>
          <p:cNvSpPr txBox="1"/>
          <p:nvPr>
            <p:ph type="title"/>
          </p:nvPr>
        </p:nvSpPr>
        <p:spPr>
          <a:prstGeom prst="rect">
            <a:avLst/>
          </a:prstGeom>
        </p:spPr>
        <p:txBody>
          <a:bodyPr/>
          <a:lstStyle/>
          <a:p>
            <a:pPr/>
            <a:r>
              <a:t>Aufgaben für alle Gruppen</a:t>
            </a:r>
          </a:p>
        </p:txBody>
      </p:sp>
      <p:sp>
        <p:nvSpPr>
          <p:cNvPr id="374" name="Einleitung:…"/>
          <p:cNvSpPr txBox="1"/>
          <p:nvPr/>
        </p:nvSpPr>
        <p:spPr>
          <a:xfrm>
            <a:off x="245893" y="1353724"/>
            <a:ext cx="7298544" cy="442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228600" defTabSz="449580">
              <a:buSzPct val="91666"/>
              <a:buAutoNum type="arabicPeriod" startAt="1"/>
              <a:defRPr b="1" sz="1600">
                <a:uFill>
                  <a:solidFill>
                    <a:srgbClr val="000000"/>
                  </a:solidFill>
                </a:uFill>
                <a:latin typeface="D-DIN"/>
                <a:ea typeface="D-DIN"/>
                <a:cs typeface="D-DIN"/>
                <a:sym typeface="D-DIN"/>
              </a:defRPr>
            </a:pPr>
            <a:r>
              <a:t>Einleitung:</a:t>
            </a:r>
          </a:p>
          <a:p>
            <a:pPr defTabSz="449580">
              <a:defRPr b="1" sz="1600">
                <a:uFill>
                  <a:solidFill>
                    <a:srgbClr val="000000"/>
                  </a:solidFill>
                </a:uFill>
                <a:latin typeface="D-DIN"/>
                <a:ea typeface="D-DIN"/>
                <a:cs typeface="D-DIN"/>
                <a:sym typeface="D-DIN"/>
              </a:defRPr>
            </a:pPr>
          </a:p>
          <a:p>
            <a:pPr lvl="2" indent="457200" defTabSz="449580">
              <a:defRPr sz="1600">
                <a:uFill>
                  <a:solidFill>
                    <a:srgbClr val="000000"/>
                  </a:solidFill>
                </a:uFill>
                <a:latin typeface="D-DIN"/>
                <a:ea typeface="D-DIN"/>
                <a:cs typeface="D-DIN"/>
                <a:sym typeface="D-DIN"/>
              </a:defRPr>
            </a:pPr>
            <a:r>
              <a:t>Was ist </a:t>
            </a:r>
            <a:r>
              <a:rPr i="1"/>
              <a:t>Chronic Traumatic Encephalopathy</a:t>
            </a:r>
            <a:r>
              <a:t> (CTE)?</a:t>
            </a:r>
          </a:p>
          <a:p>
            <a:pPr lvl="3" indent="685800" defTabSz="449580">
              <a:defRPr sz="1600">
                <a:uFill>
                  <a:solidFill>
                    <a:srgbClr val="000000"/>
                  </a:solidFill>
                </a:uFill>
                <a:latin typeface="D-DIN"/>
                <a:ea typeface="D-DIN"/>
                <a:cs typeface="D-DIN"/>
                <a:sym typeface="D-DIN"/>
              </a:defRPr>
            </a:pPr>
            <a:r>
              <a:t>  —&gt; Welche Bedeutung haben wiederholte Schläge auf den Kopf?</a:t>
            </a:r>
          </a:p>
          <a:p>
            <a:pPr lvl="3" indent="685800" defTabSz="449580">
              <a:defRPr sz="1600">
                <a:uFill>
                  <a:solidFill>
                    <a:srgbClr val="000000"/>
                  </a:solidFill>
                </a:uFill>
                <a:latin typeface="D-DIN"/>
                <a:ea typeface="D-DIN"/>
                <a:cs typeface="D-DIN"/>
                <a:sym typeface="D-DIN"/>
              </a:defRPr>
            </a:pPr>
            <a:r>
              <a:t>  —&gt; Welche neuronalen Veränderungen finden sich?</a:t>
            </a:r>
          </a:p>
          <a:p>
            <a:pPr defTabSz="449580">
              <a:defRPr b="1" sz="1600">
                <a:uFill>
                  <a:solidFill>
                    <a:srgbClr val="000000"/>
                  </a:solidFill>
                </a:uFill>
                <a:latin typeface="D-DIN"/>
                <a:ea typeface="D-DIN"/>
                <a:cs typeface="D-DIN"/>
                <a:sym typeface="D-DIN"/>
              </a:defRPr>
            </a:pPr>
          </a:p>
          <a:p>
            <a:pPr marL="457200" indent="-228600" defTabSz="449580">
              <a:buSzPct val="91666"/>
              <a:buAutoNum type="arabicPeriod" startAt="2"/>
              <a:defRPr b="1" sz="1600">
                <a:uFill>
                  <a:solidFill>
                    <a:srgbClr val="000000"/>
                  </a:solidFill>
                </a:uFill>
                <a:latin typeface="D-DIN"/>
                <a:ea typeface="D-DIN"/>
                <a:cs typeface="D-DIN"/>
                <a:sym typeface="D-DIN"/>
              </a:defRPr>
            </a:pPr>
            <a:r>
              <a:t>Methoden &amp; Resultate:</a:t>
            </a:r>
          </a:p>
          <a:p>
            <a:pPr lvl="1" marL="914400" indent="-228600" defTabSz="449580">
              <a:buSzPct val="100000"/>
              <a:buAutoNum type="alphaLcPeriod" startAt="1"/>
              <a:defRPr sz="1600">
                <a:uFill>
                  <a:solidFill>
                    <a:srgbClr val="000000"/>
                  </a:solidFill>
                </a:uFill>
                <a:latin typeface="D-DIN"/>
                <a:ea typeface="D-DIN"/>
                <a:cs typeface="D-DIN"/>
                <a:sym typeface="D-DIN"/>
              </a:defRPr>
            </a:pPr>
          </a:p>
          <a:p>
            <a:pPr lvl="3" indent="685800" defTabSz="449580">
              <a:defRPr sz="1600">
                <a:uFill>
                  <a:solidFill>
                    <a:srgbClr val="000000"/>
                  </a:solidFill>
                </a:uFill>
                <a:latin typeface="D-DIN"/>
                <a:ea typeface="D-DIN"/>
                <a:cs typeface="D-DIN"/>
                <a:sym typeface="D-DIN"/>
              </a:defRPr>
            </a:pPr>
            <a:r>
              <a:t>a) Was war die Fragestellung?</a:t>
            </a:r>
          </a:p>
          <a:p>
            <a:pPr lvl="2" indent="457200" defTabSz="449580">
              <a:defRPr sz="1600">
                <a:uFill>
                  <a:solidFill>
                    <a:srgbClr val="000000"/>
                  </a:solidFill>
                </a:uFill>
                <a:latin typeface="D-DIN"/>
                <a:ea typeface="D-DIN"/>
                <a:cs typeface="D-DIN"/>
                <a:sym typeface="D-DIN"/>
              </a:defRPr>
            </a:pPr>
            <a:r>
              <a:t>    </a:t>
            </a:r>
          </a:p>
          <a:p>
            <a:pPr lvl="2" indent="457200" defTabSz="449580">
              <a:defRPr sz="1600">
                <a:uFill>
                  <a:solidFill>
                    <a:srgbClr val="000000"/>
                  </a:solidFill>
                </a:uFill>
                <a:latin typeface="D-DIN"/>
                <a:ea typeface="D-DIN"/>
                <a:cs typeface="D-DIN"/>
                <a:sym typeface="D-DIN"/>
              </a:defRPr>
            </a:pPr>
            <a:r>
              <a:t>    b) Was sind BRIEF-A, CES-D, AES und BTACT?</a:t>
            </a:r>
          </a:p>
          <a:p>
            <a:pPr lvl="3" indent="685800" defTabSz="449580">
              <a:defRPr i="1" sz="1600">
                <a:solidFill>
                  <a:srgbClr val="8EC1E3"/>
                </a:solidFill>
                <a:uFill>
                  <a:solidFill>
                    <a:srgbClr val="000000"/>
                  </a:solidFill>
                </a:uFill>
                <a:latin typeface="D-DIN"/>
                <a:ea typeface="D-DIN"/>
                <a:cs typeface="D-DIN"/>
                <a:sym typeface="D-DIN"/>
              </a:defRPr>
            </a:pPr>
            <a:r>
              <a:t>    Vokabel-Hinweis: „items“ bei Fragebögen = Fragen </a:t>
            </a:r>
          </a:p>
          <a:p>
            <a:pPr lvl="3" indent="685800" defTabSz="449580">
              <a:defRPr sz="1600">
                <a:uFill>
                  <a:solidFill>
                    <a:srgbClr val="000000"/>
                  </a:solidFill>
                </a:uFill>
                <a:latin typeface="D-DIN"/>
                <a:ea typeface="D-DIN"/>
                <a:cs typeface="D-DIN"/>
                <a:sym typeface="D-DIN"/>
              </a:defRPr>
            </a:pPr>
          </a:p>
          <a:p>
            <a:pPr lvl="3" indent="685800" defTabSz="449580">
              <a:defRPr sz="1600">
                <a:uFill>
                  <a:solidFill>
                    <a:srgbClr val="000000"/>
                  </a:solidFill>
                </a:uFill>
                <a:latin typeface="D-DIN"/>
                <a:ea typeface="D-DIN"/>
                <a:cs typeface="D-DIN"/>
                <a:sym typeface="D-DIN"/>
              </a:defRPr>
            </a:pPr>
            <a:r>
              <a:t>c) Welche Befunde zeigen sich?</a:t>
            </a:r>
          </a:p>
          <a:p>
            <a:pPr lvl="4" indent="914400" defTabSz="449580">
              <a:defRPr sz="1600">
                <a:uFill>
                  <a:solidFill>
                    <a:srgbClr val="000000"/>
                  </a:solidFill>
                </a:uFill>
                <a:latin typeface="D-DIN"/>
                <a:ea typeface="D-DIN"/>
                <a:cs typeface="D-DIN"/>
                <a:sym typeface="D-DIN"/>
              </a:defRPr>
            </a:pPr>
            <a:r>
              <a:t>—&gt; Welches Bild ergibt sich in Zusammenhang mit dem Age of First Exposure (AEF)?</a:t>
            </a:r>
          </a:p>
          <a:p>
            <a:pPr lvl="2">
              <a:defRPr i="1" sz="1600">
                <a:solidFill>
                  <a:srgbClr val="8EC1E3"/>
                </a:solidFill>
              </a:defRPr>
            </a:pPr>
            <a:r>
              <a:t>Vokabel-Hinweis: </a:t>
            </a:r>
          </a:p>
          <a:p>
            <a:pPr lvl="4" indent="914400" defTabSz="449580">
              <a:defRPr i="1" sz="1600">
                <a:solidFill>
                  <a:srgbClr val="8EC1E3"/>
                </a:solidFill>
                <a:uFill>
                  <a:solidFill>
                    <a:srgbClr val="000000"/>
                  </a:solidFill>
                </a:uFill>
                <a:latin typeface="D-DIN"/>
                <a:ea typeface="D-DIN"/>
                <a:cs typeface="D-DIN"/>
                <a:sym typeface="D-DIN"/>
              </a:defRPr>
            </a:pPr>
            <a:r>
              <a:t>clinically meaningful = klinisch bedeutsam = da liegt eine Störung vor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Textfeld 3"/>
          <p:cNvSpPr txBox="1"/>
          <p:nvPr>
            <p:ph type="sldNum" sz="quarter" idx="2"/>
          </p:nvPr>
        </p:nvSpPr>
        <p:spPr>
          <a:xfrm>
            <a:off x="8175920"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80" name="Titel 1"/>
          <p:cNvSpPr txBox="1"/>
          <p:nvPr>
            <p:ph type="title"/>
          </p:nvPr>
        </p:nvSpPr>
        <p:spPr>
          <a:prstGeom prst="rect">
            <a:avLst/>
          </a:prstGeom>
        </p:spPr>
        <p:txBody>
          <a:bodyPr/>
          <a:lstStyle/>
          <a:p>
            <a:pPr/>
            <a:r>
              <a:t>Gruppenarbeit</a:t>
            </a:r>
          </a:p>
        </p:txBody>
      </p:sp>
      <p:pic>
        <p:nvPicPr>
          <p:cNvPr id="381" name="Bildschirmfoto 2021-07-07 um 22.04.50.png" descr="Bildschirmfoto 2021-07-07 um 22.04.50.png"/>
          <p:cNvPicPr>
            <a:picLocks noChangeAspect="1"/>
          </p:cNvPicPr>
          <p:nvPr/>
        </p:nvPicPr>
        <p:blipFill>
          <a:blip r:embed="rId2">
            <a:extLst/>
          </a:blip>
          <a:stretch>
            <a:fillRect/>
          </a:stretch>
        </p:blipFill>
        <p:spPr>
          <a:xfrm>
            <a:off x="118448" y="2484020"/>
            <a:ext cx="2782701" cy="2658842"/>
          </a:xfrm>
          <a:prstGeom prst="rect">
            <a:avLst/>
          </a:prstGeom>
          <a:ln w="12700">
            <a:miter lim="400000"/>
          </a:ln>
        </p:spPr>
      </p:pic>
      <p:pic>
        <p:nvPicPr>
          <p:cNvPr id="382" name="Bildschirmfoto 2021-07-07 um 22.04.41.png" descr="Bildschirmfoto 2021-07-07 um 22.04.41.png"/>
          <p:cNvPicPr>
            <a:picLocks noChangeAspect="1"/>
          </p:cNvPicPr>
          <p:nvPr/>
        </p:nvPicPr>
        <p:blipFill>
          <a:blip r:embed="rId3">
            <a:extLst/>
          </a:blip>
          <a:stretch>
            <a:fillRect/>
          </a:stretch>
        </p:blipFill>
        <p:spPr>
          <a:xfrm>
            <a:off x="2876627" y="2356256"/>
            <a:ext cx="2757035" cy="2740476"/>
          </a:xfrm>
          <a:prstGeom prst="rect">
            <a:avLst/>
          </a:prstGeom>
          <a:ln w="12700">
            <a:miter lim="400000"/>
          </a:ln>
        </p:spPr>
      </p:pic>
      <p:pic>
        <p:nvPicPr>
          <p:cNvPr id="383" name="Bildschirmfoto 2021-07-07 um 22.04.33.png" descr="Bildschirmfoto 2021-07-07 um 22.04.33.png"/>
          <p:cNvPicPr>
            <a:picLocks noChangeAspect="1"/>
          </p:cNvPicPr>
          <p:nvPr/>
        </p:nvPicPr>
        <p:blipFill>
          <a:blip r:embed="rId4">
            <a:extLst/>
          </a:blip>
          <a:stretch>
            <a:fillRect/>
          </a:stretch>
        </p:blipFill>
        <p:spPr>
          <a:xfrm>
            <a:off x="5671830" y="2483902"/>
            <a:ext cx="2736122" cy="2565622"/>
          </a:xfrm>
          <a:prstGeom prst="rect">
            <a:avLst/>
          </a:prstGeom>
          <a:ln w="12700">
            <a:miter lim="400000"/>
          </a:ln>
        </p:spPr>
      </p:pic>
      <p:sp>
        <p:nvSpPr>
          <p:cNvPr id="384" name="Depressions-Scores"/>
          <p:cNvSpPr txBox="1"/>
          <p:nvPr/>
        </p:nvSpPr>
        <p:spPr>
          <a:xfrm>
            <a:off x="6444888" y="2340941"/>
            <a:ext cx="1476262"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Depressions-Scores</a:t>
            </a:r>
          </a:p>
        </p:txBody>
      </p:sp>
      <p:sp>
        <p:nvSpPr>
          <p:cNvPr id="385" name="Scores für…"/>
          <p:cNvSpPr txBox="1"/>
          <p:nvPr/>
        </p:nvSpPr>
        <p:spPr>
          <a:xfrm>
            <a:off x="744170" y="2028950"/>
            <a:ext cx="1982146" cy="6198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200"/>
            </a:pPr>
            <a:r>
              <a:t>Scores für </a:t>
            </a:r>
          </a:p>
          <a:p>
            <a:pPr algn="ctr">
              <a:defRPr sz="1200"/>
            </a:pPr>
            <a:r>
              <a:t>Verhaltensregulation (BRI) </a:t>
            </a:r>
          </a:p>
          <a:p>
            <a:pPr algn="ctr">
              <a:defRPr sz="1200"/>
            </a:pPr>
            <a:r>
              <a:t>und Metakognition (MI)</a:t>
            </a:r>
          </a:p>
        </p:txBody>
      </p:sp>
      <p:sp>
        <p:nvSpPr>
          <p:cNvPr id="386" name="Rechteck"/>
          <p:cNvSpPr/>
          <p:nvPr/>
        </p:nvSpPr>
        <p:spPr>
          <a:xfrm>
            <a:off x="7812089" y="2659772"/>
            <a:ext cx="77951" cy="66965"/>
          </a:xfrm>
          <a:prstGeom prst="rect">
            <a:avLst/>
          </a:prstGeom>
          <a:solidFill>
            <a:schemeClr val="accent3">
              <a:lumOff val="44000"/>
            </a:schemeClr>
          </a:solidFill>
          <a:ln w="25400">
            <a:solidFill>
              <a:srgbClr val="005493"/>
            </a:solidFill>
          </a:ln>
        </p:spPr>
        <p:txBody>
          <a:bodyPr lIns="45719" rIns="45719"/>
          <a:lstStyle/>
          <a:p>
            <a:pPr/>
          </a:p>
        </p:txBody>
      </p:sp>
      <p:sp>
        <p:nvSpPr>
          <p:cNvPr id="387" name="Rechteck"/>
          <p:cNvSpPr/>
          <p:nvPr/>
        </p:nvSpPr>
        <p:spPr>
          <a:xfrm>
            <a:off x="7329489" y="3951997"/>
            <a:ext cx="716270" cy="610956"/>
          </a:xfrm>
          <a:prstGeom prst="rect">
            <a:avLst/>
          </a:prstGeom>
          <a:solidFill>
            <a:schemeClr val="accent3">
              <a:lumOff val="44000"/>
            </a:schemeClr>
          </a:solidFill>
          <a:ln w="25400">
            <a:solidFill>
              <a:srgbClr val="005493"/>
            </a:solidFill>
          </a:ln>
        </p:spPr>
        <p:txBody>
          <a:bodyPr lIns="45719" rIns="45719"/>
          <a:lstStyle/>
          <a:p>
            <a:pPr/>
          </a:p>
        </p:txBody>
      </p:sp>
      <p:sp>
        <p:nvSpPr>
          <p:cNvPr id="388" name="Rechteck"/>
          <p:cNvSpPr/>
          <p:nvPr/>
        </p:nvSpPr>
        <p:spPr>
          <a:xfrm>
            <a:off x="6438615" y="3619956"/>
            <a:ext cx="716271" cy="806960"/>
          </a:xfrm>
          <a:prstGeom prst="rect">
            <a:avLst/>
          </a:prstGeom>
          <a:ln w="25400">
            <a:solidFill>
              <a:srgbClr val="941100"/>
            </a:solidFill>
          </a:ln>
        </p:spPr>
        <p:txBody>
          <a:bodyPr lIns="45719" rIns="45719"/>
          <a:lstStyle/>
          <a:p>
            <a:pPr/>
          </a:p>
        </p:txBody>
      </p:sp>
      <p:sp>
        <p:nvSpPr>
          <p:cNvPr id="389" name="Rechteck"/>
          <p:cNvSpPr/>
          <p:nvPr/>
        </p:nvSpPr>
        <p:spPr>
          <a:xfrm>
            <a:off x="7453314" y="2656597"/>
            <a:ext cx="77951" cy="66965"/>
          </a:xfrm>
          <a:prstGeom prst="rect">
            <a:avLst/>
          </a:prstGeom>
          <a:ln w="25400">
            <a:solidFill>
              <a:srgbClr val="941100"/>
            </a:solidFill>
          </a:ln>
        </p:spPr>
        <p:txBody>
          <a:bodyPr lIns="45719" rIns="45719"/>
          <a:lstStyle/>
          <a:p>
            <a:pPr/>
          </a:p>
        </p:txBody>
      </p:sp>
      <p:sp>
        <p:nvSpPr>
          <p:cNvPr id="390" name="Rechteck"/>
          <p:cNvSpPr/>
          <p:nvPr/>
        </p:nvSpPr>
        <p:spPr>
          <a:xfrm>
            <a:off x="1261074" y="3829749"/>
            <a:ext cx="291786" cy="629548"/>
          </a:xfrm>
          <a:prstGeom prst="rect">
            <a:avLst/>
          </a:prstGeom>
          <a:solidFill>
            <a:schemeClr val="accent3">
              <a:lumOff val="44000"/>
            </a:schemeClr>
          </a:solidFill>
          <a:ln w="25400">
            <a:solidFill>
              <a:srgbClr val="005493"/>
            </a:solidFill>
          </a:ln>
        </p:spPr>
        <p:txBody>
          <a:bodyPr lIns="45719" rIns="45719"/>
          <a:lstStyle/>
          <a:p>
            <a:pPr/>
          </a:p>
        </p:txBody>
      </p:sp>
      <p:sp>
        <p:nvSpPr>
          <p:cNvPr id="391" name="Rechteck"/>
          <p:cNvSpPr/>
          <p:nvPr/>
        </p:nvSpPr>
        <p:spPr>
          <a:xfrm>
            <a:off x="2346560" y="3775811"/>
            <a:ext cx="291786" cy="696711"/>
          </a:xfrm>
          <a:prstGeom prst="rect">
            <a:avLst/>
          </a:prstGeom>
          <a:solidFill>
            <a:schemeClr val="accent3">
              <a:lumOff val="44000"/>
            </a:schemeClr>
          </a:solidFill>
          <a:ln w="25400">
            <a:solidFill>
              <a:srgbClr val="005493"/>
            </a:solidFill>
          </a:ln>
        </p:spPr>
        <p:txBody>
          <a:bodyPr lIns="45719" rIns="45719"/>
          <a:lstStyle/>
          <a:p>
            <a:pPr/>
          </a:p>
        </p:txBody>
      </p:sp>
      <p:sp>
        <p:nvSpPr>
          <p:cNvPr id="392" name="Rechteck"/>
          <p:cNvSpPr/>
          <p:nvPr/>
        </p:nvSpPr>
        <p:spPr>
          <a:xfrm>
            <a:off x="1984536" y="3751214"/>
            <a:ext cx="291786" cy="551633"/>
          </a:xfrm>
          <a:prstGeom prst="rect">
            <a:avLst/>
          </a:prstGeom>
          <a:ln w="25400">
            <a:solidFill>
              <a:srgbClr val="941100"/>
            </a:solidFill>
          </a:ln>
        </p:spPr>
        <p:txBody>
          <a:bodyPr lIns="45719" rIns="45719"/>
          <a:lstStyle/>
          <a:p>
            <a:pPr/>
          </a:p>
        </p:txBody>
      </p:sp>
      <p:sp>
        <p:nvSpPr>
          <p:cNvPr id="393" name="Rechteck"/>
          <p:cNvSpPr/>
          <p:nvPr/>
        </p:nvSpPr>
        <p:spPr>
          <a:xfrm>
            <a:off x="898759" y="3658153"/>
            <a:ext cx="291785" cy="586612"/>
          </a:xfrm>
          <a:prstGeom prst="rect">
            <a:avLst/>
          </a:prstGeom>
          <a:ln w="25400">
            <a:solidFill>
              <a:srgbClr val="941100"/>
            </a:solidFill>
          </a:ln>
        </p:spPr>
        <p:txBody>
          <a:bodyPr lIns="45719" rIns="45719"/>
          <a:lstStyle/>
          <a:p>
            <a:pPr/>
          </a:p>
        </p:txBody>
      </p:sp>
      <p:sp>
        <p:nvSpPr>
          <p:cNvPr id="394" name="Rechteck"/>
          <p:cNvSpPr/>
          <p:nvPr/>
        </p:nvSpPr>
        <p:spPr>
          <a:xfrm>
            <a:off x="2344877" y="2703490"/>
            <a:ext cx="91541" cy="73277"/>
          </a:xfrm>
          <a:prstGeom prst="rect">
            <a:avLst/>
          </a:prstGeom>
          <a:solidFill>
            <a:schemeClr val="accent3">
              <a:lumOff val="44000"/>
            </a:schemeClr>
          </a:solidFill>
          <a:ln w="25400">
            <a:solidFill>
              <a:srgbClr val="005493"/>
            </a:solidFill>
          </a:ln>
        </p:spPr>
        <p:txBody>
          <a:bodyPr lIns="45719" rIns="45719"/>
          <a:lstStyle/>
          <a:p>
            <a:pPr/>
          </a:p>
        </p:txBody>
      </p:sp>
      <p:sp>
        <p:nvSpPr>
          <p:cNvPr id="395" name="Rechteck"/>
          <p:cNvSpPr/>
          <p:nvPr/>
        </p:nvSpPr>
        <p:spPr>
          <a:xfrm>
            <a:off x="1988031" y="2696660"/>
            <a:ext cx="91541" cy="73277"/>
          </a:xfrm>
          <a:prstGeom prst="rect">
            <a:avLst/>
          </a:prstGeom>
          <a:ln w="25400">
            <a:solidFill>
              <a:srgbClr val="941100"/>
            </a:solidFill>
          </a:ln>
        </p:spPr>
        <p:txBody>
          <a:bodyPr lIns="45719" rIns="45719"/>
          <a:lstStyle/>
          <a:p>
            <a:pPr/>
          </a:p>
        </p:txBody>
      </p:sp>
      <p:sp>
        <p:nvSpPr>
          <p:cNvPr id="396" name="Rechteck"/>
          <p:cNvSpPr/>
          <p:nvPr/>
        </p:nvSpPr>
        <p:spPr>
          <a:xfrm>
            <a:off x="4764918" y="2636884"/>
            <a:ext cx="91541" cy="73277"/>
          </a:xfrm>
          <a:prstGeom prst="rect">
            <a:avLst/>
          </a:prstGeom>
          <a:ln w="25400">
            <a:solidFill>
              <a:srgbClr val="941100"/>
            </a:solidFill>
          </a:ln>
        </p:spPr>
        <p:txBody>
          <a:bodyPr lIns="45719" rIns="45719"/>
          <a:lstStyle/>
          <a:p>
            <a:pPr/>
          </a:p>
        </p:txBody>
      </p:sp>
      <p:sp>
        <p:nvSpPr>
          <p:cNvPr id="397" name="Rechteck"/>
          <p:cNvSpPr/>
          <p:nvPr/>
        </p:nvSpPr>
        <p:spPr>
          <a:xfrm>
            <a:off x="5125388" y="2635475"/>
            <a:ext cx="91541" cy="73277"/>
          </a:xfrm>
          <a:prstGeom prst="rect">
            <a:avLst/>
          </a:prstGeom>
          <a:solidFill>
            <a:schemeClr val="accent3">
              <a:lumOff val="44000"/>
            </a:schemeClr>
          </a:solidFill>
          <a:ln w="25400">
            <a:solidFill>
              <a:srgbClr val="005493"/>
            </a:solidFill>
          </a:ln>
        </p:spPr>
        <p:txBody>
          <a:bodyPr lIns="45719" rIns="45719"/>
          <a:lstStyle/>
          <a:p>
            <a:pPr/>
          </a:p>
        </p:txBody>
      </p:sp>
      <p:sp>
        <p:nvSpPr>
          <p:cNvPr id="398" name="Rechteck"/>
          <p:cNvSpPr/>
          <p:nvPr/>
        </p:nvSpPr>
        <p:spPr>
          <a:xfrm>
            <a:off x="4654970" y="3932903"/>
            <a:ext cx="706462" cy="606883"/>
          </a:xfrm>
          <a:prstGeom prst="rect">
            <a:avLst/>
          </a:prstGeom>
          <a:solidFill>
            <a:schemeClr val="accent3">
              <a:lumOff val="44000"/>
            </a:schemeClr>
          </a:solidFill>
          <a:ln w="25400">
            <a:solidFill>
              <a:srgbClr val="005493"/>
            </a:solidFill>
          </a:ln>
        </p:spPr>
        <p:txBody>
          <a:bodyPr lIns="45719" rIns="45719"/>
          <a:lstStyle/>
          <a:p>
            <a:pPr/>
          </a:p>
        </p:txBody>
      </p:sp>
      <p:sp>
        <p:nvSpPr>
          <p:cNvPr id="399" name="Rechteck"/>
          <p:cNvSpPr/>
          <p:nvPr/>
        </p:nvSpPr>
        <p:spPr>
          <a:xfrm>
            <a:off x="3750633" y="3732021"/>
            <a:ext cx="706462" cy="644290"/>
          </a:xfrm>
          <a:prstGeom prst="rect">
            <a:avLst/>
          </a:prstGeom>
          <a:ln w="25400">
            <a:solidFill>
              <a:srgbClr val="941100"/>
            </a:solidFill>
          </a:ln>
        </p:spPr>
        <p:txBody>
          <a:bodyPr lIns="45719" rIns="45719"/>
          <a:lstStyle/>
          <a:p>
            <a:pPr/>
          </a:p>
        </p:txBody>
      </p:sp>
      <p:sp>
        <p:nvSpPr>
          <p:cNvPr id="400" name="Linie"/>
          <p:cNvSpPr/>
          <p:nvPr/>
        </p:nvSpPr>
        <p:spPr>
          <a:xfrm>
            <a:off x="3751301" y="4053388"/>
            <a:ext cx="693685" cy="1"/>
          </a:xfrm>
          <a:prstGeom prst="line">
            <a:avLst/>
          </a:prstGeom>
          <a:ln w="25400">
            <a:solidFill>
              <a:srgbClr val="941100"/>
            </a:solidFill>
          </a:ln>
        </p:spPr>
        <p:txBody>
          <a:bodyPr lIns="45719" rIns="45719"/>
          <a:lstStyle/>
          <a:p>
            <a:pPr/>
          </a:p>
        </p:txBody>
      </p:sp>
      <p:sp>
        <p:nvSpPr>
          <p:cNvPr id="401" name="Linie"/>
          <p:cNvSpPr/>
          <p:nvPr/>
        </p:nvSpPr>
        <p:spPr>
          <a:xfrm>
            <a:off x="1988509" y="4001543"/>
            <a:ext cx="285012" cy="1"/>
          </a:xfrm>
          <a:prstGeom prst="line">
            <a:avLst/>
          </a:prstGeom>
          <a:ln w="25400">
            <a:solidFill>
              <a:srgbClr val="941100"/>
            </a:solidFill>
          </a:ln>
        </p:spPr>
        <p:txBody>
          <a:bodyPr lIns="45719" rIns="45719"/>
          <a:lstStyle/>
          <a:p>
            <a:pPr/>
          </a:p>
        </p:txBody>
      </p:sp>
      <p:sp>
        <p:nvSpPr>
          <p:cNvPr id="402" name="Linie"/>
          <p:cNvSpPr/>
          <p:nvPr/>
        </p:nvSpPr>
        <p:spPr>
          <a:xfrm>
            <a:off x="899364" y="3973545"/>
            <a:ext cx="285013" cy="1"/>
          </a:xfrm>
          <a:prstGeom prst="line">
            <a:avLst/>
          </a:prstGeom>
          <a:ln w="25400">
            <a:solidFill>
              <a:srgbClr val="941100"/>
            </a:solidFill>
          </a:ln>
        </p:spPr>
        <p:txBody>
          <a:bodyPr lIns="45719" rIns="45719"/>
          <a:lstStyle/>
          <a:p>
            <a:pPr/>
          </a:p>
        </p:txBody>
      </p:sp>
      <p:sp>
        <p:nvSpPr>
          <p:cNvPr id="403" name="Linie"/>
          <p:cNvSpPr/>
          <p:nvPr/>
        </p:nvSpPr>
        <p:spPr>
          <a:xfrm>
            <a:off x="4659256" y="4377117"/>
            <a:ext cx="693685" cy="1"/>
          </a:xfrm>
          <a:prstGeom prst="line">
            <a:avLst/>
          </a:prstGeom>
          <a:ln w="25400">
            <a:solidFill>
              <a:srgbClr val="005493"/>
            </a:solidFill>
          </a:ln>
        </p:spPr>
        <p:txBody>
          <a:bodyPr lIns="45719" rIns="45719"/>
          <a:lstStyle/>
          <a:p>
            <a:pPr/>
          </a:p>
        </p:txBody>
      </p:sp>
      <p:sp>
        <p:nvSpPr>
          <p:cNvPr id="404" name="Linie"/>
          <p:cNvSpPr/>
          <p:nvPr/>
        </p:nvSpPr>
        <p:spPr>
          <a:xfrm>
            <a:off x="2342045" y="4134504"/>
            <a:ext cx="285872" cy="1"/>
          </a:xfrm>
          <a:prstGeom prst="line">
            <a:avLst/>
          </a:prstGeom>
          <a:ln w="25400">
            <a:solidFill>
              <a:srgbClr val="005493"/>
            </a:solidFill>
          </a:ln>
        </p:spPr>
        <p:txBody>
          <a:bodyPr lIns="45719" rIns="45719"/>
          <a:lstStyle/>
          <a:p>
            <a:pPr/>
          </a:p>
        </p:txBody>
      </p:sp>
      <p:sp>
        <p:nvSpPr>
          <p:cNvPr id="405" name="Linie"/>
          <p:cNvSpPr/>
          <p:nvPr/>
        </p:nvSpPr>
        <p:spPr>
          <a:xfrm>
            <a:off x="1264824" y="4207851"/>
            <a:ext cx="285872" cy="1"/>
          </a:xfrm>
          <a:prstGeom prst="line">
            <a:avLst/>
          </a:prstGeom>
          <a:ln w="25400">
            <a:solidFill>
              <a:srgbClr val="005493"/>
            </a:solidFill>
          </a:ln>
        </p:spPr>
        <p:txBody>
          <a:bodyPr lIns="45719" rIns="45719"/>
          <a:lstStyle/>
          <a:p>
            <a:pPr/>
          </a:p>
        </p:txBody>
      </p:sp>
      <p:sp>
        <p:nvSpPr>
          <p:cNvPr id="406" name="Linie"/>
          <p:cNvSpPr/>
          <p:nvPr/>
        </p:nvSpPr>
        <p:spPr>
          <a:xfrm>
            <a:off x="7330420" y="4354231"/>
            <a:ext cx="722568" cy="1"/>
          </a:xfrm>
          <a:prstGeom prst="line">
            <a:avLst/>
          </a:prstGeom>
          <a:ln w="25400">
            <a:solidFill>
              <a:srgbClr val="005493"/>
            </a:solidFill>
          </a:ln>
        </p:spPr>
        <p:txBody>
          <a:bodyPr lIns="45719" rIns="45719"/>
          <a:lstStyle/>
          <a:p>
            <a:pPr/>
          </a:p>
        </p:txBody>
      </p:sp>
      <p:sp>
        <p:nvSpPr>
          <p:cNvPr id="407" name="Linie"/>
          <p:cNvSpPr/>
          <p:nvPr/>
        </p:nvSpPr>
        <p:spPr>
          <a:xfrm>
            <a:off x="6426082" y="3944697"/>
            <a:ext cx="722569" cy="1"/>
          </a:xfrm>
          <a:prstGeom prst="line">
            <a:avLst/>
          </a:prstGeom>
          <a:ln w="25400">
            <a:solidFill>
              <a:srgbClr val="941100"/>
            </a:solidFill>
          </a:ln>
        </p:spPr>
        <p:txBody>
          <a:bodyPr lIns="45719" rIns="45719"/>
          <a:lstStyle/>
          <a:p>
            <a:pPr/>
          </a:p>
        </p:txBody>
      </p:sp>
      <p:sp>
        <p:nvSpPr>
          <p:cNvPr id="408" name="Kreis"/>
          <p:cNvSpPr/>
          <p:nvPr/>
        </p:nvSpPr>
        <p:spPr>
          <a:xfrm>
            <a:off x="2101126" y="3953555"/>
            <a:ext cx="56926" cy="56926"/>
          </a:xfrm>
          <a:prstGeom prst="ellipse">
            <a:avLst/>
          </a:prstGeom>
          <a:solidFill>
            <a:srgbClr val="000000"/>
          </a:solidFill>
          <a:ln w="12700">
            <a:miter lim="400000"/>
          </a:ln>
        </p:spPr>
        <p:txBody>
          <a:bodyPr lIns="45719" rIns="45719"/>
          <a:lstStyle/>
          <a:p>
            <a:pPr/>
          </a:p>
        </p:txBody>
      </p:sp>
      <p:sp>
        <p:nvSpPr>
          <p:cNvPr id="409" name="Kreis"/>
          <p:cNvSpPr/>
          <p:nvPr/>
        </p:nvSpPr>
        <p:spPr>
          <a:xfrm>
            <a:off x="4075976" y="4013880"/>
            <a:ext cx="56926" cy="56926"/>
          </a:xfrm>
          <a:prstGeom prst="ellipse">
            <a:avLst/>
          </a:prstGeom>
          <a:solidFill>
            <a:srgbClr val="000000"/>
          </a:solidFill>
          <a:ln w="12700">
            <a:miter lim="400000"/>
          </a:ln>
        </p:spPr>
        <p:txBody>
          <a:bodyPr lIns="45719" rIns="45719"/>
          <a:lstStyle/>
          <a:p>
            <a:pPr/>
          </a:p>
        </p:txBody>
      </p:sp>
      <p:sp>
        <p:nvSpPr>
          <p:cNvPr id="410" name="Kreis"/>
          <p:cNvSpPr/>
          <p:nvPr/>
        </p:nvSpPr>
        <p:spPr>
          <a:xfrm>
            <a:off x="4980851" y="4185330"/>
            <a:ext cx="56926" cy="56926"/>
          </a:xfrm>
          <a:prstGeom prst="ellipse">
            <a:avLst/>
          </a:prstGeom>
          <a:solidFill>
            <a:srgbClr val="000000"/>
          </a:solidFill>
          <a:ln w="12700">
            <a:miter lim="400000"/>
          </a:ln>
        </p:spPr>
        <p:txBody>
          <a:bodyPr lIns="45719" rIns="45719"/>
          <a:lstStyle/>
          <a:p>
            <a:pPr/>
          </a:p>
        </p:txBody>
      </p:sp>
      <p:sp>
        <p:nvSpPr>
          <p:cNvPr id="411" name="Kreis"/>
          <p:cNvSpPr/>
          <p:nvPr/>
        </p:nvSpPr>
        <p:spPr>
          <a:xfrm>
            <a:off x="2466251" y="4058330"/>
            <a:ext cx="56926" cy="56926"/>
          </a:xfrm>
          <a:prstGeom prst="ellipse">
            <a:avLst/>
          </a:prstGeom>
          <a:solidFill>
            <a:srgbClr val="000000"/>
          </a:solidFill>
          <a:ln w="12700">
            <a:miter lim="400000"/>
          </a:ln>
        </p:spPr>
        <p:txBody>
          <a:bodyPr lIns="45719" rIns="45719"/>
          <a:lstStyle/>
          <a:p>
            <a:pPr/>
          </a:p>
        </p:txBody>
      </p:sp>
      <p:sp>
        <p:nvSpPr>
          <p:cNvPr id="412" name="Kreis"/>
          <p:cNvSpPr/>
          <p:nvPr/>
        </p:nvSpPr>
        <p:spPr>
          <a:xfrm>
            <a:off x="1383576" y="4090080"/>
            <a:ext cx="56926" cy="56926"/>
          </a:xfrm>
          <a:prstGeom prst="ellipse">
            <a:avLst/>
          </a:prstGeom>
          <a:solidFill>
            <a:srgbClr val="000000"/>
          </a:solidFill>
          <a:ln w="12700">
            <a:miter lim="400000"/>
          </a:ln>
        </p:spPr>
        <p:txBody>
          <a:bodyPr lIns="45719" rIns="45719"/>
          <a:lstStyle/>
          <a:p>
            <a:pPr/>
          </a:p>
        </p:txBody>
      </p:sp>
      <p:sp>
        <p:nvSpPr>
          <p:cNvPr id="413" name="Kreis"/>
          <p:cNvSpPr/>
          <p:nvPr/>
        </p:nvSpPr>
        <p:spPr>
          <a:xfrm>
            <a:off x="1018451" y="3940855"/>
            <a:ext cx="56926" cy="56926"/>
          </a:xfrm>
          <a:prstGeom prst="ellipse">
            <a:avLst/>
          </a:prstGeom>
          <a:solidFill>
            <a:srgbClr val="000000"/>
          </a:solidFill>
          <a:ln w="12700">
            <a:miter lim="400000"/>
          </a:ln>
        </p:spPr>
        <p:txBody>
          <a:bodyPr lIns="45719" rIns="45719"/>
          <a:lstStyle/>
          <a:p>
            <a:pPr/>
          </a:p>
        </p:txBody>
      </p:sp>
      <p:sp>
        <p:nvSpPr>
          <p:cNvPr id="414" name="Kreis"/>
          <p:cNvSpPr/>
          <p:nvPr/>
        </p:nvSpPr>
        <p:spPr>
          <a:xfrm>
            <a:off x="7661545" y="4141076"/>
            <a:ext cx="56926" cy="56926"/>
          </a:xfrm>
          <a:prstGeom prst="ellipse">
            <a:avLst/>
          </a:prstGeom>
          <a:solidFill>
            <a:srgbClr val="000000"/>
          </a:solidFill>
          <a:ln w="12700">
            <a:miter lim="400000"/>
          </a:ln>
        </p:spPr>
        <p:txBody>
          <a:bodyPr lIns="45719" rIns="45719"/>
          <a:lstStyle/>
          <a:p>
            <a:pPr/>
          </a:p>
        </p:txBody>
      </p:sp>
      <p:sp>
        <p:nvSpPr>
          <p:cNvPr id="415" name="Kreis"/>
          <p:cNvSpPr/>
          <p:nvPr/>
        </p:nvSpPr>
        <p:spPr>
          <a:xfrm>
            <a:off x="6766195" y="3950576"/>
            <a:ext cx="56926" cy="56926"/>
          </a:xfrm>
          <a:prstGeom prst="ellipse">
            <a:avLst/>
          </a:prstGeom>
          <a:solidFill>
            <a:srgbClr val="000000"/>
          </a:solidFill>
          <a:ln w="12700">
            <a:miter lim="400000"/>
          </a:ln>
        </p:spPr>
        <p:txBody>
          <a:bodyPr lIns="45719" rIns="45719"/>
          <a:lstStyle/>
          <a:p>
            <a:pPr/>
          </a:p>
        </p:txBody>
      </p:sp>
      <p:sp>
        <p:nvSpPr>
          <p:cNvPr id="416" name="Scores für Apathie"/>
          <p:cNvSpPr txBox="1"/>
          <p:nvPr/>
        </p:nvSpPr>
        <p:spPr>
          <a:xfrm>
            <a:off x="3588970" y="2346451"/>
            <a:ext cx="1982146"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Scores für Apathie</a:t>
            </a:r>
          </a:p>
        </p:txBody>
      </p:sp>
      <p:sp>
        <p:nvSpPr>
          <p:cNvPr id="417" name="Abbildung 10…"/>
          <p:cNvSpPr txBox="1"/>
          <p:nvPr/>
        </p:nvSpPr>
        <p:spPr>
          <a:xfrm>
            <a:off x="402484" y="1396723"/>
            <a:ext cx="2669256"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chemeClr val="accent4">
                    <a:lumOff val="-8800"/>
                  </a:schemeClr>
                </a:solidFill>
              </a:defRPr>
            </a:pPr>
            <a:r>
              <a:t>Abbildung 10</a:t>
            </a:r>
          </a:p>
          <a:p>
            <a:pPr>
              <a:defRPr i="1" sz="1000">
                <a:solidFill>
                  <a:schemeClr val="accent4">
                    <a:lumOff val="-8800"/>
                  </a:schemeClr>
                </a:solidFill>
              </a:defRPr>
            </a:pPr>
            <a:r>
              <a:t>Ergebnisse der Studie von Alosco et al., 2017</a:t>
            </a:r>
          </a:p>
        </p:txBody>
      </p:sp>
      <p:sp>
        <p:nvSpPr>
          <p:cNvPr id="418" name="Alosco et al., 2017"/>
          <p:cNvSpPr txBox="1"/>
          <p:nvPr/>
        </p:nvSpPr>
        <p:spPr>
          <a:xfrm>
            <a:off x="415836" y="5438653"/>
            <a:ext cx="1149039" cy="2269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000">
                <a:solidFill>
                  <a:schemeClr val="accent4">
                    <a:lumOff val="-8800"/>
                  </a:schemeClr>
                </a:solidFill>
              </a:defRPr>
            </a:lvl1pPr>
          </a:lstStyle>
          <a:p>
            <a:pPr/>
            <a:r>
              <a:t>Alosco et al., 2017</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Textfeld 3"/>
          <p:cNvSpPr txBox="1"/>
          <p:nvPr>
            <p:ph type="sldNum" sz="quarter" idx="2"/>
          </p:nvPr>
        </p:nvSpPr>
        <p:spPr>
          <a:xfrm>
            <a:off x="8175920"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22" name="Titel 1"/>
          <p:cNvSpPr txBox="1"/>
          <p:nvPr>
            <p:ph type="title"/>
          </p:nvPr>
        </p:nvSpPr>
        <p:spPr>
          <a:xfrm>
            <a:off x="301396" y="107044"/>
            <a:ext cx="6198910" cy="864097"/>
          </a:xfrm>
          <a:prstGeom prst="rect">
            <a:avLst/>
          </a:prstGeom>
        </p:spPr>
        <p:txBody>
          <a:bodyPr/>
          <a:lstStyle>
            <a:lvl1pPr>
              <a:defRPr sz="2200"/>
            </a:lvl1pPr>
          </a:lstStyle>
          <a:p>
            <a:pPr/>
            <a:r>
              <a:t>Infos zur Abgabe der Seminaraufgaben</a:t>
            </a:r>
          </a:p>
        </p:txBody>
      </p:sp>
      <p:sp>
        <p:nvSpPr>
          <p:cNvPr id="423" name="Deadline:…"/>
          <p:cNvSpPr txBox="1"/>
          <p:nvPr/>
        </p:nvSpPr>
        <p:spPr>
          <a:xfrm>
            <a:off x="276764" y="1389376"/>
            <a:ext cx="7893663" cy="466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700">
                <a:latin typeface="D-DIN"/>
                <a:ea typeface="D-DIN"/>
                <a:cs typeface="D-DIN"/>
                <a:sym typeface="D-DIN"/>
              </a:defRPr>
            </a:pPr>
            <a:r>
              <a:t>Deadline: </a:t>
            </a:r>
          </a:p>
          <a:p>
            <a:pPr defTabSz="457200">
              <a:defRPr b="1" sz="1700">
                <a:latin typeface="D-DIN"/>
                <a:ea typeface="D-DIN"/>
                <a:cs typeface="D-DIN"/>
                <a:sym typeface="D-DIN"/>
              </a:defRPr>
            </a:pPr>
            <a:r>
              <a:t>Freitag, 18.2.2022, 20 Uhr</a:t>
            </a:r>
          </a:p>
          <a:p>
            <a:pPr defTabSz="457200">
              <a:defRPr sz="1700">
                <a:latin typeface="D-DIN"/>
                <a:ea typeface="D-DIN"/>
                <a:cs typeface="D-DIN"/>
                <a:sym typeface="D-DIN"/>
              </a:defRPr>
            </a:pPr>
          </a:p>
          <a:p>
            <a:pPr defTabSz="457200">
              <a:defRPr sz="1700">
                <a:latin typeface="D-DIN"/>
                <a:ea typeface="D-DIN"/>
                <a:cs typeface="D-DIN"/>
                <a:sym typeface="D-DIN"/>
              </a:defRPr>
            </a:pPr>
            <a:r>
              <a:t>Bitte schickt mir eure Lösungen als </a:t>
            </a:r>
            <a:r>
              <a:rPr b="1"/>
              <a:t>eine</a:t>
            </a:r>
            <a:r>
              <a:t> </a:t>
            </a:r>
            <a:r>
              <a:rPr b="1"/>
              <a:t>PDF</a:t>
            </a:r>
            <a:r>
              <a:t> </a:t>
            </a:r>
            <a:r>
              <a:rPr b="1"/>
              <a:t>per Mail </a:t>
            </a:r>
            <a:r>
              <a:t>(schuckart@psychologie.uni-kiel.de) und haltet folgendes Format ein:</a:t>
            </a:r>
          </a:p>
          <a:p>
            <a:pPr defTabSz="457200">
              <a:defRPr sz="1700">
                <a:latin typeface="D-DIN"/>
                <a:ea typeface="D-DIN"/>
                <a:cs typeface="D-DIN"/>
                <a:sym typeface="D-DIN"/>
              </a:defRPr>
            </a:pPr>
          </a:p>
          <a:p>
            <a:pPr defTabSz="457200">
              <a:defRPr b="1" sz="1700">
                <a:latin typeface="D-DIN"/>
                <a:ea typeface="D-DIN"/>
                <a:cs typeface="D-DIN"/>
                <a:sym typeface="D-DIN"/>
              </a:defRPr>
            </a:pPr>
            <a:r>
              <a:t>Betreff: Abgabe Seminaraufgaben Gruppe 10 Uhr </a:t>
            </a:r>
            <a:r>
              <a:rPr b="0"/>
              <a:t>bzw</a:t>
            </a:r>
            <a:r>
              <a:t> 14 Uhr</a:t>
            </a:r>
          </a:p>
          <a:p>
            <a:pPr defTabSz="457200">
              <a:defRPr b="1" sz="1700">
                <a:latin typeface="D-DIN"/>
                <a:ea typeface="D-DIN"/>
                <a:cs typeface="D-DIN"/>
                <a:sym typeface="D-DIN"/>
              </a:defRPr>
            </a:pPr>
            <a:r>
              <a:t>Inhalt der Mail: Name</a:t>
            </a:r>
          </a:p>
          <a:p>
            <a:pPr defTabSz="457200">
              <a:defRPr sz="1700">
                <a:latin typeface="D-DIN"/>
                <a:ea typeface="D-DIN"/>
                <a:cs typeface="D-DIN"/>
                <a:sym typeface="D-DIN"/>
              </a:defRPr>
            </a:pPr>
            <a:r>
              <a:rPr b="1"/>
              <a:t>Anhang:</a:t>
            </a:r>
            <a:r>
              <a:t> alle Aufgaben mit den dazugehörigen Lösungen als </a:t>
            </a:r>
            <a:r>
              <a:rPr b="1"/>
              <a:t>PDF</a:t>
            </a:r>
            <a:r>
              <a:t>; in dem Dokument sollte zur Sicherheit auch nochmal euer Name stehen, der Name der Datei ist egal</a:t>
            </a:r>
          </a:p>
          <a:p>
            <a:pPr defTabSz="457200">
              <a:defRPr sz="1700">
                <a:latin typeface="D-DIN"/>
                <a:ea typeface="D-DIN"/>
                <a:cs typeface="D-DIN"/>
                <a:sym typeface="D-DIN"/>
              </a:defRPr>
            </a:pPr>
          </a:p>
          <a:p>
            <a:pPr defTabSz="457200">
              <a:defRPr sz="1700">
                <a:latin typeface="D-DIN"/>
                <a:ea typeface="D-DIN"/>
                <a:cs typeface="D-DIN"/>
                <a:sym typeface="D-DIN"/>
              </a:defRPr>
            </a:pPr>
            <a:r>
              <a:t>Zur Erinnerung: Wir hatten Gruppenarbeiten in den Sitzungen 01-11 (also insg. 11 Aufgabenblätter), 2 „Fehltermine“ aka fehlende Aufgabenblätter sind erlaubt.</a:t>
            </a:r>
          </a:p>
          <a:p>
            <a:pPr defTabSz="457200">
              <a:defRPr sz="1700">
                <a:latin typeface="D-DIN"/>
                <a:ea typeface="D-DIN"/>
                <a:cs typeface="D-DIN"/>
                <a:sym typeface="D-DIN"/>
              </a:defRPr>
            </a:pPr>
          </a:p>
          <a:p>
            <a:pPr defTabSz="457200">
              <a:defRPr b="1" sz="1700">
                <a:solidFill>
                  <a:srgbClr val="941100"/>
                </a:solidFill>
                <a:latin typeface="D-DIN"/>
                <a:ea typeface="D-DIN"/>
                <a:cs typeface="D-DIN"/>
                <a:sym typeface="D-DIN"/>
              </a:defRPr>
            </a:pPr>
            <a:r>
              <a:t>Die Abgabe der Aufgaben ist Voraussetzung zum Bestehen dieses Seminars und somit auch zur Teilnahme an der Klausur.</a:t>
            </a:r>
          </a:p>
        </p:txBody>
      </p:sp>
      <p:sp>
        <p:nvSpPr>
          <p:cNvPr id="424" name="Rechteck"/>
          <p:cNvSpPr/>
          <p:nvPr/>
        </p:nvSpPr>
        <p:spPr>
          <a:xfrm>
            <a:off x="249747" y="5174520"/>
            <a:ext cx="7120171" cy="714854"/>
          </a:xfrm>
          <a:prstGeom prst="rect">
            <a:avLst/>
          </a:prstGeom>
          <a:ln w="25400" cap="rnd">
            <a:solidFill>
              <a:srgbClr val="941100"/>
            </a:solidFill>
            <a:custDash>
              <a:ds d="100000" sp="200000"/>
            </a:custDash>
          </a:ln>
        </p:spPr>
        <p:txBody>
          <a:bodyPr lIns="45719" rIns="45719"/>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Textfeld 3"/>
          <p:cNvSpPr txBox="1"/>
          <p:nvPr>
            <p:ph type="sldNum" sz="quarter" idx="2"/>
          </p:nvPr>
        </p:nvSpPr>
        <p:spPr>
          <a:xfrm>
            <a:off x="8175920"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30" name="Titel 1"/>
          <p:cNvSpPr txBox="1"/>
          <p:nvPr>
            <p:ph type="title"/>
          </p:nvPr>
        </p:nvSpPr>
        <p:spPr>
          <a:xfrm>
            <a:off x="301396" y="107044"/>
            <a:ext cx="6198910" cy="864097"/>
          </a:xfrm>
          <a:prstGeom prst="rect">
            <a:avLst/>
          </a:prstGeom>
        </p:spPr>
        <p:txBody>
          <a:bodyPr/>
          <a:lstStyle>
            <a:lvl1pPr>
              <a:defRPr sz="2200"/>
            </a:lvl1pPr>
          </a:lstStyle>
          <a:p>
            <a:pPr/>
            <a:r>
              <a:t>Was machen wir nächstes Mal?</a:t>
            </a:r>
          </a:p>
        </p:txBody>
      </p:sp>
      <p:sp>
        <p:nvSpPr>
          <p:cNvPr id="431" name="keine Hausaufgaben für euch (hurra!)…"/>
          <p:cNvSpPr txBox="1"/>
          <p:nvPr/>
        </p:nvSpPr>
        <p:spPr>
          <a:xfrm>
            <a:off x="330794" y="1267808"/>
            <a:ext cx="7893663" cy="46101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45472" indent="-145472" defTabSz="457200">
              <a:lnSpc>
                <a:spcPct val="140000"/>
              </a:lnSpc>
              <a:buSzPct val="100000"/>
              <a:buChar char="-"/>
              <a:defRPr sz="1700">
                <a:latin typeface="D-DIN"/>
                <a:ea typeface="D-DIN"/>
                <a:cs typeface="D-DIN"/>
                <a:sym typeface="D-DIN"/>
              </a:defRPr>
            </a:pPr>
            <a:r>
              <a:t>keine Hausaufgaben für euch (hurra!)</a:t>
            </a:r>
          </a:p>
          <a:p>
            <a:pPr marL="145472" indent="-145472" defTabSz="457200">
              <a:lnSpc>
                <a:spcPct val="140000"/>
              </a:lnSpc>
              <a:buSzPct val="100000"/>
              <a:buChar char="-"/>
              <a:defRPr sz="1700">
                <a:latin typeface="D-DIN"/>
                <a:ea typeface="D-DIN"/>
                <a:cs typeface="D-DIN"/>
                <a:sym typeface="D-DIN"/>
              </a:defRPr>
            </a:pPr>
            <a:r>
              <a:t>keine Gruppenarbeit in der nächsten Sitzung (auch hurra!)</a:t>
            </a:r>
          </a:p>
          <a:p>
            <a:pPr marL="145472" indent="-145472" defTabSz="457200">
              <a:lnSpc>
                <a:spcPct val="140000"/>
              </a:lnSpc>
              <a:buSzPct val="100000"/>
              <a:buChar char="-"/>
              <a:defRPr sz="1700">
                <a:latin typeface="D-DIN"/>
                <a:ea typeface="D-DIN"/>
                <a:cs typeface="D-DIN"/>
                <a:sym typeface="D-DIN"/>
              </a:defRPr>
            </a:pPr>
            <a:r>
              <a:t>die Anwesenheit ist freiwillig, ihr müsst nur kommen, wenn euch das Thema interessiert </a:t>
            </a:r>
          </a:p>
          <a:p>
            <a:pPr marL="145472" indent="-145472" defTabSz="457200">
              <a:lnSpc>
                <a:spcPct val="140000"/>
              </a:lnSpc>
              <a:buSzPct val="100000"/>
              <a:buChar char="-"/>
              <a:defRPr b="1" sz="1700">
                <a:latin typeface="D-DIN"/>
                <a:ea typeface="D-DIN"/>
                <a:cs typeface="D-DIN"/>
                <a:sym typeface="D-DIN"/>
              </a:defRPr>
            </a:pPr>
            <a:r>
              <a:t>Themen der nächsten Sitzung: </a:t>
            </a:r>
          </a:p>
          <a:p>
            <a:pPr lvl="1" indent="228600" defTabSz="457200">
              <a:lnSpc>
                <a:spcPct val="140000"/>
              </a:lnSpc>
              <a:defRPr b="1" sz="1700">
                <a:latin typeface="D-DIN"/>
                <a:ea typeface="D-DIN"/>
                <a:cs typeface="D-DIN"/>
                <a:sym typeface="D-DIN"/>
              </a:defRPr>
            </a:pPr>
            <a:r>
              <a:t>1. Besprechung der Evaluation</a:t>
            </a:r>
          </a:p>
          <a:p>
            <a:pPr lvl="1" indent="228600" defTabSz="457200">
              <a:lnSpc>
                <a:spcPct val="140000"/>
              </a:lnSpc>
              <a:defRPr b="1" sz="1700">
                <a:latin typeface="D-DIN"/>
                <a:ea typeface="D-DIN"/>
                <a:cs typeface="D-DIN"/>
                <a:sym typeface="D-DIN"/>
              </a:defRPr>
            </a:pPr>
            <a:r>
              <a:t>2. Vortrag: Karriere an der Uni</a:t>
            </a:r>
          </a:p>
          <a:p>
            <a:pPr lvl="2" marL="907472" indent="-145472" defTabSz="457200">
              <a:lnSpc>
                <a:spcPct val="140000"/>
              </a:lnSpc>
              <a:buSzPct val="100000"/>
              <a:buChar char="-"/>
              <a:defRPr sz="1400">
                <a:latin typeface="D-DIN"/>
                <a:ea typeface="D-DIN"/>
                <a:cs typeface="D-DIN"/>
                <a:sym typeface="D-DIN"/>
              </a:defRPr>
            </a:pPr>
            <a:r>
              <a:t>Was sind eigentlich HiWis, WiMis, Doktorand*innen, Post-Docs, Professor*innen und Privat-Dozent*innen?</a:t>
            </a:r>
          </a:p>
          <a:p>
            <a:pPr lvl="2" marL="907472" indent="-145472" defTabSz="457200">
              <a:lnSpc>
                <a:spcPct val="140000"/>
              </a:lnSpc>
              <a:buSzPct val="100000"/>
              <a:buChar char="-"/>
              <a:defRPr sz="1400">
                <a:latin typeface="D-DIN"/>
                <a:ea typeface="D-DIN"/>
                <a:cs typeface="D-DIN"/>
                <a:sym typeface="D-DIN"/>
              </a:defRPr>
            </a:pPr>
            <a:r>
              <a:t>Was muss ich machen, um langfristig in der Wissenschaft Fuß zu fassen?</a:t>
            </a:r>
          </a:p>
          <a:p>
            <a:pPr lvl="2" marL="907472" indent="-145472" defTabSz="457200">
              <a:lnSpc>
                <a:spcPct val="140000"/>
              </a:lnSpc>
              <a:buSzPct val="100000"/>
              <a:buChar char="-"/>
              <a:defRPr sz="1400">
                <a:latin typeface="D-DIN"/>
                <a:ea typeface="D-DIN"/>
                <a:cs typeface="D-DIN"/>
                <a:sym typeface="D-DIN"/>
              </a:defRPr>
            </a:pPr>
            <a:r>
              <a:t>Wie führt man „erfolgreich“ Studien durch und warum solltet ihr das so nie machen?</a:t>
            </a:r>
          </a:p>
          <a:p>
            <a:pPr lvl="2" marL="907472" indent="-145472" defTabSz="457200">
              <a:lnSpc>
                <a:spcPct val="140000"/>
              </a:lnSpc>
              <a:buSzPct val="100000"/>
              <a:buChar char="-"/>
              <a:defRPr sz="1400">
                <a:latin typeface="D-DIN"/>
                <a:ea typeface="D-DIN"/>
                <a:cs typeface="D-DIN"/>
                <a:sym typeface="D-DIN"/>
              </a:defRPr>
            </a:pPr>
            <a:r>
              <a:t>Was ist das WissZeitVG und warum sind auf Twitter alle deutschen Wissenschaftler*innen so wütend deswegen, dass es sogar im Koalitionsvertrag erwähnt wurde?</a:t>
            </a:r>
          </a:p>
        </p:txBody>
      </p:sp>
      <p:sp>
        <p:nvSpPr>
          <p:cNvPr id="432" name="Form"/>
          <p:cNvSpPr/>
          <p:nvPr/>
        </p:nvSpPr>
        <p:spPr>
          <a:xfrm>
            <a:off x="1668390" y="2433476"/>
            <a:ext cx="171107" cy="161069"/>
          </a:xfrm>
          <a:custGeom>
            <a:avLst/>
            <a:gdLst/>
            <a:ahLst/>
            <a:cxnLst>
              <a:cxn ang="0">
                <a:pos x="wd2" y="hd2"/>
              </a:cxn>
              <a:cxn ang="5400000">
                <a:pos x="wd2" y="hd2"/>
              </a:cxn>
              <a:cxn ang="10800000">
                <a:pos x="wd2" y="hd2"/>
              </a:cxn>
              <a:cxn ang="16200000">
                <a:pos x="wd2" y="hd2"/>
              </a:cxn>
            </a:cxnLst>
            <a:rect l="0" t="0" r="r" b="b"/>
            <a:pathLst>
              <a:path w="21506" h="21433" fill="norm" stroke="1" extrusionOk="0">
                <a:moveTo>
                  <a:pt x="5838" y="8"/>
                </a:moveTo>
                <a:cubicBezTo>
                  <a:pt x="3712" y="114"/>
                  <a:pt x="158" y="1891"/>
                  <a:pt x="2" y="7232"/>
                </a:cubicBezTo>
                <a:cubicBezTo>
                  <a:pt x="-54" y="9134"/>
                  <a:pt x="1253" y="14877"/>
                  <a:pt x="10702" y="21433"/>
                </a:cubicBezTo>
                <a:cubicBezTo>
                  <a:pt x="20130" y="14892"/>
                  <a:pt x="21546" y="9139"/>
                  <a:pt x="21505" y="7232"/>
                </a:cubicBezTo>
                <a:cubicBezTo>
                  <a:pt x="21391" y="1889"/>
                  <a:pt x="17806" y="115"/>
                  <a:pt x="15669" y="8"/>
                </a:cubicBezTo>
                <a:cubicBezTo>
                  <a:pt x="12170" y="-167"/>
                  <a:pt x="10753" y="2729"/>
                  <a:pt x="10753" y="2729"/>
                </a:cubicBezTo>
                <a:cubicBezTo>
                  <a:pt x="10753" y="2729"/>
                  <a:pt x="9337" y="-167"/>
                  <a:pt x="5838" y="8"/>
                </a:cubicBezTo>
                <a:close/>
              </a:path>
            </a:pathLst>
          </a:custGeom>
          <a:solidFill>
            <a:srgbClr val="6AACDA"/>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5" name="Titel 1"/>
          <p:cNvSpPr txBox="1"/>
          <p:nvPr>
            <p:ph type="title"/>
          </p:nvPr>
        </p:nvSpPr>
        <p:spPr>
          <a:prstGeom prst="rect">
            <a:avLst/>
          </a:prstGeom>
        </p:spPr>
        <p:txBody>
          <a:bodyPr/>
          <a:lstStyle/>
          <a:p>
            <a:pPr/>
            <a:r>
              <a:t>Abbildungen</a:t>
            </a:r>
          </a:p>
        </p:txBody>
      </p:sp>
      <p:sp>
        <p:nvSpPr>
          <p:cNvPr id="436"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37" name="bilderzwerg - Fotolia.com. (2015, 12. Februar). Schädel Hirn Trauma, Coup-contre Mechanismus [Illustration]. Medlexi.de. https://medlexi.de/Datei:Schaedel-Hirn-Trauma2.jpg…"/>
          <p:cNvSpPr txBox="1"/>
          <p:nvPr/>
        </p:nvSpPr>
        <p:spPr>
          <a:xfrm>
            <a:off x="262308" y="1249648"/>
            <a:ext cx="8007164" cy="476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39999" indent="-539999" defTabSz="457200">
              <a:lnSpc>
                <a:spcPct val="110000"/>
              </a:lnSpc>
              <a:defRPr sz="1300">
                <a:latin typeface="D-DIN"/>
                <a:ea typeface="D-DIN"/>
                <a:cs typeface="D-DIN"/>
                <a:sym typeface="D-DIN"/>
              </a:defRPr>
            </a:pPr>
            <a:r>
              <a:t>bilderzwerg - Fotolia.com. (2015, 12. Februar). </a:t>
            </a:r>
            <a:r>
              <a:rPr i="1"/>
              <a:t>Schädel Hirn Trauma, Coup-contre Mechanismus</a:t>
            </a:r>
            <a:r>
              <a:t> [Illustration]. Medlexi.de. https://medlexi.de/Datei:Schaedel-Hirn-Trauma2.jpg</a:t>
            </a:r>
          </a:p>
          <a:p>
            <a:pPr marL="539999" indent="-539999" defTabSz="457200">
              <a:lnSpc>
                <a:spcPct val="110000"/>
              </a:lnSpc>
              <a:defRPr sz="1300">
                <a:latin typeface="D-DIN"/>
                <a:ea typeface="D-DIN"/>
                <a:cs typeface="D-DIN"/>
                <a:sym typeface="D-DIN"/>
              </a:defRPr>
            </a:pPr>
            <a:r>
              <a:t>Brunden, K. K., Trojanowski, J. Q. &amp; Lee, V. M. Y. (2009). </a:t>
            </a:r>
            <a:r>
              <a:rPr i="1"/>
              <a:t>Die Bindung von Tau an Mikrotubuli in Nervenzellen</a:t>
            </a:r>
            <a:r>
              <a:t> [Illustration]. Spektrum. https://scilogs.spektrum.de/die-sankore-schriften/fatale-folgen-f-r-sfpq-bei-alzheimer/</a:t>
            </a:r>
          </a:p>
          <a:p>
            <a:pPr marL="539999" indent="-539999" defTabSz="457200">
              <a:lnSpc>
                <a:spcPct val="110000"/>
              </a:lnSpc>
              <a:defRPr sz="1300">
                <a:latin typeface="D-DIN"/>
                <a:ea typeface="D-DIN"/>
                <a:cs typeface="D-DIN"/>
                <a:sym typeface="D-DIN"/>
              </a:defRPr>
            </a:pPr>
            <a:r>
              <a:rPr i="1"/>
              <a:t>Dave Duerson, Concussions, and the NFL Players’ Union Battle</a:t>
            </a:r>
            <a:r>
              <a:t>. (2011, 21. Februar). [Fotografie]. Chicago. https://www.chicagomag.com/city-life/february-2011/dave-duerson-concussions-and-the-nfl-players-union-battle/</a:t>
            </a:r>
          </a:p>
          <a:p>
            <a:pPr marL="539999" indent="-539999" defTabSz="457200">
              <a:lnSpc>
                <a:spcPct val="110000"/>
              </a:lnSpc>
              <a:defRPr sz="1300">
                <a:latin typeface="D-DIN"/>
                <a:ea typeface="D-DIN"/>
                <a:cs typeface="D-DIN"/>
                <a:sym typeface="D-DIN"/>
              </a:defRPr>
            </a:pPr>
            <a:r>
              <a:t>Getty Images. (o. D.). Footballstar nimmt sich das Leben [Fotografie]. Abgerufen von https://www.gala.de/stars/news/aaron-hernandez------football-star-nimmt-sich-das-leben-21350580.html</a:t>
            </a:r>
          </a:p>
          <a:p>
            <a:pPr marL="539999" indent="-539999" defTabSz="457200">
              <a:lnSpc>
                <a:spcPct val="110000"/>
              </a:lnSpc>
              <a:defRPr sz="1300">
                <a:latin typeface="D-DIN"/>
                <a:ea typeface="D-DIN"/>
                <a:cs typeface="D-DIN"/>
                <a:sym typeface="D-DIN"/>
              </a:defRPr>
            </a:pPr>
            <a:r>
              <a:t>Haynes, J. (o. D.). </a:t>
            </a:r>
            <a:r>
              <a:rPr i="1"/>
              <a:t>How to Diagnose a Battered Brain Before It’s Too Late</a:t>
            </a:r>
            <a:r>
              <a:t> [Fotografie]. The Atlantic. https://www.theatlantic.com/health/archive/2012/05/how-to-diagnose-a-battered-brain-before-its-too-late/256877/</a:t>
            </a:r>
          </a:p>
          <a:p>
            <a:pPr marL="539999" indent="-539999" defTabSz="457200">
              <a:lnSpc>
                <a:spcPct val="110000"/>
              </a:lnSpc>
              <a:defRPr i="1" sz="1300">
                <a:latin typeface="D-DIN"/>
                <a:ea typeface="D-DIN"/>
                <a:cs typeface="D-DIN"/>
                <a:sym typeface="D-DIN"/>
              </a:defRPr>
            </a:pPr>
            <a:r>
              <a:t>McKee, A. (2017). Dr. Ann McKee presented images of Aaron Hernandez’s brain on Thursday that showed the worst case of CTE ever found in someone his age [Fotografie]. Abgerufen von https://www.theguardian.com/sport/2017/nov/09/aaron-hernandez-cte-brain-damage-photos</a:t>
            </a:r>
          </a:p>
          <a:p>
            <a:pPr marL="539999" indent="-539999" defTabSz="457200">
              <a:lnSpc>
                <a:spcPct val="110000"/>
              </a:lnSpc>
              <a:defRPr sz="1300">
                <a:latin typeface="D-DIN"/>
                <a:ea typeface="D-DIN"/>
                <a:cs typeface="D-DIN"/>
                <a:sym typeface="D-DIN"/>
              </a:defRPr>
            </a:pPr>
            <a:r>
              <a:rPr i="1"/>
              <a:t>Präfrontaler Kortex</a:t>
            </a:r>
            <a:r>
              <a:t>. (o. D.). [Illustration]. Medizin Kompakt. http://www.gehirnlernen.de/s/cc_images/cache_2429790785.jpg?t=1354093724</a:t>
            </a:r>
          </a:p>
          <a:p>
            <a:pPr marL="539999" indent="-539999" defTabSz="457200">
              <a:lnSpc>
                <a:spcPct val="110000"/>
              </a:lnSpc>
              <a:defRPr sz="1300">
                <a:latin typeface="D-DIN"/>
                <a:ea typeface="D-DIN"/>
                <a:cs typeface="D-DIN"/>
                <a:sym typeface="D-DIN"/>
              </a:defRPr>
            </a:pPr>
            <a:r>
              <a:rPr i="1"/>
              <a:t>The Human Cannonball Of Westminster</a:t>
            </a:r>
            <a:r>
              <a:t>. (o. D.). [Illustration]. The Londonist. https://londonist.com/london/history/the-human-cannonball-of-westminster</a:t>
            </a:r>
          </a:p>
        </p:txBody>
      </p:sp>
      <p:sp>
        <p:nvSpPr>
          <p:cNvPr id="438" name="Text"/>
          <p:cNvSpPr txBox="1"/>
          <p:nvPr/>
        </p:nvSpPr>
        <p:spPr>
          <a:xfrm>
            <a:off x="62693" y="3030494"/>
            <a:ext cx="127001" cy="5400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sz="1600">
                <a:latin typeface="+mj-lt"/>
                <a:ea typeface="+mj-ea"/>
                <a:cs typeface="+mj-cs"/>
                <a:sym typeface="Times New Roman"/>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itel 1"/>
          <p:cNvSpPr txBox="1"/>
          <p:nvPr>
            <p:ph type="title"/>
          </p:nvPr>
        </p:nvSpPr>
        <p:spPr>
          <a:prstGeom prst="rect">
            <a:avLst/>
          </a:prstGeom>
        </p:spPr>
        <p:txBody>
          <a:bodyPr/>
          <a:lstStyle/>
          <a:p>
            <a:pPr/>
            <a:r>
              <a:t>Inhalt</a:t>
            </a:r>
          </a:p>
        </p:txBody>
      </p:sp>
      <p:sp>
        <p:nvSpPr>
          <p:cNvPr id="241" name="Inhaltsplatzhalter 2"/>
          <p:cNvSpPr txBox="1"/>
          <p:nvPr>
            <p:ph type="body" idx="1"/>
          </p:nvPr>
        </p:nvSpPr>
        <p:spPr>
          <a:xfrm>
            <a:off x="387670" y="1426701"/>
            <a:ext cx="7221037" cy="4998095"/>
          </a:xfrm>
          <a:prstGeom prst="rect">
            <a:avLst/>
          </a:prstGeom>
        </p:spPr>
        <p:txBody>
          <a:bodyPr/>
          <a:lstStyle/>
          <a:p>
            <a:pPr marL="0" indent="0" defTabSz="457200">
              <a:lnSpc>
                <a:spcPct val="110000"/>
              </a:lnSpc>
              <a:spcBef>
                <a:spcPts val="0"/>
              </a:spcBef>
              <a:defRPr sz="1800"/>
            </a:pPr>
          </a:p>
          <a:p>
            <a:pPr marL="180473" indent="-180473" defTabSz="457200">
              <a:lnSpc>
                <a:spcPct val="110000"/>
              </a:lnSpc>
              <a:spcBef>
                <a:spcPts val="0"/>
              </a:spcBef>
              <a:buSzPct val="100000"/>
              <a:buChar char="•"/>
              <a:defRPr sz="1800"/>
            </a:pPr>
            <a:r>
              <a:rPr b="1"/>
              <a:t>Referat</a:t>
            </a:r>
            <a:r>
              <a:t>: Kognitive &amp; exekutive Funktionen (Kandel, Kap. 18)</a:t>
            </a:r>
          </a:p>
          <a:p>
            <a:pPr marL="0" indent="0" defTabSz="457200">
              <a:lnSpc>
                <a:spcPct val="110000"/>
              </a:lnSpc>
              <a:spcBef>
                <a:spcPts val="0"/>
              </a:spcBef>
              <a:defRPr sz="1500"/>
            </a:pPr>
          </a:p>
          <a:p>
            <a:pPr marL="180473" indent="-180473" defTabSz="457200">
              <a:lnSpc>
                <a:spcPct val="110000"/>
              </a:lnSpc>
              <a:spcBef>
                <a:spcPts val="0"/>
              </a:spcBef>
              <a:buSzPct val="100000"/>
              <a:buChar char="•"/>
              <a:defRPr b="1" sz="1800"/>
            </a:pPr>
            <a:r>
              <a:t>Vortrag: Chronisch Traumatische Enzephalopathie (CTE)</a:t>
            </a:r>
          </a:p>
          <a:p>
            <a:pPr lvl="1" marL="0" indent="457200" defTabSz="457200">
              <a:spcBef>
                <a:spcPts val="0"/>
              </a:spcBef>
              <a:defRPr sz="1800">
                <a:uFill>
                  <a:solidFill>
                    <a:srgbClr val="000000"/>
                  </a:solidFill>
                </a:uFill>
              </a:defRPr>
            </a:pPr>
            <a:r>
              <a:t>- Was macht der PFC</a:t>
            </a:r>
          </a:p>
          <a:p>
            <a:pPr lvl="1" marL="0" indent="457200" defTabSz="457200">
              <a:spcBef>
                <a:spcPts val="0"/>
              </a:spcBef>
              <a:defRPr sz="1800">
                <a:uFill>
                  <a:solidFill>
                    <a:srgbClr val="000000"/>
                  </a:solidFill>
                </a:uFill>
              </a:defRPr>
            </a:pPr>
            <a:r>
              <a:t>- Fallbeispiel: CTE</a:t>
            </a:r>
          </a:p>
          <a:p>
            <a:pPr lvl="1" marL="0" indent="457200" defTabSz="457200">
              <a:spcBef>
                <a:spcPts val="0"/>
              </a:spcBef>
              <a:defRPr sz="1800">
                <a:uFill>
                  <a:solidFill>
                    <a:srgbClr val="000000"/>
                  </a:solidFill>
                </a:uFill>
              </a:defRPr>
            </a:pPr>
            <a:r>
              <a:t>- Pathophysiologie</a:t>
            </a:r>
          </a:p>
          <a:p>
            <a:pPr lvl="1" marL="0" indent="457200" defTabSz="457200">
              <a:spcBef>
                <a:spcPts val="0"/>
              </a:spcBef>
              <a:defRPr sz="1800">
                <a:uFill>
                  <a:solidFill>
                    <a:srgbClr val="000000"/>
                  </a:solidFill>
                </a:uFill>
              </a:defRPr>
            </a:pPr>
            <a:r>
              <a:t>- Symptome</a:t>
            </a:r>
          </a:p>
          <a:p>
            <a:pPr marL="0" indent="0" defTabSz="457200">
              <a:spcBef>
                <a:spcPts val="0"/>
              </a:spcBef>
              <a:defRPr sz="1200">
                <a:uFill>
                  <a:solidFill>
                    <a:srgbClr val="000000"/>
                  </a:solidFill>
                </a:uFill>
                <a:latin typeface="Gill Sans Light"/>
                <a:ea typeface="Gill Sans Light"/>
                <a:cs typeface="Gill Sans Light"/>
                <a:sym typeface="Gill Sans Light"/>
              </a:defRPr>
            </a:pPr>
          </a:p>
          <a:p>
            <a:pPr marL="180473" indent="-180473" defTabSz="457200">
              <a:lnSpc>
                <a:spcPct val="110000"/>
              </a:lnSpc>
              <a:spcBef>
                <a:spcPts val="0"/>
              </a:spcBef>
              <a:buSzPct val="100000"/>
              <a:buChar char="•"/>
              <a:defRPr b="1" sz="1800"/>
            </a:pPr>
            <a:r>
              <a:t>Gruppenarbeit:</a:t>
            </a:r>
            <a:r>
              <a:rPr b="0"/>
              <a:t> Exekutive Funktionen bei Football-Spieler*innen</a:t>
            </a:r>
            <a:endParaRPr b="0"/>
          </a:p>
          <a:p>
            <a:pPr marL="0" indent="0" defTabSz="457200">
              <a:spcBef>
                <a:spcPts val="0"/>
              </a:spcBef>
              <a:defRPr sz="1200">
                <a:uFill>
                  <a:solidFill>
                    <a:srgbClr val="000000"/>
                  </a:solidFill>
                </a:uFill>
                <a:latin typeface="Gill Sans Light"/>
                <a:ea typeface="Gill Sans Light"/>
                <a:cs typeface="Gill Sans Light"/>
                <a:sym typeface="Gill Sans Light"/>
              </a:defRPr>
            </a:pPr>
          </a:p>
          <a:p>
            <a:pPr marL="180473" indent="-180473" defTabSz="457200">
              <a:lnSpc>
                <a:spcPct val="110000"/>
              </a:lnSpc>
              <a:spcBef>
                <a:spcPts val="0"/>
              </a:spcBef>
              <a:buSzPct val="100000"/>
              <a:buChar char="•"/>
              <a:defRPr b="1" sz="1800"/>
            </a:pPr>
            <a:r>
              <a:t>Infos zur Abgabe der Gruppenarbeits-Aufgaben</a:t>
            </a:r>
          </a:p>
          <a:p>
            <a:pPr marL="180473" indent="-180473" defTabSz="457200">
              <a:lnSpc>
                <a:spcPct val="110000"/>
              </a:lnSpc>
              <a:spcBef>
                <a:spcPts val="0"/>
              </a:spcBef>
              <a:buSzPct val="100000"/>
              <a:buChar char="•"/>
              <a:defRPr b="1" sz="1800"/>
            </a:pPr>
          </a:p>
          <a:p>
            <a:pPr marL="180473" indent="-180473" defTabSz="457200">
              <a:lnSpc>
                <a:spcPct val="110000"/>
              </a:lnSpc>
              <a:spcBef>
                <a:spcPts val="0"/>
              </a:spcBef>
              <a:buSzPct val="100000"/>
              <a:buChar char="•"/>
              <a:defRPr b="1" sz="1800"/>
            </a:pPr>
            <a:r>
              <a:t>Was machen wir nächstes Mal?</a:t>
            </a:r>
          </a:p>
        </p:txBody>
      </p:sp>
      <p:sp>
        <p:nvSpPr>
          <p:cNvPr id="24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el 1"/>
          <p:cNvSpPr txBox="1"/>
          <p:nvPr>
            <p:ph type="title"/>
          </p:nvPr>
        </p:nvSpPr>
        <p:spPr>
          <a:prstGeom prst="rect">
            <a:avLst/>
          </a:prstGeom>
        </p:spPr>
        <p:txBody>
          <a:bodyPr/>
          <a:lstStyle/>
          <a:p>
            <a:pPr/>
            <a:r>
              <a:t>Aufgaben des präfrontalen Kortex</a:t>
            </a:r>
          </a:p>
        </p:txBody>
      </p:sp>
      <p:sp>
        <p:nvSpPr>
          <p:cNvPr id="246"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248" name="präfrontalkortex.jpeg" descr="präfrontalkortex.jpeg"/>
          <p:cNvPicPr>
            <a:picLocks noChangeAspect="1"/>
          </p:cNvPicPr>
          <p:nvPr/>
        </p:nvPicPr>
        <p:blipFill>
          <a:blip r:embed="rId2">
            <a:extLst/>
          </a:blip>
          <a:srcRect l="780" t="2654" r="1781" b="3130"/>
          <a:stretch>
            <a:fillRect/>
          </a:stretch>
        </p:blipFill>
        <p:spPr>
          <a:xfrm>
            <a:off x="5119020" y="1513804"/>
            <a:ext cx="3350649" cy="4190884"/>
          </a:xfrm>
          <a:prstGeom prst="rect">
            <a:avLst/>
          </a:prstGeom>
          <a:ln w="12700">
            <a:miter lim="400000"/>
          </a:ln>
        </p:spPr>
      </p:pic>
      <p:sp>
        <p:nvSpPr>
          <p:cNvPr id="249" name="Hauptaufgabe des PFC:…"/>
          <p:cNvSpPr txBox="1"/>
          <p:nvPr/>
        </p:nvSpPr>
        <p:spPr>
          <a:xfrm>
            <a:off x="587070" y="1928952"/>
            <a:ext cx="3649785" cy="27509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pPr>
            <a:r>
              <a:t>Hauptaufgabe des PFC: </a:t>
            </a:r>
          </a:p>
          <a:p>
            <a:pPr/>
            <a:r>
              <a:t>exekutive Kontrolle des Verhaltens</a:t>
            </a:r>
          </a:p>
          <a:p>
            <a:pPr/>
          </a:p>
          <a:p>
            <a:pPr/>
          </a:p>
          <a:p>
            <a:pPr>
              <a:defRPr b="1"/>
            </a:pPr>
            <a:r>
              <a:t>dorsolateraler PFC: </a:t>
            </a:r>
          </a:p>
          <a:p>
            <a:pPr/>
            <a:r>
              <a:rPr i="1"/>
              <a:t>kognitive</a:t>
            </a:r>
            <a:r>
              <a:t> Kontrolle von Verhalten</a:t>
            </a:r>
          </a:p>
          <a:p>
            <a:pPr/>
          </a:p>
          <a:p>
            <a:pPr/>
          </a:p>
          <a:p>
            <a:pPr>
              <a:defRPr b="1"/>
            </a:pPr>
            <a:r>
              <a:t>orbito-ventromedialer PFC:</a:t>
            </a:r>
          </a:p>
          <a:p>
            <a:pPr/>
            <a:r>
              <a:rPr i="1"/>
              <a:t>emotionale</a:t>
            </a:r>
            <a:r>
              <a:t> Kontrolle von Verhalten</a:t>
            </a:r>
          </a:p>
        </p:txBody>
      </p:sp>
      <p:sp>
        <p:nvSpPr>
          <p:cNvPr id="250" name="Rechteck"/>
          <p:cNvSpPr/>
          <p:nvPr/>
        </p:nvSpPr>
        <p:spPr>
          <a:xfrm>
            <a:off x="7270357" y="5562080"/>
            <a:ext cx="1270001" cy="402375"/>
          </a:xfrm>
          <a:prstGeom prst="rect">
            <a:avLst/>
          </a:prstGeom>
          <a:solidFill>
            <a:schemeClr val="accent3">
              <a:lumOff val="44000"/>
            </a:schemeClr>
          </a:solidFill>
          <a:ln w="12700">
            <a:miter lim="400000"/>
          </a:ln>
        </p:spPr>
        <p:txBody>
          <a:bodyPr lIns="45719" rIns="45719"/>
          <a:lstStyle/>
          <a:p>
            <a:pPr/>
          </a:p>
        </p:txBody>
      </p:sp>
      <p:sp>
        <p:nvSpPr>
          <p:cNvPr id="251" name="Präfrontaler Kortex. (o. D.)"/>
          <p:cNvSpPr txBox="1"/>
          <p:nvPr/>
        </p:nvSpPr>
        <p:spPr>
          <a:xfrm>
            <a:off x="5196061" y="5785762"/>
            <a:ext cx="1295511"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sz="800">
                <a:solidFill>
                  <a:schemeClr val="accent4">
                    <a:lumOff val="28000"/>
                  </a:schemeClr>
                </a:solidFill>
                <a:latin typeface="D-DIN"/>
                <a:ea typeface="D-DIN"/>
                <a:cs typeface="D-DIN"/>
                <a:sym typeface="D-DIN"/>
              </a:defRPr>
            </a:pPr>
            <a:r>
              <a:rPr i="1"/>
              <a:t>Präfrontaler Kortex</a:t>
            </a:r>
            <a:r>
              <a:t>. (o. D.)</a:t>
            </a:r>
          </a:p>
        </p:txBody>
      </p:sp>
      <p:sp>
        <p:nvSpPr>
          <p:cNvPr id="252" name="Abbildung 1…"/>
          <p:cNvSpPr txBox="1"/>
          <p:nvPr/>
        </p:nvSpPr>
        <p:spPr>
          <a:xfrm>
            <a:off x="5115805" y="1155731"/>
            <a:ext cx="1589495"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b="1" sz="800">
                <a:solidFill>
                  <a:schemeClr val="accent3">
                    <a:lumOff val="11000"/>
                  </a:schemeClr>
                </a:solidFill>
                <a:latin typeface="D-DIN"/>
                <a:ea typeface="D-DIN"/>
                <a:cs typeface="D-DIN"/>
                <a:sym typeface="D-DIN"/>
              </a:defRPr>
            </a:pPr>
            <a:r>
              <a:t>Abbildung 1</a:t>
            </a:r>
          </a:p>
          <a:p>
            <a:pPr marL="609600" indent="-609600" defTabSz="457200">
              <a:defRPr i="1" sz="800">
                <a:solidFill>
                  <a:schemeClr val="accent3">
                    <a:lumOff val="11000"/>
                  </a:schemeClr>
                </a:solidFill>
                <a:latin typeface="D-DIN"/>
                <a:ea typeface="D-DIN"/>
                <a:cs typeface="D-DIN"/>
                <a:sym typeface="D-DIN"/>
              </a:defRPr>
            </a:pPr>
            <a:r>
              <a:t>Anatomische Aufteilung des PFC</a:t>
            </a:r>
          </a:p>
        </p:txBody>
      </p:sp>
      <p:sp>
        <p:nvSpPr>
          <p:cNvPr id="253" name="Abgerundetes Rechteck"/>
          <p:cNvSpPr/>
          <p:nvPr/>
        </p:nvSpPr>
        <p:spPr>
          <a:xfrm>
            <a:off x="460498" y="2954699"/>
            <a:ext cx="3850199" cy="721800"/>
          </a:xfrm>
          <a:prstGeom prst="roundRect">
            <a:avLst>
              <a:gd name="adj" fmla="val 23608"/>
            </a:avLst>
          </a:prstGeom>
          <a:ln w="25400">
            <a:solidFill>
              <a:srgbClr val="F4DA4A"/>
            </a:solidFill>
          </a:ln>
        </p:spPr>
        <p:txBody>
          <a:bodyPr lIns="45719" rIns="45719"/>
          <a:lstStyle/>
          <a:p>
            <a:pPr/>
          </a:p>
        </p:txBody>
      </p:sp>
      <p:sp>
        <p:nvSpPr>
          <p:cNvPr id="254" name="Abgerundetes Rechteck"/>
          <p:cNvSpPr/>
          <p:nvPr/>
        </p:nvSpPr>
        <p:spPr>
          <a:xfrm>
            <a:off x="459197" y="3997197"/>
            <a:ext cx="3869807" cy="721800"/>
          </a:xfrm>
          <a:prstGeom prst="roundRect">
            <a:avLst>
              <a:gd name="adj" fmla="val 23608"/>
            </a:avLst>
          </a:prstGeom>
          <a:ln w="25400">
            <a:solidFill>
              <a:srgbClr val="EEA13E"/>
            </a:solidFill>
          </a:ln>
        </p:spPr>
        <p:txBody>
          <a:bodyPr lIns="45719" rIns="45719"/>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Titel 1"/>
          <p:cNvSpPr txBox="1"/>
          <p:nvPr>
            <p:ph type="title"/>
          </p:nvPr>
        </p:nvSpPr>
        <p:spPr>
          <a:prstGeom prst="rect">
            <a:avLst/>
          </a:prstGeom>
        </p:spPr>
        <p:txBody>
          <a:bodyPr/>
          <a:lstStyle/>
          <a:p>
            <a:pPr/>
            <a:r>
              <a:t>Wiederholung CTE: Aaron Hernandez</a:t>
            </a:r>
          </a:p>
        </p:txBody>
      </p:sp>
      <p:sp>
        <p:nvSpPr>
          <p:cNvPr id="257"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259" name="aaron-hernandez.jpeg" descr="aaron-hernandez.jpeg"/>
          <p:cNvPicPr>
            <a:picLocks noChangeAspect="1"/>
          </p:cNvPicPr>
          <p:nvPr/>
        </p:nvPicPr>
        <p:blipFill>
          <a:blip r:embed="rId3">
            <a:extLst/>
          </a:blip>
          <a:srcRect l="14653" t="0" r="11122" b="0"/>
          <a:stretch>
            <a:fillRect/>
          </a:stretch>
        </p:blipFill>
        <p:spPr>
          <a:xfrm>
            <a:off x="4803234" y="2256776"/>
            <a:ext cx="3440199" cy="3085066"/>
          </a:xfrm>
          <a:prstGeom prst="rect">
            <a:avLst/>
          </a:prstGeom>
          <a:ln w="12700">
            <a:miter lim="400000"/>
          </a:ln>
        </p:spPr>
      </p:pic>
      <p:pic>
        <p:nvPicPr>
          <p:cNvPr id="260" name="720.jpeg" descr="720.jpeg"/>
          <p:cNvPicPr>
            <a:picLocks noChangeAspect="1"/>
          </p:cNvPicPr>
          <p:nvPr/>
        </p:nvPicPr>
        <p:blipFill>
          <a:blip r:embed="rId4">
            <a:extLst/>
          </a:blip>
          <a:stretch>
            <a:fillRect/>
          </a:stretch>
        </p:blipFill>
        <p:spPr>
          <a:xfrm>
            <a:off x="430905" y="2237895"/>
            <a:ext cx="4121415" cy="3091061"/>
          </a:xfrm>
          <a:prstGeom prst="rect">
            <a:avLst/>
          </a:prstGeom>
          <a:ln w="12700">
            <a:miter lim="400000"/>
          </a:ln>
        </p:spPr>
      </p:pic>
      <p:sp>
        <p:nvSpPr>
          <p:cNvPr id="261" name="Abbildung 2…"/>
          <p:cNvSpPr txBox="1"/>
          <p:nvPr/>
        </p:nvSpPr>
        <p:spPr>
          <a:xfrm>
            <a:off x="424345" y="1691449"/>
            <a:ext cx="4042445"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4">
                    <a:lumOff val="-8800"/>
                  </a:schemeClr>
                </a:solidFill>
                <a:latin typeface="D-DIN"/>
                <a:ea typeface="D-DIN"/>
                <a:cs typeface="D-DIN"/>
                <a:sym typeface="D-DIN"/>
              </a:defRPr>
            </a:pPr>
            <a:r>
              <a:t>Abbildung 2</a:t>
            </a:r>
          </a:p>
          <a:p>
            <a:pPr>
              <a:defRPr i="1" sz="1000">
                <a:solidFill>
                  <a:schemeClr val="accent4">
                    <a:lumOff val="-8800"/>
                  </a:schemeClr>
                </a:solidFill>
                <a:latin typeface="D-DIN"/>
                <a:ea typeface="D-DIN"/>
                <a:cs typeface="D-DIN"/>
                <a:sym typeface="D-DIN"/>
              </a:defRPr>
            </a:pPr>
            <a:r>
              <a:t>Coronarschnitt von einem gesunden Gehirn (links) und dem Gehirn von Aaron Hernandez (rechts)</a:t>
            </a:r>
          </a:p>
        </p:txBody>
      </p:sp>
      <p:sp>
        <p:nvSpPr>
          <p:cNvPr id="262" name="Abbildung 3…"/>
          <p:cNvSpPr txBox="1"/>
          <p:nvPr/>
        </p:nvSpPr>
        <p:spPr>
          <a:xfrm>
            <a:off x="4805845" y="1666049"/>
            <a:ext cx="4042444"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4">
                    <a:lumOff val="-8800"/>
                  </a:schemeClr>
                </a:solidFill>
                <a:latin typeface="D-DIN"/>
                <a:ea typeface="D-DIN"/>
                <a:cs typeface="D-DIN"/>
                <a:sym typeface="D-DIN"/>
              </a:defRPr>
            </a:pPr>
            <a:r>
              <a:t>Abbildung 3</a:t>
            </a:r>
          </a:p>
          <a:p>
            <a:pPr>
              <a:defRPr i="1" sz="1000">
                <a:solidFill>
                  <a:schemeClr val="accent4">
                    <a:lumOff val="-8800"/>
                  </a:schemeClr>
                </a:solidFill>
                <a:latin typeface="D-DIN"/>
                <a:ea typeface="D-DIN"/>
                <a:cs typeface="D-DIN"/>
                <a:sym typeface="D-DIN"/>
              </a:defRPr>
            </a:pPr>
            <a:r>
              <a:t>Aaron Hernandez</a:t>
            </a:r>
          </a:p>
        </p:txBody>
      </p:sp>
      <p:sp>
        <p:nvSpPr>
          <p:cNvPr id="263" name="McKee, 2017"/>
          <p:cNvSpPr txBox="1"/>
          <p:nvPr/>
        </p:nvSpPr>
        <p:spPr>
          <a:xfrm>
            <a:off x="411645" y="5298249"/>
            <a:ext cx="4042445"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chemeClr val="accent4">
                    <a:lumOff val="-8800"/>
                  </a:schemeClr>
                </a:solidFill>
                <a:latin typeface="D-DIN"/>
                <a:ea typeface="D-DIN"/>
                <a:cs typeface="D-DIN"/>
                <a:sym typeface="D-DIN"/>
              </a:defRPr>
            </a:lvl1pPr>
          </a:lstStyle>
          <a:p>
            <a:pPr/>
            <a:r>
              <a:t>McKee, 2017</a:t>
            </a:r>
          </a:p>
        </p:txBody>
      </p:sp>
      <p:sp>
        <p:nvSpPr>
          <p:cNvPr id="264" name="Getty Images, o.D."/>
          <p:cNvSpPr txBox="1"/>
          <p:nvPr/>
        </p:nvSpPr>
        <p:spPr>
          <a:xfrm>
            <a:off x="4732461" y="5329312"/>
            <a:ext cx="4042444"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chemeClr val="accent4">
                    <a:lumOff val="-8800"/>
                  </a:schemeClr>
                </a:solidFill>
                <a:latin typeface="D-DIN"/>
                <a:ea typeface="D-DIN"/>
                <a:cs typeface="D-DIN"/>
                <a:sym typeface="D-DIN"/>
              </a:defRPr>
            </a:lvl1pPr>
          </a:lstStyle>
          <a:p>
            <a:pPr/>
            <a:r>
              <a:t>Getty Images, o.D.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Titel 1"/>
          <p:cNvSpPr txBox="1"/>
          <p:nvPr>
            <p:ph type="title"/>
          </p:nvPr>
        </p:nvSpPr>
        <p:spPr>
          <a:prstGeom prst="rect">
            <a:avLst/>
          </a:prstGeom>
        </p:spPr>
        <p:txBody>
          <a:bodyPr/>
          <a:lstStyle/>
          <a:p>
            <a:pPr/>
            <a:r>
              <a:t>Fallbeispiel CTE: Dave Duerson</a:t>
            </a:r>
          </a:p>
        </p:txBody>
      </p:sp>
      <p:sp>
        <p:nvSpPr>
          <p:cNvPr id="269"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71" name="Dave Duerson, Concussions, and the NFL Players’ Union Battle (2011)"/>
          <p:cNvSpPr txBox="1"/>
          <p:nvPr/>
        </p:nvSpPr>
        <p:spPr>
          <a:xfrm>
            <a:off x="360646" y="5930936"/>
            <a:ext cx="3285590"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sz="800">
                <a:solidFill>
                  <a:schemeClr val="accent4">
                    <a:lumOff val="28000"/>
                  </a:schemeClr>
                </a:solidFill>
                <a:latin typeface="D-DIN"/>
                <a:ea typeface="D-DIN"/>
                <a:cs typeface="D-DIN"/>
                <a:sym typeface="D-DIN"/>
              </a:defRPr>
            </a:pPr>
            <a:r>
              <a:rPr i="1"/>
              <a:t>Dave Duerson, Concussions, and the NFL Players’ Union Battle</a:t>
            </a:r>
            <a:r>
              <a:t> (2011)</a:t>
            </a:r>
          </a:p>
        </p:txBody>
      </p:sp>
      <p:sp>
        <p:nvSpPr>
          <p:cNvPr id="272" name="Abbildung 4…"/>
          <p:cNvSpPr txBox="1"/>
          <p:nvPr/>
        </p:nvSpPr>
        <p:spPr>
          <a:xfrm>
            <a:off x="369727" y="1088727"/>
            <a:ext cx="753577"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b="1" sz="800">
                <a:solidFill>
                  <a:schemeClr val="accent3">
                    <a:lumOff val="11000"/>
                  </a:schemeClr>
                </a:solidFill>
                <a:latin typeface="D-DIN"/>
                <a:ea typeface="D-DIN"/>
                <a:cs typeface="D-DIN"/>
                <a:sym typeface="D-DIN"/>
              </a:defRPr>
            </a:pPr>
            <a:r>
              <a:t>Abbildung 4</a:t>
            </a:r>
          </a:p>
          <a:p>
            <a:pPr marL="609600" indent="-609600" defTabSz="457200">
              <a:defRPr i="1" sz="800">
                <a:solidFill>
                  <a:schemeClr val="accent3">
                    <a:lumOff val="11000"/>
                  </a:schemeClr>
                </a:solidFill>
                <a:latin typeface="D-DIN"/>
                <a:ea typeface="D-DIN"/>
                <a:cs typeface="D-DIN"/>
                <a:sym typeface="D-DIN"/>
              </a:defRPr>
            </a:pPr>
            <a:r>
              <a:t>Dave Duerson</a:t>
            </a:r>
          </a:p>
        </p:txBody>
      </p:sp>
      <p:pic>
        <p:nvPicPr>
          <p:cNvPr id="273" name="Dave Duerson.jpeg" descr="Dave Duerson.jpeg"/>
          <p:cNvPicPr>
            <a:picLocks noChangeAspect="1"/>
          </p:cNvPicPr>
          <p:nvPr/>
        </p:nvPicPr>
        <p:blipFill>
          <a:blip r:embed="rId3">
            <a:extLst/>
          </a:blip>
          <a:stretch>
            <a:fillRect/>
          </a:stretch>
        </p:blipFill>
        <p:spPr>
          <a:xfrm>
            <a:off x="345804" y="1455404"/>
            <a:ext cx="3726650" cy="4471979"/>
          </a:xfrm>
          <a:prstGeom prst="rect">
            <a:avLst/>
          </a:prstGeom>
          <a:ln w="12700">
            <a:miter lim="400000"/>
          </a:ln>
        </p:spPr>
      </p:pic>
      <p:sp>
        <p:nvSpPr>
          <p:cNvPr id="274" name="verheiratet, 3 Kinder…"/>
          <p:cNvSpPr txBox="1"/>
          <p:nvPr/>
        </p:nvSpPr>
        <p:spPr>
          <a:xfrm>
            <a:off x="4327294" y="1565199"/>
            <a:ext cx="4114948" cy="4287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verheiratet, 3 Kinder</a:t>
            </a:r>
          </a:p>
          <a:p>
            <a:pPr marL="180473" indent="-180473">
              <a:buSzPct val="100000"/>
              <a:buChar char="•"/>
            </a:pPr>
            <a:r>
              <a:t>B.Sc. in Economics</a:t>
            </a:r>
          </a:p>
          <a:p>
            <a:pPr marL="180473" indent="-180473">
              <a:buSzPct val="100000"/>
              <a:buChar char="•"/>
            </a:pPr>
            <a:r>
              <a:t>sehr erfolgreicher Footballspieler</a:t>
            </a:r>
          </a:p>
          <a:p>
            <a:pPr marL="180473" indent="-180473">
              <a:buSzPct val="100000"/>
              <a:buChar char="•"/>
            </a:pPr>
          </a:p>
          <a:p>
            <a:pPr/>
            <a:r>
              <a:t>ab ca. 1994:</a:t>
            </a:r>
          </a:p>
          <a:p>
            <a:pPr marL="180473" indent="-180473">
              <a:buSzPct val="100000"/>
              <a:buChar char="•"/>
            </a:pPr>
            <a:r>
              <a:t>Entwicklung kognitiver Defizite</a:t>
            </a:r>
          </a:p>
          <a:p>
            <a:pPr marL="180473" indent="-180473">
              <a:buSzPct val="100000"/>
              <a:buChar char="•"/>
            </a:pPr>
            <a:r>
              <a:t>häusliche Gewalt</a:t>
            </a:r>
          </a:p>
          <a:p>
            <a:pPr marL="180473" indent="-180473">
              <a:buSzPct val="100000"/>
              <a:buChar char="•"/>
            </a:pPr>
            <a:r>
              <a:t>Scheidung</a:t>
            </a:r>
          </a:p>
          <a:p>
            <a:pPr marL="180473" indent="-180473">
              <a:buSzPct val="100000"/>
              <a:buChar char="•"/>
            </a:pPr>
            <a:r>
              <a:t>Insolvenz</a:t>
            </a:r>
          </a:p>
          <a:p>
            <a:pPr defTabSz="457200">
              <a:defRPr sz="1400">
                <a:solidFill>
                  <a:srgbClr val="666666"/>
                </a:solidFill>
              </a:defRPr>
            </a:pPr>
          </a:p>
          <a:p>
            <a:pPr marL="180473" indent="-180473">
              <a:buSzPct val="100000"/>
              <a:buChar char="•"/>
            </a:pPr>
            <a:r>
              <a:t>2011: Suizid mit 50 Jahren</a:t>
            </a:r>
          </a:p>
          <a:p>
            <a:pPr/>
            <a:r>
              <a:t>   —&gt; Autopsie: extremer Fall von CTE</a:t>
            </a:r>
          </a:p>
          <a:p>
            <a:pPr marL="180473" indent="-180473">
              <a:buSzPct val="100000"/>
              <a:buChar char="•"/>
            </a:pPr>
          </a:p>
          <a:p>
            <a:pPr marL="180473" indent="-180473">
              <a:buSzPct val="100000"/>
              <a:buChar char="•"/>
            </a:pPr>
            <a:r>
              <a:t>Dave Duerson Act in Illinois, ähnliche Vorhaben in New York, Californien  und Maryland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Titel 1"/>
          <p:cNvSpPr txBox="1"/>
          <p:nvPr>
            <p:ph type="title"/>
          </p:nvPr>
        </p:nvSpPr>
        <p:spPr>
          <a:prstGeom prst="rect">
            <a:avLst/>
          </a:prstGeom>
        </p:spPr>
        <p:txBody>
          <a:bodyPr/>
          <a:lstStyle/>
          <a:p>
            <a:pPr/>
            <a:r>
              <a:t>CTE bei Nicht-Sportler*innen</a:t>
            </a:r>
          </a:p>
        </p:txBody>
      </p:sp>
      <p:sp>
        <p:nvSpPr>
          <p:cNvPr id="279"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81" name="The Human Cannonball Of Westminster (o. D.)"/>
          <p:cNvSpPr txBox="1"/>
          <p:nvPr/>
        </p:nvSpPr>
        <p:spPr>
          <a:xfrm>
            <a:off x="386544" y="5371747"/>
            <a:ext cx="2214126"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sz="800">
                <a:solidFill>
                  <a:schemeClr val="accent4">
                    <a:lumOff val="28000"/>
                  </a:schemeClr>
                </a:solidFill>
                <a:latin typeface="D-DIN"/>
                <a:ea typeface="D-DIN"/>
                <a:cs typeface="D-DIN"/>
                <a:sym typeface="D-DIN"/>
              </a:defRPr>
            </a:pPr>
            <a:r>
              <a:rPr i="1"/>
              <a:t>The Human Cannonball Of Westminster</a:t>
            </a:r>
            <a:r>
              <a:t> (o. D.)</a:t>
            </a:r>
          </a:p>
        </p:txBody>
      </p:sp>
      <p:sp>
        <p:nvSpPr>
          <p:cNvPr id="282" name="Abbildung 5…"/>
          <p:cNvSpPr txBox="1"/>
          <p:nvPr/>
        </p:nvSpPr>
        <p:spPr>
          <a:xfrm>
            <a:off x="395625" y="1550386"/>
            <a:ext cx="141442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b="1" sz="800">
                <a:solidFill>
                  <a:schemeClr val="accent3">
                    <a:lumOff val="11000"/>
                  </a:schemeClr>
                </a:solidFill>
                <a:latin typeface="D-DIN"/>
                <a:ea typeface="D-DIN"/>
                <a:cs typeface="D-DIN"/>
                <a:sym typeface="D-DIN"/>
              </a:defRPr>
            </a:pPr>
            <a:r>
              <a:t>Abbildung 5</a:t>
            </a:r>
          </a:p>
          <a:p>
            <a:pPr marL="609600" indent="-609600" defTabSz="457200">
              <a:defRPr i="1" sz="800">
                <a:solidFill>
                  <a:schemeClr val="accent3">
                    <a:lumOff val="11000"/>
                  </a:schemeClr>
                </a:solidFill>
                <a:latin typeface="D-DIN"/>
                <a:ea typeface="D-DIN"/>
                <a:cs typeface="D-DIN"/>
                <a:sym typeface="D-DIN"/>
              </a:defRPr>
            </a:pPr>
            <a:r>
              <a:t>Menschliche „Kanonenkugel“</a:t>
            </a:r>
          </a:p>
        </p:txBody>
      </p:sp>
      <p:pic>
        <p:nvPicPr>
          <p:cNvPr id="283" name="cannon.jpeg" descr="cannon.jpeg"/>
          <p:cNvPicPr>
            <a:picLocks noChangeAspect="1"/>
          </p:cNvPicPr>
          <p:nvPr/>
        </p:nvPicPr>
        <p:blipFill>
          <a:blip r:embed="rId3">
            <a:extLst/>
          </a:blip>
          <a:stretch>
            <a:fillRect/>
          </a:stretch>
        </p:blipFill>
        <p:spPr>
          <a:xfrm>
            <a:off x="411026" y="1898898"/>
            <a:ext cx="4514552" cy="3440027"/>
          </a:xfrm>
          <a:prstGeom prst="rect">
            <a:avLst/>
          </a:prstGeom>
          <a:ln w="12700">
            <a:miter lim="400000"/>
          </a:ln>
        </p:spPr>
      </p:pic>
      <p:sp>
        <p:nvSpPr>
          <p:cNvPr id="284" name="Opfer häuslicher Gewalt…"/>
          <p:cNvSpPr txBox="1"/>
          <p:nvPr/>
        </p:nvSpPr>
        <p:spPr>
          <a:xfrm>
            <a:off x="5217841" y="2862302"/>
            <a:ext cx="3055497" cy="14174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Opfer häuslicher Gewalt</a:t>
            </a:r>
          </a:p>
          <a:p>
            <a:pPr marL="180473" indent="-180473">
              <a:buSzPct val="100000"/>
              <a:buChar char="•"/>
            </a:pPr>
            <a:r>
              <a:t>Soldat*innen</a:t>
            </a:r>
          </a:p>
          <a:p>
            <a:pPr marL="180473" indent="-180473">
              <a:buSzPct val="100000"/>
              <a:buChar char="•"/>
            </a:pPr>
            <a:r>
              <a:t>Menschen mit Epilepsie</a:t>
            </a:r>
          </a:p>
          <a:p>
            <a:pPr marL="180473" indent="-180473">
              <a:buSzPct val="100000"/>
              <a:buChar char="•"/>
            </a:pPr>
            <a:r>
              <a:t>Stunt-Doubles</a:t>
            </a:r>
          </a:p>
          <a:p>
            <a:pP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Titel 1"/>
          <p:cNvSpPr txBox="1"/>
          <p:nvPr>
            <p:ph type="title"/>
          </p:nvPr>
        </p:nvSpPr>
        <p:spPr>
          <a:prstGeom prst="rect">
            <a:avLst/>
          </a:prstGeom>
        </p:spPr>
        <p:txBody>
          <a:bodyPr/>
          <a:lstStyle/>
          <a:p>
            <a:pPr/>
            <a:r>
              <a:t>Gehirnerschütterungen und CTE</a:t>
            </a:r>
          </a:p>
        </p:txBody>
      </p:sp>
      <p:sp>
        <p:nvSpPr>
          <p:cNvPr id="289"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1" name="Gehirnerschütterung = leichtes Schädel-Hirn-Trauma (SHT)…"/>
          <p:cNvSpPr txBox="1"/>
          <p:nvPr/>
        </p:nvSpPr>
        <p:spPr>
          <a:xfrm>
            <a:off x="382282" y="1466253"/>
            <a:ext cx="6778507" cy="4046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80473" indent="-180473">
              <a:buSzPct val="100000"/>
              <a:buChar char="•"/>
            </a:pPr>
            <a:r>
              <a:t>Gehirnerschütterung = leichtes Schädel-Hirn-Trauma (SHT) </a:t>
            </a:r>
          </a:p>
          <a:p>
            <a:pPr marL="180473" indent="-180473">
              <a:buSzPct val="100000"/>
              <a:buChar char="•"/>
            </a:pPr>
          </a:p>
          <a:p>
            <a:pPr marL="180473" indent="-180473">
              <a:buSzPct val="100000"/>
              <a:buChar char="•"/>
            </a:pPr>
            <a:r>
              <a:t>Schlag auf den Kopf, Gehirn wird gegen Schädelwand gedrückt </a:t>
            </a:r>
          </a:p>
          <a:p>
            <a:pPr/>
            <a:r>
              <a:t>   (Coup-Contre-Coup-Mechanismus)</a:t>
            </a:r>
          </a:p>
          <a:p>
            <a:pPr marL="180473" indent="-180473">
              <a:buSzPct val="100000"/>
              <a:buChar char="•"/>
            </a:pPr>
          </a:p>
          <a:p>
            <a:pPr marL="180473" indent="-180473">
              <a:buSzPct val="100000"/>
              <a:buChar char="•"/>
            </a:pPr>
            <a:r>
              <a:t>(temporäre) Symptome: </a:t>
            </a:r>
          </a:p>
          <a:p>
            <a:pPr lvl="1" marL="561473" indent="-180473">
              <a:buSzPct val="100000"/>
              <a:buChar char="•"/>
              <a:defRPr sz="1600"/>
            </a:pPr>
            <a:r>
              <a:t>ggf. Bewusstlosigkeit für kurzen Zeitraum</a:t>
            </a:r>
          </a:p>
          <a:p>
            <a:pPr lvl="1" marL="561473" indent="-180473">
              <a:buSzPct val="100000"/>
              <a:buChar char="•"/>
              <a:defRPr sz="1600"/>
            </a:pPr>
            <a:r>
              <a:t>Erinnerungslücken</a:t>
            </a:r>
          </a:p>
          <a:p>
            <a:pPr lvl="1" marL="561473" indent="-180473">
              <a:buSzPct val="100000"/>
              <a:buChar char="•"/>
              <a:defRPr sz="1600"/>
            </a:pPr>
            <a:r>
              <a:t>Schwindel / Übelkeit / Erbrechen</a:t>
            </a:r>
          </a:p>
          <a:p>
            <a:pPr lvl="1" marL="561473" indent="-180473">
              <a:buSzPct val="100000"/>
              <a:buChar char="•"/>
              <a:defRPr sz="1600"/>
            </a:pPr>
            <a:r>
              <a:t>Kopf- / Nackenschmerzen</a:t>
            </a:r>
          </a:p>
          <a:p>
            <a:pPr lvl="1" marL="561473" indent="-180473">
              <a:buSzPct val="100000"/>
              <a:buChar char="•"/>
              <a:defRPr sz="1600"/>
            </a:pPr>
            <a:r>
              <a:t>Kreislaufstörungen</a:t>
            </a:r>
          </a:p>
          <a:p>
            <a:pPr lvl="1" marL="561473" indent="-180473">
              <a:buSzPct val="100000"/>
              <a:buChar char="•"/>
              <a:defRPr sz="1600"/>
            </a:pPr>
            <a:r>
              <a:t>Schlafprobleme</a:t>
            </a:r>
          </a:p>
          <a:p>
            <a:pPr lvl="1" marL="561473" indent="-180473">
              <a:buSzPct val="100000"/>
              <a:buChar char="•"/>
              <a:defRPr sz="1600"/>
            </a:pPr>
            <a:r>
              <a:t>Lichtempfindlichkeit</a:t>
            </a:r>
          </a:p>
          <a:p>
            <a:pPr lvl="1" marL="561473" indent="-180473">
              <a:buSzPct val="100000"/>
              <a:buChar char="•"/>
              <a:defRPr sz="1600"/>
            </a:pPr>
            <a:r>
              <a:t>Störungen des Geruchs-/Geschmackssinns</a:t>
            </a:r>
          </a:p>
          <a:p>
            <a:pPr lvl="1" indent="228600"/>
          </a:p>
          <a:p>
            <a:pPr marL="180473" indent="-180473">
              <a:buSzPct val="100000"/>
              <a:buChar char="•"/>
            </a:pPr>
            <a:r>
              <a:t>Behandlung: Bettruhe, Schmerztabletten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itel 1"/>
          <p:cNvSpPr txBox="1"/>
          <p:nvPr>
            <p:ph type="title"/>
          </p:nvPr>
        </p:nvSpPr>
        <p:spPr>
          <a:prstGeom prst="rect">
            <a:avLst/>
          </a:prstGeom>
        </p:spPr>
        <p:txBody>
          <a:bodyPr/>
          <a:lstStyle/>
          <a:p>
            <a:pPr/>
            <a:r>
              <a:t>Coup-Contre-Coup-Mechanismus</a:t>
            </a:r>
          </a:p>
        </p:txBody>
      </p:sp>
      <p:sp>
        <p:nvSpPr>
          <p:cNvPr id="296"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8" name="bilderzwerg - fotolia.com (2015)"/>
          <p:cNvSpPr txBox="1"/>
          <p:nvPr/>
        </p:nvSpPr>
        <p:spPr>
          <a:xfrm>
            <a:off x="952510" y="5841598"/>
            <a:ext cx="1527136"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sz="800">
                <a:solidFill>
                  <a:schemeClr val="accent4">
                    <a:lumOff val="28000"/>
                  </a:schemeClr>
                </a:solidFill>
                <a:latin typeface="D-DIN"/>
                <a:ea typeface="D-DIN"/>
                <a:cs typeface="D-DIN"/>
                <a:sym typeface="D-DIN"/>
              </a:defRPr>
            </a:pPr>
            <a:r>
              <a:rPr i="1"/>
              <a:t>bilderzwerg - </a:t>
            </a:r>
            <a:r>
              <a:t>fotolia.com</a:t>
            </a:r>
            <a:r>
              <a:rPr i="1"/>
              <a:t> (2015)</a:t>
            </a:r>
          </a:p>
        </p:txBody>
      </p:sp>
      <p:sp>
        <p:nvSpPr>
          <p:cNvPr id="299" name="Abbildung 6…"/>
          <p:cNvSpPr txBox="1"/>
          <p:nvPr/>
        </p:nvSpPr>
        <p:spPr>
          <a:xfrm>
            <a:off x="1062096" y="1256236"/>
            <a:ext cx="3144005"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b="1" sz="800">
                <a:solidFill>
                  <a:schemeClr val="accent3">
                    <a:lumOff val="11000"/>
                  </a:schemeClr>
                </a:solidFill>
                <a:latin typeface="D-DIN"/>
                <a:ea typeface="D-DIN"/>
                <a:cs typeface="D-DIN"/>
                <a:sym typeface="D-DIN"/>
              </a:defRPr>
            </a:pPr>
            <a:r>
              <a:t>Abbildung 6</a:t>
            </a:r>
          </a:p>
          <a:p>
            <a:pPr marL="609600" indent="-609600" defTabSz="457200">
              <a:defRPr i="1" sz="800">
                <a:solidFill>
                  <a:schemeClr val="accent3">
                    <a:lumOff val="11000"/>
                  </a:schemeClr>
                </a:solidFill>
                <a:latin typeface="D-DIN"/>
                <a:ea typeface="D-DIN"/>
                <a:cs typeface="D-DIN"/>
                <a:sym typeface="D-DIN"/>
              </a:defRPr>
            </a:pPr>
            <a:r>
              <a:t>Coup - Contre-Coup-Mechanismus bei einem Schädel-Hirn-Trauma</a:t>
            </a:r>
          </a:p>
        </p:txBody>
      </p:sp>
      <p:pic>
        <p:nvPicPr>
          <p:cNvPr id="300" name="SHT.jpeg" descr="SHT.jpeg"/>
          <p:cNvPicPr>
            <a:picLocks noChangeAspect="1"/>
          </p:cNvPicPr>
          <p:nvPr/>
        </p:nvPicPr>
        <p:blipFill>
          <a:blip r:embed="rId3">
            <a:extLst/>
          </a:blip>
          <a:srcRect l="0" t="8640" r="0" b="16380"/>
          <a:stretch>
            <a:fillRect/>
          </a:stretch>
        </p:blipFill>
        <p:spPr>
          <a:xfrm>
            <a:off x="995166" y="1645361"/>
            <a:ext cx="6258016" cy="3354951"/>
          </a:xfrm>
          <a:prstGeom prst="rect">
            <a:avLst/>
          </a:prstGeom>
          <a:ln w="12700">
            <a:miter lim="400000"/>
          </a:ln>
        </p:spPr>
      </p:pic>
      <p:sp>
        <p:nvSpPr>
          <p:cNvPr id="301" name="1. Coup-Mechanismus:…"/>
          <p:cNvSpPr txBox="1"/>
          <p:nvPr/>
        </p:nvSpPr>
        <p:spPr>
          <a:xfrm>
            <a:off x="1467555" y="4983934"/>
            <a:ext cx="2881732" cy="7976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200"/>
            </a:pPr>
            <a:r>
              <a:t>1. Coup-Mechanismus:</a:t>
            </a:r>
          </a:p>
          <a:p>
            <a:pPr algn="ctr">
              <a:defRPr sz="1200"/>
            </a:pPr>
            <a:r>
              <a:t>Gewalteinwirkung auf den </a:t>
            </a:r>
          </a:p>
          <a:p>
            <a:pPr algn="ctr">
              <a:defRPr sz="1200"/>
            </a:pPr>
            <a:r>
              <a:t>Schädel mit der Schädigung der </a:t>
            </a:r>
          </a:p>
          <a:p>
            <a:pPr algn="ctr">
              <a:defRPr sz="1200"/>
            </a:pPr>
            <a:r>
              <a:t>Hirnmasse auf der Einschlagsseite</a:t>
            </a:r>
          </a:p>
        </p:txBody>
      </p:sp>
      <p:sp>
        <p:nvSpPr>
          <p:cNvPr id="302" name="2. Contre-Coup-Mechanismus:…"/>
          <p:cNvSpPr txBox="1"/>
          <p:nvPr/>
        </p:nvSpPr>
        <p:spPr>
          <a:xfrm>
            <a:off x="4833055" y="4976927"/>
            <a:ext cx="2881732" cy="6198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200"/>
            </a:pPr>
            <a:r>
              <a:t>2. Contre-Coup-Mechanismus:</a:t>
            </a:r>
          </a:p>
          <a:p>
            <a:pPr algn="ctr">
              <a:defRPr sz="1200"/>
            </a:pPr>
            <a:r>
              <a:t>Schädigung des Gehirns auf der </a:t>
            </a:r>
          </a:p>
          <a:p>
            <a:pPr algn="ctr">
              <a:defRPr sz="1200"/>
            </a:pPr>
            <a:r>
              <a:t>dem Aufprall entgegengesetzten Seite</a:t>
            </a:r>
          </a:p>
        </p:txBody>
      </p:sp>
      <p:sp>
        <p:nvSpPr>
          <p:cNvPr id="303" name="Linie"/>
          <p:cNvSpPr/>
          <p:nvPr/>
        </p:nvSpPr>
        <p:spPr>
          <a:xfrm>
            <a:off x="4328423" y="5205467"/>
            <a:ext cx="557574" cy="1"/>
          </a:xfrm>
          <a:prstGeom prst="line">
            <a:avLst/>
          </a:prstGeom>
          <a:ln w="63500">
            <a:solidFill>
              <a:schemeClr val="accent3"/>
            </a:solidFill>
            <a:tailEnd type="stealth"/>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Titel 1"/>
          <p:cNvSpPr txBox="1"/>
          <p:nvPr>
            <p:ph type="title"/>
          </p:nvPr>
        </p:nvSpPr>
        <p:spPr>
          <a:prstGeom prst="rect">
            <a:avLst/>
          </a:prstGeom>
        </p:spPr>
        <p:txBody>
          <a:bodyPr/>
          <a:lstStyle/>
          <a:p>
            <a:pPr/>
            <a:r>
              <a:t>Gehirnerschütterungen und CTE</a:t>
            </a:r>
          </a:p>
        </p:txBody>
      </p:sp>
      <p:sp>
        <p:nvSpPr>
          <p:cNvPr id="308" name="Textfeld 3"/>
          <p:cNvSpPr txBox="1"/>
          <p:nvPr>
            <p:ph type="sldNum" sz="quarter" idx="2"/>
          </p:nvPr>
        </p:nvSpPr>
        <p:spPr>
          <a:xfrm>
            <a:off x="816475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310" name="tackle.jpeg" descr="tackle.jpeg"/>
          <p:cNvPicPr>
            <a:picLocks noChangeAspect="1"/>
          </p:cNvPicPr>
          <p:nvPr/>
        </p:nvPicPr>
        <p:blipFill>
          <a:blip r:embed="rId3">
            <a:extLst/>
          </a:blip>
          <a:stretch>
            <a:fillRect/>
          </a:stretch>
        </p:blipFill>
        <p:spPr>
          <a:xfrm>
            <a:off x="178080" y="1826871"/>
            <a:ext cx="5862867" cy="3574919"/>
          </a:xfrm>
          <a:prstGeom prst="rect">
            <a:avLst/>
          </a:prstGeom>
          <a:ln w="12700">
            <a:miter lim="400000"/>
          </a:ln>
        </p:spPr>
      </p:pic>
      <p:sp>
        <p:nvSpPr>
          <p:cNvPr id="311" name="Abbildung 7…"/>
          <p:cNvSpPr txBox="1"/>
          <p:nvPr/>
        </p:nvSpPr>
        <p:spPr>
          <a:xfrm>
            <a:off x="128438" y="1467729"/>
            <a:ext cx="691070"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defRPr b="1" sz="800">
                <a:solidFill>
                  <a:schemeClr val="accent3">
                    <a:lumOff val="11000"/>
                  </a:schemeClr>
                </a:solidFill>
                <a:latin typeface="D-DIN"/>
                <a:ea typeface="D-DIN"/>
                <a:cs typeface="D-DIN"/>
                <a:sym typeface="D-DIN"/>
              </a:defRPr>
            </a:pPr>
            <a:r>
              <a:t>Abbildung 7</a:t>
            </a:r>
          </a:p>
          <a:p>
            <a:pPr marL="609600" indent="-609600" defTabSz="457200">
              <a:defRPr i="1" sz="800">
                <a:solidFill>
                  <a:schemeClr val="accent3">
                    <a:lumOff val="11000"/>
                  </a:schemeClr>
                </a:solidFill>
                <a:latin typeface="D-DIN"/>
                <a:ea typeface="D-DIN"/>
                <a:cs typeface="D-DIN"/>
                <a:sym typeface="D-DIN"/>
              </a:defRPr>
            </a:pPr>
            <a:r>
              <a:t>Tackle</a:t>
            </a:r>
          </a:p>
        </p:txBody>
      </p:sp>
      <p:sp>
        <p:nvSpPr>
          <p:cNvPr id="312" name="Haynes (o.D.)"/>
          <p:cNvSpPr txBox="1"/>
          <p:nvPr/>
        </p:nvSpPr>
        <p:spPr>
          <a:xfrm>
            <a:off x="132598" y="5407833"/>
            <a:ext cx="730857"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defRPr sz="800">
                <a:solidFill>
                  <a:schemeClr val="accent3">
                    <a:lumOff val="11000"/>
                  </a:schemeClr>
                </a:solidFill>
                <a:latin typeface="D-DIN"/>
                <a:ea typeface="D-DIN"/>
                <a:cs typeface="D-DIN"/>
                <a:sym typeface="D-DIN"/>
              </a:defRPr>
            </a:lvl1pPr>
          </a:lstStyle>
          <a:p>
            <a:pPr/>
            <a:r>
              <a:t>Haynes (o.D.)</a:t>
            </a:r>
          </a:p>
        </p:txBody>
      </p:sp>
      <p:sp>
        <p:nvSpPr>
          <p:cNvPr id="313" name="AF: pro Saison bei 1 Spieler teilweise…"/>
          <p:cNvSpPr txBox="1"/>
          <p:nvPr/>
        </p:nvSpPr>
        <p:spPr>
          <a:xfrm>
            <a:off x="6263315" y="2966370"/>
            <a:ext cx="2178305" cy="19508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54029" indent="-154029">
              <a:buSzPct val="100000"/>
              <a:buChar char="-"/>
            </a:pPr>
            <a:r>
              <a:t>AF: pro Saison bei 1 Spieler teilweise </a:t>
            </a:r>
          </a:p>
          <a:p>
            <a:pPr/>
            <a:r>
              <a:t>  1000 - 1500   </a:t>
            </a:r>
          </a:p>
          <a:p>
            <a:pPr/>
            <a:r>
              <a:t>  Erschütterungen  </a:t>
            </a:r>
          </a:p>
          <a:p>
            <a:pPr/>
            <a:r>
              <a:t>  des Kopfes, aber </a:t>
            </a:r>
          </a:p>
          <a:p>
            <a:pPr/>
            <a:r>
              <a:t>  asymptomatische </a:t>
            </a:r>
          </a:p>
          <a:p>
            <a:pPr/>
            <a:r>
              <a:t>  Folgen</a:t>
            </a:r>
          </a:p>
        </p:txBody>
      </p:sp>
      <p:sp>
        <p:nvSpPr>
          <p:cNvPr id="314" name="1 Gehirn-  erschütterung ≠ CTE"/>
          <p:cNvSpPr txBox="1"/>
          <p:nvPr/>
        </p:nvSpPr>
        <p:spPr>
          <a:xfrm>
            <a:off x="6254797" y="2047944"/>
            <a:ext cx="2227397" cy="884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54029" indent="-154029">
              <a:buSzPct val="100000"/>
              <a:buChar char="-"/>
            </a:lvl1pPr>
          </a:lstStyle>
          <a:p>
            <a:pPr/>
            <a:r>
              <a:t>1 Gehirn-  erschütterung ≠ CTE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