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51" autoAdjust="0"/>
  </p:normalViewPr>
  <p:slideViewPr>
    <p:cSldViewPr snapToGrid="0">
      <p:cViewPr varScale="1">
        <p:scale>
          <a:sx n="95" d="100"/>
          <a:sy n="95" d="100"/>
        </p:scale>
        <p:origin x="90" y="2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1143000" y="685800"/>
            <a:ext cx="4572000" cy="3429000"/>
          </a:xfrm>
          <a:prstGeom prst="rect">
            <a:avLst/>
          </a:prstGeom>
        </p:spPr>
        <p:txBody>
          <a:bodyPr/>
          <a:lstStyle/>
          <a:p>
            <a:endParaRPr/>
          </a:p>
        </p:txBody>
      </p:sp>
      <p:sp>
        <p:nvSpPr>
          <p:cNvPr id="234" name="Shape 2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noRot="1" noChangeAspect="1"/>
          </p:cNvSpPr>
          <p:nvPr>
            <p:ph type="sldImg"/>
          </p:nvPr>
        </p:nvSpPr>
        <p:spPr>
          <a:prstGeom prst="rect">
            <a:avLst/>
          </a:prstGeom>
        </p:spPr>
        <p:txBody>
          <a:bodyPr/>
          <a:lstStyle/>
          <a:p>
            <a:endParaRPr/>
          </a:p>
        </p:txBody>
      </p:sp>
      <p:sp>
        <p:nvSpPr>
          <p:cNvPr id="284" name="Shape 284"/>
          <p:cNvSpPr>
            <a:spLocks noGrp="1"/>
          </p:cNvSpPr>
          <p:nvPr>
            <p:ph type="body" sz="quarter" idx="1"/>
          </p:nvPr>
        </p:nvSpPr>
        <p:spPr>
          <a:prstGeom prst="rect">
            <a:avLst/>
          </a:prstGeom>
        </p:spPr>
        <p:txBody>
          <a:bodyPr/>
          <a:lstStyle/>
          <a:p>
            <a:r>
              <a:t>Diesmal ist es keine Fallstudie sondern ein „normales“ empirisches Paper, deshalb klassische Struktur mal erklären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endParaRPr/>
          </a:p>
        </p:txBody>
      </p:sp>
      <p:sp>
        <p:nvSpPr>
          <p:cNvPr id="345" name="Shape 345"/>
          <p:cNvSpPr>
            <a:spLocks noGrp="1"/>
          </p:cNvSpPr>
          <p:nvPr>
            <p:ph type="body" sz="quarter" idx="1"/>
          </p:nvPr>
        </p:nvSpPr>
        <p:spPr>
          <a:prstGeom prst="rect">
            <a:avLst/>
          </a:prstGeom>
        </p:spPr>
        <p:txBody>
          <a:bodyPr/>
          <a:lstStyle/>
          <a:p>
            <a:r>
              <a:t>Erklärungen zu Rhythmus, Metrum, Takt usw: </a:t>
            </a:r>
          </a:p>
          <a:p>
            <a:r>
              <a:t>https://www.youtube.com/watch?v=mYLTkVShh1A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noRot="1" noChangeAspect="1"/>
          </p:cNvSpPr>
          <p:nvPr>
            <p:ph type="sldImg"/>
          </p:nvPr>
        </p:nvSpPr>
        <p:spPr>
          <a:prstGeom prst="rect">
            <a:avLst/>
          </a:prstGeom>
        </p:spPr>
        <p:txBody>
          <a:bodyPr/>
          <a:lstStyle/>
          <a:p>
            <a:endParaRPr/>
          </a:p>
        </p:txBody>
      </p:sp>
      <p:sp>
        <p:nvSpPr>
          <p:cNvPr id="411" name="Shape 411"/>
          <p:cNvSpPr>
            <a:spLocks noGrp="1"/>
          </p:cNvSpPr>
          <p:nvPr>
            <p:ph type="body" sz="quarter" idx="1"/>
          </p:nvPr>
        </p:nvSpPr>
        <p:spPr>
          <a:prstGeom prst="rect">
            <a:avLst/>
          </a:prstGeom>
        </p:spPr>
        <p:txBody>
          <a:bodyPr/>
          <a:lstStyle/>
          <a:p>
            <a:r>
              <a:t>Der primäre auditorische Kortex liegt in der Fissur laterales (die Fissur zwischen Temporallappen und Parietallappen). In jeder Hemisphäre werden Infos aus beiden Ohren verarbeitet (—&gt; Lateralisierung irgendwie so halb, wie beim visuellen System). Der primäre auditorische Kortex ist etwa so groß wie eine Briefmarke, die sekundären und tertiären auditorischen Kortices nehmen jedoch fast den ganzen Temporallappen ein und sind für die Verbindung von visuellen und gesprochenen Inhalten verantwortlich und das Hörverstehen. Deshalb liegt im linken Temporallappen auch das Wernicke-Areal.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noRot="1" noChangeAspect="1"/>
          </p:cNvSpPr>
          <p:nvPr>
            <p:ph type="sldImg"/>
          </p:nvPr>
        </p:nvSpPr>
        <p:spPr>
          <a:prstGeom prst="rect">
            <a:avLst/>
          </a:prstGeom>
        </p:spPr>
        <p:txBody>
          <a:bodyPr/>
          <a:lstStyle/>
          <a:p>
            <a:endParaRPr/>
          </a:p>
        </p:txBody>
      </p:sp>
      <p:sp>
        <p:nvSpPr>
          <p:cNvPr id="441" name="Shape 441"/>
          <p:cNvSpPr>
            <a:spLocks noGrp="1"/>
          </p:cNvSpPr>
          <p:nvPr>
            <p:ph type="body" sz="quarter" idx="1"/>
          </p:nvPr>
        </p:nvSpPr>
        <p:spPr>
          <a:prstGeom prst="rect">
            <a:avLst/>
          </a:prstGeom>
        </p:spPr>
        <p:txBody>
          <a:bodyPr/>
          <a:lstStyle/>
          <a:p>
            <a:r>
              <a:t>Warm up: Kennen Sie Musikstück xy?</a:t>
            </a:r>
          </a:p>
          <a:p>
            <a:r>
              <a:t>—&gt; Ziel: Gewöhnung an die Umgebung, es passiert nichts Schlimmes (Erstis raten lassen, sowas ist gut zu wissen)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noRot="1" noChangeAspect="1"/>
          </p:cNvSpPr>
          <p:nvPr>
            <p:ph type="sldImg"/>
          </p:nvPr>
        </p:nvSpPr>
        <p:spPr>
          <a:prstGeom prst="rect">
            <a:avLst/>
          </a:prstGeom>
        </p:spPr>
        <p:txBody>
          <a:bodyPr/>
          <a:lstStyle/>
          <a:p>
            <a:endParaRPr/>
          </a:p>
        </p:txBody>
      </p:sp>
      <p:sp>
        <p:nvSpPr>
          <p:cNvPr id="468" name="Shape 468"/>
          <p:cNvSpPr>
            <a:spLocks noGrp="1"/>
          </p:cNvSpPr>
          <p:nvPr>
            <p:ph type="body" sz="quarter" idx="1"/>
          </p:nvPr>
        </p:nvSpPr>
        <p:spPr>
          <a:prstGeom prst="rect">
            <a:avLst/>
          </a:prstGeom>
        </p:spPr>
        <p:txBody>
          <a:bodyPr/>
          <a:lstStyle/>
          <a:p>
            <a:r>
              <a:t>Kortekotomien: Behandlung von medikamentös nicht bethandelbaren Epilepsien. Epilepsieherd wird operativ entfernt.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0E06B-49C8-4375-A726-D02F897FD7D6}"/>
              </a:ext>
            </a:extLst>
          </p:cNvPr>
          <p:cNvSpPr/>
          <p:nvPr/>
        </p:nvSpPr>
        <p:spPr>
          <a:xfrm>
            <a:off x="0" y="1"/>
            <a:ext cx="8636000" cy="903886"/>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20" name="Bild 3" descr="Bild 3">
            <a:extLst>
              <a:ext uri="{FF2B5EF4-FFF2-40B4-BE49-F238E27FC236}">
                <a16:creationId xmlns:a16="http://schemas.microsoft.com/office/drawing/2014/main" id="{2370FBA3-EC39-4CEF-8DF6-C856A4CF7B0A}"/>
              </a:ext>
            </a:extLst>
          </p:cNvPr>
          <p:cNvPicPr>
            <a:picLocks noChangeAspect="1"/>
          </p:cNvPicPr>
          <p:nvPr/>
        </p:nvPicPr>
        <p:blipFill>
          <a:blip r:embed="rId2"/>
          <a:stretch>
            <a:fillRect/>
          </a:stretch>
        </p:blipFill>
        <p:spPr>
          <a:xfrm>
            <a:off x="822651" y="1297423"/>
            <a:ext cx="6990697" cy="4652303"/>
          </a:xfrm>
          <a:prstGeom prst="rect">
            <a:avLst/>
          </a:prstGeom>
          <a:ln w="12700">
            <a:miter lim="400000"/>
          </a:ln>
        </p:spPr>
      </p:pic>
      <p:pic>
        <p:nvPicPr>
          <p:cNvPr id="22" name="Picture 2">
            <a:extLst>
              <a:ext uri="{FF2B5EF4-FFF2-40B4-BE49-F238E27FC236}">
                <a16:creationId xmlns:a16="http://schemas.microsoft.com/office/drawing/2014/main" id="{610472E3-00E9-466C-9BC2-F9D2E44059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39" y="102535"/>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37" name="Psy_B_7-2: funktionelle Neuroanatomie, Merle Schuckart (schuckart@psychologie.uni-kiel.de), WiSe 2021/2022">
            <a:extLst>
              <a:ext uri="{FF2B5EF4-FFF2-40B4-BE49-F238E27FC236}">
                <a16:creationId xmlns:a16="http://schemas.microsoft.com/office/drawing/2014/main" id="{60C269E3-D784-4B22-AD66-1B25C2145DB5}"/>
              </a:ext>
            </a:extLst>
          </p:cNvPr>
          <p:cNvSpPr txBox="1"/>
          <p:nvPr/>
        </p:nvSpPr>
        <p:spPr>
          <a:xfrm>
            <a:off x="0" y="6211288"/>
            <a:ext cx="8636000" cy="265712"/>
          </a:xfrm>
          <a:prstGeom prst="rect">
            <a:avLst/>
          </a:prstGeom>
          <a:solidFill>
            <a:srgbClr val="6AACDA"/>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noAutofit/>
          </a:bodyPr>
          <a:lstStyle>
            <a:lvl1pPr algn="ctr">
              <a:defRPr sz="1000">
                <a:solidFill>
                  <a:schemeClr val="accent3">
                    <a:lumOff val="44000"/>
                  </a:schemeClr>
                </a:solidFill>
                <a:latin typeface="Gill Sans"/>
                <a:ea typeface="Gill Sans"/>
                <a:cs typeface="Gill Sans"/>
                <a:sym typeface="Gill Sans"/>
              </a:defRPr>
            </a:lvl1pPr>
          </a:lstStyle>
          <a:p>
            <a:r>
              <a:rPr dirty="0">
                <a:latin typeface="Segoe UI" panose="020B0502040204020203" pitchFamily="34" charset="0"/>
                <a:ea typeface="Roboto Light" panose="02000000000000000000" pitchFamily="2" charset="0"/>
                <a:cs typeface="Segoe UI" panose="020B0502040204020203" pitchFamily="34" charset="0"/>
              </a:rPr>
              <a:t>Psy_B_7-2: </a:t>
            </a:r>
            <a:r>
              <a:rPr dirty="0" err="1">
                <a:latin typeface="Segoe UI" panose="020B0502040204020203" pitchFamily="34" charset="0"/>
                <a:ea typeface="Roboto Light" panose="02000000000000000000" pitchFamily="2" charset="0"/>
                <a:cs typeface="Segoe UI" panose="020B0502040204020203" pitchFamily="34" charset="0"/>
              </a:rPr>
              <a:t>funktionelle</a:t>
            </a:r>
            <a:r>
              <a:rPr dirty="0">
                <a:latin typeface="Segoe UI" panose="020B0502040204020203" pitchFamily="34" charset="0"/>
                <a:ea typeface="Roboto Light" panose="02000000000000000000" pitchFamily="2" charset="0"/>
                <a:cs typeface="Segoe UI" panose="020B0502040204020203" pitchFamily="34" charset="0"/>
              </a:rPr>
              <a:t> </a:t>
            </a:r>
            <a:r>
              <a:rPr dirty="0" err="1">
                <a:latin typeface="Segoe UI" panose="020B0502040204020203" pitchFamily="34" charset="0"/>
                <a:ea typeface="Roboto Light" panose="02000000000000000000" pitchFamily="2" charset="0"/>
                <a:cs typeface="Segoe UI" panose="020B0502040204020203" pitchFamily="34" charset="0"/>
              </a:rPr>
              <a:t>Neuroanatomie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Julius Welzel </a:t>
            </a:r>
            <a:r>
              <a:rPr dirty="0">
                <a:latin typeface="Segoe UI" panose="020B0502040204020203" pitchFamily="34" charset="0"/>
                <a:ea typeface="Roboto Light" panose="02000000000000000000" pitchFamily="2" charset="0"/>
                <a:cs typeface="Segoe UI" panose="020B0502040204020203" pitchFamily="34" charset="0"/>
              </a:rPr>
              <a:t>(</a:t>
            </a:r>
            <a:r>
              <a:rPr lang="de-DE" dirty="0" err="1">
                <a:latin typeface="Segoe UI" panose="020B0502040204020203" pitchFamily="34" charset="0"/>
                <a:ea typeface="Roboto Light" panose="02000000000000000000" pitchFamily="2" charset="0"/>
                <a:cs typeface="Segoe UI" panose="020B0502040204020203" pitchFamily="34" charset="0"/>
              </a:rPr>
              <a:t>j.welzel@neurologie</a:t>
            </a:r>
            <a:r>
              <a:rPr dirty="0">
                <a:latin typeface="Segoe UI" panose="020B0502040204020203" pitchFamily="34" charset="0"/>
                <a:ea typeface="Roboto Light" panose="02000000000000000000" pitchFamily="2" charset="0"/>
                <a:cs typeface="Segoe UI" panose="020B0502040204020203" pitchFamily="34" charset="0"/>
              </a:rPr>
              <a:t>.uni-kiel.de), </a:t>
            </a:r>
            <a:r>
              <a:rPr lang="de-DE" dirty="0" err="1">
                <a:latin typeface="Segoe UI" panose="020B0502040204020203" pitchFamily="34" charset="0"/>
                <a:ea typeface="Roboto Light" panose="02000000000000000000" pitchFamily="2" charset="0"/>
                <a:cs typeface="Segoe UI" panose="020B0502040204020203" pitchFamily="34" charset="0"/>
              </a:rPr>
              <a:t>SoSe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2022</a:t>
            </a:r>
            <a:endParaRPr dirty="0">
              <a:latin typeface="Segoe UI" panose="020B0502040204020203" pitchFamily="34" charset="0"/>
              <a:ea typeface="Roboto Light" panose="02000000000000000000" pitchFamily="2" charset="0"/>
              <a:cs typeface="Segoe UI" panose="020B0502040204020203" pitchFamily="34" charset="0"/>
            </a:endParaRPr>
          </a:p>
        </p:txBody>
      </p:sp>
    </p:spTree>
    <p:extLst>
      <p:ext uri="{BB962C8B-B14F-4D97-AF65-F5344CB8AC3E}">
        <p14:creationId xmlns:p14="http://schemas.microsoft.com/office/powerpoint/2010/main" val="937986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 und Inhalt">
    <p:bg>
      <p:bgRef idx="1001">
        <a:schemeClr val="bg1"/>
      </p:bgRef>
    </p:bg>
    <p:spTree>
      <p:nvGrpSpPr>
        <p:cNvPr id="1" name=""/>
        <p:cNvGrpSpPr/>
        <p:nvPr/>
      </p:nvGrpSpPr>
      <p:grpSpPr>
        <a:xfrm>
          <a:off x="0" y="0"/>
          <a:ext cx="0" cy="0"/>
          <a:chOff x="0" y="0"/>
          <a:chExt cx="0" cy="0"/>
        </a:xfrm>
      </p:grpSpPr>
      <p:sp>
        <p:nvSpPr>
          <p:cNvPr id="44" name="Textebene 1…"/>
          <p:cNvSpPr txBox="1">
            <a:spLocks noGrp="1"/>
          </p:cNvSpPr>
          <p:nvPr>
            <p:ph type="body" idx="1"/>
          </p:nvPr>
        </p:nvSpPr>
        <p:spPr>
          <a:xfrm>
            <a:off x="431800" y="1628274"/>
            <a:ext cx="7773989" cy="4355431"/>
          </a:xfrm>
          <a:prstGeom prst="rect">
            <a:avLst/>
          </a:prstGeom>
        </p:spPr>
        <p:txBody>
          <a:bodyPr>
            <a:normAutofit/>
          </a:bodyPr>
          <a:lstStyle>
            <a:lvl1pPr marL="0" indent="0">
              <a:buFont typeface="Arial" panose="020B0604020202020204" pitchFamily="34" charset="0"/>
              <a:buNone/>
              <a:defRPr sz="2400">
                <a:latin typeface="Segoe UI" panose="020B0502040204020203" pitchFamily="34" charset="0"/>
                <a:ea typeface="Roboto Light" panose="02000000000000000000" pitchFamily="2" charset="0"/>
                <a:cs typeface="Segoe UI" panose="020B0502040204020203" pitchFamily="34" charset="0"/>
              </a:defRPr>
            </a:lvl1pPr>
            <a:lvl2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2pPr>
            <a:lvl3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3pPr>
            <a:lvl4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4pPr>
            <a:lvl5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eltext">
            <a:extLst>
              <a:ext uri="{FF2B5EF4-FFF2-40B4-BE49-F238E27FC236}">
                <a16:creationId xmlns:a16="http://schemas.microsoft.com/office/drawing/2014/main" id="{2071BE8A-D113-4E53-842D-B3D217214649}"/>
              </a:ext>
            </a:extLst>
          </p:cNvPr>
          <p:cNvSpPr txBox="1">
            <a:spLocks noGrp="1"/>
          </p:cNvSpPr>
          <p:nvPr>
            <p:ph type="title" hasCustomPrompt="1"/>
          </p:nvPr>
        </p:nvSpPr>
        <p:spPr>
          <a:xfrm>
            <a:off x="0" y="7938"/>
            <a:ext cx="7186863" cy="81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0000" tIns="0" rIns="0" bIns="0" anchor="ctr">
            <a:normAutofit/>
          </a:bodyPr>
          <a:lstStyle>
            <a:lvl1pPr algn="l">
              <a:defRPr sz="4400" b="0">
                <a:solidFill>
                  <a:schemeClr val="bg1"/>
                </a:solidFill>
                <a:latin typeface="Franklin Gothic Medium Cond" panose="020B0606030402020204" pitchFamily="34" charset="0"/>
                <a:ea typeface="Roboto Condensed" panose="02000000000000000000" pitchFamily="2" charset="0"/>
                <a:cs typeface="Segoe UI" panose="020B0502040204020203" pitchFamily="34" charset="0"/>
              </a:defRPr>
            </a:lvl1pPr>
          </a:lstStyle>
          <a:p>
            <a:r>
              <a:rPr dirty="0" err="1"/>
              <a:t>Titeltext</a:t>
            </a:r>
            <a:endParaRPr dirty="0"/>
          </a:p>
        </p:txBody>
      </p:sp>
      <p:sp>
        <p:nvSpPr>
          <p:cNvPr id="7" name="Textebene 1…">
            <a:extLst>
              <a:ext uri="{FF2B5EF4-FFF2-40B4-BE49-F238E27FC236}">
                <a16:creationId xmlns:a16="http://schemas.microsoft.com/office/drawing/2014/main" id="{8A72FC62-B953-483A-B644-C72419AB1682}"/>
              </a:ext>
            </a:extLst>
          </p:cNvPr>
          <p:cNvSpPr txBox="1">
            <a:spLocks noGrp="1"/>
          </p:cNvSpPr>
          <p:nvPr>
            <p:ph type="body" idx="10"/>
          </p:nvPr>
        </p:nvSpPr>
        <p:spPr>
          <a:xfrm>
            <a:off x="431005" y="6112042"/>
            <a:ext cx="7773989" cy="357020"/>
          </a:xfrm>
          <a:prstGeom prst="rect">
            <a:avLst/>
          </a:prstGeom>
        </p:spPr>
        <p:txBody>
          <a:bodyPr anchor="ctr">
            <a:noAutofit/>
          </a:bodyPr>
          <a:lstStyle>
            <a:lvl1pPr algn="ctr">
              <a:defRPr sz="1050">
                <a:solidFill>
                  <a:schemeClr val="tx2"/>
                </a:solidFill>
                <a:latin typeface="Roboto Light" panose="02000000000000000000" pitchFamily="2" charset="0"/>
                <a:ea typeface="Roboto Light" panose="02000000000000000000" pitchFamily="2" charset="0"/>
              </a:defRPr>
            </a:lvl1pPr>
            <a:lvl2pPr>
              <a:defRPr sz="900">
                <a:solidFill>
                  <a:schemeClr val="tx2"/>
                </a:solidFill>
                <a:latin typeface="Roboto Light" panose="02000000000000000000" pitchFamily="2" charset="0"/>
                <a:ea typeface="Roboto Light" panose="02000000000000000000" pitchFamily="2" charset="0"/>
              </a:defRPr>
            </a:lvl2pPr>
            <a:lvl3pPr>
              <a:defRPr sz="900">
                <a:solidFill>
                  <a:schemeClr val="tx2"/>
                </a:solidFill>
                <a:latin typeface="Roboto Light" panose="02000000000000000000" pitchFamily="2" charset="0"/>
                <a:ea typeface="Roboto Light" panose="02000000000000000000" pitchFamily="2" charset="0"/>
              </a:defRPr>
            </a:lvl3pPr>
            <a:lvl4pPr>
              <a:defRPr sz="900">
                <a:solidFill>
                  <a:schemeClr val="tx2"/>
                </a:solidFill>
                <a:latin typeface="Roboto Light" panose="02000000000000000000" pitchFamily="2" charset="0"/>
                <a:ea typeface="Roboto Light" panose="02000000000000000000" pitchFamily="2" charset="0"/>
              </a:defRPr>
            </a:lvl4pPr>
            <a:lvl5pPr>
              <a:defRPr sz="900">
                <a:solidFill>
                  <a:schemeClr val="tx2"/>
                </a:solidFill>
                <a:latin typeface="Roboto Light" panose="02000000000000000000" pitchFamily="2" charset="0"/>
                <a:ea typeface="Roboto Light"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2623484698"/>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bschnittsüberschrift">
    <p:spTree>
      <p:nvGrpSpPr>
        <p:cNvPr id="1" name=""/>
        <p:cNvGrpSpPr/>
        <p:nvPr/>
      </p:nvGrpSpPr>
      <p:grpSpPr>
        <a:xfrm>
          <a:off x="0" y="0"/>
          <a:ext cx="0" cy="0"/>
          <a:chOff x="0" y="0"/>
          <a:chExt cx="0" cy="0"/>
        </a:xfrm>
      </p:grpSpPr>
      <p:sp>
        <p:nvSpPr>
          <p:cNvPr id="52" name="Titeltext"/>
          <p:cNvSpPr txBox="1">
            <a:spLocks noGrp="1"/>
          </p:cNvSpPr>
          <p:nvPr>
            <p:ph type="title"/>
          </p:nvPr>
        </p:nvSpPr>
        <p:spPr>
          <a:xfrm>
            <a:off x="682625" y="4164012"/>
            <a:ext cx="7345364" cy="1287463"/>
          </a:xfrm>
          <a:prstGeom prst="rect">
            <a:avLst/>
          </a:prstGeom>
        </p:spPr>
        <p:txBody>
          <a:bodyPr anchor="t"/>
          <a:lstStyle>
            <a:lvl1pPr algn="l">
              <a:defRPr sz="4000" b="1" cap="all">
                <a:latin typeface="Franklin Gothic Medium Cond" panose="020B0606030402020204" pitchFamily="34" charset="0"/>
                <a:cs typeface="Segoe UI" panose="020B0502040204020203" pitchFamily="34" charset="0"/>
              </a:defRPr>
            </a:lvl1pPr>
          </a:lstStyle>
          <a:p>
            <a:r>
              <a:rPr lang="en-US"/>
              <a:t>Click to edit Master title style</a:t>
            </a:r>
            <a:endParaRPr/>
          </a:p>
        </p:txBody>
      </p:sp>
    </p:spTree>
    <p:extLst>
      <p:ext uri="{BB962C8B-B14F-4D97-AF65-F5344CB8AC3E}">
        <p14:creationId xmlns:p14="http://schemas.microsoft.com/office/powerpoint/2010/main" val="9372389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126" name="Titeltext"/>
          <p:cNvSpPr txBox="1">
            <a:spLocks noGrp="1"/>
          </p:cNvSpPr>
          <p:nvPr>
            <p:ph type="title"/>
          </p:nvPr>
        </p:nvSpPr>
        <p:spPr>
          <a:prstGeom prst="rect">
            <a:avLst/>
          </a:prstGeom>
        </p:spPr>
        <p:txBody>
          <a:bodyPr/>
          <a:lstStyle/>
          <a:p>
            <a:r>
              <a:t>Titeltext</a:t>
            </a: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6422605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54" name="Foliennummer"/>
          <p:cNvSpPr txBox="1">
            <a:spLocks noGrp="1"/>
          </p:cNvSpPr>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fld id="{86CB4B4D-7CA3-9044-876B-883B54F8677D}" type="slidenum">
              <a:t>‹#›</a:t>
            </a:fld>
            <a:endParaRPr/>
          </a:p>
        </p:txBody>
      </p:sp>
      <p:sp>
        <p:nvSpPr>
          <p:cNvPr id="155" name="Titeltext"/>
          <p:cNvSpPr txBox="1">
            <a:spLocks noGrp="1"/>
          </p:cNvSpPr>
          <p:nvPr>
            <p:ph type="title"/>
          </p:nvPr>
        </p:nvSpPr>
        <p:spPr>
          <a:xfrm>
            <a:off x="431800" y="143742"/>
            <a:ext cx="5616774" cy="864097"/>
          </a:xfrm>
          <a:prstGeom prst="rect">
            <a:avLst/>
          </a:prstGeom>
        </p:spPr>
        <p:txBody>
          <a:bodyPr anchor="b"/>
          <a:lstStyle>
            <a:lvl1pPr algn="l">
              <a:defRPr sz="2400" b="1">
                <a:solidFill>
                  <a:schemeClr val="accent3">
                    <a:lumOff val="44000"/>
                  </a:schemeClr>
                </a:solidFill>
              </a:defRPr>
            </a:lvl1pPr>
          </a:lstStyle>
          <a:p>
            <a:r>
              <a:t>Titeltext</a:t>
            </a:r>
          </a:p>
        </p:txBody>
      </p:sp>
      <p:sp>
        <p:nvSpPr>
          <p:cNvPr id="156" name="Textebene 1…"/>
          <p:cNvSpPr txBox="1">
            <a:spLocks noGrp="1"/>
          </p:cNvSpPr>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r>
              <a:t>Textebene 1</a:t>
            </a:r>
          </a:p>
          <a:p>
            <a:pPr lvl="1"/>
            <a:r>
              <a:t>Textebene 2</a:t>
            </a:r>
          </a:p>
          <a:p>
            <a:pPr lvl="2"/>
            <a:r>
              <a:t>Textebene 3</a:t>
            </a:r>
          </a:p>
          <a:p>
            <a:pPr lvl="3"/>
            <a:r>
              <a:t>Textebene 4</a:t>
            </a:r>
          </a:p>
          <a:p>
            <a:pPr lvl="4"/>
            <a:r>
              <a:t>Textebene 5</a:t>
            </a:r>
          </a:p>
        </p:txBody>
      </p:sp>
    </p:spTree>
    <p:extLst>
      <p:ext uri="{BB962C8B-B14F-4D97-AF65-F5344CB8AC3E}">
        <p14:creationId xmlns:p14="http://schemas.microsoft.com/office/powerpoint/2010/main" val="59327337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4" name="Titeltext"/>
          <p:cNvSpPr txBox="1">
            <a:spLocks noGrp="1"/>
          </p:cNvSpPr>
          <p:nvPr>
            <p:ph type="title"/>
          </p:nvPr>
        </p:nvSpPr>
        <p:spPr>
          <a:xfrm>
            <a:off x="647700" y="2012950"/>
            <a:ext cx="7345364" cy="1389063"/>
          </a:xfrm>
          <a:prstGeom prst="rect">
            <a:avLst/>
          </a:prstGeom>
        </p:spPr>
        <p:txBody>
          <a:bodyPr/>
          <a:lstStyle/>
          <a:p>
            <a:r>
              <a:t>Titeltext</a:t>
            </a:r>
          </a:p>
        </p:txBody>
      </p:sp>
      <p:sp>
        <p:nvSpPr>
          <p:cNvPr id="35" name="Textebene 1…"/>
          <p:cNvSpPr txBox="1">
            <a:spLocks noGrp="1"/>
          </p:cNvSpPr>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r>
              <a:t>Textebene 1</a:t>
            </a:r>
          </a:p>
          <a:p>
            <a:pPr lvl="1"/>
            <a:r>
              <a:t>Textebene 2</a:t>
            </a:r>
          </a:p>
          <a:p>
            <a:pPr lvl="2"/>
            <a:r>
              <a:t>Textebene 3</a:t>
            </a:r>
          </a:p>
          <a:p>
            <a:pPr lvl="3"/>
            <a:r>
              <a:t>Textebene 4</a:t>
            </a:r>
          </a:p>
          <a:p>
            <a:pPr lvl="4"/>
            <a:r>
              <a:t>Textebene 5</a:t>
            </a:r>
          </a:p>
        </p:txBody>
      </p:sp>
      <p:sp>
        <p:nvSpPr>
          <p:cNvPr id="36"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585209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1F461B7-B46D-44F8-BFD6-5CD3C659BC68}"/>
              </a:ext>
            </a:extLst>
          </p:cNvPr>
          <p:cNvSpPr/>
          <p:nvPr/>
        </p:nvSpPr>
        <p:spPr>
          <a:xfrm>
            <a:off x="0" y="-136459"/>
            <a:ext cx="8636000" cy="1044000"/>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7814CF5C-75C6-4A79-9127-7B69CAED01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1939" y="638839"/>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8" name="Titeltext">
            <a:extLst>
              <a:ext uri="{FF2B5EF4-FFF2-40B4-BE49-F238E27FC236}">
                <a16:creationId xmlns:a16="http://schemas.microsoft.com/office/drawing/2014/main" id="{2FC70008-E482-4022-95A0-6C63F4AFFAAC}"/>
              </a:ext>
            </a:extLst>
          </p:cNvPr>
          <p:cNvSpPr txBox="1">
            <a:spLocks/>
          </p:cNvSpPr>
          <p:nvPr/>
        </p:nvSpPr>
        <p:spPr>
          <a:xfrm>
            <a:off x="0" y="-13786"/>
            <a:ext cx="7186863" cy="8158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0000" tIns="0" rIns="0" bIns="0" anchor="ctr">
            <a:normAutofit/>
          </a:bodyPr>
          <a:lstStyle>
            <a:lvl1pPr marL="0" marR="0" indent="0" algn="l" defTabSz="449262" rtl="0" eaLnBrk="1" latinLnBrk="0" hangingPunct="1">
              <a:lnSpc>
                <a:spcPct val="100000"/>
              </a:lnSpc>
              <a:spcBef>
                <a:spcPts val="0"/>
              </a:spcBef>
              <a:spcAft>
                <a:spcPts val="0"/>
              </a:spcAft>
              <a:buClrTx/>
              <a:buSzTx/>
              <a:buFontTx/>
              <a:buNone/>
              <a:tabLst/>
              <a:defRPr sz="4400" b="0" i="0" u="none" strike="noStrike" cap="none" spc="0" baseline="0">
                <a:solidFill>
                  <a:schemeClr val="bg1"/>
                </a:solidFill>
                <a:uFillTx/>
                <a:latin typeface="Franklin Gothic Medium Cond" panose="020B0606030402020204" pitchFamily="34" charset="0"/>
                <a:ea typeface="Roboto Condensed" panose="02000000000000000000" pitchFamily="2" charset="0"/>
                <a:cs typeface="Segoe UI" panose="020B0502040204020203" pitchFamily="34" charset="0"/>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a:lstStyle>
          <a:p>
            <a:endParaRPr lang="en-GB" dirty="0"/>
          </a:p>
        </p:txBody>
      </p:sp>
    </p:spTree>
    <p:extLst>
      <p:ext uri="{BB962C8B-B14F-4D97-AF65-F5344CB8AC3E}">
        <p14:creationId xmlns:p14="http://schemas.microsoft.com/office/powerpoint/2010/main" val="21858645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med"/>
  <p:txStyles>
    <p:titleStyle>
      <a:lvl1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p:titleStyle>
    <p:bodyStyle>
      <a:lvl1pPr marL="342900" marR="0" indent="-342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p:bodyStyle>
    <p:otherStyle>
      <a:lvl1pPr marL="0" marR="0" indent="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stretch>
            <a:fillRect/>
          </a:stretch>
        </p:blipFill>
        <p:spPr>
          <a:xfrm>
            <a:off x="694531" y="1295870"/>
            <a:ext cx="7251701" cy="48260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Rechteck"/>
          <p:cNvSpPr/>
          <p:nvPr/>
        </p:nvSpPr>
        <p:spPr>
          <a:xfrm>
            <a:off x="860929" y="2027983"/>
            <a:ext cx="405946" cy="238509"/>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sp>
        <p:nvSpPr>
          <p:cNvPr id="450" name="Titel 1"/>
          <p:cNvSpPr txBox="1">
            <a:spLocks noGrp="1"/>
          </p:cNvSpPr>
          <p:nvPr>
            <p:ph type="title"/>
          </p:nvPr>
        </p:nvSpPr>
        <p:spPr>
          <a:prstGeom prst="rect">
            <a:avLst/>
          </a:prstGeom>
        </p:spPr>
        <p:txBody>
          <a:bodyPr/>
          <a:lstStyle/>
          <a:p>
            <a:r>
              <a:t>Stichproben</a:t>
            </a:r>
          </a:p>
        </p:txBody>
      </p:sp>
      <p:pic>
        <p:nvPicPr>
          <p:cNvPr id="454" name="Bildschirmfoto 2021-05-24 um 15.15.51.png" descr="Bildschirmfoto 2021-05-24 um 15.15.51.png"/>
          <p:cNvPicPr>
            <a:picLocks noChangeAspect="1"/>
          </p:cNvPicPr>
          <p:nvPr/>
        </p:nvPicPr>
        <p:blipFill>
          <a:blip r:embed="rId3"/>
          <a:stretch>
            <a:fillRect/>
          </a:stretch>
        </p:blipFill>
        <p:spPr>
          <a:xfrm>
            <a:off x="325519" y="3456587"/>
            <a:ext cx="4541276" cy="1946262"/>
          </a:xfrm>
          <a:prstGeom prst="rect">
            <a:avLst/>
          </a:prstGeom>
          <a:ln w="12700">
            <a:miter lim="400000"/>
          </a:ln>
        </p:spPr>
      </p:pic>
      <p:sp>
        <p:nvSpPr>
          <p:cNvPr id="455"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45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457" name="Rechteck"/>
          <p:cNvSpPr/>
          <p:nvPr/>
        </p:nvSpPr>
        <p:spPr>
          <a:xfrm>
            <a:off x="304169" y="4027465"/>
            <a:ext cx="4566097" cy="320132"/>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pic>
        <p:nvPicPr>
          <p:cNvPr id="458" name="Bildschirmfoto 2021-05-24 um 15.12.02.png" descr="Bildschirmfoto 2021-05-24 um 15.12.02.png"/>
          <p:cNvPicPr>
            <a:picLocks noChangeAspect="1"/>
          </p:cNvPicPr>
          <p:nvPr/>
        </p:nvPicPr>
        <p:blipFill>
          <a:blip r:embed="rId4"/>
          <a:srcRect l="10522" t="15179" r="54650" b="49965"/>
          <a:stretch>
            <a:fillRect/>
          </a:stretch>
        </p:blipFill>
        <p:spPr>
          <a:xfrm rot="30000">
            <a:off x="5202403" y="3677788"/>
            <a:ext cx="3078383" cy="2158228"/>
          </a:xfrm>
          <a:prstGeom prst="rect">
            <a:avLst/>
          </a:prstGeom>
          <a:ln w="12700">
            <a:miter lim="400000"/>
          </a:ln>
        </p:spPr>
      </p:pic>
      <p:sp>
        <p:nvSpPr>
          <p:cNvPr id="459" name="Abbildung 6…"/>
          <p:cNvSpPr txBox="1"/>
          <p:nvPr/>
        </p:nvSpPr>
        <p:spPr>
          <a:xfrm>
            <a:off x="5256742" y="3019828"/>
            <a:ext cx="3049981"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dirty="0" err="1">
                <a:latin typeface="+mn-lt"/>
              </a:rPr>
              <a:t>Abbildung</a:t>
            </a:r>
            <a:r>
              <a:rPr dirty="0">
                <a:latin typeface="+mn-lt"/>
              </a:rPr>
              <a:t> </a:t>
            </a:r>
            <a:r>
              <a:rPr lang="de-DE" dirty="0">
                <a:latin typeface="+mn-lt"/>
              </a:rPr>
              <a:t>7</a:t>
            </a:r>
            <a:endParaRPr dirty="0">
              <a:latin typeface="+mn-lt"/>
            </a:endParaRPr>
          </a:p>
          <a:p>
            <a:pPr>
              <a:defRPr sz="1000" i="1"/>
            </a:pPr>
            <a:r>
              <a:rPr dirty="0" err="1">
                <a:latin typeface="+mn-lt"/>
              </a:rPr>
              <a:t>Beispiel</a:t>
            </a:r>
            <a:r>
              <a:rPr dirty="0">
                <a:latin typeface="+mn-lt"/>
              </a:rPr>
              <a:t> für die Gruppen T1S </a:t>
            </a:r>
            <a:r>
              <a:rPr dirty="0" err="1">
                <a:latin typeface="+mn-lt"/>
              </a:rPr>
              <a:t>rechts</a:t>
            </a:r>
            <a:r>
              <a:rPr dirty="0">
                <a:latin typeface="+mn-lt"/>
              </a:rPr>
              <a:t> </a:t>
            </a:r>
            <a:r>
              <a:rPr dirty="0" err="1">
                <a:latin typeface="+mn-lt"/>
              </a:rPr>
              <a:t>bzw</a:t>
            </a:r>
            <a:r>
              <a:rPr dirty="0">
                <a:latin typeface="+mn-lt"/>
              </a:rPr>
              <a:t>. links (</a:t>
            </a:r>
            <a:r>
              <a:rPr dirty="0" err="1">
                <a:latin typeface="+mn-lt"/>
              </a:rPr>
              <a:t>hier</a:t>
            </a:r>
            <a:r>
              <a:rPr dirty="0">
                <a:latin typeface="+mn-lt"/>
              </a:rPr>
              <a:t>: </a:t>
            </a:r>
            <a:r>
              <a:rPr dirty="0" err="1">
                <a:latin typeface="+mn-lt"/>
              </a:rPr>
              <a:t>rechts</a:t>
            </a:r>
            <a:r>
              <a:rPr dirty="0">
                <a:latin typeface="+mn-lt"/>
              </a:rPr>
              <a:t>). Der </a:t>
            </a:r>
            <a:r>
              <a:rPr dirty="0" err="1">
                <a:latin typeface="+mn-lt"/>
              </a:rPr>
              <a:t>grüne</a:t>
            </a:r>
            <a:r>
              <a:rPr dirty="0">
                <a:latin typeface="+mn-lt"/>
              </a:rPr>
              <a:t> </a:t>
            </a:r>
            <a:r>
              <a:rPr dirty="0" err="1">
                <a:latin typeface="+mn-lt"/>
              </a:rPr>
              <a:t>Bereich</a:t>
            </a:r>
            <a:r>
              <a:rPr dirty="0">
                <a:latin typeface="+mn-lt"/>
              </a:rPr>
              <a:t> </a:t>
            </a:r>
            <a:r>
              <a:rPr dirty="0" err="1">
                <a:latin typeface="+mn-lt"/>
              </a:rPr>
              <a:t>ist</a:t>
            </a:r>
            <a:r>
              <a:rPr dirty="0">
                <a:latin typeface="+mn-lt"/>
              </a:rPr>
              <a:t> </a:t>
            </a:r>
            <a:r>
              <a:rPr dirty="0" err="1">
                <a:latin typeface="+mn-lt"/>
              </a:rPr>
              <a:t>noch</a:t>
            </a:r>
            <a:r>
              <a:rPr dirty="0">
                <a:latin typeface="+mn-lt"/>
              </a:rPr>
              <a:t> </a:t>
            </a:r>
            <a:r>
              <a:rPr dirty="0" err="1">
                <a:latin typeface="+mn-lt"/>
              </a:rPr>
              <a:t>intakt</a:t>
            </a:r>
            <a:r>
              <a:rPr dirty="0">
                <a:latin typeface="+mn-lt"/>
              </a:rPr>
              <a:t>, der </a:t>
            </a:r>
            <a:r>
              <a:rPr dirty="0" err="1">
                <a:latin typeface="+mn-lt"/>
              </a:rPr>
              <a:t>blaue</a:t>
            </a:r>
            <a:r>
              <a:rPr dirty="0">
                <a:latin typeface="+mn-lt"/>
              </a:rPr>
              <a:t> </a:t>
            </a:r>
            <a:r>
              <a:rPr dirty="0" err="1">
                <a:latin typeface="+mn-lt"/>
              </a:rPr>
              <a:t>Bereich</a:t>
            </a:r>
            <a:r>
              <a:rPr dirty="0">
                <a:latin typeface="+mn-lt"/>
              </a:rPr>
              <a:t> </a:t>
            </a:r>
            <a:r>
              <a:rPr dirty="0" err="1">
                <a:latin typeface="+mn-lt"/>
              </a:rPr>
              <a:t>dagegen</a:t>
            </a:r>
            <a:r>
              <a:rPr dirty="0">
                <a:latin typeface="+mn-lt"/>
              </a:rPr>
              <a:t> </a:t>
            </a:r>
            <a:r>
              <a:rPr dirty="0" err="1">
                <a:latin typeface="+mn-lt"/>
              </a:rPr>
              <a:t>ist</a:t>
            </a:r>
            <a:r>
              <a:rPr dirty="0">
                <a:latin typeface="+mn-lt"/>
              </a:rPr>
              <a:t> </a:t>
            </a:r>
            <a:r>
              <a:rPr dirty="0" err="1">
                <a:latin typeface="+mn-lt"/>
              </a:rPr>
              <a:t>läsioniert</a:t>
            </a:r>
            <a:r>
              <a:rPr dirty="0">
                <a:latin typeface="+mn-lt"/>
              </a:rPr>
              <a:t>.</a:t>
            </a:r>
          </a:p>
        </p:txBody>
      </p:sp>
      <p:sp>
        <p:nvSpPr>
          <p:cNvPr id="460" name="nach Liégeois-Chauvel et al., 1998, S. 1855"/>
          <p:cNvSpPr txBox="1"/>
          <p:nvPr/>
        </p:nvSpPr>
        <p:spPr>
          <a:xfrm>
            <a:off x="5265125" y="5636085"/>
            <a:ext cx="2184288"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nach Liégeois-Chauvel et al., 1998, S. 1855</a:t>
            </a:r>
          </a:p>
          <a:p>
            <a:pPr>
              <a:spcBef>
                <a:spcPts val="700"/>
              </a:spcBef>
              <a:defRPr sz="800">
                <a:latin typeface="D-DIN"/>
                <a:ea typeface="D-DIN"/>
                <a:cs typeface="D-DIN"/>
                <a:sym typeface="D-DIN"/>
              </a:defRPr>
            </a:pPr>
            <a:r>
              <a:rPr>
                <a:latin typeface="+mn-lt"/>
              </a:rPr>
              <a:t> </a:t>
            </a:r>
          </a:p>
        </p:txBody>
      </p:sp>
      <p:sp>
        <p:nvSpPr>
          <p:cNvPr id="461" name="Patient*innen-Gruppen:…"/>
          <p:cNvSpPr txBox="1"/>
          <p:nvPr/>
        </p:nvSpPr>
        <p:spPr>
          <a:xfrm>
            <a:off x="315618" y="1302573"/>
            <a:ext cx="787189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500" b="1">
                <a:latin typeface="D-DIN"/>
                <a:ea typeface="D-DIN"/>
                <a:cs typeface="D-DIN"/>
                <a:sym typeface="D-DIN"/>
              </a:defRPr>
            </a:pPr>
            <a:r>
              <a:rPr dirty="0">
                <a:latin typeface="+mn-lt"/>
              </a:rPr>
              <a:t>Patient*</a:t>
            </a:r>
            <a:r>
              <a:rPr dirty="0" err="1">
                <a:latin typeface="+mn-lt"/>
              </a:rPr>
              <a:t>innen</a:t>
            </a:r>
            <a:r>
              <a:rPr dirty="0">
                <a:latin typeface="+mn-lt"/>
              </a:rPr>
              <a:t>-Gruppen: </a:t>
            </a:r>
          </a:p>
          <a:p>
            <a:pPr>
              <a:defRPr sz="1500">
                <a:latin typeface="D-DIN"/>
                <a:ea typeface="D-DIN"/>
                <a:cs typeface="D-DIN"/>
                <a:sym typeface="D-DIN"/>
              </a:defRPr>
            </a:pPr>
            <a:r>
              <a:rPr dirty="0">
                <a:latin typeface="+mn-lt"/>
              </a:rPr>
              <a:t>- 65 Patient*</a:t>
            </a:r>
            <a:r>
              <a:rPr dirty="0" err="1">
                <a:latin typeface="+mn-lt"/>
              </a:rPr>
              <a:t>innen</a:t>
            </a:r>
            <a:r>
              <a:rPr dirty="0">
                <a:latin typeface="+mn-lt"/>
              </a:rPr>
              <a:t> </a:t>
            </a:r>
            <a:r>
              <a:rPr dirty="0" err="1">
                <a:latin typeface="+mn-lt"/>
              </a:rPr>
              <a:t>mit</a:t>
            </a:r>
            <a:r>
              <a:rPr dirty="0">
                <a:latin typeface="+mn-lt"/>
              </a:rPr>
              <a:t> </a:t>
            </a:r>
            <a:r>
              <a:rPr dirty="0" err="1">
                <a:latin typeface="+mn-lt"/>
              </a:rPr>
              <a:t>unilateraler</a:t>
            </a:r>
            <a:r>
              <a:rPr dirty="0">
                <a:latin typeface="+mn-lt"/>
              </a:rPr>
              <a:t> </a:t>
            </a:r>
            <a:r>
              <a:rPr dirty="0" err="1">
                <a:latin typeface="+mn-lt"/>
              </a:rPr>
              <a:t>temporaler</a:t>
            </a:r>
            <a:r>
              <a:rPr dirty="0">
                <a:latin typeface="+mn-lt"/>
              </a:rPr>
              <a:t> </a:t>
            </a:r>
            <a:r>
              <a:rPr dirty="0" err="1">
                <a:latin typeface="+mn-lt"/>
              </a:rPr>
              <a:t>Kortekotomie</a:t>
            </a:r>
            <a:endParaRPr dirty="0">
              <a:latin typeface="+mn-lt"/>
            </a:endParaRPr>
          </a:p>
          <a:p>
            <a:pPr marL="150394" indent="-150394">
              <a:buSzPct val="100000"/>
              <a:buChar char="-"/>
              <a:defRPr sz="1500">
                <a:latin typeface="D-DIN"/>
                <a:ea typeface="D-DIN"/>
                <a:cs typeface="D-DIN"/>
                <a:sym typeface="D-DIN"/>
              </a:defRPr>
            </a:pPr>
            <a:r>
              <a:rPr dirty="0" err="1">
                <a:latin typeface="+mn-lt"/>
              </a:rPr>
              <a:t>bei</a:t>
            </a:r>
            <a:r>
              <a:rPr dirty="0">
                <a:latin typeface="+mn-lt"/>
              </a:rPr>
              <a:t> </a:t>
            </a:r>
            <a:r>
              <a:rPr dirty="0" err="1">
                <a:latin typeface="+mn-lt"/>
              </a:rPr>
              <a:t>beiden</a:t>
            </a:r>
            <a:r>
              <a:rPr dirty="0">
                <a:latin typeface="+mn-lt"/>
              </a:rPr>
              <a:t> Gruppen </a:t>
            </a:r>
            <a:r>
              <a:rPr dirty="0" err="1">
                <a:latin typeface="+mn-lt"/>
              </a:rPr>
              <a:t>Kortekotomie</a:t>
            </a:r>
            <a:r>
              <a:rPr dirty="0">
                <a:latin typeface="+mn-lt"/>
              </a:rPr>
              <a:t> von </a:t>
            </a:r>
            <a:r>
              <a:rPr dirty="0" err="1">
                <a:latin typeface="+mn-lt"/>
              </a:rPr>
              <a:t>Teilen</a:t>
            </a:r>
            <a:r>
              <a:rPr dirty="0">
                <a:latin typeface="+mn-lt"/>
              </a:rPr>
              <a:t> des </a:t>
            </a:r>
            <a:r>
              <a:rPr dirty="0" err="1">
                <a:latin typeface="+mn-lt"/>
              </a:rPr>
              <a:t>rechten</a:t>
            </a:r>
            <a:r>
              <a:rPr dirty="0">
                <a:latin typeface="+mn-lt"/>
              </a:rPr>
              <a:t> </a:t>
            </a:r>
            <a:r>
              <a:rPr dirty="0" err="1">
                <a:latin typeface="+mn-lt"/>
              </a:rPr>
              <a:t>oder</a:t>
            </a:r>
            <a:r>
              <a:rPr dirty="0">
                <a:latin typeface="+mn-lt"/>
              </a:rPr>
              <a:t> </a:t>
            </a:r>
            <a:r>
              <a:rPr dirty="0" err="1">
                <a:latin typeface="+mn-lt"/>
              </a:rPr>
              <a:t>linken</a:t>
            </a:r>
            <a:r>
              <a:rPr dirty="0">
                <a:latin typeface="+mn-lt"/>
              </a:rPr>
              <a:t> </a:t>
            </a:r>
            <a:r>
              <a:rPr dirty="0" err="1">
                <a:latin typeface="+mn-lt"/>
              </a:rPr>
              <a:t>Temporallappens</a:t>
            </a:r>
            <a:endParaRPr dirty="0">
              <a:latin typeface="+mn-lt"/>
            </a:endParaRPr>
          </a:p>
          <a:p>
            <a:pPr marL="531394" lvl="1" indent="-150394">
              <a:buSzPct val="100000"/>
              <a:buChar char="-"/>
              <a:defRPr sz="1500">
                <a:latin typeface="D-DIN"/>
                <a:ea typeface="D-DIN"/>
                <a:cs typeface="D-DIN"/>
                <a:sym typeface="D-DIN"/>
              </a:defRPr>
            </a:pPr>
            <a:r>
              <a:rPr dirty="0">
                <a:latin typeface="+mn-lt"/>
              </a:rPr>
              <a:t>T1S = </a:t>
            </a:r>
            <a:r>
              <a:rPr dirty="0" err="1">
                <a:latin typeface="+mn-lt"/>
              </a:rPr>
              <a:t>superiorer</a:t>
            </a:r>
            <a:r>
              <a:rPr dirty="0">
                <a:latin typeface="+mn-lt"/>
              </a:rPr>
              <a:t> Teil des </a:t>
            </a:r>
            <a:r>
              <a:rPr dirty="0" err="1">
                <a:latin typeface="+mn-lt"/>
              </a:rPr>
              <a:t>Temporallappens</a:t>
            </a:r>
            <a:r>
              <a:rPr dirty="0">
                <a:latin typeface="+mn-lt"/>
              </a:rPr>
              <a:t> </a:t>
            </a:r>
            <a:r>
              <a:rPr dirty="0" err="1">
                <a:latin typeface="+mn-lt"/>
              </a:rPr>
              <a:t>wurde</a:t>
            </a:r>
            <a:r>
              <a:rPr dirty="0">
                <a:latin typeface="+mn-lt"/>
              </a:rPr>
              <a:t> </a:t>
            </a:r>
            <a:r>
              <a:rPr dirty="0" err="1">
                <a:latin typeface="+mn-lt"/>
              </a:rPr>
              <a:t>verschont</a:t>
            </a:r>
            <a:endParaRPr dirty="0">
              <a:latin typeface="+mn-lt"/>
            </a:endParaRPr>
          </a:p>
          <a:p>
            <a:pPr marL="561473" lvl="1" indent="-180473">
              <a:buSzPct val="100000"/>
              <a:buChar char="-"/>
              <a:defRPr sz="1500">
                <a:latin typeface="D-DIN"/>
                <a:ea typeface="D-DIN"/>
                <a:cs typeface="D-DIN"/>
                <a:sym typeface="D-DIN"/>
              </a:defRPr>
            </a:pPr>
            <a:r>
              <a:rPr dirty="0">
                <a:latin typeface="+mn-lt"/>
              </a:rPr>
              <a:t>T1 = </a:t>
            </a:r>
            <a:r>
              <a:rPr dirty="0" err="1">
                <a:latin typeface="+mn-lt"/>
              </a:rPr>
              <a:t>superiorer</a:t>
            </a:r>
            <a:r>
              <a:rPr dirty="0">
                <a:latin typeface="+mn-lt"/>
              </a:rPr>
              <a:t> Teil des </a:t>
            </a:r>
            <a:r>
              <a:rPr dirty="0" err="1">
                <a:latin typeface="+mn-lt"/>
              </a:rPr>
              <a:t>Temporallappens</a:t>
            </a:r>
            <a:r>
              <a:rPr dirty="0">
                <a:latin typeface="+mn-lt"/>
              </a:rPr>
              <a:t> </a:t>
            </a:r>
            <a:r>
              <a:rPr dirty="0" err="1">
                <a:latin typeface="+mn-lt"/>
              </a:rPr>
              <a:t>ist</a:t>
            </a:r>
            <a:r>
              <a:rPr dirty="0">
                <a:latin typeface="+mn-lt"/>
              </a:rPr>
              <a:t> </a:t>
            </a:r>
            <a:r>
              <a:rPr dirty="0" err="1">
                <a:latin typeface="+mn-lt"/>
              </a:rPr>
              <a:t>auch</a:t>
            </a:r>
            <a:r>
              <a:rPr dirty="0">
                <a:latin typeface="+mn-lt"/>
              </a:rPr>
              <a:t> </a:t>
            </a:r>
            <a:r>
              <a:rPr dirty="0" err="1">
                <a:latin typeface="+mn-lt"/>
              </a:rPr>
              <a:t>läsioniert</a:t>
            </a:r>
            <a:endParaRPr dirty="0">
              <a:latin typeface="+mn-lt"/>
            </a:endParaRPr>
          </a:p>
          <a:p>
            <a:pPr lvl="5" indent="1143000">
              <a:defRPr sz="1500">
                <a:latin typeface="D-DIN"/>
                <a:ea typeface="D-DIN"/>
                <a:cs typeface="D-DIN"/>
                <a:sym typeface="D-DIN"/>
              </a:defRPr>
            </a:pPr>
            <a:r>
              <a:rPr dirty="0">
                <a:latin typeface="+mn-lt"/>
              </a:rPr>
              <a:t>—&gt; </a:t>
            </a:r>
            <a:r>
              <a:rPr dirty="0" err="1">
                <a:latin typeface="+mn-lt"/>
              </a:rPr>
              <a:t>zusätzliche</a:t>
            </a:r>
            <a:r>
              <a:rPr dirty="0">
                <a:latin typeface="+mn-lt"/>
              </a:rPr>
              <a:t> </a:t>
            </a:r>
            <a:r>
              <a:rPr dirty="0" err="1">
                <a:latin typeface="+mn-lt"/>
              </a:rPr>
              <a:t>Unterteilung</a:t>
            </a:r>
            <a:r>
              <a:rPr dirty="0">
                <a:latin typeface="+mn-lt"/>
              </a:rPr>
              <a:t> </a:t>
            </a:r>
            <a:r>
              <a:rPr dirty="0" err="1">
                <a:latin typeface="+mn-lt"/>
              </a:rPr>
              <a:t>danach</a:t>
            </a:r>
            <a:r>
              <a:rPr dirty="0">
                <a:latin typeface="+mn-lt"/>
              </a:rPr>
              <a:t>, </a:t>
            </a:r>
            <a:r>
              <a:rPr dirty="0" err="1">
                <a:latin typeface="+mn-lt"/>
              </a:rPr>
              <a:t>ob</a:t>
            </a:r>
            <a:r>
              <a:rPr dirty="0">
                <a:latin typeface="+mn-lt"/>
              </a:rPr>
              <a:t> </a:t>
            </a:r>
            <a:r>
              <a:rPr dirty="0" err="1">
                <a:latin typeface="+mn-lt"/>
              </a:rPr>
              <a:t>Läsion</a:t>
            </a:r>
            <a:r>
              <a:rPr dirty="0">
                <a:latin typeface="+mn-lt"/>
              </a:rPr>
              <a:t> anterior (T1a) </a:t>
            </a:r>
            <a:r>
              <a:rPr dirty="0" err="1">
                <a:latin typeface="+mn-lt"/>
              </a:rPr>
              <a:t>oder</a:t>
            </a:r>
            <a:r>
              <a:rPr dirty="0">
                <a:latin typeface="+mn-lt"/>
              </a:rPr>
              <a:t> posterior (T1p) </a:t>
            </a:r>
            <a:r>
              <a:rPr dirty="0" err="1">
                <a:latin typeface="+mn-lt"/>
              </a:rPr>
              <a:t>lokalisiert</a:t>
            </a:r>
            <a:endParaRPr dirty="0">
              <a:latin typeface="+mn-lt"/>
            </a:endParaRPr>
          </a:p>
        </p:txBody>
      </p:sp>
      <p:sp>
        <p:nvSpPr>
          <p:cNvPr id="462" name="Form"/>
          <p:cNvSpPr/>
          <p:nvPr/>
        </p:nvSpPr>
        <p:spPr>
          <a:xfrm>
            <a:off x="6141245" y="4653126"/>
            <a:ext cx="1324884" cy="918515"/>
          </a:xfrm>
          <a:custGeom>
            <a:avLst/>
            <a:gdLst/>
            <a:ahLst/>
            <a:cxnLst>
              <a:cxn ang="0">
                <a:pos x="wd2" y="hd2"/>
              </a:cxn>
              <a:cxn ang="5400000">
                <a:pos x="wd2" y="hd2"/>
              </a:cxn>
              <a:cxn ang="10800000">
                <a:pos x="wd2" y="hd2"/>
              </a:cxn>
              <a:cxn ang="16200000">
                <a:pos x="wd2" y="hd2"/>
              </a:cxn>
            </a:cxnLst>
            <a:rect l="0" t="0" r="r" b="b"/>
            <a:pathLst>
              <a:path w="21287" h="21249" extrusionOk="0">
                <a:moveTo>
                  <a:pt x="12902" y="3691"/>
                </a:moveTo>
                <a:cubicBezTo>
                  <a:pt x="14731" y="5086"/>
                  <a:pt x="16751" y="6262"/>
                  <a:pt x="18032" y="8406"/>
                </a:cubicBezTo>
                <a:cubicBezTo>
                  <a:pt x="18540" y="9255"/>
                  <a:pt x="18923" y="10212"/>
                  <a:pt x="19428" y="11016"/>
                </a:cubicBezTo>
                <a:cubicBezTo>
                  <a:pt x="20036" y="11982"/>
                  <a:pt x="20825" y="12755"/>
                  <a:pt x="21135" y="13984"/>
                </a:cubicBezTo>
                <a:cubicBezTo>
                  <a:pt x="21511" y="15477"/>
                  <a:pt x="21132" y="17007"/>
                  <a:pt x="20596" y="18277"/>
                </a:cubicBezTo>
                <a:cubicBezTo>
                  <a:pt x="20123" y="19399"/>
                  <a:pt x="19501" y="20409"/>
                  <a:pt x="18731" y="21249"/>
                </a:cubicBezTo>
                <a:cubicBezTo>
                  <a:pt x="19118" y="20730"/>
                  <a:pt x="19305" y="19985"/>
                  <a:pt x="19248" y="19242"/>
                </a:cubicBezTo>
                <a:cubicBezTo>
                  <a:pt x="19226" y="18961"/>
                  <a:pt x="19166" y="18677"/>
                  <a:pt x="19169" y="18394"/>
                </a:cubicBezTo>
                <a:cubicBezTo>
                  <a:pt x="19173" y="17891"/>
                  <a:pt x="19360" y="17403"/>
                  <a:pt x="19228" y="16907"/>
                </a:cubicBezTo>
                <a:cubicBezTo>
                  <a:pt x="19064" y="16293"/>
                  <a:pt x="18546" y="16176"/>
                  <a:pt x="18148" y="15871"/>
                </a:cubicBezTo>
                <a:cubicBezTo>
                  <a:pt x="17103" y="15068"/>
                  <a:pt x="17016" y="13097"/>
                  <a:pt x="16410" y="11681"/>
                </a:cubicBezTo>
                <a:cubicBezTo>
                  <a:pt x="15813" y="10285"/>
                  <a:pt x="14902" y="9561"/>
                  <a:pt x="13900" y="8977"/>
                </a:cubicBezTo>
                <a:cubicBezTo>
                  <a:pt x="12737" y="8301"/>
                  <a:pt x="11454" y="7798"/>
                  <a:pt x="10360" y="6873"/>
                </a:cubicBezTo>
                <a:cubicBezTo>
                  <a:pt x="9668" y="6288"/>
                  <a:pt x="9035" y="5482"/>
                  <a:pt x="8262" y="5091"/>
                </a:cubicBezTo>
                <a:cubicBezTo>
                  <a:pt x="7313" y="4611"/>
                  <a:pt x="6271" y="4784"/>
                  <a:pt x="5308" y="5280"/>
                </a:cubicBezTo>
                <a:cubicBezTo>
                  <a:pt x="3999" y="5954"/>
                  <a:pt x="2862" y="7185"/>
                  <a:pt x="1810" y="8554"/>
                </a:cubicBezTo>
                <a:cubicBezTo>
                  <a:pt x="1095" y="9486"/>
                  <a:pt x="403" y="10513"/>
                  <a:pt x="126" y="11846"/>
                </a:cubicBezTo>
                <a:cubicBezTo>
                  <a:pt x="-12" y="12511"/>
                  <a:pt x="-40" y="13215"/>
                  <a:pt x="59" y="13894"/>
                </a:cubicBezTo>
                <a:cubicBezTo>
                  <a:pt x="-89" y="12142"/>
                  <a:pt x="240" y="10383"/>
                  <a:pt x="971" y="8979"/>
                </a:cubicBezTo>
                <a:cubicBezTo>
                  <a:pt x="1721" y="7537"/>
                  <a:pt x="2840" y="6587"/>
                  <a:pt x="3577" y="5141"/>
                </a:cubicBezTo>
                <a:cubicBezTo>
                  <a:pt x="4401" y="3526"/>
                  <a:pt x="4751" y="1254"/>
                  <a:pt x="6088" y="346"/>
                </a:cubicBezTo>
                <a:cubicBezTo>
                  <a:pt x="7113" y="-351"/>
                  <a:pt x="8246" y="110"/>
                  <a:pt x="9271" y="802"/>
                </a:cubicBezTo>
                <a:cubicBezTo>
                  <a:pt x="10496" y="1629"/>
                  <a:pt x="11679" y="2757"/>
                  <a:pt x="12902" y="3691"/>
                </a:cubicBezTo>
                <a:close/>
              </a:path>
            </a:pathLst>
          </a:custGeom>
          <a:solidFill>
            <a:schemeClr val="accent5">
              <a:satOff val="-25934"/>
              <a:lumOff val="-15529"/>
            </a:schemeClr>
          </a:solidFill>
          <a:ln w="25400">
            <a:solidFill>
              <a:srgbClr val="191F2D"/>
            </a:solidFill>
          </a:ln>
        </p:spPr>
        <p:txBody>
          <a:bodyPr lIns="45719" rIns="45719"/>
          <a:lstStyle/>
          <a:p>
            <a:endParaRPr>
              <a:latin typeface="+mn-lt"/>
            </a:endParaRPr>
          </a:p>
        </p:txBody>
      </p:sp>
      <p:sp>
        <p:nvSpPr>
          <p:cNvPr id="463" name="Rechteck"/>
          <p:cNvSpPr/>
          <p:nvPr/>
        </p:nvSpPr>
        <p:spPr>
          <a:xfrm>
            <a:off x="305084" y="4356200"/>
            <a:ext cx="4566098" cy="593538"/>
          </a:xfrm>
          <a:prstGeom prst="rect">
            <a:avLst/>
          </a:prstGeom>
          <a:solidFill>
            <a:srgbClr val="FF2F92">
              <a:alpha val="9870"/>
            </a:srgbClr>
          </a:solidFill>
          <a:ln w="12700">
            <a:solidFill>
              <a:schemeClr val="accent3">
                <a:lumOff val="44000"/>
                <a:alpha val="41536"/>
              </a:schemeClr>
            </a:solidFill>
          </a:ln>
        </p:spPr>
        <p:txBody>
          <a:bodyPr lIns="45719" rIns="45719"/>
          <a:lstStyle/>
          <a:p>
            <a:endParaRPr>
              <a:latin typeface="+mn-lt"/>
            </a:endParaRPr>
          </a:p>
        </p:txBody>
      </p:sp>
      <p:sp>
        <p:nvSpPr>
          <p:cNvPr id="464" name="Rechteck"/>
          <p:cNvSpPr/>
          <p:nvPr/>
        </p:nvSpPr>
        <p:spPr>
          <a:xfrm>
            <a:off x="861857" y="2261182"/>
            <a:ext cx="321244" cy="243392"/>
          </a:xfrm>
          <a:prstGeom prst="rect">
            <a:avLst/>
          </a:prstGeom>
          <a:solidFill>
            <a:srgbClr val="FF2F92">
              <a:alpha val="9870"/>
            </a:srgbClr>
          </a:solidFill>
          <a:ln w="12700">
            <a:solidFill>
              <a:schemeClr val="accent3">
                <a:lumOff val="44000"/>
                <a:alpha val="41536"/>
              </a:schemeClr>
            </a:solidFill>
          </a:ln>
        </p:spPr>
        <p:txBody>
          <a:bodyPr lIns="45719" rIns="45719"/>
          <a:lstStyle/>
          <a:p>
            <a:endParaRPr>
              <a:latin typeface="+mn-lt"/>
            </a:endParaRPr>
          </a:p>
        </p:txBody>
      </p:sp>
      <p:sp>
        <p:nvSpPr>
          <p:cNvPr id="465" name="Rechteck"/>
          <p:cNvSpPr/>
          <p:nvPr/>
        </p:nvSpPr>
        <p:spPr>
          <a:xfrm>
            <a:off x="322596" y="5216924"/>
            <a:ext cx="4566098" cy="212228"/>
          </a:xfrm>
          <a:prstGeom prst="rect">
            <a:avLst/>
          </a:prstGeom>
          <a:solidFill>
            <a:schemeClr val="accent6">
              <a:satOff val="-10869"/>
              <a:lumOff val="27450"/>
              <a:alpha val="19666"/>
            </a:schemeClr>
          </a:solidFill>
          <a:ln w="12700">
            <a:solidFill>
              <a:schemeClr val="accent3">
                <a:lumOff val="44000"/>
                <a:alpha val="19666"/>
              </a:schemeClr>
            </a:solidFill>
          </a:ln>
        </p:spPr>
        <p:txBody>
          <a:bodyPr lIns="45719" rIns="45719"/>
          <a:lstStyle/>
          <a:p>
            <a:endParaRPr>
              <a:latin typeface="+mn-lt"/>
            </a:endParaRPr>
          </a:p>
        </p:txBody>
      </p:sp>
      <p:sp>
        <p:nvSpPr>
          <p:cNvPr id="466"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itel 1"/>
          <p:cNvSpPr txBox="1">
            <a:spLocks noGrp="1"/>
          </p:cNvSpPr>
          <p:nvPr>
            <p:ph type="title"/>
          </p:nvPr>
        </p:nvSpPr>
        <p:spPr>
          <a:prstGeom prst="rect">
            <a:avLst/>
          </a:prstGeom>
        </p:spPr>
        <p:txBody>
          <a:bodyPr/>
          <a:lstStyle/>
          <a:p>
            <a:r>
              <a:t>Stichproben</a:t>
            </a:r>
          </a:p>
        </p:txBody>
      </p:sp>
      <p:pic>
        <p:nvPicPr>
          <p:cNvPr id="474" name="Bildschirmfoto 2021-05-24 um 15.15.51.png" descr="Bildschirmfoto 2021-05-24 um 15.15.51.png"/>
          <p:cNvPicPr>
            <a:picLocks noChangeAspect="1"/>
          </p:cNvPicPr>
          <p:nvPr/>
        </p:nvPicPr>
        <p:blipFill>
          <a:blip r:embed="rId2"/>
          <a:stretch>
            <a:fillRect/>
          </a:stretch>
        </p:blipFill>
        <p:spPr>
          <a:xfrm>
            <a:off x="325519" y="3456587"/>
            <a:ext cx="4541276" cy="1946262"/>
          </a:xfrm>
          <a:prstGeom prst="rect">
            <a:avLst/>
          </a:prstGeom>
          <a:ln w="12700">
            <a:miter lim="400000"/>
          </a:ln>
        </p:spPr>
      </p:pic>
      <p:sp>
        <p:nvSpPr>
          <p:cNvPr id="475"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47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477" name="Rechteck"/>
          <p:cNvSpPr/>
          <p:nvPr/>
        </p:nvSpPr>
        <p:spPr>
          <a:xfrm>
            <a:off x="304169" y="4027465"/>
            <a:ext cx="4566097" cy="320132"/>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pic>
        <p:nvPicPr>
          <p:cNvPr id="478" name="Bildschirmfoto 2021-05-24 um 15.12.02.png" descr="Bildschirmfoto 2021-05-24 um 15.12.02.png"/>
          <p:cNvPicPr>
            <a:picLocks noChangeAspect="1"/>
          </p:cNvPicPr>
          <p:nvPr/>
        </p:nvPicPr>
        <p:blipFill>
          <a:blip r:embed="rId3"/>
          <a:srcRect l="10522" t="15179" r="54650" b="49965"/>
          <a:stretch>
            <a:fillRect/>
          </a:stretch>
        </p:blipFill>
        <p:spPr>
          <a:xfrm rot="30000">
            <a:off x="5202403" y="3677788"/>
            <a:ext cx="3078383" cy="2158228"/>
          </a:xfrm>
          <a:prstGeom prst="rect">
            <a:avLst/>
          </a:prstGeom>
          <a:ln w="12700">
            <a:miter lim="400000"/>
          </a:ln>
        </p:spPr>
      </p:pic>
      <p:sp>
        <p:nvSpPr>
          <p:cNvPr id="479" name="Abbildung 7…"/>
          <p:cNvSpPr txBox="1"/>
          <p:nvPr/>
        </p:nvSpPr>
        <p:spPr>
          <a:xfrm>
            <a:off x="5256742" y="3019828"/>
            <a:ext cx="3049981"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a:latin typeface="+mn-lt"/>
              </a:rPr>
              <a:t>Abbildung 7</a:t>
            </a:r>
          </a:p>
          <a:p>
            <a:pPr>
              <a:defRPr sz="1000" i="1"/>
            </a:pPr>
            <a:r>
              <a:rPr>
                <a:latin typeface="+mn-lt"/>
              </a:rPr>
              <a:t>Beispiel für die Gruppen T1S rechts bzw. links. Der grüne Bereich ist noch intakt, der blaue Bereich dagegen ist läsioniert.</a:t>
            </a:r>
          </a:p>
        </p:txBody>
      </p:sp>
      <p:sp>
        <p:nvSpPr>
          <p:cNvPr id="480" name="nach Liégeois-Chauvel et al., 1998, S. 1855"/>
          <p:cNvSpPr txBox="1"/>
          <p:nvPr/>
        </p:nvSpPr>
        <p:spPr>
          <a:xfrm>
            <a:off x="5265125" y="5636085"/>
            <a:ext cx="2184288"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nach Liégeois-Chauvel et al., 1998, S. 1855</a:t>
            </a:r>
          </a:p>
          <a:p>
            <a:pPr>
              <a:spcBef>
                <a:spcPts val="700"/>
              </a:spcBef>
              <a:defRPr sz="800">
                <a:latin typeface="D-DIN"/>
                <a:ea typeface="D-DIN"/>
                <a:cs typeface="D-DIN"/>
                <a:sym typeface="D-DIN"/>
              </a:defRPr>
            </a:pPr>
            <a:r>
              <a:rPr>
                <a:latin typeface="+mn-lt"/>
              </a:rPr>
              <a:t> </a:t>
            </a:r>
          </a:p>
        </p:txBody>
      </p:sp>
      <p:sp>
        <p:nvSpPr>
          <p:cNvPr id="481" name="Gruppe T1S:…"/>
          <p:cNvSpPr txBox="1"/>
          <p:nvPr/>
        </p:nvSpPr>
        <p:spPr>
          <a:xfrm>
            <a:off x="315618" y="1517218"/>
            <a:ext cx="7871893"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D-DIN"/>
                <a:ea typeface="D-DIN"/>
                <a:cs typeface="D-DIN"/>
                <a:sym typeface="D-DIN"/>
              </a:defRPr>
            </a:pPr>
            <a:r>
              <a:rPr>
                <a:latin typeface="+mn-lt"/>
              </a:rPr>
              <a:t>Gruppe T1S:</a:t>
            </a:r>
          </a:p>
          <a:p>
            <a:pPr>
              <a:defRPr>
                <a:latin typeface="D-DIN"/>
                <a:ea typeface="D-DIN"/>
                <a:cs typeface="D-DIN"/>
                <a:sym typeface="D-DIN"/>
              </a:defRPr>
            </a:pPr>
            <a:r>
              <a:rPr>
                <a:latin typeface="+mn-lt"/>
              </a:rPr>
              <a:t>Patient*innen mit „verschontem“ superioren temporalem Gyrus (T1S = T1 spared), mittlerer (T2) und inferiorer temporaler Gyrus (T3) aber geschädigt.</a:t>
            </a:r>
          </a:p>
        </p:txBody>
      </p:sp>
      <p:sp>
        <p:nvSpPr>
          <p:cNvPr id="482" name="Form"/>
          <p:cNvSpPr/>
          <p:nvPr/>
        </p:nvSpPr>
        <p:spPr>
          <a:xfrm>
            <a:off x="6141245" y="4653126"/>
            <a:ext cx="1324884" cy="918515"/>
          </a:xfrm>
          <a:custGeom>
            <a:avLst/>
            <a:gdLst/>
            <a:ahLst/>
            <a:cxnLst>
              <a:cxn ang="0">
                <a:pos x="wd2" y="hd2"/>
              </a:cxn>
              <a:cxn ang="5400000">
                <a:pos x="wd2" y="hd2"/>
              </a:cxn>
              <a:cxn ang="10800000">
                <a:pos x="wd2" y="hd2"/>
              </a:cxn>
              <a:cxn ang="16200000">
                <a:pos x="wd2" y="hd2"/>
              </a:cxn>
            </a:cxnLst>
            <a:rect l="0" t="0" r="r" b="b"/>
            <a:pathLst>
              <a:path w="21287" h="21249" extrusionOk="0">
                <a:moveTo>
                  <a:pt x="12902" y="3691"/>
                </a:moveTo>
                <a:cubicBezTo>
                  <a:pt x="14731" y="5086"/>
                  <a:pt x="16751" y="6262"/>
                  <a:pt x="18032" y="8406"/>
                </a:cubicBezTo>
                <a:cubicBezTo>
                  <a:pt x="18540" y="9255"/>
                  <a:pt x="18923" y="10212"/>
                  <a:pt x="19428" y="11016"/>
                </a:cubicBezTo>
                <a:cubicBezTo>
                  <a:pt x="20036" y="11982"/>
                  <a:pt x="20825" y="12755"/>
                  <a:pt x="21135" y="13984"/>
                </a:cubicBezTo>
                <a:cubicBezTo>
                  <a:pt x="21511" y="15477"/>
                  <a:pt x="21132" y="17007"/>
                  <a:pt x="20596" y="18277"/>
                </a:cubicBezTo>
                <a:cubicBezTo>
                  <a:pt x="20123" y="19399"/>
                  <a:pt x="19501" y="20409"/>
                  <a:pt x="18731" y="21249"/>
                </a:cubicBezTo>
                <a:cubicBezTo>
                  <a:pt x="19118" y="20730"/>
                  <a:pt x="19305" y="19985"/>
                  <a:pt x="19248" y="19242"/>
                </a:cubicBezTo>
                <a:cubicBezTo>
                  <a:pt x="19226" y="18961"/>
                  <a:pt x="19166" y="18677"/>
                  <a:pt x="19169" y="18394"/>
                </a:cubicBezTo>
                <a:cubicBezTo>
                  <a:pt x="19173" y="17891"/>
                  <a:pt x="19360" y="17403"/>
                  <a:pt x="19228" y="16907"/>
                </a:cubicBezTo>
                <a:cubicBezTo>
                  <a:pt x="19064" y="16293"/>
                  <a:pt x="18546" y="16176"/>
                  <a:pt x="18148" y="15871"/>
                </a:cubicBezTo>
                <a:cubicBezTo>
                  <a:pt x="17103" y="15068"/>
                  <a:pt x="17016" y="13097"/>
                  <a:pt x="16410" y="11681"/>
                </a:cubicBezTo>
                <a:cubicBezTo>
                  <a:pt x="15813" y="10285"/>
                  <a:pt x="14902" y="9561"/>
                  <a:pt x="13900" y="8977"/>
                </a:cubicBezTo>
                <a:cubicBezTo>
                  <a:pt x="12737" y="8301"/>
                  <a:pt x="11454" y="7798"/>
                  <a:pt x="10360" y="6873"/>
                </a:cubicBezTo>
                <a:cubicBezTo>
                  <a:pt x="9668" y="6288"/>
                  <a:pt x="9035" y="5482"/>
                  <a:pt x="8262" y="5091"/>
                </a:cubicBezTo>
                <a:cubicBezTo>
                  <a:pt x="7313" y="4611"/>
                  <a:pt x="6271" y="4784"/>
                  <a:pt x="5308" y="5280"/>
                </a:cubicBezTo>
                <a:cubicBezTo>
                  <a:pt x="3999" y="5954"/>
                  <a:pt x="2862" y="7185"/>
                  <a:pt x="1810" y="8554"/>
                </a:cubicBezTo>
                <a:cubicBezTo>
                  <a:pt x="1095" y="9486"/>
                  <a:pt x="403" y="10513"/>
                  <a:pt x="126" y="11846"/>
                </a:cubicBezTo>
                <a:cubicBezTo>
                  <a:pt x="-12" y="12511"/>
                  <a:pt x="-40" y="13215"/>
                  <a:pt x="59" y="13894"/>
                </a:cubicBezTo>
                <a:cubicBezTo>
                  <a:pt x="-89" y="12142"/>
                  <a:pt x="240" y="10383"/>
                  <a:pt x="971" y="8979"/>
                </a:cubicBezTo>
                <a:cubicBezTo>
                  <a:pt x="1721" y="7537"/>
                  <a:pt x="2840" y="6587"/>
                  <a:pt x="3577" y="5141"/>
                </a:cubicBezTo>
                <a:cubicBezTo>
                  <a:pt x="4401" y="3526"/>
                  <a:pt x="4751" y="1254"/>
                  <a:pt x="6088" y="346"/>
                </a:cubicBezTo>
                <a:cubicBezTo>
                  <a:pt x="7113" y="-351"/>
                  <a:pt x="8246" y="110"/>
                  <a:pt x="9271" y="802"/>
                </a:cubicBezTo>
                <a:cubicBezTo>
                  <a:pt x="10496" y="1629"/>
                  <a:pt x="11679" y="2757"/>
                  <a:pt x="12902" y="3691"/>
                </a:cubicBezTo>
                <a:close/>
              </a:path>
            </a:pathLst>
          </a:custGeom>
          <a:solidFill>
            <a:schemeClr val="accent5">
              <a:satOff val="-25934"/>
              <a:lumOff val="-15529"/>
            </a:schemeClr>
          </a:solidFill>
          <a:ln w="25400">
            <a:solidFill>
              <a:srgbClr val="191F2D"/>
            </a:solidFill>
          </a:ln>
        </p:spPr>
        <p:txBody>
          <a:bodyPr lIns="45719" rIns="45719"/>
          <a:lstStyle/>
          <a:p>
            <a:endParaRPr>
              <a:latin typeface="+mn-lt"/>
            </a:endParaRPr>
          </a:p>
        </p:txBody>
      </p:sp>
      <p:sp>
        <p:nvSpPr>
          <p:cNvPr id="483"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Titel 1"/>
          <p:cNvSpPr txBox="1">
            <a:spLocks noGrp="1"/>
          </p:cNvSpPr>
          <p:nvPr>
            <p:ph type="title"/>
          </p:nvPr>
        </p:nvSpPr>
        <p:spPr>
          <a:prstGeom prst="rect">
            <a:avLst/>
          </a:prstGeom>
        </p:spPr>
        <p:txBody>
          <a:bodyPr/>
          <a:lstStyle/>
          <a:p>
            <a:r>
              <a:t>Stichproben</a:t>
            </a:r>
          </a:p>
        </p:txBody>
      </p:sp>
      <p:pic>
        <p:nvPicPr>
          <p:cNvPr id="489" name="Bildschirmfoto 2021-05-24 um 15.15.51.png" descr="Bildschirmfoto 2021-05-24 um 15.15.51.png"/>
          <p:cNvPicPr>
            <a:picLocks noChangeAspect="1"/>
          </p:cNvPicPr>
          <p:nvPr/>
        </p:nvPicPr>
        <p:blipFill>
          <a:blip r:embed="rId2"/>
          <a:stretch>
            <a:fillRect/>
          </a:stretch>
        </p:blipFill>
        <p:spPr>
          <a:xfrm>
            <a:off x="325519" y="3456587"/>
            <a:ext cx="4541276" cy="1946262"/>
          </a:xfrm>
          <a:prstGeom prst="rect">
            <a:avLst/>
          </a:prstGeom>
          <a:ln w="12700">
            <a:miter lim="400000"/>
          </a:ln>
        </p:spPr>
      </p:pic>
      <p:sp>
        <p:nvSpPr>
          <p:cNvPr id="490"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491"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492" name="Rechteck"/>
          <p:cNvSpPr/>
          <p:nvPr/>
        </p:nvSpPr>
        <p:spPr>
          <a:xfrm>
            <a:off x="329299" y="4329028"/>
            <a:ext cx="4566098" cy="320133"/>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pic>
        <p:nvPicPr>
          <p:cNvPr id="493" name="Bildschirmfoto 2021-05-24 um 15.12.02.png" descr="Bildschirmfoto 2021-05-24 um 15.12.02.png"/>
          <p:cNvPicPr>
            <a:picLocks noChangeAspect="1"/>
          </p:cNvPicPr>
          <p:nvPr/>
        </p:nvPicPr>
        <p:blipFill>
          <a:blip r:embed="rId3"/>
          <a:srcRect l="60281" t="15205" r="4891" b="49939"/>
          <a:stretch>
            <a:fillRect/>
          </a:stretch>
        </p:blipFill>
        <p:spPr>
          <a:xfrm rot="30000" flipH="1">
            <a:off x="5180536" y="4004930"/>
            <a:ext cx="3078383" cy="2158228"/>
          </a:xfrm>
          <a:prstGeom prst="rect">
            <a:avLst/>
          </a:prstGeom>
          <a:ln w="12700">
            <a:miter lim="400000"/>
          </a:ln>
        </p:spPr>
      </p:pic>
      <p:sp>
        <p:nvSpPr>
          <p:cNvPr id="494" name="Abbildung 8…"/>
          <p:cNvSpPr txBox="1"/>
          <p:nvPr/>
        </p:nvSpPr>
        <p:spPr>
          <a:xfrm>
            <a:off x="5194738" y="2948966"/>
            <a:ext cx="304998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dirty="0" err="1">
                <a:latin typeface="+mn-lt"/>
              </a:rPr>
              <a:t>Abbildung</a:t>
            </a:r>
            <a:r>
              <a:rPr dirty="0">
                <a:latin typeface="+mn-lt"/>
              </a:rPr>
              <a:t> 8</a:t>
            </a:r>
          </a:p>
          <a:p>
            <a:pPr>
              <a:defRPr sz="1000" i="1"/>
            </a:pPr>
            <a:r>
              <a:rPr dirty="0" err="1">
                <a:latin typeface="+mn-lt"/>
              </a:rPr>
              <a:t>Beispiel</a:t>
            </a:r>
            <a:r>
              <a:rPr dirty="0">
                <a:latin typeface="+mn-lt"/>
              </a:rPr>
              <a:t> für die Gruppe T1a links. Der </a:t>
            </a:r>
            <a:r>
              <a:rPr dirty="0" err="1">
                <a:latin typeface="+mn-lt"/>
              </a:rPr>
              <a:t>grüne</a:t>
            </a:r>
            <a:r>
              <a:rPr dirty="0">
                <a:latin typeface="+mn-lt"/>
              </a:rPr>
              <a:t> </a:t>
            </a:r>
            <a:r>
              <a:rPr dirty="0" err="1">
                <a:latin typeface="+mn-lt"/>
              </a:rPr>
              <a:t>Bereich</a:t>
            </a:r>
            <a:r>
              <a:rPr dirty="0">
                <a:latin typeface="+mn-lt"/>
              </a:rPr>
              <a:t> </a:t>
            </a:r>
            <a:r>
              <a:rPr dirty="0" err="1">
                <a:latin typeface="+mn-lt"/>
              </a:rPr>
              <a:t>ist</a:t>
            </a:r>
            <a:r>
              <a:rPr dirty="0">
                <a:latin typeface="+mn-lt"/>
              </a:rPr>
              <a:t> </a:t>
            </a:r>
            <a:r>
              <a:rPr dirty="0" err="1">
                <a:latin typeface="+mn-lt"/>
              </a:rPr>
              <a:t>noch</a:t>
            </a:r>
            <a:r>
              <a:rPr dirty="0">
                <a:latin typeface="+mn-lt"/>
              </a:rPr>
              <a:t> </a:t>
            </a:r>
            <a:r>
              <a:rPr dirty="0" err="1">
                <a:latin typeface="+mn-lt"/>
              </a:rPr>
              <a:t>intakt</a:t>
            </a:r>
            <a:r>
              <a:rPr dirty="0">
                <a:latin typeface="+mn-lt"/>
              </a:rPr>
              <a:t>, der </a:t>
            </a:r>
            <a:r>
              <a:rPr dirty="0" err="1">
                <a:latin typeface="+mn-lt"/>
              </a:rPr>
              <a:t>blaue</a:t>
            </a:r>
            <a:r>
              <a:rPr dirty="0">
                <a:latin typeface="+mn-lt"/>
              </a:rPr>
              <a:t> </a:t>
            </a:r>
            <a:r>
              <a:rPr dirty="0" err="1">
                <a:latin typeface="+mn-lt"/>
              </a:rPr>
              <a:t>Bereich</a:t>
            </a:r>
            <a:r>
              <a:rPr dirty="0">
                <a:latin typeface="+mn-lt"/>
              </a:rPr>
              <a:t> </a:t>
            </a:r>
            <a:r>
              <a:rPr dirty="0" err="1">
                <a:latin typeface="+mn-lt"/>
              </a:rPr>
              <a:t>dagegen</a:t>
            </a:r>
            <a:r>
              <a:rPr dirty="0">
                <a:latin typeface="+mn-lt"/>
              </a:rPr>
              <a:t> </a:t>
            </a:r>
            <a:r>
              <a:rPr dirty="0" err="1">
                <a:latin typeface="+mn-lt"/>
              </a:rPr>
              <a:t>ist</a:t>
            </a:r>
            <a:r>
              <a:rPr dirty="0">
                <a:latin typeface="+mn-lt"/>
              </a:rPr>
              <a:t> </a:t>
            </a:r>
            <a:r>
              <a:rPr dirty="0" err="1">
                <a:latin typeface="+mn-lt"/>
              </a:rPr>
              <a:t>läsioniert.Wichtig</a:t>
            </a:r>
            <a:r>
              <a:rPr dirty="0">
                <a:latin typeface="+mn-lt"/>
              </a:rPr>
              <a:t>: Das Wernicke Areal (W) in der </a:t>
            </a:r>
            <a:r>
              <a:rPr dirty="0" err="1">
                <a:latin typeface="+mn-lt"/>
              </a:rPr>
              <a:t>linken</a:t>
            </a:r>
            <a:r>
              <a:rPr dirty="0">
                <a:latin typeface="+mn-lt"/>
              </a:rPr>
              <a:t> </a:t>
            </a:r>
            <a:r>
              <a:rPr dirty="0" err="1">
                <a:latin typeface="+mn-lt"/>
              </a:rPr>
              <a:t>Hemisphäre</a:t>
            </a:r>
            <a:r>
              <a:rPr dirty="0">
                <a:latin typeface="+mn-lt"/>
              </a:rPr>
              <a:t> </a:t>
            </a:r>
            <a:r>
              <a:rPr dirty="0" err="1">
                <a:latin typeface="+mn-lt"/>
              </a:rPr>
              <a:t>bleibt</a:t>
            </a:r>
            <a:r>
              <a:rPr dirty="0">
                <a:latin typeface="+mn-lt"/>
              </a:rPr>
              <a:t> </a:t>
            </a:r>
            <a:r>
              <a:rPr dirty="0" err="1">
                <a:latin typeface="+mn-lt"/>
              </a:rPr>
              <a:t>verschont</a:t>
            </a:r>
            <a:r>
              <a:rPr dirty="0">
                <a:latin typeface="+mn-lt"/>
              </a:rPr>
              <a:t>, da es </a:t>
            </a:r>
            <a:r>
              <a:rPr dirty="0" err="1">
                <a:latin typeface="+mn-lt"/>
              </a:rPr>
              <a:t>im</a:t>
            </a:r>
            <a:r>
              <a:rPr dirty="0">
                <a:latin typeface="+mn-lt"/>
              </a:rPr>
              <a:t> </a:t>
            </a:r>
            <a:r>
              <a:rPr dirty="0" err="1">
                <a:latin typeface="+mn-lt"/>
              </a:rPr>
              <a:t>posterioren</a:t>
            </a:r>
            <a:r>
              <a:rPr dirty="0">
                <a:latin typeface="+mn-lt"/>
              </a:rPr>
              <a:t> Teil </a:t>
            </a:r>
            <a:r>
              <a:rPr dirty="0" err="1">
                <a:latin typeface="+mn-lt"/>
              </a:rPr>
              <a:t>liegt</a:t>
            </a:r>
            <a:r>
              <a:rPr dirty="0">
                <a:latin typeface="+mn-lt"/>
              </a:rPr>
              <a:t>.</a:t>
            </a:r>
          </a:p>
        </p:txBody>
      </p:sp>
      <p:sp>
        <p:nvSpPr>
          <p:cNvPr id="495" name="nach Liégeois-Chauvel et al., 1998, S. 1855"/>
          <p:cNvSpPr txBox="1"/>
          <p:nvPr/>
        </p:nvSpPr>
        <p:spPr>
          <a:xfrm>
            <a:off x="5171177" y="6017669"/>
            <a:ext cx="2184288"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dirty="0" err="1"/>
              <a:t>nach</a:t>
            </a:r>
            <a:r>
              <a:rPr dirty="0"/>
              <a:t> </a:t>
            </a:r>
            <a:r>
              <a:rPr dirty="0" err="1"/>
              <a:t>Liégeois</a:t>
            </a:r>
            <a:r>
              <a:rPr dirty="0"/>
              <a:t>-Chauvel et al., 1998, S. 1855</a:t>
            </a:r>
          </a:p>
          <a:p>
            <a:pPr>
              <a:spcBef>
                <a:spcPts val="700"/>
              </a:spcBef>
              <a:defRPr sz="800">
                <a:latin typeface="D-DIN"/>
                <a:ea typeface="D-DIN"/>
                <a:cs typeface="D-DIN"/>
                <a:sym typeface="D-DIN"/>
              </a:defRPr>
            </a:pPr>
            <a:r>
              <a:rPr dirty="0"/>
              <a:t> </a:t>
            </a:r>
          </a:p>
        </p:txBody>
      </p:sp>
      <p:sp>
        <p:nvSpPr>
          <p:cNvPr id="496" name="Gruppe T1a:…"/>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D-DIN"/>
                <a:ea typeface="D-DIN"/>
                <a:cs typeface="D-DIN"/>
                <a:sym typeface="D-DIN"/>
              </a:defRPr>
            </a:pPr>
            <a:r>
              <a:rPr dirty="0">
                <a:latin typeface="+mn-lt"/>
              </a:rPr>
              <a:t>Gruppe T1a:</a:t>
            </a:r>
          </a:p>
          <a:p>
            <a:pPr>
              <a:defRPr>
                <a:latin typeface="D-DIN"/>
                <a:ea typeface="D-DIN"/>
                <a:cs typeface="D-DIN"/>
                <a:sym typeface="D-DIN"/>
              </a:defRPr>
            </a:pPr>
            <a:r>
              <a:rPr dirty="0">
                <a:latin typeface="+mn-lt"/>
              </a:rPr>
              <a:t>Patient*</a:t>
            </a:r>
            <a:r>
              <a:rPr dirty="0" err="1">
                <a:latin typeface="+mn-lt"/>
              </a:rPr>
              <a:t>innen</a:t>
            </a:r>
            <a:r>
              <a:rPr dirty="0">
                <a:latin typeface="+mn-lt"/>
              </a:rPr>
              <a:t> </a:t>
            </a:r>
            <a:r>
              <a:rPr dirty="0" err="1">
                <a:latin typeface="+mn-lt"/>
              </a:rPr>
              <a:t>mit</a:t>
            </a:r>
            <a:r>
              <a:rPr dirty="0">
                <a:latin typeface="+mn-lt"/>
              </a:rPr>
              <a:t> </a:t>
            </a:r>
            <a:r>
              <a:rPr dirty="0" err="1">
                <a:latin typeface="+mn-lt"/>
              </a:rPr>
              <a:t>läsioniertem</a:t>
            </a:r>
            <a:r>
              <a:rPr dirty="0">
                <a:latin typeface="+mn-lt"/>
              </a:rPr>
              <a:t> </a:t>
            </a:r>
            <a:r>
              <a:rPr u="sng" dirty="0" err="1">
                <a:latin typeface="+mn-lt"/>
              </a:rPr>
              <a:t>anterioren</a:t>
            </a:r>
            <a:r>
              <a:rPr dirty="0">
                <a:latin typeface="+mn-lt"/>
              </a:rPr>
              <a:t> Teil </a:t>
            </a:r>
            <a:r>
              <a:rPr dirty="0" err="1">
                <a:latin typeface="+mn-lt"/>
              </a:rPr>
              <a:t>vom</a:t>
            </a:r>
            <a:r>
              <a:rPr dirty="0">
                <a:latin typeface="+mn-lt"/>
              </a:rPr>
              <a:t> </a:t>
            </a:r>
            <a:r>
              <a:rPr dirty="0" err="1">
                <a:latin typeface="+mn-lt"/>
              </a:rPr>
              <a:t>superioren</a:t>
            </a:r>
            <a:r>
              <a:rPr dirty="0">
                <a:latin typeface="+mn-lt"/>
              </a:rPr>
              <a:t> </a:t>
            </a:r>
            <a:r>
              <a:rPr dirty="0" err="1">
                <a:latin typeface="+mn-lt"/>
              </a:rPr>
              <a:t>temporalem</a:t>
            </a:r>
            <a:r>
              <a:rPr dirty="0">
                <a:latin typeface="+mn-lt"/>
              </a:rPr>
              <a:t> Gyrus (T1</a:t>
            </a:r>
            <a:r>
              <a:rPr u="sng" dirty="0">
                <a:latin typeface="+mn-lt"/>
              </a:rPr>
              <a:t>a</a:t>
            </a:r>
            <a:r>
              <a:rPr dirty="0">
                <a:latin typeface="+mn-lt"/>
              </a:rPr>
              <a:t>), </a:t>
            </a:r>
            <a:r>
              <a:rPr dirty="0" err="1">
                <a:latin typeface="+mn-lt"/>
              </a:rPr>
              <a:t>sowie</a:t>
            </a:r>
            <a:r>
              <a:rPr dirty="0">
                <a:latin typeface="+mn-lt"/>
              </a:rPr>
              <a:t> </a:t>
            </a:r>
            <a:r>
              <a:rPr dirty="0" err="1">
                <a:latin typeface="+mn-lt"/>
              </a:rPr>
              <a:t>läsioniertem</a:t>
            </a:r>
            <a:r>
              <a:rPr dirty="0">
                <a:latin typeface="+mn-lt"/>
              </a:rPr>
              <a:t> </a:t>
            </a:r>
            <a:r>
              <a:rPr dirty="0" err="1">
                <a:latin typeface="+mn-lt"/>
              </a:rPr>
              <a:t>mittleren</a:t>
            </a:r>
            <a:r>
              <a:rPr dirty="0">
                <a:latin typeface="+mn-lt"/>
              </a:rPr>
              <a:t> (T2) und </a:t>
            </a:r>
            <a:r>
              <a:rPr dirty="0" err="1">
                <a:latin typeface="+mn-lt"/>
              </a:rPr>
              <a:t>inferioren</a:t>
            </a:r>
            <a:r>
              <a:rPr dirty="0">
                <a:latin typeface="+mn-lt"/>
              </a:rPr>
              <a:t> </a:t>
            </a:r>
            <a:r>
              <a:rPr dirty="0" err="1">
                <a:latin typeface="+mn-lt"/>
              </a:rPr>
              <a:t>temporaler</a:t>
            </a:r>
            <a:r>
              <a:rPr dirty="0">
                <a:latin typeface="+mn-lt"/>
              </a:rPr>
              <a:t> Gyrus (T3)</a:t>
            </a:r>
          </a:p>
        </p:txBody>
      </p:sp>
      <p:sp>
        <p:nvSpPr>
          <p:cNvPr id="497" name="Form"/>
          <p:cNvSpPr/>
          <p:nvPr/>
        </p:nvSpPr>
        <p:spPr>
          <a:xfrm flipH="1">
            <a:off x="6284576" y="4777990"/>
            <a:ext cx="1231579" cy="681302"/>
          </a:xfrm>
          <a:custGeom>
            <a:avLst/>
            <a:gdLst/>
            <a:ahLst/>
            <a:cxnLst>
              <a:cxn ang="0">
                <a:pos x="wd2" y="hd2"/>
              </a:cxn>
              <a:cxn ang="5400000">
                <a:pos x="wd2" y="hd2"/>
              </a:cxn>
              <a:cxn ang="10800000">
                <a:pos x="wd2" y="hd2"/>
              </a:cxn>
              <a:cxn ang="16200000">
                <a:pos x="wd2" y="hd2"/>
              </a:cxn>
            </a:cxnLst>
            <a:rect l="0" t="0" r="r" b="b"/>
            <a:pathLst>
              <a:path w="21488" h="21501" extrusionOk="0">
                <a:moveTo>
                  <a:pt x="13897" y="3631"/>
                </a:moveTo>
                <a:cubicBezTo>
                  <a:pt x="14839" y="4814"/>
                  <a:pt x="15894" y="5647"/>
                  <a:pt x="16951" y="6445"/>
                </a:cubicBezTo>
                <a:cubicBezTo>
                  <a:pt x="18450" y="7576"/>
                  <a:pt x="19963" y="8647"/>
                  <a:pt x="21488" y="9656"/>
                </a:cubicBezTo>
                <a:cubicBezTo>
                  <a:pt x="20672" y="9537"/>
                  <a:pt x="19881" y="9977"/>
                  <a:pt x="19234" y="10874"/>
                </a:cubicBezTo>
                <a:cubicBezTo>
                  <a:pt x="18732" y="11571"/>
                  <a:pt x="18319" y="12640"/>
                  <a:pt x="17675" y="13043"/>
                </a:cubicBezTo>
                <a:cubicBezTo>
                  <a:pt x="16743" y="13628"/>
                  <a:pt x="15806" y="12671"/>
                  <a:pt x="14936" y="11808"/>
                </a:cubicBezTo>
                <a:cubicBezTo>
                  <a:pt x="14023" y="10902"/>
                  <a:pt x="13017" y="10121"/>
                  <a:pt x="12008" y="10568"/>
                </a:cubicBezTo>
                <a:cubicBezTo>
                  <a:pt x="11559" y="10767"/>
                  <a:pt x="11157" y="11201"/>
                  <a:pt x="10774" y="11667"/>
                </a:cubicBezTo>
                <a:cubicBezTo>
                  <a:pt x="10233" y="12323"/>
                  <a:pt x="9583" y="12806"/>
                  <a:pt x="9187" y="13727"/>
                </a:cubicBezTo>
                <a:cubicBezTo>
                  <a:pt x="8544" y="15218"/>
                  <a:pt x="7636" y="16243"/>
                  <a:pt x="6827" y="17479"/>
                </a:cubicBezTo>
                <a:cubicBezTo>
                  <a:pt x="6094" y="18598"/>
                  <a:pt x="5428" y="19938"/>
                  <a:pt x="5024" y="21501"/>
                </a:cubicBezTo>
                <a:cubicBezTo>
                  <a:pt x="4082" y="20950"/>
                  <a:pt x="3114" y="20631"/>
                  <a:pt x="2160" y="20580"/>
                </a:cubicBezTo>
                <a:cubicBezTo>
                  <a:pt x="1260" y="20531"/>
                  <a:pt x="303" y="20395"/>
                  <a:pt x="44" y="18905"/>
                </a:cubicBezTo>
                <a:cubicBezTo>
                  <a:pt x="-112" y="18004"/>
                  <a:pt x="177" y="17119"/>
                  <a:pt x="434" y="16293"/>
                </a:cubicBezTo>
                <a:cubicBezTo>
                  <a:pt x="851" y="14950"/>
                  <a:pt x="1186" y="13523"/>
                  <a:pt x="1668" y="12249"/>
                </a:cubicBezTo>
                <a:cubicBezTo>
                  <a:pt x="2434" y="10224"/>
                  <a:pt x="3507" y="8681"/>
                  <a:pt x="4499" y="7013"/>
                </a:cubicBezTo>
                <a:cubicBezTo>
                  <a:pt x="5673" y="5039"/>
                  <a:pt x="6750" y="2846"/>
                  <a:pt x="8101" y="1278"/>
                </a:cubicBezTo>
                <a:cubicBezTo>
                  <a:pt x="8681" y="604"/>
                  <a:pt x="9318" y="51"/>
                  <a:pt x="10008" y="4"/>
                </a:cubicBezTo>
                <a:cubicBezTo>
                  <a:pt x="11522" y="-99"/>
                  <a:pt x="12661" y="2076"/>
                  <a:pt x="13897" y="3631"/>
                </a:cubicBezTo>
                <a:close/>
              </a:path>
            </a:pathLst>
          </a:custGeom>
          <a:solidFill>
            <a:schemeClr val="accent5">
              <a:satOff val="-25934"/>
              <a:lumOff val="-15529"/>
            </a:schemeClr>
          </a:solidFill>
          <a:ln w="25400">
            <a:solidFill>
              <a:srgbClr val="191F2D"/>
            </a:solidFill>
          </a:ln>
        </p:spPr>
        <p:txBody>
          <a:bodyPr lIns="45719" rIns="45719"/>
          <a:lstStyle/>
          <a:p>
            <a:endParaRPr>
              <a:latin typeface="+mn-lt"/>
            </a:endParaRPr>
          </a:p>
        </p:txBody>
      </p:sp>
      <p:sp>
        <p:nvSpPr>
          <p:cNvPr id="498"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
        <p:nvSpPr>
          <p:cNvPr id="499" name="W"/>
          <p:cNvSpPr txBox="1"/>
          <p:nvPr/>
        </p:nvSpPr>
        <p:spPr>
          <a:xfrm flipH="1">
            <a:off x="6853666" y="4811954"/>
            <a:ext cx="260647"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rPr>
                <a:latin typeface="+mn-lt"/>
              </a:rPr>
              <a:t>W</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Titel 1"/>
          <p:cNvSpPr txBox="1">
            <a:spLocks noGrp="1"/>
          </p:cNvSpPr>
          <p:nvPr>
            <p:ph type="title"/>
          </p:nvPr>
        </p:nvSpPr>
        <p:spPr>
          <a:prstGeom prst="rect">
            <a:avLst/>
          </a:prstGeom>
        </p:spPr>
        <p:txBody>
          <a:bodyPr/>
          <a:lstStyle/>
          <a:p>
            <a:r>
              <a:t>Stichproben</a:t>
            </a:r>
          </a:p>
        </p:txBody>
      </p:sp>
      <p:pic>
        <p:nvPicPr>
          <p:cNvPr id="505" name="Bildschirmfoto 2021-05-24 um 15.15.51.png" descr="Bildschirmfoto 2021-05-24 um 15.15.51.png"/>
          <p:cNvPicPr>
            <a:picLocks noChangeAspect="1"/>
          </p:cNvPicPr>
          <p:nvPr/>
        </p:nvPicPr>
        <p:blipFill>
          <a:blip r:embed="rId2"/>
          <a:stretch>
            <a:fillRect/>
          </a:stretch>
        </p:blipFill>
        <p:spPr>
          <a:xfrm>
            <a:off x="325519" y="3456587"/>
            <a:ext cx="4541276" cy="1946262"/>
          </a:xfrm>
          <a:prstGeom prst="rect">
            <a:avLst/>
          </a:prstGeom>
          <a:ln w="12700">
            <a:miter lim="400000"/>
          </a:ln>
        </p:spPr>
      </p:pic>
      <p:sp>
        <p:nvSpPr>
          <p:cNvPr id="506"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507"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508" name="Rechteck"/>
          <p:cNvSpPr/>
          <p:nvPr/>
        </p:nvSpPr>
        <p:spPr>
          <a:xfrm>
            <a:off x="354699" y="4793236"/>
            <a:ext cx="4566098" cy="148024"/>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pic>
        <p:nvPicPr>
          <p:cNvPr id="509" name="Bildschirmfoto 2021-05-24 um 15.12.02.png" descr="Bildschirmfoto 2021-05-24 um 15.12.02.png"/>
          <p:cNvPicPr>
            <a:picLocks noChangeAspect="1"/>
          </p:cNvPicPr>
          <p:nvPr/>
        </p:nvPicPr>
        <p:blipFill>
          <a:blip r:embed="rId3"/>
          <a:srcRect l="9941" t="63953" r="55231" b="1191"/>
          <a:stretch>
            <a:fillRect/>
          </a:stretch>
        </p:blipFill>
        <p:spPr>
          <a:xfrm rot="30000">
            <a:off x="5220823" y="3779101"/>
            <a:ext cx="3078383" cy="2158228"/>
          </a:xfrm>
          <a:prstGeom prst="rect">
            <a:avLst/>
          </a:prstGeom>
          <a:ln w="12700">
            <a:miter lim="400000"/>
          </a:ln>
        </p:spPr>
      </p:pic>
      <p:sp>
        <p:nvSpPr>
          <p:cNvPr id="510" name="Abbildung 9…"/>
          <p:cNvSpPr txBox="1"/>
          <p:nvPr/>
        </p:nvSpPr>
        <p:spPr>
          <a:xfrm>
            <a:off x="5179417" y="2903936"/>
            <a:ext cx="3049981"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a:latin typeface="+mn-lt"/>
              </a:rPr>
              <a:t>Abbildung 9</a:t>
            </a:r>
          </a:p>
          <a:p>
            <a:pPr>
              <a:defRPr sz="1000" i="1"/>
            </a:pPr>
            <a:r>
              <a:rPr>
                <a:latin typeface="+mn-lt"/>
              </a:rPr>
              <a:t>Beispiel für die Gruppe T1p links. Einige/Alle der gelb markierten Bereiche sind läsioniert. Wichtig: Das Wernicke-Areal (pink) wird ausgespart und bleibt intakt.</a:t>
            </a:r>
          </a:p>
        </p:txBody>
      </p:sp>
      <p:sp>
        <p:nvSpPr>
          <p:cNvPr id="511" name="nach Liégeois-Chauvel et al., 1998, S. 1855"/>
          <p:cNvSpPr txBox="1"/>
          <p:nvPr/>
        </p:nvSpPr>
        <p:spPr>
          <a:xfrm>
            <a:off x="5179417" y="5876174"/>
            <a:ext cx="2184288"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dirty="0" err="1">
                <a:latin typeface="+mn-lt"/>
              </a:rPr>
              <a:t>nach</a:t>
            </a:r>
            <a:r>
              <a:rPr dirty="0">
                <a:latin typeface="+mn-lt"/>
              </a:rPr>
              <a:t> </a:t>
            </a:r>
            <a:r>
              <a:rPr dirty="0" err="1">
                <a:latin typeface="+mn-lt"/>
              </a:rPr>
              <a:t>Liégeois</a:t>
            </a:r>
            <a:r>
              <a:rPr dirty="0">
                <a:latin typeface="+mn-lt"/>
              </a:rPr>
              <a:t>-Chauvel et al., 1998, S. 1855</a:t>
            </a:r>
          </a:p>
          <a:p>
            <a:pPr>
              <a:spcBef>
                <a:spcPts val="700"/>
              </a:spcBef>
              <a:defRPr sz="800">
                <a:latin typeface="D-DIN"/>
                <a:ea typeface="D-DIN"/>
                <a:cs typeface="D-DIN"/>
                <a:sym typeface="D-DIN"/>
              </a:defRPr>
            </a:pPr>
            <a:r>
              <a:rPr dirty="0">
                <a:latin typeface="+mn-lt"/>
              </a:rPr>
              <a:t> </a:t>
            </a:r>
          </a:p>
        </p:txBody>
      </p:sp>
      <p:sp>
        <p:nvSpPr>
          <p:cNvPr id="512" name="Gruppe T1p links:…"/>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D-DIN"/>
                <a:ea typeface="D-DIN"/>
                <a:cs typeface="D-DIN"/>
                <a:sym typeface="D-DIN"/>
              </a:defRPr>
            </a:pPr>
            <a:r>
              <a:rPr dirty="0">
                <a:latin typeface="+mn-lt"/>
              </a:rPr>
              <a:t>Gruppe T1p links:</a:t>
            </a:r>
          </a:p>
          <a:p>
            <a:pPr>
              <a:defRPr>
                <a:latin typeface="D-DIN"/>
                <a:ea typeface="D-DIN"/>
                <a:cs typeface="D-DIN"/>
                <a:sym typeface="D-DIN"/>
              </a:defRPr>
            </a:pPr>
            <a:r>
              <a:rPr dirty="0">
                <a:latin typeface="+mn-lt"/>
              </a:rPr>
              <a:t>Patient*</a:t>
            </a:r>
            <a:r>
              <a:rPr dirty="0" err="1">
                <a:latin typeface="+mn-lt"/>
              </a:rPr>
              <a:t>innen</a:t>
            </a:r>
            <a:r>
              <a:rPr dirty="0">
                <a:latin typeface="+mn-lt"/>
              </a:rPr>
              <a:t> </a:t>
            </a:r>
            <a:r>
              <a:rPr dirty="0" err="1">
                <a:latin typeface="+mn-lt"/>
              </a:rPr>
              <a:t>mit</a:t>
            </a:r>
            <a:r>
              <a:rPr dirty="0">
                <a:latin typeface="+mn-lt"/>
              </a:rPr>
              <a:t> </a:t>
            </a:r>
            <a:r>
              <a:rPr dirty="0" err="1">
                <a:latin typeface="+mn-lt"/>
              </a:rPr>
              <a:t>läsioniertem</a:t>
            </a:r>
            <a:r>
              <a:rPr dirty="0">
                <a:latin typeface="+mn-lt"/>
              </a:rPr>
              <a:t> </a:t>
            </a:r>
            <a:r>
              <a:rPr u="sng" dirty="0" err="1">
                <a:latin typeface="+mn-lt"/>
              </a:rPr>
              <a:t>posterioren</a:t>
            </a:r>
            <a:r>
              <a:rPr dirty="0">
                <a:latin typeface="+mn-lt"/>
              </a:rPr>
              <a:t> Teil </a:t>
            </a:r>
            <a:r>
              <a:rPr dirty="0" err="1">
                <a:latin typeface="+mn-lt"/>
              </a:rPr>
              <a:t>vom</a:t>
            </a:r>
            <a:r>
              <a:rPr dirty="0">
                <a:latin typeface="+mn-lt"/>
              </a:rPr>
              <a:t> </a:t>
            </a:r>
            <a:r>
              <a:rPr dirty="0" err="1">
                <a:latin typeface="+mn-lt"/>
              </a:rPr>
              <a:t>superioren</a:t>
            </a:r>
            <a:r>
              <a:rPr dirty="0">
                <a:latin typeface="+mn-lt"/>
              </a:rPr>
              <a:t> </a:t>
            </a:r>
            <a:r>
              <a:rPr dirty="0" err="1">
                <a:latin typeface="+mn-lt"/>
              </a:rPr>
              <a:t>temporalem</a:t>
            </a:r>
            <a:r>
              <a:rPr dirty="0">
                <a:latin typeface="+mn-lt"/>
              </a:rPr>
              <a:t> Gyrus (T1</a:t>
            </a:r>
            <a:r>
              <a:rPr u="sng" dirty="0">
                <a:latin typeface="+mn-lt"/>
              </a:rPr>
              <a:t>p</a:t>
            </a:r>
            <a:r>
              <a:rPr dirty="0">
                <a:latin typeface="+mn-lt"/>
              </a:rPr>
              <a:t>), </a:t>
            </a:r>
            <a:r>
              <a:rPr dirty="0" err="1">
                <a:latin typeface="+mn-lt"/>
              </a:rPr>
              <a:t>sowie</a:t>
            </a:r>
            <a:r>
              <a:rPr dirty="0">
                <a:latin typeface="+mn-lt"/>
              </a:rPr>
              <a:t> </a:t>
            </a:r>
            <a:r>
              <a:rPr dirty="0" err="1">
                <a:latin typeface="+mn-lt"/>
              </a:rPr>
              <a:t>läsioniertem</a:t>
            </a:r>
            <a:r>
              <a:rPr dirty="0">
                <a:latin typeface="+mn-lt"/>
              </a:rPr>
              <a:t> </a:t>
            </a:r>
            <a:r>
              <a:rPr dirty="0" err="1">
                <a:latin typeface="+mn-lt"/>
              </a:rPr>
              <a:t>mittleren</a:t>
            </a:r>
            <a:r>
              <a:rPr dirty="0">
                <a:latin typeface="+mn-lt"/>
              </a:rPr>
              <a:t> (T2) und </a:t>
            </a:r>
            <a:r>
              <a:rPr dirty="0" err="1">
                <a:latin typeface="+mn-lt"/>
              </a:rPr>
              <a:t>inferioren</a:t>
            </a:r>
            <a:r>
              <a:rPr dirty="0">
                <a:latin typeface="+mn-lt"/>
              </a:rPr>
              <a:t> </a:t>
            </a:r>
            <a:r>
              <a:rPr dirty="0" err="1">
                <a:latin typeface="+mn-lt"/>
              </a:rPr>
              <a:t>temporaler</a:t>
            </a:r>
            <a:r>
              <a:rPr dirty="0">
                <a:latin typeface="+mn-lt"/>
              </a:rPr>
              <a:t> Gyrus (T3). Bei T1p links </a:t>
            </a:r>
            <a:r>
              <a:rPr dirty="0" err="1">
                <a:latin typeface="+mn-lt"/>
              </a:rPr>
              <a:t>wird</a:t>
            </a:r>
            <a:r>
              <a:rPr dirty="0">
                <a:latin typeface="+mn-lt"/>
              </a:rPr>
              <a:t> das Wernicke-Areal </a:t>
            </a:r>
            <a:r>
              <a:rPr dirty="0" err="1">
                <a:latin typeface="+mn-lt"/>
              </a:rPr>
              <a:t>verschont</a:t>
            </a:r>
            <a:r>
              <a:rPr dirty="0">
                <a:latin typeface="+mn-lt"/>
              </a:rPr>
              <a:t>.</a:t>
            </a:r>
          </a:p>
        </p:txBody>
      </p:sp>
      <p:sp>
        <p:nvSpPr>
          <p:cNvPr id="513"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
        <p:nvSpPr>
          <p:cNvPr id="514" name="Oval"/>
          <p:cNvSpPr/>
          <p:nvPr/>
        </p:nvSpPr>
        <p:spPr>
          <a:xfrm>
            <a:off x="6962095" y="4728057"/>
            <a:ext cx="301644" cy="176114"/>
          </a:xfrm>
          <a:prstGeom prst="ellipse">
            <a:avLst/>
          </a:prstGeom>
          <a:ln w="25400">
            <a:solidFill>
              <a:srgbClr val="FF2F92"/>
            </a:solidFill>
          </a:ln>
        </p:spPr>
        <p:txBody>
          <a:bodyPr lIns="45719" rIns="45719"/>
          <a:lstStyle/>
          <a:p>
            <a:endParaRPr>
              <a:latin typeface="+mn-lt"/>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itel 1"/>
          <p:cNvSpPr txBox="1">
            <a:spLocks noGrp="1"/>
          </p:cNvSpPr>
          <p:nvPr>
            <p:ph type="title"/>
          </p:nvPr>
        </p:nvSpPr>
        <p:spPr>
          <a:prstGeom prst="rect">
            <a:avLst/>
          </a:prstGeom>
        </p:spPr>
        <p:txBody>
          <a:bodyPr/>
          <a:lstStyle/>
          <a:p>
            <a:r>
              <a:t>Stichproben</a:t>
            </a:r>
          </a:p>
        </p:txBody>
      </p:sp>
      <p:pic>
        <p:nvPicPr>
          <p:cNvPr id="520" name="Bildschirmfoto 2021-05-24 um 15.15.51.png" descr="Bildschirmfoto 2021-05-24 um 15.15.51.png"/>
          <p:cNvPicPr>
            <a:picLocks noChangeAspect="1"/>
          </p:cNvPicPr>
          <p:nvPr/>
        </p:nvPicPr>
        <p:blipFill>
          <a:blip r:embed="rId2"/>
          <a:stretch>
            <a:fillRect/>
          </a:stretch>
        </p:blipFill>
        <p:spPr>
          <a:xfrm>
            <a:off x="325519" y="3456587"/>
            <a:ext cx="4541276" cy="1946262"/>
          </a:xfrm>
          <a:prstGeom prst="rect">
            <a:avLst/>
          </a:prstGeom>
          <a:ln w="12700">
            <a:miter lim="400000"/>
          </a:ln>
        </p:spPr>
      </p:pic>
      <p:sp>
        <p:nvSpPr>
          <p:cNvPr id="521"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522"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523" name="Rechteck"/>
          <p:cNvSpPr/>
          <p:nvPr/>
        </p:nvSpPr>
        <p:spPr>
          <a:xfrm>
            <a:off x="354699" y="4621128"/>
            <a:ext cx="4566098" cy="170000"/>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pic>
        <p:nvPicPr>
          <p:cNvPr id="524" name="Bildschirmfoto 2021-05-24 um 15.12.02.png" descr="Bildschirmfoto 2021-05-24 um 15.12.02.png"/>
          <p:cNvPicPr>
            <a:picLocks noChangeAspect="1"/>
          </p:cNvPicPr>
          <p:nvPr/>
        </p:nvPicPr>
        <p:blipFill>
          <a:blip r:embed="rId3"/>
          <a:srcRect l="61328" t="65331" r="3844"/>
          <a:stretch>
            <a:fillRect/>
          </a:stretch>
        </p:blipFill>
        <p:spPr>
          <a:xfrm rot="30000">
            <a:off x="5105242" y="3747225"/>
            <a:ext cx="3078383" cy="2146649"/>
          </a:xfrm>
          <a:prstGeom prst="rect">
            <a:avLst/>
          </a:prstGeom>
          <a:ln w="12700">
            <a:miter lim="400000"/>
          </a:ln>
        </p:spPr>
      </p:pic>
      <p:sp>
        <p:nvSpPr>
          <p:cNvPr id="525" name="Abbildung 10…"/>
          <p:cNvSpPr txBox="1"/>
          <p:nvPr/>
        </p:nvSpPr>
        <p:spPr>
          <a:xfrm>
            <a:off x="5171690" y="3214252"/>
            <a:ext cx="3049981"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a:latin typeface="+mn-lt"/>
              </a:rPr>
              <a:t>Abbildung 10</a:t>
            </a:r>
          </a:p>
          <a:p>
            <a:pPr>
              <a:defRPr sz="1000" i="1"/>
            </a:pPr>
            <a:r>
              <a:rPr>
                <a:latin typeface="+mn-lt"/>
              </a:rPr>
              <a:t>Beispiel für die Gruppe T1p rechts. Die gelb markierten Bereiche sind läsioniert.</a:t>
            </a:r>
          </a:p>
        </p:txBody>
      </p:sp>
      <p:sp>
        <p:nvSpPr>
          <p:cNvPr id="526" name="nach Liégeois-Chauvel et al., 1998, S. 1855"/>
          <p:cNvSpPr txBox="1"/>
          <p:nvPr/>
        </p:nvSpPr>
        <p:spPr>
          <a:xfrm>
            <a:off x="5129042" y="5789178"/>
            <a:ext cx="2184288"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nach Liégeois-Chauvel et al., 1998, S. 1855</a:t>
            </a:r>
          </a:p>
          <a:p>
            <a:pPr>
              <a:spcBef>
                <a:spcPts val="700"/>
              </a:spcBef>
              <a:defRPr sz="800">
                <a:latin typeface="D-DIN"/>
                <a:ea typeface="D-DIN"/>
                <a:cs typeface="D-DIN"/>
                <a:sym typeface="D-DIN"/>
              </a:defRPr>
            </a:pPr>
            <a:r>
              <a:rPr>
                <a:latin typeface="+mn-lt"/>
              </a:rPr>
              <a:t> </a:t>
            </a:r>
          </a:p>
        </p:txBody>
      </p:sp>
      <p:sp>
        <p:nvSpPr>
          <p:cNvPr id="527" name="Gruppe T1p rechts:…"/>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D-DIN"/>
                <a:ea typeface="D-DIN"/>
                <a:cs typeface="D-DIN"/>
                <a:sym typeface="D-DIN"/>
              </a:defRPr>
            </a:pPr>
            <a:r>
              <a:rPr dirty="0">
                <a:latin typeface="+mn-lt"/>
              </a:rPr>
              <a:t>Gruppe T1p </a:t>
            </a:r>
            <a:r>
              <a:rPr dirty="0" err="1">
                <a:latin typeface="+mn-lt"/>
              </a:rPr>
              <a:t>rechts</a:t>
            </a:r>
            <a:r>
              <a:rPr dirty="0">
                <a:latin typeface="+mn-lt"/>
              </a:rPr>
              <a:t>:</a:t>
            </a:r>
          </a:p>
          <a:p>
            <a:pPr>
              <a:defRPr>
                <a:latin typeface="D-DIN"/>
                <a:ea typeface="D-DIN"/>
                <a:cs typeface="D-DIN"/>
                <a:sym typeface="D-DIN"/>
              </a:defRPr>
            </a:pPr>
            <a:r>
              <a:rPr dirty="0">
                <a:latin typeface="+mn-lt"/>
              </a:rPr>
              <a:t>Patient*</a:t>
            </a:r>
            <a:r>
              <a:rPr dirty="0" err="1">
                <a:latin typeface="+mn-lt"/>
              </a:rPr>
              <a:t>innen</a:t>
            </a:r>
            <a:r>
              <a:rPr dirty="0">
                <a:latin typeface="+mn-lt"/>
              </a:rPr>
              <a:t> </a:t>
            </a:r>
            <a:r>
              <a:rPr dirty="0" err="1">
                <a:latin typeface="+mn-lt"/>
              </a:rPr>
              <a:t>mit</a:t>
            </a:r>
            <a:r>
              <a:rPr dirty="0">
                <a:latin typeface="+mn-lt"/>
              </a:rPr>
              <a:t> </a:t>
            </a:r>
            <a:r>
              <a:rPr dirty="0" err="1">
                <a:latin typeface="+mn-lt"/>
              </a:rPr>
              <a:t>läsioniertem</a:t>
            </a:r>
            <a:r>
              <a:rPr dirty="0">
                <a:latin typeface="+mn-lt"/>
              </a:rPr>
              <a:t> </a:t>
            </a:r>
            <a:r>
              <a:rPr u="sng" dirty="0" err="1">
                <a:latin typeface="+mn-lt"/>
              </a:rPr>
              <a:t>posterioren</a:t>
            </a:r>
            <a:r>
              <a:rPr dirty="0">
                <a:latin typeface="+mn-lt"/>
              </a:rPr>
              <a:t> Teil </a:t>
            </a:r>
            <a:r>
              <a:rPr dirty="0" err="1">
                <a:latin typeface="+mn-lt"/>
              </a:rPr>
              <a:t>vom</a:t>
            </a:r>
            <a:r>
              <a:rPr dirty="0">
                <a:latin typeface="+mn-lt"/>
              </a:rPr>
              <a:t> </a:t>
            </a:r>
            <a:r>
              <a:rPr dirty="0" err="1">
                <a:latin typeface="+mn-lt"/>
              </a:rPr>
              <a:t>superioren</a:t>
            </a:r>
            <a:r>
              <a:rPr dirty="0">
                <a:latin typeface="+mn-lt"/>
              </a:rPr>
              <a:t> </a:t>
            </a:r>
            <a:r>
              <a:rPr dirty="0" err="1">
                <a:latin typeface="+mn-lt"/>
              </a:rPr>
              <a:t>temporalem</a:t>
            </a:r>
            <a:r>
              <a:rPr dirty="0">
                <a:latin typeface="+mn-lt"/>
              </a:rPr>
              <a:t> Gyrus (T1</a:t>
            </a:r>
            <a:r>
              <a:rPr u="sng" dirty="0">
                <a:latin typeface="+mn-lt"/>
              </a:rPr>
              <a:t>p</a:t>
            </a:r>
            <a:r>
              <a:rPr dirty="0">
                <a:latin typeface="+mn-lt"/>
              </a:rPr>
              <a:t>), </a:t>
            </a:r>
            <a:r>
              <a:rPr dirty="0" err="1">
                <a:latin typeface="+mn-lt"/>
              </a:rPr>
              <a:t>sowie</a:t>
            </a:r>
            <a:r>
              <a:rPr dirty="0">
                <a:latin typeface="+mn-lt"/>
              </a:rPr>
              <a:t> </a:t>
            </a:r>
            <a:r>
              <a:rPr dirty="0" err="1">
                <a:latin typeface="+mn-lt"/>
              </a:rPr>
              <a:t>läsioniertem</a:t>
            </a:r>
            <a:r>
              <a:rPr dirty="0">
                <a:latin typeface="+mn-lt"/>
              </a:rPr>
              <a:t> </a:t>
            </a:r>
            <a:r>
              <a:rPr dirty="0" err="1">
                <a:latin typeface="+mn-lt"/>
              </a:rPr>
              <a:t>mittleren</a:t>
            </a:r>
            <a:r>
              <a:rPr dirty="0">
                <a:latin typeface="+mn-lt"/>
              </a:rPr>
              <a:t> (T2) und </a:t>
            </a:r>
            <a:r>
              <a:rPr dirty="0" err="1">
                <a:latin typeface="+mn-lt"/>
              </a:rPr>
              <a:t>inferioren</a:t>
            </a:r>
            <a:r>
              <a:rPr dirty="0">
                <a:latin typeface="+mn-lt"/>
              </a:rPr>
              <a:t> </a:t>
            </a:r>
            <a:r>
              <a:rPr dirty="0" err="1">
                <a:latin typeface="+mn-lt"/>
              </a:rPr>
              <a:t>temporaler</a:t>
            </a:r>
            <a:r>
              <a:rPr dirty="0">
                <a:latin typeface="+mn-lt"/>
              </a:rPr>
              <a:t> Gyrus (T3). Bei T1p links </a:t>
            </a:r>
            <a:r>
              <a:rPr dirty="0" err="1">
                <a:latin typeface="+mn-lt"/>
              </a:rPr>
              <a:t>wird</a:t>
            </a:r>
            <a:r>
              <a:rPr dirty="0">
                <a:latin typeface="+mn-lt"/>
              </a:rPr>
              <a:t> das Wernicke-Areal </a:t>
            </a:r>
            <a:r>
              <a:rPr dirty="0" err="1">
                <a:latin typeface="+mn-lt"/>
              </a:rPr>
              <a:t>verschont</a:t>
            </a:r>
            <a:r>
              <a:rPr dirty="0">
                <a:latin typeface="+mn-lt"/>
              </a:rPr>
              <a:t>.</a:t>
            </a:r>
          </a:p>
        </p:txBody>
      </p:sp>
      <p:sp>
        <p:nvSpPr>
          <p:cNvPr id="528"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itel 1"/>
          <p:cNvSpPr txBox="1">
            <a:spLocks noGrp="1"/>
          </p:cNvSpPr>
          <p:nvPr>
            <p:ph type="title"/>
          </p:nvPr>
        </p:nvSpPr>
        <p:spPr>
          <a:prstGeom prst="rect">
            <a:avLst/>
          </a:prstGeom>
        </p:spPr>
        <p:txBody>
          <a:bodyPr/>
          <a:lstStyle/>
          <a:p>
            <a:r>
              <a:t>Stichproben</a:t>
            </a:r>
          </a:p>
        </p:txBody>
      </p:sp>
      <p:pic>
        <p:nvPicPr>
          <p:cNvPr id="534" name="Bildschirmfoto 2021-05-24 um 15.15.51.png" descr="Bildschirmfoto 2021-05-24 um 15.15.51.png"/>
          <p:cNvPicPr>
            <a:picLocks noChangeAspect="1"/>
          </p:cNvPicPr>
          <p:nvPr/>
        </p:nvPicPr>
        <p:blipFill>
          <a:blip r:embed="rId2"/>
          <a:stretch>
            <a:fillRect/>
          </a:stretch>
        </p:blipFill>
        <p:spPr>
          <a:xfrm>
            <a:off x="325519" y="3456587"/>
            <a:ext cx="4541276" cy="1946262"/>
          </a:xfrm>
          <a:prstGeom prst="rect">
            <a:avLst/>
          </a:prstGeom>
          <a:ln w="12700">
            <a:miter lim="400000"/>
          </a:ln>
        </p:spPr>
      </p:pic>
      <p:sp>
        <p:nvSpPr>
          <p:cNvPr id="535" name="Tabelle 1…"/>
          <p:cNvSpPr txBox="1"/>
          <p:nvPr/>
        </p:nvSpPr>
        <p:spPr>
          <a:xfrm>
            <a:off x="306300" y="3080064"/>
            <a:ext cx="2706829"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a:latin typeface="+mn-lt"/>
              </a:rPr>
              <a:t>Tabelle 1</a:t>
            </a:r>
          </a:p>
          <a:p>
            <a:pPr>
              <a:defRPr sz="1000" i="1"/>
            </a:pPr>
            <a:r>
              <a:rPr>
                <a:latin typeface="+mn-lt"/>
              </a:rPr>
              <a:t>Übersicht über die 9 verschiedenen Stichproben</a:t>
            </a:r>
          </a:p>
        </p:txBody>
      </p:sp>
      <p:sp>
        <p:nvSpPr>
          <p:cNvPr id="536" name="Liégeois-Chauvel, Peretz, Babaï, Laguitton &amp; Chauvel, 1998, S. 1857"/>
          <p:cNvSpPr txBox="1"/>
          <p:nvPr/>
        </p:nvSpPr>
        <p:spPr>
          <a:xfrm>
            <a:off x="325296" y="5440530"/>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1857</a:t>
            </a:r>
          </a:p>
          <a:p>
            <a:pPr>
              <a:spcBef>
                <a:spcPts val="700"/>
              </a:spcBef>
              <a:defRPr sz="800">
                <a:latin typeface="D-DIN"/>
                <a:ea typeface="D-DIN"/>
                <a:cs typeface="D-DIN"/>
                <a:sym typeface="D-DIN"/>
              </a:defRPr>
            </a:pPr>
            <a:r>
              <a:rPr>
                <a:latin typeface="+mn-lt"/>
              </a:rPr>
              <a:t> </a:t>
            </a:r>
          </a:p>
        </p:txBody>
      </p:sp>
      <p:sp>
        <p:nvSpPr>
          <p:cNvPr id="537" name="Rechteck"/>
          <p:cNvSpPr/>
          <p:nvPr/>
        </p:nvSpPr>
        <p:spPr>
          <a:xfrm>
            <a:off x="300717" y="5204128"/>
            <a:ext cx="4566098" cy="174254"/>
          </a:xfrm>
          <a:prstGeom prst="rect">
            <a:avLst/>
          </a:prstGeom>
          <a:solidFill>
            <a:schemeClr val="accent5">
              <a:alpha val="41536"/>
            </a:schemeClr>
          </a:solidFill>
          <a:ln w="12700">
            <a:solidFill>
              <a:schemeClr val="accent3">
                <a:lumOff val="44000"/>
                <a:alpha val="41536"/>
              </a:schemeClr>
            </a:solidFill>
          </a:ln>
        </p:spPr>
        <p:txBody>
          <a:bodyPr lIns="45719" rIns="45719"/>
          <a:lstStyle/>
          <a:p>
            <a:endParaRPr>
              <a:latin typeface="+mn-lt"/>
            </a:endParaRPr>
          </a:p>
        </p:txBody>
      </p:sp>
      <p:sp>
        <p:nvSpPr>
          <p:cNvPr id="538" name="Kontrollgruppe:…"/>
          <p:cNvSpPr txBox="1"/>
          <p:nvPr/>
        </p:nvSpPr>
        <p:spPr>
          <a:xfrm>
            <a:off x="315618" y="1517218"/>
            <a:ext cx="7871893"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latin typeface="D-DIN"/>
                <a:ea typeface="D-DIN"/>
                <a:cs typeface="D-DIN"/>
                <a:sym typeface="D-DIN"/>
              </a:defRPr>
            </a:pPr>
            <a:r>
              <a:rPr>
                <a:latin typeface="+mn-lt"/>
              </a:rPr>
              <a:t>Kontrollgruppe:</a:t>
            </a:r>
          </a:p>
          <a:p>
            <a:pPr marL="180473" indent="-180473">
              <a:buSzPct val="100000"/>
              <a:buChar char="-"/>
              <a:defRPr>
                <a:latin typeface="D-DIN"/>
                <a:ea typeface="D-DIN"/>
                <a:cs typeface="D-DIN"/>
                <a:sym typeface="D-DIN"/>
              </a:defRPr>
            </a:pPr>
            <a:r>
              <a:rPr>
                <a:latin typeface="+mn-lt"/>
              </a:rPr>
              <a:t>24 Patient*innen ohne Hirnläsionen</a:t>
            </a:r>
          </a:p>
          <a:p>
            <a:pPr marL="180473" indent="-180473">
              <a:buSzPct val="100000"/>
              <a:buChar char="-"/>
              <a:defRPr>
                <a:latin typeface="D-DIN"/>
                <a:ea typeface="D-DIN"/>
                <a:cs typeface="D-DIN"/>
                <a:sym typeface="D-DIN"/>
              </a:defRPr>
            </a:pPr>
            <a:r>
              <a:rPr>
                <a:latin typeface="+mn-lt"/>
              </a:rPr>
              <a:t>mit Patient*innengruppe gematcht nach Alter, Geschlecht, Bildung und musikalischem Background </a:t>
            </a:r>
          </a:p>
        </p:txBody>
      </p:sp>
      <p:sp>
        <p:nvSpPr>
          <p:cNvPr id="539" name="Rechteck"/>
          <p:cNvSpPr/>
          <p:nvPr/>
        </p:nvSpPr>
        <p:spPr>
          <a:xfrm>
            <a:off x="305644" y="4935714"/>
            <a:ext cx="4566098" cy="296663"/>
          </a:xfrm>
          <a:prstGeom prst="rect">
            <a:avLst/>
          </a:prstGeom>
          <a:solidFill>
            <a:schemeClr val="accent3">
              <a:lumOff val="44000"/>
              <a:alpha val="77938"/>
            </a:schemeClr>
          </a:solidFill>
          <a:ln w="12700">
            <a:solidFill>
              <a:schemeClr val="accent3">
                <a:lumOff val="44000"/>
                <a:alpha val="77938"/>
              </a:schemeClr>
            </a:solidFill>
          </a:ln>
        </p:spPr>
        <p:txBody>
          <a:bodyPr lIns="45719" rIns="45719"/>
          <a:lstStyle/>
          <a:p>
            <a:endParaRPr>
              <a:latin typeface="+mn-l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Titel 1"/>
          <p:cNvSpPr txBox="1">
            <a:spLocks noGrp="1"/>
          </p:cNvSpPr>
          <p:nvPr>
            <p:ph type="title"/>
          </p:nvPr>
        </p:nvSpPr>
        <p:spPr>
          <a:prstGeom prst="rect">
            <a:avLst/>
          </a:prstGeom>
        </p:spPr>
        <p:txBody>
          <a:bodyPr>
            <a:normAutofit fontScale="90000"/>
          </a:bodyPr>
          <a:lstStyle/>
          <a:p>
            <a:pPr defTabSz="350425">
              <a:defRPr sz="1871"/>
            </a:pPr>
            <a:r>
              <a:rPr sz="3100" dirty="0"/>
              <a:t>Aufgabe 1: </a:t>
            </a:r>
          </a:p>
          <a:p>
            <a:pPr defTabSz="350425">
              <a:defRPr sz="1871"/>
            </a:pPr>
            <a:r>
              <a:rPr dirty="0" err="1"/>
              <a:t>Ergebnisse</a:t>
            </a:r>
            <a:r>
              <a:rPr dirty="0"/>
              <a:t> T1, T1S und die </a:t>
            </a:r>
            <a:r>
              <a:rPr dirty="0" err="1"/>
              <a:t>Kontrollgruppe</a:t>
            </a:r>
            <a:r>
              <a:rPr dirty="0"/>
              <a:t> </a:t>
            </a:r>
          </a:p>
          <a:p>
            <a:pPr defTabSz="350425">
              <a:defRPr sz="1871"/>
            </a:pPr>
            <a:r>
              <a:rPr dirty="0"/>
              <a:t>links vs </a:t>
            </a:r>
            <a:r>
              <a:rPr dirty="0" err="1"/>
              <a:t>rechts</a:t>
            </a:r>
            <a:endParaRPr dirty="0"/>
          </a:p>
        </p:txBody>
      </p:sp>
      <p:pic>
        <p:nvPicPr>
          <p:cNvPr id="545" name="Bildschirmfoto 2021-05-25 um 10.06.18.png" descr="Bildschirmfoto 2021-05-25 um 10.06.18.png"/>
          <p:cNvPicPr>
            <a:picLocks noChangeAspect="1"/>
          </p:cNvPicPr>
          <p:nvPr/>
        </p:nvPicPr>
        <p:blipFill>
          <a:blip r:embed="rId2"/>
          <a:srcRect b="21845"/>
          <a:stretch>
            <a:fillRect/>
          </a:stretch>
        </p:blipFill>
        <p:spPr>
          <a:xfrm>
            <a:off x="329591" y="4591018"/>
            <a:ext cx="5405201" cy="1396535"/>
          </a:xfrm>
          <a:prstGeom prst="rect">
            <a:avLst/>
          </a:prstGeom>
          <a:ln w="12700">
            <a:miter lim="400000"/>
          </a:ln>
        </p:spPr>
      </p:pic>
      <p:sp>
        <p:nvSpPr>
          <p:cNvPr id="546" name="Abbildung 11…"/>
          <p:cNvSpPr txBox="1"/>
          <p:nvPr/>
        </p:nvSpPr>
        <p:spPr>
          <a:xfrm>
            <a:off x="507724" y="3720373"/>
            <a:ext cx="762556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dirty="0" err="1">
                <a:latin typeface="+mn-lt"/>
              </a:rPr>
              <a:t>Abbildung</a:t>
            </a:r>
            <a:r>
              <a:rPr dirty="0">
                <a:latin typeface="+mn-lt"/>
              </a:rPr>
              <a:t> 11</a:t>
            </a:r>
          </a:p>
          <a:p>
            <a:pPr>
              <a:defRPr sz="1000" i="1"/>
            </a:pPr>
            <a:r>
              <a:rPr dirty="0" err="1">
                <a:latin typeface="+mn-lt"/>
              </a:rPr>
              <a:t>Ergebnisse</a:t>
            </a:r>
            <a:r>
              <a:rPr dirty="0">
                <a:latin typeface="+mn-lt"/>
              </a:rPr>
              <a:t> für den </a:t>
            </a:r>
            <a:r>
              <a:rPr dirty="0" err="1">
                <a:latin typeface="+mn-lt"/>
              </a:rPr>
              <a:t>Vergleich</a:t>
            </a:r>
            <a:r>
              <a:rPr dirty="0">
                <a:latin typeface="+mn-lt"/>
              </a:rPr>
              <a:t> </a:t>
            </a:r>
            <a:r>
              <a:rPr dirty="0" err="1">
                <a:latin typeface="+mn-lt"/>
              </a:rPr>
              <a:t>zwischen</a:t>
            </a:r>
            <a:r>
              <a:rPr dirty="0">
                <a:latin typeface="+mn-lt"/>
              </a:rPr>
              <a:t> T1, T1S und der </a:t>
            </a:r>
            <a:r>
              <a:rPr dirty="0" err="1">
                <a:latin typeface="+mn-lt"/>
              </a:rPr>
              <a:t>Kontrollgruppe</a:t>
            </a:r>
            <a:r>
              <a:rPr dirty="0">
                <a:latin typeface="+mn-lt"/>
              </a:rPr>
              <a:t> (NC) </a:t>
            </a:r>
            <a:r>
              <a:rPr dirty="0" err="1">
                <a:latin typeface="+mn-lt"/>
              </a:rPr>
              <a:t>aufgeteilt</a:t>
            </a:r>
            <a:r>
              <a:rPr dirty="0">
                <a:latin typeface="+mn-lt"/>
              </a:rPr>
              <a:t> </a:t>
            </a:r>
            <a:r>
              <a:rPr dirty="0" err="1">
                <a:latin typeface="+mn-lt"/>
              </a:rPr>
              <a:t>nach</a:t>
            </a:r>
            <a:r>
              <a:rPr dirty="0">
                <a:latin typeface="+mn-lt"/>
              </a:rPr>
              <a:t> </a:t>
            </a:r>
            <a:r>
              <a:rPr dirty="0" err="1">
                <a:latin typeface="+mn-lt"/>
              </a:rPr>
              <a:t>Lokalisation</a:t>
            </a:r>
            <a:r>
              <a:rPr dirty="0">
                <a:latin typeface="+mn-lt"/>
              </a:rPr>
              <a:t> der </a:t>
            </a:r>
            <a:r>
              <a:rPr dirty="0" err="1">
                <a:latin typeface="+mn-lt"/>
              </a:rPr>
              <a:t>Läsion</a:t>
            </a:r>
            <a:r>
              <a:rPr dirty="0">
                <a:latin typeface="+mn-lt"/>
              </a:rPr>
              <a:t> </a:t>
            </a:r>
            <a:r>
              <a:rPr dirty="0" err="1">
                <a:latin typeface="+mn-lt"/>
              </a:rPr>
              <a:t>rechts</a:t>
            </a:r>
            <a:r>
              <a:rPr dirty="0">
                <a:latin typeface="+mn-lt"/>
              </a:rPr>
              <a:t> vs. links. A: </a:t>
            </a:r>
            <a:r>
              <a:rPr dirty="0" err="1">
                <a:latin typeface="+mn-lt"/>
              </a:rPr>
              <a:t>Ergebnisse</a:t>
            </a:r>
            <a:r>
              <a:rPr dirty="0">
                <a:latin typeface="+mn-lt"/>
              </a:rPr>
              <a:t> in der </a:t>
            </a:r>
            <a:r>
              <a:rPr dirty="0" err="1">
                <a:latin typeface="+mn-lt"/>
              </a:rPr>
              <a:t>Tonhöhen</a:t>
            </a:r>
            <a:r>
              <a:rPr dirty="0">
                <a:latin typeface="+mn-lt"/>
              </a:rPr>
              <a:t>-Aufgabe, B: </a:t>
            </a:r>
            <a:r>
              <a:rPr dirty="0" err="1">
                <a:latin typeface="+mn-lt"/>
              </a:rPr>
              <a:t>Ergebnisse</a:t>
            </a:r>
            <a:r>
              <a:rPr dirty="0">
                <a:latin typeface="+mn-lt"/>
              </a:rPr>
              <a:t> für die </a:t>
            </a:r>
            <a:r>
              <a:rPr dirty="0" err="1">
                <a:latin typeface="+mn-lt"/>
              </a:rPr>
              <a:t>Aufgaben</a:t>
            </a:r>
            <a:r>
              <a:rPr dirty="0">
                <a:latin typeface="+mn-lt"/>
              </a:rPr>
              <a:t> </a:t>
            </a:r>
            <a:r>
              <a:rPr dirty="0" err="1">
                <a:latin typeface="+mn-lt"/>
              </a:rPr>
              <a:t>zu</a:t>
            </a:r>
            <a:r>
              <a:rPr dirty="0">
                <a:latin typeface="+mn-lt"/>
              </a:rPr>
              <a:t> </a:t>
            </a:r>
            <a:r>
              <a:rPr dirty="0" err="1">
                <a:latin typeface="+mn-lt"/>
              </a:rPr>
              <a:t>Rhythmus</a:t>
            </a:r>
            <a:r>
              <a:rPr dirty="0">
                <a:latin typeface="+mn-lt"/>
              </a:rPr>
              <a:t> und </a:t>
            </a:r>
            <a:r>
              <a:rPr dirty="0" err="1">
                <a:latin typeface="+mn-lt"/>
              </a:rPr>
              <a:t>Metrum</a:t>
            </a:r>
            <a:r>
              <a:rPr dirty="0">
                <a:latin typeface="+mn-lt"/>
              </a:rPr>
              <a:t>, C: </a:t>
            </a:r>
            <a:r>
              <a:rPr dirty="0" err="1">
                <a:latin typeface="+mn-lt"/>
              </a:rPr>
              <a:t>Ergebnisse</a:t>
            </a:r>
            <a:r>
              <a:rPr dirty="0">
                <a:latin typeface="+mn-lt"/>
              </a:rPr>
              <a:t> </a:t>
            </a:r>
            <a:r>
              <a:rPr dirty="0" err="1">
                <a:latin typeface="+mn-lt"/>
              </a:rPr>
              <a:t>zur</a:t>
            </a:r>
            <a:r>
              <a:rPr dirty="0">
                <a:latin typeface="+mn-lt"/>
              </a:rPr>
              <a:t> </a:t>
            </a:r>
            <a:r>
              <a:rPr dirty="0" err="1">
                <a:latin typeface="+mn-lt"/>
              </a:rPr>
              <a:t>Wiedererkennungs</a:t>
            </a:r>
            <a:r>
              <a:rPr dirty="0">
                <a:latin typeface="+mn-lt"/>
              </a:rPr>
              <a:t>-Aufgabe.</a:t>
            </a:r>
          </a:p>
        </p:txBody>
      </p:sp>
      <p:pic>
        <p:nvPicPr>
          <p:cNvPr id="547" name="Bildschirmfoto 2021-05-25 um 10.06.25.png" descr="Bildschirmfoto 2021-05-25 um 10.06.25.png"/>
          <p:cNvPicPr>
            <a:picLocks noChangeAspect="1"/>
          </p:cNvPicPr>
          <p:nvPr/>
        </p:nvPicPr>
        <p:blipFill>
          <a:blip r:embed="rId3"/>
          <a:srcRect b="20831"/>
          <a:stretch>
            <a:fillRect/>
          </a:stretch>
        </p:blipFill>
        <p:spPr>
          <a:xfrm>
            <a:off x="5608859" y="4526029"/>
            <a:ext cx="2565435" cy="1359929"/>
          </a:xfrm>
          <a:prstGeom prst="rect">
            <a:avLst/>
          </a:prstGeom>
          <a:ln w="12700">
            <a:miter lim="400000"/>
          </a:ln>
        </p:spPr>
      </p:pic>
      <p:sp>
        <p:nvSpPr>
          <p:cNvPr id="548" name="A"/>
          <p:cNvSpPr txBox="1"/>
          <p:nvPr/>
        </p:nvSpPr>
        <p:spPr>
          <a:xfrm>
            <a:off x="637171" y="4352843"/>
            <a:ext cx="19171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A</a:t>
            </a:r>
          </a:p>
        </p:txBody>
      </p:sp>
      <p:sp>
        <p:nvSpPr>
          <p:cNvPr id="549" name="B"/>
          <p:cNvSpPr txBox="1"/>
          <p:nvPr/>
        </p:nvSpPr>
        <p:spPr>
          <a:xfrm>
            <a:off x="3211920" y="4358466"/>
            <a:ext cx="18049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B</a:t>
            </a:r>
          </a:p>
        </p:txBody>
      </p:sp>
      <p:sp>
        <p:nvSpPr>
          <p:cNvPr id="550" name="C"/>
          <p:cNvSpPr txBox="1"/>
          <p:nvPr/>
        </p:nvSpPr>
        <p:spPr>
          <a:xfrm>
            <a:off x="5725981" y="4350605"/>
            <a:ext cx="18690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C</a:t>
            </a:r>
          </a:p>
        </p:txBody>
      </p:sp>
      <p:sp>
        <p:nvSpPr>
          <p:cNvPr id="551" name="Liégeois-Chauvel, Peretz, Babaï, Laguitton &amp; Chauvel, 1998, S. 1860"/>
          <p:cNvSpPr txBox="1"/>
          <p:nvPr/>
        </p:nvSpPr>
        <p:spPr>
          <a:xfrm>
            <a:off x="499556" y="6042659"/>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1860</a:t>
            </a:r>
          </a:p>
          <a:p>
            <a:pPr>
              <a:spcBef>
                <a:spcPts val="700"/>
              </a:spcBef>
              <a:defRPr sz="800">
                <a:latin typeface="D-DIN"/>
                <a:ea typeface="D-DIN"/>
                <a:cs typeface="D-DIN"/>
                <a:sym typeface="D-DIN"/>
              </a:defRPr>
            </a:pPr>
            <a:r>
              <a:rPr>
                <a:latin typeface="+mn-lt"/>
              </a:rPr>
              <a:t> </a:t>
            </a:r>
          </a:p>
        </p:txBody>
      </p:sp>
      <p:sp>
        <p:nvSpPr>
          <p:cNvPr id="552" name="Schaut euch die Ergebnisse zu den T1-Läsions-Patient*innen gruppiert nach Position der Läsion (links vs. rechts) und der Beteiligung von T1 (beschädigt (T1) vs. verschont (T1S)) an und beachtet auch die Ergebnisse für die Kontrollgruppe! Welche Befunde f"/>
          <p:cNvSpPr txBox="1"/>
          <p:nvPr/>
        </p:nvSpPr>
        <p:spPr>
          <a:xfrm>
            <a:off x="329591" y="1179201"/>
            <a:ext cx="6507045" cy="25001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0000"/>
              </a:lnSpc>
              <a:spcBef>
                <a:spcPts val="1200"/>
              </a:spcBef>
              <a:defRPr sz="1500">
                <a:latin typeface="D-DIN"/>
                <a:ea typeface="D-DIN"/>
                <a:cs typeface="D-DIN"/>
                <a:sym typeface="D-DIN"/>
              </a:defRPr>
            </a:pPr>
            <a:r>
              <a:rPr dirty="0" err="1"/>
              <a:t>Schaut</a:t>
            </a:r>
            <a:r>
              <a:rPr dirty="0"/>
              <a:t> </a:t>
            </a:r>
            <a:r>
              <a:rPr dirty="0" err="1"/>
              <a:t>euch</a:t>
            </a:r>
            <a:r>
              <a:rPr dirty="0"/>
              <a:t> die </a:t>
            </a:r>
            <a:r>
              <a:rPr dirty="0" err="1"/>
              <a:t>Ergebnisse</a:t>
            </a:r>
            <a:r>
              <a:rPr dirty="0"/>
              <a:t> </a:t>
            </a:r>
            <a:r>
              <a:rPr dirty="0" err="1"/>
              <a:t>zu</a:t>
            </a:r>
            <a:r>
              <a:rPr dirty="0"/>
              <a:t> den T1-Läsions-Patient*</a:t>
            </a:r>
            <a:r>
              <a:rPr dirty="0" err="1"/>
              <a:t>innen</a:t>
            </a:r>
            <a:r>
              <a:rPr dirty="0"/>
              <a:t> </a:t>
            </a:r>
            <a:r>
              <a:rPr dirty="0" err="1"/>
              <a:t>gruppiert</a:t>
            </a:r>
            <a:r>
              <a:rPr dirty="0"/>
              <a:t> </a:t>
            </a:r>
            <a:r>
              <a:rPr dirty="0" err="1"/>
              <a:t>nach</a:t>
            </a:r>
            <a:r>
              <a:rPr dirty="0"/>
              <a:t> Position der </a:t>
            </a:r>
            <a:r>
              <a:rPr dirty="0" err="1"/>
              <a:t>Läsion</a:t>
            </a:r>
            <a:r>
              <a:rPr dirty="0"/>
              <a:t> (links vs. </a:t>
            </a:r>
            <a:r>
              <a:rPr dirty="0" err="1"/>
              <a:t>rechts</a:t>
            </a:r>
            <a:r>
              <a:rPr dirty="0"/>
              <a:t>) und der </a:t>
            </a:r>
            <a:r>
              <a:rPr dirty="0" err="1"/>
              <a:t>Beteiligung</a:t>
            </a:r>
            <a:r>
              <a:rPr dirty="0"/>
              <a:t> von T1 (</a:t>
            </a:r>
            <a:r>
              <a:rPr dirty="0" err="1"/>
              <a:t>beschädigt</a:t>
            </a:r>
            <a:r>
              <a:rPr dirty="0"/>
              <a:t> (T1) vs. </a:t>
            </a:r>
            <a:r>
              <a:rPr dirty="0" err="1"/>
              <a:t>verschont</a:t>
            </a:r>
            <a:r>
              <a:rPr dirty="0"/>
              <a:t> (T1S)) an und </a:t>
            </a:r>
            <a:r>
              <a:rPr dirty="0" err="1"/>
              <a:t>beachtet</a:t>
            </a:r>
            <a:r>
              <a:rPr dirty="0"/>
              <a:t> </a:t>
            </a:r>
            <a:r>
              <a:rPr dirty="0" err="1"/>
              <a:t>auch</a:t>
            </a:r>
            <a:r>
              <a:rPr dirty="0"/>
              <a:t> die </a:t>
            </a:r>
            <a:r>
              <a:rPr dirty="0" err="1"/>
              <a:t>Ergebnisse</a:t>
            </a:r>
            <a:r>
              <a:rPr dirty="0"/>
              <a:t> für die </a:t>
            </a:r>
            <a:r>
              <a:rPr dirty="0" err="1"/>
              <a:t>Kontrollgruppe</a:t>
            </a:r>
            <a:r>
              <a:rPr dirty="0"/>
              <a:t>! </a:t>
            </a:r>
            <a:r>
              <a:rPr dirty="0" err="1"/>
              <a:t>Welche</a:t>
            </a:r>
            <a:r>
              <a:rPr dirty="0"/>
              <a:t> </a:t>
            </a:r>
            <a:r>
              <a:rPr dirty="0" err="1"/>
              <a:t>Befunde</a:t>
            </a:r>
            <a:r>
              <a:rPr dirty="0"/>
              <a:t> </a:t>
            </a:r>
            <a:r>
              <a:rPr dirty="0" err="1"/>
              <a:t>findet</a:t>
            </a:r>
            <a:r>
              <a:rPr dirty="0"/>
              <a:t> </a:t>
            </a:r>
            <a:r>
              <a:rPr dirty="0" err="1"/>
              <a:t>ihr</a:t>
            </a:r>
            <a:r>
              <a:rPr dirty="0"/>
              <a:t> </a:t>
            </a:r>
            <a:r>
              <a:rPr dirty="0" err="1"/>
              <a:t>zu</a:t>
            </a:r>
            <a:r>
              <a:rPr dirty="0"/>
              <a:t> den </a:t>
            </a:r>
            <a:r>
              <a:rPr dirty="0" err="1"/>
              <a:t>folgenden</a:t>
            </a:r>
            <a:r>
              <a:rPr dirty="0"/>
              <a:t> Tests?</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rPr dirty="0" err="1"/>
              <a:t>Tonhöhe</a:t>
            </a:r>
            <a:r>
              <a:rPr dirty="0"/>
              <a:t> (Pitch) </a:t>
            </a:r>
            <a:r>
              <a:rPr i="1" dirty="0">
                <a:solidFill>
                  <a:schemeClr val="accent4">
                    <a:lumOff val="-8800"/>
                  </a:schemeClr>
                </a:solidFill>
              </a:rPr>
              <a:t>—&gt; </a:t>
            </a:r>
            <a:r>
              <a:rPr i="1" dirty="0" err="1">
                <a:solidFill>
                  <a:schemeClr val="accent4">
                    <a:lumOff val="-8800"/>
                  </a:schemeClr>
                </a:solidFill>
              </a:rPr>
              <a:t>Abbildung</a:t>
            </a:r>
            <a:r>
              <a:rPr i="1" dirty="0">
                <a:solidFill>
                  <a:schemeClr val="accent4">
                    <a:lumOff val="-8800"/>
                  </a:schemeClr>
                </a:solidFill>
              </a:rPr>
              <a:t> A</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rPr dirty="0" err="1"/>
              <a:t>Zeitliche</a:t>
            </a:r>
            <a:r>
              <a:rPr dirty="0"/>
              <a:t> </a:t>
            </a:r>
            <a:r>
              <a:rPr dirty="0" err="1"/>
              <a:t>Organisation</a:t>
            </a:r>
            <a:r>
              <a:rPr dirty="0"/>
              <a:t> </a:t>
            </a:r>
            <a:r>
              <a:rPr i="1" dirty="0">
                <a:solidFill>
                  <a:schemeClr val="accent4">
                    <a:lumOff val="-8800"/>
                  </a:schemeClr>
                </a:solidFill>
              </a:rPr>
              <a:t>—&gt; </a:t>
            </a:r>
            <a:r>
              <a:rPr i="1" dirty="0" err="1">
                <a:solidFill>
                  <a:schemeClr val="accent4">
                    <a:lumOff val="-8800"/>
                  </a:schemeClr>
                </a:solidFill>
              </a:rPr>
              <a:t>Abbildung</a:t>
            </a:r>
            <a:r>
              <a:rPr i="1" dirty="0">
                <a:solidFill>
                  <a:schemeClr val="accent4">
                    <a:lumOff val="-8800"/>
                  </a:schemeClr>
                </a:solidFill>
              </a:rPr>
              <a:t> B</a:t>
            </a:r>
          </a:p>
          <a:p>
            <a:pPr marL="457200" indent="-317500" defTabSz="457200">
              <a:lnSpc>
                <a:spcPct val="30000"/>
              </a:lnSpc>
              <a:spcBef>
                <a:spcPts val="1200"/>
              </a:spcBef>
              <a:buClr>
                <a:srgbClr val="000000"/>
              </a:buClr>
              <a:buSzPct val="100000"/>
              <a:buFont typeface="Times Roman"/>
              <a:buChar char="•"/>
              <a:defRPr sz="1500">
                <a:latin typeface="D-DIN"/>
                <a:ea typeface="D-DIN"/>
                <a:cs typeface="D-DIN"/>
                <a:sym typeface="D-DIN"/>
              </a:defRPr>
            </a:pPr>
            <a:r>
              <a:rPr dirty="0"/>
              <a:t> </a:t>
            </a:r>
            <a:r>
              <a:rPr dirty="0" err="1"/>
              <a:t>Wiedererkennen</a:t>
            </a:r>
            <a:r>
              <a:rPr dirty="0"/>
              <a:t> </a:t>
            </a:r>
            <a:r>
              <a:rPr i="1" dirty="0">
                <a:solidFill>
                  <a:schemeClr val="accent4">
                    <a:lumOff val="-8800"/>
                  </a:schemeClr>
                </a:solidFill>
              </a:rPr>
              <a:t>—&gt; </a:t>
            </a:r>
            <a:r>
              <a:rPr i="1" dirty="0" err="1">
                <a:solidFill>
                  <a:schemeClr val="accent4">
                    <a:lumOff val="-8800"/>
                  </a:schemeClr>
                </a:solidFill>
              </a:rPr>
              <a:t>Abbildung</a:t>
            </a:r>
            <a:r>
              <a:rPr i="1" dirty="0">
                <a:solidFill>
                  <a:schemeClr val="accent4">
                    <a:lumOff val="-8800"/>
                  </a:schemeClr>
                </a:solidFill>
              </a:rPr>
              <a:t> C</a:t>
            </a:r>
          </a:p>
          <a:p>
            <a:pPr defTabSz="457200">
              <a:lnSpc>
                <a:spcPct val="30000"/>
              </a:lnSpc>
              <a:spcBef>
                <a:spcPts val="900"/>
              </a:spcBef>
              <a:defRPr sz="100">
                <a:latin typeface="D-DIN"/>
                <a:ea typeface="D-DIN"/>
                <a:cs typeface="D-DIN"/>
                <a:sym typeface="D-DIN"/>
              </a:defRPr>
            </a:pPr>
            <a:endParaRPr i="1" dirty="0">
              <a:solidFill>
                <a:schemeClr val="accent4">
                  <a:lumOff val="-8800"/>
                </a:schemeClr>
              </a:solidFill>
            </a:endParaRPr>
          </a:p>
          <a:p>
            <a:pPr defTabSz="457200">
              <a:spcBef>
                <a:spcPts val="2900"/>
              </a:spcBef>
              <a:defRPr sz="1500">
                <a:latin typeface="D-DIN"/>
                <a:ea typeface="D-DIN"/>
                <a:cs typeface="D-DIN"/>
                <a:sym typeface="D-DIN"/>
              </a:defRPr>
            </a:pPr>
            <a:r>
              <a:rPr dirty="0" err="1"/>
              <a:t>Interpretiert</a:t>
            </a:r>
            <a:r>
              <a:rPr dirty="0"/>
              <a:t> die </a:t>
            </a:r>
            <a:r>
              <a:rPr dirty="0" err="1"/>
              <a:t>Ergebnisse</a:t>
            </a:r>
            <a:r>
              <a:rPr dirty="0"/>
              <a:t>: </a:t>
            </a:r>
            <a:r>
              <a:rPr dirty="0" err="1"/>
              <a:t>Konnte</a:t>
            </a:r>
            <a:r>
              <a:rPr dirty="0"/>
              <a:t> </a:t>
            </a:r>
            <a:r>
              <a:rPr dirty="0" err="1"/>
              <a:t>eine</a:t>
            </a:r>
            <a:r>
              <a:rPr dirty="0"/>
              <a:t> </a:t>
            </a:r>
            <a:r>
              <a:rPr dirty="0" err="1"/>
              <a:t>Lateralisierung</a:t>
            </a:r>
            <a:r>
              <a:rPr dirty="0"/>
              <a:t> </a:t>
            </a:r>
            <a:r>
              <a:rPr dirty="0" err="1"/>
              <a:t>festgestellt</a:t>
            </a:r>
            <a:r>
              <a:rPr dirty="0"/>
              <a:t> </a:t>
            </a:r>
            <a:r>
              <a:rPr dirty="0" err="1"/>
              <a:t>werden</a:t>
            </a:r>
            <a:r>
              <a:rPr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itel 1"/>
          <p:cNvSpPr txBox="1">
            <a:spLocks noGrp="1"/>
          </p:cNvSpPr>
          <p:nvPr>
            <p:ph type="title"/>
          </p:nvPr>
        </p:nvSpPr>
        <p:spPr>
          <a:prstGeom prst="rect">
            <a:avLst/>
          </a:prstGeom>
        </p:spPr>
        <p:txBody>
          <a:bodyPr>
            <a:normAutofit fontScale="90000"/>
          </a:bodyPr>
          <a:lstStyle/>
          <a:p>
            <a:r>
              <a:t>Aufgabe 2 (Ergebnisse T1a vs T1p)</a:t>
            </a:r>
          </a:p>
        </p:txBody>
      </p:sp>
      <p:sp>
        <p:nvSpPr>
          <p:cNvPr id="558" name="Abbildung 12…"/>
          <p:cNvSpPr txBox="1"/>
          <p:nvPr/>
        </p:nvSpPr>
        <p:spPr>
          <a:xfrm>
            <a:off x="335749" y="3884798"/>
            <a:ext cx="7625565" cy="553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b="1"/>
            </a:pPr>
            <a:r>
              <a:rPr>
                <a:latin typeface="+mn-lt"/>
              </a:rPr>
              <a:t>Abbildung 12</a:t>
            </a:r>
          </a:p>
          <a:p>
            <a:pPr>
              <a:defRPr sz="1000" i="1"/>
            </a:pPr>
            <a:r>
              <a:rPr>
                <a:latin typeface="+mn-lt"/>
              </a:rPr>
              <a:t>Ergebnisse für den Vergleich zwischen T1a und T1p. A: Ergebnisse in der Tonhöhen-Aufgabe, B: Ergebnisse für die Aufgaben zu Rhythmus und Metrum, C: Ergebnisse zur Wiedererkennungs-Aufgabe.</a:t>
            </a:r>
          </a:p>
        </p:txBody>
      </p:sp>
      <p:sp>
        <p:nvSpPr>
          <p:cNvPr id="559" name="A"/>
          <p:cNvSpPr txBox="1"/>
          <p:nvPr/>
        </p:nvSpPr>
        <p:spPr>
          <a:xfrm>
            <a:off x="465196" y="4333254"/>
            <a:ext cx="19171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A</a:t>
            </a:r>
          </a:p>
        </p:txBody>
      </p:sp>
      <p:sp>
        <p:nvSpPr>
          <p:cNvPr id="560" name="B"/>
          <p:cNvSpPr txBox="1"/>
          <p:nvPr/>
        </p:nvSpPr>
        <p:spPr>
          <a:xfrm>
            <a:off x="3039945" y="4338878"/>
            <a:ext cx="18049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B</a:t>
            </a:r>
          </a:p>
        </p:txBody>
      </p:sp>
      <p:sp>
        <p:nvSpPr>
          <p:cNvPr id="561" name="C"/>
          <p:cNvSpPr txBox="1"/>
          <p:nvPr/>
        </p:nvSpPr>
        <p:spPr>
          <a:xfrm>
            <a:off x="5554006" y="4331015"/>
            <a:ext cx="186909"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C</a:t>
            </a:r>
          </a:p>
        </p:txBody>
      </p:sp>
      <p:sp>
        <p:nvSpPr>
          <p:cNvPr id="562" name="Liégeois-Chauvel, Peretz, Babaï, Laguitton &amp; Chauvel, 1998, S. 1860"/>
          <p:cNvSpPr txBox="1"/>
          <p:nvPr/>
        </p:nvSpPr>
        <p:spPr>
          <a:xfrm>
            <a:off x="327581" y="5935128"/>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Peretz, Babaï, Laguitton &amp; Chauvel, 1998, S. 1860</a:t>
            </a:r>
          </a:p>
          <a:p>
            <a:pPr>
              <a:spcBef>
                <a:spcPts val="700"/>
              </a:spcBef>
              <a:defRPr sz="800">
                <a:latin typeface="D-DIN"/>
                <a:ea typeface="D-DIN"/>
                <a:cs typeface="D-DIN"/>
                <a:sym typeface="D-DIN"/>
              </a:defRPr>
            </a:pPr>
            <a:r>
              <a:rPr>
                <a:latin typeface="+mn-lt"/>
              </a:rPr>
              <a:t> </a:t>
            </a:r>
          </a:p>
        </p:txBody>
      </p:sp>
      <p:pic>
        <p:nvPicPr>
          <p:cNvPr id="563" name="Bildschirmfoto 2021-05-25 um 10.14.31.png" descr="Bildschirmfoto 2021-05-25 um 10.14.31.png"/>
          <p:cNvPicPr>
            <a:picLocks noChangeAspect="1"/>
          </p:cNvPicPr>
          <p:nvPr/>
        </p:nvPicPr>
        <p:blipFill>
          <a:blip r:embed="rId2"/>
          <a:stretch>
            <a:fillRect/>
          </a:stretch>
        </p:blipFill>
        <p:spPr>
          <a:xfrm>
            <a:off x="2977562" y="4568573"/>
            <a:ext cx="1955309" cy="1378493"/>
          </a:xfrm>
          <a:prstGeom prst="rect">
            <a:avLst/>
          </a:prstGeom>
          <a:ln w="12700">
            <a:miter lim="400000"/>
          </a:ln>
        </p:spPr>
      </p:pic>
      <p:pic>
        <p:nvPicPr>
          <p:cNvPr id="564" name="Bildschirmfoto 2021-05-25 um 10.14.39.png" descr="Bildschirmfoto 2021-05-25 um 10.14.39.png"/>
          <p:cNvPicPr>
            <a:picLocks noChangeAspect="1"/>
          </p:cNvPicPr>
          <p:nvPr/>
        </p:nvPicPr>
        <p:blipFill>
          <a:blip r:embed="rId3"/>
          <a:stretch>
            <a:fillRect/>
          </a:stretch>
        </p:blipFill>
        <p:spPr>
          <a:xfrm>
            <a:off x="5501072" y="4605351"/>
            <a:ext cx="1891782" cy="1345107"/>
          </a:xfrm>
          <a:prstGeom prst="rect">
            <a:avLst/>
          </a:prstGeom>
          <a:ln w="12700">
            <a:miter lim="400000"/>
          </a:ln>
        </p:spPr>
      </p:pic>
      <p:pic>
        <p:nvPicPr>
          <p:cNvPr id="565" name="Bildschirmfoto 2021-05-25 um 10.14.19.png" descr="Bildschirmfoto 2021-05-25 um 10.14.19.png"/>
          <p:cNvPicPr>
            <a:picLocks noChangeAspect="1"/>
          </p:cNvPicPr>
          <p:nvPr/>
        </p:nvPicPr>
        <p:blipFill>
          <a:blip r:embed="rId4"/>
          <a:stretch>
            <a:fillRect/>
          </a:stretch>
        </p:blipFill>
        <p:spPr>
          <a:xfrm>
            <a:off x="7539046" y="4610677"/>
            <a:ext cx="812048" cy="863157"/>
          </a:xfrm>
          <a:prstGeom prst="rect">
            <a:avLst/>
          </a:prstGeom>
          <a:ln w="12700">
            <a:miter lim="400000"/>
          </a:ln>
        </p:spPr>
      </p:pic>
      <p:pic>
        <p:nvPicPr>
          <p:cNvPr id="566" name="Bildschirmfoto 2021-05-25 um 10.14.16.png" descr="Bildschirmfoto 2021-05-25 um 10.14.16.png"/>
          <p:cNvPicPr>
            <a:picLocks noChangeAspect="1"/>
          </p:cNvPicPr>
          <p:nvPr/>
        </p:nvPicPr>
        <p:blipFill>
          <a:blip r:embed="rId5"/>
          <a:stretch>
            <a:fillRect/>
          </a:stretch>
        </p:blipFill>
        <p:spPr>
          <a:xfrm>
            <a:off x="464378" y="4564574"/>
            <a:ext cx="1922419" cy="1370748"/>
          </a:xfrm>
          <a:prstGeom prst="rect">
            <a:avLst/>
          </a:prstGeom>
          <a:ln w="12700">
            <a:miter lim="400000"/>
          </a:ln>
        </p:spPr>
      </p:pic>
      <p:pic>
        <p:nvPicPr>
          <p:cNvPr id="567" name="Bildschirmfoto 2021-05-25 um 10.14.25.png" descr="Bildschirmfoto 2021-05-25 um 10.14.25.png"/>
          <p:cNvPicPr>
            <a:picLocks noChangeAspect="1"/>
          </p:cNvPicPr>
          <p:nvPr/>
        </p:nvPicPr>
        <p:blipFill>
          <a:blip r:embed="rId6"/>
          <a:stretch>
            <a:fillRect/>
          </a:stretch>
        </p:blipFill>
        <p:spPr>
          <a:xfrm>
            <a:off x="302138" y="4616171"/>
            <a:ext cx="168789" cy="1167646"/>
          </a:xfrm>
          <a:prstGeom prst="rect">
            <a:avLst/>
          </a:prstGeom>
          <a:ln w="12700">
            <a:miter lim="400000"/>
          </a:ln>
        </p:spPr>
      </p:pic>
      <p:pic>
        <p:nvPicPr>
          <p:cNvPr id="568" name="Bildschirmfoto 2021-05-25 um 10.14.25.png" descr="Bildschirmfoto 2021-05-25 um 10.14.25.png"/>
          <p:cNvPicPr>
            <a:picLocks noChangeAspect="1"/>
          </p:cNvPicPr>
          <p:nvPr/>
        </p:nvPicPr>
        <p:blipFill>
          <a:blip r:embed="rId6"/>
          <a:stretch>
            <a:fillRect/>
          </a:stretch>
        </p:blipFill>
        <p:spPr>
          <a:xfrm>
            <a:off x="2778132" y="4618077"/>
            <a:ext cx="168789" cy="1167646"/>
          </a:xfrm>
          <a:prstGeom prst="rect">
            <a:avLst/>
          </a:prstGeom>
          <a:ln w="12700">
            <a:miter lim="400000"/>
          </a:ln>
        </p:spPr>
      </p:pic>
      <p:pic>
        <p:nvPicPr>
          <p:cNvPr id="569" name="Bildschirmfoto 2021-05-25 um 10.14.25.png" descr="Bildschirmfoto 2021-05-25 um 10.14.25.png"/>
          <p:cNvPicPr>
            <a:picLocks noChangeAspect="1"/>
          </p:cNvPicPr>
          <p:nvPr/>
        </p:nvPicPr>
        <p:blipFill>
          <a:blip r:embed="rId6"/>
          <a:stretch>
            <a:fillRect/>
          </a:stretch>
        </p:blipFill>
        <p:spPr>
          <a:xfrm>
            <a:off x="5295824" y="4633882"/>
            <a:ext cx="168790" cy="1167646"/>
          </a:xfrm>
          <a:prstGeom prst="rect">
            <a:avLst/>
          </a:prstGeom>
          <a:ln w="12700">
            <a:miter lim="400000"/>
          </a:ln>
        </p:spPr>
      </p:pic>
      <p:sp>
        <p:nvSpPr>
          <p:cNvPr id="570" name="Schaut euch die Ergebnisse zu den T1-Läsions-Patient*innen gruppiert nach Position der Läsion (anterior (T1a) vs. posterior (T1p)) an!…"/>
          <p:cNvSpPr txBox="1"/>
          <p:nvPr/>
        </p:nvSpPr>
        <p:spPr>
          <a:xfrm>
            <a:off x="330086" y="1258108"/>
            <a:ext cx="6523641" cy="22117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10000"/>
              </a:lnSpc>
              <a:spcBef>
                <a:spcPts val="100"/>
              </a:spcBef>
              <a:defRPr sz="1600">
                <a:latin typeface="D-DIN"/>
                <a:ea typeface="D-DIN"/>
                <a:cs typeface="D-DIN"/>
                <a:sym typeface="D-DIN"/>
              </a:defRPr>
            </a:pPr>
            <a:r>
              <a:rPr sz="1400" dirty="0" err="1">
                <a:latin typeface="+mn-lt"/>
              </a:rPr>
              <a:t>Schaut</a:t>
            </a:r>
            <a:r>
              <a:rPr sz="1400" dirty="0">
                <a:latin typeface="+mn-lt"/>
              </a:rPr>
              <a:t> </a:t>
            </a:r>
            <a:r>
              <a:rPr sz="1400" dirty="0" err="1">
                <a:latin typeface="+mn-lt"/>
              </a:rPr>
              <a:t>euch</a:t>
            </a:r>
            <a:r>
              <a:rPr sz="1400" dirty="0">
                <a:latin typeface="+mn-lt"/>
              </a:rPr>
              <a:t> die </a:t>
            </a:r>
            <a:r>
              <a:rPr sz="1400" dirty="0" err="1">
                <a:latin typeface="+mn-lt"/>
              </a:rPr>
              <a:t>Ergebnisse</a:t>
            </a:r>
            <a:r>
              <a:rPr sz="1400" dirty="0">
                <a:latin typeface="+mn-lt"/>
              </a:rPr>
              <a:t> </a:t>
            </a:r>
            <a:r>
              <a:rPr sz="1400" dirty="0" err="1">
                <a:latin typeface="+mn-lt"/>
              </a:rPr>
              <a:t>zu</a:t>
            </a:r>
            <a:r>
              <a:rPr sz="1400" dirty="0">
                <a:latin typeface="+mn-lt"/>
              </a:rPr>
              <a:t> den T1-Läsions-Patient*</a:t>
            </a:r>
            <a:r>
              <a:rPr sz="1400" dirty="0" err="1">
                <a:latin typeface="+mn-lt"/>
              </a:rPr>
              <a:t>innen</a:t>
            </a:r>
            <a:r>
              <a:rPr sz="1400" dirty="0">
                <a:latin typeface="+mn-lt"/>
              </a:rPr>
              <a:t> </a:t>
            </a:r>
            <a:r>
              <a:rPr sz="1400" dirty="0" err="1">
                <a:latin typeface="+mn-lt"/>
              </a:rPr>
              <a:t>gruppiert</a:t>
            </a:r>
            <a:r>
              <a:rPr sz="1400" dirty="0">
                <a:latin typeface="+mn-lt"/>
              </a:rPr>
              <a:t> </a:t>
            </a:r>
            <a:r>
              <a:rPr sz="1400" dirty="0" err="1">
                <a:latin typeface="+mn-lt"/>
              </a:rPr>
              <a:t>nach</a:t>
            </a:r>
            <a:r>
              <a:rPr sz="1400" dirty="0">
                <a:latin typeface="+mn-lt"/>
              </a:rPr>
              <a:t> Position der </a:t>
            </a:r>
            <a:r>
              <a:rPr sz="1400" dirty="0" err="1">
                <a:latin typeface="+mn-lt"/>
              </a:rPr>
              <a:t>Läsion</a:t>
            </a:r>
            <a:r>
              <a:rPr sz="1400" dirty="0">
                <a:latin typeface="+mn-lt"/>
              </a:rPr>
              <a:t> (anterior (T1a) vs. posterior (T1p)) an!</a:t>
            </a:r>
          </a:p>
          <a:p>
            <a:pPr defTabSz="457200">
              <a:lnSpc>
                <a:spcPct val="110000"/>
              </a:lnSpc>
              <a:spcBef>
                <a:spcPts val="100"/>
              </a:spcBef>
              <a:defRPr sz="600">
                <a:latin typeface="D-DIN"/>
                <a:ea typeface="D-DIN"/>
                <a:cs typeface="D-DIN"/>
                <a:sym typeface="D-DIN"/>
              </a:defRPr>
            </a:pPr>
            <a:r>
              <a:rPr sz="500" dirty="0">
                <a:latin typeface="+mn-lt"/>
              </a:rPr>
              <a:t> </a:t>
            </a:r>
          </a:p>
          <a:p>
            <a:pPr defTabSz="457200">
              <a:lnSpc>
                <a:spcPct val="110000"/>
              </a:lnSpc>
              <a:spcBef>
                <a:spcPts val="100"/>
              </a:spcBef>
              <a:defRPr sz="1600">
                <a:latin typeface="D-DIN"/>
                <a:ea typeface="D-DIN"/>
                <a:cs typeface="D-DIN"/>
                <a:sym typeface="D-DIN"/>
              </a:defRPr>
            </a:pPr>
            <a:r>
              <a:rPr sz="1400" dirty="0" err="1">
                <a:latin typeface="+mn-lt"/>
              </a:rPr>
              <a:t>Berichtet</a:t>
            </a:r>
            <a:r>
              <a:rPr sz="1400" dirty="0">
                <a:latin typeface="+mn-lt"/>
              </a:rPr>
              <a:t> die </a:t>
            </a:r>
            <a:r>
              <a:rPr sz="1400" dirty="0" err="1">
                <a:latin typeface="+mn-lt"/>
              </a:rPr>
              <a:t>Befunde</a:t>
            </a:r>
            <a:r>
              <a:rPr sz="1400" dirty="0">
                <a:latin typeface="+mn-lt"/>
              </a:rPr>
              <a:t> </a:t>
            </a:r>
            <a:r>
              <a:rPr sz="1400" dirty="0" err="1">
                <a:latin typeface="+mn-lt"/>
              </a:rPr>
              <a:t>zu</a:t>
            </a:r>
            <a:r>
              <a:rPr sz="1400" dirty="0">
                <a:latin typeface="+mn-lt"/>
              </a:rPr>
              <a:t> den </a:t>
            </a:r>
            <a:r>
              <a:rPr sz="1400" dirty="0" err="1">
                <a:latin typeface="+mn-lt"/>
              </a:rPr>
              <a:t>folgenden</a:t>
            </a:r>
            <a:r>
              <a:rPr sz="1400" dirty="0">
                <a:latin typeface="+mn-lt"/>
              </a:rPr>
              <a:t> Tests:</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rPr sz="1400" dirty="0" err="1">
                <a:latin typeface="+mn-lt"/>
              </a:rPr>
              <a:t>Tonhöhe</a:t>
            </a:r>
            <a:r>
              <a:rPr sz="1400" dirty="0">
                <a:latin typeface="+mn-lt"/>
              </a:rPr>
              <a:t> (Pitch) </a:t>
            </a:r>
            <a:r>
              <a:rPr sz="1400" i="1" dirty="0">
                <a:solidFill>
                  <a:schemeClr val="accent4">
                    <a:lumOff val="-8800"/>
                  </a:schemeClr>
                </a:solidFill>
                <a:latin typeface="+mn-lt"/>
              </a:rPr>
              <a:t>—&gt; </a:t>
            </a:r>
            <a:r>
              <a:rPr sz="1400" i="1" dirty="0" err="1">
                <a:solidFill>
                  <a:schemeClr val="accent4">
                    <a:lumOff val="-8800"/>
                  </a:schemeClr>
                </a:solidFill>
                <a:latin typeface="+mn-lt"/>
              </a:rPr>
              <a:t>Abbildung</a:t>
            </a:r>
            <a:r>
              <a:rPr sz="1400" i="1" dirty="0">
                <a:solidFill>
                  <a:schemeClr val="accent4">
                    <a:lumOff val="-8800"/>
                  </a:schemeClr>
                </a:solidFill>
                <a:latin typeface="+mn-lt"/>
              </a:rPr>
              <a:t> A</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rPr sz="1400" dirty="0" err="1">
                <a:latin typeface="+mn-lt"/>
              </a:rPr>
              <a:t>Zeitliche</a:t>
            </a:r>
            <a:r>
              <a:rPr sz="1400" dirty="0">
                <a:latin typeface="+mn-lt"/>
              </a:rPr>
              <a:t> </a:t>
            </a:r>
            <a:r>
              <a:rPr sz="1400" dirty="0" err="1">
                <a:latin typeface="+mn-lt"/>
              </a:rPr>
              <a:t>Organisation</a:t>
            </a:r>
            <a:r>
              <a:rPr sz="1400" dirty="0">
                <a:latin typeface="+mn-lt"/>
              </a:rPr>
              <a:t> </a:t>
            </a:r>
            <a:r>
              <a:rPr sz="1400" i="1" dirty="0">
                <a:solidFill>
                  <a:schemeClr val="accent4">
                    <a:lumOff val="-8800"/>
                  </a:schemeClr>
                </a:solidFill>
                <a:latin typeface="+mn-lt"/>
              </a:rPr>
              <a:t>—&gt; </a:t>
            </a:r>
            <a:r>
              <a:rPr sz="1400" i="1" dirty="0" err="1">
                <a:solidFill>
                  <a:schemeClr val="accent4">
                    <a:lumOff val="-8800"/>
                  </a:schemeClr>
                </a:solidFill>
                <a:latin typeface="+mn-lt"/>
              </a:rPr>
              <a:t>Abbildung</a:t>
            </a:r>
            <a:r>
              <a:rPr sz="1400" i="1" dirty="0">
                <a:solidFill>
                  <a:schemeClr val="accent4">
                    <a:lumOff val="-8800"/>
                  </a:schemeClr>
                </a:solidFill>
                <a:latin typeface="+mn-lt"/>
              </a:rPr>
              <a:t> B</a:t>
            </a:r>
          </a:p>
          <a:p>
            <a:pPr marL="457200" indent="-317500" defTabSz="457200">
              <a:lnSpc>
                <a:spcPct val="110000"/>
              </a:lnSpc>
              <a:spcBef>
                <a:spcPts val="100"/>
              </a:spcBef>
              <a:buClr>
                <a:srgbClr val="000000"/>
              </a:buClr>
              <a:buSzPct val="100000"/>
              <a:buFont typeface="Times Roman"/>
              <a:buChar char="•"/>
              <a:defRPr sz="1600">
                <a:latin typeface="D-DIN"/>
                <a:ea typeface="D-DIN"/>
                <a:cs typeface="D-DIN"/>
                <a:sym typeface="D-DIN"/>
              </a:defRPr>
            </a:pPr>
            <a:r>
              <a:rPr sz="1400" dirty="0" err="1">
                <a:latin typeface="+mn-lt"/>
              </a:rPr>
              <a:t>Wiedererkennen</a:t>
            </a:r>
            <a:r>
              <a:rPr sz="1400" dirty="0">
                <a:latin typeface="+mn-lt"/>
              </a:rPr>
              <a:t> </a:t>
            </a:r>
            <a:r>
              <a:rPr sz="1400" i="1" dirty="0">
                <a:solidFill>
                  <a:schemeClr val="accent4">
                    <a:lumOff val="-8800"/>
                  </a:schemeClr>
                </a:solidFill>
                <a:latin typeface="+mn-lt"/>
              </a:rPr>
              <a:t>—&gt; </a:t>
            </a:r>
            <a:r>
              <a:rPr sz="1400" i="1" dirty="0" err="1">
                <a:solidFill>
                  <a:schemeClr val="accent4">
                    <a:lumOff val="-8800"/>
                  </a:schemeClr>
                </a:solidFill>
                <a:latin typeface="+mn-lt"/>
              </a:rPr>
              <a:t>Abbildung</a:t>
            </a:r>
            <a:r>
              <a:rPr sz="1400" i="1" dirty="0">
                <a:solidFill>
                  <a:schemeClr val="accent4">
                    <a:lumOff val="-8800"/>
                  </a:schemeClr>
                </a:solidFill>
                <a:latin typeface="+mn-lt"/>
              </a:rPr>
              <a:t> C</a:t>
            </a:r>
          </a:p>
          <a:p>
            <a:pPr defTabSz="457200">
              <a:lnSpc>
                <a:spcPct val="110000"/>
              </a:lnSpc>
              <a:spcBef>
                <a:spcPts val="100"/>
              </a:spcBef>
              <a:defRPr sz="500">
                <a:latin typeface="+mn-lt"/>
                <a:ea typeface="+mn-ea"/>
                <a:cs typeface="+mn-cs"/>
                <a:sym typeface="Helvetica"/>
              </a:defRPr>
            </a:pPr>
            <a:endParaRPr sz="400" i="1" dirty="0">
              <a:solidFill>
                <a:schemeClr val="accent4">
                  <a:lumOff val="-8800"/>
                </a:schemeClr>
              </a:solidFill>
              <a:latin typeface="+mn-lt"/>
            </a:endParaRPr>
          </a:p>
          <a:p>
            <a:pPr defTabSz="457200">
              <a:lnSpc>
                <a:spcPct val="110000"/>
              </a:lnSpc>
              <a:spcBef>
                <a:spcPts val="100"/>
              </a:spcBef>
              <a:defRPr sz="1600">
                <a:latin typeface="+mn-lt"/>
                <a:ea typeface="+mn-ea"/>
                <a:cs typeface="+mn-cs"/>
                <a:sym typeface="Helvetica"/>
              </a:defRPr>
            </a:pPr>
            <a:r>
              <a:rPr sz="1400" dirty="0" err="1">
                <a:latin typeface="+mn-lt"/>
              </a:rPr>
              <a:t>Interpretiert</a:t>
            </a:r>
            <a:r>
              <a:rPr sz="1400" dirty="0">
                <a:latin typeface="+mn-lt"/>
              </a:rPr>
              <a:t> die </a:t>
            </a:r>
            <a:r>
              <a:rPr sz="1400" dirty="0" err="1">
                <a:latin typeface="+mn-lt"/>
              </a:rPr>
              <a:t>Ergebnisse</a:t>
            </a:r>
            <a:r>
              <a:rPr sz="1400" dirty="0">
                <a:latin typeface="+mn-lt"/>
              </a:rPr>
              <a:t>: </a:t>
            </a:r>
            <a:r>
              <a:rPr sz="1400" dirty="0" err="1">
                <a:latin typeface="+mn-lt"/>
              </a:rPr>
              <a:t>Welche</a:t>
            </a:r>
            <a:r>
              <a:rPr sz="1400" dirty="0">
                <a:latin typeface="+mn-lt"/>
              </a:rPr>
              <a:t> </a:t>
            </a:r>
            <a:r>
              <a:rPr sz="1400" dirty="0" err="1">
                <a:latin typeface="+mn-lt"/>
              </a:rPr>
              <a:t>Bereiche</a:t>
            </a:r>
            <a:r>
              <a:rPr sz="1400" dirty="0">
                <a:latin typeface="+mn-lt"/>
              </a:rPr>
              <a:t> des </a:t>
            </a:r>
            <a:r>
              <a:rPr sz="1400" dirty="0" err="1">
                <a:latin typeface="+mn-lt"/>
              </a:rPr>
              <a:t>superioren</a:t>
            </a:r>
            <a:r>
              <a:rPr sz="1400" dirty="0">
                <a:latin typeface="+mn-lt"/>
              </a:rPr>
              <a:t> </a:t>
            </a:r>
            <a:r>
              <a:rPr sz="1400" dirty="0" err="1">
                <a:latin typeface="+mn-lt"/>
              </a:rPr>
              <a:t>temporalen</a:t>
            </a:r>
            <a:r>
              <a:rPr sz="1400" dirty="0">
                <a:latin typeface="+mn-lt"/>
              </a:rPr>
              <a:t> Gyrus (T1) </a:t>
            </a:r>
            <a:r>
              <a:rPr sz="1400" dirty="0" err="1">
                <a:latin typeface="+mn-lt"/>
              </a:rPr>
              <a:t>konnten</a:t>
            </a:r>
            <a:r>
              <a:rPr sz="1400" dirty="0">
                <a:latin typeface="+mn-lt"/>
              </a:rPr>
              <a:t> </a:t>
            </a:r>
            <a:r>
              <a:rPr sz="1400" dirty="0" err="1">
                <a:latin typeface="+mn-lt"/>
              </a:rPr>
              <a:t>mit</a:t>
            </a:r>
            <a:r>
              <a:rPr sz="1400" dirty="0">
                <a:latin typeface="+mn-lt"/>
              </a:rPr>
              <a:t> </a:t>
            </a:r>
            <a:r>
              <a:rPr sz="1400" dirty="0" err="1">
                <a:latin typeface="+mn-lt"/>
              </a:rPr>
              <a:t>welcher</a:t>
            </a:r>
            <a:r>
              <a:rPr sz="1400" dirty="0">
                <a:latin typeface="+mn-lt"/>
              </a:rPr>
              <a:t> </a:t>
            </a:r>
            <a:r>
              <a:rPr sz="1400" dirty="0" err="1">
                <a:latin typeface="+mn-lt"/>
              </a:rPr>
              <a:t>Funktion</a:t>
            </a:r>
            <a:r>
              <a:rPr sz="1400" dirty="0">
                <a:latin typeface="+mn-lt"/>
              </a:rPr>
              <a:t> in </a:t>
            </a:r>
            <a:r>
              <a:rPr sz="1400" dirty="0" err="1">
                <a:latin typeface="+mn-lt"/>
              </a:rPr>
              <a:t>Verbindung</a:t>
            </a:r>
            <a:r>
              <a:rPr sz="1400" dirty="0">
                <a:latin typeface="+mn-lt"/>
              </a:rPr>
              <a:t> </a:t>
            </a:r>
            <a:r>
              <a:rPr sz="1400" dirty="0" err="1">
                <a:latin typeface="+mn-lt"/>
              </a:rPr>
              <a:t>gebracht</a:t>
            </a:r>
            <a:r>
              <a:rPr sz="1400" dirty="0">
                <a:latin typeface="+mn-lt"/>
              </a:rPr>
              <a:t> </a:t>
            </a:r>
            <a:r>
              <a:rPr sz="1400" dirty="0" err="1">
                <a:latin typeface="+mn-lt"/>
              </a:rPr>
              <a:t>werden</a:t>
            </a:r>
            <a:r>
              <a:rPr sz="1400" dirty="0">
                <a:latin typeface="+mn-lt"/>
              </a:rP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Dr. Julian Keil…"/>
          <p:cNvSpPr txBox="1">
            <a:spLocks noGrp="1"/>
          </p:cNvSpPr>
          <p:nvPr>
            <p:ph type="body" idx="1"/>
          </p:nvPr>
        </p:nvSpPr>
        <p:spPr>
          <a:prstGeom prst="rect">
            <a:avLst/>
          </a:prstGeom>
        </p:spPr>
        <p:txBody>
          <a:bodyPr>
            <a:normAutofit lnSpcReduction="10000"/>
          </a:bodyPr>
          <a:lstStyle/>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2000" b="1"/>
            </a:pPr>
            <a:r>
              <a:rPr dirty="0" err="1"/>
              <a:t>Referat</a:t>
            </a:r>
            <a:r>
              <a:rPr b="0" dirty="0"/>
              <a:t>: </a:t>
            </a:r>
            <a:r>
              <a:rPr b="0" dirty="0" err="1"/>
              <a:t>Schmecken</a:t>
            </a:r>
            <a:r>
              <a:rPr b="0" dirty="0"/>
              <a:t> und </a:t>
            </a:r>
            <a:r>
              <a:rPr b="0" dirty="0" err="1"/>
              <a:t>Riechen</a:t>
            </a:r>
            <a:endParaRPr sz="1800" dirty="0"/>
          </a:p>
          <a:p>
            <a:pPr algn="l">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800"/>
            </a:pPr>
            <a:endParaRPr sz="1800" dirty="0"/>
          </a:p>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2000" b="1"/>
            </a:pPr>
            <a:r>
              <a:rPr dirty="0" err="1"/>
              <a:t>Vorbereitung</a:t>
            </a:r>
            <a:r>
              <a:rPr b="0" dirty="0"/>
              <a:t> </a:t>
            </a:r>
            <a:r>
              <a:rPr dirty="0"/>
              <a:t>auf die </a:t>
            </a:r>
            <a:r>
              <a:rPr dirty="0" err="1"/>
              <a:t>nächste</a:t>
            </a:r>
            <a:r>
              <a:rPr dirty="0"/>
              <a:t> </a:t>
            </a:r>
            <a:r>
              <a:rPr dirty="0" err="1"/>
              <a:t>Sitzung</a:t>
            </a:r>
            <a:r>
              <a:rPr dirty="0"/>
              <a:t>:</a:t>
            </a:r>
            <a:br>
              <a:rPr dirty="0"/>
            </a:br>
            <a:r>
              <a:rPr sz="1800" b="0" dirty="0"/>
              <a:t>Lest den Artikel von </a:t>
            </a:r>
            <a:r>
              <a:rPr sz="1800" b="0" dirty="0" err="1"/>
              <a:t>Gelstein</a:t>
            </a:r>
            <a:r>
              <a:rPr sz="1800" b="0" dirty="0"/>
              <a:t> et al. (2012) und </a:t>
            </a:r>
            <a:r>
              <a:rPr sz="1800" b="0" dirty="0" err="1"/>
              <a:t>zwar</a:t>
            </a:r>
            <a:r>
              <a:rPr sz="1800" b="0" dirty="0"/>
              <a:t>…</a:t>
            </a:r>
          </a:p>
          <a:p>
            <a:pPr lvl="2" indent="457200" algn="l">
              <a:defRPr sz="1800">
                <a:latin typeface="+mn-lt"/>
                <a:ea typeface="+mn-ea"/>
                <a:cs typeface="+mn-cs"/>
                <a:sym typeface="Helvetica"/>
              </a:defRPr>
            </a:pPr>
            <a:r>
              <a:rPr dirty="0" err="1"/>
              <a:t>Vornamen</a:t>
            </a:r>
            <a:r>
              <a:rPr dirty="0"/>
              <a:t> </a:t>
            </a:r>
            <a:r>
              <a:rPr dirty="0" err="1"/>
              <a:t>mit</a:t>
            </a:r>
            <a:r>
              <a:rPr dirty="0"/>
              <a:t> A </a:t>
            </a:r>
            <a:r>
              <a:rPr b="1" dirty="0"/>
              <a:t>- L</a:t>
            </a:r>
            <a:r>
              <a:rPr dirty="0"/>
              <a:t>: </a:t>
            </a:r>
            <a:r>
              <a:rPr dirty="0" err="1"/>
              <a:t>alles</a:t>
            </a:r>
            <a:r>
              <a:rPr dirty="0"/>
              <a:t> </a:t>
            </a:r>
            <a:r>
              <a:rPr dirty="0" err="1"/>
              <a:t>zu</a:t>
            </a:r>
            <a:r>
              <a:rPr dirty="0"/>
              <a:t> Experiment 1							</a:t>
            </a:r>
            <a:r>
              <a:rPr dirty="0" err="1"/>
              <a:t>Vornamen</a:t>
            </a:r>
            <a:r>
              <a:rPr dirty="0"/>
              <a:t> </a:t>
            </a:r>
            <a:r>
              <a:rPr dirty="0" err="1"/>
              <a:t>mit</a:t>
            </a:r>
            <a:r>
              <a:rPr dirty="0"/>
              <a:t> </a:t>
            </a:r>
            <a:r>
              <a:rPr b="1" dirty="0"/>
              <a:t>M</a:t>
            </a:r>
            <a:r>
              <a:rPr dirty="0"/>
              <a:t> - Z: </a:t>
            </a:r>
            <a:r>
              <a:rPr dirty="0" err="1"/>
              <a:t>alles</a:t>
            </a:r>
            <a:r>
              <a:rPr dirty="0"/>
              <a:t> </a:t>
            </a:r>
            <a:r>
              <a:rPr dirty="0" err="1"/>
              <a:t>zu</a:t>
            </a:r>
            <a:r>
              <a:rPr dirty="0"/>
              <a:t> Experiment 2	</a:t>
            </a:r>
          </a:p>
          <a:p>
            <a:pPr marL="342900" lvl="2" indent="114300" algn="l">
              <a:defRPr sz="1800">
                <a:latin typeface="+mn-lt"/>
                <a:ea typeface="+mn-ea"/>
                <a:cs typeface="+mn-cs"/>
                <a:sym typeface="Helvetica"/>
              </a:defRPr>
            </a:pPr>
            <a:r>
              <a:rPr dirty="0"/>
              <a:t>… und </a:t>
            </a:r>
            <a:r>
              <a:rPr dirty="0" err="1"/>
              <a:t>beantwortet</a:t>
            </a:r>
            <a:r>
              <a:rPr dirty="0"/>
              <a:t> die </a:t>
            </a:r>
            <a:r>
              <a:rPr dirty="0" err="1"/>
              <a:t>folgenden</a:t>
            </a:r>
            <a:r>
              <a:rPr dirty="0"/>
              <a:t> </a:t>
            </a:r>
            <a:r>
              <a:rPr dirty="0" err="1"/>
              <a:t>Fragen</a:t>
            </a:r>
            <a:r>
              <a:rPr dirty="0"/>
              <a:t> für </a:t>
            </a:r>
            <a:r>
              <a:rPr dirty="0" err="1"/>
              <a:t>euren</a:t>
            </a:r>
            <a:r>
              <a:rPr dirty="0"/>
              <a:t> </a:t>
            </a:r>
            <a:r>
              <a:rPr dirty="0" err="1"/>
              <a:t>Abschnitt</a:t>
            </a:r>
            <a:r>
              <a:rPr dirty="0"/>
              <a:t>: </a:t>
            </a:r>
          </a:p>
          <a:p>
            <a:pPr marL="628650" lvl="3" indent="-285750">
              <a:spcBef>
                <a:spcPts val="600"/>
              </a:spcBef>
              <a:buFont typeface="Arial" panose="020B0604020202020204" pitchFamily="34" charset="0"/>
              <a:buChar char="•"/>
              <a:defRPr sz="1800">
                <a:latin typeface="+mn-lt"/>
                <a:ea typeface="+mn-ea"/>
                <a:cs typeface="+mn-cs"/>
                <a:sym typeface="Helvetica"/>
              </a:defRPr>
            </a:pPr>
            <a:r>
              <a:rPr dirty="0"/>
              <a:t>Was </a:t>
            </a:r>
            <a:r>
              <a:rPr dirty="0" err="1"/>
              <a:t>wurde</a:t>
            </a:r>
            <a:r>
              <a:rPr dirty="0"/>
              <a:t> </a:t>
            </a:r>
            <a:r>
              <a:rPr dirty="0" err="1"/>
              <a:t>untersucht</a:t>
            </a:r>
            <a:r>
              <a:rPr dirty="0"/>
              <a:t>?</a:t>
            </a:r>
          </a:p>
          <a:p>
            <a:pPr marL="1047750" lvl="2" indent="-285750" algn="l">
              <a:spcBef>
                <a:spcPts val="500"/>
              </a:spcBef>
              <a:buSzPct val="100000"/>
              <a:buFont typeface="Arial" panose="020B0604020202020204" pitchFamily="34" charset="0"/>
              <a:buChar char="•"/>
              <a:defRPr sz="1800">
                <a:latin typeface="+mn-lt"/>
                <a:ea typeface="+mn-ea"/>
                <a:cs typeface="+mn-cs"/>
                <a:sym typeface="Helvetica"/>
              </a:defRPr>
            </a:pPr>
            <a:r>
              <a:rPr dirty="0"/>
              <a:t>Was war die </a:t>
            </a:r>
            <a:r>
              <a:rPr dirty="0" err="1"/>
              <a:t>Forschungsfrage</a:t>
            </a:r>
            <a:r>
              <a:rPr dirty="0"/>
              <a:t>?</a:t>
            </a:r>
          </a:p>
          <a:p>
            <a:pPr marL="1047750" lvl="2" indent="-285750" algn="l">
              <a:spcBef>
                <a:spcPts val="500"/>
              </a:spcBef>
              <a:buSzPct val="100000"/>
              <a:buFont typeface="Arial" panose="020B0604020202020204" pitchFamily="34" charset="0"/>
              <a:buChar char="•"/>
              <a:defRPr sz="1800">
                <a:latin typeface="+mn-lt"/>
                <a:ea typeface="+mn-ea"/>
                <a:cs typeface="+mn-cs"/>
                <a:sym typeface="Helvetica"/>
              </a:defRPr>
            </a:pPr>
            <a:r>
              <a:rPr dirty="0"/>
              <a:t>Wie </a:t>
            </a:r>
            <a:r>
              <a:rPr dirty="0" err="1"/>
              <a:t>sah</a:t>
            </a:r>
            <a:r>
              <a:rPr dirty="0"/>
              <a:t> der </a:t>
            </a:r>
            <a:r>
              <a:rPr dirty="0" err="1"/>
              <a:t>Versuch</a:t>
            </a:r>
            <a:r>
              <a:rPr dirty="0"/>
              <a:t> </a:t>
            </a:r>
            <a:r>
              <a:rPr dirty="0" err="1"/>
              <a:t>aus</a:t>
            </a:r>
            <a:r>
              <a:rPr dirty="0"/>
              <a:t>?</a:t>
            </a:r>
          </a:p>
          <a:p>
            <a:pPr marL="628650" lvl="1" indent="-285750" algn="l">
              <a:spcBef>
                <a:spcPts val="600"/>
              </a:spcBef>
              <a:buFont typeface="Arial" panose="020B0604020202020204" pitchFamily="34" charset="0"/>
              <a:buChar char="•"/>
              <a:defRPr sz="1800">
                <a:latin typeface="+mn-lt"/>
                <a:ea typeface="+mn-ea"/>
                <a:cs typeface="+mn-cs"/>
                <a:sym typeface="Helvetica"/>
              </a:defRPr>
            </a:pPr>
            <a:r>
              <a:rPr dirty="0"/>
              <a:t>Was war der </a:t>
            </a:r>
            <a:r>
              <a:rPr dirty="0" err="1"/>
              <a:t>Hauptbefund</a:t>
            </a:r>
            <a:r>
              <a:rPr dirty="0"/>
              <a:t>?</a:t>
            </a:r>
          </a:p>
          <a:p>
            <a:pPr marL="1047750" lvl="2" indent="-285750" algn="l">
              <a:spcBef>
                <a:spcPts val="500"/>
              </a:spcBef>
              <a:buSzPct val="100000"/>
              <a:buFont typeface="Arial" panose="020B0604020202020204" pitchFamily="34" charset="0"/>
              <a:buChar char="•"/>
              <a:defRPr sz="1800">
                <a:latin typeface="+mn-lt"/>
                <a:ea typeface="+mn-ea"/>
                <a:cs typeface="+mn-cs"/>
                <a:sym typeface="Helvetica"/>
              </a:defRPr>
            </a:pPr>
            <a:r>
              <a:rPr dirty="0" err="1"/>
              <a:t>Welchen</a:t>
            </a:r>
            <a:r>
              <a:rPr dirty="0"/>
              <a:t> </a:t>
            </a:r>
            <a:r>
              <a:rPr dirty="0" err="1"/>
              <a:t>Einfluss</a:t>
            </a:r>
            <a:r>
              <a:rPr dirty="0"/>
              <a:t> </a:t>
            </a:r>
            <a:r>
              <a:rPr dirty="0" err="1"/>
              <a:t>haben</a:t>
            </a:r>
            <a:r>
              <a:rPr dirty="0"/>
              <a:t> </a:t>
            </a:r>
            <a:r>
              <a:rPr dirty="0" err="1"/>
              <a:t>emotionale</a:t>
            </a:r>
            <a:r>
              <a:rPr dirty="0"/>
              <a:t> </a:t>
            </a:r>
            <a:r>
              <a:rPr dirty="0" err="1"/>
              <a:t>Tränen</a:t>
            </a:r>
            <a:r>
              <a:rPr dirty="0"/>
              <a:t> auf die </a:t>
            </a:r>
            <a:r>
              <a:rPr dirty="0" err="1"/>
              <a:t>Wahrnehmung</a:t>
            </a:r>
            <a:r>
              <a:rPr dirty="0"/>
              <a:t>?</a:t>
            </a:r>
          </a:p>
        </p:txBody>
      </p:sp>
      <p:sp>
        <p:nvSpPr>
          <p:cNvPr id="2" name="Title 1">
            <a:extLst>
              <a:ext uri="{FF2B5EF4-FFF2-40B4-BE49-F238E27FC236}">
                <a16:creationId xmlns:a16="http://schemas.microsoft.com/office/drawing/2014/main" id="{63B524C0-5CED-EBAE-5CFC-DD4FAC763126}"/>
              </a:ext>
            </a:extLst>
          </p:cNvPr>
          <p:cNvSpPr>
            <a:spLocks noGrp="1"/>
          </p:cNvSpPr>
          <p:nvPr>
            <p:ph type="title"/>
          </p:nvPr>
        </p:nvSpPr>
        <p:spPr/>
        <p:txBody>
          <a:bodyPr>
            <a:normAutofit/>
          </a:bodyPr>
          <a:lstStyle/>
          <a:p>
            <a:r>
              <a:rPr lang="en-US" dirty="0" err="1"/>
              <a:t>Nächste</a:t>
            </a:r>
            <a:r>
              <a:rPr lang="en-US" dirty="0"/>
              <a:t> </a:t>
            </a:r>
            <a:r>
              <a:rPr lang="en-US" dirty="0" err="1"/>
              <a:t>Woche</a:t>
            </a:r>
            <a:endParaRPr 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Inhaltsplatzhalter 2"/>
          <p:cNvSpPr txBox="1">
            <a:spLocks noGrp="1"/>
          </p:cNvSpPr>
          <p:nvPr>
            <p:ph type="body" idx="1"/>
          </p:nvPr>
        </p:nvSpPr>
        <p:spPr>
          <a:prstGeom prst="rect">
            <a:avLst/>
          </a:prstGeom>
        </p:spPr>
        <p:txBody>
          <a:bodyPr/>
          <a:lstStyle/>
          <a:p>
            <a:pPr marL="170447" indent="-170447">
              <a:lnSpc>
                <a:spcPts val="2100"/>
              </a:lnSpc>
              <a:spcBef>
                <a:spcPts val="1300"/>
              </a:spcBef>
              <a:buSzPct val="100000"/>
              <a:buChar char="•"/>
              <a:defRPr sz="1700"/>
            </a:pPr>
            <a:endParaRPr dirty="0"/>
          </a:p>
          <a:p>
            <a:pPr marL="170447" indent="-170447" defTabSz="457200">
              <a:lnSpc>
                <a:spcPts val="2100"/>
              </a:lnSpc>
              <a:spcBef>
                <a:spcPts val="1300"/>
              </a:spcBef>
              <a:buSzPct val="100000"/>
              <a:buChar char="•"/>
              <a:defRPr sz="1700">
                <a:latin typeface="+mn-lt"/>
                <a:ea typeface="+mn-ea"/>
                <a:cs typeface="+mn-cs"/>
                <a:sym typeface="Helvetica"/>
              </a:defRPr>
            </a:pPr>
            <a:r>
              <a:rPr dirty="0"/>
              <a:t>Kandel, E. R., Schwartz, J. H., </a:t>
            </a:r>
            <a:r>
              <a:rPr dirty="0" err="1"/>
              <a:t>Jessell</a:t>
            </a:r>
            <a:r>
              <a:rPr dirty="0"/>
              <a:t>, T. M., </a:t>
            </a:r>
            <a:r>
              <a:rPr dirty="0" err="1"/>
              <a:t>Siegelbaum</a:t>
            </a:r>
            <a:r>
              <a:rPr dirty="0"/>
              <a:t>, S. A. &amp; Hudspeth, A. J. (2012). </a:t>
            </a:r>
            <a:r>
              <a:rPr i="1" dirty="0"/>
              <a:t>Principles of Neural Science (Principles of Neural Science (Kandel))</a:t>
            </a:r>
            <a:r>
              <a:rPr dirty="0"/>
              <a:t> (5. </a:t>
            </a:r>
            <a:r>
              <a:rPr dirty="0" err="1"/>
              <a:t>Aufl</a:t>
            </a:r>
            <a:r>
              <a:rPr dirty="0"/>
              <a:t>.). New York, NY, USA: McGraw-Hill Education Ltd.</a:t>
            </a:r>
          </a:p>
          <a:p>
            <a:pPr marL="170447" indent="-170447">
              <a:lnSpc>
                <a:spcPts val="2100"/>
              </a:lnSpc>
              <a:spcBef>
                <a:spcPts val="1300"/>
              </a:spcBef>
              <a:buSzPct val="100000"/>
              <a:buChar char="•"/>
              <a:defRPr sz="1700"/>
            </a:pPr>
            <a:r>
              <a:rPr dirty="0" err="1"/>
              <a:t>Liégeois</a:t>
            </a:r>
            <a:r>
              <a:rPr dirty="0"/>
              <a:t>-Chauvel, C., </a:t>
            </a:r>
            <a:r>
              <a:rPr dirty="0" err="1"/>
              <a:t>Peretz</a:t>
            </a:r>
            <a:r>
              <a:rPr dirty="0"/>
              <a:t>, I. </a:t>
            </a:r>
            <a:r>
              <a:rPr dirty="0" err="1"/>
              <a:t>Babaï</a:t>
            </a:r>
            <a:r>
              <a:rPr dirty="0"/>
              <a:t>, M. </a:t>
            </a:r>
            <a:r>
              <a:rPr dirty="0" err="1"/>
              <a:t>Laguitton</a:t>
            </a:r>
            <a:r>
              <a:rPr dirty="0"/>
              <a:t>, V. &amp; Chauvel, P. (1998).Contribution of different cortical areas in the temporal lobes to music processing. Brain, 121, 1853-1867.</a:t>
            </a:r>
          </a:p>
          <a:p>
            <a:pPr marL="170447" indent="-170447" defTabSz="457200">
              <a:lnSpc>
                <a:spcPts val="2100"/>
              </a:lnSpc>
              <a:spcBef>
                <a:spcPts val="1300"/>
              </a:spcBef>
              <a:buSzPct val="100000"/>
              <a:buChar char="•"/>
              <a:defRPr sz="1700">
                <a:latin typeface="+mn-lt"/>
                <a:ea typeface="+mn-ea"/>
                <a:cs typeface="+mn-cs"/>
                <a:sym typeface="Helvetica"/>
              </a:defRPr>
            </a:pPr>
            <a:r>
              <a:rPr dirty="0" err="1"/>
              <a:t>Schandry</a:t>
            </a:r>
            <a:r>
              <a:rPr dirty="0"/>
              <a:t>, R. (2016). Aufbau und </a:t>
            </a:r>
            <a:r>
              <a:rPr dirty="0" err="1"/>
              <a:t>Funktion</a:t>
            </a:r>
            <a:r>
              <a:rPr dirty="0"/>
              <a:t> des </a:t>
            </a:r>
            <a:r>
              <a:rPr dirty="0" err="1"/>
              <a:t>Nervensystems</a:t>
            </a:r>
            <a:r>
              <a:rPr dirty="0"/>
              <a:t>. In </a:t>
            </a:r>
            <a:r>
              <a:rPr i="1" dirty="0" err="1"/>
              <a:t>Biologische</a:t>
            </a:r>
            <a:r>
              <a:rPr i="1" dirty="0"/>
              <a:t> </a:t>
            </a:r>
            <a:r>
              <a:rPr i="1" dirty="0" err="1"/>
              <a:t>Psychologie</a:t>
            </a:r>
            <a:r>
              <a:rPr dirty="0"/>
              <a:t> (4. </a:t>
            </a:r>
            <a:r>
              <a:rPr dirty="0" err="1"/>
              <a:t>überarbeitete</a:t>
            </a:r>
            <a:r>
              <a:rPr dirty="0"/>
              <a:t> </a:t>
            </a:r>
            <a:r>
              <a:rPr dirty="0" err="1"/>
              <a:t>Auflage</a:t>
            </a:r>
            <a:r>
              <a:rPr dirty="0"/>
              <a:t>, S. 109–162). Weinheim, Deutschland: </a:t>
            </a:r>
            <a:r>
              <a:rPr dirty="0" err="1"/>
              <a:t>Beltz</a:t>
            </a:r>
            <a:r>
              <a:rPr dirty="0"/>
              <a:t> Verlag.</a:t>
            </a:r>
          </a:p>
        </p:txBody>
      </p:sp>
      <p:sp>
        <p:nvSpPr>
          <p:cNvPr id="580" name="Titel 1"/>
          <p:cNvSpPr txBox="1">
            <a:spLocks noGrp="1"/>
          </p:cNvSpPr>
          <p:nvPr>
            <p:ph type="title"/>
          </p:nvPr>
        </p:nvSpPr>
        <p:spPr>
          <a:prstGeom prst="rect">
            <a:avLst/>
          </a:prstGeom>
        </p:spPr>
        <p:txBody>
          <a:bodyPr/>
          <a:lstStyle/>
          <a:p>
            <a:r>
              <a:t>Literatur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Inhaltsplatzhalter 2"/>
          <p:cNvSpPr txBox="1">
            <a:spLocks noGrp="1"/>
          </p:cNvSpPr>
          <p:nvPr>
            <p:ph type="body" idx="1"/>
          </p:nvPr>
        </p:nvSpPr>
        <p:spPr>
          <a:prstGeom prst="rect">
            <a:avLst/>
          </a:prstGeom>
        </p:spPr>
        <p:txBody>
          <a:bodyPr/>
          <a:lstStyle/>
          <a:p>
            <a:pPr marL="900000" indent="-900000">
              <a:defRPr sz="1800"/>
            </a:pPr>
            <a:r>
              <a:rPr b="1" dirty="0" err="1"/>
              <a:t>Referat</a:t>
            </a:r>
            <a:r>
              <a:rPr b="1" dirty="0"/>
              <a:t>: </a:t>
            </a:r>
            <a:r>
              <a:rPr dirty="0" err="1"/>
              <a:t>Schandry</a:t>
            </a:r>
            <a:r>
              <a:rPr dirty="0"/>
              <a:t>, </a:t>
            </a:r>
            <a:r>
              <a:rPr dirty="0" err="1"/>
              <a:t>Kapitel</a:t>
            </a:r>
            <a:r>
              <a:rPr dirty="0"/>
              <a:t> 13 - </a:t>
            </a:r>
            <a:r>
              <a:rPr dirty="0" err="1"/>
              <a:t>auditorisches</a:t>
            </a:r>
            <a:r>
              <a:rPr dirty="0"/>
              <a:t> System</a:t>
            </a:r>
          </a:p>
          <a:p>
            <a:pPr marL="742950" lvl="1" indent="-285750">
              <a:spcBef>
                <a:spcPts val="600"/>
              </a:spcBef>
              <a:buClr>
                <a:srgbClr val="000000"/>
              </a:buClr>
              <a:buSzPct val="100000"/>
              <a:buChar char="•"/>
              <a:defRPr sz="1800"/>
            </a:pPr>
            <a:endParaRPr dirty="0"/>
          </a:p>
          <a:p>
            <a:pPr marL="0" indent="0">
              <a:spcBef>
                <a:spcPts val="600"/>
              </a:spcBef>
              <a:defRPr sz="1800" b="1"/>
            </a:pPr>
            <a:r>
              <a:rPr dirty="0" err="1"/>
              <a:t>Vortrag</a:t>
            </a:r>
            <a:r>
              <a:rPr dirty="0"/>
              <a:t>: </a:t>
            </a:r>
            <a:r>
              <a:rPr b="0" dirty="0" err="1"/>
              <a:t>wichtige</a:t>
            </a:r>
            <a:r>
              <a:rPr b="0" dirty="0"/>
              <a:t> </a:t>
            </a:r>
            <a:r>
              <a:rPr b="0" dirty="0" err="1"/>
              <a:t>Infos</a:t>
            </a:r>
            <a:r>
              <a:rPr b="0" dirty="0"/>
              <a:t> </a:t>
            </a:r>
            <a:r>
              <a:rPr b="0" dirty="0" err="1"/>
              <a:t>zum</a:t>
            </a:r>
            <a:r>
              <a:rPr b="0" dirty="0"/>
              <a:t> Paper</a:t>
            </a:r>
          </a:p>
          <a:p>
            <a:pPr marL="942473" lvl="2" indent="-180473">
              <a:spcBef>
                <a:spcPts val="600"/>
              </a:spcBef>
              <a:buSzPct val="100000"/>
              <a:buChar char="•"/>
              <a:defRPr sz="1600"/>
            </a:pPr>
            <a:r>
              <a:rPr dirty="0"/>
              <a:t>Wie </a:t>
            </a:r>
            <a:r>
              <a:rPr dirty="0" err="1"/>
              <a:t>ist</a:t>
            </a:r>
            <a:r>
              <a:rPr dirty="0"/>
              <a:t> </a:t>
            </a:r>
            <a:r>
              <a:rPr dirty="0" err="1"/>
              <a:t>ein</a:t>
            </a:r>
            <a:r>
              <a:rPr dirty="0"/>
              <a:t> </a:t>
            </a:r>
            <a:r>
              <a:rPr dirty="0" err="1"/>
              <a:t>empirisches</a:t>
            </a:r>
            <a:r>
              <a:rPr dirty="0"/>
              <a:t> Paper </a:t>
            </a:r>
            <a:r>
              <a:rPr dirty="0" err="1"/>
              <a:t>eigentlich</a:t>
            </a:r>
            <a:r>
              <a:rPr dirty="0"/>
              <a:t> </a:t>
            </a:r>
            <a:r>
              <a:rPr dirty="0" err="1"/>
              <a:t>aufgebaut</a:t>
            </a:r>
            <a:r>
              <a:rPr dirty="0"/>
              <a:t>?</a:t>
            </a:r>
          </a:p>
          <a:p>
            <a:pPr marL="942473" lvl="2" indent="-180473">
              <a:spcBef>
                <a:spcPts val="600"/>
              </a:spcBef>
              <a:buSzPct val="100000"/>
              <a:buChar char="•"/>
              <a:defRPr sz="1600"/>
            </a:pPr>
            <a:r>
              <a:rPr dirty="0" err="1"/>
              <a:t>Exkurs</a:t>
            </a:r>
            <a:r>
              <a:rPr dirty="0"/>
              <a:t> </a:t>
            </a:r>
            <a:r>
              <a:rPr dirty="0" err="1"/>
              <a:t>Musiktheorie</a:t>
            </a:r>
            <a:r>
              <a:rPr dirty="0"/>
              <a:t>: Takt, </a:t>
            </a:r>
            <a:r>
              <a:rPr dirty="0" err="1"/>
              <a:t>Metrum</a:t>
            </a:r>
            <a:r>
              <a:rPr dirty="0"/>
              <a:t>, </a:t>
            </a:r>
            <a:r>
              <a:rPr dirty="0" err="1"/>
              <a:t>Rhythmus</a:t>
            </a:r>
            <a:endParaRPr dirty="0"/>
          </a:p>
          <a:p>
            <a:pPr marL="942473" lvl="2" indent="-180473">
              <a:spcBef>
                <a:spcPts val="600"/>
              </a:spcBef>
              <a:buSzPct val="100000"/>
              <a:buChar char="•"/>
              <a:defRPr sz="1600"/>
            </a:pPr>
            <a:r>
              <a:rPr dirty="0" err="1"/>
              <a:t>Welche</a:t>
            </a:r>
            <a:r>
              <a:rPr dirty="0"/>
              <a:t> Tests </a:t>
            </a:r>
            <a:r>
              <a:rPr dirty="0" err="1"/>
              <a:t>wurden</a:t>
            </a:r>
            <a:r>
              <a:rPr dirty="0"/>
              <a:t> in der </a:t>
            </a:r>
            <a:r>
              <a:rPr dirty="0" err="1"/>
              <a:t>Studie</a:t>
            </a:r>
            <a:r>
              <a:rPr dirty="0"/>
              <a:t> </a:t>
            </a:r>
            <a:r>
              <a:rPr dirty="0" err="1"/>
              <a:t>genutzt</a:t>
            </a:r>
            <a:r>
              <a:rPr dirty="0"/>
              <a:t>?</a:t>
            </a:r>
          </a:p>
          <a:p>
            <a:pPr marL="942473" lvl="2" indent="-180473">
              <a:spcBef>
                <a:spcPts val="600"/>
              </a:spcBef>
              <a:buSzPct val="100000"/>
              <a:buChar char="•"/>
              <a:defRPr sz="1600"/>
            </a:pPr>
            <a:r>
              <a:rPr dirty="0" err="1"/>
              <a:t>Stichproben</a:t>
            </a:r>
            <a:r>
              <a:rPr dirty="0"/>
              <a:t> in der </a:t>
            </a:r>
            <a:r>
              <a:rPr dirty="0" err="1"/>
              <a:t>Studie</a:t>
            </a:r>
            <a:endParaRPr dirty="0"/>
          </a:p>
          <a:p>
            <a:pPr marL="942473" lvl="2" indent="-180473">
              <a:spcBef>
                <a:spcPts val="600"/>
              </a:spcBef>
              <a:buSzPct val="100000"/>
              <a:buChar char="•"/>
              <a:defRPr sz="1600"/>
            </a:pPr>
            <a:endParaRPr dirty="0"/>
          </a:p>
          <a:p>
            <a:pPr marL="0" indent="0">
              <a:defRPr sz="1800"/>
            </a:pPr>
            <a:r>
              <a:rPr b="1" dirty="0" err="1"/>
              <a:t>Gruppenarbeit</a:t>
            </a:r>
            <a:r>
              <a:rPr b="1" dirty="0"/>
              <a:t>:</a:t>
            </a:r>
            <a:r>
              <a:rPr dirty="0"/>
              <a:t> </a:t>
            </a:r>
            <a:r>
              <a:rPr dirty="0" err="1"/>
              <a:t>Musikwahrnehmung</a:t>
            </a:r>
            <a:r>
              <a:rPr dirty="0"/>
              <a:t> </a:t>
            </a:r>
            <a:r>
              <a:rPr dirty="0" err="1"/>
              <a:t>bei</a:t>
            </a:r>
            <a:r>
              <a:rPr dirty="0"/>
              <a:t> Patient*</a:t>
            </a:r>
            <a:r>
              <a:rPr dirty="0" err="1"/>
              <a:t>innen</a:t>
            </a:r>
            <a:r>
              <a:rPr dirty="0"/>
              <a:t> </a:t>
            </a:r>
            <a:r>
              <a:rPr dirty="0" err="1"/>
              <a:t>mit</a:t>
            </a:r>
            <a:r>
              <a:rPr dirty="0"/>
              <a:t> </a:t>
            </a:r>
            <a:r>
              <a:rPr dirty="0" err="1"/>
              <a:t>Läsionen</a:t>
            </a:r>
            <a:r>
              <a:rPr dirty="0"/>
              <a:t> des </a:t>
            </a:r>
            <a:r>
              <a:rPr dirty="0" err="1"/>
              <a:t>auditorischen</a:t>
            </a:r>
            <a:r>
              <a:rPr dirty="0"/>
              <a:t> </a:t>
            </a:r>
            <a:r>
              <a:rPr dirty="0" err="1"/>
              <a:t>Kortex</a:t>
            </a:r>
            <a:endParaRPr dirty="0"/>
          </a:p>
        </p:txBody>
      </p:sp>
      <p:sp>
        <p:nvSpPr>
          <p:cNvPr id="241" name="Titel 1"/>
          <p:cNvSpPr txBox="1">
            <a:spLocks noGrp="1"/>
          </p:cNvSpPr>
          <p:nvPr>
            <p:ph type="title"/>
          </p:nvPr>
        </p:nvSpPr>
        <p:spPr>
          <a:prstGeom prst="rect">
            <a:avLst/>
          </a:prstGeom>
        </p:spPr>
        <p:txBody>
          <a:bodyPr/>
          <a:lstStyle/>
          <a:p>
            <a:r>
              <a:rPr dirty="0" err="1"/>
              <a:t>Inhalt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Inhaltsplatzhalter 2"/>
          <p:cNvSpPr txBox="1">
            <a:spLocks noGrp="1"/>
          </p:cNvSpPr>
          <p:nvPr>
            <p:ph type="body" idx="1"/>
          </p:nvPr>
        </p:nvSpPr>
        <p:spPr>
          <a:prstGeom prst="rect">
            <a:avLst/>
          </a:prstGeom>
        </p:spPr>
        <p:txBody>
          <a:bodyPr/>
          <a:lstStyle/>
          <a:p>
            <a:pPr marL="160421" indent="-160421" defTabSz="457200">
              <a:spcBef>
                <a:spcPts val="2000"/>
              </a:spcBef>
              <a:buSzPct val="100000"/>
              <a:buChar char="•"/>
              <a:defRPr sz="1500"/>
            </a:pPr>
            <a:endParaRPr dirty="0"/>
          </a:p>
          <a:p>
            <a:pPr marL="150394" indent="-150394" defTabSz="457200">
              <a:spcBef>
                <a:spcPts val="2000"/>
              </a:spcBef>
              <a:buSzPct val="100000"/>
              <a:buChar char="•"/>
              <a:defRPr sz="1500" i="1"/>
            </a:pPr>
            <a:r>
              <a:rPr i="0" dirty="0" err="1"/>
              <a:t>IchMachLala</a:t>
            </a:r>
            <a:r>
              <a:rPr i="0" dirty="0"/>
              <a:t>. (2021, 16. </a:t>
            </a:r>
            <a:r>
              <a:rPr i="0" dirty="0" err="1"/>
              <a:t>Februar</a:t>
            </a:r>
            <a:r>
              <a:rPr i="0" dirty="0"/>
              <a:t>). </a:t>
            </a:r>
            <a:r>
              <a:rPr dirty="0" err="1"/>
              <a:t>Grundlagen</a:t>
            </a:r>
            <a:r>
              <a:rPr dirty="0"/>
              <a:t> der </a:t>
            </a:r>
            <a:r>
              <a:rPr dirty="0" err="1"/>
              <a:t>Rhythmik</a:t>
            </a:r>
            <a:r>
              <a:rPr dirty="0"/>
              <a:t> </a:t>
            </a:r>
            <a:r>
              <a:rPr dirty="0" err="1"/>
              <a:t>erklärt</a:t>
            </a:r>
            <a:r>
              <a:rPr dirty="0"/>
              <a:t>: </a:t>
            </a:r>
            <a:r>
              <a:rPr dirty="0" err="1"/>
              <a:t>Puls</a:t>
            </a:r>
            <a:r>
              <a:rPr dirty="0"/>
              <a:t>, Takt, </a:t>
            </a:r>
            <a:r>
              <a:rPr dirty="0" err="1"/>
              <a:t>Metrum</a:t>
            </a:r>
            <a:r>
              <a:rPr dirty="0"/>
              <a:t>, </a:t>
            </a:r>
            <a:r>
              <a:rPr dirty="0" err="1"/>
              <a:t>Rhythmus</a:t>
            </a:r>
            <a:r>
              <a:rPr dirty="0"/>
              <a:t> &amp; </a:t>
            </a:r>
            <a:r>
              <a:rPr dirty="0" err="1"/>
              <a:t>Notenwerte</a:t>
            </a:r>
            <a:r>
              <a:rPr dirty="0"/>
              <a:t> </a:t>
            </a:r>
            <a:r>
              <a:rPr dirty="0" err="1"/>
              <a:t>einfach</a:t>
            </a:r>
            <a:r>
              <a:rPr dirty="0"/>
              <a:t> &amp; </a:t>
            </a:r>
            <a:r>
              <a:rPr dirty="0" err="1"/>
              <a:t>ausführlich</a:t>
            </a:r>
            <a:r>
              <a:rPr i="0" dirty="0"/>
              <a:t> [Video-</a:t>
            </a:r>
            <a:r>
              <a:rPr i="0" dirty="0" err="1"/>
              <a:t>Datei</a:t>
            </a:r>
            <a:r>
              <a:rPr i="0" dirty="0"/>
              <a:t>]. </a:t>
            </a:r>
            <a:r>
              <a:rPr i="0" dirty="0" err="1"/>
              <a:t>Abgerufen</a:t>
            </a:r>
            <a:r>
              <a:rPr i="0" dirty="0"/>
              <a:t> von </a:t>
            </a:r>
            <a:r>
              <a:rPr dirty="0"/>
              <a:t>https://www.youtube.com/watch?v=mYLTkVShh1A</a:t>
            </a:r>
            <a:endParaRPr i="0" dirty="0"/>
          </a:p>
          <a:p>
            <a:pPr marL="170447" indent="-170447">
              <a:spcBef>
                <a:spcPts val="2000"/>
              </a:spcBef>
              <a:buSzPct val="100000"/>
              <a:buChar char="•"/>
              <a:defRPr sz="1500"/>
            </a:pPr>
            <a:r>
              <a:rPr dirty="0" err="1"/>
              <a:t>Liégeois</a:t>
            </a:r>
            <a:r>
              <a:rPr dirty="0"/>
              <a:t>-Chauvel, C., </a:t>
            </a:r>
            <a:r>
              <a:rPr dirty="0" err="1"/>
              <a:t>Peretz</a:t>
            </a:r>
            <a:r>
              <a:rPr dirty="0"/>
              <a:t>, I. </a:t>
            </a:r>
            <a:r>
              <a:rPr dirty="0" err="1"/>
              <a:t>Babaï</a:t>
            </a:r>
            <a:r>
              <a:rPr dirty="0"/>
              <a:t>, M. </a:t>
            </a:r>
            <a:r>
              <a:rPr dirty="0" err="1"/>
              <a:t>Laguitton</a:t>
            </a:r>
            <a:r>
              <a:rPr dirty="0"/>
              <a:t>, V. &amp; Chauvel, P. (1998). Contribution of different cortical areas in the temporal lobes to music processing.</a:t>
            </a:r>
            <a:r>
              <a:rPr i="1" dirty="0"/>
              <a:t> Brain, 121</a:t>
            </a:r>
            <a:r>
              <a:rPr dirty="0"/>
              <a:t>, 1853-1867.</a:t>
            </a:r>
          </a:p>
        </p:txBody>
      </p:sp>
      <p:sp>
        <p:nvSpPr>
          <p:cNvPr id="587" name="Titel 1"/>
          <p:cNvSpPr txBox="1">
            <a:spLocks noGrp="1"/>
          </p:cNvSpPr>
          <p:nvPr>
            <p:ph type="title"/>
          </p:nvPr>
        </p:nvSpPr>
        <p:spPr>
          <a:prstGeom prst="rect">
            <a:avLst/>
          </a:prstGeom>
        </p:spPr>
        <p:txBody>
          <a:bodyPr/>
          <a:lstStyle/>
          <a:p>
            <a:r>
              <a:t>Abbildungen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el 1"/>
          <p:cNvSpPr txBox="1">
            <a:spLocks noGrp="1"/>
          </p:cNvSpPr>
          <p:nvPr>
            <p:ph type="title"/>
          </p:nvPr>
        </p:nvSpPr>
        <p:spPr>
          <a:prstGeom prst="rect">
            <a:avLst/>
          </a:prstGeom>
        </p:spPr>
        <p:txBody>
          <a:bodyPr>
            <a:noAutofit/>
          </a:bodyPr>
          <a:lstStyle/>
          <a:p>
            <a:r>
              <a:rPr sz="3200" dirty="0"/>
              <a:t>Wie </a:t>
            </a:r>
            <a:r>
              <a:rPr sz="3200" dirty="0" err="1"/>
              <a:t>ist</a:t>
            </a:r>
            <a:r>
              <a:rPr sz="3200" dirty="0"/>
              <a:t> </a:t>
            </a:r>
            <a:r>
              <a:rPr sz="3200" dirty="0" err="1"/>
              <a:t>ein</a:t>
            </a:r>
            <a:r>
              <a:rPr sz="3200" dirty="0"/>
              <a:t> </a:t>
            </a:r>
            <a:r>
              <a:rPr sz="3200" dirty="0" err="1"/>
              <a:t>empirisches</a:t>
            </a:r>
            <a:r>
              <a:rPr sz="3200" dirty="0"/>
              <a:t> Paper </a:t>
            </a:r>
            <a:r>
              <a:rPr sz="3200" dirty="0" err="1"/>
              <a:t>klassischerweise</a:t>
            </a:r>
            <a:r>
              <a:rPr sz="3200" dirty="0"/>
              <a:t> </a:t>
            </a:r>
            <a:r>
              <a:rPr sz="3200" dirty="0" err="1"/>
              <a:t>aufgebaut</a:t>
            </a:r>
            <a:r>
              <a:rPr sz="3200" dirty="0"/>
              <a:t>?</a:t>
            </a:r>
          </a:p>
        </p:txBody>
      </p:sp>
      <p:sp>
        <p:nvSpPr>
          <p:cNvPr id="251" name="Rechteck"/>
          <p:cNvSpPr/>
          <p:nvPr/>
        </p:nvSpPr>
        <p:spPr>
          <a:xfrm>
            <a:off x="257829" y="1736173"/>
            <a:ext cx="2464281" cy="292178"/>
          </a:xfrm>
          <a:prstGeom prst="rect">
            <a:avLst/>
          </a:prstGeom>
          <a:solidFill>
            <a:schemeClr val="accent3">
              <a:lumOff val="44000"/>
            </a:schemeClr>
          </a:solidFill>
          <a:ln w="25400">
            <a:solidFill>
              <a:schemeClr val="accent1">
                <a:satOff val="-33333"/>
                <a:lumOff val="29999"/>
              </a:schemeClr>
            </a:solidFill>
          </a:ln>
        </p:spPr>
        <p:txBody>
          <a:bodyPr lIns="45719" rIns="45719"/>
          <a:lstStyle/>
          <a:p>
            <a:endParaRPr>
              <a:latin typeface="+mn-lt"/>
            </a:endParaRPr>
          </a:p>
        </p:txBody>
      </p:sp>
      <p:sp>
        <p:nvSpPr>
          <p:cNvPr id="252" name="Rechteck"/>
          <p:cNvSpPr/>
          <p:nvPr/>
        </p:nvSpPr>
        <p:spPr>
          <a:xfrm>
            <a:off x="238858" y="2104745"/>
            <a:ext cx="2462752" cy="693826"/>
          </a:xfrm>
          <a:prstGeom prst="rect">
            <a:avLst/>
          </a:prstGeom>
          <a:solidFill>
            <a:schemeClr val="accent3">
              <a:lumOff val="44000"/>
            </a:schemeClr>
          </a:solidFill>
          <a:ln w="25400">
            <a:solidFill>
              <a:schemeClr val="accent1">
                <a:lumOff val="-8000"/>
              </a:schemeClr>
            </a:solidFill>
          </a:ln>
        </p:spPr>
        <p:txBody>
          <a:bodyPr lIns="45719" rIns="45719"/>
          <a:lstStyle/>
          <a:p>
            <a:endParaRPr>
              <a:latin typeface="+mn-lt"/>
            </a:endParaRPr>
          </a:p>
        </p:txBody>
      </p:sp>
      <p:sp>
        <p:nvSpPr>
          <p:cNvPr id="253" name="Rechteck"/>
          <p:cNvSpPr/>
          <p:nvPr/>
        </p:nvSpPr>
        <p:spPr>
          <a:xfrm>
            <a:off x="245913" y="2886807"/>
            <a:ext cx="2462753" cy="877800"/>
          </a:xfrm>
          <a:prstGeom prst="rect">
            <a:avLst/>
          </a:prstGeom>
          <a:solidFill>
            <a:schemeClr val="accent3">
              <a:lumOff val="44000"/>
            </a:schemeClr>
          </a:solidFill>
          <a:ln w="25400">
            <a:solidFill>
              <a:schemeClr val="accent1">
                <a:lumOff val="-8000"/>
              </a:schemeClr>
            </a:solidFill>
          </a:ln>
        </p:spPr>
        <p:txBody>
          <a:bodyPr lIns="45719" rIns="45719"/>
          <a:lstStyle/>
          <a:p>
            <a:endParaRPr>
              <a:latin typeface="+mn-lt"/>
            </a:endParaRPr>
          </a:p>
        </p:txBody>
      </p:sp>
      <p:sp>
        <p:nvSpPr>
          <p:cNvPr id="254" name="Rechteck"/>
          <p:cNvSpPr/>
          <p:nvPr/>
        </p:nvSpPr>
        <p:spPr>
          <a:xfrm>
            <a:off x="239641" y="3851883"/>
            <a:ext cx="2462753" cy="728345"/>
          </a:xfrm>
          <a:prstGeom prst="rect">
            <a:avLst/>
          </a:prstGeom>
          <a:solidFill>
            <a:schemeClr val="accent3">
              <a:lumOff val="44000"/>
            </a:schemeClr>
          </a:solidFill>
          <a:ln w="25400">
            <a:solidFill>
              <a:schemeClr val="accent1">
                <a:lumOff val="-8000"/>
              </a:schemeClr>
            </a:solidFill>
          </a:ln>
        </p:spPr>
        <p:txBody>
          <a:bodyPr lIns="45719" rIns="45719"/>
          <a:lstStyle/>
          <a:p>
            <a:endParaRPr>
              <a:latin typeface="+mn-lt"/>
            </a:endParaRPr>
          </a:p>
        </p:txBody>
      </p:sp>
      <p:sp>
        <p:nvSpPr>
          <p:cNvPr id="255" name="Rechteck"/>
          <p:cNvSpPr/>
          <p:nvPr/>
        </p:nvSpPr>
        <p:spPr>
          <a:xfrm>
            <a:off x="246697" y="4664829"/>
            <a:ext cx="2462753" cy="548207"/>
          </a:xfrm>
          <a:prstGeom prst="rect">
            <a:avLst/>
          </a:prstGeom>
          <a:solidFill>
            <a:schemeClr val="accent3">
              <a:lumOff val="44000"/>
            </a:schemeClr>
          </a:solidFill>
          <a:ln w="25400">
            <a:solidFill>
              <a:schemeClr val="accent1">
                <a:lumOff val="-8000"/>
              </a:schemeClr>
            </a:solidFill>
          </a:ln>
        </p:spPr>
        <p:txBody>
          <a:bodyPr lIns="45719" rIns="45719"/>
          <a:lstStyle/>
          <a:p>
            <a:endParaRPr>
              <a:latin typeface="+mn-lt"/>
            </a:endParaRPr>
          </a:p>
        </p:txBody>
      </p:sp>
      <p:sp>
        <p:nvSpPr>
          <p:cNvPr id="256" name="Rechteck"/>
          <p:cNvSpPr/>
          <p:nvPr/>
        </p:nvSpPr>
        <p:spPr>
          <a:xfrm>
            <a:off x="240425" y="5824298"/>
            <a:ext cx="2462753" cy="247978"/>
          </a:xfrm>
          <a:prstGeom prst="rect">
            <a:avLst/>
          </a:prstGeom>
          <a:solidFill>
            <a:schemeClr val="accent3">
              <a:lumOff val="44000"/>
            </a:schemeClr>
          </a:solidFill>
          <a:ln w="25400">
            <a:solidFill>
              <a:schemeClr val="accent5"/>
            </a:solidFill>
          </a:ln>
        </p:spPr>
        <p:txBody>
          <a:bodyPr lIns="45719" rIns="45719"/>
          <a:lstStyle/>
          <a:p>
            <a:endParaRPr>
              <a:latin typeface="+mn-lt"/>
            </a:endParaRPr>
          </a:p>
        </p:txBody>
      </p:sp>
      <p:sp>
        <p:nvSpPr>
          <p:cNvPr id="257" name="Rechteck"/>
          <p:cNvSpPr/>
          <p:nvPr/>
        </p:nvSpPr>
        <p:spPr>
          <a:xfrm>
            <a:off x="248985" y="1306752"/>
            <a:ext cx="2463186" cy="354987"/>
          </a:xfrm>
          <a:prstGeom prst="rect">
            <a:avLst/>
          </a:prstGeom>
          <a:solidFill>
            <a:schemeClr val="accent3">
              <a:lumOff val="44000"/>
            </a:schemeClr>
          </a:solidFill>
          <a:ln w="25400">
            <a:solidFill>
              <a:schemeClr val="accent1">
                <a:satOff val="-33333"/>
                <a:lumOff val="29999"/>
              </a:schemeClr>
            </a:solidFill>
          </a:ln>
        </p:spPr>
        <p:txBody>
          <a:bodyPr lIns="45719" rIns="45719"/>
          <a:lstStyle/>
          <a:p>
            <a:endParaRPr>
              <a:latin typeface="+mn-lt"/>
            </a:endParaRPr>
          </a:p>
        </p:txBody>
      </p:sp>
      <p:sp>
        <p:nvSpPr>
          <p:cNvPr id="258" name="Titel…"/>
          <p:cNvSpPr txBox="1"/>
          <p:nvPr/>
        </p:nvSpPr>
        <p:spPr>
          <a:xfrm>
            <a:off x="1090848" y="1312883"/>
            <a:ext cx="711091"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1100"/>
            </a:pPr>
            <a:r>
              <a:rPr>
                <a:latin typeface="+mn-lt"/>
              </a:rPr>
              <a:t>Titel</a:t>
            </a:r>
          </a:p>
          <a:p>
            <a:pPr algn="ctr">
              <a:defRPr sz="900"/>
            </a:pPr>
            <a:r>
              <a:rPr>
                <a:latin typeface="+mn-lt"/>
              </a:rPr>
              <a:t>Autor*innen</a:t>
            </a:r>
          </a:p>
        </p:txBody>
      </p:sp>
      <p:sp>
        <p:nvSpPr>
          <p:cNvPr id="259" name="Abstract"/>
          <p:cNvSpPr txBox="1"/>
          <p:nvPr/>
        </p:nvSpPr>
        <p:spPr>
          <a:xfrm>
            <a:off x="1116677" y="1757808"/>
            <a:ext cx="610101"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rPr>
                <a:latin typeface="+mn-lt"/>
              </a:rPr>
              <a:t>Abstract</a:t>
            </a:r>
          </a:p>
        </p:txBody>
      </p:sp>
      <p:sp>
        <p:nvSpPr>
          <p:cNvPr id="260" name="Einleitung"/>
          <p:cNvSpPr txBox="1"/>
          <p:nvPr/>
        </p:nvSpPr>
        <p:spPr>
          <a:xfrm>
            <a:off x="1084916" y="2330538"/>
            <a:ext cx="711090"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rPr>
                <a:latin typeface="+mn-lt"/>
              </a:rPr>
              <a:t>Einleitung</a:t>
            </a:r>
          </a:p>
        </p:txBody>
      </p:sp>
      <p:sp>
        <p:nvSpPr>
          <p:cNvPr id="261" name="Methoden"/>
          <p:cNvSpPr txBox="1"/>
          <p:nvPr/>
        </p:nvSpPr>
        <p:spPr>
          <a:xfrm>
            <a:off x="1120627" y="3233491"/>
            <a:ext cx="741548"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rPr>
                <a:latin typeface="+mn-lt"/>
              </a:rPr>
              <a:t>Methoden</a:t>
            </a:r>
          </a:p>
        </p:txBody>
      </p:sp>
      <p:sp>
        <p:nvSpPr>
          <p:cNvPr id="262" name="Ergebnisse"/>
          <p:cNvSpPr txBox="1"/>
          <p:nvPr/>
        </p:nvSpPr>
        <p:spPr>
          <a:xfrm>
            <a:off x="1074179" y="4134661"/>
            <a:ext cx="760784"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rPr>
                <a:latin typeface="+mn-lt"/>
              </a:rPr>
              <a:t>Ergebnisse</a:t>
            </a:r>
          </a:p>
        </p:txBody>
      </p:sp>
      <p:sp>
        <p:nvSpPr>
          <p:cNvPr id="263" name="Diskussion"/>
          <p:cNvSpPr txBox="1"/>
          <p:nvPr/>
        </p:nvSpPr>
        <p:spPr>
          <a:xfrm>
            <a:off x="1082503" y="4855637"/>
            <a:ext cx="751166"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rPr>
                <a:latin typeface="+mn-lt"/>
              </a:rPr>
              <a:t>Diskussion</a:t>
            </a:r>
          </a:p>
        </p:txBody>
      </p:sp>
      <p:sp>
        <p:nvSpPr>
          <p:cNvPr id="264" name="Literaturverzeichnis"/>
          <p:cNvSpPr txBox="1"/>
          <p:nvPr/>
        </p:nvSpPr>
        <p:spPr>
          <a:xfrm>
            <a:off x="853478" y="5842068"/>
            <a:ext cx="1294583"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solidFill>
                  <a:schemeClr val="accent5">
                    <a:satOff val="-25934"/>
                    <a:lumOff val="-15529"/>
                  </a:schemeClr>
                </a:solidFill>
              </a:defRPr>
            </a:lvl1pPr>
          </a:lstStyle>
          <a:p>
            <a:r>
              <a:rPr>
                <a:latin typeface="+mn-lt"/>
              </a:rPr>
              <a:t>Literaturverzeichnis</a:t>
            </a:r>
          </a:p>
        </p:txBody>
      </p:sp>
      <p:sp>
        <p:nvSpPr>
          <p:cNvPr id="265" name="Linie"/>
          <p:cNvSpPr/>
          <p:nvPr/>
        </p:nvSpPr>
        <p:spPr>
          <a:xfrm>
            <a:off x="2726345" y="1486964"/>
            <a:ext cx="599054" cy="1"/>
          </a:xfrm>
          <a:prstGeom prst="line">
            <a:avLst/>
          </a:prstGeom>
          <a:ln w="25400">
            <a:solidFill>
              <a:schemeClr val="accent1">
                <a:satOff val="-33333"/>
                <a:lumOff val="29999"/>
              </a:schemeClr>
            </a:solidFill>
            <a:tailEnd type="stealth"/>
          </a:ln>
        </p:spPr>
        <p:txBody>
          <a:bodyPr lIns="45719" rIns="45719"/>
          <a:lstStyle/>
          <a:p>
            <a:endParaRPr>
              <a:latin typeface="+mn-lt"/>
            </a:endParaRPr>
          </a:p>
        </p:txBody>
      </p:sp>
      <p:sp>
        <p:nvSpPr>
          <p:cNvPr id="266" name="Linie"/>
          <p:cNvSpPr/>
          <p:nvPr/>
        </p:nvSpPr>
        <p:spPr>
          <a:xfrm>
            <a:off x="2721506" y="1883487"/>
            <a:ext cx="599054" cy="1"/>
          </a:xfrm>
          <a:prstGeom prst="line">
            <a:avLst/>
          </a:prstGeom>
          <a:ln w="25400">
            <a:solidFill>
              <a:schemeClr val="accent1">
                <a:satOff val="-33333"/>
                <a:lumOff val="29999"/>
              </a:schemeClr>
            </a:solidFill>
            <a:tailEnd type="stealth"/>
          </a:ln>
        </p:spPr>
        <p:txBody>
          <a:bodyPr lIns="45719" rIns="45719"/>
          <a:lstStyle/>
          <a:p>
            <a:endParaRPr>
              <a:latin typeface="+mn-lt"/>
            </a:endParaRPr>
          </a:p>
        </p:txBody>
      </p:sp>
      <p:sp>
        <p:nvSpPr>
          <p:cNvPr id="267" name="Linie"/>
          <p:cNvSpPr/>
          <p:nvPr/>
        </p:nvSpPr>
        <p:spPr>
          <a:xfrm>
            <a:off x="2704112" y="2449516"/>
            <a:ext cx="599054" cy="1"/>
          </a:xfrm>
          <a:prstGeom prst="line">
            <a:avLst/>
          </a:prstGeom>
          <a:ln w="25400">
            <a:solidFill>
              <a:schemeClr val="accent1">
                <a:lumOff val="-8000"/>
              </a:schemeClr>
            </a:solidFill>
            <a:tailEnd type="stealth"/>
          </a:ln>
        </p:spPr>
        <p:txBody>
          <a:bodyPr lIns="45719" rIns="45719"/>
          <a:lstStyle/>
          <a:p>
            <a:endParaRPr>
              <a:latin typeface="+mn-lt"/>
            </a:endParaRPr>
          </a:p>
        </p:txBody>
      </p:sp>
      <p:sp>
        <p:nvSpPr>
          <p:cNvPr id="268" name="Linie"/>
          <p:cNvSpPr/>
          <p:nvPr/>
        </p:nvSpPr>
        <p:spPr>
          <a:xfrm>
            <a:off x="2711830" y="3054826"/>
            <a:ext cx="599054" cy="1"/>
          </a:xfrm>
          <a:prstGeom prst="line">
            <a:avLst/>
          </a:prstGeom>
          <a:ln w="25400">
            <a:solidFill>
              <a:schemeClr val="accent1">
                <a:lumOff val="-8000"/>
              </a:schemeClr>
            </a:solidFill>
            <a:tailEnd type="stealth"/>
          </a:ln>
        </p:spPr>
        <p:txBody>
          <a:bodyPr lIns="45719" rIns="45719"/>
          <a:lstStyle/>
          <a:p>
            <a:endParaRPr>
              <a:latin typeface="+mn-lt"/>
            </a:endParaRPr>
          </a:p>
        </p:txBody>
      </p:sp>
      <p:sp>
        <p:nvSpPr>
          <p:cNvPr id="269" name="Linie"/>
          <p:cNvSpPr/>
          <p:nvPr/>
        </p:nvSpPr>
        <p:spPr>
          <a:xfrm>
            <a:off x="2706991" y="4234200"/>
            <a:ext cx="599054" cy="1"/>
          </a:xfrm>
          <a:prstGeom prst="line">
            <a:avLst/>
          </a:prstGeom>
          <a:ln w="25400">
            <a:solidFill>
              <a:schemeClr val="accent1">
                <a:lumOff val="-8000"/>
              </a:schemeClr>
            </a:solidFill>
            <a:tailEnd type="stealth"/>
          </a:ln>
        </p:spPr>
        <p:txBody>
          <a:bodyPr lIns="45719" rIns="45719"/>
          <a:lstStyle/>
          <a:p>
            <a:endParaRPr>
              <a:latin typeface="+mn-lt"/>
            </a:endParaRPr>
          </a:p>
        </p:txBody>
      </p:sp>
      <p:sp>
        <p:nvSpPr>
          <p:cNvPr id="270" name="Linie"/>
          <p:cNvSpPr/>
          <p:nvPr/>
        </p:nvSpPr>
        <p:spPr>
          <a:xfrm>
            <a:off x="2714709" y="4772023"/>
            <a:ext cx="599054" cy="1"/>
          </a:xfrm>
          <a:prstGeom prst="line">
            <a:avLst/>
          </a:prstGeom>
          <a:ln w="25400">
            <a:solidFill>
              <a:schemeClr val="accent1">
                <a:lumOff val="-8000"/>
              </a:schemeClr>
            </a:solidFill>
            <a:tailEnd type="stealth"/>
          </a:ln>
        </p:spPr>
        <p:txBody>
          <a:bodyPr lIns="45719" rIns="45719"/>
          <a:lstStyle/>
          <a:p>
            <a:endParaRPr>
              <a:latin typeface="+mn-lt"/>
            </a:endParaRPr>
          </a:p>
        </p:txBody>
      </p:sp>
      <p:sp>
        <p:nvSpPr>
          <p:cNvPr id="272" name="Um welches Thema geht es? Von wem ist die Studie?"/>
          <p:cNvSpPr txBox="1"/>
          <p:nvPr/>
        </p:nvSpPr>
        <p:spPr>
          <a:xfrm>
            <a:off x="3368023" y="1358198"/>
            <a:ext cx="367985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Um welches Thema geht es? Von wem ist die Studie?</a:t>
            </a:r>
          </a:p>
        </p:txBody>
      </p:sp>
      <p:sp>
        <p:nvSpPr>
          <p:cNvPr id="273" name="Kurze Zusammenfassung der Studie in ca. 4-6 Sätzen"/>
          <p:cNvSpPr txBox="1"/>
          <p:nvPr/>
        </p:nvSpPr>
        <p:spPr>
          <a:xfrm>
            <a:off x="3362454" y="1769124"/>
            <a:ext cx="491256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dirty="0" err="1">
                <a:latin typeface="+mn-lt"/>
              </a:rPr>
              <a:t>Kurze</a:t>
            </a:r>
            <a:r>
              <a:rPr dirty="0">
                <a:latin typeface="+mn-lt"/>
              </a:rPr>
              <a:t> </a:t>
            </a:r>
            <a:r>
              <a:rPr dirty="0" err="1">
                <a:latin typeface="+mn-lt"/>
              </a:rPr>
              <a:t>Zusammenfassung</a:t>
            </a:r>
            <a:r>
              <a:rPr dirty="0">
                <a:latin typeface="+mn-lt"/>
              </a:rPr>
              <a:t> der </a:t>
            </a:r>
            <a:r>
              <a:rPr dirty="0" err="1">
                <a:latin typeface="+mn-lt"/>
              </a:rPr>
              <a:t>Studie</a:t>
            </a:r>
            <a:r>
              <a:rPr dirty="0">
                <a:latin typeface="+mn-lt"/>
              </a:rPr>
              <a:t> in ca. 4-6 </a:t>
            </a:r>
            <a:r>
              <a:rPr dirty="0" err="1">
                <a:latin typeface="+mn-lt"/>
              </a:rPr>
              <a:t>Sätzen</a:t>
            </a:r>
            <a:endParaRPr lang="de-DE" sz="900" dirty="0">
              <a:solidFill>
                <a:schemeClr val="tx2"/>
              </a:solidFill>
              <a:latin typeface="+mn-lt"/>
            </a:endParaRPr>
          </a:p>
          <a:p>
            <a:r>
              <a:rPr lang="de-DE" sz="900" dirty="0">
                <a:solidFill>
                  <a:schemeClr val="tx2"/>
                </a:solidFill>
                <a:latin typeface="+mn-lt"/>
              </a:rPr>
              <a:t>(http://www.cbs.umn.edu/sites/default/files/public/downloads/Annotated_Nature_abstract.pdf)</a:t>
            </a:r>
            <a:endParaRPr sz="900" dirty="0">
              <a:solidFill>
                <a:schemeClr val="tx2"/>
              </a:solidFill>
              <a:latin typeface="+mn-lt"/>
            </a:endParaRPr>
          </a:p>
        </p:txBody>
      </p:sp>
      <p:sp>
        <p:nvSpPr>
          <p:cNvPr id="274" name="Theoretischer Hintergrund, Hypothesen"/>
          <p:cNvSpPr txBox="1"/>
          <p:nvPr/>
        </p:nvSpPr>
        <p:spPr>
          <a:xfrm>
            <a:off x="3367933" y="2320359"/>
            <a:ext cx="276614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Theoretischer Hintergrund, Hypothesen</a:t>
            </a:r>
          </a:p>
        </p:txBody>
      </p:sp>
      <p:sp>
        <p:nvSpPr>
          <p:cNvPr id="275" name="Alles zum Experiment:…"/>
          <p:cNvSpPr txBox="1"/>
          <p:nvPr/>
        </p:nvSpPr>
        <p:spPr>
          <a:xfrm>
            <a:off x="3373413" y="2956668"/>
            <a:ext cx="423609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200"/>
            </a:pPr>
            <a:r>
              <a:rPr dirty="0" err="1">
                <a:latin typeface="+mn-lt"/>
              </a:rPr>
              <a:t>Alles</a:t>
            </a:r>
            <a:r>
              <a:rPr dirty="0">
                <a:latin typeface="+mn-lt"/>
              </a:rPr>
              <a:t> </a:t>
            </a:r>
            <a:r>
              <a:rPr dirty="0" err="1">
                <a:latin typeface="+mn-lt"/>
              </a:rPr>
              <a:t>zum</a:t>
            </a:r>
            <a:r>
              <a:rPr dirty="0">
                <a:latin typeface="+mn-lt"/>
              </a:rPr>
              <a:t> Experiment: </a:t>
            </a:r>
          </a:p>
          <a:p>
            <a:pPr>
              <a:defRPr sz="1200"/>
            </a:pPr>
            <a:r>
              <a:rPr dirty="0">
                <a:latin typeface="+mn-lt"/>
              </a:rPr>
              <a:t>Wie </a:t>
            </a:r>
            <a:r>
              <a:rPr dirty="0" err="1">
                <a:latin typeface="+mn-lt"/>
              </a:rPr>
              <a:t>wurde</a:t>
            </a:r>
            <a:r>
              <a:rPr dirty="0">
                <a:latin typeface="+mn-lt"/>
              </a:rPr>
              <a:t> das Experiment </a:t>
            </a:r>
            <a:r>
              <a:rPr dirty="0" err="1">
                <a:latin typeface="+mn-lt"/>
              </a:rPr>
              <a:t>implementiert</a:t>
            </a:r>
            <a:r>
              <a:rPr dirty="0">
                <a:latin typeface="+mn-lt"/>
              </a:rPr>
              <a:t> und </a:t>
            </a:r>
            <a:r>
              <a:rPr dirty="0" err="1">
                <a:latin typeface="+mn-lt"/>
              </a:rPr>
              <a:t>durchgeführt</a:t>
            </a:r>
            <a:r>
              <a:rPr dirty="0">
                <a:latin typeface="+mn-lt"/>
              </a:rPr>
              <a:t>? </a:t>
            </a:r>
          </a:p>
          <a:p>
            <a:pPr>
              <a:defRPr sz="1200"/>
            </a:pPr>
            <a:r>
              <a:rPr dirty="0" err="1">
                <a:latin typeface="+mn-lt"/>
              </a:rPr>
              <a:t>Wer</a:t>
            </a:r>
            <a:r>
              <a:rPr dirty="0">
                <a:latin typeface="+mn-lt"/>
              </a:rPr>
              <a:t> </a:t>
            </a:r>
            <a:r>
              <a:rPr dirty="0" err="1">
                <a:latin typeface="+mn-lt"/>
              </a:rPr>
              <a:t>wurde</a:t>
            </a:r>
            <a:r>
              <a:rPr dirty="0">
                <a:latin typeface="+mn-lt"/>
              </a:rPr>
              <a:t> </a:t>
            </a:r>
            <a:r>
              <a:rPr dirty="0" err="1">
                <a:latin typeface="+mn-lt"/>
              </a:rPr>
              <a:t>getestet</a:t>
            </a:r>
            <a:r>
              <a:rPr dirty="0">
                <a:latin typeface="+mn-lt"/>
              </a:rPr>
              <a:t>? </a:t>
            </a:r>
          </a:p>
          <a:p>
            <a:pPr>
              <a:defRPr sz="1200"/>
            </a:pPr>
            <a:r>
              <a:rPr dirty="0">
                <a:latin typeface="+mn-lt"/>
              </a:rPr>
              <a:t>Wie </a:t>
            </a:r>
            <a:r>
              <a:rPr dirty="0" err="1">
                <a:latin typeface="+mn-lt"/>
              </a:rPr>
              <a:t>wurden</a:t>
            </a:r>
            <a:r>
              <a:rPr dirty="0">
                <a:latin typeface="+mn-lt"/>
              </a:rPr>
              <a:t> die </a:t>
            </a:r>
            <a:r>
              <a:rPr dirty="0" err="1">
                <a:latin typeface="+mn-lt"/>
              </a:rPr>
              <a:t>Daten</a:t>
            </a:r>
            <a:r>
              <a:rPr dirty="0">
                <a:latin typeface="+mn-lt"/>
              </a:rPr>
              <a:t> </a:t>
            </a:r>
            <a:r>
              <a:rPr dirty="0" err="1">
                <a:latin typeface="+mn-lt"/>
              </a:rPr>
              <a:t>analysiert</a:t>
            </a:r>
            <a:r>
              <a:rPr dirty="0">
                <a:latin typeface="+mn-lt"/>
              </a:rPr>
              <a:t>?</a:t>
            </a:r>
          </a:p>
        </p:txBody>
      </p:sp>
      <p:sp>
        <p:nvSpPr>
          <p:cNvPr id="276" name="Ergebnisse (ohne Interpretation)"/>
          <p:cNvSpPr txBox="1"/>
          <p:nvPr/>
        </p:nvSpPr>
        <p:spPr>
          <a:xfrm>
            <a:off x="3356797" y="4123771"/>
            <a:ext cx="41110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dirty="0" err="1">
                <a:latin typeface="+mn-lt"/>
              </a:rPr>
              <a:t>Ergebnisse</a:t>
            </a:r>
            <a:r>
              <a:rPr lang="de-DE" dirty="0">
                <a:latin typeface="+mn-lt"/>
              </a:rPr>
              <a:t>, </a:t>
            </a:r>
            <a:r>
              <a:rPr dirty="0" err="1">
                <a:latin typeface="+mn-lt"/>
              </a:rPr>
              <a:t>ohne</a:t>
            </a:r>
            <a:r>
              <a:rPr dirty="0">
                <a:latin typeface="+mn-lt"/>
              </a:rPr>
              <a:t> Interpretation</a:t>
            </a:r>
            <a:r>
              <a:rPr lang="de-DE" dirty="0">
                <a:latin typeface="+mn-lt"/>
              </a:rPr>
              <a:t>. 1zu1 Abbild der Methoden.</a:t>
            </a:r>
            <a:endParaRPr dirty="0">
              <a:latin typeface="+mn-lt"/>
            </a:endParaRPr>
          </a:p>
        </p:txBody>
      </p:sp>
      <p:sp>
        <p:nvSpPr>
          <p:cNvPr id="277" name="Zusammenfassung:…"/>
          <p:cNvSpPr txBox="1"/>
          <p:nvPr/>
        </p:nvSpPr>
        <p:spPr>
          <a:xfrm>
            <a:off x="3352018" y="4618559"/>
            <a:ext cx="405335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200"/>
            </a:pPr>
            <a:r>
              <a:rPr dirty="0" err="1">
                <a:latin typeface="+mn-lt"/>
              </a:rPr>
              <a:t>Zusammenfassung</a:t>
            </a:r>
            <a:r>
              <a:rPr dirty="0">
                <a:latin typeface="+mn-lt"/>
              </a:rPr>
              <a:t>: </a:t>
            </a:r>
          </a:p>
          <a:p>
            <a:pPr>
              <a:defRPr sz="1200"/>
            </a:pPr>
            <a:r>
              <a:rPr dirty="0">
                <a:latin typeface="+mn-lt"/>
              </a:rPr>
              <a:t>Was </a:t>
            </a:r>
            <a:r>
              <a:rPr dirty="0" err="1">
                <a:latin typeface="+mn-lt"/>
              </a:rPr>
              <a:t>wurde</a:t>
            </a:r>
            <a:r>
              <a:rPr dirty="0">
                <a:latin typeface="+mn-lt"/>
              </a:rPr>
              <a:t> </a:t>
            </a:r>
            <a:r>
              <a:rPr dirty="0" err="1">
                <a:latin typeface="+mn-lt"/>
              </a:rPr>
              <a:t>gemacht</a:t>
            </a:r>
            <a:r>
              <a:rPr dirty="0">
                <a:latin typeface="+mn-lt"/>
              </a:rPr>
              <a:t>? Was hat man </a:t>
            </a:r>
            <a:r>
              <a:rPr dirty="0" err="1">
                <a:latin typeface="+mn-lt"/>
              </a:rPr>
              <a:t>rausgefunden</a:t>
            </a:r>
            <a:r>
              <a:rPr dirty="0">
                <a:latin typeface="+mn-lt"/>
              </a:rPr>
              <a:t>? </a:t>
            </a:r>
          </a:p>
          <a:p>
            <a:pPr>
              <a:defRPr sz="1200"/>
            </a:pPr>
            <a:r>
              <a:rPr dirty="0">
                <a:latin typeface="+mn-lt"/>
              </a:rPr>
              <a:t>Wie </a:t>
            </a:r>
            <a:r>
              <a:rPr dirty="0" err="1">
                <a:latin typeface="+mn-lt"/>
              </a:rPr>
              <a:t>werden</a:t>
            </a:r>
            <a:r>
              <a:rPr dirty="0">
                <a:latin typeface="+mn-lt"/>
              </a:rPr>
              <a:t> die </a:t>
            </a:r>
            <a:r>
              <a:rPr dirty="0" err="1">
                <a:latin typeface="+mn-lt"/>
              </a:rPr>
              <a:t>Ergebnisse</a:t>
            </a:r>
            <a:r>
              <a:rPr dirty="0">
                <a:latin typeface="+mn-lt"/>
              </a:rPr>
              <a:t> </a:t>
            </a:r>
            <a:r>
              <a:rPr dirty="0" err="1">
                <a:latin typeface="+mn-lt"/>
              </a:rPr>
              <a:t>interpretiert</a:t>
            </a:r>
            <a:r>
              <a:rPr dirty="0">
                <a:latin typeface="+mn-lt"/>
              </a:rPr>
              <a:t> und </a:t>
            </a:r>
            <a:r>
              <a:rPr dirty="0" err="1">
                <a:latin typeface="+mn-lt"/>
              </a:rPr>
              <a:t>eingeordnet</a:t>
            </a:r>
            <a:r>
              <a:rPr dirty="0">
                <a:latin typeface="+mn-lt"/>
              </a:rPr>
              <a:t>?</a:t>
            </a:r>
            <a:r>
              <a:rPr lang="de-DE" dirty="0">
                <a:latin typeface="+mn-lt"/>
              </a:rPr>
              <a:t> </a:t>
            </a:r>
            <a:endParaRPr dirty="0">
              <a:latin typeface="+mn-lt"/>
            </a:endParaRPr>
          </a:p>
        </p:txBody>
      </p:sp>
      <p:sp>
        <p:nvSpPr>
          <p:cNvPr id="278" name="Wer wurde zitiert?"/>
          <p:cNvSpPr txBox="1"/>
          <p:nvPr/>
        </p:nvSpPr>
        <p:spPr>
          <a:xfrm>
            <a:off x="3345661" y="5815243"/>
            <a:ext cx="132504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chemeClr val="accent4">
                    <a:lumOff val="13999"/>
                  </a:schemeClr>
                </a:solidFill>
              </a:defRPr>
            </a:lvl1pPr>
          </a:lstStyle>
          <a:p>
            <a:r>
              <a:rPr>
                <a:latin typeface="+mn-lt"/>
              </a:rPr>
              <a:t>Wer wurde zitiert?</a:t>
            </a:r>
          </a:p>
        </p:txBody>
      </p:sp>
      <p:sp>
        <p:nvSpPr>
          <p:cNvPr id="279" name="Rechteck"/>
          <p:cNvSpPr/>
          <p:nvPr/>
        </p:nvSpPr>
        <p:spPr>
          <a:xfrm>
            <a:off x="246697" y="5275289"/>
            <a:ext cx="2462753" cy="472787"/>
          </a:xfrm>
          <a:prstGeom prst="rect">
            <a:avLst/>
          </a:prstGeom>
          <a:solidFill>
            <a:schemeClr val="accent3">
              <a:lumOff val="44000"/>
            </a:schemeClr>
          </a:solidFill>
          <a:ln w="25400">
            <a:solidFill>
              <a:schemeClr val="accent5"/>
            </a:solidFill>
          </a:ln>
        </p:spPr>
        <p:txBody>
          <a:bodyPr lIns="45719" rIns="45719"/>
          <a:lstStyle/>
          <a:p>
            <a:endParaRPr>
              <a:latin typeface="+mn-lt"/>
            </a:endParaRPr>
          </a:p>
        </p:txBody>
      </p:sp>
      <p:sp>
        <p:nvSpPr>
          <p:cNvPr id="280" name="Danksagung, Hinweise auf Förderungen &amp; Ethikanträge"/>
          <p:cNvSpPr txBox="1"/>
          <p:nvPr/>
        </p:nvSpPr>
        <p:spPr>
          <a:xfrm>
            <a:off x="439722" y="5342769"/>
            <a:ext cx="2147975"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000">
                <a:solidFill>
                  <a:schemeClr val="accent5">
                    <a:satOff val="-25934"/>
                    <a:lumOff val="-15529"/>
                  </a:schemeClr>
                </a:solidFill>
              </a:defRPr>
            </a:lvl1pPr>
          </a:lstStyle>
          <a:p>
            <a:r>
              <a:rPr>
                <a:latin typeface="+mn-lt"/>
              </a:rPr>
              <a:t>Danksagung, Hinweise auf Förderungen &amp; Ethikanträge</a:t>
            </a:r>
          </a:p>
        </p:txBody>
      </p:sp>
      <p:sp>
        <p:nvSpPr>
          <p:cNvPr id="281" name="Linie"/>
          <p:cNvSpPr/>
          <p:nvPr/>
        </p:nvSpPr>
        <p:spPr>
          <a:xfrm>
            <a:off x="2721823" y="5397012"/>
            <a:ext cx="599054" cy="1"/>
          </a:xfrm>
          <a:prstGeom prst="line">
            <a:avLst/>
          </a:prstGeom>
          <a:ln w="25400">
            <a:solidFill>
              <a:schemeClr val="accent5"/>
            </a:solidFill>
            <a:tailEnd type="stealth"/>
          </a:ln>
        </p:spPr>
        <p:txBody>
          <a:bodyPr lIns="45719" rIns="45719"/>
          <a:lstStyle/>
          <a:p>
            <a:endParaRPr>
              <a:latin typeface="+mn-lt"/>
            </a:endParaRPr>
          </a:p>
        </p:txBody>
      </p:sp>
      <p:sp>
        <p:nvSpPr>
          <p:cNvPr id="282" name="Von wem wurde die Studie in Auftrag gegeben?…"/>
          <p:cNvSpPr txBox="1"/>
          <p:nvPr/>
        </p:nvSpPr>
        <p:spPr>
          <a:xfrm>
            <a:off x="3340687" y="5280436"/>
            <a:ext cx="338329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200">
                <a:solidFill>
                  <a:schemeClr val="accent4">
                    <a:lumOff val="13999"/>
                  </a:schemeClr>
                </a:solidFill>
              </a:defRPr>
            </a:pPr>
            <a:r>
              <a:rPr>
                <a:latin typeface="+mn-lt"/>
              </a:rPr>
              <a:t>Von wem wurde die Studie in Auftrag gegeben? </a:t>
            </a:r>
          </a:p>
          <a:p>
            <a:pPr>
              <a:defRPr sz="1200">
                <a:solidFill>
                  <a:schemeClr val="accent4">
                    <a:lumOff val="13999"/>
                  </a:schemeClr>
                </a:solidFill>
              </a:defRPr>
            </a:pPr>
            <a:r>
              <a:rPr>
                <a:latin typeface="+mn-lt"/>
              </a:rPr>
              <a:t>Hat ein Ethikausschuss die Studie genehmigt?</a:t>
            </a:r>
          </a:p>
        </p:txBody>
      </p:sp>
      <p:sp>
        <p:nvSpPr>
          <p:cNvPr id="40" name="Linie">
            <a:extLst>
              <a:ext uri="{FF2B5EF4-FFF2-40B4-BE49-F238E27FC236}">
                <a16:creationId xmlns:a16="http://schemas.microsoft.com/office/drawing/2014/main" id="{18B5513C-DA24-E8CE-7956-CBC8EDC49960}"/>
              </a:ext>
            </a:extLst>
          </p:cNvPr>
          <p:cNvSpPr/>
          <p:nvPr/>
        </p:nvSpPr>
        <p:spPr>
          <a:xfrm>
            <a:off x="2721506" y="5960930"/>
            <a:ext cx="599054" cy="1"/>
          </a:xfrm>
          <a:prstGeom prst="line">
            <a:avLst/>
          </a:prstGeom>
          <a:ln w="25400">
            <a:solidFill>
              <a:schemeClr val="accent5"/>
            </a:solidFill>
            <a:tailEnd type="stealth"/>
          </a:ln>
        </p:spPr>
        <p:txBody>
          <a:bodyPr lIns="45719" rIns="45719"/>
          <a:lstStyle/>
          <a:p>
            <a:endParaRPr>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426799">
              <a:spcBef>
                <a:spcPts val="500"/>
              </a:spcBef>
              <a:defRPr sz="1520" b="1">
                <a:latin typeface="D-DIN"/>
                <a:ea typeface="D-DIN"/>
                <a:cs typeface="D-DIN"/>
                <a:sym typeface="D-DIN"/>
              </a:defRPr>
            </a:pPr>
            <a:r>
              <a:rPr dirty="0">
                <a:latin typeface="+mn-lt"/>
              </a:rPr>
              <a:t>Takt: </a:t>
            </a:r>
          </a:p>
          <a:p>
            <a:pPr lvl="1" indent="217170" defTabSz="426799">
              <a:spcBef>
                <a:spcPts val="500"/>
              </a:spcBef>
              <a:defRPr sz="1520">
                <a:latin typeface="D-DIN"/>
                <a:ea typeface="D-DIN"/>
                <a:cs typeface="D-DIN"/>
                <a:sym typeface="D-DIN"/>
              </a:defRPr>
            </a:pPr>
            <a:r>
              <a:rPr dirty="0">
                <a:latin typeface="+mn-lt"/>
              </a:rPr>
              <a:t>Der </a:t>
            </a:r>
            <a:r>
              <a:rPr dirty="0" err="1">
                <a:latin typeface="+mn-lt"/>
              </a:rPr>
              <a:t>Grundschlag</a:t>
            </a:r>
            <a:r>
              <a:rPr dirty="0">
                <a:latin typeface="+mn-lt"/>
              </a:rPr>
              <a:t>/</a:t>
            </a:r>
            <a:r>
              <a:rPr dirty="0" err="1">
                <a:latin typeface="+mn-lt"/>
              </a:rPr>
              <a:t>Puls</a:t>
            </a:r>
            <a:r>
              <a:rPr dirty="0">
                <a:latin typeface="+mn-lt"/>
              </a:rPr>
              <a:t> </a:t>
            </a:r>
            <a:r>
              <a:rPr dirty="0" err="1">
                <a:latin typeface="+mn-lt"/>
              </a:rPr>
              <a:t>eines</a:t>
            </a:r>
            <a:r>
              <a:rPr dirty="0">
                <a:latin typeface="+mn-lt"/>
              </a:rPr>
              <a:t> </a:t>
            </a:r>
            <a:r>
              <a:rPr dirty="0" err="1">
                <a:latin typeface="+mn-lt"/>
              </a:rPr>
              <a:t>Musikstücks</a:t>
            </a:r>
            <a:r>
              <a:rPr dirty="0">
                <a:latin typeface="+mn-lt"/>
              </a:rPr>
              <a:t> </a:t>
            </a:r>
            <a:r>
              <a:rPr dirty="0" err="1">
                <a:latin typeface="+mn-lt"/>
              </a:rPr>
              <a:t>wird</a:t>
            </a:r>
            <a:r>
              <a:rPr dirty="0">
                <a:latin typeface="+mn-lt"/>
              </a:rPr>
              <a:t> </a:t>
            </a:r>
            <a:r>
              <a:rPr dirty="0" err="1">
                <a:latin typeface="+mn-lt"/>
              </a:rPr>
              <a:t>durch</a:t>
            </a:r>
            <a:r>
              <a:rPr dirty="0">
                <a:latin typeface="+mn-lt"/>
              </a:rPr>
              <a:t> den Takt in </a:t>
            </a:r>
            <a:r>
              <a:rPr dirty="0" err="1">
                <a:latin typeface="+mn-lt"/>
              </a:rPr>
              <a:t>Abschnitte</a:t>
            </a:r>
            <a:r>
              <a:rPr dirty="0">
                <a:latin typeface="+mn-lt"/>
              </a:rPr>
              <a:t> </a:t>
            </a:r>
            <a:r>
              <a:rPr dirty="0" err="1">
                <a:latin typeface="+mn-lt"/>
              </a:rPr>
              <a:t>geteilt</a:t>
            </a:r>
            <a:r>
              <a:rPr dirty="0">
                <a:latin typeface="+mn-lt"/>
              </a:rPr>
              <a:t>. Je </a:t>
            </a:r>
            <a:r>
              <a:rPr dirty="0" err="1">
                <a:latin typeface="+mn-lt"/>
              </a:rPr>
              <a:t>nach</a:t>
            </a:r>
            <a:r>
              <a:rPr dirty="0">
                <a:latin typeface="+mn-lt"/>
              </a:rPr>
              <a:t> </a:t>
            </a:r>
            <a:r>
              <a:rPr dirty="0" err="1">
                <a:latin typeface="+mn-lt"/>
              </a:rPr>
              <a:t>Strukturierung</a:t>
            </a:r>
            <a:r>
              <a:rPr dirty="0">
                <a:latin typeface="+mn-lt"/>
              </a:rPr>
              <a:t> der </a:t>
            </a:r>
            <a:r>
              <a:rPr dirty="0" err="1">
                <a:latin typeface="+mn-lt"/>
              </a:rPr>
              <a:t>Schläge</a:t>
            </a:r>
            <a:r>
              <a:rPr dirty="0">
                <a:latin typeface="+mn-lt"/>
              </a:rPr>
              <a:t> </a:t>
            </a:r>
            <a:r>
              <a:rPr dirty="0" err="1">
                <a:latin typeface="+mn-lt"/>
              </a:rPr>
              <a:t>ergibt</a:t>
            </a:r>
            <a:r>
              <a:rPr dirty="0">
                <a:latin typeface="+mn-lt"/>
              </a:rPr>
              <a:t> </a:t>
            </a:r>
            <a:r>
              <a:rPr dirty="0" err="1">
                <a:latin typeface="+mn-lt"/>
              </a:rPr>
              <a:t>sich</a:t>
            </a:r>
            <a:r>
              <a:rPr dirty="0">
                <a:latin typeface="+mn-lt"/>
              </a:rPr>
              <a:t> </a:t>
            </a:r>
            <a:r>
              <a:rPr dirty="0" err="1">
                <a:latin typeface="+mn-lt"/>
              </a:rPr>
              <a:t>eine</a:t>
            </a:r>
            <a:r>
              <a:rPr dirty="0">
                <a:latin typeface="+mn-lt"/>
              </a:rPr>
              <a:t> </a:t>
            </a:r>
            <a:r>
              <a:rPr dirty="0" err="1">
                <a:latin typeface="+mn-lt"/>
              </a:rPr>
              <a:t>bestimmte</a:t>
            </a:r>
            <a:r>
              <a:rPr dirty="0">
                <a:latin typeface="+mn-lt"/>
              </a:rPr>
              <a:t> </a:t>
            </a:r>
            <a:r>
              <a:rPr dirty="0" err="1">
                <a:latin typeface="+mn-lt"/>
              </a:rPr>
              <a:t>Taktart</a:t>
            </a:r>
            <a:r>
              <a:rPr dirty="0">
                <a:latin typeface="+mn-lt"/>
              </a:rPr>
              <a:t>, </a:t>
            </a:r>
            <a:r>
              <a:rPr dirty="0" err="1">
                <a:latin typeface="+mn-lt"/>
              </a:rPr>
              <a:t>z.B.</a:t>
            </a:r>
            <a:r>
              <a:rPr dirty="0">
                <a:latin typeface="+mn-lt"/>
              </a:rPr>
              <a:t> </a:t>
            </a:r>
            <a:r>
              <a:rPr dirty="0" err="1">
                <a:latin typeface="+mn-lt"/>
              </a:rPr>
              <a:t>ein</a:t>
            </a:r>
            <a:r>
              <a:rPr dirty="0">
                <a:latin typeface="+mn-lt"/>
              </a:rPr>
              <a:t> 4/4-Takt.</a:t>
            </a:r>
          </a:p>
          <a:p>
            <a:pPr lvl="1" indent="217170" defTabSz="426799">
              <a:spcBef>
                <a:spcPts val="500"/>
              </a:spcBef>
              <a:defRPr sz="1520">
                <a:latin typeface="D-DIN"/>
                <a:ea typeface="D-DIN"/>
                <a:cs typeface="D-DIN"/>
                <a:sym typeface="D-DIN"/>
              </a:defRPr>
            </a:pPr>
            <a:endParaRPr dirty="0">
              <a:latin typeface="+mn-lt"/>
            </a:endParaRPr>
          </a:p>
          <a:p>
            <a:pPr defTabSz="426799">
              <a:spcBef>
                <a:spcPts val="500"/>
              </a:spcBef>
              <a:defRPr sz="1520" b="1">
                <a:solidFill>
                  <a:schemeClr val="accent3">
                    <a:lumOff val="44000"/>
                  </a:schemeClr>
                </a:solidFill>
                <a:latin typeface="D-DIN"/>
                <a:ea typeface="D-DIN"/>
                <a:cs typeface="D-DIN"/>
                <a:sym typeface="D-DIN"/>
              </a:defRPr>
            </a:pPr>
            <a:r>
              <a:rPr dirty="0" err="1">
                <a:latin typeface="+mn-lt"/>
              </a:rPr>
              <a:t>Metrum</a:t>
            </a:r>
            <a:r>
              <a:rPr dirty="0">
                <a:latin typeface="+mn-lt"/>
              </a:rPr>
              <a:t> (lat. „</a:t>
            </a:r>
            <a:r>
              <a:rPr dirty="0" err="1">
                <a:latin typeface="+mn-lt"/>
              </a:rPr>
              <a:t>Maß</a:t>
            </a:r>
            <a:r>
              <a:rPr dirty="0">
                <a:latin typeface="+mn-lt"/>
              </a:rPr>
              <a:t>“):</a:t>
            </a:r>
            <a:r>
              <a:rPr b="0" dirty="0">
                <a:latin typeface="+mn-lt"/>
              </a:rPr>
              <a:t> </a:t>
            </a:r>
          </a:p>
          <a:p>
            <a:pPr lvl="1" indent="217170" defTabSz="426799">
              <a:spcBef>
                <a:spcPts val="500"/>
              </a:spcBef>
              <a:defRPr sz="1520" b="1">
                <a:solidFill>
                  <a:schemeClr val="accent3">
                    <a:lumOff val="44000"/>
                  </a:schemeClr>
                </a:solidFill>
                <a:latin typeface="D-DIN"/>
                <a:ea typeface="D-DIN"/>
                <a:cs typeface="D-DIN"/>
                <a:sym typeface="D-DIN"/>
              </a:defRPr>
            </a:pPr>
            <a:r>
              <a:rPr b="0" dirty="0" err="1">
                <a:latin typeface="+mn-lt"/>
              </a:rPr>
              <a:t>Betonung</a:t>
            </a:r>
            <a:r>
              <a:rPr b="0" dirty="0">
                <a:latin typeface="+mn-lt"/>
              </a:rPr>
              <a:t> der </a:t>
            </a:r>
            <a:r>
              <a:rPr b="0" dirty="0" err="1">
                <a:latin typeface="+mn-lt"/>
              </a:rPr>
              <a:t>Schläge</a:t>
            </a:r>
            <a:r>
              <a:rPr b="0" dirty="0">
                <a:latin typeface="+mn-lt"/>
              </a:rPr>
              <a:t>, </a:t>
            </a:r>
            <a:r>
              <a:rPr b="0" dirty="0" err="1">
                <a:latin typeface="+mn-lt"/>
              </a:rPr>
              <a:t>abhängig</a:t>
            </a:r>
            <a:r>
              <a:rPr b="0" dirty="0">
                <a:latin typeface="+mn-lt"/>
              </a:rPr>
              <a:t> </a:t>
            </a:r>
            <a:r>
              <a:rPr b="0" dirty="0" err="1">
                <a:latin typeface="+mn-lt"/>
              </a:rPr>
              <a:t>vom</a:t>
            </a:r>
            <a:r>
              <a:rPr b="0" dirty="0">
                <a:latin typeface="+mn-lt"/>
              </a:rPr>
              <a:t> Takt</a:t>
            </a:r>
          </a:p>
          <a:p>
            <a:pPr lvl="1" indent="217170" defTabSz="426799">
              <a:spcBef>
                <a:spcPts val="500"/>
              </a:spcBef>
              <a:defRPr sz="1520">
                <a:solidFill>
                  <a:schemeClr val="accent3">
                    <a:lumOff val="44000"/>
                  </a:schemeClr>
                </a:solidFill>
                <a:latin typeface="D-DIN"/>
                <a:ea typeface="D-DIN"/>
                <a:cs typeface="D-DIN"/>
                <a:sym typeface="D-DIN"/>
              </a:defRPr>
            </a:pPr>
            <a:endParaRPr b="0" dirty="0">
              <a:latin typeface="+mn-lt"/>
            </a:endParaRPr>
          </a:p>
          <a:p>
            <a:pPr defTabSz="426799">
              <a:spcBef>
                <a:spcPts val="500"/>
              </a:spcBef>
              <a:defRPr sz="1520">
                <a:solidFill>
                  <a:schemeClr val="accent3">
                    <a:lumOff val="44000"/>
                  </a:schemeClr>
                </a:solidFill>
                <a:latin typeface="D-DIN"/>
                <a:ea typeface="D-DIN"/>
                <a:cs typeface="D-DIN"/>
                <a:sym typeface="D-DIN"/>
              </a:defRPr>
            </a:pPr>
            <a:r>
              <a:rPr b="1" dirty="0" err="1">
                <a:latin typeface="+mn-lt"/>
              </a:rPr>
              <a:t>Rhythmus</a:t>
            </a:r>
            <a:r>
              <a:rPr b="1" dirty="0">
                <a:latin typeface="+mn-lt"/>
              </a:rPr>
              <a:t>: </a:t>
            </a:r>
          </a:p>
          <a:p>
            <a:pPr lvl="1" indent="217170" defTabSz="426799">
              <a:spcBef>
                <a:spcPts val="500"/>
              </a:spcBef>
              <a:defRPr sz="1520">
                <a:solidFill>
                  <a:schemeClr val="accent3">
                    <a:lumOff val="44000"/>
                  </a:schemeClr>
                </a:solidFill>
                <a:latin typeface="D-DIN"/>
                <a:ea typeface="D-DIN"/>
                <a:cs typeface="D-DIN"/>
                <a:sym typeface="D-DIN"/>
              </a:defRPr>
            </a:pPr>
            <a:r>
              <a:rPr dirty="0" err="1">
                <a:latin typeface="+mn-lt"/>
              </a:rPr>
              <a:t>Akzentmuster</a:t>
            </a:r>
            <a:r>
              <a:rPr dirty="0">
                <a:latin typeface="+mn-lt"/>
              </a:rPr>
              <a:t>, </a:t>
            </a:r>
            <a:r>
              <a:rPr dirty="0" err="1">
                <a:latin typeface="+mn-lt"/>
              </a:rPr>
              <a:t>liegt</a:t>
            </a:r>
            <a:r>
              <a:rPr dirty="0">
                <a:latin typeface="+mn-lt"/>
              </a:rPr>
              <a:t> „</a:t>
            </a:r>
            <a:r>
              <a:rPr dirty="0" err="1">
                <a:latin typeface="+mn-lt"/>
              </a:rPr>
              <a:t>über</a:t>
            </a:r>
            <a:r>
              <a:rPr dirty="0">
                <a:latin typeface="+mn-lt"/>
              </a:rPr>
              <a:t>“ Takt &amp; </a:t>
            </a:r>
            <a:r>
              <a:rPr dirty="0" err="1">
                <a:latin typeface="+mn-lt"/>
              </a:rPr>
              <a:t>Metrum</a:t>
            </a:r>
            <a:endParaRPr dirty="0">
              <a:latin typeface="+mn-lt"/>
            </a:endParaRPr>
          </a:p>
        </p:txBody>
      </p:sp>
      <p:sp>
        <p:nvSpPr>
          <p:cNvPr id="287" name="Titel 1"/>
          <p:cNvSpPr txBox="1">
            <a:spLocks noGrp="1"/>
          </p:cNvSpPr>
          <p:nvPr>
            <p:ph type="title"/>
          </p:nvPr>
        </p:nvSpPr>
        <p:spPr>
          <a:prstGeom prst="rect">
            <a:avLst/>
          </a:prstGeom>
        </p:spPr>
        <p:txBody>
          <a:bodyPr>
            <a:normAutofit fontScale="90000"/>
          </a:bodyPr>
          <a:lstStyle/>
          <a:p>
            <a:r>
              <a:rPr dirty="0" err="1"/>
              <a:t>Musiktheorie</a:t>
            </a:r>
            <a:br>
              <a:rPr lang="de-DE" dirty="0"/>
            </a:br>
            <a:r>
              <a:rPr sz="3100" dirty="0"/>
              <a:t>Takt, </a:t>
            </a:r>
            <a:r>
              <a:rPr sz="3100" dirty="0" err="1"/>
              <a:t>Metrum</a:t>
            </a:r>
            <a:r>
              <a:rPr sz="3100" dirty="0"/>
              <a:t>, </a:t>
            </a:r>
            <a:r>
              <a:rPr sz="3100" dirty="0" err="1"/>
              <a:t>Rhythmus</a:t>
            </a:r>
            <a:endParaRPr dirty="0"/>
          </a:p>
        </p:txBody>
      </p:sp>
      <p:sp>
        <p:nvSpPr>
          <p:cNvPr id="291" name="Linie"/>
          <p:cNvSpPr/>
          <p:nvPr/>
        </p:nvSpPr>
        <p:spPr>
          <a:xfrm>
            <a:off x="2441033" y="3941267"/>
            <a:ext cx="4799665" cy="1"/>
          </a:xfrm>
          <a:prstGeom prst="line">
            <a:avLst/>
          </a:prstGeom>
          <a:ln w="25400">
            <a:solidFill>
              <a:schemeClr val="accent1"/>
            </a:solidFill>
            <a:tailEnd type="arrow"/>
          </a:ln>
        </p:spPr>
        <p:txBody>
          <a:bodyPr lIns="45719" rIns="45719"/>
          <a:lstStyle/>
          <a:p>
            <a:endParaRPr>
              <a:latin typeface="+mn-lt"/>
            </a:endParaRPr>
          </a:p>
        </p:txBody>
      </p:sp>
      <p:sp>
        <p:nvSpPr>
          <p:cNvPr id="292" name="Kreis"/>
          <p:cNvSpPr/>
          <p:nvPr/>
        </p:nvSpPr>
        <p:spPr>
          <a:xfrm>
            <a:off x="2885621" y="3870936"/>
            <a:ext cx="147664"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293" name="Kreis"/>
          <p:cNvSpPr/>
          <p:nvPr/>
        </p:nvSpPr>
        <p:spPr>
          <a:xfrm>
            <a:off x="3283200"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294" name="Kreis"/>
          <p:cNvSpPr/>
          <p:nvPr/>
        </p:nvSpPr>
        <p:spPr>
          <a:xfrm>
            <a:off x="3680778" y="3870936"/>
            <a:ext cx="147664"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295" name="Kreis"/>
          <p:cNvSpPr/>
          <p:nvPr/>
        </p:nvSpPr>
        <p:spPr>
          <a:xfrm>
            <a:off x="4078357"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296" name="4 bpm"/>
          <p:cNvSpPr txBox="1"/>
          <p:nvPr/>
        </p:nvSpPr>
        <p:spPr>
          <a:xfrm>
            <a:off x="3295713" y="3605163"/>
            <a:ext cx="52995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4 bpm</a:t>
            </a:r>
          </a:p>
        </p:txBody>
      </p:sp>
      <p:sp>
        <p:nvSpPr>
          <p:cNvPr id="297" name="Linie"/>
          <p:cNvSpPr/>
          <p:nvPr/>
        </p:nvSpPr>
        <p:spPr>
          <a:xfrm>
            <a:off x="2784452" y="4186112"/>
            <a:ext cx="1536723" cy="1"/>
          </a:xfrm>
          <a:prstGeom prst="line">
            <a:avLst/>
          </a:prstGeom>
          <a:ln w="12700">
            <a:solidFill>
              <a:schemeClr val="accent1"/>
            </a:solidFill>
            <a:prstDash val="sysDot"/>
            <a:miter lim="400000"/>
            <a:headEnd type="triangle" len="sm"/>
            <a:tailEnd type="triangle" len="sm"/>
          </a:ln>
        </p:spPr>
        <p:txBody>
          <a:bodyPr lIns="45719" rIns="45719"/>
          <a:lstStyle/>
          <a:p>
            <a:endParaRPr>
              <a:latin typeface="+mn-lt"/>
            </a:endParaRPr>
          </a:p>
        </p:txBody>
      </p:sp>
      <p:sp>
        <p:nvSpPr>
          <p:cNvPr id="298" name="1 min"/>
          <p:cNvSpPr txBox="1"/>
          <p:nvPr/>
        </p:nvSpPr>
        <p:spPr>
          <a:xfrm>
            <a:off x="3268291" y="4053894"/>
            <a:ext cx="55720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 1 min </a:t>
            </a:r>
          </a:p>
        </p:txBody>
      </p:sp>
      <p:sp>
        <p:nvSpPr>
          <p:cNvPr id="299" name="Kreis"/>
          <p:cNvSpPr/>
          <p:nvPr/>
        </p:nvSpPr>
        <p:spPr>
          <a:xfrm>
            <a:off x="5136326"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0" name="Kreis"/>
          <p:cNvSpPr/>
          <p:nvPr/>
        </p:nvSpPr>
        <p:spPr>
          <a:xfrm>
            <a:off x="5384156" y="3870936"/>
            <a:ext cx="147664"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1" name="Kreis"/>
          <p:cNvSpPr/>
          <p:nvPr/>
        </p:nvSpPr>
        <p:spPr>
          <a:xfrm>
            <a:off x="5633736"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2" name="Kreis"/>
          <p:cNvSpPr/>
          <p:nvPr/>
        </p:nvSpPr>
        <p:spPr>
          <a:xfrm>
            <a:off x="5899552"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3" name="6 bpm"/>
          <p:cNvSpPr txBox="1"/>
          <p:nvPr/>
        </p:nvSpPr>
        <p:spPr>
          <a:xfrm>
            <a:off x="5631712" y="3605163"/>
            <a:ext cx="52995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6 bpm</a:t>
            </a:r>
          </a:p>
        </p:txBody>
      </p:sp>
      <p:sp>
        <p:nvSpPr>
          <p:cNvPr id="304" name="Linie"/>
          <p:cNvSpPr/>
          <p:nvPr/>
        </p:nvSpPr>
        <p:spPr>
          <a:xfrm>
            <a:off x="5120451" y="4186112"/>
            <a:ext cx="1536723" cy="1"/>
          </a:xfrm>
          <a:prstGeom prst="line">
            <a:avLst/>
          </a:prstGeom>
          <a:ln w="12700">
            <a:solidFill>
              <a:schemeClr val="accent1"/>
            </a:solidFill>
            <a:prstDash val="sysDot"/>
            <a:miter lim="400000"/>
            <a:headEnd type="triangle" len="sm"/>
            <a:tailEnd type="triangle" len="sm"/>
          </a:ln>
        </p:spPr>
        <p:txBody>
          <a:bodyPr lIns="45719" rIns="45719"/>
          <a:lstStyle/>
          <a:p>
            <a:endParaRPr>
              <a:latin typeface="+mn-lt"/>
            </a:endParaRPr>
          </a:p>
        </p:txBody>
      </p:sp>
      <p:sp>
        <p:nvSpPr>
          <p:cNvPr id="305" name="Kreis"/>
          <p:cNvSpPr/>
          <p:nvPr/>
        </p:nvSpPr>
        <p:spPr>
          <a:xfrm>
            <a:off x="6165368" y="3870936"/>
            <a:ext cx="147663"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6" name="Kreis"/>
          <p:cNvSpPr/>
          <p:nvPr/>
        </p:nvSpPr>
        <p:spPr>
          <a:xfrm>
            <a:off x="6414947" y="3870936"/>
            <a:ext cx="147664" cy="147601"/>
          </a:xfrm>
          <a:prstGeom prst="ellipse">
            <a:avLst/>
          </a:prstGeom>
          <a:solidFill>
            <a:schemeClr val="accent3">
              <a:lumOff val="44000"/>
            </a:schemeClr>
          </a:solidFill>
          <a:ln w="25400">
            <a:solidFill>
              <a:schemeClr val="accent1"/>
            </a:solidFill>
          </a:ln>
        </p:spPr>
        <p:txBody>
          <a:bodyPr lIns="45719" rIns="45719"/>
          <a:lstStyle/>
          <a:p>
            <a:endParaRPr>
              <a:latin typeface="+mn-lt"/>
            </a:endParaRPr>
          </a:p>
        </p:txBody>
      </p:sp>
      <p:sp>
        <p:nvSpPr>
          <p:cNvPr id="307" name="Grundschlag/Puls"/>
          <p:cNvSpPr txBox="1"/>
          <p:nvPr/>
        </p:nvSpPr>
        <p:spPr>
          <a:xfrm>
            <a:off x="1133989" y="3426866"/>
            <a:ext cx="128015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dirty="0" err="1">
                <a:latin typeface="+mn-lt"/>
              </a:rPr>
              <a:t>Grundschlag</a:t>
            </a:r>
            <a:r>
              <a:rPr dirty="0">
                <a:latin typeface="+mn-lt"/>
              </a:rPr>
              <a:t>/</a:t>
            </a:r>
            <a:r>
              <a:rPr dirty="0" err="1">
                <a:latin typeface="+mn-lt"/>
              </a:rPr>
              <a:t>Puls</a:t>
            </a:r>
            <a:endParaRPr dirty="0">
              <a:latin typeface="+mn-lt"/>
            </a:endParaRPr>
          </a:p>
        </p:txBody>
      </p:sp>
      <p:sp>
        <p:nvSpPr>
          <p:cNvPr id="342" name="Verbindungslinie"/>
          <p:cNvSpPr/>
          <p:nvPr/>
        </p:nvSpPr>
        <p:spPr>
          <a:xfrm>
            <a:off x="2443306" y="3559364"/>
            <a:ext cx="446487" cy="276214"/>
          </a:xfrm>
          <a:custGeom>
            <a:avLst/>
            <a:gdLst/>
            <a:ahLst/>
            <a:cxnLst>
              <a:cxn ang="0">
                <a:pos x="wd2" y="hd2"/>
              </a:cxn>
              <a:cxn ang="5400000">
                <a:pos x="wd2" y="hd2"/>
              </a:cxn>
              <a:cxn ang="10800000">
                <a:pos x="wd2" y="hd2"/>
              </a:cxn>
              <a:cxn ang="16200000">
                <a:pos x="wd2" y="hd2"/>
              </a:cxn>
            </a:cxnLst>
            <a:rect l="0" t="0" r="r" b="b"/>
            <a:pathLst>
              <a:path w="21600" h="19515" extrusionOk="0">
                <a:moveTo>
                  <a:pt x="0" y="602"/>
                </a:moveTo>
                <a:cubicBezTo>
                  <a:pt x="10107" y="-2085"/>
                  <a:pt x="17307" y="4219"/>
                  <a:pt x="21600" y="19515"/>
                </a:cubicBezTo>
              </a:path>
            </a:pathLst>
          </a:custGeom>
          <a:ln w="25400">
            <a:solidFill>
              <a:schemeClr val="accent1"/>
            </a:solidFill>
            <a:tailEnd type="stealth"/>
          </a:ln>
        </p:spPr>
        <p:txBody>
          <a:bodyPr/>
          <a:lstStyle/>
          <a:p>
            <a:endParaRPr>
              <a:latin typeface="+mn-lt"/>
            </a:endParaRPr>
          </a:p>
        </p:txBody>
      </p:sp>
      <p:sp>
        <p:nvSpPr>
          <p:cNvPr id="309" name="Zeit"/>
          <p:cNvSpPr txBox="1"/>
          <p:nvPr/>
        </p:nvSpPr>
        <p:spPr>
          <a:xfrm>
            <a:off x="7234946" y="3809140"/>
            <a:ext cx="34560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i="1"/>
            </a:lvl1pPr>
          </a:lstStyle>
          <a:p>
            <a:r>
              <a:rPr>
                <a:latin typeface="+mn-lt"/>
              </a:rPr>
              <a:t>Zeit</a:t>
            </a:r>
          </a:p>
        </p:txBody>
      </p:sp>
      <p:sp>
        <p:nvSpPr>
          <p:cNvPr id="310" name="Gruppierung von 4 Viertelnoten ergibt 4/4 Takt"/>
          <p:cNvSpPr txBox="1"/>
          <p:nvPr/>
        </p:nvSpPr>
        <p:spPr>
          <a:xfrm>
            <a:off x="1004494" y="4527285"/>
            <a:ext cx="114734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rPr dirty="0" err="1">
                <a:latin typeface="+mn-lt"/>
              </a:rPr>
              <a:t>Gruppierung</a:t>
            </a:r>
            <a:r>
              <a:rPr dirty="0">
                <a:latin typeface="+mn-lt"/>
              </a:rPr>
              <a:t> von 4 </a:t>
            </a:r>
            <a:r>
              <a:rPr dirty="0" err="1">
                <a:latin typeface="+mn-lt"/>
              </a:rPr>
              <a:t>Viertelnoten</a:t>
            </a:r>
            <a:r>
              <a:rPr dirty="0">
                <a:latin typeface="+mn-lt"/>
              </a:rPr>
              <a:t> </a:t>
            </a:r>
            <a:r>
              <a:rPr dirty="0" err="1">
                <a:latin typeface="+mn-lt"/>
              </a:rPr>
              <a:t>ergibt</a:t>
            </a:r>
            <a:r>
              <a:rPr dirty="0">
                <a:latin typeface="+mn-lt"/>
              </a:rPr>
              <a:t> 4/4 Takt</a:t>
            </a:r>
          </a:p>
        </p:txBody>
      </p:sp>
      <p:sp>
        <p:nvSpPr>
          <p:cNvPr id="343" name="Verbindungslinie"/>
          <p:cNvSpPr/>
          <p:nvPr/>
        </p:nvSpPr>
        <p:spPr>
          <a:xfrm>
            <a:off x="2095792" y="5044112"/>
            <a:ext cx="457919" cy="145026"/>
          </a:xfrm>
          <a:custGeom>
            <a:avLst/>
            <a:gdLst/>
            <a:ahLst/>
            <a:cxnLst>
              <a:cxn ang="0">
                <a:pos x="wd2" y="hd2"/>
              </a:cxn>
              <a:cxn ang="5400000">
                <a:pos x="wd2" y="hd2"/>
              </a:cxn>
              <a:cxn ang="10800000">
                <a:pos x="wd2" y="hd2"/>
              </a:cxn>
              <a:cxn ang="16200000">
                <a:pos x="wd2" y="hd2"/>
              </a:cxn>
            </a:cxnLst>
            <a:rect l="0" t="0" r="r" b="b"/>
            <a:pathLst>
              <a:path w="21600" h="16204" extrusionOk="0">
                <a:moveTo>
                  <a:pt x="0" y="986"/>
                </a:moveTo>
                <a:cubicBezTo>
                  <a:pt x="8795" y="21600"/>
                  <a:pt x="15995" y="21271"/>
                  <a:pt x="21600" y="0"/>
                </a:cubicBezTo>
              </a:path>
            </a:pathLst>
          </a:custGeom>
          <a:ln w="25400">
            <a:solidFill>
              <a:schemeClr val="accent1"/>
            </a:solidFill>
            <a:tailEnd type="stealth"/>
          </a:ln>
        </p:spPr>
        <p:txBody>
          <a:bodyPr/>
          <a:lstStyle/>
          <a:p>
            <a:endParaRPr>
              <a:latin typeface="+mn-lt"/>
            </a:endParaRPr>
          </a:p>
        </p:txBody>
      </p:sp>
      <p:sp>
        <p:nvSpPr>
          <p:cNvPr id="312" name="Linie"/>
          <p:cNvSpPr/>
          <p:nvPr/>
        </p:nvSpPr>
        <p:spPr>
          <a:xfrm>
            <a:off x="2479402" y="4812137"/>
            <a:ext cx="4799665" cy="1"/>
          </a:xfrm>
          <a:prstGeom prst="line">
            <a:avLst/>
          </a:prstGeom>
          <a:ln w="25400">
            <a:solidFill>
              <a:schemeClr val="accent1"/>
            </a:solidFill>
            <a:tailEnd type="arrow"/>
          </a:ln>
        </p:spPr>
        <p:txBody>
          <a:bodyPr lIns="45719" rIns="45719"/>
          <a:lstStyle/>
          <a:p>
            <a:endParaRPr>
              <a:latin typeface="+mn-lt"/>
            </a:endParaRPr>
          </a:p>
        </p:txBody>
      </p:sp>
      <p:sp>
        <p:nvSpPr>
          <p:cNvPr id="313" name="Form"/>
          <p:cNvSpPr/>
          <p:nvPr/>
        </p:nvSpPr>
        <p:spPr>
          <a:xfrm>
            <a:off x="3308413" y="4743551"/>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14" name="Zeit"/>
          <p:cNvSpPr txBox="1"/>
          <p:nvPr/>
        </p:nvSpPr>
        <p:spPr>
          <a:xfrm>
            <a:off x="7273315" y="4680010"/>
            <a:ext cx="345605"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i="1"/>
            </a:lvl1pPr>
          </a:lstStyle>
          <a:p>
            <a:r>
              <a:rPr>
                <a:latin typeface="+mn-lt"/>
              </a:rPr>
              <a:t>Zeit</a:t>
            </a:r>
          </a:p>
        </p:txBody>
      </p:sp>
      <p:sp>
        <p:nvSpPr>
          <p:cNvPr id="315" name="Form"/>
          <p:cNvSpPr/>
          <p:nvPr/>
        </p:nvSpPr>
        <p:spPr>
          <a:xfrm>
            <a:off x="3708844" y="4748556"/>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16" name="Form"/>
          <p:cNvSpPr/>
          <p:nvPr/>
        </p:nvSpPr>
        <p:spPr>
          <a:xfrm>
            <a:off x="4143392" y="4748556"/>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17" name="Form"/>
          <p:cNvSpPr/>
          <p:nvPr/>
        </p:nvSpPr>
        <p:spPr>
          <a:xfrm>
            <a:off x="2923338" y="4743551"/>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18" name="Form"/>
          <p:cNvSpPr/>
          <p:nvPr/>
        </p:nvSpPr>
        <p:spPr>
          <a:xfrm>
            <a:off x="4968443" y="4752987"/>
            <a:ext cx="148315" cy="122731"/>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19" name="Form"/>
          <p:cNvSpPr/>
          <p:nvPr/>
        </p:nvSpPr>
        <p:spPr>
          <a:xfrm>
            <a:off x="5368875" y="4757992"/>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20" name="Form"/>
          <p:cNvSpPr/>
          <p:nvPr/>
        </p:nvSpPr>
        <p:spPr>
          <a:xfrm>
            <a:off x="5803422" y="4757992"/>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21" name="Form"/>
          <p:cNvSpPr/>
          <p:nvPr/>
        </p:nvSpPr>
        <p:spPr>
          <a:xfrm>
            <a:off x="4557091" y="4752987"/>
            <a:ext cx="148316" cy="122731"/>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22" name="Form"/>
          <p:cNvSpPr/>
          <p:nvPr/>
        </p:nvSpPr>
        <p:spPr>
          <a:xfrm>
            <a:off x="6628472" y="4752987"/>
            <a:ext cx="148316" cy="122731"/>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23" name="Form"/>
          <p:cNvSpPr/>
          <p:nvPr/>
        </p:nvSpPr>
        <p:spPr>
          <a:xfrm>
            <a:off x="6243398" y="4752987"/>
            <a:ext cx="148316" cy="122731"/>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latin typeface="+mn-lt"/>
            </a:endParaRPr>
          </a:p>
        </p:txBody>
      </p:sp>
      <p:sp>
        <p:nvSpPr>
          <p:cNvPr id="324" name="Linie"/>
          <p:cNvSpPr/>
          <p:nvPr/>
        </p:nvSpPr>
        <p:spPr>
          <a:xfrm flipV="1">
            <a:off x="2923990" y="4814352"/>
            <a:ext cx="1" cy="311852"/>
          </a:xfrm>
          <a:prstGeom prst="line">
            <a:avLst/>
          </a:prstGeom>
          <a:ln w="25400">
            <a:solidFill>
              <a:schemeClr val="accent1"/>
            </a:solidFill>
          </a:ln>
        </p:spPr>
        <p:txBody>
          <a:bodyPr lIns="45719" rIns="45719"/>
          <a:lstStyle/>
          <a:p>
            <a:endParaRPr>
              <a:latin typeface="+mn-lt"/>
            </a:endParaRPr>
          </a:p>
        </p:txBody>
      </p:sp>
      <p:sp>
        <p:nvSpPr>
          <p:cNvPr id="325" name="Linie"/>
          <p:cNvSpPr/>
          <p:nvPr/>
        </p:nvSpPr>
        <p:spPr>
          <a:xfrm flipV="1">
            <a:off x="3308869" y="4814352"/>
            <a:ext cx="1" cy="311852"/>
          </a:xfrm>
          <a:prstGeom prst="line">
            <a:avLst/>
          </a:prstGeom>
          <a:ln w="25400">
            <a:solidFill>
              <a:schemeClr val="accent1"/>
            </a:solidFill>
          </a:ln>
        </p:spPr>
        <p:txBody>
          <a:bodyPr lIns="45719" rIns="45719"/>
          <a:lstStyle/>
          <a:p>
            <a:endParaRPr>
              <a:latin typeface="+mn-lt"/>
            </a:endParaRPr>
          </a:p>
        </p:txBody>
      </p:sp>
      <p:sp>
        <p:nvSpPr>
          <p:cNvPr id="326" name="Linie"/>
          <p:cNvSpPr/>
          <p:nvPr/>
        </p:nvSpPr>
        <p:spPr>
          <a:xfrm flipV="1">
            <a:off x="3706447" y="4820039"/>
            <a:ext cx="1" cy="311852"/>
          </a:xfrm>
          <a:prstGeom prst="line">
            <a:avLst/>
          </a:prstGeom>
          <a:ln w="25400">
            <a:solidFill>
              <a:schemeClr val="accent1"/>
            </a:solidFill>
          </a:ln>
        </p:spPr>
        <p:txBody>
          <a:bodyPr lIns="45719" rIns="45719"/>
          <a:lstStyle/>
          <a:p>
            <a:endParaRPr>
              <a:latin typeface="+mn-lt"/>
            </a:endParaRPr>
          </a:p>
        </p:txBody>
      </p:sp>
      <p:sp>
        <p:nvSpPr>
          <p:cNvPr id="327" name="Linie"/>
          <p:cNvSpPr/>
          <p:nvPr/>
        </p:nvSpPr>
        <p:spPr>
          <a:xfrm flipV="1">
            <a:off x="4143392" y="4814352"/>
            <a:ext cx="1" cy="311852"/>
          </a:xfrm>
          <a:prstGeom prst="line">
            <a:avLst/>
          </a:prstGeom>
          <a:ln w="25400">
            <a:solidFill>
              <a:schemeClr val="accent1"/>
            </a:solidFill>
          </a:ln>
        </p:spPr>
        <p:txBody>
          <a:bodyPr lIns="45719" rIns="45719"/>
          <a:lstStyle/>
          <a:p>
            <a:endParaRPr>
              <a:latin typeface="+mn-lt"/>
            </a:endParaRPr>
          </a:p>
        </p:txBody>
      </p:sp>
      <p:sp>
        <p:nvSpPr>
          <p:cNvPr id="328" name="Linie"/>
          <p:cNvSpPr/>
          <p:nvPr/>
        </p:nvSpPr>
        <p:spPr>
          <a:xfrm flipV="1">
            <a:off x="4557091" y="4814352"/>
            <a:ext cx="1" cy="311852"/>
          </a:xfrm>
          <a:prstGeom prst="line">
            <a:avLst/>
          </a:prstGeom>
          <a:ln w="25400">
            <a:solidFill>
              <a:schemeClr val="accent1"/>
            </a:solidFill>
          </a:ln>
        </p:spPr>
        <p:txBody>
          <a:bodyPr lIns="45719" rIns="45719"/>
          <a:lstStyle/>
          <a:p>
            <a:endParaRPr>
              <a:latin typeface="+mn-lt"/>
            </a:endParaRPr>
          </a:p>
        </p:txBody>
      </p:sp>
      <p:sp>
        <p:nvSpPr>
          <p:cNvPr id="329" name="Linie"/>
          <p:cNvSpPr/>
          <p:nvPr/>
        </p:nvSpPr>
        <p:spPr>
          <a:xfrm flipV="1">
            <a:off x="4961020" y="4814352"/>
            <a:ext cx="1" cy="311852"/>
          </a:xfrm>
          <a:prstGeom prst="line">
            <a:avLst/>
          </a:prstGeom>
          <a:ln w="25400">
            <a:solidFill>
              <a:schemeClr val="accent1"/>
            </a:solidFill>
          </a:ln>
        </p:spPr>
        <p:txBody>
          <a:bodyPr lIns="45719" rIns="45719"/>
          <a:lstStyle/>
          <a:p>
            <a:endParaRPr>
              <a:latin typeface="+mn-lt"/>
            </a:endParaRPr>
          </a:p>
        </p:txBody>
      </p:sp>
      <p:sp>
        <p:nvSpPr>
          <p:cNvPr id="330" name="Linie"/>
          <p:cNvSpPr/>
          <p:nvPr/>
        </p:nvSpPr>
        <p:spPr>
          <a:xfrm flipV="1">
            <a:off x="5372441" y="4820039"/>
            <a:ext cx="1" cy="311852"/>
          </a:xfrm>
          <a:prstGeom prst="line">
            <a:avLst/>
          </a:prstGeom>
          <a:ln w="25400">
            <a:solidFill>
              <a:schemeClr val="accent1"/>
            </a:solidFill>
          </a:ln>
        </p:spPr>
        <p:txBody>
          <a:bodyPr lIns="45719" rIns="45719"/>
          <a:lstStyle/>
          <a:p>
            <a:endParaRPr>
              <a:latin typeface="+mn-lt"/>
            </a:endParaRPr>
          </a:p>
        </p:txBody>
      </p:sp>
      <p:sp>
        <p:nvSpPr>
          <p:cNvPr id="331" name="Linie"/>
          <p:cNvSpPr/>
          <p:nvPr/>
        </p:nvSpPr>
        <p:spPr>
          <a:xfrm flipV="1">
            <a:off x="5796754" y="4814352"/>
            <a:ext cx="1" cy="311852"/>
          </a:xfrm>
          <a:prstGeom prst="line">
            <a:avLst/>
          </a:prstGeom>
          <a:ln w="25400">
            <a:solidFill>
              <a:schemeClr val="accent1"/>
            </a:solidFill>
          </a:ln>
        </p:spPr>
        <p:txBody>
          <a:bodyPr lIns="45719" rIns="45719"/>
          <a:lstStyle/>
          <a:p>
            <a:endParaRPr>
              <a:latin typeface="+mn-lt"/>
            </a:endParaRPr>
          </a:p>
        </p:txBody>
      </p:sp>
      <p:sp>
        <p:nvSpPr>
          <p:cNvPr id="332" name="Linie"/>
          <p:cNvSpPr/>
          <p:nvPr/>
        </p:nvSpPr>
        <p:spPr>
          <a:xfrm flipV="1">
            <a:off x="6243398" y="4820039"/>
            <a:ext cx="1" cy="311852"/>
          </a:xfrm>
          <a:prstGeom prst="line">
            <a:avLst/>
          </a:prstGeom>
          <a:ln w="25400">
            <a:solidFill>
              <a:schemeClr val="accent1"/>
            </a:solidFill>
          </a:ln>
        </p:spPr>
        <p:txBody>
          <a:bodyPr lIns="45719" rIns="45719"/>
          <a:lstStyle/>
          <a:p>
            <a:endParaRPr>
              <a:latin typeface="+mn-lt"/>
            </a:endParaRPr>
          </a:p>
        </p:txBody>
      </p:sp>
      <p:sp>
        <p:nvSpPr>
          <p:cNvPr id="333" name="Linie"/>
          <p:cNvSpPr/>
          <p:nvPr/>
        </p:nvSpPr>
        <p:spPr>
          <a:xfrm flipV="1">
            <a:off x="6626379" y="4820039"/>
            <a:ext cx="1" cy="311852"/>
          </a:xfrm>
          <a:prstGeom prst="line">
            <a:avLst/>
          </a:prstGeom>
          <a:ln w="25400">
            <a:solidFill>
              <a:schemeClr val="accent1"/>
            </a:solidFill>
          </a:ln>
        </p:spPr>
        <p:txBody>
          <a:bodyPr lIns="45719" rIns="45719"/>
          <a:lstStyle/>
          <a:p>
            <a:endParaRPr>
              <a:latin typeface="+mn-lt"/>
            </a:endParaRPr>
          </a:p>
        </p:txBody>
      </p:sp>
      <p:sp>
        <p:nvSpPr>
          <p:cNvPr id="334" name="Linie"/>
          <p:cNvSpPr/>
          <p:nvPr/>
        </p:nvSpPr>
        <p:spPr>
          <a:xfrm flipV="1">
            <a:off x="2492102" y="4611185"/>
            <a:ext cx="1" cy="200953"/>
          </a:xfrm>
          <a:prstGeom prst="line">
            <a:avLst/>
          </a:prstGeom>
          <a:ln w="25400">
            <a:solidFill>
              <a:schemeClr val="accent1"/>
            </a:solidFill>
          </a:ln>
        </p:spPr>
        <p:txBody>
          <a:bodyPr lIns="45719" rIns="45719"/>
          <a:lstStyle/>
          <a:p>
            <a:endParaRPr>
              <a:latin typeface="+mn-lt"/>
            </a:endParaRPr>
          </a:p>
        </p:txBody>
      </p:sp>
      <p:sp>
        <p:nvSpPr>
          <p:cNvPr id="335" name="Linie"/>
          <p:cNvSpPr/>
          <p:nvPr/>
        </p:nvSpPr>
        <p:spPr>
          <a:xfrm flipV="1">
            <a:off x="6160444" y="4613400"/>
            <a:ext cx="1" cy="200953"/>
          </a:xfrm>
          <a:prstGeom prst="line">
            <a:avLst/>
          </a:prstGeom>
          <a:ln w="25400">
            <a:solidFill>
              <a:schemeClr val="accent1"/>
            </a:solidFill>
          </a:ln>
        </p:spPr>
        <p:txBody>
          <a:bodyPr lIns="45719" rIns="45719"/>
          <a:lstStyle/>
          <a:p>
            <a:endParaRPr>
              <a:latin typeface="+mn-lt"/>
            </a:endParaRPr>
          </a:p>
        </p:txBody>
      </p:sp>
      <p:sp>
        <p:nvSpPr>
          <p:cNvPr id="336" name="4…"/>
          <p:cNvSpPr txBox="1"/>
          <p:nvPr/>
        </p:nvSpPr>
        <p:spPr>
          <a:xfrm>
            <a:off x="2510267" y="4630520"/>
            <a:ext cx="202939" cy="405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ts val="1200"/>
              </a:lnSpc>
              <a:defRPr sz="1500" b="1">
                <a:solidFill>
                  <a:schemeClr val="accent1"/>
                </a:solidFill>
                <a:latin typeface="Times Roman"/>
                <a:ea typeface="Times Roman"/>
                <a:cs typeface="Times Roman"/>
                <a:sym typeface="Times Roman"/>
              </a:defRPr>
            </a:pPr>
            <a:r>
              <a:rPr>
                <a:latin typeface="+mn-lt"/>
              </a:rPr>
              <a:t>4</a:t>
            </a:r>
          </a:p>
          <a:p>
            <a:pPr>
              <a:lnSpc>
                <a:spcPts val="1200"/>
              </a:lnSpc>
              <a:defRPr sz="1500" b="1">
                <a:solidFill>
                  <a:schemeClr val="accent1"/>
                </a:solidFill>
                <a:latin typeface="Times Roman"/>
                <a:ea typeface="Times Roman"/>
                <a:cs typeface="Times Roman"/>
                <a:sym typeface="Times Roman"/>
              </a:defRPr>
            </a:pPr>
            <a:r>
              <a:rPr>
                <a:latin typeface="+mn-lt"/>
              </a:rPr>
              <a:t>4</a:t>
            </a:r>
          </a:p>
        </p:txBody>
      </p:sp>
      <p:sp>
        <p:nvSpPr>
          <p:cNvPr id="337" name="Linie"/>
          <p:cNvSpPr/>
          <p:nvPr/>
        </p:nvSpPr>
        <p:spPr>
          <a:xfrm flipV="1">
            <a:off x="4465881" y="4613400"/>
            <a:ext cx="1" cy="200953"/>
          </a:xfrm>
          <a:prstGeom prst="line">
            <a:avLst/>
          </a:prstGeom>
          <a:ln w="25400">
            <a:solidFill>
              <a:schemeClr val="accent1"/>
            </a:solidFill>
          </a:ln>
        </p:spPr>
        <p:txBody>
          <a:bodyPr lIns="45719" rIns="45719"/>
          <a:lstStyle/>
          <a:p>
            <a:endParaRPr>
              <a:latin typeface="+mn-lt"/>
            </a:endParaRPr>
          </a:p>
        </p:txBody>
      </p:sp>
      <p:sp>
        <p:nvSpPr>
          <p:cNvPr id="338" name="Linie"/>
          <p:cNvSpPr/>
          <p:nvPr/>
        </p:nvSpPr>
        <p:spPr>
          <a:xfrm>
            <a:off x="4454930" y="4551907"/>
            <a:ext cx="1700914" cy="1"/>
          </a:xfrm>
          <a:prstGeom prst="line">
            <a:avLst/>
          </a:prstGeom>
          <a:ln w="12700">
            <a:solidFill>
              <a:schemeClr val="accent1"/>
            </a:solidFill>
            <a:prstDash val="sysDot"/>
            <a:miter lim="400000"/>
            <a:headEnd type="triangle" len="sm"/>
            <a:tailEnd type="triangle" len="sm"/>
          </a:ln>
        </p:spPr>
        <p:txBody>
          <a:bodyPr lIns="45719" rIns="45719"/>
          <a:lstStyle/>
          <a:p>
            <a:endParaRPr>
              <a:latin typeface="+mn-lt"/>
            </a:endParaRPr>
          </a:p>
        </p:txBody>
      </p:sp>
      <p:sp>
        <p:nvSpPr>
          <p:cNvPr id="339" name="1 Takt"/>
          <p:cNvSpPr txBox="1"/>
          <p:nvPr/>
        </p:nvSpPr>
        <p:spPr>
          <a:xfrm>
            <a:off x="5102182" y="4415756"/>
            <a:ext cx="5892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 1 Takt </a:t>
            </a:r>
          </a:p>
        </p:txBody>
      </p:sp>
      <p:sp>
        <p:nvSpPr>
          <p:cNvPr id="340" name="1 min"/>
          <p:cNvSpPr txBox="1"/>
          <p:nvPr/>
        </p:nvSpPr>
        <p:spPr>
          <a:xfrm>
            <a:off x="5669209" y="4053985"/>
            <a:ext cx="55720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vl1pPr>
          </a:lstStyle>
          <a:p>
            <a:r>
              <a:rPr>
                <a:latin typeface="+mn-lt"/>
              </a:rPr>
              <a:t> 1 min </a:t>
            </a:r>
          </a:p>
        </p:txBody>
      </p:sp>
      <p:sp>
        <p:nvSpPr>
          <p:cNvPr id="341" name="Abbildung 1…"/>
          <p:cNvSpPr txBox="1"/>
          <p:nvPr/>
        </p:nvSpPr>
        <p:spPr>
          <a:xfrm>
            <a:off x="954438" y="2922204"/>
            <a:ext cx="1360307"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dirty="0" err="1">
                <a:latin typeface="+mn-lt"/>
              </a:rPr>
              <a:t>Abbildung</a:t>
            </a:r>
            <a:r>
              <a:rPr dirty="0">
                <a:latin typeface="+mn-lt"/>
              </a:rPr>
              <a:t> 1</a:t>
            </a:r>
          </a:p>
          <a:p>
            <a:pPr>
              <a:defRPr sz="1000"/>
            </a:pPr>
            <a:r>
              <a:rPr dirty="0" err="1">
                <a:latin typeface="+mn-lt"/>
              </a:rPr>
              <a:t>Grundschlag</a:t>
            </a:r>
            <a:r>
              <a:rPr dirty="0">
                <a:latin typeface="+mn-lt"/>
              </a:rPr>
              <a:t> und Takt.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426799">
              <a:spcBef>
                <a:spcPts val="500"/>
              </a:spcBef>
              <a:defRPr sz="1520" b="1">
                <a:latin typeface="D-DIN"/>
                <a:ea typeface="D-DIN"/>
                <a:cs typeface="D-DIN"/>
                <a:sym typeface="D-DIN"/>
              </a:defRPr>
            </a:pPr>
            <a:r>
              <a:t>Takt: </a:t>
            </a:r>
          </a:p>
          <a:p>
            <a:pPr lvl="1" indent="217170" defTabSz="426799">
              <a:spcBef>
                <a:spcPts val="500"/>
              </a:spcBef>
              <a:defRPr sz="1520">
                <a:latin typeface="D-DIN"/>
                <a:ea typeface="D-DIN"/>
                <a:cs typeface="D-DIN"/>
                <a:sym typeface="D-DIN"/>
              </a:defRPr>
            </a:pPr>
            <a:r>
              <a:t>Der Grundschlag/Puls eines Musikstücks wird durch den Takt in Abschnitte geteilt. Je nach Strukturierung der Schläge ergibt sich eine bestimmte Taktart, z.B. ein 4/4-Takt.</a:t>
            </a:r>
          </a:p>
          <a:p>
            <a:pPr lvl="1" indent="217170" defTabSz="426799">
              <a:spcBef>
                <a:spcPts val="500"/>
              </a:spcBef>
              <a:defRPr sz="1520">
                <a:latin typeface="D-DIN"/>
                <a:ea typeface="D-DIN"/>
                <a:cs typeface="D-DIN"/>
                <a:sym typeface="D-DIN"/>
              </a:defRPr>
            </a:pPr>
            <a:endParaRPr/>
          </a:p>
          <a:p>
            <a:pPr defTabSz="426799">
              <a:spcBef>
                <a:spcPts val="500"/>
              </a:spcBef>
              <a:defRPr sz="1520" b="1">
                <a:latin typeface="D-DIN"/>
                <a:ea typeface="D-DIN"/>
                <a:cs typeface="D-DIN"/>
                <a:sym typeface="D-DIN"/>
              </a:defRPr>
            </a:pPr>
            <a:r>
              <a:t>Metrum (lat. „Maß“):</a:t>
            </a:r>
            <a:r>
              <a:rPr b="0"/>
              <a:t> </a:t>
            </a:r>
          </a:p>
          <a:p>
            <a:pPr lvl="1" indent="217170" defTabSz="426799">
              <a:spcBef>
                <a:spcPts val="500"/>
              </a:spcBef>
              <a:defRPr sz="1520" b="1">
                <a:latin typeface="D-DIN"/>
                <a:ea typeface="D-DIN"/>
                <a:cs typeface="D-DIN"/>
                <a:sym typeface="D-DIN"/>
              </a:defRPr>
            </a:pPr>
            <a:r>
              <a:rPr b="0"/>
              <a:t>Betonung der Schläge, abhängig vom Takt</a:t>
            </a:r>
          </a:p>
          <a:p>
            <a:pPr lvl="1" indent="217170" defTabSz="426799">
              <a:spcBef>
                <a:spcPts val="500"/>
              </a:spcBef>
              <a:defRPr sz="1520">
                <a:latin typeface="D-DIN"/>
                <a:ea typeface="D-DIN"/>
                <a:cs typeface="D-DIN"/>
                <a:sym typeface="D-DIN"/>
              </a:defRPr>
            </a:pPr>
            <a:endParaRPr b="0"/>
          </a:p>
          <a:p>
            <a:pPr defTabSz="426799">
              <a:spcBef>
                <a:spcPts val="500"/>
              </a:spcBef>
              <a:defRPr sz="1520">
                <a:solidFill>
                  <a:schemeClr val="accent3">
                    <a:lumOff val="44000"/>
                  </a:schemeClr>
                </a:solidFill>
                <a:latin typeface="D-DIN"/>
                <a:ea typeface="D-DIN"/>
                <a:cs typeface="D-DIN"/>
                <a:sym typeface="D-DIN"/>
              </a:defRPr>
            </a:pPr>
            <a:r>
              <a:rPr b="1"/>
              <a:t>Rhythmus: </a:t>
            </a:r>
          </a:p>
          <a:p>
            <a:pPr lvl="1" indent="217170" defTabSz="426799">
              <a:spcBef>
                <a:spcPts val="500"/>
              </a:spcBef>
              <a:defRPr sz="1520">
                <a:solidFill>
                  <a:schemeClr val="accent3">
                    <a:lumOff val="44000"/>
                  </a:schemeClr>
                </a:solidFill>
                <a:latin typeface="D-DIN"/>
                <a:ea typeface="D-DIN"/>
                <a:cs typeface="D-DIN"/>
                <a:sym typeface="D-DIN"/>
              </a:defRPr>
            </a:pPr>
            <a:r>
              <a:t>Akzentmuster, liegt „über“ Takt &amp; Metrum</a:t>
            </a:r>
          </a:p>
        </p:txBody>
      </p:sp>
      <p:sp>
        <p:nvSpPr>
          <p:cNvPr id="348" name="Titel 1"/>
          <p:cNvSpPr txBox="1">
            <a:spLocks noGrp="1"/>
          </p:cNvSpPr>
          <p:nvPr>
            <p:ph type="title"/>
          </p:nvPr>
        </p:nvSpPr>
        <p:spPr>
          <a:prstGeom prst="rect">
            <a:avLst/>
          </a:prstGeom>
        </p:spPr>
        <p:txBody>
          <a:bodyPr>
            <a:normAutofit fontScale="90000"/>
          </a:bodyPr>
          <a:lstStyle/>
          <a:p>
            <a:r>
              <a:rPr dirty="0" err="1"/>
              <a:t>Musiktheorie</a:t>
            </a:r>
            <a:br>
              <a:rPr lang="de-DE" dirty="0"/>
            </a:br>
            <a:r>
              <a:rPr sz="3100" dirty="0"/>
              <a:t>Takt, </a:t>
            </a:r>
            <a:r>
              <a:rPr sz="3100" dirty="0" err="1"/>
              <a:t>Metrum</a:t>
            </a:r>
            <a:r>
              <a:rPr sz="3100" dirty="0"/>
              <a:t>, </a:t>
            </a:r>
            <a:r>
              <a:rPr sz="3100" dirty="0" err="1"/>
              <a:t>Rhythmus</a:t>
            </a:r>
            <a:endParaRPr sz="3100" dirty="0"/>
          </a:p>
        </p:txBody>
      </p:sp>
      <p:sp>
        <p:nvSpPr>
          <p:cNvPr id="352" name="Linie"/>
          <p:cNvSpPr/>
          <p:nvPr/>
        </p:nvSpPr>
        <p:spPr>
          <a:xfrm>
            <a:off x="2202446" y="4297155"/>
            <a:ext cx="2260109" cy="1"/>
          </a:xfrm>
          <a:prstGeom prst="line">
            <a:avLst/>
          </a:prstGeom>
          <a:ln w="25400">
            <a:solidFill>
              <a:schemeClr val="accent1"/>
            </a:solidFill>
            <a:tailEnd type="arrow"/>
          </a:ln>
        </p:spPr>
        <p:txBody>
          <a:bodyPr lIns="45719" rIns="45719"/>
          <a:lstStyle/>
          <a:p>
            <a:endParaRPr/>
          </a:p>
        </p:txBody>
      </p:sp>
      <p:sp>
        <p:nvSpPr>
          <p:cNvPr id="353" name="Zeit"/>
          <p:cNvSpPr txBox="1"/>
          <p:nvPr/>
        </p:nvSpPr>
        <p:spPr>
          <a:xfrm>
            <a:off x="4460014" y="4165028"/>
            <a:ext cx="35819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i="1"/>
            </a:lvl1pPr>
          </a:lstStyle>
          <a:p>
            <a:r>
              <a:t>Zeit</a:t>
            </a:r>
          </a:p>
        </p:txBody>
      </p:sp>
      <p:sp>
        <p:nvSpPr>
          <p:cNvPr id="354" name="Linie"/>
          <p:cNvSpPr/>
          <p:nvPr/>
        </p:nvSpPr>
        <p:spPr>
          <a:xfrm flipV="1">
            <a:off x="2215146" y="4096203"/>
            <a:ext cx="1" cy="200953"/>
          </a:xfrm>
          <a:prstGeom prst="line">
            <a:avLst/>
          </a:prstGeom>
          <a:ln w="25400">
            <a:solidFill>
              <a:schemeClr val="accent1"/>
            </a:solidFill>
          </a:ln>
        </p:spPr>
        <p:txBody>
          <a:bodyPr lIns="45719" rIns="45719"/>
          <a:lstStyle/>
          <a:p>
            <a:endParaRPr/>
          </a:p>
        </p:txBody>
      </p:sp>
      <p:sp>
        <p:nvSpPr>
          <p:cNvPr id="355" name="Linie"/>
          <p:cNvSpPr/>
          <p:nvPr/>
        </p:nvSpPr>
        <p:spPr>
          <a:xfrm flipV="1">
            <a:off x="4242035" y="4096203"/>
            <a:ext cx="1" cy="200953"/>
          </a:xfrm>
          <a:prstGeom prst="line">
            <a:avLst/>
          </a:prstGeom>
          <a:ln w="25400">
            <a:solidFill>
              <a:schemeClr val="accent1"/>
            </a:solidFill>
          </a:ln>
        </p:spPr>
        <p:txBody>
          <a:bodyPr lIns="45719" rIns="45719"/>
          <a:lstStyle/>
          <a:p>
            <a:endParaRPr/>
          </a:p>
        </p:txBody>
      </p:sp>
      <p:sp>
        <p:nvSpPr>
          <p:cNvPr id="356" name="2…"/>
          <p:cNvSpPr txBox="1"/>
          <p:nvPr/>
        </p:nvSpPr>
        <p:spPr>
          <a:xfrm>
            <a:off x="2233311" y="4115538"/>
            <a:ext cx="199391" cy="413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ts val="1200"/>
              </a:lnSpc>
              <a:defRPr sz="1500" b="1">
                <a:solidFill>
                  <a:schemeClr val="accent1"/>
                </a:solidFill>
                <a:latin typeface="Times Roman"/>
                <a:ea typeface="Times Roman"/>
                <a:cs typeface="Times Roman"/>
                <a:sym typeface="Times Roman"/>
              </a:defRPr>
            </a:pPr>
            <a:r>
              <a:t>2</a:t>
            </a:r>
          </a:p>
          <a:p>
            <a:pPr>
              <a:lnSpc>
                <a:spcPts val="1200"/>
              </a:lnSpc>
              <a:defRPr sz="1500" b="1">
                <a:solidFill>
                  <a:schemeClr val="accent1"/>
                </a:solidFill>
                <a:latin typeface="Times Roman"/>
                <a:ea typeface="Times Roman"/>
                <a:cs typeface="Times Roman"/>
                <a:sym typeface="Times Roman"/>
              </a:defRPr>
            </a:pPr>
            <a:r>
              <a:t>4</a:t>
            </a:r>
          </a:p>
        </p:txBody>
      </p:sp>
      <p:sp>
        <p:nvSpPr>
          <p:cNvPr id="357" name="Linie"/>
          <p:cNvSpPr/>
          <p:nvPr/>
        </p:nvSpPr>
        <p:spPr>
          <a:xfrm>
            <a:off x="2215146" y="5225800"/>
            <a:ext cx="2247409" cy="1"/>
          </a:xfrm>
          <a:prstGeom prst="line">
            <a:avLst/>
          </a:prstGeom>
          <a:ln w="25400">
            <a:solidFill>
              <a:schemeClr val="accent1"/>
            </a:solidFill>
            <a:tailEnd type="arrow"/>
          </a:ln>
        </p:spPr>
        <p:txBody>
          <a:bodyPr lIns="45719" rIns="45719"/>
          <a:lstStyle/>
          <a:p>
            <a:endParaRPr/>
          </a:p>
        </p:txBody>
      </p:sp>
      <p:sp>
        <p:nvSpPr>
          <p:cNvPr id="358" name="Form"/>
          <p:cNvSpPr/>
          <p:nvPr/>
        </p:nvSpPr>
        <p:spPr>
          <a:xfrm>
            <a:off x="3044157" y="5157214"/>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atOff val="-33333"/>
              <a:lumOff val="29999"/>
            </a:schemeClr>
          </a:solidFill>
          <a:ln w="25400">
            <a:solidFill>
              <a:schemeClr val="accent1">
                <a:satOff val="-33333"/>
                <a:lumOff val="29999"/>
              </a:schemeClr>
            </a:solidFill>
          </a:ln>
        </p:spPr>
        <p:txBody>
          <a:bodyPr lIns="45719" rIns="45719"/>
          <a:lstStyle/>
          <a:p>
            <a:endParaRPr/>
          </a:p>
        </p:txBody>
      </p:sp>
      <p:sp>
        <p:nvSpPr>
          <p:cNvPr id="359" name="Zeit"/>
          <p:cNvSpPr txBox="1"/>
          <p:nvPr/>
        </p:nvSpPr>
        <p:spPr>
          <a:xfrm>
            <a:off x="4460014" y="5086452"/>
            <a:ext cx="35819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i="1"/>
            </a:lvl1pPr>
          </a:lstStyle>
          <a:p>
            <a:r>
              <a:t>Zeit</a:t>
            </a:r>
          </a:p>
        </p:txBody>
      </p:sp>
      <p:sp>
        <p:nvSpPr>
          <p:cNvPr id="360" name="Form"/>
          <p:cNvSpPr/>
          <p:nvPr/>
        </p:nvSpPr>
        <p:spPr>
          <a:xfrm>
            <a:off x="3444588" y="5162219"/>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p>
        </p:txBody>
      </p:sp>
      <p:sp>
        <p:nvSpPr>
          <p:cNvPr id="361" name="Form"/>
          <p:cNvSpPr/>
          <p:nvPr/>
        </p:nvSpPr>
        <p:spPr>
          <a:xfrm>
            <a:off x="3879136" y="5162219"/>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atOff val="-33333"/>
              <a:lumOff val="29999"/>
            </a:schemeClr>
          </a:solidFill>
          <a:ln w="25400">
            <a:solidFill>
              <a:schemeClr val="accent1">
                <a:satOff val="-33333"/>
                <a:lumOff val="29999"/>
              </a:schemeClr>
            </a:solidFill>
          </a:ln>
        </p:spPr>
        <p:txBody>
          <a:bodyPr lIns="45719" rIns="45719"/>
          <a:lstStyle/>
          <a:p>
            <a:endParaRPr/>
          </a:p>
        </p:txBody>
      </p:sp>
      <p:sp>
        <p:nvSpPr>
          <p:cNvPr id="362" name="Form"/>
          <p:cNvSpPr/>
          <p:nvPr/>
        </p:nvSpPr>
        <p:spPr>
          <a:xfrm>
            <a:off x="2659082" y="5157214"/>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endParaRPr/>
          </a:p>
        </p:txBody>
      </p:sp>
      <p:sp>
        <p:nvSpPr>
          <p:cNvPr id="363" name="Linie"/>
          <p:cNvSpPr/>
          <p:nvPr/>
        </p:nvSpPr>
        <p:spPr>
          <a:xfrm flipV="1">
            <a:off x="2815557" y="4930535"/>
            <a:ext cx="1" cy="311852"/>
          </a:xfrm>
          <a:prstGeom prst="line">
            <a:avLst/>
          </a:prstGeom>
          <a:ln w="25400">
            <a:solidFill>
              <a:schemeClr val="accent1">
                <a:lumOff val="-8000"/>
              </a:schemeClr>
            </a:solidFill>
          </a:ln>
        </p:spPr>
        <p:txBody>
          <a:bodyPr lIns="45719" rIns="45719"/>
          <a:lstStyle/>
          <a:p>
            <a:endParaRPr/>
          </a:p>
        </p:txBody>
      </p:sp>
      <p:sp>
        <p:nvSpPr>
          <p:cNvPr id="364" name="Linie"/>
          <p:cNvSpPr/>
          <p:nvPr/>
        </p:nvSpPr>
        <p:spPr>
          <a:xfrm flipV="1">
            <a:off x="3200436" y="4916369"/>
            <a:ext cx="1" cy="311852"/>
          </a:xfrm>
          <a:prstGeom prst="line">
            <a:avLst/>
          </a:prstGeom>
          <a:ln w="25400">
            <a:solidFill>
              <a:schemeClr val="accent1">
                <a:satOff val="-33333"/>
                <a:lumOff val="29999"/>
              </a:schemeClr>
            </a:solidFill>
          </a:ln>
        </p:spPr>
        <p:txBody>
          <a:bodyPr lIns="45719" rIns="45719"/>
          <a:lstStyle/>
          <a:p>
            <a:endParaRPr/>
          </a:p>
        </p:txBody>
      </p:sp>
      <p:sp>
        <p:nvSpPr>
          <p:cNvPr id="365" name="Linie"/>
          <p:cNvSpPr/>
          <p:nvPr/>
        </p:nvSpPr>
        <p:spPr>
          <a:xfrm flipV="1">
            <a:off x="3598015" y="4907890"/>
            <a:ext cx="1" cy="311852"/>
          </a:xfrm>
          <a:prstGeom prst="line">
            <a:avLst/>
          </a:prstGeom>
          <a:ln w="25400">
            <a:solidFill>
              <a:schemeClr val="accent1"/>
            </a:solidFill>
          </a:ln>
        </p:spPr>
        <p:txBody>
          <a:bodyPr lIns="45719" rIns="45719"/>
          <a:lstStyle/>
          <a:p>
            <a:endParaRPr/>
          </a:p>
        </p:txBody>
      </p:sp>
      <p:sp>
        <p:nvSpPr>
          <p:cNvPr id="366" name="Linie"/>
          <p:cNvSpPr/>
          <p:nvPr/>
        </p:nvSpPr>
        <p:spPr>
          <a:xfrm flipV="1">
            <a:off x="4034959" y="4909286"/>
            <a:ext cx="1" cy="311852"/>
          </a:xfrm>
          <a:prstGeom prst="line">
            <a:avLst/>
          </a:prstGeom>
          <a:ln w="25400">
            <a:solidFill>
              <a:schemeClr val="accent1">
                <a:satOff val="-33333"/>
                <a:lumOff val="29999"/>
              </a:schemeClr>
            </a:solidFill>
          </a:ln>
        </p:spPr>
        <p:txBody>
          <a:bodyPr lIns="45719" rIns="45719"/>
          <a:lstStyle/>
          <a:p>
            <a:endParaRPr/>
          </a:p>
        </p:txBody>
      </p:sp>
      <p:sp>
        <p:nvSpPr>
          <p:cNvPr id="367" name="Linie"/>
          <p:cNvSpPr/>
          <p:nvPr/>
        </p:nvSpPr>
        <p:spPr>
          <a:xfrm flipV="1">
            <a:off x="2227846" y="5024848"/>
            <a:ext cx="1" cy="200953"/>
          </a:xfrm>
          <a:prstGeom prst="line">
            <a:avLst/>
          </a:prstGeom>
          <a:ln w="25400">
            <a:solidFill>
              <a:schemeClr val="accent1"/>
            </a:solidFill>
          </a:ln>
        </p:spPr>
        <p:txBody>
          <a:bodyPr lIns="45719" rIns="45719"/>
          <a:lstStyle/>
          <a:p>
            <a:endParaRPr/>
          </a:p>
        </p:txBody>
      </p:sp>
      <p:sp>
        <p:nvSpPr>
          <p:cNvPr id="368" name="4…"/>
          <p:cNvSpPr txBox="1"/>
          <p:nvPr/>
        </p:nvSpPr>
        <p:spPr>
          <a:xfrm>
            <a:off x="2246011" y="5044183"/>
            <a:ext cx="199391" cy="413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ts val="1200"/>
              </a:lnSpc>
              <a:defRPr sz="1500" b="1">
                <a:solidFill>
                  <a:schemeClr val="accent1"/>
                </a:solidFill>
                <a:latin typeface="Times Roman"/>
                <a:ea typeface="Times Roman"/>
                <a:cs typeface="Times Roman"/>
                <a:sym typeface="Times Roman"/>
              </a:defRPr>
            </a:pPr>
            <a:r>
              <a:t>4</a:t>
            </a:r>
          </a:p>
          <a:p>
            <a:pPr>
              <a:lnSpc>
                <a:spcPts val="1200"/>
              </a:lnSpc>
              <a:defRPr sz="1500" b="1">
                <a:solidFill>
                  <a:schemeClr val="accent1"/>
                </a:solidFill>
                <a:latin typeface="Times Roman"/>
                <a:ea typeface="Times Roman"/>
                <a:cs typeface="Times Roman"/>
                <a:sym typeface="Times Roman"/>
              </a:defRPr>
            </a:pPr>
            <a:r>
              <a:t>8</a:t>
            </a:r>
          </a:p>
        </p:txBody>
      </p:sp>
      <p:sp>
        <p:nvSpPr>
          <p:cNvPr id="369" name="Linie"/>
          <p:cNvSpPr/>
          <p:nvPr/>
        </p:nvSpPr>
        <p:spPr>
          <a:xfrm flipV="1">
            <a:off x="4254735" y="5044038"/>
            <a:ext cx="1" cy="200953"/>
          </a:xfrm>
          <a:prstGeom prst="line">
            <a:avLst/>
          </a:prstGeom>
          <a:ln w="25400">
            <a:solidFill>
              <a:schemeClr val="accent1"/>
            </a:solidFill>
          </a:ln>
        </p:spPr>
        <p:txBody>
          <a:bodyPr lIns="45719" rIns="45719"/>
          <a:lstStyle/>
          <a:p>
            <a:endParaRPr/>
          </a:p>
        </p:txBody>
      </p:sp>
      <p:sp>
        <p:nvSpPr>
          <p:cNvPr id="370" name="Form"/>
          <p:cNvSpPr/>
          <p:nvPr/>
        </p:nvSpPr>
        <p:spPr>
          <a:xfrm>
            <a:off x="3444588" y="4243010"/>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endParaRPr/>
          </a:p>
        </p:txBody>
      </p:sp>
      <p:sp>
        <p:nvSpPr>
          <p:cNvPr id="371" name="Form"/>
          <p:cNvSpPr/>
          <p:nvPr/>
        </p:nvSpPr>
        <p:spPr>
          <a:xfrm>
            <a:off x="3447081" y="4243010"/>
            <a:ext cx="148315"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solidFill>
          <a:ln w="25400">
            <a:solidFill>
              <a:schemeClr val="accent1"/>
            </a:solidFill>
          </a:ln>
        </p:spPr>
        <p:txBody>
          <a:bodyPr lIns="45719" rIns="45719"/>
          <a:lstStyle/>
          <a:p>
            <a:endParaRPr/>
          </a:p>
        </p:txBody>
      </p:sp>
      <p:sp>
        <p:nvSpPr>
          <p:cNvPr id="372" name="Form"/>
          <p:cNvSpPr/>
          <p:nvPr/>
        </p:nvSpPr>
        <p:spPr>
          <a:xfrm>
            <a:off x="2659082" y="4238005"/>
            <a:ext cx="148316" cy="122732"/>
          </a:xfrm>
          <a:custGeom>
            <a:avLst/>
            <a:gdLst/>
            <a:ahLst/>
            <a:cxnLst>
              <a:cxn ang="0">
                <a:pos x="wd2" y="hd2"/>
              </a:cxn>
              <a:cxn ang="5400000">
                <a:pos x="wd2" y="hd2"/>
              </a:cxn>
              <a:cxn ang="10800000">
                <a:pos x="wd2" y="hd2"/>
              </a:cxn>
              <a:cxn ang="16200000">
                <a:pos x="wd2" y="hd2"/>
              </a:cxn>
            </a:cxnLst>
            <a:rect l="0" t="0" r="r" b="b"/>
            <a:pathLst>
              <a:path w="19963" h="18330" extrusionOk="0">
                <a:moveTo>
                  <a:pt x="19827" y="5817"/>
                </a:moveTo>
                <a:cubicBezTo>
                  <a:pt x="20547" y="9418"/>
                  <a:pt x="18299" y="12681"/>
                  <a:pt x="15572" y="14970"/>
                </a:cubicBezTo>
                <a:cubicBezTo>
                  <a:pt x="10126" y="19541"/>
                  <a:pt x="2716" y="19707"/>
                  <a:pt x="478" y="13858"/>
                </a:cubicBezTo>
                <a:cubicBezTo>
                  <a:pt x="-1053" y="9858"/>
                  <a:pt x="1300" y="5591"/>
                  <a:pt x="4640" y="2905"/>
                </a:cubicBezTo>
                <a:cubicBezTo>
                  <a:pt x="10606" y="-1893"/>
                  <a:pt x="18538" y="-630"/>
                  <a:pt x="19827" y="5817"/>
                </a:cubicBezTo>
                <a:close/>
              </a:path>
            </a:pathLst>
          </a:custGeom>
          <a:solidFill>
            <a:schemeClr val="accent1">
              <a:lumOff val="-8000"/>
            </a:schemeClr>
          </a:solidFill>
          <a:ln w="25400">
            <a:solidFill>
              <a:schemeClr val="accent1">
                <a:lumOff val="-8000"/>
              </a:schemeClr>
            </a:solidFill>
          </a:ln>
        </p:spPr>
        <p:txBody>
          <a:bodyPr lIns="45719" rIns="45719"/>
          <a:lstStyle/>
          <a:p>
            <a:endParaRPr/>
          </a:p>
        </p:txBody>
      </p:sp>
      <p:sp>
        <p:nvSpPr>
          <p:cNvPr id="373" name="Linie"/>
          <p:cNvSpPr/>
          <p:nvPr/>
        </p:nvSpPr>
        <p:spPr>
          <a:xfrm flipV="1">
            <a:off x="2808475" y="3990078"/>
            <a:ext cx="1" cy="311852"/>
          </a:xfrm>
          <a:prstGeom prst="line">
            <a:avLst/>
          </a:prstGeom>
          <a:ln w="25400">
            <a:solidFill>
              <a:schemeClr val="accent1">
                <a:lumOff val="-8000"/>
              </a:schemeClr>
            </a:solidFill>
          </a:ln>
        </p:spPr>
        <p:txBody>
          <a:bodyPr lIns="45719" rIns="45719"/>
          <a:lstStyle/>
          <a:p>
            <a:endParaRPr/>
          </a:p>
        </p:txBody>
      </p:sp>
      <p:sp>
        <p:nvSpPr>
          <p:cNvPr id="374" name="Linie"/>
          <p:cNvSpPr/>
          <p:nvPr/>
        </p:nvSpPr>
        <p:spPr>
          <a:xfrm flipV="1">
            <a:off x="3602904" y="4004243"/>
            <a:ext cx="1" cy="311852"/>
          </a:xfrm>
          <a:prstGeom prst="line">
            <a:avLst/>
          </a:prstGeom>
          <a:ln w="25400">
            <a:solidFill>
              <a:schemeClr val="accent1"/>
            </a:solidFill>
          </a:ln>
        </p:spPr>
        <p:txBody>
          <a:bodyPr lIns="45719" rIns="45719"/>
          <a:lstStyle/>
          <a:p>
            <a:endParaRPr/>
          </a:p>
        </p:txBody>
      </p:sp>
      <p:sp>
        <p:nvSpPr>
          <p:cNvPr id="375" name="Betonung auf Schlag 1 und 3"/>
          <p:cNvSpPr txBox="1"/>
          <p:nvPr/>
        </p:nvSpPr>
        <p:spPr>
          <a:xfrm>
            <a:off x="4922799" y="5010528"/>
            <a:ext cx="1253822"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atin typeface="D-DIN"/>
                <a:ea typeface="D-DIN"/>
                <a:cs typeface="D-DIN"/>
                <a:sym typeface="D-DIN"/>
              </a:defRPr>
            </a:lvl1pPr>
          </a:lstStyle>
          <a:p>
            <a:r>
              <a:t>Betonung auf Schlag 1 und 3</a:t>
            </a:r>
          </a:p>
        </p:txBody>
      </p:sp>
      <p:sp>
        <p:nvSpPr>
          <p:cNvPr id="376" name="1"/>
          <p:cNvSpPr txBox="1"/>
          <p:nvPr/>
        </p:nvSpPr>
        <p:spPr>
          <a:xfrm>
            <a:off x="2646382" y="5295516"/>
            <a:ext cx="1888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1</a:t>
            </a:r>
          </a:p>
        </p:txBody>
      </p:sp>
      <p:sp>
        <p:nvSpPr>
          <p:cNvPr id="377" name="2"/>
          <p:cNvSpPr txBox="1"/>
          <p:nvPr/>
        </p:nvSpPr>
        <p:spPr>
          <a:xfrm>
            <a:off x="3037530" y="5281350"/>
            <a:ext cx="1888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2</a:t>
            </a:r>
          </a:p>
        </p:txBody>
      </p:sp>
      <p:sp>
        <p:nvSpPr>
          <p:cNvPr id="378" name="3"/>
          <p:cNvSpPr txBox="1"/>
          <p:nvPr/>
        </p:nvSpPr>
        <p:spPr>
          <a:xfrm>
            <a:off x="3424806" y="5301034"/>
            <a:ext cx="18889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3</a:t>
            </a:r>
          </a:p>
        </p:txBody>
      </p:sp>
      <p:sp>
        <p:nvSpPr>
          <p:cNvPr id="379" name="4"/>
          <p:cNvSpPr txBox="1"/>
          <p:nvPr/>
        </p:nvSpPr>
        <p:spPr>
          <a:xfrm>
            <a:off x="3853845" y="5286869"/>
            <a:ext cx="1888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4</a:t>
            </a:r>
          </a:p>
        </p:txBody>
      </p:sp>
      <p:sp>
        <p:nvSpPr>
          <p:cNvPr id="380" name="1"/>
          <p:cNvSpPr txBox="1"/>
          <p:nvPr/>
        </p:nvSpPr>
        <p:spPr>
          <a:xfrm>
            <a:off x="2646375" y="4387826"/>
            <a:ext cx="18889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1</a:t>
            </a:r>
          </a:p>
        </p:txBody>
      </p:sp>
      <p:sp>
        <p:nvSpPr>
          <p:cNvPr id="381" name="2"/>
          <p:cNvSpPr txBox="1"/>
          <p:nvPr/>
        </p:nvSpPr>
        <p:spPr>
          <a:xfrm>
            <a:off x="3456482" y="4394908"/>
            <a:ext cx="1888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latin typeface="D-DIN"/>
                <a:ea typeface="D-DIN"/>
                <a:cs typeface="D-DIN"/>
                <a:sym typeface="D-DIN"/>
              </a:defRPr>
            </a:lvl1pPr>
          </a:lstStyle>
          <a:p>
            <a:r>
              <a:t>2</a:t>
            </a:r>
          </a:p>
        </p:txBody>
      </p:sp>
      <p:sp>
        <p:nvSpPr>
          <p:cNvPr id="382" name="Betonung auf Schlag 1"/>
          <p:cNvSpPr txBox="1"/>
          <p:nvPr/>
        </p:nvSpPr>
        <p:spPr>
          <a:xfrm>
            <a:off x="4938017" y="4062059"/>
            <a:ext cx="1253822"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atin typeface="D-DIN"/>
                <a:ea typeface="D-DIN"/>
                <a:cs typeface="D-DIN"/>
                <a:sym typeface="D-DIN"/>
              </a:defRPr>
            </a:lvl1pPr>
          </a:lstStyle>
          <a:p>
            <a:r>
              <a:t>Betonung auf Schlag 1</a:t>
            </a:r>
          </a:p>
        </p:txBody>
      </p:sp>
      <p:sp>
        <p:nvSpPr>
          <p:cNvPr id="383" name="Abbildung 2…"/>
          <p:cNvSpPr txBox="1"/>
          <p:nvPr/>
        </p:nvSpPr>
        <p:spPr>
          <a:xfrm>
            <a:off x="2110138" y="3475103"/>
            <a:ext cx="1690214" cy="366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t>Abbildung 2</a:t>
            </a:r>
          </a:p>
          <a:p>
            <a:pPr>
              <a:defRPr sz="1000" i="1"/>
            </a:pPr>
            <a:r>
              <a:t>Vergleich 2/4- und 4/4-Takt. </a:t>
            </a:r>
          </a:p>
        </p:txBody>
      </p:sp>
      <p:sp>
        <p:nvSpPr>
          <p:cNvPr id="384" name="Form"/>
          <p:cNvSpPr/>
          <p:nvPr/>
        </p:nvSpPr>
        <p:spPr>
          <a:xfrm rot="1560000">
            <a:off x="2772315" y="4909884"/>
            <a:ext cx="211892" cy="728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rgbClr val="48A47B"/>
          </a:solidFill>
          <a:ln w="12700">
            <a:miter lim="400000"/>
          </a:ln>
        </p:spPr>
        <p:txBody>
          <a:bodyPr lIns="45719" rIns="45719"/>
          <a:lstStyle/>
          <a:p>
            <a:endParaRPr/>
          </a:p>
        </p:txBody>
      </p:sp>
      <p:sp>
        <p:nvSpPr>
          <p:cNvPr id="385" name="Form"/>
          <p:cNvSpPr/>
          <p:nvPr/>
        </p:nvSpPr>
        <p:spPr>
          <a:xfrm rot="1560000">
            <a:off x="3156490" y="4903534"/>
            <a:ext cx="211892" cy="728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chemeClr val="accent1">
              <a:satOff val="-33333"/>
              <a:lumOff val="29999"/>
            </a:schemeClr>
          </a:solidFill>
          <a:ln w="12700">
            <a:miter lim="400000"/>
          </a:ln>
        </p:spPr>
        <p:txBody>
          <a:bodyPr lIns="45719" rIns="45719"/>
          <a:lstStyle/>
          <a:p>
            <a:endParaRPr/>
          </a:p>
        </p:txBody>
      </p:sp>
      <p:sp>
        <p:nvSpPr>
          <p:cNvPr id="386" name="Form"/>
          <p:cNvSpPr/>
          <p:nvPr/>
        </p:nvSpPr>
        <p:spPr>
          <a:xfrm rot="1560000">
            <a:off x="3553366" y="4894009"/>
            <a:ext cx="211892" cy="728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rgbClr val="5CCC99"/>
          </a:solidFill>
          <a:ln w="12700">
            <a:miter lim="400000"/>
          </a:ln>
        </p:spPr>
        <p:txBody>
          <a:bodyPr lIns="45719" rIns="45719"/>
          <a:lstStyle/>
          <a:p>
            <a:endParaRPr/>
          </a:p>
        </p:txBody>
      </p:sp>
      <p:sp>
        <p:nvSpPr>
          <p:cNvPr id="387" name="Form"/>
          <p:cNvSpPr/>
          <p:nvPr/>
        </p:nvSpPr>
        <p:spPr>
          <a:xfrm rot="1560000">
            <a:off x="3988341" y="4890834"/>
            <a:ext cx="211892" cy="728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066" y="17292"/>
                  <a:pt x="18041" y="14777"/>
                  <a:pt x="15910" y="14535"/>
                </a:cubicBezTo>
                <a:cubicBezTo>
                  <a:pt x="13147" y="14221"/>
                  <a:pt x="10552" y="17790"/>
                  <a:pt x="7827" y="19019"/>
                </a:cubicBezTo>
                <a:cubicBezTo>
                  <a:pt x="6506" y="19614"/>
                  <a:pt x="5186" y="19698"/>
                  <a:pt x="3897" y="19264"/>
                </a:cubicBezTo>
                <a:cubicBezTo>
                  <a:pt x="3506" y="17389"/>
                  <a:pt x="3118" y="15510"/>
                  <a:pt x="2732" y="13626"/>
                </a:cubicBezTo>
                <a:cubicBezTo>
                  <a:pt x="1821" y="9179"/>
                  <a:pt x="911" y="4649"/>
                  <a:pt x="0" y="0"/>
                </a:cubicBezTo>
                <a:cubicBezTo>
                  <a:pt x="2292" y="7659"/>
                  <a:pt x="5708" y="11655"/>
                  <a:pt x="9185" y="10747"/>
                </a:cubicBezTo>
                <a:cubicBezTo>
                  <a:pt x="11813" y="10060"/>
                  <a:pt x="14379" y="6533"/>
                  <a:pt x="16976" y="8198"/>
                </a:cubicBezTo>
                <a:cubicBezTo>
                  <a:pt x="19280" y="9677"/>
                  <a:pt x="21083" y="14901"/>
                  <a:pt x="21600" y="21600"/>
                </a:cubicBezTo>
                <a:close/>
              </a:path>
            </a:pathLst>
          </a:custGeom>
          <a:solidFill>
            <a:schemeClr val="accent1">
              <a:satOff val="-33333"/>
              <a:lumOff val="29999"/>
            </a:schemeClr>
          </a:solidFill>
          <a:ln w="12700">
            <a:miter lim="400000"/>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itel 1"/>
          <p:cNvSpPr txBox="1">
            <a:spLocks noGrp="1"/>
          </p:cNvSpPr>
          <p:nvPr>
            <p:ph type="title"/>
          </p:nvPr>
        </p:nvSpPr>
        <p:spPr>
          <a:prstGeom prst="rect">
            <a:avLst/>
          </a:prstGeom>
        </p:spPr>
        <p:txBody>
          <a:bodyPr>
            <a:normAutofit fontScale="90000"/>
          </a:bodyPr>
          <a:lstStyle/>
          <a:p>
            <a:r>
              <a:rPr lang="en-GB" dirty="0" err="1"/>
              <a:t>Musiktheorie</a:t>
            </a:r>
            <a:br>
              <a:rPr lang="en-GB" dirty="0"/>
            </a:br>
            <a:r>
              <a:rPr lang="en-GB" sz="3100" dirty="0"/>
              <a:t>Takt, </a:t>
            </a:r>
            <a:r>
              <a:rPr lang="en-GB" sz="3100" dirty="0" err="1"/>
              <a:t>Metrum</a:t>
            </a:r>
            <a:r>
              <a:rPr lang="en-GB" sz="3100" dirty="0"/>
              <a:t>, </a:t>
            </a:r>
            <a:r>
              <a:rPr lang="en-GB" sz="3100" dirty="0" err="1"/>
              <a:t>Rhythmus</a:t>
            </a:r>
            <a:endParaRPr sz="3100" dirty="0"/>
          </a:p>
        </p:txBody>
      </p:sp>
      <p:sp>
        <p:nvSpPr>
          <p:cNvPr id="3" name="Text Placeholder 2">
            <a:extLst>
              <a:ext uri="{FF2B5EF4-FFF2-40B4-BE49-F238E27FC236}">
                <a16:creationId xmlns:a16="http://schemas.microsoft.com/office/drawing/2014/main" id="{EE427C6E-A14C-7927-5247-411217CC7DF8}"/>
              </a:ext>
            </a:extLst>
          </p:cNvPr>
          <p:cNvSpPr>
            <a:spLocks noGrp="1"/>
          </p:cNvSpPr>
          <p:nvPr>
            <p:ph type="body" idx="10"/>
          </p:nvPr>
        </p:nvSpPr>
        <p:spPr/>
        <p:txBody>
          <a:bodyPr/>
          <a:lstStyle/>
          <a:p>
            <a:endParaRPr lang="en-US"/>
          </a:p>
        </p:txBody>
      </p:sp>
      <p:sp>
        <p:nvSpPr>
          <p:cNvPr id="393" name="Inhaltsplatzhalter 2"/>
          <p:cNvSpPr txBox="1"/>
          <p:nvPr/>
        </p:nvSpPr>
        <p:spPr>
          <a:xfrm>
            <a:off x="592752" y="1380198"/>
            <a:ext cx="7682952" cy="28679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426799">
              <a:spcBef>
                <a:spcPts val="500"/>
              </a:spcBef>
              <a:defRPr sz="1520" b="1">
                <a:latin typeface="D-DIN"/>
                <a:ea typeface="D-DIN"/>
                <a:cs typeface="D-DIN"/>
                <a:sym typeface="D-DIN"/>
              </a:defRPr>
            </a:pPr>
            <a:r>
              <a:t>Takt: </a:t>
            </a:r>
          </a:p>
          <a:p>
            <a:pPr lvl="1" indent="217170" defTabSz="426799">
              <a:spcBef>
                <a:spcPts val="500"/>
              </a:spcBef>
              <a:defRPr sz="1520">
                <a:latin typeface="D-DIN"/>
                <a:ea typeface="D-DIN"/>
                <a:cs typeface="D-DIN"/>
                <a:sym typeface="D-DIN"/>
              </a:defRPr>
            </a:pPr>
            <a:r>
              <a:t>Der Grundschlag/Puls eines Musikstücks wird durch den Takt in Abschnitte geteilt. Je nach Strukturierung der Schläge ergibt sich eine bestimmte Taktart, z.B. ein 4/4-Takt.</a:t>
            </a:r>
          </a:p>
          <a:p>
            <a:pPr lvl="1" indent="217170" defTabSz="426799">
              <a:spcBef>
                <a:spcPts val="500"/>
              </a:spcBef>
              <a:defRPr sz="1520">
                <a:latin typeface="D-DIN"/>
                <a:ea typeface="D-DIN"/>
                <a:cs typeface="D-DIN"/>
                <a:sym typeface="D-DIN"/>
              </a:defRPr>
            </a:pPr>
            <a:endParaRPr/>
          </a:p>
          <a:p>
            <a:pPr defTabSz="426799">
              <a:spcBef>
                <a:spcPts val="500"/>
              </a:spcBef>
              <a:defRPr sz="1520" b="1">
                <a:latin typeface="D-DIN"/>
                <a:ea typeface="D-DIN"/>
                <a:cs typeface="D-DIN"/>
                <a:sym typeface="D-DIN"/>
              </a:defRPr>
            </a:pPr>
            <a:r>
              <a:t>Metrum (lat. „Maß“):</a:t>
            </a:r>
            <a:r>
              <a:rPr b="0"/>
              <a:t> </a:t>
            </a:r>
          </a:p>
          <a:p>
            <a:pPr lvl="1" indent="217170" defTabSz="426799">
              <a:spcBef>
                <a:spcPts val="500"/>
              </a:spcBef>
              <a:defRPr sz="1520" b="1">
                <a:latin typeface="D-DIN"/>
                <a:ea typeface="D-DIN"/>
                <a:cs typeface="D-DIN"/>
                <a:sym typeface="D-DIN"/>
              </a:defRPr>
            </a:pPr>
            <a:r>
              <a:rPr b="0"/>
              <a:t>Betonung der Schläge, abhängig vom Takt</a:t>
            </a:r>
          </a:p>
          <a:p>
            <a:pPr lvl="1" indent="217170" defTabSz="426799">
              <a:spcBef>
                <a:spcPts val="500"/>
              </a:spcBef>
              <a:defRPr sz="1520">
                <a:latin typeface="D-DIN"/>
                <a:ea typeface="D-DIN"/>
                <a:cs typeface="D-DIN"/>
                <a:sym typeface="D-DIN"/>
              </a:defRPr>
            </a:pPr>
            <a:endParaRPr b="0"/>
          </a:p>
          <a:p>
            <a:pPr defTabSz="426799">
              <a:spcBef>
                <a:spcPts val="500"/>
              </a:spcBef>
              <a:defRPr sz="1520">
                <a:latin typeface="D-DIN"/>
                <a:ea typeface="D-DIN"/>
                <a:cs typeface="D-DIN"/>
                <a:sym typeface="D-DIN"/>
              </a:defRPr>
            </a:pPr>
            <a:r>
              <a:rPr b="1"/>
              <a:t>Rhythmus: </a:t>
            </a:r>
          </a:p>
          <a:p>
            <a:pPr lvl="1" indent="217170" defTabSz="426799">
              <a:spcBef>
                <a:spcPts val="500"/>
              </a:spcBef>
              <a:defRPr sz="1520">
                <a:latin typeface="D-DIN"/>
                <a:ea typeface="D-DIN"/>
                <a:cs typeface="D-DIN"/>
                <a:sym typeface="D-DIN"/>
              </a:defRPr>
            </a:pPr>
            <a:r>
              <a:t>Akzentmuster, liegt „über“ Takt &amp; Metrum</a:t>
            </a:r>
          </a:p>
        </p:txBody>
      </p:sp>
      <p:pic>
        <p:nvPicPr>
          <p:cNvPr id="394" name="Bildschirmfoto 2021-05-24 um 14.09.25.png" descr="Bildschirmfoto 2021-05-24 um 14.09.25.png"/>
          <p:cNvPicPr>
            <a:picLocks noChangeAspect="1"/>
          </p:cNvPicPr>
          <p:nvPr/>
        </p:nvPicPr>
        <p:blipFill>
          <a:blip r:embed="rId2"/>
          <a:srcRect t="20676"/>
          <a:stretch>
            <a:fillRect/>
          </a:stretch>
        </p:blipFill>
        <p:spPr>
          <a:xfrm>
            <a:off x="1867668" y="4747243"/>
            <a:ext cx="5159382" cy="1144781"/>
          </a:xfrm>
          <a:prstGeom prst="rect">
            <a:avLst/>
          </a:prstGeom>
          <a:ln w="12700">
            <a:miter lim="400000"/>
          </a:ln>
        </p:spPr>
      </p:pic>
      <p:sp>
        <p:nvSpPr>
          <p:cNvPr id="395" name="Abbildung 3…"/>
          <p:cNvSpPr txBox="1"/>
          <p:nvPr/>
        </p:nvSpPr>
        <p:spPr>
          <a:xfrm>
            <a:off x="1859921" y="4335223"/>
            <a:ext cx="2111212" cy="366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t>Abbildung 3</a:t>
            </a:r>
          </a:p>
          <a:p>
            <a:pPr>
              <a:defRPr sz="1000" i="1"/>
            </a:pPr>
            <a:r>
              <a:t>Rumba-Clave über einem 4/4-Takt. </a:t>
            </a:r>
          </a:p>
        </p:txBody>
      </p:sp>
      <p:sp>
        <p:nvSpPr>
          <p:cNvPr id="396" name="Rechteck"/>
          <p:cNvSpPr/>
          <p:nvPr/>
        </p:nvSpPr>
        <p:spPr>
          <a:xfrm>
            <a:off x="2163714" y="5217317"/>
            <a:ext cx="1149867" cy="238855"/>
          </a:xfrm>
          <a:prstGeom prst="rect">
            <a:avLst/>
          </a:prstGeom>
          <a:solidFill>
            <a:schemeClr val="accent3">
              <a:lumOff val="44000"/>
            </a:schemeClr>
          </a:solidFill>
          <a:ln w="25400">
            <a:solidFill>
              <a:schemeClr val="accent3">
                <a:lumOff val="44000"/>
              </a:schemeClr>
            </a:solidFill>
          </a:ln>
        </p:spPr>
        <p:txBody>
          <a:bodyPr lIns="45719" rIns="45719"/>
          <a:lstStyle/>
          <a:p>
            <a:endParaRPr/>
          </a:p>
        </p:txBody>
      </p:sp>
      <p:sp>
        <p:nvSpPr>
          <p:cNvPr id="397" name="IchMachLala, 2021"/>
          <p:cNvSpPr txBox="1"/>
          <p:nvPr/>
        </p:nvSpPr>
        <p:spPr>
          <a:xfrm>
            <a:off x="1777742" y="5941969"/>
            <a:ext cx="748046" cy="180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
                <a:latin typeface="D-DIN"/>
                <a:ea typeface="D-DIN"/>
                <a:cs typeface="D-DIN"/>
                <a:sym typeface="D-DIN"/>
              </a:defRPr>
            </a:lvl1pPr>
          </a:lstStyle>
          <a:p>
            <a:r>
              <a:t>IchMachLala, 2021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0A8DB3-71E2-C28A-9C5F-8A05F2159EC6}"/>
              </a:ext>
            </a:extLst>
          </p:cNvPr>
          <p:cNvSpPr>
            <a:spLocks noGrp="1"/>
          </p:cNvSpPr>
          <p:nvPr>
            <p:ph type="body" idx="1"/>
          </p:nvPr>
        </p:nvSpPr>
        <p:spPr/>
        <p:txBody>
          <a:bodyPr/>
          <a:lstStyle/>
          <a:p>
            <a:endParaRPr lang="en-US"/>
          </a:p>
        </p:txBody>
      </p:sp>
      <p:sp>
        <p:nvSpPr>
          <p:cNvPr id="399" name="Titel 1"/>
          <p:cNvSpPr txBox="1">
            <a:spLocks noGrp="1"/>
          </p:cNvSpPr>
          <p:nvPr>
            <p:ph type="title"/>
          </p:nvPr>
        </p:nvSpPr>
        <p:spPr>
          <a:prstGeom prst="rect">
            <a:avLst/>
          </a:prstGeom>
        </p:spPr>
        <p:txBody>
          <a:bodyPr/>
          <a:lstStyle/>
          <a:p>
            <a:r>
              <a:t>Gruppenarbeit</a:t>
            </a:r>
          </a:p>
        </p:txBody>
      </p:sp>
      <p:sp>
        <p:nvSpPr>
          <p:cNvPr id="403" name="Liégeois-Chauvel et al., 1998, S. 1855"/>
          <p:cNvSpPr txBox="1"/>
          <p:nvPr/>
        </p:nvSpPr>
        <p:spPr>
          <a:xfrm>
            <a:off x="256817" y="5522559"/>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t>Liégeois-Chauvel et al., 1998, S. 1855</a:t>
            </a:r>
          </a:p>
          <a:p>
            <a:pPr>
              <a:spcBef>
                <a:spcPts val="700"/>
              </a:spcBef>
              <a:defRPr sz="800">
                <a:latin typeface="D-DIN"/>
                <a:ea typeface="D-DIN"/>
                <a:cs typeface="D-DIN"/>
                <a:sym typeface="D-DIN"/>
              </a:defRPr>
            </a:pPr>
            <a:r>
              <a:t> </a:t>
            </a:r>
          </a:p>
        </p:txBody>
      </p:sp>
      <p:pic>
        <p:nvPicPr>
          <p:cNvPr id="404" name="Bildschirmfoto 2021-05-24 um 12.10.15.png" descr="Bildschirmfoto 2021-05-24 um 12.10.15.png"/>
          <p:cNvPicPr>
            <a:picLocks noChangeAspect="1"/>
          </p:cNvPicPr>
          <p:nvPr/>
        </p:nvPicPr>
        <p:blipFill>
          <a:blip r:embed="rId3"/>
          <a:srcRect l="7683" t="64314" r="55943"/>
          <a:stretch>
            <a:fillRect/>
          </a:stretch>
        </p:blipFill>
        <p:spPr>
          <a:xfrm>
            <a:off x="293183" y="4197110"/>
            <a:ext cx="2004811" cy="1370105"/>
          </a:xfrm>
          <a:prstGeom prst="rect">
            <a:avLst/>
          </a:prstGeom>
          <a:ln w="12700">
            <a:miter lim="400000"/>
          </a:ln>
        </p:spPr>
      </p:pic>
      <p:pic>
        <p:nvPicPr>
          <p:cNvPr id="405" name="Bildschirmfoto 2021-05-24 um 12.10.15.png" descr="Bildschirmfoto 2021-05-24 um 12.10.15.png"/>
          <p:cNvPicPr>
            <a:picLocks noChangeAspect="1"/>
          </p:cNvPicPr>
          <p:nvPr/>
        </p:nvPicPr>
        <p:blipFill>
          <a:blip r:embed="rId3"/>
          <a:srcRect l="8256" t="14916" r="55814" b="51331"/>
          <a:stretch>
            <a:fillRect/>
          </a:stretch>
        </p:blipFill>
        <p:spPr>
          <a:xfrm>
            <a:off x="4372884" y="4191768"/>
            <a:ext cx="2080340" cy="1361315"/>
          </a:xfrm>
          <a:prstGeom prst="rect">
            <a:avLst/>
          </a:prstGeom>
          <a:ln w="12700">
            <a:miter lim="400000"/>
          </a:ln>
        </p:spPr>
      </p:pic>
      <p:pic>
        <p:nvPicPr>
          <p:cNvPr id="406" name="Bildschirmfoto 2021-05-24 um 12.10.15.png" descr="Bildschirmfoto 2021-05-24 um 12.10.15.png"/>
          <p:cNvPicPr>
            <a:picLocks noChangeAspect="1"/>
          </p:cNvPicPr>
          <p:nvPr/>
        </p:nvPicPr>
        <p:blipFill>
          <a:blip r:embed="rId3"/>
          <a:srcRect l="58644" t="15344" r="6487" b="51866"/>
          <a:stretch>
            <a:fillRect/>
          </a:stretch>
        </p:blipFill>
        <p:spPr>
          <a:xfrm>
            <a:off x="6459934" y="4210744"/>
            <a:ext cx="1998366" cy="1309006"/>
          </a:xfrm>
          <a:prstGeom prst="rect">
            <a:avLst/>
          </a:prstGeom>
          <a:ln w="12700">
            <a:miter lim="400000"/>
          </a:ln>
        </p:spPr>
      </p:pic>
      <p:pic>
        <p:nvPicPr>
          <p:cNvPr id="407" name="Bildschirmfoto 2021-05-24 um 12.10.15.png" descr="Bildschirmfoto 2021-05-24 um 12.10.15.png"/>
          <p:cNvPicPr>
            <a:picLocks noChangeAspect="1"/>
          </p:cNvPicPr>
          <p:nvPr/>
        </p:nvPicPr>
        <p:blipFill>
          <a:blip r:embed="rId3"/>
          <a:srcRect l="59551" t="65050" r="5089" b="258"/>
          <a:stretch>
            <a:fillRect/>
          </a:stretch>
        </p:blipFill>
        <p:spPr>
          <a:xfrm>
            <a:off x="2315367" y="4180449"/>
            <a:ext cx="2054872" cy="1404318"/>
          </a:xfrm>
          <a:prstGeom prst="rect">
            <a:avLst/>
          </a:prstGeom>
          <a:ln w="12700">
            <a:miter lim="400000"/>
          </a:ln>
        </p:spPr>
      </p:pic>
      <p:pic>
        <p:nvPicPr>
          <p:cNvPr id="408" name="Bildschirmfoto 2021-05-24 um 12.09.51.png" descr="Bildschirmfoto 2021-05-24 um 12.09.51.png"/>
          <p:cNvPicPr>
            <a:picLocks noChangeAspect="1"/>
          </p:cNvPicPr>
          <p:nvPr/>
        </p:nvPicPr>
        <p:blipFill>
          <a:blip r:embed="rId4"/>
          <a:srcRect t="10211" b="32365"/>
          <a:stretch>
            <a:fillRect/>
          </a:stretch>
        </p:blipFill>
        <p:spPr>
          <a:xfrm>
            <a:off x="158890" y="1599756"/>
            <a:ext cx="8327407" cy="2085717"/>
          </a:xfrm>
          <a:prstGeom prst="rect">
            <a:avLst/>
          </a:prstGeom>
          <a:ln w="12700">
            <a:miter lim="400000"/>
          </a:ln>
        </p:spPr>
      </p:pic>
      <p:sp>
        <p:nvSpPr>
          <p:cNvPr id="409" name="Abbildung 4…"/>
          <p:cNvSpPr txBox="1"/>
          <p:nvPr/>
        </p:nvSpPr>
        <p:spPr>
          <a:xfrm>
            <a:off x="296579" y="3864019"/>
            <a:ext cx="5752633"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20000"/>
              </a:lnSpc>
              <a:spcBef>
                <a:spcPts val="700"/>
              </a:spcBef>
              <a:defRPr sz="800" b="1">
                <a:latin typeface="D-DIN"/>
                <a:ea typeface="D-DIN"/>
                <a:cs typeface="D-DIN"/>
                <a:sym typeface="D-DIN"/>
              </a:defRPr>
            </a:pPr>
            <a:r>
              <a:t>Abbildung 4</a:t>
            </a:r>
          </a:p>
          <a:p>
            <a:pPr>
              <a:lnSpc>
                <a:spcPct val="20000"/>
              </a:lnSpc>
              <a:spcBef>
                <a:spcPts val="700"/>
              </a:spcBef>
              <a:defRPr sz="800">
                <a:latin typeface="D-DIN"/>
                <a:ea typeface="D-DIN"/>
                <a:cs typeface="D-DIN"/>
                <a:sym typeface="D-DIN"/>
              </a:defRPr>
            </a:pPr>
            <a:r>
              <a:t>Verortung der Läsionen bei den getesteten Patient*innen in der Studie von Liégeois-Chauvel et al., 1998.</a:t>
            </a:r>
          </a:p>
          <a:p>
            <a:pPr>
              <a:lnSpc>
                <a:spcPct val="20000"/>
              </a:lnSpc>
              <a:spcBef>
                <a:spcPts val="700"/>
              </a:spcBef>
              <a:defRPr sz="800">
                <a:latin typeface="D-DIN"/>
                <a:ea typeface="D-DIN"/>
                <a:cs typeface="D-DIN"/>
                <a:sym typeface="D-DIN"/>
              </a:defRPr>
            </a:pPr>
            <a:r>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Abgerundetes Rechteck"/>
          <p:cNvSpPr/>
          <p:nvPr/>
        </p:nvSpPr>
        <p:spPr>
          <a:xfrm>
            <a:off x="5167652" y="4779068"/>
            <a:ext cx="143472" cy="414557"/>
          </a:xfrm>
          <a:prstGeom prst="roundRect">
            <a:avLst>
              <a:gd name="adj" fmla="val 50000"/>
            </a:avLst>
          </a:prstGeom>
          <a:solidFill>
            <a:srgbClr val="6AACDA"/>
          </a:solidFill>
          <a:ln w="25400">
            <a:solidFill>
              <a:schemeClr val="accent3">
                <a:lumOff val="44000"/>
              </a:schemeClr>
            </a:solidFill>
          </a:ln>
        </p:spPr>
        <p:txBody>
          <a:bodyPr lIns="45719" rIns="45719"/>
          <a:lstStyle/>
          <a:p>
            <a:endParaRPr>
              <a:latin typeface="+mn-lt"/>
            </a:endParaRPr>
          </a:p>
        </p:txBody>
      </p:sp>
      <p:pic>
        <p:nvPicPr>
          <p:cNvPr id="414" name="Bildschirmfoto 2021-05-26 um 12.44.34.png" descr="Bildschirmfoto 2021-05-26 um 12.44.34.png"/>
          <p:cNvPicPr>
            <a:picLocks noChangeAspect="1"/>
          </p:cNvPicPr>
          <p:nvPr/>
        </p:nvPicPr>
        <p:blipFill>
          <a:blip r:embed="rId3">
            <a:alphaModFix amt="50344"/>
          </a:blip>
          <a:srcRect b="71752"/>
          <a:stretch>
            <a:fillRect/>
          </a:stretch>
        </p:blipFill>
        <p:spPr>
          <a:xfrm>
            <a:off x="519225" y="4724833"/>
            <a:ext cx="6414788" cy="564351"/>
          </a:xfrm>
          <a:prstGeom prst="rect">
            <a:avLst/>
          </a:prstGeom>
          <a:ln w="12700">
            <a:miter lim="400000"/>
          </a:ln>
        </p:spPr>
      </p:pic>
      <p:sp>
        <p:nvSpPr>
          <p:cNvPr id="415" name="Abgerundetes Rechteck"/>
          <p:cNvSpPr/>
          <p:nvPr/>
        </p:nvSpPr>
        <p:spPr>
          <a:xfrm>
            <a:off x="5170651" y="5293920"/>
            <a:ext cx="143471" cy="452050"/>
          </a:xfrm>
          <a:prstGeom prst="roundRect">
            <a:avLst>
              <a:gd name="adj" fmla="val 50000"/>
            </a:avLst>
          </a:prstGeom>
          <a:solidFill>
            <a:srgbClr val="6AACDA"/>
          </a:solidFill>
          <a:ln w="25400">
            <a:solidFill>
              <a:schemeClr val="accent3">
                <a:lumOff val="44000"/>
              </a:schemeClr>
            </a:solidFill>
          </a:ln>
        </p:spPr>
        <p:txBody>
          <a:bodyPr lIns="45719" rIns="45719"/>
          <a:lstStyle/>
          <a:p>
            <a:endParaRPr>
              <a:latin typeface="+mn-lt"/>
            </a:endParaRPr>
          </a:p>
        </p:txBody>
      </p:sp>
      <p:sp>
        <p:nvSpPr>
          <p:cNvPr id="416" name="Titel 1"/>
          <p:cNvSpPr txBox="1">
            <a:spLocks noGrp="1"/>
          </p:cNvSpPr>
          <p:nvPr>
            <p:ph type="title"/>
          </p:nvPr>
        </p:nvSpPr>
        <p:spPr>
          <a:prstGeom prst="rect">
            <a:avLst/>
          </a:prstGeom>
        </p:spPr>
        <p:txBody>
          <a:bodyPr/>
          <a:lstStyle/>
          <a:p>
            <a:r>
              <a:t>Versuchsaufbau</a:t>
            </a:r>
          </a:p>
        </p:txBody>
      </p:sp>
      <p:sp>
        <p:nvSpPr>
          <p:cNvPr id="420" name="Test 1 (warm up): Familiarity Test…"/>
          <p:cNvSpPr txBox="1"/>
          <p:nvPr/>
        </p:nvSpPr>
        <p:spPr>
          <a:xfrm>
            <a:off x="431477" y="1262613"/>
            <a:ext cx="7854958" cy="2940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200"/>
              </a:lnSpc>
              <a:spcBef>
                <a:spcPts val="1200"/>
              </a:spcBef>
              <a:defRPr sz="1600" b="1">
                <a:solidFill>
                  <a:schemeClr val="accent4">
                    <a:lumOff val="13999"/>
                  </a:schemeClr>
                </a:solidFill>
                <a:latin typeface="D-DIN"/>
                <a:ea typeface="D-DIN"/>
                <a:cs typeface="D-DIN"/>
                <a:sym typeface="D-DIN"/>
              </a:defRPr>
            </a:pPr>
            <a:r>
              <a:rPr dirty="0">
                <a:latin typeface="+mn-lt"/>
              </a:rPr>
              <a:t>Test 1 (warm up): Familiarity Test</a:t>
            </a:r>
          </a:p>
          <a:p>
            <a:pPr defTabSz="457200">
              <a:lnSpc>
                <a:spcPts val="2200"/>
              </a:lnSpc>
              <a:spcBef>
                <a:spcPts val="1200"/>
              </a:spcBef>
              <a:defRPr sz="1600" b="1">
                <a:latin typeface="D-DIN"/>
                <a:ea typeface="D-DIN"/>
                <a:cs typeface="D-DIN"/>
                <a:sym typeface="D-DIN"/>
              </a:defRPr>
            </a:pPr>
            <a:r>
              <a:rPr dirty="0">
                <a:latin typeface="+mn-lt"/>
              </a:rPr>
              <a:t>Test 2: Pitch organization conditions </a:t>
            </a:r>
          </a:p>
          <a:p>
            <a:pPr marL="531394" lvl="1" indent="-150394" defTabSz="457200">
              <a:lnSpc>
                <a:spcPts val="2200"/>
              </a:lnSpc>
              <a:spcBef>
                <a:spcPts val="1200"/>
              </a:spcBef>
              <a:buSzPct val="100000"/>
              <a:buChar char="•"/>
              <a:defRPr sz="1600">
                <a:latin typeface="D-DIN"/>
                <a:ea typeface="D-DIN"/>
                <a:cs typeface="D-DIN"/>
                <a:sym typeface="D-DIN"/>
              </a:defRPr>
            </a:pPr>
            <a:r>
              <a:rPr dirty="0">
                <a:latin typeface="+mn-lt"/>
              </a:rPr>
              <a:t>Subtest 1 - </a:t>
            </a:r>
            <a:r>
              <a:rPr b="1" dirty="0">
                <a:latin typeface="+mn-lt"/>
              </a:rPr>
              <a:t>Contour-violated</a:t>
            </a:r>
            <a:r>
              <a:rPr dirty="0">
                <a:latin typeface="+mn-lt"/>
              </a:rPr>
              <a:t>: </a:t>
            </a:r>
            <a:r>
              <a:rPr dirty="0" err="1">
                <a:latin typeface="+mn-lt"/>
              </a:rPr>
              <a:t>Tonhöhe</a:t>
            </a:r>
            <a:r>
              <a:rPr dirty="0">
                <a:latin typeface="+mn-lt"/>
              </a:rPr>
              <a:t> </a:t>
            </a:r>
            <a:r>
              <a:rPr dirty="0" err="1">
                <a:latin typeface="+mn-lt"/>
              </a:rPr>
              <a:t>einer</a:t>
            </a:r>
            <a:r>
              <a:rPr dirty="0">
                <a:latin typeface="+mn-lt"/>
              </a:rPr>
              <a:t> Note </a:t>
            </a:r>
            <a:r>
              <a:rPr dirty="0" err="1">
                <a:latin typeface="+mn-lt"/>
              </a:rPr>
              <a:t>wird</a:t>
            </a:r>
            <a:r>
              <a:rPr dirty="0">
                <a:latin typeface="+mn-lt"/>
              </a:rPr>
              <a:t> </a:t>
            </a:r>
            <a:r>
              <a:rPr dirty="0" err="1">
                <a:latin typeface="+mn-lt"/>
              </a:rPr>
              <a:t>verändert</a:t>
            </a:r>
            <a:r>
              <a:rPr dirty="0">
                <a:latin typeface="+mn-lt"/>
              </a:rPr>
              <a:t>, </a:t>
            </a:r>
            <a:r>
              <a:rPr dirty="0" err="1">
                <a:latin typeface="+mn-lt"/>
              </a:rPr>
              <a:t>sodass</a:t>
            </a:r>
            <a:r>
              <a:rPr dirty="0">
                <a:latin typeface="+mn-lt"/>
              </a:rPr>
              <a:t> die </a:t>
            </a:r>
            <a:r>
              <a:rPr dirty="0" err="1">
                <a:latin typeface="+mn-lt"/>
              </a:rPr>
              <a:t>Kontur</a:t>
            </a:r>
            <a:r>
              <a:rPr dirty="0">
                <a:latin typeface="+mn-lt"/>
              </a:rPr>
              <a:t> </a:t>
            </a:r>
            <a:r>
              <a:rPr dirty="0" err="1">
                <a:latin typeface="+mn-lt"/>
              </a:rPr>
              <a:t>anders</a:t>
            </a:r>
            <a:r>
              <a:rPr dirty="0">
                <a:latin typeface="+mn-lt"/>
              </a:rPr>
              <a:t> </a:t>
            </a:r>
            <a:r>
              <a:rPr dirty="0" err="1">
                <a:latin typeface="+mn-lt"/>
              </a:rPr>
              <a:t>ist</a:t>
            </a:r>
            <a:r>
              <a:rPr dirty="0">
                <a:latin typeface="+mn-lt"/>
              </a:rPr>
              <a:t>, </a:t>
            </a:r>
            <a:r>
              <a:rPr dirty="0" err="1">
                <a:latin typeface="+mn-lt"/>
              </a:rPr>
              <a:t>Tonart</a:t>
            </a:r>
            <a:r>
              <a:rPr dirty="0">
                <a:latin typeface="+mn-lt"/>
              </a:rPr>
              <a:t> </a:t>
            </a:r>
            <a:r>
              <a:rPr dirty="0" err="1">
                <a:latin typeface="+mn-lt"/>
              </a:rPr>
              <a:t>wird</a:t>
            </a:r>
            <a:r>
              <a:rPr dirty="0">
                <a:latin typeface="+mn-lt"/>
              </a:rPr>
              <a:t> </a:t>
            </a:r>
            <a:r>
              <a:rPr dirty="0" err="1">
                <a:latin typeface="+mn-lt"/>
              </a:rPr>
              <a:t>aber</a:t>
            </a:r>
            <a:r>
              <a:rPr dirty="0">
                <a:latin typeface="+mn-lt"/>
              </a:rPr>
              <a:t> </a:t>
            </a:r>
            <a:r>
              <a:rPr dirty="0" err="1">
                <a:latin typeface="+mn-lt"/>
              </a:rPr>
              <a:t>beibehalten</a:t>
            </a:r>
            <a:endParaRPr dirty="0">
              <a:latin typeface="+mn-lt"/>
            </a:endParaRPr>
          </a:p>
          <a:p>
            <a:pPr marL="531394" lvl="1" indent="-150394" defTabSz="457200">
              <a:lnSpc>
                <a:spcPts val="2200"/>
              </a:lnSpc>
              <a:spcBef>
                <a:spcPts val="1200"/>
              </a:spcBef>
              <a:buSzPct val="100000"/>
              <a:buChar char="•"/>
              <a:defRPr sz="1600">
                <a:latin typeface="D-DIN"/>
                <a:ea typeface="D-DIN"/>
                <a:cs typeface="D-DIN"/>
                <a:sym typeface="D-DIN"/>
              </a:defRPr>
            </a:pPr>
            <a:r>
              <a:rPr dirty="0">
                <a:latin typeface="+mn-lt"/>
              </a:rPr>
              <a:t>Subtest 2 - </a:t>
            </a:r>
            <a:r>
              <a:rPr b="1" dirty="0">
                <a:latin typeface="+mn-lt"/>
              </a:rPr>
              <a:t>Key-violated</a:t>
            </a:r>
            <a:r>
              <a:rPr dirty="0">
                <a:latin typeface="+mn-lt"/>
              </a:rPr>
              <a:t>: </a:t>
            </a:r>
            <a:r>
              <a:rPr dirty="0" err="1">
                <a:latin typeface="+mn-lt"/>
              </a:rPr>
              <a:t>Tonhöhe</a:t>
            </a:r>
            <a:r>
              <a:rPr dirty="0">
                <a:latin typeface="+mn-lt"/>
              </a:rPr>
              <a:t> </a:t>
            </a:r>
            <a:r>
              <a:rPr dirty="0" err="1">
                <a:latin typeface="+mn-lt"/>
              </a:rPr>
              <a:t>einer</a:t>
            </a:r>
            <a:r>
              <a:rPr dirty="0">
                <a:latin typeface="+mn-lt"/>
              </a:rPr>
              <a:t> Note </a:t>
            </a:r>
            <a:r>
              <a:rPr dirty="0" err="1">
                <a:latin typeface="+mn-lt"/>
              </a:rPr>
              <a:t>wird</a:t>
            </a:r>
            <a:r>
              <a:rPr dirty="0">
                <a:latin typeface="+mn-lt"/>
              </a:rPr>
              <a:t> </a:t>
            </a:r>
            <a:r>
              <a:rPr dirty="0" err="1">
                <a:latin typeface="+mn-lt"/>
              </a:rPr>
              <a:t>verändert</a:t>
            </a:r>
            <a:r>
              <a:rPr dirty="0">
                <a:latin typeface="+mn-lt"/>
              </a:rPr>
              <a:t>, </a:t>
            </a:r>
            <a:r>
              <a:rPr dirty="0" err="1">
                <a:latin typeface="+mn-lt"/>
              </a:rPr>
              <a:t>Kontur</a:t>
            </a:r>
            <a:r>
              <a:rPr dirty="0">
                <a:latin typeface="+mn-lt"/>
              </a:rPr>
              <a:t> </a:t>
            </a:r>
            <a:r>
              <a:rPr dirty="0" err="1">
                <a:latin typeface="+mn-lt"/>
              </a:rPr>
              <a:t>wird</a:t>
            </a:r>
            <a:r>
              <a:rPr dirty="0">
                <a:latin typeface="+mn-lt"/>
              </a:rPr>
              <a:t> </a:t>
            </a:r>
            <a:r>
              <a:rPr dirty="0" err="1">
                <a:latin typeface="+mn-lt"/>
              </a:rPr>
              <a:t>beibehalten</a:t>
            </a:r>
            <a:r>
              <a:rPr dirty="0">
                <a:latin typeface="+mn-lt"/>
              </a:rPr>
              <a:t>, </a:t>
            </a:r>
            <a:r>
              <a:rPr dirty="0" err="1">
                <a:latin typeface="+mn-lt"/>
              </a:rPr>
              <a:t>Tonart</a:t>
            </a:r>
            <a:r>
              <a:rPr dirty="0">
                <a:latin typeface="+mn-lt"/>
              </a:rPr>
              <a:t> </a:t>
            </a:r>
            <a:r>
              <a:rPr dirty="0" err="1">
                <a:latin typeface="+mn-lt"/>
              </a:rPr>
              <a:t>wird</a:t>
            </a:r>
            <a:r>
              <a:rPr dirty="0">
                <a:latin typeface="+mn-lt"/>
              </a:rPr>
              <a:t> </a:t>
            </a:r>
            <a:r>
              <a:rPr dirty="0" err="1">
                <a:latin typeface="+mn-lt"/>
              </a:rPr>
              <a:t>verändert</a:t>
            </a:r>
            <a:r>
              <a:rPr dirty="0">
                <a:latin typeface="+mn-lt"/>
              </a:rPr>
              <a:t> (</a:t>
            </a:r>
            <a:r>
              <a:rPr dirty="0" err="1">
                <a:latin typeface="+mn-lt"/>
              </a:rPr>
              <a:t>klingt</a:t>
            </a:r>
            <a:r>
              <a:rPr dirty="0">
                <a:latin typeface="+mn-lt"/>
              </a:rPr>
              <a:t> </a:t>
            </a:r>
            <a:r>
              <a:rPr dirty="0" err="1">
                <a:latin typeface="+mn-lt"/>
              </a:rPr>
              <a:t>nach</a:t>
            </a:r>
            <a:r>
              <a:rPr dirty="0">
                <a:latin typeface="+mn-lt"/>
              </a:rPr>
              <a:t> </a:t>
            </a:r>
            <a:r>
              <a:rPr dirty="0" err="1">
                <a:latin typeface="+mn-lt"/>
              </a:rPr>
              <a:t>verstimmtem</a:t>
            </a:r>
            <a:r>
              <a:rPr dirty="0">
                <a:latin typeface="+mn-lt"/>
              </a:rPr>
              <a:t> Ton)</a:t>
            </a:r>
          </a:p>
          <a:p>
            <a:pPr marL="531394" lvl="1" indent="-150394" defTabSz="457200">
              <a:lnSpc>
                <a:spcPts val="2200"/>
              </a:lnSpc>
              <a:spcBef>
                <a:spcPts val="1200"/>
              </a:spcBef>
              <a:buSzPct val="100000"/>
              <a:buChar char="•"/>
              <a:defRPr sz="1600">
                <a:latin typeface="D-DIN"/>
                <a:ea typeface="D-DIN"/>
                <a:cs typeface="D-DIN"/>
                <a:sym typeface="D-DIN"/>
              </a:defRPr>
            </a:pPr>
            <a:r>
              <a:rPr dirty="0">
                <a:latin typeface="+mn-lt"/>
              </a:rPr>
              <a:t>Subtest 3 - </a:t>
            </a:r>
            <a:r>
              <a:rPr b="1" dirty="0">
                <a:latin typeface="+mn-lt"/>
              </a:rPr>
              <a:t>Interval-violated</a:t>
            </a:r>
            <a:r>
              <a:rPr dirty="0">
                <a:latin typeface="+mn-lt"/>
              </a:rPr>
              <a:t>: </a:t>
            </a:r>
            <a:r>
              <a:rPr dirty="0" err="1">
                <a:latin typeface="+mn-lt"/>
              </a:rPr>
              <a:t>Tonhöhe</a:t>
            </a:r>
            <a:r>
              <a:rPr dirty="0">
                <a:latin typeface="+mn-lt"/>
              </a:rPr>
              <a:t> </a:t>
            </a:r>
            <a:r>
              <a:rPr dirty="0" err="1">
                <a:latin typeface="+mn-lt"/>
              </a:rPr>
              <a:t>einer</a:t>
            </a:r>
            <a:r>
              <a:rPr dirty="0">
                <a:latin typeface="+mn-lt"/>
              </a:rPr>
              <a:t> Note </a:t>
            </a:r>
            <a:r>
              <a:rPr dirty="0" err="1">
                <a:latin typeface="+mn-lt"/>
              </a:rPr>
              <a:t>wird</a:t>
            </a:r>
            <a:r>
              <a:rPr dirty="0">
                <a:latin typeface="+mn-lt"/>
              </a:rPr>
              <a:t> </a:t>
            </a:r>
            <a:r>
              <a:rPr dirty="0" err="1">
                <a:latin typeface="+mn-lt"/>
              </a:rPr>
              <a:t>verändert</a:t>
            </a:r>
            <a:r>
              <a:rPr dirty="0">
                <a:latin typeface="+mn-lt"/>
              </a:rPr>
              <a:t>, </a:t>
            </a:r>
            <a:r>
              <a:rPr dirty="0" err="1">
                <a:latin typeface="+mn-lt"/>
              </a:rPr>
              <a:t>Kontur</a:t>
            </a:r>
            <a:r>
              <a:rPr dirty="0">
                <a:latin typeface="+mn-lt"/>
              </a:rPr>
              <a:t> </a:t>
            </a:r>
            <a:r>
              <a:rPr dirty="0" err="1">
                <a:latin typeface="+mn-lt"/>
              </a:rPr>
              <a:t>wird</a:t>
            </a:r>
            <a:r>
              <a:rPr dirty="0">
                <a:latin typeface="+mn-lt"/>
              </a:rPr>
              <a:t> </a:t>
            </a:r>
            <a:r>
              <a:rPr dirty="0" err="1">
                <a:latin typeface="+mn-lt"/>
              </a:rPr>
              <a:t>beibehalten</a:t>
            </a:r>
            <a:r>
              <a:rPr dirty="0">
                <a:latin typeface="+mn-lt"/>
              </a:rPr>
              <a:t>, </a:t>
            </a:r>
            <a:r>
              <a:rPr dirty="0" err="1">
                <a:latin typeface="+mn-lt"/>
              </a:rPr>
              <a:t>Tonart</a:t>
            </a:r>
            <a:r>
              <a:rPr dirty="0">
                <a:latin typeface="+mn-lt"/>
              </a:rPr>
              <a:t> </a:t>
            </a:r>
            <a:r>
              <a:rPr dirty="0" err="1">
                <a:latin typeface="+mn-lt"/>
              </a:rPr>
              <a:t>wird</a:t>
            </a:r>
            <a:r>
              <a:rPr dirty="0">
                <a:latin typeface="+mn-lt"/>
              </a:rPr>
              <a:t> </a:t>
            </a:r>
            <a:r>
              <a:rPr dirty="0" err="1">
                <a:latin typeface="+mn-lt"/>
              </a:rPr>
              <a:t>auch</a:t>
            </a:r>
            <a:r>
              <a:rPr dirty="0">
                <a:latin typeface="+mn-lt"/>
              </a:rPr>
              <a:t> </a:t>
            </a:r>
            <a:r>
              <a:rPr dirty="0" err="1">
                <a:latin typeface="+mn-lt"/>
              </a:rPr>
              <a:t>beibehalten</a:t>
            </a:r>
            <a:endParaRPr dirty="0">
              <a:latin typeface="+mn-lt"/>
            </a:endParaRPr>
          </a:p>
        </p:txBody>
      </p:sp>
      <p:sp>
        <p:nvSpPr>
          <p:cNvPr id="421" name="Linie"/>
          <p:cNvSpPr/>
          <p:nvPr/>
        </p:nvSpPr>
        <p:spPr>
          <a:xfrm>
            <a:off x="5249675" y="5016585"/>
            <a:ext cx="313256" cy="78104"/>
          </a:xfrm>
          <a:prstGeom prst="line">
            <a:avLst/>
          </a:prstGeom>
          <a:ln w="19050">
            <a:solidFill>
              <a:srgbClr val="FF2F92"/>
            </a:solidFill>
            <a:tailEnd type="stealth"/>
          </a:ln>
        </p:spPr>
        <p:txBody>
          <a:bodyPr lIns="45719" rIns="45719"/>
          <a:lstStyle/>
          <a:p>
            <a:endParaRPr>
              <a:latin typeface="+mn-lt"/>
            </a:endParaRPr>
          </a:p>
        </p:txBody>
      </p:sp>
      <p:sp>
        <p:nvSpPr>
          <p:cNvPr id="422" name="Abbildung 5…"/>
          <p:cNvSpPr txBox="1"/>
          <p:nvPr/>
        </p:nvSpPr>
        <p:spPr>
          <a:xfrm>
            <a:off x="1166147" y="4402100"/>
            <a:ext cx="5260412"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pPr>
            <a:r>
              <a:rPr dirty="0" err="1">
                <a:latin typeface="+mn-lt"/>
              </a:rPr>
              <a:t>Abbildung</a:t>
            </a:r>
            <a:r>
              <a:rPr dirty="0">
                <a:latin typeface="+mn-lt"/>
              </a:rPr>
              <a:t> 5</a:t>
            </a:r>
          </a:p>
          <a:p>
            <a:pPr>
              <a:defRPr sz="1000"/>
            </a:pPr>
            <a:r>
              <a:rPr dirty="0" err="1">
                <a:latin typeface="+mn-lt"/>
              </a:rPr>
              <a:t>Originalmelodie</a:t>
            </a:r>
            <a:r>
              <a:rPr dirty="0">
                <a:latin typeface="+mn-lt"/>
              </a:rPr>
              <a:t> (A) und Alternative </a:t>
            </a:r>
            <a:r>
              <a:rPr dirty="0" err="1">
                <a:latin typeface="+mn-lt"/>
              </a:rPr>
              <a:t>mit</a:t>
            </a:r>
            <a:r>
              <a:rPr dirty="0">
                <a:latin typeface="+mn-lt"/>
              </a:rPr>
              <a:t> contour-violation (B), </a:t>
            </a:r>
            <a:r>
              <a:rPr dirty="0" err="1">
                <a:latin typeface="+mn-lt"/>
              </a:rPr>
              <a:t>veränderter</a:t>
            </a:r>
            <a:r>
              <a:rPr dirty="0">
                <a:latin typeface="+mn-lt"/>
              </a:rPr>
              <a:t> Ton </a:t>
            </a:r>
            <a:r>
              <a:rPr dirty="0" err="1">
                <a:latin typeface="+mn-lt"/>
              </a:rPr>
              <a:t>blau</a:t>
            </a:r>
            <a:r>
              <a:rPr dirty="0">
                <a:latin typeface="+mn-lt"/>
              </a:rPr>
              <a:t> </a:t>
            </a:r>
            <a:r>
              <a:rPr dirty="0" err="1">
                <a:latin typeface="+mn-lt"/>
              </a:rPr>
              <a:t>markiert</a:t>
            </a:r>
            <a:endParaRPr dirty="0">
              <a:latin typeface="+mn-lt"/>
            </a:endParaRPr>
          </a:p>
        </p:txBody>
      </p:sp>
      <p:sp>
        <p:nvSpPr>
          <p:cNvPr id="423" name="Liégeois-Chauvel et al., 1998, S. 1858"/>
          <p:cNvSpPr txBox="1"/>
          <p:nvPr/>
        </p:nvSpPr>
        <p:spPr>
          <a:xfrm>
            <a:off x="1169435" y="5782426"/>
            <a:ext cx="4573546"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700"/>
              </a:spcBef>
              <a:defRPr sz="800">
                <a:latin typeface="D-DIN"/>
                <a:ea typeface="D-DIN"/>
                <a:cs typeface="D-DIN"/>
                <a:sym typeface="D-DIN"/>
              </a:defRPr>
            </a:pPr>
            <a:r>
              <a:rPr>
                <a:latin typeface="+mn-lt"/>
              </a:rPr>
              <a:t>Liégeois-Chauvel et al., 1998, S. 1858</a:t>
            </a:r>
          </a:p>
          <a:p>
            <a:pPr>
              <a:spcBef>
                <a:spcPts val="700"/>
              </a:spcBef>
              <a:defRPr sz="800">
                <a:latin typeface="D-DIN"/>
                <a:ea typeface="D-DIN"/>
                <a:cs typeface="D-DIN"/>
                <a:sym typeface="D-DIN"/>
              </a:defRPr>
            </a:pPr>
            <a:r>
              <a:rPr>
                <a:latin typeface="+mn-lt"/>
              </a:rPr>
              <a:t> </a:t>
            </a:r>
          </a:p>
        </p:txBody>
      </p:sp>
      <p:pic>
        <p:nvPicPr>
          <p:cNvPr id="424" name="Bildschirmfoto 2021-05-26 um 12.44.34.png" descr="Bildschirmfoto 2021-05-26 um 12.44.34.png"/>
          <p:cNvPicPr>
            <a:picLocks noChangeAspect="1"/>
          </p:cNvPicPr>
          <p:nvPr/>
        </p:nvPicPr>
        <p:blipFill>
          <a:blip r:embed="rId3">
            <a:alphaModFix amt="50018"/>
          </a:blip>
          <a:srcRect l="214" t="55187" b="19312"/>
          <a:stretch>
            <a:fillRect/>
          </a:stretch>
        </p:blipFill>
        <p:spPr>
          <a:xfrm>
            <a:off x="535968" y="5237731"/>
            <a:ext cx="6401006" cy="509449"/>
          </a:xfrm>
          <a:prstGeom prst="rect">
            <a:avLst/>
          </a:prstGeom>
          <a:ln w="12700">
            <a:miter lim="400000"/>
          </a:ln>
        </p:spPr>
      </p:pic>
      <p:sp>
        <p:nvSpPr>
          <p:cNvPr id="425" name="Linie"/>
          <p:cNvSpPr/>
          <p:nvPr/>
        </p:nvSpPr>
        <p:spPr>
          <a:xfrm>
            <a:off x="4874540" y="5587633"/>
            <a:ext cx="325754" cy="39999"/>
          </a:xfrm>
          <a:prstGeom prst="line">
            <a:avLst/>
          </a:prstGeom>
          <a:ln w="19050">
            <a:solidFill>
              <a:srgbClr val="FF2F92"/>
            </a:solidFill>
            <a:tailEnd type="stealth"/>
          </a:ln>
        </p:spPr>
        <p:txBody>
          <a:bodyPr lIns="45719" rIns="45719"/>
          <a:lstStyle/>
          <a:p>
            <a:endParaRPr>
              <a:latin typeface="+mn-lt"/>
            </a:endParaRPr>
          </a:p>
        </p:txBody>
      </p:sp>
      <p:sp>
        <p:nvSpPr>
          <p:cNvPr id="426" name="Linie"/>
          <p:cNvSpPr/>
          <p:nvPr/>
        </p:nvSpPr>
        <p:spPr>
          <a:xfrm>
            <a:off x="5271196" y="5622670"/>
            <a:ext cx="281251" cy="1"/>
          </a:xfrm>
          <a:prstGeom prst="line">
            <a:avLst/>
          </a:prstGeom>
          <a:ln w="19050">
            <a:solidFill>
              <a:srgbClr val="FF2F92"/>
            </a:solidFill>
            <a:tailEnd type="stealth"/>
          </a:ln>
        </p:spPr>
        <p:txBody>
          <a:bodyPr lIns="45719" rIns="45719"/>
          <a:lstStyle/>
          <a:p>
            <a:endParaRPr>
              <a:latin typeface="+mn-lt"/>
            </a:endParaRPr>
          </a:p>
        </p:txBody>
      </p:sp>
      <p:sp>
        <p:nvSpPr>
          <p:cNvPr id="427" name="Linie"/>
          <p:cNvSpPr/>
          <p:nvPr/>
        </p:nvSpPr>
        <p:spPr>
          <a:xfrm flipV="1">
            <a:off x="4885217" y="5022637"/>
            <a:ext cx="301275" cy="31666"/>
          </a:xfrm>
          <a:prstGeom prst="line">
            <a:avLst/>
          </a:prstGeom>
          <a:ln w="19050">
            <a:solidFill>
              <a:srgbClr val="FF2F92"/>
            </a:solidFill>
            <a:tailEnd type="stealth"/>
          </a:ln>
        </p:spPr>
        <p:txBody>
          <a:bodyPr lIns="45719" rIns="45719"/>
          <a:lstStyle/>
          <a:p>
            <a:endParaRPr>
              <a:latin typeface="+mn-lt"/>
            </a:endParaRPr>
          </a:p>
        </p:txBody>
      </p:sp>
      <p:sp>
        <p:nvSpPr>
          <p:cNvPr id="428" name="Oval"/>
          <p:cNvSpPr/>
          <p:nvPr/>
        </p:nvSpPr>
        <p:spPr>
          <a:xfrm rot="20100000">
            <a:off x="4807069" y="557203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
        <p:nvSpPr>
          <p:cNvPr id="429" name="Oval"/>
          <p:cNvSpPr/>
          <p:nvPr/>
        </p:nvSpPr>
        <p:spPr>
          <a:xfrm rot="20100000">
            <a:off x="5194419" y="560378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
        <p:nvSpPr>
          <p:cNvPr id="430" name="Oval"/>
          <p:cNvSpPr/>
          <p:nvPr/>
        </p:nvSpPr>
        <p:spPr>
          <a:xfrm rot="20100000">
            <a:off x="4810244" y="504180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
        <p:nvSpPr>
          <p:cNvPr id="431" name="Oval"/>
          <p:cNvSpPr/>
          <p:nvPr/>
        </p:nvSpPr>
        <p:spPr>
          <a:xfrm rot="20100000">
            <a:off x="5572244" y="5070380"/>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
        <p:nvSpPr>
          <p:cNvPr id="432" name="Oval"/>
          <p:cNvSpPr/>
          <p:nvPr/>
        </p:nvSpPr>
        <p:spPr>
          <a:xfrm rot="20100000">
            <a:off x="5550019" y="560060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
        <p:nvSpPr>
          <p:cNvPr id="433" name="Linie"/>
          <p:cNvSpPr/>
          <p:nvPr/>
        </p:nvSpPr>
        <p:spPr>
          <a:xfrm flipV="1">
            <a:off x="4876799" y="5374160"/>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4" name="Linie"/>
          <p:cNvSpPr/>
          <p:nvPr/>
        </p:nvSpPr>
        <p:spPr>
          <a:xfrm flipV="1">
            <a:off x="4879974" y="4828060"/>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5" name="Linie"/>
          <p:cNvSpPr/>
          <p:nvPr/>
        </p:nvSpPr>
        <p:spPr>
          <a:xfrm flipV="1">
            <a:off x="5248274" y="4786785"/>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6" name="Linie"/>
          <p:cNvSpPr/>
          <p:nvPr/>
        </p:nvSpPr>
        <p:spPr>
          <a:xfrm flipV="1">
            <a:off x="5638799" y="4853460"/>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7" name="Linie"/>
          <p:cNvSpPr/>
          <p:nvPr/>
        </p:nvSpPr>
        <p:spPr>
          <a:xfrm flipV="1">
            <a:off x="5619749" y="5390035"/>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8" name="Linie"/>
          <p:cNvSpPr/>
          <p:nvPr/>
        </p:nvSpPr>
        <p:spPr>
          <a:xfrm flipV="1">
            <a:off x="5260974" y="5390035"/>
            <a:ext cx="1" cy="229715"/>
          </a:xfrm>
          <a:prstGeom prst="line">
            <a:avLst/>
          </a:prstGeom>
          <a:ln w="19050">
            <a:solidFill>
              <a:schemeClr val="accent4">
                <a:lumOff val="-8800"/>
              </a:schemeClr>
            </a:solidFill>
          </a:ln>
        </p:spPr>
        <p:txBody>
          <a:bodyPr lIns="45719" rIns="45719"/>
          <a:lstStyle/>
          <a:p>
            <a:endParaRPr>
              <a:latin typeface="+mn-lt"/>
            </a:endParaRPr>
          </a:p>
        </p:txBody>
      </p:sp>
      <p:sp>
        <p:nvSpPr>
          <p:cNvPr id="439" name="Oval"/>
          <p:cNvSpPr/>
          <p:nvPr/>
        </p:nvSpPr>
        <p:spPr>
          <a:xfrm rot="20100000">
            <a:off x="5188069" y="5010055"/>
            <a:ext cx="66871" cy="44541"/>
          </a:xfrm>
          <a:prstGeom prst="ellipse">
            <a:avLst/>
          </a:prstGeom>
          <a:solidFill>
            <a:schemeClr val="accent4">
              <a:lumOff val="-8800"/>
            </a:schemeClr>
          </a:solidFill>
          <a:ln w="25400">
            <a:solidFill>
              <a:schemeClr val="accent4">
                <a:lumOff val="-8800"/>
              </a:schemeClr>
            </a:solidFill>
          </a:ln>
        </p:spPr>
        <p:txBody>
          <a:bodyPr lIns="45719" rIns="45719"/>
          <a:lstStyle/>
          <a:p>
            <a:endParaRPr>
              <a:latin typeface="+mn-lt"/>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itel 1"/>
          <p:cNvSpPr txBox="1">
            <a:spLocks noGrp="1"/>
          </p:cNvSpPr>
          <p:nvPr>
            <p:ph type="title"/>
          </p:nvPr>
        </p:nvSpPr>
        <p:spPr>
          <a:prstGeom prst="rect">
            <a:avLst/>
          </a:prstGeom>
        </p:spPr>
        <p:txBody>
          <a:bodyPr/>
          <a:lstStyle/>
          <a:p>
            <a:r>
              <a:t>Versuchsaufbau</a:t>
            </a:r>
          </a:p>
        </p:txBody>
      </p:sp>
      <p:sp>
        <p:nvSpPr>
          <p:cNvPr id="447" name="Test 3: Temporal organization tasks…"/>
          <p:cNvSpPr txBox="1"/>
          <p:nvPr/>
        </p:nvSpPr>
        <p:spPr>
          <a:xfrm>
            <a:off x="389494" y="1479753"/>
            <a:ext cx="6734276" cy="4043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200"/>
              </a:lnSpc>
              <a:spcBef>
                <a:spcPts val="1200"/>
              </a:spcBef>
              <a:defRPr sz="1600" b="1">
                <a:latin typeface="D-DIN"/>
                <a:ea typeface="D-DIN"/>
                <a:cs typeface="D-DIN"/>
                <a:sym typeface="D-DIN"/>
              </a:defRPr>
            </a:pPr>
            <a:r>
              <a:rPr dirty="0">
                <a:latin typeface="+mn-lt"/>
              </a:rPr>
              <a:t>Test 3: Temporal organization tasks </a:t>
            </a:r>
          </a:p>
          <a:p>
            <a:pPr marL="541421" lvl="1" indent="-160421" defTabSz="457200">
              <a:lnSpc>
                <a:spcPts val="2200"/>
              </a:lnSpc>
              <a:spcBef>
                <a:spcPts val="1200"/>
              </a:spcBef>
              <a:buSzPct val="100000"/>
              <a:buChar char="•"/>
              <a:defRPr sz="1600">
                <a:latin typeface="D-DIN"/>
                <a:ea typeface="D-DIN"/>
                <a:cs typeface="D-DIN"/>
                <a:sym typeface="D-DIN"/>
              </a:defRPr>
            </a:pPr>
            <a:r>
              <a:rPr dirty="0" err="1">
                <a:latin typeface="+mn-lt"/>
              </a:rPr>
              <a:t>Metrum</a:t>
            </a:r>
            <a:r>
              <a:rPr dirty="0">
                <a:latin typeface="+mn-lt"/>
              </a:rPr>
              <a:t>: </a:t>
            </a:r>
            <a:r>
              <a:rPr dirty="0" err="1">
                <a:latin typeface="+mn-lt"/>
              </a:rPr>
              <a:t>Ist</a:t>
            </a:r>
            <a:r>
              <a:rPr dirty="0">
                <a:latin typeface="+mn-lt"/>
              </a:rPr>
              <a:t> das </a:t>
            </a:r>
            <a:r>
              <a:rPr dirty="0" err="1">
                <a:latin typeface="+mn-lt"/>
              </a:rPr>
              <a:t>vorgespielte</a:t>
            </a:r>
            <a:r>
              <a:rPr dirty="0">
                <a:latin typeface="+mn-lt"/>
              </a:rPr>
              <a:t> </a:t>
            </a:r>
            <a:r>
              <a:rPr dirty="0" err="1">
                <a:latin typeface="+mn-lt"/>
              </a:rPr>
              <a:t>Stück</a:t>
            </a:r>
            <a:r>
              <a:rPr dirty="0">
                <a:latin typeface="+mn-lt"/>
              </a:rPr>
              <a:t> </a:t>
            </a:r>
            <a:r>
              <a:rPr dirty="0" err="1">
                <a:latin typeface="+mn-lt"/>
              </a:rPr>
              <a:t>ein</a:t>
            </a:r>
            <a:r>
              <a:rPr dirty="0">
                <a:latin typeface="+mn-lt"/>
              </a:rPr>
              <a:t> </a:t>
            </a:r>
            <a:r>
              <a:rPr dirty="0" err="1">
                <a:latin typeface="+mn-lt"/>
              </a:rPr>
              <a:t>Marsch</a:t>
            </a:r>
            <a:r>
              <a:rPr dirty="0">
                <a:latin typeface="+mn-lt"/>
              </a:rPr>
              <a:t> (2/4 Takt) </a:t>
            </a:r>
            <a:r>
              <a:rPr dirty="0" err="1">
                <a:latin typeface="+mn-lt"/>
              </a:rPr>
              <a:t>oder</a:t>
            </a:r>
            <a:r>
              <a:rPr dirty="0">
                <a:latin typeface="+mn-lt"/>
              </a:rPr>
              <a:t> </a:t>
            </a:r>
            <a:r>
              <a:rPr dirty="0" err="1">
                <a:latin typeface="+mn-lt"/>
              </a:rPr>
              <a:t>ein</a:t>
            </a:r>
            <a:r>
              <a:rPr dirty="0">
                <a:latin typeface="+mn-lt"/>
              </a:rPr>
              <a:t> </a:t>
            </a:r>
            <a:r>
              <a:rPr dirty="0" err="1">
                <a:latin typeface="+mn-lt"/>
              </a:rPr>
              <a:t>Walzer</a:t>
            </a:r>
            <a:r>
              <a:rPr dirty="0">
                <a:latin typeface="+mn-lt"/>
              </a:rPr>
              <a:t> (3/4 Takt)?</a:t>
            </a:r>
          </a:p>
          <a:p>
            <a:pPr marL="541421" lvl="1" indent="-160421" defTabSz="457200">
              <a:lnSpc>
                <a:spcPts val="2200"/>
              </a:lnSpc>
              <a:spcBef>
                <a:spcPts val="1200"/>
              </a:spcBef>
              <a:buSzPct val="100000"/>
              <a:buChar char="•"/>
              <a:defRPr sz="1600">
                <a:latin typeface="D-DIN"/>
                <a:ea typeface="D-DIN"/>
                <a:cs typeface="D-DIN"/>
                <a:sym typeface="D-DIN"/>
              </a:defRPr>
            </a:pPr>
            <a:r>
              <a:rPr dirty="0" err="1">
                <a:latin typeface="+mn-lt"/>
              </a:rPr>
              <a:t>Rhythmus</a:t>
            </a:r>
            <a:r>
              <a:rPr dirty="0">
                <a:latin typeface="+mn-lt"/>
              </a:rPr>
              <a:t>: Hat </a:t>
            </a:r>
            <a:r>
              <a:rPr dirty="0" err="1">
                <a:latin typeface="+mn-lt"/>
              </a:rPr>
              <a:t>ein</a:t>
            </a:r>
            <a:r>
              <a:rPr dirty="0">
                <a:latin typeface="+mn-lt"/>
              </a:rPr>
              <a:t> </a:t>
            </a:r>
            <a:r>
              <a:rPr dirty="0" err="1">
                <a:latin typeface="+mn-lt"/>
              </a:rPr>
              <a:t>vorgespieltes</a:t>
            </a:r>
            <a:r>
              <a:rPr dirty="0">
                <a:latin typeface="+mn-lt"/>
              </a:rPr>
              <a:t> </a:t>
            </a:r>
            <a:r>
              <a:rPr dirty="0" err="1">
                <a:latin typeface="+mn-lt"/>
              </a:rPr>
              <a:t>Musikstück</a:t>
            </a:r>
            <a:r>
              <a:rPr dirty="0">
                <a:latin typeface="+mn-lt"/>
              </a:rPr>
              <a:t> den </a:t>
            </a:r>
            <a:r>
              <a:rPr dirty="0" err="1">
                <a:latin typeface="+mn-lt"/>
              </a:rPr>
              <a:t>gleichen</a:t>
            </a:r>
            <a:r>
              <a:rPr dirty="0">
                <a:latin typeface="+mn-lt"/>
              </a:rPr>
              <a:t> </a:t>
            </a:r>
            <a:r>
              <a:rPr dirty="0" err="1">
                <a:latin typeface="+mn-lt"/>
              </a:rPr>
              <a:t>Rhythmus</a:t>
            </a:r>
            <a:r>
              <a:rPr dirty="0">
                <a:latin typeface="+mn-lt"/>
              </a:rPr>
              <a:t> </a:t>
            </a:r>
            <a:r>
              <a:rPr dirty="0" err="1">
                <a:latin typeface="+mn-lt"/>
              </a:rPr>
              <a:t>wie</a:t>
            </a:r>
            <a:r>
              <a:rPr dirty="0">
                <a:latin typeface="+mn-lt"/>
              </a:rPr>
              <a:t> </a:t>
            </a:r>
            <a:r>
              <a:rPr dirty="0" err="1">
                <a:latin typeface="+mn-lt"/>
              </a:rPr>
              <a:t>ein</a:t>
            </a:r>
            <a:r>
              <a:rPr dirty="0">
                <a:latin typeface="+mn-lt"/>
              </a:rPr>
              <a:t> Target-</a:t>
            </a:r>
            <a:r>
              <a:rPr dirty="0" err="1">
                <a:latin typeface="+mn-lt"/>
              </a:rPr>
              <a:t>Musikstück</a:t>
            </a:r>
            <a:r>
              <a:rPr dirty="0">
                <a:latin typeface="+mn-lt"/>
              </a:rPr>
              <a:t>?</a:t>
            </a:r>
          </a:p>
          <a:p>
            <a:pPr defTabSz="457200">
              <a:lnSpc>
                <a:spcPts val="2200"/>
              </a:lnSpc>
              <a:spcBef>
                <a:spcPts val="200"/>
              </a:spcBef>
              <a:defRPr sz="1600">
                <a:latin typeface="+mn-lt"/>
                <a:ea typeface="+mn-ea"/>
                <a:cs typeface="+mn-cs"/>
                <a:sym typeface="Helvetica"/>
              </a:defRPr>
            </a:pPr>
            <a:endParaRPr lang="de-DE" dirty="0">
              <a:latin typeface="+mn-lt"/>
            </a:endParaRPr>
          </a:p>
          <a:p>
            <a:pPr defTabSz="457200">
              <a:lnSpc>
                <a:spcPts val="2200"/>
              </a:lnSpc>
              <a:spcBef>
                <a:spcPts val="200"/>
              </a:spcBef>
              <a:defRPr sz="1600">
                <a:latin typeface="+mn-lt"/>
                <a:ea typeface="+mn-ea"/>
                <a:cs typeface="+mn-cs"/>
                <a:sym typeface="Helvetica"/>
              </a:defRPr>
            </a:pPr>
            <a:endParaRPr lang="de-DE" dirty="0">
              <a:latin typeface="+mn-lt"/>
            </a:endParaRPr>
          </a:p>
          <a:p>
            <a:pPr defTabSz="457200">
              <a:lnSpc>
                <a:spcPts val="2200"/>
              </a:lnSpc>
              <a:spcBef>
                <a:spcPts val="200"/>
              </a:spcBef>
              <a:defRPr sz="1600">
                <a:latin typeface="+mn-lt"/>
                <a:ea typeface="+mn-ea"/>
                <a:cs typeface="+mn-cs"/>
                <a:sym typeface="Helvetica"/>
              </a:defRPr>
            </a:pPr>
            <a:endParaRPr dirty="0">
              <a:latin typeface="+mn-lt"/>
            </a:endParaRPr>
          </a:p>
          <a:p>
            <a:pPr defTabSz="457200">
              <a:lnSpc>
                <a:spcPts val="2200"/>
              </a:lnSpc>
              <a:spcBef>
                <a:spcPts val="200"/>
              </a:spcBef>
              <a:defRPr sz="1600">
                <a:latin typeface="+mn-lt"/>
                <a:ea typeface="+mn-ea"/>
                <a:cs typeface="+mn-cs"/>
                <a:sym typeface="Helvetica"/>
              </a:defRPr>
            </a:pPr>
            <a:endParaRPr dirty="0">
              <a:latin typeface="+mn-lt"/>
            </a:endParaRPr>
          </a:p>
          <a:p>
            <a:pPr defTabSz="457200">
              <a:lnSpc>
                <a:spcPts val="2200"/>
              </a:lnSpc>
              <a:spcBef>
                <a:spcPts val="200"/>
              </a:spcBef>
              <a:defRPr sz="1600">
                <a:latin typeface="+mn-lt"/>
                <a:ea typeface="+mn-ea"/>
                <a:cs typeface="+mn-cs"/>
                <a:sym typeface="Helvetica"/>
              </a:defRPr>
            </a:pPr>
            <a:r>
              <a:rPr b="1" dirty="0">
                <a:latin typeface="+mn-lt"/>
              </a:rPr>
              <a:t>Test 4: Recognition test:                                                           </a:t>
            </a:r>
          </a:p>
          <a:p>
            <a:pPr marL="541421" lvl="1" indent="-160421" defTabSz="457200">
              <a:lnSpc>
                <a:spcPts val="2200"/>
              </a:lnSpc>
              <a:spcBef>
                <a:spcPts val="1200"/>
              </a:spcBef>
              <a:buSzPct val="100000"/>
              <a:buChar char="•"/>
              <a:defRPr sz="1600">
                <a:latin typeface="+mn-lt"/>
                <a:ea typeface="+mn-ea"/>
                <a:cs typeface="+mn-cs"/>
                <a:sym typeface="Helvetica"/>
              </a:defRPr>
            </a:pPr>
            <a:r>
              <a:rPr dirty="0" err="1">
                <a:latin typeface="+mn-lt"/>
              </a:rPr>
              <a:t>Ist</a:t>
            </a:r>
            <a:r>
              <a:rPr dirty="0">
                <a:latin typeface="+mn-lt"/>
              </a:rPr>
              <a:t> </a:t>
            </a:r>
            <a:r>
              <a:rPr dirty="0" err="1">
                <a:latin typeface="+mn-lt"/>
              </a:rPr>
              <a:t>ein</a:t>
            </a:r>
            <a:r>
              <a:rPr dirty="0">
                <a:latin typeface="+mn-lt"/>
              </a:rPr>
              <a:t> </a:t>
            </a:r>
            <a:r>
              <a:rPr dirty="0" err="1">
                <a:latin typeface="+mn-lt"/>
              </a:rPr>
              <a:t>vorgespieltes</a:t>
            </a:r>
            <a:r>
              <a:rPr dirty="0">
                <a:latin typeface="+mn-lt"/>
              </a:rPr>
              <a:t> </a:t>
            </a:r>
            <a:r>
              <a:rPr dirty="0" err="1">
                <a:latin typeface="+mn-lt"/>
              </a:rPr>
              <a:t>Musikstück</a:t>
            </a:r>
            <a:r>
              <a:rPr dirty="0">
                <a:latin typeface="+mn-lt"/>
              </a:rPr>
              <a:t> </a:t>
            </a:r>
            <a:r>
              <a:rPr dirty="0" err="1">
                <a:latin typeface="+mn-lt"/>
              </a:rPr>
              <a:t>eines</a:t>
            </a:r>
            <a:r>
              <a:rPr dirty="0">
                <a:latin typeface="+mn-lt"/>
              </a:rPr>
              <a:t> von 15 </a:t>
            </a:r>
            <a:r>
              <a:rPr dirty="0" err="1">
                <a:latin typeface="+mn-lt"/>
              </a:rPr>
              <a:t>bekannten</a:t>
            </a:r>
            <a:r>
              <a:rPr dirty="0">
                <a:latin typeface="+mn-lt"/>
              </a:rPr>
              <a:t> </a:t>
            </a:r>
            <a:r>
              <a:rPr dirty="0" err="1">
                <a:latin typeface="+mn-lt"/>
              </a:rPr>
              <a:t>Stücken</a:t>
            </a:r>
            <a:r>
              <a:rPr dirty="0">
                <a:latin typeface="+mn-lt"/>
              </a:rPr>
              <a:t> </a:t>
            </a:r>
            <a:r>
              <a:rPr dirty="0" err="1">
                <a:latin typeface="+mn-lt"/>
              </a:rPr>
              <a:t>oder</a:t>
            </a:r>
            <a:r>
              <a:rPr dirty="0">
                <a:latin typeface="+mn-lt"/>
              </a:rPr>
              <a:t> </a:t>
            </a:r>
            <a:r>
              <a:rPr dirty="0" err="1">
                <a:latin typeface="+mn-lt"/>
              </a:rPr>
              <a:t>ein</a:t>
            </a:r>
            <a:r>
              <a:rPr dirty="0">
                <a:latin typeface="+mn-lt"/>
              </a:rPr>
              <a:t> </a:t>
            </a:r>
            <a:r>
              <a:rPr dirty="0" err="1">
                <a:latin typeface="+mn-lt"/>
              </a:rPr>
              <a:t>neues</a:t>
            </a:r>
            <a:r>
              <a:rPr dirty="0">
                <a:latin typeface="+mn-lt"/>
              </a:rPr>
              <a:t> </a:t>
            </a:r>
            <a:r>
              <a:rPr dirty="0" err="1">
                <a:latin typeface="+mn-lt"/>
              </a:rPr>
              <a:t>Stück</a:t>
            </a:r>
            <a:r>
              <a:rPr dirty="0">
                <a:latin typeface="+mn-lt"/>
              </a:rPr>
              <a:t> (</a:t>
            </a:r>
            <a:r>
              <a:rPr dirty="0" err="1">
                <a:latin typeface="+mn-lt"/>
              </a:rPr>
              <a:t>auch</a:t>
            </a:r>
            <a:r>
              <a:rPr dirty="0">
                <a:latin typeface="+mn-lt"/>
              </a:rPr>
              <a:t> 15)?</a:t>
            </a:r>
          </a:p>
        </p:txBody>
      </p:sp>
      <p:pic>
        <p:nvPicPr>
          <p:cNvPr id="3" name="Picture 2">
            <a:extLst>
              <a:ext uri="{FF2B5EF4-FFF2-40B4-BE49-F238E27FC236}">
                <a16:creationId xmlns:a16="http://schemas.microsoft.com/office/drawing/2014/main" id="{95FE5CF7-9AB5-BB4C-350B-8EA30E31C3EF}"/>
              </a:ext>
            </a:extLst>
          </p:cNvPr>
          <p:cNvPicPr>
            <a:picLocks noChangeAspect="1"/>
          </p:cNvPicPr>
          <p:nvPr/>
        </p:nvPicPr>
        <p:blipFill>
          <a:blip r:embed="rId2"/>
          <a:stretch>
            <a:fillRect/>
          </a:stretch>
        </p:blipFill>
        <p:spPr>
          <a:xfrm>
            <a:off x="5683923" y="2967327"/>
            <a:ext cx="2562583" cy="1105054"/>
          </a:xfrm>
          <a:prstGeom prst="rect">
            <a:avLst/>
          </a:prstGeom>
        </p:spPr>
      </p:pic>
    </p:spTree>
  </p:cSld>
  <p:clrMapOvr>
    <a:masterClrMapping/>
  </p:clrMapOvr>
  <p:transition spd="med"/>
</p:sld>
</file>

<file path=ppt/theme/theme1.xml><?xml version="1.0" encoding="utf-8"?>
<a:theme xmlns:a="http://schemas.openxmlformats.org/drawingml/2006/main" name="neurofun_seminar">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Custom 9">
      <a:majorFont>
        <a:latin typeface="Franklin Gothic Book"/>
        <a:ea typeface="Times New Roman"/>
        <a:cs typeface="Times New Roman"/>
      </a:majorFont>
      <a:minorFont>
        <a:latin typeface="Segoe UI"/>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 xmlns:r="http://schemas.openxmlformats.org/officeDocument/2006/relationships" xmlns:p="http://schemas.openxmlformats.org/presentationml/2006/main" xmlns:m="http://schemas.openxmlformats.org/officeDocument/2006/math" xmlns:a14="http://schemas.microsoft.com/office/drawing/2010/main" xmlns:ma14="http://schemas.microsoft.com/office/mac/drawingml/2011/main" val="1"/>
          </a:ext>
        </a:extLst>
      </a:spPr>
      <a:bodyPr lIns="45719" rIns="45719">
        <a:spAutoFit/>
      </a:bodyPr>
      <a:lstStyle>
        <a:defPPr algn="l">
          <a:defRPr dirty="0" err="1">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neurofun_seminar" id="{5024D5A0-504A-4B81-97A6-1798EF21F924}" vid="{539A2409-DC32-4C56-995B-D943A3D971A6}"/>
    </a:ext>
  </a:ext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neurofun_seminar</Template>
  <TotalTime>0</TotalTime>
  <Words>2046</Words>
  <Application>Microsoft Office PowerPoint</Application>
  <PresentationFormat>Custom</PresentationFormat>
  <Paragraphs>247</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D-DIN</vt:lpstr>
      <vt:lpstr>Franklin Gothic Medium Cond</vt:lpstr>
      <vt:lpstr>Roboto Light</vt:lpstr>
      <vt:lpstr>Segoe UI</vt:lpstr>
      <vt:lpstr>Times New Roman</vt:lpstr>
      <vt:lpstr>Times Roman</vt:lpstr>
      <vt:lpstr>neurofun_seminar</vt:lpstr>
      <vt:lpstr>PowerPoint Presentation</vt:lpstr>
      <vt:lpstr>Inhalt</vt:lpstr>
      <vt:lpstr>Wie ist ein empirisches Paper klassischerweise aufgebaut?</vt:lpstr>
      <vt:lpstr>Musiktheorie Takt, Metrum, Rhythmus</vt:lpstr>
      <vt:lpstr>Musiktheorie Takt, Metrum, Rhythmus</vt:lpstr>
      <vt:lpstr>Musiktheorie Takt, Metrum, Rhythmus</vt:lpstr>
      <vt:lpstr>Gruppenarbeit</vt:lpstr>
      <vt:lpstr>Versuchsaufbau</vt:lpstr>
      <vt:lpstr>Versuchsaufbau</vt:lpstr>
      <vt:lpstr>Stichproben</vt:lpstr>
      <vt:lpstr>Stichproben</vt:lpstr>
      <vt:lpstr>Stichproben</vt:lpstr>
      <vt:lpstr>Stichproben</vt:lpstr>
      <vt:lpstr>Stichproben</vt:lpstr>
      <vt:lpstr>Stichproben</vt:lpstr>
      <vt:lpstr>Aufgabe 1:  Ergebnisse T1, T1S und die Kontrollgruppe  links vs rechts</vt:lpstr>
      <vt:lpstr>Aufgabe 2 (Ergebnisse T1a vs T1p)</vt:lpstr>
      <vt:lpstr>Nächste Woche</vt:lpstr>
      <vt:lpstr>Literatur</vt:lpstr>
      <vt:lpstr>Abbildungen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Julius Welzel</dc:creator>
  <cp:lastModifiedBy>Julius Welzel</cp:lastModifiedBy>
  <cp:revision>2</cp:revision>
  <dcterms:modified xsi:type="dcterms:W3CDTF">2022-05-10T08:05:42Z</dcterms:modified>
</cp:coreProperties>
</file>