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9" r:id="rId1"/>
  </p:sldMasterIdLst>
  <p:notesMasterIdLst>
    <p:notesMasterId r:id="rId28"/>
  </p:notesMasterIdLst>
  <p:sldIdLst>
    <p:sldId id="286" r:id="rId2"/>
    <p:sldId id="257" r:id="rId3"/>
    <p:sldId id="258" r:id="rId4"/>
    <p:sldId id="288" r:id="rId5"/>
    <p:sldId id="259" r:id="rId6"/>
    <p:sldId id="260" r:id="rId7"/>
    <p:sldId id="261" r:id="rId8"/>
    <p:sldId id="262" r:id="rId9"/>
    <p:sldId id="287" r:id="rId10"/>
    <p:sldId id="266" r:id="rId11"/>
    <p:sldId id="267" r:id="rId12"/>
    <p:sldId id="263" r:id="rId13"/>
    <p:sldId id="264" r:id="rId14"/>
    <p:sldId id="265" r:id="rId15"/>
    <p:sldId id="268" r:id="rId16"/>
    <p:sldId id="273" r:id="rId17"/>
    <p:sldId id="274" r:id="rId18"/>
    <p:sldId id="275" r:id="rId19"/>
    <p:sldId id="276" r:id="rId20"/>
    <p:sldId id="277" r:id="rId21"/>
    <p:sldId id="278" r:id="rId22"/>
    <p:sldId id="279" r:id="rId23"/>
    <p:sldId id="280" r:id="rId24"/>
    <p:sldId id="281" r:id="rId25"/>
    <p:sldId id="282" r:id="rId26"/>
    <p:sldId id="283" r:id="rId27"/>
  </p:sldIdLst>
  <p:sldSz cx="8636000" cy="6477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15:guide id="1" orient="horz" pos="2040" userDrawn="1">
          <p15:clr>
            <a:srgbClr val="A4A3A4"/>
          </p15:clr>
        </p15:guide>
        <p15:guide id="2" pos="2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ECDD"/>
          </a:solidFill>
        </a:fill>
      </a:tcStyle>
    </a:wholeTbl>
    <a:band2H>
      <a:tcTxStyle/>
      <a:tcStyle>
        <a:tcBdr/>
        <a:fill>
          <a:solidFill>
            <a:srgbClr val="E6F6EF"/>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a:tcStyle>
        <a:tcBdr/>
        <a:fill>
          <a:solidFill>
            <a:schemeClr val="accent3">
              <a:lumOff val="44000"/>
            </a:schemeClr>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CCCE6"/>
          </a:solidFill>
        </a:fill>
      </a:tcStyle>
    </a:wholeTbl>
    <a:band2H>
      <a:tcTxStyle/>
      <a:tcStyle>
        <a:tcBdr/>
        <a:fill>
          <a:solidFill>
            <a:srgbClr val="E7E7F3"/>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3">
              <a:lumOff val="44000"/>
            </a:schemeClr>
          </a:solidFill>
        </a:fill>
      </a:tcStyle>
    </a:band2H>
    <a:firstCol>
      <a:tcTxStyle b="on" i="off">
        <a:font>
          <a:latin typeface="Arial"/>
          <a:ea typeface="Arial"/>
          <a:cs typeface="Arial"/>
        </a:font>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
          <a:latin typeface="Arial"/>
          <a:ea typeface="Arial"/>
          <a:cs typeface="Arial"/>
        </a:font>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chemeClr val="accent3">
              <a:lumOff val="44000"/>
            </a:schemeClr>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6" autoAdjust="0"/>
    <p:restoredTop sz="84141" autoAdjust="0"/>
  </p:normalViewPr>
  <p:slideViewPr>
    <p:cSldViewPr snapToGrid="0" showGuides="1">
      <p:cViewPr varScale="1">
        <p:scale>
          <a:sx n="96" d="100"/>
          <a:sy n="96" d="100"/>
        </p:scale>
        <p:origin x="84" y="2274"/>
      </p:cViewPr>
      <p:guideLst>
        <p:guide orient="horz" pos="2040"/>
        <p:guide pos="27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4" name="Shape 234"/>
          <p:cNvSpPr>
            <a:spLocks noGrp="1" noRot="1" noChangeAspect="1"/>
          </p:cNvSpPr>
          <p:nvPr>
            <p:ph type="sldImg"/>
          </p:nvPr>
        </p:nvSpPr>
        <p:spPr>
          <a:xfrm>
            <a:off x="1143000" y="685800"/>
            <a:ext cx="4572000" cy="3429000"/>
          </a:xfrm>
          <a:prstGeom prst="rect">
            <a:avLst/>
          </a:prstGeom>
        </p:spPr>
        <p:txBody>
          <a:bodyPr/>
          <a:lstStyle/>
          <a:p>
            <a:endParaRPr/>
          </a:p>
        </p:txBody>
      </p:sp>
      <p:sp>
        <p:nvSpPr>
          <p:cNvPr id="235" name="Shape 23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49262" latinLnBrk="0">
      <a:spcBef>
        <a:spcPts val="400"/>
      </a:spcBef>
      <a:defRPr sz="1200">
        <a:latin typeface="+mj-lt"/>
        <a:ea typeface="+mj-ea"/>
        <a:cs typeface="+mj-cs"/>
        <a:sym typeface="Times New Roman"/>
      </a:defRPr>
    </a:lvl1pPr>
    <a:lvl2pPr indent="228600" defTabSz="449262" latinLnBrk="0">
      <a:spcBef>
        <a:spcPts val="400"/>
      </a:spcBef>
      <a:defRPr sz="1200">
        <a:latin typeface="+mj-lt"/>
        <a:ea typeface="+mj-ea"/>
        <a:cs typeface="+mj-cs"/>
        <a:sym typeface="Times New Roman"/>
      </a:defRPr>
    </a:lvl2pPr>
    <a:lvl3pPr indent="457200" defTabSz="449262" latinLnBrk="0">
      <a:spcBef>
        <a:spcPts val="400"/>
      </a:spcBef>
      <a:defRPr sz="1200">
        <a:latin typeface="+mj-lt"/>
        <a:ea typeface="+mj-ea"/>
        <a:cs typeface="+mj-cs"/>
        <a:sym typeface="Times New Roman"/>
      </a:defRPr>
    </a:lvl3pPr>
    <a:lvl4pPr indent="685800" defTabSz="449262" latinLnBrk="0">
      <a:spcBef>
        <a:spcPts val="400"/>
      </a:spcBef>
      <a:defRPr sz="1200">
        <a:latin typeface="+mj-lt"/>
        <a:ea typeface="+mj-ea"/>
        <a:cs typeface="+mj-cs"/>
        <a:sym typeface="Times New Roman"/>
      </a:defRPr>
    </a:lvl4pPr>
    <a:lvl5pPr indent="914400" defTabSz="449262" latinLnBrk="0">
      <a:spcBef>
        <a:spcPts val="400"/>
      </a:spcBef>
      <a:defRPr sz="1200">
        <a:latin typeface="+mj-lt"/>
        <a:ea typeface="+mj-ea"/>
        <a:cs typeface="+mj-cs"/>
        <a:sym typeface="Times New Roman"/>
      </a:defRPr>
    </a:lvl5pPr>
    <a:lvl6pPr indent="1143000" defTabSz="449262" latinLnBrk="0">
      <a:spcBef>
        <a:spcPts val="400"/>
      </a:spcBef>
      <a:defRPr sz="1200">
        <a:latin typeface="+mj-lt"/>
        <a:ea typeface="+mj-ea"/>
        <a:cs typeface="+mj-cs"/>
        <a:sym typeface="Times New Roman"/>
      </a:defRPr>
    </a:lvl6pPr>
    <a:lvl7pPr indent="1371600" defTabSz="449262" latinLnBrk="0">
      <a:spcBef>
        <a:spcPts val="400"/>
      </a:spcBef>
      <a:defRPr sz="1200">
        <a:latin typeface="+mj-lt"/>
        <a:ea typeface="+mj-ea"/>
        <a:cs typeface="+mj-cs"/>
        <a:sym typeface="Times New Roman"/>
      </a:defRPr>
    </a:lvl7pPr>
    <a:lvl8pPr indent="1600200" defTabSz="449262" latinLnBrk="0">
      <a:spcBef>
        <a:spcPts val="400"/>
      </a:spcBef>
      <a:defRPr sz="1200">
        <a:latin typeface="+mj-lt"/>
        <a:ea typeface="+mj-ea"/>
        <a:cs typeface="+mj-cs"/>
        <a:sym typeface="Times New Roman"/>
      </a:defRPr>
    </a:lvl8pPr>
    <a:lvl9pPr indent="1828800" defTabSz="449262" latinLnBrk="0">
      <a:spcBef>
        <a:spcPts val="400"/>
      </a:spcBef>
      <a:defRPr sz="1200">
        <a:latin typeface="+mj-lt"/>
        <a:ea typeface="+mj-ea"/>
        <a:cs typeface="+mj-cs"/>
        <a:sym typeface="Times New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youtube.com/watch?v=S2LP_5PC9LU"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a:spLocks noGrp="1" noRot="1" noChangeAspect="1"/>
          </p:cNvSpPr>
          <p:nvPr>
            <p:ph type="sldImg"/>
          </p:nvPr>
        </p:nvSpPr>
        <p:spPr>
          <a:prstGeom prst="rect">
            <a:avLst/>
          </a:prstGeom>
        </p:spPr>
        <p:txBody>
          <a:bodyPr/>
          <a:lstStyle/>
          <a:p>
            <a:endParaRPr/>
          </a:p>
        </p:txBody>
      </p:sp>
      <p:sp>
        <p:nvSpPr>
          <p:cNvPr id="250" name="Shape 250"/>
          <p:cNvSpPr>
            <a:spLocks noGrp="1"/>
          </p:cNvSpPr>
          <p:nvPr>
            <p:ph type="body" sz="quarter" idx="1"/>
          </p:nvPr>
        </p:nvSpPr>
        <p:spPr>
          <a:prstGeom prst="rect">
            <a:avLst/>
          </a:prstGeom>
        </p:spPr>
        <p:txBody>
          <a:bodyPr/>
          <a:lstStyle/>
          <a:p>
            <a:r>
              <a:t>„echte“ Parkinson-Erkrankung: idiopathisches Parkinson-Syndrom (IPS) bzw. Morbus Parkinson, es gibt aber auch Erkrankungen mit ähnlichen Symptomen, die nicht dazu gehören, das nennt man Parkinsonismus</a:t>
            </a:r>
          </a:p>
          <a:p>
            <a:endParaRPr/>
          </a:p>
          <a:p>
            <a:r>
              <a:t>Bei der Geburt hat man in der Substantiv nigra ca 400 000 Nervenzellen. Je älter man wird, desto mehr sterben nach und nach ab, das ist ein normaler Prozess und nicht schlimm. Normalerweise sterben pro Jahr etwa 2 400 Zellen, bei Parkinson-Patienten ist das jedoch beschleunigt (man weiß nicht genau wieso) und irgendwann sind nur noch so wenige Zellen da, dass es zu Funktionsausfällen kommt. Weil das Absterben von Zellen in der Substantiv nigra erst bei einem Verlust von 60% der Zellen bemerkbar wird, dauert der Prozess natürlich ein paar Jahre, bis die Krankheit dann im höheren Alter mit ca 60 Jahren erstmals auftreten kann. In sehr seltenen Fällen gibt es Parkinson auch bei jungen Menschen. Typische Parkinson-Symptome treten erst auf, wenn der Dopaminhaushalt im Netzwerk ab der Substantia nigra um 60-70% reduziert ist. </a:t>
            </a:r>
          </a:p>
          <a:p>
            <a:endParaRPr/>
          </a:p>
          <a:p>
            <a:r>
              <a:t>Da man nicht weiß, warum Parkinson auftritt, nennt man es auch idiopatisches Parkinson-Syndrom. Idiopatisch heißt, dass man die Ursache nicht kennt.</a:t>
            </a:r>
          </a:p>
          <a:p>
            <a:endParaRPr/>
          </a:p>
          <a:p>
            <a:r>
              <a:t>Man stirbt nicht an Parkinson und in den meisten Fällen ist es nicht geerbt, sondern tritt einfach sporadisch auf.</a:t>
            </a:r>
          </a:p>
          <a:p>
            <a:endParaRPr/>
          </a:p>
          <a:p>
            <a:endParaRPr/>
          </a:p>
          <a:p>
            <a:endParaRPr/>
          </a:p>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Shape 306"/>
          <p:cNvSpPr>
            <a:spLocks noGrp="1" noRot="1" noChangeAspect="1"/>
          </p:cNvSpPr>
          <p:nvPr>
            <p:ph type="sldImg"/>
          </p:nvPr>
        </p:nvSpPr>
        <p:spPr>
          <a:prstGeom prst="rect">
            <a:avLst/>
          </a:prstGeom>
        </p:spPr>
        <p:txBody>
          <a:bodyPr/>
          <a:lstStyle/>
          <a:p>
            <a:endParaRPr/>
          </a:p>
        </p:txBody>
      </p:sp>
      <p:sp>
        <p:nvSpPr>
          <p:cNvPr id="307" name="Shape 307"/>
          <p:cNvSpPr>
            <a:spLocks noGrp="1"/>
          </p:cNvSpPr>
          <p:nvPr>
            <p:ph type="body" sz="quarter" idx="1"/>
          </p:nvPr>
        </p:nvSpPr>
        <p:spPr>
          <a:prstGeom prst="rect">
            <a:avLst/>
          </a:prstGeom>
        </p:spPr>
        <p:txBody>
          <a:bodyPr/>
          <a:lstStyle/>
          <a:p>
            <a:r>
              <a:t>Bradyphrenie: Verlangsamung des Denkens</a:t>
            </a:r>
          </a:p>
          <a:p>
            <a:endParaRPr/>
          </a:p>
          <a:p>
            <a:r>
              <a:t>Wikipedia: </a:t>
            </a:r>
          </a:p>
          <a:p>
            <a:r>
              <a:t>Als Parkinson-Demenz werden demenzielle Symptome bezeichnet, die im Verlauf einer Parkinson-Erkrankung entstehen. 30–40 % der Parkinson-Patienten entwickeln diese Symptome zusätzlich zu den motorischen Symptomen. Insgesamt weisen Parkinson-Patienten im Vergleich zu gesunden Menschen ein erhöhtes Risiko auf, an einer Demenz zu erkranken. Risikofaktoren sind unter anderem hohes Alter bei Beginn der Erkrankung, stark ausgeprägte motorische Symptome, niedriges Bildungsniveau und früh auftretende Psychosen oder Depression.</a:t>
            </a:r>
          </a:p>
          <a:p>
            <a:endParaRPr/>
          </a:p>
          <a:p>
            <a:r>
              <a:t>Dabei kann es zu kognitiven Defiziten in folgenden Bereichen kommen:</a:t>
            </a:r>
          </a:p>
          <a:p>
            <a:endParaRPr/>
          </a:p>
          <a:p>
            <a:r>
              <a:t>Aufmerksamkeit</a:t>
            </a:r>
          </a:p>
          <a:p>
            <a:r>
              <a:t> exekutive Funktionen</a:t>
            </a:r>
          </a:p>
          <a:p>
            <a:r>
              <a:t> visuell-räumliche Funktionen</a:t>
            </a:r>
          </a:p>
          <a:p>
            <a:r>
              <a:t> Gedächtnis</a:t>
            </a:r>
          </a:p>
          <a:p>
            <a:r>
              <a:t> Sprache</a:t>
            </a:r>
          </a:p>
          <a:p>
            <a:r>
              <a:t>Zusätzlich können Apathie, Persönlichkeitsveränderungen, Halluzinationen und Wahn auftreten.</a:t>
            </a:r>
          </a:p>
          <a:p>
            <a:endParaRPr/>
          </a:p>
          <a:p>
            <a:r>
              <a:t>Insbesondere sind bei der Parkinson-Demenz die exekutiven Funktionen beeinträchtigt. Den Betroffenen fällt es schwer, Aufgaben zu planen und auszuführen, und die kognitive Verarbeitungsgeschwindigkeit ist verlangsamt. Ursache dafür ist, wie bei den motorischen Symptomen, der Abbau von Nervenzellen in subkortikalen Gehirnregionen, die für diese Funktionen zuständig sind.</a:t>
            </a:r>
          </a:p>
          <a:p>
            <a:endParaRPr/>
          </a:p>
          <a:p>
            <a:r>
              <a:t>Damit lässt sich die Parkinson-Demenz von anderen Demenzformen wie Alzheimer abgrenzen, bei denen es zu einem Abbau in kortikalen Gehirnregionen kommt. Dadurch sind bei Alzheimer in stärkerem Ausmaß Gedächtnis und Sprache betroffen, die bei Parkinson weniger stark beeinträchtigt sind.</a:t>
            </a:r>
          </a:p>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Shape 313"/>
          <p:cNvSpPr>
            <a:spLocks noGrp="1" noRot="1" noChangeAspect="1"/>
          </p:cNvSpPr>
          <p:nvPr>
            <p:ph type="sldImg"/>
          </p:nvPr>
        </p:nvSpPr>
        <p:spPr>
          <a:prstGeom prst="rect">
            <a:avLst/>
          </a:prstGeom>
        </p:spPr>
        <p:txBody>
          <a:bodyPr/>
          <a:lstStyle/>
          <a:p>
            <a:endParaRPr/>
          </a:p>
        </p:txBody>
      </p:sp>
      <p:sp>
        <p:nvSpPr>
          <p:cNvPr id="314" name="Shape 314"/>
          <p:cNvSpPr>
            <a:spLocks noGrp="1"/>
          </p:cNvSpPr>
          <p:nvPr>
            <p:ph type="body" sz="quarter" idx="1"/>
          </p:nvPr>
        </p:nvSpPr>
        <p:spPr>
          <a:prstGeom prst="rect">
            <a:avLst/>
          </a:prstGeom>
        </p:spPr>
        <p:txBody>
          <a:bodyPr/>
          <a:lstStyle/>
          <a:p>
            <a:r>
              <a:t>Bradyphrenie: Verlangsamung des Denkens</a:t>
            </a:r>
          </a:p>
          <a:p>
            <a:endParaRPr/>
          </a:p>
          <a:p>
            <a:r>
              <a:t>Wikipedia: </a:t>
            </a:r>
          </a:p>
          <a:p>
            <a:r>
              <a:t>Als Parkinson-Demenz werden demenzielle Symptome bezeichnet, die im Verlauf einer Parkinson-Erkrankung entstehen. 30–40 % der Parkinson-Patienten entwickeln diese Symptome zusätzlich zu den motorischen Symptomen. Insgesamt weisen Parkinson-Patienten im Vergleich zu gesunden Menschen ein erhöhtes Risiko auf, an einer Demenz zu erkranken. Risikofaktoren sind unter anderem hohes Alter bei Beginn der Erkrankung, stark ausgeprägte motorische Symptome, niedriges Bildungsniveau und früh auftretende Psychosen oder Depression.</a:t>
            </a:r>
          </a:p>
          <a:p>
            <a:endParaRPr/>
          </a:p>
          <a:p>
            <a:r>
              <a:t>Dabei kann es zu kognitiven Defiziten in folgenden Bereichen kommen:</a:t>
            </a:r>
          </a:p>
          <a:p>
            <a:endParaRPr/>
          </a:p>
          <a:p>
            <a:r>
              <a:t>Aufmerksamkeit</a:t>
            </a:r>
          </a:p>
          <a:p>
            <a:r>
              <a:t> exekutive Funktionen</a:t>
            </a:r>
          </a:p>
          <a:p>
            <a:r>
              <a:t> visuell-räumliche Funktionen</a:t>
            </a:r>
          </a:p>
          <a:p>
            <a:r>
              <a:t> Gedächtnis</a:t>
            </a:r>
          </a:p>
          <a:p>
            <a:r>
              <a:t> Sprache</a:t>
            </a:r>
          </a:p>
          <a:p>
            <a:r>
              <a:t>Zusätzlich können Apathie, Persönlichkeitsveränderungen, Halluzinationen und Wahn auftreten.</a:t>
            </a:r>
          </a:p>
          <a:p>
            <a:endParaRPr/>
          </a:p>
          <a:p>
            <a:r>
              <a:t>Insbesondere sind bei der Parkinson-Demenz die exekutiven Funktionen beeinträchtigt. Den Betroffenen fällt es schwer, Aufgaben zu planen und auszuführen, und die kognitive Verarbeitungsgeschwindigkeit ist verlangsamt. Ursache dafür ist, wie bei den motorischen Symptomen, der Abbau von Nervenzellen in subkortikalen Gehirnregionen, die für diese Funktionen zuständig sind.</a:t>
            </a:r>
          </a:p>
          <a:p>
            <a:endParaRPr/>
          </a:p>
          <a:p>
            <a:r>
              <a:t>Damit lässt sich die Parkinson-Demenz von anderen Demenzformen wie Alzheimer abgrenzen, bei denen es zu einem Abbau in kortikalen Gehirnregionen kommt. Dadurch sind bei Alzheimer in stärkerem Ausmaß Gedächtnis und Sprache betroffen, die bei Parkinson weniger stark beeinträchtigt sind.</a:t>
            </a:r>
          </a:p>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Shape 320"/>
          <p:cNvSpPr>
            <a:spLocks noGrp="1" noRot="1" noChangeAspect="1"/>
          </p:cNvSpPr>
          <p:nvPr>
            <p:ph type="sldImg"/>
          </p:nvPr>
        </p:nvSpPr>
        <p:spPr>
          <a:prstGeom prst="rect">
            <a:avLst/>
          </a:prstGeom>
        </p:spPr>
        <p:txBody>
          <a:bodyPr/>
          <a:lstStyle/>
          <a:p>
            <a:endParaRPr/>
          </a:p>
        </p:txBody>
      </p:sp>
      <p:sp>
        <p:nvSpPr>
          <p:cNvPr id="321" name="Shape 321"/>
          <p:cNvSpPr>
            <a:spLocks noGrp="1"/>
          </p:cNvSpPr>
          <p:nvPr>
            <p:ph type="body" sz="quarter" idx="1"/>
          </p:nvPr>
        </p:nvSpPr>
        <p:spPr>
          <a:prstGeom prst="rect">
            <a:avLst/>
          </a:prstGeom>
        </p:spPr>
        <p:txBody>
          <a:bodyPr/>
          <a:lstStyle/>
          <a:p>
            <a:r>
              <a:t>Bradyphrenie: Verlangsamung des Denkens</a:t>
            </a:r>
          </a:p>
          <a:p>
            <a:endParaRPr/>
          </a:p>
          <a:p>
            <a:r>
              <a:t>Bei der Parkinson-Demenz und bei der Lewy-Körper-Demenz kann es zu kognitiven Defiziten in folgenden Bereichen kommen:</a:t>
            </a:r>
          </a:p>
          <a:p>
            <a:endParaRPr/>
          </a:p>
          <a:p>
            <a:r>
              <a:t>Aufmerksamkeit</a:t>
            </a:r>
          </a:p>
          <a:p>
            <a:r>
              <a:t> exekutive Funktionen</a:t>
            </a:r>
          </a:p>
          <a:p>
            <a:r>
              <a:t> visuell-räumliche Funktionen</a:t>
            </a:r>
          </a:p>
          <a:p>
            <a:r>
              <a:t> Gedächtnis</a:t>
            </a:r>
          </a:p>
          <a:p>
            <a:r>
              <a:t> Sprache</a:t>
            </a:r>
          </a:p>
          <a:p>
            <a:r>
              <a:t>Zusätzlich können Apathie, Persönlichkeitsveränderungen, Halluzinationen und Wahn auftreten.</a:t>
            </a:r>
          </a:p>
          <a:p>
            <a:endParaRPr/>
          </a:p>
          <a:p>
            <a:r>
              <a:t>Insbesondere sind bei der Parkinson-Demenz die exekutiven Funktionen beeinträchtigt. Den Betroffenen fällt es schwer, Aufgaben zu planen und auszuführen, und die kognitive Verarbeitungsgeschwindigkeit ist verlangsamt. Ursache dafür ist, wie bei den motorischen Symptomen, der Abbau von Nervenzellen in subkortikalen Gehirnregionen, die für diese Funktionen zuständig sind.</a:t>
            </a:r>
          </a:p>
          <a:p>
            <a:endParaRPr/>
          </a:p>
          <a:p>
            <a:r>
              <a:t>Damit lässt sich die Parkinson-Demenz von anderen Demenzformen wie Alzheimer abgrenzen, bei denen es zu einem Abbau in kortikalen Gehirnregionen kommt. Dadurch sind bei Alzheimer in stärkerem Ausmaß Gedächtnis und Sprache betroffen, die bei Parkinson weniger stark beeinträchtigt sind.</a:t>
            </a:r>
          </a:p>
          <a:p>
            <a:endParaRPr/>
          </a:p>
          <a:p>
            <a:r>
              <a:t>Die Lewy-Körper-Demenz ist eigenständige Demenzerkrankung und macht 20% aller demenziellen Erkrankungen aus, tritt aber auch bei Parkinson-Erkrankung als Sekundärsymptomatik mit auf. Sie ist benannt nach dem deutschem Arzt Friedrich Lewy. </a:t>
            </a:r>
          </a:p>
          <a:p>
            <a:r>
              <a:t>Ursache: Aggregation von Proteinen im Zytoplasma von Nervenzellen in Kortex und Hirnstamm (= Lewy-Körperchen) bewirken den Tod der betroffenen Nervenzelle. Bei Parkinson-Demenz bilden sie sich v.a. in der Substantia nigra, das führt auch dort zum Zelltod und zur verminderter Ausschüttung von Dopamin. Deshalb ist auch bei der „reinen“ Lewy-Körper-Demenz die Symptomatik so ähnlich wie bei Parkinson, weil auch dort die Substantia Nigra geschädigt ist.</a:t>
            </a:r>
          </a:p>
          <a:p>
            <a:r>
              <a:t>Wichtig: Es gibt eine Lewy-Body-Demenz, die ähnliche Symptome hat wie Parkinson, und Parkinson-Demenz, bei der sich Lewy-Körperchen bilden und es so zu demenziellen Symptomatiken kommt. Die Parkinson-Demenz entwickelt sich meist 10-15 Jahre nach Auftreten der Parkinson-Symptome</a:t>
            </a:r>
          </a:p>
          <a:p>
            <a:endParaRPr/>
          </a:p>
          <a:p>
            <a:r>
              <a:t>Interessant: Antipsychotika lindern Halluzinationen nicht, sondern machen sie nur noch schlimmer oder haben lebensbedrohliche Nebenwirkungen, wie das maligne Neuroleptika-Syndrom, bei dem Unruhe, Muskelstarre und eine lebensbedrohlich hohe Körpertemperatur auftreten</a:t>
            </a:r>
          </a:p>
          <a:p>
            <a:endParaRPr/>
          </a:p>
          <a:p>
            <a:endParaRPr/>
          </a:p>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Shape 421"/>
          <p:cNvSpPr>
            <a:spLocks noGrp="1" noRot="1" noChangeAspect="1"/>
          </p:cNvSpPr>
          <p:nvPr>
            <p:ph type="sldImg"/>
          </p:nvPr>
        </p:nvSpPr>
        <p:spPr>
          <a:prstGeom prst="rect">
            <a:avLst/>
          </a:prstGeom>
        </p:spPr>
        <p:txBody>
          <a:bodyPr/>
          <a:lstStyle/>
          <a:p>
            <a:endParaRPr/>
          </a:p>
        </p:txBody>
      </p:sp>
      <p:sp>
        <p:nvSpPr>
          <p:cNvPr id="422" name="Shape 422"/>
          <p:cNvSpPr>
            <a:spLocks noGrp="1"/>
          </p:cNvSpPr>
          <p:nvPr>
            <p:ph type="body" sz="quarter" idx="1"/>
          </p:nvPr>
        </p:nvSpPr>
        <p:spPr>
          <a:prstGeom prst="rect">
            <a:avLst/>
          </a:prstGeom>
        </p:spPr>
        <p:txBody>
          <a:bodyPr/>
          <a:lstStyle/>
          <a:p>
            <a:r>
              <a:t>&gt; 200 000 Patienten mit Bewegungsstörungen wurden schon mit DBS behandelt</a:t>
            </a:r>
          </a:p>
          <a:p>
            <a:r>
              <a:t>Teams von Neurochirurg*innen, Neurolog*innen, Psycholog*innen, Psychotherapeut*innen,… bewerten jeden einzelnen Fall und schauen, ob DBS infrage kommt und wo stimuliert werden sollte</a:t>
            </a:r>
          </a:p>
          <a:p>
            <a:endParaRPr/>
          </a:p>
          <a:p>
            <a:r>
              <a:t>Fälle in denen DBS infrage kommt: (grob: immer, wenn die Medikamente Probleme machen oder nicht wirken)</a:t>
            </a:r>
          </a:p>
          <a:p>
            <a:r>
              <a:t>- a movement disorder with worsening symptoms (tremor, stiffness) and your medications have begun to lose effectiveness.</a:t>
            </a:r>
          </a:p>
          <a:p>
            <a:r>
              <a:t>- Troubling "off" periods when your medication wears off before the next dose can be taken.</a:t>
            </a:r>
          </a:p>
          <a:p>
            <a:pPr marL="91276" indent="-91276">
              <a:buSzPct val="100000"/>
              <a:buChar char="-"/>
            </a:pPr>
            <a:r>
              <a:t>troubling "on" periods when you develop medication-induced dyskinesias (excessive wiggling of the torso, head, and/or limbs).</a:t>
            </a:r>
          </a:p>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Shape 435"/>
          <p:cNvSpPr>
            <a:spLocks noGrp="1" noRot="1" noChangeAspect="1"/>
          </p:cNvSpPr>
          <p:nvPr>
            <p:ph type="sldImg"/>
          </p:nvPr>
        </p:nvSpPr>
        <p:spPr>
          <a:prstGeom prst="rect">
            <a:avLst/>
          </a:prstGeom>
        </p:spPr>
        <p:txBody>
          <a:bodyPr/>
          <a:lstStyle/>
          <a:p>
            <a:endParaRPr/>
          </a:p>
        </p:txBody>
      </p:sp>
      <p:sp>
        <p:nvSpPr>
          <p:cNvPr id="436" name="Shape 436"/>
          <p:cNvSpPr>
            <a:spLocks noGrp="1"/>
          </p:cNvSpPr>
          <p:nvPr>
            <p:ph type="body" sz="quarter" idx="1"/>
          </p:nvPr>
        </p:nvSpPr>
        <p:spPr>
          <a:prstGeom prst="rect">
            <a:avLst/>
          </a:prstGeom>
        </p:spPr>
        <p:txBody>
          <a:bodyPr/>
          <a:lstStyle/>
          <a:p>
            <a:r>
              <a:t>&gt; 200 000 Patienten mit Bewegungsstörungen wurden schon mit DBS behandelt</a:t>
            </a:r>
          </a:p>
          <a:p>
            <a:r>
              <a:t>Teams von Neurochirurgen, Neurologen, Psychologen, Psychotherapeuten, </a:t>
            </a:r>
          </a:p>
          <a:p>
            <a:endParaRPr/>
          </a:p>
          <a:p>
            <a:r>
              <a:t>Patient*in muss während der OP wach sein, damit man bestimmte Funktionen (wie Geigespielen) „live“ testen kann</a:t>
            </a:r>
          </a:p>
          <a:p>
            <a:endParaRPr/>
          </a:p>
          <a:p>
            <a:r>
              <a:t>Patient*in muss nach der OP normale Medikation wieder nehmen und kann nach Hause. Bei einer 2. OP wird dann der Neurostimulator unter Vollnarkose eingesetzt und ca 10 Tage später in einer Praxis von außen programmiert. Die Batterien halten etwa 2-5 Jahre, manche 9 Jahre.</a:t>
            </a:r>
          </a:p>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Shape 452"/>
          <p:cNvSpPr>
            <a:spLocks noGrp="1" noRot="1" noChangeAspect="1"/>
          </p:cNvSpPr>
          <p:nvPr>
            <p:ph type="sldImg"/>
          </p:nvPr>
        </p:nvSpPr>
        <p:spPr>
          <a:prstGeom prst="rect">
            <a:avLst/>
          </a:prstGeom>
        </p:spPr>
        <p:txBody>
          <a:bodyPr/>
          <a:lstStyle/>
          <a:p>
            <a:endParaRPr/>
          </a:p>
        </p:txBody>
      </p:sp>
      <p:sp>
        <p:nvSpPr>
          <p:cNvPr id="453" name="Shape 453"/>
          <p:cNvSpPr>
            <a:spLocks noGrp="1"/>
          </p:cNvSpPr>
          <p:nvPr>
            <p:ph type="body" sz="quarter" idx="1"/>
          </p:nvPr>
        </p:nvSpPr>
        <p:spPr>
          <a:prstGeom prst="rect">
            <a:avLst/>
          </a:prstGeom>
        </p:spPr>
        <p:txBody>
          <a:bodyPr/>
          <a:lstStyle/>
          <a:p>
            <a:r>
              <a:t>Ich glaube das Thalamusareal leitet Informationen aus dem Kleinhirn und den Basalganglien an den Motorkortex weiter</a:t>
            </a:r>
          </a:p>
          <a:p>
            <a:r>
              <a:t>Globus Pallidus Interna = Teil der Basalganglien, der innere Teil des Globus Pallidus wirkt bewegungshemmend</a:t>
            </a:r>
          </a:p>
          <a:p>
            <a:r>
              <a:t>Subthalamische Nuclei: Auch Teil der Basalganglien, wirkt erregend auf den hemmenden Teil des Globus Pallidus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Shape 460"/>
          <p:cNvSpPr>
            <a:spLocks noGrp="1" noRot="1" noChangeAspect="1"/>
          </p:cNvSpPr>
          <p:nvPr>
            <p:ph type="sldImg"/>
          </p:nvPr>
        </p:nvSpPr>
        <p:spPr>
          <a:prstGeom prst="rect">
            <a:avLst/>
          </a:prstGeom>
        </p:spPr>
        <p:txBody>
          <a:bodyPr/>
          <a:lstStyle/>
          <a:p>
            <a:endParaRPr/>
          </a:p>
        </p:txBody>
      </p:sp>
      <p:sp>
        <p:nvSpPr>
          <p:cNvPr id="461" name="Shape 461"/>
          <p:cNvSpPr>
            <a:spLocks noGrp="1"/>
          </p:cNvSpPr>
          <p:nvPr>
            <p:ph type="body" sz="quarter" idx="1"/>
          </p:nvPr>
        </p:nvSpPr>
        <p:spPr>
          <a:prstGeom prst="rect">
            <a:avLst/>
          </a:prstGeom>
        </p:spPr>
        <p:txBody>
          <a:bodyPr/>
          <a:lstStyle/>
          <a:p>
            <a:r>
              <a:t>Prof. Deuschl! Whoop whoop! :-D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a:spLocks noGrp="1" noRot="1" noChangeAspect="1"/>
          </p:cNvSpPr>
          <p:nvPr>
            <p:ph type="sldImg"/>
          </p:nvPr>
        </p:nvSpPr>
        <p:spPr>
          <a:prstGeom prst="rect">
            <a:avLst/>
          </a:prstGeom>
        </p:spPr>
        <p:txBody>
          <a:bodyPr/>
          <a:lstStyle/>
          <a:p>
            <a:endParaRPr/>
          </a:p>
        </p:txBody>
      </p:sp>
      <p:sp>
        <p:nvSpPr>
          <p:cNvPr id="250" name="Shape 250"/>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146294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hape 260"/>
          <p:cNvSpPr>
            <a:spLocks noGrp="1" noRot="1" noChangeAspect="1"/>
          </p:cNvSpPr>
          <p:nvPr>
            <p:ph type="sldImg"/>
          </p:nvPr>
        </p:nvSpPr>
        <p:spPr>
          <a:prstGeom prst="rect">
            <a:avLst/>
          </a:prstGeom>
        </p:spPr>
        <p:txBody>
          <a:bodyPr/>
          <a:lstStyle/>
          <a:p>
            <a:endParaRPr/>
          </a:p>
        </p:txBody>
      </p:sp>
      <p:sp>
        <p:nvSpPr>
          <p:cNvPr id="261" name="Shape 261"/>
          <p:cNvSpPr>
            <a:spLocks noGrp="1"/>
          </p:cNvSpPr>
          <p:nvPr>
            <p:ph type="body" sz="quarter" idx="1"/>
          </p:nvPr>
        </p:nvSpPr>
        <p:spPr>
          <a:prstGeom prst="rect">
            <a:avLst/>
          </a:prstGeom>
        </p:spPr>
        <p:txBody>
          <a:bodyPr/>
          <a:lstStyle/>
          <a:p>
            <a:r>
              <a:t>Symptome: </a:t>
            </a:r>
          </a:p>
          <a:p>
            <a:r>
              <a:t>Bradykinese: Bewegungen werden langsamer</a:t>
            </a:r>
          </a:p>
          <a:p>
            <a:r>
              <a:t>Hypokinese: Bewegungen werden kleiner (z.B. beim Schreiben wird dadurch die Schrift sehr klein)</a:t>
            </a:r>
          </a:p>
          <a:p>
            <a:endParaRPr/>
          </a:p>
          <a:p>
            <a:endParaRPr/>
          </a:p>
          <a:p>
            <a:r>
              <a:t>Bradyphrenie: Verlangsamung geistiger Prozesse</a:t>
            </a:r>
          </a:p>
          <a:p>
            <a:r>
              <a:t>„Wachsgesicht“: Zunehmende Talg-Produktion im Gesicht</a:t>
            </a:r>
          </a:p>
          <a:p>
            <a:endParaRPr/>
          </a:p>
          <a:p>
            <a:r>
              <a:t>Im späteren Verlauf: Einschränkungen von Körperfunktionen: Seh-, Geruchs-, Schluckstörungen, Beeinträchtigungen der Darmtätigkeit oder Blasenschwäche</a:t>
            </a:r>
          </a:p>
          <a:p>
            <a:endParaRPr/>
          </a:p>
          <a:p>
            <a:endParaRPr/>
          </a:p>
          <a:p>
            <a:r>
              <a:t>Zur Diagnostik des IPS muss zunächst Parkinsonismus diagnostiziert werden: </a:t>
            </a:r>
          </a:p>
          <a:p>
            <a:r>
              <a:t>Hierzu muss eine Bradykinese der Extremitäten vorliegen, entweder in Kombination mit einem Ruhetremor, Rigor, oder beidem. Eine Patientin, die alle drei Kardinalsymptome für Parkinsonismus erfüllt, würde durch verlangsamte und in ihrer Amplitude reduzierte Bewegungen auffallen (Bradykinese), durch einen erhöhten Muskeltonus (Rigor) sowie durch ein Zittern der Extremitäten im Ruhezustand in einem Frequenzbereich von vier bis sechs Hertz (Ruhetremor), der während der Handlungsinitiation unterdrückt wird (Postuma et al., 2015). Ein viertes Kardinalsymptom, die posturale Instabilität, tritt zwar bei ca. xx% der Patient*innen mit Parkinsonismus auf (Quelle), wird aber heute nicht mehr zu den Kardinalsymptomen gezählt, da sie sich erst bei fortgeschrittener Erkrankung einstellt (Postuma et al., 2015).</a:t>
            </a:r>
          </a:p>
          <a:p>
            <a:endParaRPr/>
          </a:p>
          <a:p>
            <a:endParaRPr/>
          </a:p>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hape 271"/>
          <p:cNvSpPr>
            <a:spLocks noGrp="1" noRot="1" noChangeAspect="1"/>
          </p:cNvSpPr>
          <p:nvPr>
            <p:ph type="sldImg"/>
          </p:nvPr>
        </p:nvSpPr>
        <p:spPr>
          <a:prstGeom prst="rect">
            <a:avLst/>
          </a:prstGeom>
        </p:spPr>
        <p:txBody>
          <a:bodyPr/>
          <a:lstStyle/>
          <a:p>
            <a:endParaRPr/>
          </a:p>
        </p:txBody>
      </p:sp>
      <p:sp>
        <p:nvSpPr>
          <p:cNvPr id="272" name="Shape 272"/>
          <p:cNvSpPr>
            <a:spLocks noGrp="1"/>
          </p:cNvSpPr>
          <p:nvPr>
            <p:ph type="body" sz="quarter" idx="1"/>
          </p:nvPr>
        </p:nvSpPr>
        <p:spPr>
          <a:prstGeom prst="rect">
            <a:avLst/>
          </a:prstGeom>
        </p:spPr>
        <p:txBody>
          <a:bodyPr/>
          <a:lstStyle/>
          <a:p>
            <a:endParaRPr/>
          </a:p>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Shape 288"/>
          <p:cNvSpPr>
            <a:spLocks noGrp="1" noRot="1" noChangeAspect="1"/>
          </p:cNvSpPr>
          <p:nvPr>
            <p:ph type="sldImg"/>
          </p:nvPr>
        </p:nvSpPr>
        <p:spPr>
          <a:prstGeom prst="rect">
            <a:avLst/>
          </a:prstGeom>
        </p:spPr>
        <p:txBody>
          <a:bodyPr/>
          <a:lstStyle/>
          <a:p>
            <a:endParaRPr/>
          </a:p>
        </p:txBody>
      </p:sp>
      <p:sp>
        <p:nvSpPr>
          <p:cNvPr id="289" name="Shape 289"/>
          <p:cNvSpPr>
            <a:spLocks noGrp="1"/>
          </p:cNvSpPr>
          <p:nvPr>
            <p:ph type="body" sz="quarter" idx="1"/>
          </p:nvPr>
        </p:nvSpPr>
        <p:spPr>
          <a:prstGeom prst="rect">
            <a:avLst/>
          </a:prstGeom>
        </p:spPr>
        <p:txBody>
          <a:bodyPr/>
          <a:lstStyle/>
          <a:p>
            <a:r>
              <a:t>Wurde das Vorliegen von Parkinsonismus diagnostiziert, müssen weitere Untersuchungen vorgenommen werden, um die genaue Ursache der motorischen Symptome feststellen zu können. Zur klinisch etablierten Diagnose eines IPS dürfen keine Ausschlusskriterien erfüllt sein, die auf eine Differentialdiagnose hinweisen. Ergänzend hierzu müssen mindestens zwei unterstützende Kriterien erfüllt sein, darunter beispielsweise eine sofortige Symptomreduktion bei Medikation mit Levodopa (Postuma et al., 2015). Die Auswahl dieses Kriteriums liegt in der neurologischen Ursache des IPS begründet: Reagiert die Patientin auf Levodopa mit einer Symptomreduktion, weist dies deutlich auf ein defizitäres dopaminerges System hin, da Levodopa als Vorstufe des Neurotransmitters Dopamin in Kombination mit Decarboxylase-Inhibitoren die Blut-Hirn-Schranke überwinden und zu einer erhöhten Konzentration von Dopamin im nigrostriatalen System führen kann (Olanow, Stern &amp; Sethi, 2009).</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Shape 295"/>
          <p:cNvSpPr>
            <a:spLocks noGrp="1" noRot="1" noChangeAspect="1"/>
          </p:cNvSpPr>
          <p:nvPr>
            <p:ph type="sldImg"/>
          </p:nvPr>
        </p:nvSpPr>
        <p:spPr>
          <a:prstGeom prst="rect">
            <a:avLst/>
          </a:prstGeom>
        </p:spPr>
        <p:txBody>
          <a:bodyPr/>
          <a:lstStyle/>
          <a:p>
            <a:endParaRPr/>
          </a:p>
        </p:txBody>
      </p:sp>
      <p:sp>
        <p:nvSpPr>
          <p:cNvPr id="296" name="Shape 296"/>
          <p:cNvSpPr>
            <a:spLocks noGrp="1"/>
          </p:cNvSpPr>
          <p:nvPr>
            <p:ph type="body" sz="quarter" idx="1"/>
          </p:nvPr>
        </p:nvSpPr>
        <p:spPr>
          <a:prstGeom prst="rect">
            <a:avLst/>
          </a:prstGeom>
        </p:spPr>
        <p:txBody>
          <a:bodyPr/>
          <a:lstStyle/>
          <a:p>
            <a:r>
              <a:t>Nebensymptome, die oft bei der Psychoedukation nicht angesprochen werden und die Patient*innen oft aus Scham nicht ansprechen:</a:t>
            </a:r>
          </a:p>
          <a:p>
            <a:r>
              <a:rPr u="sng">
                <a:solidFill>
                  <a:srgbClr val="CCCCFF"/>
                </a:solidFill>
                <a:uFill>
                  <a:solidFill>
                    <a:srgbClr val="CCCCFF"/>
                  </a:solidFill>
                </a:uFill>
                <a:hlinkClick r:id="rId3"/>
              </a:rPr>
              <a:t>https://www.youtube.com/watch?v=S2LP_5PC9LU</a:t>
            </a:r>
          </a:p>
          <a:p>
            <a:endParaRPr u="sng">
              <a:solidFill>
                <a:srgbClr val="CCCCFF"/>
              </a:solidFill>
              <a:uFill>
                <a:solidFill>
                  <a:srgbClr val="CCCCFF"/>
                </a:solidFill>
              </a:uFill>
              <a:hlinkClick r:id="rId3"/>
            </a:endParaRPr>
          </a:p>
          <a:p>
            <a:endParaRPr u="sng">
              <a:solidFill>
                <a:srgbClr val="CCCCFF"/>
              </a:solidFill>
              <a:uFill>
                <a:solidFill>
                  <a:srgbClr val="CCCCFF"/>
                </a:solidFill>
              </a:uFill>
              <a:hlinkClick r:id="rId3"/>
            </a:endParaRPr>
          </a:p>
          <a:p>
            <a:r>
              <a:t>Nebensymptome:</a:t>
            </a:r>
          </a:p>
          <a:p>
            <a:r>
              <a:t>Psychische Veränderungen:  —&gt; durch Psychotherapie behandelbar!!!</a:t>
            </a:r>
          </a:p>
          <a:p>
            <a:r>
              <a:t>- Stimmungsveränderung (depressive Verstimmungen bei 40-50%, Apathie und Motivationslosigkeit)</a:t>
            </a:r>
          </a:p>
          <a:p>
            <a:r>
              <a:t>- Veränderungen der Persönlichkeit (v.a. Ängstlichkeit)</a:t>
            </a:r>
          </a:p>
          <a:p>
            <a:r>
              <a:t>kognitive Defizite (bei 95% der Betroffenen, bei 20% demenzielle Symptomatik)</a:t>
            </a:r>
          </a:p>
          <a:p>
            <a:r>
              <a:t>Aufmerksamkeits- und Arbeitsgedächtnisprobleme</a:t>
            </a:r>
          </a:p>
          <a:p>
            <a:r>
              <a:t>Kognitive Verlangsamung (Bradyphrenie): Gefühl von „Nebel im Kopf“</a:t>
            </a:r>
          </a:p>
          <a:p>
            <a:r>
              <a:t>Abbrechen von Gedanken / Sätzen</a:t>
            </a:r>
          </a:p>
          <a:p>
            <a:r>
              <a:t>Gedächtnisprobleme (Probleme beim Abrufen und Enkodieren von Gedächtnisinhalten, die gehen aber nicht verloren)</a:t>
            </a:r>
          </a:p>
          <a:p>
            <a:r>
              <a:t>exekutive Probleme:</a:t>
            </a:r>
          </a:p>
          <a:p>
            <a:r>
              <a:t>- Planen und Durchführen von Aufgaben</a:t>
            </a:r>
          </a:p>
          <a:p>
            <a:r>
              <a:t>- Worte finden</a:t>
            </a:r>
          </a:p>
          <a:p>
            <a:r>
              <a:t>- Orientierung / Tiefenwahrnehmung</a:t>
            </a:r>
          </a:p>
          <a:p>
            <a:r>
              <a:t>- In Gesprächen neue Themen beginnen</a:t>
            </a:r>
          </a:p>
          <a:p>
            <a:r>
              <a:t>Störungen von physiologischen Prozessen:</a:t>
            </a:r>
          </a:p>
          <a:p>
            <a:r>
              <a:t>- Schmerzen</a:t>
            </a:r>
          </a:p>
          <a:p>
            <a:r>
              <a:t>- Verstopfungen &amp; Blasenschwäche</a:t>
            </a:r>
          </a:p>
          <a:p>
            <a:r>
              <a:t>- Übermäßige Talgproduktion im Gesicht</a:t>
            </a:r>
          </a:p>
          <a:p>
            <a:r>
              <a:t>- Störungen der Speichel- und Tränenproduktion</a:t>
            </a:r>
          </a:p>
          <a:p>
            <a:r>
              <a:t>- Störungen der Sinne (am Anfang oft Geruchssinn beeinträchtigt)</a:t>
            </a:r>
          </a:p>
          <a:p>
            <a:r>
              <a:t>- Schlafprobleme (Schläfrigkeit am Tag, Durchschlafschwierigkeiten nachts)</a:t>
            </a:r>
          </a:p>
          <a:p>
            <a:endParaRPr/>
          </a:p>
          <a:p>
            <a:r>
              <a:t>—&gt; wichtig für Psychotherapie von Menschen mit Parkinson!!!</a:t>
            </a:r>
          </a:p>
          <a:p>
            <a:endParaRPr/>
          </a:p>
          <a:p>
            <a:r>
              <a:t>Aufgrund der Schlafstörungen nehmen viele Patient*innen Schlaf- oder Beruhigungstabletten wie Xanax oder Valium oder sonst irgendwas, was man teilweise so in der Apotheke kriegt, die enthalten aber einen Stoff namens Benadryl. Benadryl wirkt auf das anticholinerge System und verursacht als Nebenwirkungen Verwirrtheit und kann auch dazu führen, dass man eher hinfällt. Benadryl ist v.a. auch in Antihistaminen drin, die man gegen Heuschnupfen nimmt, da wird man ja teilweise auch ganz dizzy. Ist also eher kontraproduktiv, wenn man ohnehin kognitive Defizite hat und öfter hinfällt.</a:t>
            </a:r>
          </a:p>
          <a:p>
            <a:endParaRPr/>
          </a:p>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Arial" panose="020B0604020202020204" pitchFamily="34" charset="0"/>
              </a:rPr>
              <a:t>Figure 4 |Motor cortex circuitry activity changes in Parkinson disease. The motor circuit consists of </a:t>
            </a:r>
            <a:r>
              <a:rPr lang="en-GB" b="0" i="0" dirty="0" err="1">
                <a:effectLst/>
                <a:latin typeface="Arial" panose="020B0604020202020204" pitchFamily="34" charset="0"/>
              </a:rPr>
              <a:t>corticostriatal</a:t>
            </a:r>
            <a:r>
              <a:rPr lang="en-GB" b="0" i="0" dirty="0">
                <a:effectLst/>
                <a:latin typeface="Arial" panose="020B0604020202020204" pitchFamily="34" charset="0"/>
              </a:rPr>
              <a:t> projections from the primary motor cortex, supplementary motor area, cingulate motor cortex and premotor cortex, terminating on dendrites of striatal medium spiny neurons. The </a:t>
            </a:r>
            <a:r>
              <a:rPr lang="en-GB" b="0" i="0" dirty="0" err="1">
                <a:effectLst/>
                <a:latin typeface="Arial" panose="020B0604020202020204" pitchFamily="34" charset="0"/>
              </a:rPr>
              <a:t>hyperdirect</a:t>
            </a:r>
            <a:r>
              <a:rPr lang="en-GB" b="0" i="0" dirty="0">
                <a:effectLst/>
                <a:latin typeface="Arial" panose="020B0604020202020204" pitchFamily="34" charset="0"/>
              </a:rPr>
              <a:t> pathway has direct glutamatergic connectivity from the motor cortex to the subthalamic nucleus. The globus pallidus internus and the substantia nigra pars reticulata are the two main output nuclei of the basal ganglia and project to the brainstem and ventrolateral thalamus. The striatal projections to these output nuclei are divided into ‘direct’ and ‘indirect’ pathways. The direct pathway is a monosynaptic connection between medium spiny neurons that express dopamine D1 receptors and GABAergic neurons in the globus pallidus internus and the substantia nigra pars reticulata. The ‘indirect’ pathway originates from medium spiny neurons that express D2 receptors, which project to the globus pallidus externus, and reaches the globus pallidus internus via the subthalamic nucleus as a glutamatergic relay. Through these two pathways, the striatal dopaminergic tone regulates the GABAergic output activity of the basal ganglia. As indicated, parkinsonism is associated with changes in these relays. Indeed, nigrostriatal dopamine deficiency has opposing effects on the direct and indirect pathways. Although D1-mediated direct pathway activity becomes reduced, D2-mediated indirect pathway activity increases, resulting in the net effect of a strong increase in the firing rate of GABAergic basal ganglia output neurons, which over-inhibit downstream thalamocortical and brainstem areas.</a:t>
            </a:r>
            <a:endParaRPr lang="en-US" dirty="0"/>
          </a:p>
        </p:txBody>
      </p:sp>
    </p:spTree>
    <p:extLst>
      <p:ext uri="{BB962C8B-B14F-4D97-AF65-F5344CB8AC3E}">
        <p14:creationId xmlns:p14="http://schemas.microsoft.com/office/powerpoint/2010/main" val="3941548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Shape 332"/>
          <p:cNvSpPr>
            <a:spLocks noGrp="1" noRot="1" noChangeAspect="1"/>
          </p:cNvSpPr>
          <p:nvPr>
            <p:ph type="sldImg"/>
          </p:nvPr>
        </p:nvSpPr>
        <p:spPr>
          <a:prstGeom prst="rect">
            <a:avLst/>
          </a:prstGeom>
        </p:spPr>
        <p:txBody>
          <a:bodyPr/>
          <a:lstStyle/>
          <a:p>
            <a:endParaRPr/>
          </a:p>
        </p:txBody>
      </p:sp>
      <p:sp>
        <p:nvSpPr>
          <p:cNvPr id="333" name="Shape 333"/>
          <p:cNvSpPr>
            <a:spLocks noGrp="1"/>
          </p:cNvSpPr>
          <p:nvPr>
            <p:ph type="body" sz="quarter" idx="1"/>
          </p:nvPr>
        </p:nvSpPr>
        <p:spPr>
          <a:prstGeom prst="rect">
            <a:avLst/>
          </a:prstGeom>
        </p:spPr>
        <p:txBody>
          <a:bodyPr/>
          <a:lstStyle/>
          <a:p>
            <a:r>
              <a:t>Alle Menschen haben einen nicht spürbaren physiologischen Tremor, der nur erkennbar wird, wenn man zittert, weil es kalt ist, oder weil man sich sehr anstrengt, z.B. etwas Schweres hebt. Anders als bei Menschen sieht man bei kleinen Hunden dieses physiologische Zittern manchmal ganz gut. Bei nicht-wechselwarmen Tieren erzeugt der physiologische Tremor Wärme, Reptilien legen sich dagegen in die Sonne.</a:t>
            </a:r>
          </a:p>
          <a:p>
            <a:endParaRPr/>
          </a:p>
          <a:p>
            <a:r>
              <a:t>Wenn man nun aber immer mit der Hand zittert, wenn man etwas greifen möchte, ist das kein physiologischer Tremor, sondern eher Symptom einer Krankheit oder ein eigenständiges Störungsbild.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Shape 341"/>
          <p:cNvSpPr>
            <a:spLocks noGrp="1" noRot="1" noChangeAspect="1"/>
          </p:cNvSpPr>
          <p:nvPr>
            <p:ph type="sldImg"/>
          </p:nvPr>
        </p:nvSpPr>
        <p:spPr>
          <a:prstGeom prst="rect">
            <a:avLst/>
          </a:prstGeom>
        </p:spPr>
        <p:txBody>
          <a:bodyPr/>
          <a:lstStyle/>
          <a:p>
            <a:endParaRPr/>
          </a:p>
        </p:txBody>
      </p:sp>
      <p:sp>
        <p:nvSpPr>
          <p:cNvPr id="342" name="Shape 342"/>
          <p:cNvSpPr>
            <a:spLocks noGrp="1"/>
          </p:cNvSpPr>
          <p:nvPr>
            <p:ph type="body" sz="quarter" idx="1"/>
          </p:nvPr>
        </p:nvSpPr>
        <p:spPr>
          <a:prstGeom prst="rect">
            <a:avLst/>
          </a:prstGeom>
        </p:spPr>
        <p:txBody>
          <a:bodyPr/>
          <a:lstStyle/>
          <a:p>
            <a:r>
              <a:t>Ruhetremor: Zb Pillendreher-Tremor bei Parkinson oder eher langsames Zittern der Hände, wenn sie ruhig im Schoß liegen</a:t>
            </a:r>
          </a:p>
          <a:p>
            <a:r>
              <a:t>—&gt; Problem: Stigmatisiert</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Titelfoli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E40E06B-49C8-4375-A726-D02F897FD7D6}"/>
              </a:ext>
            </a:extLst>
          </p:cNvPr>
          <p:cNvSpPr/>
          <p:nvPr/>
        </p:nvSpPr>
        <p:spPr>
          <a:xfrm>
            <a:off x="0" y="1"/>
            <a:ext cx="8636000" cy="903886"/>
          </a:xfrm>
          <a:prstGeom prst="rect">
            <a:avLst/>
          </a:prstGeom>
          <a:solidFill>
            <a:srgbClr val="6AACDA"/>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0" marR="0" indent="0" algn="l" defTabSz="449262"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pic>
        <p:nvPicPr>
          <p:cNvPr id="20" name="Bild 3" descr="Bild 3">
            <a:extLst>
              <a:ext uri="{FF2B5EF4-FFF2-40B4-BE49-F238E27FC236}">
                <a16:creationId xmlns:a16="http://schemas.microsoft.com/office/drawing/2014/main" id="{2370FBA3-EC39-4CEF-8DF6-C856A4CF7B0A}"/>
              </a:ext>
            </a:extLst>
          </p:cNvPr>
          <p:cNvPicPr>
            <a:picLocks noChangeAspect="1"/>
          </p:cNvPicPr>
          <p:nvPr/>
        </p:nvPicPr>
        <p:blipFill>
          <a:blip r:embed="rId2"/>
          <a:stretch>
            <a:fillRect/>
          </a:stretch>
        </p:blipFill>
        <p:spPr>
          <a:xfrm>
            <a:off x="822651" y="1297423"/>
            <a:ext cx="6990697" cy="4652303"/>
          </a:xfrm>
          <a:prstGeom prst="rect">
            <a:avLst/>
          </a:prstGeom>
          <a:ln w="12700">
            <a:miter lim="400000"/>
          </a:ln>
        </p:spPr>
      </p:pic>
      <p:pic>
        <p:nvPicPr>
          <p:cNvPr id="22" name="Picture 2">
            <a:extLst>
              <a:ext uri="{FF2B5EF4-FFF2-40B4-BE49-F238E27FC236}">
                <a16:creationId xmlns:a16="http://schemas.microsoft.com/office/drawing/2014/main" id="{610472E3-00E9-466C-9BC2-F9D2E440598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11939" y="102535"/>
            <a:ext cx="1602701" cy="801351"/>
          </a:xfrm>
          <a:prstGeom prst="rect">
            <a:avLst/>
          </a:prstGeom>
          <a:noFill/>
          <a:extLst>
            <a:ext uri="{909E8E84-426E-40DD-AFC4-6F175D3DCCD1}">
              <a14:hiddenFill xmlns:a14="http://schemas.microsoft.com/office/drawing/2010/main">
                <a:solidFill>
                  <a:srgbClr val="FFFFFF"/>
                </a:solidFill>
              </a14:hiddenFill>
            </a:ext>
          </a:extLst>
        </p:spPr>
      </p:pic>
      <p:sp>
        <p:nvSpPr>
          <p:cNvPr id="37" name="Psy_B_7-2: funktionelle Neuroanatomie, Merle Schuckart (schuckart@psychologie.uni-kiel.de), WiSe 2021/2022">
            <a:extLst>
              <a:ext uri="{FF2B5EF4-FFF2-40B4-BE49-F238E27FC236}">
                <a16:creationId xmlns:a16="http://schemas.microsoft.com/office/drawing/2014/main" id="{60C269E3-D784-4B22-AD66-1B25C2145DB5}"/>
              </a:ext>
            </a:extLst>
          </p:cNvPr>
          <p:cNvSpPr txBox="1"/>
          <p:nvPr/>
        </p:nvSpPr>
        <p:spPr>
          <a:xfrm>
            <a:off x="0" y="6211288"/>
            <a:ext cx="8636000" cy="265712"/>
          </a:xfrm>
          <a:prstGeom prst="rect">
            <a:avLst/>
          </a:prstGeom>
          <a:solidFill>
            <a:srgbClr val="6AACDA"/>
          </a:solidFill>
          <a:ln w="12700">
            <a:no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nchor="ctr">
            <a:noAutofit/>
          </a:bodyPr>
          <a:lstStyle>
            <a:lvl1pPr algn="ctr">
              <a:defRPr sz="1000">
                <a:solidFill>
                  <a:schemeClr val="accent3">
                    <a:lumOff val="44000"/>
                  </a:schemeClr>
                </a:solidFill>
                <a:latin typeface="Gill Sans"/>
                <a:ea typeface="Gill Sans"/>
                <a:cs typeface="Gill Sans"/>
                <a:sym typeface="Gill Sans"/>
              </a:defRPr>
            </a:lvl1pPr>
          </a:lstStyle>
          <a:p>
            <a:r>
              <a:rPr dirty="0">
                <a:latin typeface="Segoe UI" panose="020B0502040204020203" pitchFamily="34" charset="0"/>
                <a:ea typeface="Roboto Light" panose="02000000000000000000" pitchFamily="2" charset="0"/>
                <a:cs typeface="Segoe UI" panose="020B0502040204020203" pitchFamily="34" charset="0"/>
              </a:rPr>
              <a:t>Psy_B_7-2: </a:t>
            </a:r>
            <a:r>
              <a:rPr dirty="0" err="1">
                <a:latin typeface="Segoe UI" panose="020B0502040204020203" pitchFamily="34" charset="0"/>
                <a:ea typeface="Roboto Light" panose="02000000000000000000" pitchFamily="2" charset="0"/>
                <a:cs typeface="Segoe UI" panose="020B0502040204020203" pitchFamily="34" charset="0"/>
              </a:rPr>
              <a:t>funktionelle</a:t>
            </a:r>
            <a:r>
              <a:rPr dirty="0">
                <a:latin typeface="Segoe UI" panose="020B0502040204020203" pitchFamily="34" charset="0"/>
                <a:ea typeface="Roboto Light" panose="02000000000000000000" pitchFamily="2" charset="0"/>
                <a:cs typeface="Segoe UI" panose="020B0502040204020203" pitchFamily="34" charset="0"/>
              </a:rPr>
              <a:t> </a:t>
            </a:r>
            <a:r>
              <a:rPr dirty="0" err="1">
                <a:latin typeface="Segoe UI" panose="020B0502040204020203" pitchFamily="34" charset="0"/>
                <a:ea typeface="Roboto Light" panose="02000000000000000000" pitchFamily="2" charset="0"/>
                <a:cs typeface="Segoe UI" panose="020B0502040204020203" pitchFamily="34" charset="0"/>
              </a:rPr>
              <a:t>Neuroanatomie</a:t>
            </a:r>
            <a:r>
              <a:rPr dirty="0">
                <a:latin typeface="Segoe UI" panose="020B0502040204020203" pitchFamily="34" charset="0"/>
                <a:ea typeface="Roboto Light" panose="02000000000000000000" pitchFamily="2" charset="0"/>
                <a:cs typeface="Segoe UI" panose="020B0502040204020203" pitchFamily="34" charset="0"/>
              </a:rPr>
              <a:t>, </a:t>
            </a:r>
            <a:r>
              <a:rPr lang="de-DE" dirty="0">
                <a:latin typeface="Segoe UI" panose="020B0502040204020203" pitchFamily="34" charset="0"/>
                <a:ea typeface="Roboto Light" panose="02000000000000000000" pitchFamily="2" charset="0"/>
                <a:cs typeface="Segoe UI" panose="020B0502040204020203" pitchFamily="34" charset="0"/>
              </a:rPr>
              <a:t>Julius Welzel </a:t>
            </a:r>
            <a:r>
              <a:rPr dirty="0">
                <a:latin typeface="Segoe UI" panose="020B0502040204020203" pitchFamily="34" charset="0"/>
                <a:ea typeface="Roboto Light" panose="02000000000000000000" pitchFamily="2" charset="0"/>
                <a:cs typeface="Segoe UI" panose="020B0502040204020203" pitchFamily="34" charset="0"/>
              </a:rPr>
              <a:t>(</a:t>
            </a:r>
            <a:r>
              <a:rPr lang="de-DE" dirty="0" err="1">
                <a:latin typeface="Segoe UI" panose="020B0502040204020203" pitchFamily="34" charset="0"/>
                <a:ea typeface="Roboto Light" panose="02000000000000000000" pitchFamily="2" charset="0"/>
                <a:cs typeface="Segoe UI" panose="020B0502040204020203" pitchFamily="34" charset="0"/>
              </a:rPr>
              <a:t>j.welzel@neurologie</a:t>
            </a:r>
            <a:r>
              <a:rPr dirty="0">
                <a:latin typeface="Segoe UI" panose="020B0502040204020203" pitchFamily="34" charset="0"/>
                <a:ea typeface="Roboto Light" panose="02000000000000000000" pitchFamily="2" charset="0"/>
                <a:cs typeface="Segoe UI" panose="020B0502040204020203" pitchFamily="34" charset="0"/>
              </a:rPr>
              <a:t>.uni-kiel.de), </a:t>
            </a:r>
            <a:r>
              <a:rPr lang="de-DE" dirty="0" err="1">
                <a:latin typeface="Segoe UI" panose="020B0502040204020203" pitchFamily="34" charset="0"/>
                <a:ea typeface="Roboto Light" panose="02000000000000000000" pitchFamily="2" charset="0"/>
                <a:cs typeface="Segoe UI" panose="020B0502040204020203" pitchFamily="34" charset="0"/>
              </a:rPr>
              <a:t>SoSe</a:t>
            </a:r>
            <a:r>
              <a:rPr dirty="0">
                <a:latin typeface="Segoe UI" panose="020B0502040204020203" pitchFamily="34" charset="0"/>
                <a:ea typeface="Roboto Light" panose="02000000000000000000" pitchFamily="2" charset="0"/>
                <a:cs typeface="Segoe UI" panose="020B0502040204020203" pitchFamily="34" charset="0"/>
              </a:rPr>
              <a:t> </a:t>
            </a:r>
            <a:r>
              <a:rPr lang="de-DE" dirty="0">
                <a:latin typeface="Segoe UI" panose="020B0502040204020203" pitchFamily="34" charset="0"/>
                <a:ea typeface="Roboto Light" panose="02000000000000000000" pitchFamily="2" charset="0"/>
                <a:cs typeface="Segoe UI" panose="020B0502040204020203" pitchFamily="34" charset="0"/>
              </a:rPr>
              <a:t>2022</a:t>
            </a:r>
            <a:endParaRPr dirty="0">
              <a:latin typeface="Segoe UI" panose="020B0502040204020203" pitchFamily="34" charset="0"/>
              <a:ea typeface="Roboto Light" panose="02000000000000000000" pitchFamily="2" charset="0"/>
              <a:cs typeface="Segoe UI" panose="020B0502040204020203" pitchFamily="34" charset="0"/>
            </a:endParaRPr>
          </a:p>
        </p:txBody>
      </p:sp>
    </p:spTree>
    <p:extLst>
      <p:ext uri="{BB962C8B-B14F-4D97-AF65-F5344CB8AC3E}">
        <p14:creationId xmlns:p14="http://schemas.microsoft.com/office/powerpoint/2010/main" val="423052066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el und Inhalt">
    <p:bg>
      <p:bgRef idx="1001">
        <a:schemeClr val="bg1"/>
      </p:bgRef>
    </p:bg>
    <p:spTree>
      <p:nvGrpSpPr>
        <p:cNvPr id="1" name=""/>
        <p:cNvGrpSpPr/>
        <p:nvPr/>
      </p:nvGrpSpPr>
      <p:grpSpPr>
        <a:xfrm>
          <a:off x="0" y="0"/>
          <a:ext cx="0" cy="0"/>
          <a:chOff x="0" y="0"/>
          <a:chExt cx="0" cy="0"/>
        </a:xfrm>
      </p:grpSpPr>
      <p:sp>
        <p:nvSpPr>
          <p:cNvPr id="44" name="Textebene 1…"/>
          <p:cNvSpPr txBox="1">
            <a:spLocks noGrp="1"/>
          </p:cNvSpPr>
          <p:nvPr>
            <p:ph type="body" idx="1"/>
          </p:nvPr>
        </p:nvSpPr>
        <p:spPr>
          <a:xfrm>
            <a:off x="431800" y="1628274"/>
            <a:ext cx="7773989" cy="4355431"/>
          </a:xfrm>
          <a:prstGeom prst="rect">
            <a:avLst/>
          </a:prstGeom>
        </p:spPr>
        <p:txBody>
          <a:bodyPr>
            <a:normAutofit/>
          </a:bodyPr>
          <a:lstStyle>
            <a:lvl1pPr marL="0" indent="0">
              <a:buFont typeface="Arial" panose="020B0604020202020204" pitchFamily="34" charset="0"/>
              <a:buNone/>
              <a:defRPr sz="2400">
                <a:latin typeface="Segoe UI" panose="020B0502040204020203" pitchFamily="34" charset="0"/>
                <a:ea typeface="Roboto Light" panose="02000000000000000000" pitchFamily="2" charset="0"/>
                <a:cs typeface="Segoe UI" panose="020B0502040204020203" pitchFamily="34" charset="0"/>
              </a:defRPr>
            </a:lvl1pPr>
            <a:lvl2pPr marL="342900" indent="0">
              <a:buFont typeface="Arial" panose="020B0604020202020204" pitchFamily="34" charset="0"/>
              <a:buNone/>
              <a:defRPr sz="2000">
                <a:latin typeface="Segoe UI" panose="020B0502040204020203" pitchFamily="34" charset="0"/>
                <a:ea typeface="Roboto Light" panose="02000000000000000000" pitchFamily="2" charset="0"/>
                <a:cs typeface="Segoe UI" panose="020B0502040204020203" pitchFamily="34" charset="0"/>
              </a:defRPr>
            </a:lvl2pPr>
            <a:lvl3pPr marL="342900" indent="0">
              <a:buFont typeface="Arial" panose="020B0604020202020204" pitchFamily="34" charset="0"/>
              <a:buNone/>
              <a:defRPr sz="2000">
                <a:latin typeface="Segoe UI" panose="020B0502040204020203" pitchFamily="34" charset="0"/>
                <a:ea typeface="Roboto Light" panose="02000000000000000000" pitchFamily="2" charset="0"/>
                <a:cs typeface="Segoe UI" panose="020B0502040204020203" pitchFamily="34" charset="0"/>
              </a:defRPr>
            </a:lvl3pPr>
            <a:lvl4pPr marL="342900" indent="0">
              <a:buFont typeface="Arial" panose="020B0604020202020204" pitchFamily="34" charset="0"/>
              <a:buNone/>
              <a:defRPr sz="1600">
                <a:latin typeface="Segoe UI" panose="020B0502040204020203" pitchFamily="34" charset="0"/>
                <a:ea typeface="Roboto Light" panose="02000000000000000000" pitchFamily="2" charset="0"/>
                <a:cs typeface="Segoe UI" panose="020B0502040204020203" pitchFamily="34" charset="0"/>
              </a:defRPr>
            </a:lvl4pPr>
            <a:lvl5pPr marL="342900" indent="0">
              <a:buFont typeface="Arial" panose="020B0604020202020204" pitchFamily="34" charset="0"/>
              <a:buNone/>
              <a:defRPr sz="1600">
                <a:latin typeface="Segoe UI" panose="020B0502040204020203" pitchFamily="34" charset="0"/>
                <a:ea typeface="Roboto Light" panose="02000000000000000000" pitchFamily="2" charset="0"/>
                <a:cs typeface="Segoe UI" panose="020B0502040204020203" pitchFamily="34" charset="0"/>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iteltext">
            <a:extLst>
              <a:ext uri="{FF2B5EF4-FFF2-40B4-BE49-F238E27FC236}">
                <a16:creationId xmlns:a16="http://schemas.microsoft.com/office/drawing/2014/main" id="{2071BE8A-D113-4E53-842D-B3D217214649}"/>
              </a:ext>
            </a:extLst>
          </p:cNvPr>
          <p:cNvSpPr txBox="1">
            <a:spLocks noGrp="1"/>
          </p:cNvSpPr>
          <p:nvPr>
            <p:ph type="title" hasCustomPrompt="1"/>
          </p:nvPr>
        </p:nvSpPr>
        <p:spPr>
          <a:xfrm>
            <a:off x="0" y="7938"/>
            <a:ext cx="7186863" cy="8158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60000" tIns="0" rIns="0" bIns="0" anchor="ctr">
            <a:normAutofit/>
          </a:bodyPr>
          <a:lstStyle>
            <a:lvl1pPr algn="l">
              <a:defRPr sz="4400" b="0">
                <a:solidFill>
                  <a:schemeClr val="bg1"/>
                </a:solidFill>
                <a:latin typeface="Franklin Gothic Medium Cond" panose="020B0606030402020204" pitchFamily="34" charset="0"/>
                <a:ea typeface="Roboto Condensed" panose="02000000000000000000" pitchFamily="2" charset="0"/>
                <a:cs typeface="Segoe UI" panose="020B0502040204020203" pitchFamily="34" charset="0"/>
              </a:defRPr>
            </a:lvl1pPr>
          </a:lstStyle>
          <a:p>
            <a:r>
              <a:rPr dirty="0" err="1"/>
              <a:t>Titeltext</a:t>
            </a:r>
            <a:endParaRPr dirty="0"/>
          </a:p>
        </p:txBody>
      </p:sp>
      <p:sp>
        <p:nvSpPr>
          <p:cNvPr id="7" name="Textebene 1…">
            <a:extLst>
              <a:ext uri="{FF2B5EF4-FFF2-40B4-BE49-F238E27FC236}">
                <a16:creationId xmlns:a16="http://schemas.microsoft.com/office/drawing/2014/main" id="{8A72FC62-B953-483A-B644-C72419AB1682}"/>
              </a:ext>
            </a:extLst>
          </p:cNvPr>
          <p:cNvSpPr txBox="1">
            <a:spLocks noGrp="1"/>
          </p:cNvSpPr>
          <p:nvPr>
            <p:ph type="body" idx="10"/>
          </p:nvPr>
        </p:nvSpPr>
        <p:spPr>
          <a:xfrm>
            <a:off x="431005" y="6112042"/>
            <a:ext cx="7773989" cy="357020"/>
          </a:xfrm>
          <a:prstGeom prst="rect">
            <a:avLst/>
          </a:prstGeom>
        </p:spPr>
        <p:txBody>
          <a:bodyPr anchor="ctr">
            <a:noAutofit/>
          </a:bodyPr>
          <a:lstStyle>
            <a:lvl1pPr algn="ctr">
              <a:defRPr sz="1050">
                <a:solidFill>
                  <a:schemeClr val="tx2"/>
                </a:solidFill>
                <a:latin typeface="Roboto Light" panose="02000000000000000000" pitchFamily="2" charset="0"/>
                <a:ea typeface="Roboto Light" panose="02000000000000000000" pitchFamily="2" charset="0"/>
              </a:defRPr>
            </a:lvl1pPr>
            <a:lvl2pPr>
              <a:defRPr sz="900">
                <a:solidFill>
                  <a:schemeClr val="tx2"/>
                </a:solidFill>
                <a:latin typeface="Roboto Light" panose="02000000000000000000" pitchFamily="2" charset="0"/>
                <a:ea typeface="Roboto Light" panose="02000000000000000000" pitchFamily="2" charset="0"/>
              </a:defRPr>
            </a:lvl2pPr>
            <a:lvl3pPr>
              <a:defRPr sz="900">
                <a:solidFill>
                  <a:schemeClr val="tx2"/>
                </a:solidFill>
                <a:latin typeface="Roboto Light" panose="02000000000000000000" pitchFamily="2" charset="0"/>
                <a:ea typeface="Roboto Light" panose="02000000000000000000" pitchFamily="2" charset="0"/>
              </a:defRPr>
            </a:lvl3pPr>
            <a:lvl4pPr>
              <a:defRPr sz="900">
                <a:solidFill>
                  <a:schemeClr val="tx2"/>
                </a:solidFill>
                <a:latin typeface="Roboto Light" panose="02000000000000000000" pitchFamily="2" charset="0"/>
                <a:ea typeface="Roboto Light" panose="02000000000000000000" pitchFamily="2" charset="0"/>
              </a:defRPr>
            </a:lvl4pPr>
            <a:lvl5pPr>
              <a:defRPr sz="900">
                <a:solidFill>
                  <a:schemeClr val="tx2"/>
                </a:solidFill>
                <a:latin typeface="Roboto Light" panose="02000000000000000000" pitchFamily="2" charset="0"/>
                <a:ea typeface="Roboto Light" panose="02000000000000000000" pitchFamily="2" charset="0"/>
              </a:defRPr>
            </a:lvl5pPr>
          </a:lstStyle>
          <a:p>
            <a:pPr lvl="0"/>
            <a:r>
              <a:rPr lang="en-US"/>
              <a:t>Click to edit Master text styles</a:t>
            </a:r>
          </a:p>
        </p:txBody>
      </p:sp>
    </p:spTree>
    <p:extLst>
      <p:ext uri="{BB962C8B-B14F-4D97-AF65-F5344CB8AC3E}">
        <p14:creationId xmlns:p14="http://schemas.microsoft.com/office/powerpoint/2010/main" val="1446484436"/>
      </p:ext>
    </p:extLst>
  </p:cSld>
  <p:clrMapOvr>
    <a:overrideClrMapping bg1="lt1" tx1="dk1" bg2="lt2" tx2="dk2" accent1="accent1" accent2="accent2" accent3="accent3" accent4="accent4" accent5="accent5" accent6="accent6" hlink="hlink" folHlink="folHlink"/>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cSld name="Abschnittsüberschrift">
    <p:spTree>
      <p:nvGrpSpPr>
        <p:cNvPr id="1" name=""/>
        <p:cNvGrpSpPr/>
        <p:nvPr/>
      </p:nvGrpSpPr>
      <p:grpSpPr>
        <a:xfrm>
          <a:off x="0" y="0"/>
          <a:ext cx="0" cy="0"/>
          <a:chOff x="0" y="0"/>
          <a:chExt cx="0" cy="0"/>
        </a:xfrm>
      </p:grpSpPr>
      <p:sp>
        <p:nvSpPr>
          <p:cNvPr id="52" name="Titeltext"/>
          <p:cNvSpPr txBox="1">
            <a:spLocks noGrp="1"/>
          </p:cNvSpPr>
          <p:nvPr>
            <p:ph type="title"/>
          </p:nvPr>
        </p:nvSpPr>
        <p:spPr>
          <a:xfrm>
            <a:off x="682625" y="4164012"/>
            <a:ext cx="7345364" cy="1287463"/>
          </a:xfrm>
          <a:prstGeom prst="rect">
            <a:avLst/>
          </a:prstGeom>
        </p:spPr>
        <p:txBody>
          <a:bodyPr anchor="t"/>
          <a:lstStyle>
            <a:lvl1pPr algn="l">
              <a:defRPr sz="4000" b="1" cap="all">
                <a:latin typeface="Franklin Gothic Medium Cond" panose="020B0606030402020204" pitchFamily="34" charset="0"/>
                <a:cs typeface="Segoe UI" panose="020B0502040204020203" pitchFamily="34" charset="0"/>
              </a:defRPr>
            </a:lvl1pPr>
          </a:lstStyle>
          <a:p>
            <a:r>
              <a:rPr lang="en-US"/>
              <a:t>Click to edit Master title style</a:t>
            </a:r>
            <a:endParaRPr/>
          </a:p>
        </p:txBody>
      </p:sp>
    </p:spTree>
    <p:extLst>
      <p:ext uri="{BB962C8B-B14F-4D97-AF65-F5344CB8AC3E}">
        <p14:creationId xmlns:p14="http://schemas.microsoft.com/office/powerpoint/2010/main" val="115247107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enutzerdefiniertes Layout">
    <p:spTree>
      <p:nvGrpSpPr>
        <p:cNvPr id="1" name=""/>
        <p:cNvGrpSpPr/>
        <p:nvPr/>
      </p:nvGrpSpPr>
      <p:grpSpPr>
        <a:xfrm>
          <a:off x="0" y="0"/>
          <a:ext cx="0" cy="0"/>
          <a:chOff x="0" y="0"/>
          <a:chExt cx="0" cy="0"/>
        </a:xfrm>
      </p:grpSpPr>
      <p:sp>
        <p:nvSpPr>
          <p:cNvPr id="126" name="Titeltext"/>
          <p:cNvSpPr txBox="1">
            <a:spLocks noGrp="1"/>
          </p:cNvSpPr>
          <p:nvPr>
            <p:ph type="title"/>
          </p:nvPr>
        </p:nvSpPr>
        <p:spPr>
          <a:prstGeom prst="rect">
            <a:avLst/>
          </a:prstGeom>
        </p:spPr>
        <p:txBody>
          <a:bodyPr/>
          <a:lstStyle/>
          <a:p>
            <a:r>
              <a:rPr lang="en-US"/>
              <a:t>Click to edit Master title style</a:t>
            </a:r>
            <a:endParaRPr/>
          </a:p>
        </p:txBody>
      </p:sp>
      <p:sp>
        <p:nvSpPr>
          <p:cNvPr id="127" name="Foliennummer"/>
          <p:cNvSpPr txBox="1">
            <a:spLocks noGrp="1"/>
          </p:cNvSpPr>
          <p:nvPr>
            <p:ph type="sldNum" sz="quarter" idx="2"/>
          </p:nvPr>
        </p:nvSpPr>
        <p:spPr>
          <a:prstGeom prst="rect">
            <a:avLst/>
          </a:prstGeom>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421786798"/>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el und Inhalt">
    <p:spTree>
      <p:nvGrpSpPr>
        <p:cNvPr id="1" name=""/>
        <p:cNvGrpSpPr/>
        <p:nvPr/>
      </p:nvGrpSpPr>
      <p:grpSpPr>
        <a:xfrm>
          <a:off x="0" y="0"/>
          <a:ext cx="0" cy="0"/>
          <a:chOff x="0" y="0"/>
          <a:chExt cx="0" cy="0"/>
        </a:xfrm>
      </p:grpSpPr>
      <p:sp>
        <p:nvSpPr>
          <p:cNvPr id="154" name="Foliennummer"/>
          <p:cNvSpPr txBox="1">
            <a:spLocks noGrp="1"/>
          </p:cNvSpPr>
          <p:nvPr>
            <p:ph type="sldNum" sz="quarter" idx="2"/>
          </p:nvPr>
        </p:nvSpPr>
        <p:spPr>
          <a:xfrm>
            <a:off x="8275703" y="6079981"/>
            <a:ext cx="358414" cy="370841"/>
          </a:xfrm>
          <a:prstGeom prst="rect">
            <a:avLst/>
          </a:prstGeom>
        </p:spPr>
        <p:txBody>
          <a:bodyPr anchor="t"/>
          <a:lstStyle>
            <a:lvl1pPr algn="l">
              <a:defRPr sz="1800">
                <a:solidFill>
                  <a:srgbClr val="000000"/>
                </a:solidFill>
                <a:latin typeface="D-DIN"/>
                <a:ea typeface="D-DIN"/>
                <a:cs typeface="D-DIN"/>
                <a:sym typeface="D-DIN"/>
              </a:defRPr>
            </a:lvl1pPr>
          </a:lstStyle>
          <a:p>
            <a:fld id="{86CB4B4D-7CA3-9044-876B-883B54F8677D}" type="slidenum">
              <a:rPr lang="en-GB" smtClean="0"/>
              <a:t>‹#›</a:t>
            </a:fld>
            <a:endParaRPr lang="en-GB"/>
          </a:p>
        </p:txBody>
      </p:sp>
      <p:sp>
        <p:nvSpPr>
          <p:cNvPr id="155" name="Titeltext"/>
          <p:cNvSpPr txBox="1">
            <a:spLocks noGrp="1"/>
          </p:cNvSpPr>
          <p:nvPr>
            <p:ph type="title"/>
          </p:nvPr>
        </p:nvSpPr>
        <p:spPr>
          <a:xfrm>
            <a:off x="431800" y="143742"/>
            <a:ext cx="5616774" cy="864097"/>
          </a:xfrm>
          <a:prstGeom prst="rect">
            <a:avLst/>
          </a:prstGeom>
        </p:spPr>
        <p:txBody>
          <a:bodyPr anchor="b"/>
          <a:lstStyle>
            <a:lvl1pPr algn="l">
              <a:defRPr sz="2400" b="1">
                <a:solidFill>
                  <a:schemeClr val="accent3">
                    <a:lumOff val="44000"/>
                  </a:schemeClr>
                </a:solidFill>
              </a:defRPr>
            </a:lvl1pPr>
          </a:lstStyle>
          <a:p>
            <a:r>
              <a:rPr lang="en-US"/>
              <a:t>Click to edit Master title style</a:t>
            </a:r>
            <a:endParaRPr/>
          </a:p>
        </p:txBody>
      </p:sp>
      <p:sp>
        <p:nvSpPr>
          <p:cNvPr id="156" name="Textebene 1…"/>
          <p:cNvSpPr txBox="1">
            <a:spLocks noGrp="1"/>
          </p:cNvSpPr>
          <p:nvPr>
            <p:ph type="body" idx="1"/>
          </p:nvPr>
        </p:nvSpPr>
        <p:spPr>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621040395"/>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1_Titelfolie">
    <p:spTree>
      <p:nvGrpSpPr>
        <p:cNvPr id="1" name=""/>
        <p:cNvGrpSpPr/>
        <p:nvPr/>
      </p:nvGrpSpPr>
      <p:grpSpPr>
        <a:xfrm>
          <a:off x="0" y="0"/>
          <a:ext cx="0" cy="0"/>
          <a:chOff x="0" y="0"/>
          <a:chExt cx="0" cy="0"/>
        </a:xfrm>
      </p:grpSpPr>
      <p:sp>
        <p:nvSpPr>
          <p:cNvPr id="34" name="Titeltext"/>
          <p:cNvSpPr txBox="1">
            <a:spLocks noGrp="1"/>
          </p:cNvSpPr>
          <p:nvPr>
            <p:ph type="title"/>
          </p:nvPr>
        </p:nvSpPr>
        <p:spPr>
          <a:xfrm>
            <a:off x="647700" y="2012950"/>
            <a:ext cx="7345364" cy="1389063"/>
          </a:xfrm>
          <a:prstGeom prst="rect">
            <a:avLst/>
          </a:prstGeom>
        </p:spPr>
        <p:txBody>
          <a:bodyPr/>
          <a:lstStyle/>
          <a:p>
            <a:r>
              <a:rPr lang="en-US"/>
              <a:t>Click to edit Master title style</a:t>
            </a:r>
            <a:endParaRPr/>
          </a:p>
        </p:txBody>
      </p:sp>
      <p:sp>
        <p:nvSpPr>
          <p:cNvPr id="35" name="Textebene 1…"/>
          <p:cNvSpPr txBox="1">
            <a:spLocks noGrp="1"/>
          </p:cNvSpPr>
          <p:nvPr>
            <p:ph type="body" sz="quarter" idx="1"/>
          </p:nvPr>
        </p:nvSpPr>
        <p:spPr>
          <a:xfrm>
            <a:off x="1295400" y="3671887"/>
            <a:ext cx="6049963" cy="1655763"/>
          </a:xfrm>
          <a:prstGeom prst="rect">
            <a:avLst/>
          </a:prstGeom>
        </p:spPr>
        <p:txBody>
          <a:bodyPr/>
          <a:lstStyle>
            <a:lvl1pPr marL="0" indent="0" algn="ctr"/>
            <a:lvl2pPr marL="0" indent="457200" algn="ctr"/>
            <a:lvl3pPr marL="0" indent="914400" algn="ctr"/>
            <a:lvl4pPr marL="0" indent="1371600" algn="ctr"/>
            <a:lvl5pPr marL="0" indent="1828800" algn="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6" name="Foliennummer"/>
          <p:cNvSpPr txBox="1">
            <a:spLocks noGrp="1"/>
          </p:cNvSpPr>
          <p:nvPr>
            <p:ph type="sldNum" sz="quarter" idx="2"/>
          </p:nvPr>
        </p:nvSpPr>
        <p:spPr>
          <a:prstGeom prst="rect">
            <a:avLst/>
          </a:prstGeom>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3595066296"/>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Off val="44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1F461B7-B46D-44F8-BFD6-5CD3C659BC68}"/>
              </a:ext>
            </a:extLst>
          </p:cNvPr>
          <p:cNvSpPr/>
          <p:nvPr/>
        </p:nvSpPr>
        <p:spPr>
          <a:xfrm>
            <a:off x="0" y="-136459"/>
            <a:ext cx="8636000" cy="1044000"/>
          </a:xfrm>
          <a:prstGeom prst="rect">
            <a:avLst/>
          </a:prstGeom>
          <a:solidFill>
            <a:srgbClr val="6AACDA"/>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49262"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pic>
        <p:nvPicPr>
          <p:cNvPr id="1026" name="Picture 2">
            <a:extLst>
              <a:ext uri="{FF2B5EF4-FFF2-40B4-BE49-F238E27FC236}">
                <a16:creationId xmlns:a16="http://schemas.microsoft.com/office/drawing/2014/main" id="{7814CF5C-75C6-4A79-9127-7B69CAED01A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11939" y="638839"/>
            <a:ext cx="1602701" cy="801351"/>
          </a:xfrm>
          <a:prstGeom prst="rect">
            <a:avLst/>
          </a:prstGeom>
          <a:noFill/>
          <a:extLst>
            <a:ext uri="{909E8E84-426E-40DD-AFC4-6F175D3DCCD1}">
              <a14:hiddenFill xmlns:a14="http://schemas.microsoft.com/office/drawing/2010/main">
                <a:solidFill>
                  <a:srgbClr val="FFFFFF"/>
                </a:solidFill>
              </a14:hiddenFill>
            </a:ext>
          </a:extLst>
        </p:spPr>
      </p:pic>
      <p:sp>
        <p:nvSpPr>
          <p:cNvPr id="8" name="Titeltext">
            <a:extLst>
              <a:ext uri="{FF2B5EF4-FFF2-40B4-BE49-F238E27FC236}">
                <a16:creationId xmlns:a16="http://schemas.microsoft.com/office/drawing/2014/main" id="{2FC70008-E482-4022-95A0-6C63F4AFFAAC}"/>
              </a:ext>
            </a:extLst>
          </p:cNvPr>
          <p:cNvSpPr txBox="1">
            <a:spLocks/>
          </p:cNvSpPr>
          <p:nvPr/>
        </p:nvSpPr>
        <p:spPr>
          <a:xfrm>
            <a:off x="0" y="-13786"/>
            <a:ext cx="7186863" cy="8158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60000" tIns="0" rIns="0" bIns="0" anchor="ctr">
            <a:normAutofit/>
          </a:bodyPr>
          <a:lstStyle>
            <a:lvl1pPr marL="0" marR="0" indent="0" algn="l" defTabSz="449262" rtl="0" eaLnBrk="1" latinLnBrk="0" hangingPunct="1">
              <a:lnSpc>
                <a:spcPct val="100000"/>
              </a:lnSpc>
              <a:spcBef>
                <a:spcPts val="0"/>
              </a:spcBef>
              <a:spcAft>
                <a:spcPts val="0"/>
              </a:spcAft>
              <a:buClrTx/>
              <a:buSzTx/>
              <a:buFontTx/>
              <a:buNone/>
              <a:tabLst/>
              <a:defRPr sz="4400" b="0" i="0" u="none" strike="noStrike" cap="none" spc="0" baseline="0">
                <a:solidFill>
                  <a:schemeClr val="bg1"/>
                </a:solidFill>
                <a:uFillTx/>
                <a:latin typeface="Franklin Gothic Medium Cond" panose="020B0606030402020204" pitchFamily="34" charset="0"/>
                <a:ea typeface="Roboto Condensed" panose="02000000000000000000" pitchFamily="2" charset="0"/>
                <a:cs typeface="Segoe UI" panose="020B0502040204020203" pitchFamily="34" charset="0"/>
                <a:sym typeface="D-DIN"/>
              </a:defRPr>
            </a:lvl1pPr>
            <a:lvl2pPr marL="0" marR="0" indent="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2pPr>
            <a:lvl3pPr marL="0" marR="0" indent="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3pPr>
            <a:lvl4pPr marL="0" marR="0" indent="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4pPr>
            <a:lvl5pPr marL="0" marR="0" indent="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5pPr>
            <a:lvl6pPr marL="0" marR="0" indent="228600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6pPr>
            <a:lvl7pPr marL="0" marR="0" indent="274320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7pPr>
            <a:lvl8pPr marL="0" marR="0" indent="320040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8pPr>
            <a:lvl9pPr marL="0" marR="0" indent="365760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9pPr>
          </a:lstStyle>
          <a:p>
            <a:endParaRPr lang="en-GB" dirty="0"/>
          </a:p>
        </p:txBody>
      </p:sp>
    </p:spTree>
    <p:extLst>
      <p:ext uri="{BB962C8B-B14F-4D97-AF65-F5344CB8AC3E}">
        <p14:creationId xmlns:p14="http://schemas.microsoft.com/office/powerpoint/2010/main" val="104250339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Lst>
  <p:transition spd="med"/>
  <p:txStyles>
    <p:titleStyle>
      <a:lvl1pPr marL="0" marR="0" indent="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1pPr>
      <a:lvl2pPr marL="0" marR="0" indent="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2pPr>
      <a:lvl3pPr marL="0" marR="0" indent="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3pPr>
      <a:lvl4pPr marL="0" marR="0" indent="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4pPr>
      <a:lvl5pPr marL="0" marR="0" indent="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5pPr>
      <a:lvl6pPr marL="0" marR="0" indent="228600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6pPr>
      <a:lvl7pPr marL="0" marR="0" indent="274320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7pPr>
      <a:lvl8pPr marL="0" marR="0" indent="320040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8pPr>
      <a:lvl9pPr marL="0" marR="0" indent="365760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9pPr>
    </p:titleStyle>
    <p:bodyStyle>
      <a:lvl1pPr marL="342900" marR="0" indent="-3429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1pPr>
      <a:lvl2pPr marL="342900" marR="0" indent="1143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2pPr>
      <a:lvl3pPr marL="342900" marR="0" indent="5715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3pPr>
      <a:lvl4pPr marL="342900" marR="0" indent="10287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4pPr>
      <a:lvl5pPr marL="342900" marR="0" indent="14859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5pPr>
      <a:lvl6pPr marL="342900" marR="0" indent="19431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6pPr>
      <a:lvl7pPr marL="342900" marR="0" indent="24003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7pPr>
      <a:lvl8pPr marL="342900" marR="0" indent="28575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8pPr>
      <a:lvl9pPr marL="342900" marR="0" indent="33147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9pPr>
    </p:bodyStyle>
    <p:otherStyle>
      <a:lvl1pPr marL="0" marR="0" indent="0" algn="r" defTabSz="449262"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449262"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449262"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449262"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449262"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449262"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449262"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449262"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449262"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290915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Titel 1"/>
          <p:cNvSpPr txBox="1">
            <a:spLocks noGrp="1"/>
          </p:cNvSpPr>
          <p:nvPr>
            <p:ph type="title"/>
          </p:nvPr>
        </p:nvSpPr>
        <p:spPr>
          <a:prstGeom prst="rect">
            <a:avLst/>
          </a:prstGeom>
        </p:spPr>
        <p:txBody>
          <a:bodyPr>
            <a:normAutofit/>
          </a:bodyPr>
          <a:lstStyle>
            <a:lvl1pPr>
              <a:defRPr sz="2200"/>
            </a:lvl1pPr>
          </a:lstStyle>
          <a:p>
            <a:r>
              <a:rPr sz="4400" dirty="0"/>
              <a:t>Was </a:t>
            </a:r>
            <a:r>
              <a:rPr sz="4400" dirty="0" err="1"/>
              <a:t>ist</a:t>
            </a:r>
            <a:r>
              <a:rPr sz="4400" dirty="0"/>
              <a:t> </a:t>
            </a:r>
            <a:r>
              <a:rPr sz="4400" dirty="0" err="1"/>
              <a:t>ein</a:t>
            </a:r>
            <a:r>
              <a:rPr sz="4400" dirty="0"/>
              <a:t> Tremor?</a:t>
            </a:r>
          </a:p>
        </p:txBody>
      </p:sp>
      <p:sp>
        <p:nvSpPr>
          <p:cNvPr id="325" name="Form"/>
          <p:cNvSpPr/>
          <p:nvPr/>
        </p:nvSpPr>
        <p:spPr>
          <a:xfrm>
            <a:off x="2118439" y="5657472"/>
            <a:ext cx="1026958" cy="441830"/>
          </a:xfrm>
          <a:custGeom>
            <a:avLst/>
            <a:gdLst/>
            <a:ahLst/>
            <a:cxnLst>
              <a:cxn ang="0">
                <a:pos x="wd2" y="hd2"/>
              </a:cxn>
              <a:cxn ang="5400000">
                <a:pos x="wd2" y="hd2"/>
              </a:cxn>
              <a:cxn ang="10800000">
                <a:pos x="wd2" y="hd2"/>
              </a:cxn>
              <a:cxn ang="16200000">
                <a:pos x="wd2" y="hd2"/>
              </a:cxn>
            </a:cxnLst>
            <a:rect l="0" t="0" r="r" b="b"/>
            <a:pathLst>
              <a:path w="21600" h="21600" extrusionOk="0">
                <a:moveTo>
                  <a:pt x="4750" y="0"/>
                </a:moveTo>
                <a:lnTo>
                  <a:pt x="21600" y="0"/>
                </a:lnTo>
                <a:lnTo>
                  <a:pt x="21600" y="21600"/>
                </a:lnTo>
                <a:lnTo>
                  <a:pt x="0" y="12560"/>
                </a:lnTo>
                <a:cubicBezTo>
                  <a:pt x="622" y="12439"/>
                  <a:pt x="1227" y="12168"/>
                  <a:pt x="1809" y="11761"/>
                </a:cubicBezTo>
                <a:cubicBezTo>
                  <a:pt x="2657" y="11170"/>
                  <a:pt x="3488" y="10267"/>
                  <a:pt x="4105" y="8701"/>
                </a:cubicBezTo>
                <a:cubicBezTo>
                  <a:pt x="5033" y="6344"/>
                  <a:pt x="5286" y="2943"/>
                  <a:pt x="4750" y="0"/>
                </a:cubicBezTo>
                <a:close/>
              </a:path>
            </a:pathLst>
          </a:custGeom>
          <a:solidFill>
            <a:schemeClr val="accent3">
              <a:lumOff val="44000"/>
            </a:schemeClr>
          </a:solidFill>
          <a:ln w="12700">
            <a:miter lim="400000"/>
          </a:ln>
        </p:spPr>
        <p:txBody>
          <a:bodyPr lIns="45719" rIns="45719"/>
          <a:lstStyle/>
          <a:p>
            <a:endParaRPr/>
          </a:p>
        </p:txBody>
      </p:sp>
      <p:sp>
        <p:nvSpPr>
          <p:cNvPr id="327" name="Tremor = rhythmisches Muskelzittern…"/>
          <p:cNvSpPr txBox="1"/>
          <p:nvPr/>
        </p:nvSpPr>
        <p:spPr>
          <a:xfrm>
            <a:off x="398232" y="1451876"/>
            <a:ext cx="6363974" cy="40318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b="1">
                <a:latin typeface="D-DIN"/>
                <a:ea typeface="D-DIN"/>
                <a:cs typeface="D-DIN"/>
                <a:sym typeface="D-DIN"/>
              </a:defRPr>
            </a:pPr>
            <a:r>
              <a:rPr sz="1600" dirty="0">
                <a:latin typeface="+mn-lt"/>
              </a:rPr>
              <a:t>Tremor = </a:t>
            </a:r>
            <a:r>
              <a:rPr sz="1600" dirty="0" err="1">
                <a:latin typeface="+mn-lt"/>
              </a:rPr>
              <a:t>rhythmisches</a:t>
            </a:r>
            <a:r>
              <a:rPr sz="1600" dirty="0">
                <a:latin typeface="+mn-lt"/>
              </a:rPr>
              <a:t> </a:t>
            </a:r>
            <a:r>
              <a:rPr sz="1600" dirty="0" err="1">
                <a:latin typeface="+mn-lt"/>
              </a:rPr>
              <a:t>Muskelzittern</a:t>
            </a:r>
            <a:endParaRPr sz="1600" dirty="0">
              <a:latin typeface="+mn-lt"/>
            </a:endParaRPr>
          </a:p>
          <a:p>
            <a:pPr>
              <a:defRPr>
                <a:latin typeface="D-DIN"/>
                <a:ea typeface="D-DIN"/>
                <a:cs typeface="D-DIN"/>
                <a:sym typeface="D-DIN"/>
              </a:defRPr>
            </a:pPr>
            <a:endParaRPr sz="1600" dirty="0">
              <a:latin typeface="+mn-lt"/>
            </a:endParaRPr>
          </a:p>
          <a:p>
            <a:pPr>
              <a:defRPr b="1">
                <a:latin typeface="D-DIN"/>
                <a:ea typeface="D-DIN"/>
                <a:cs typeface="D-DIN"/>
                <a:sym typeface="D-DIN"/>
              </a:defRPr>
            </a:pPr>
            <a:r>
              <a:rPr sz="1600" dirty="0" err="1">
                <a:latin typeface="+mn-lt"/>
              </a:rPr>
              <a:t>physiologischer</a:t>
            </a:r>
            <a:r>
              <a:rPr sz="1600" dirty="0">
                <a:latin typeface="+mn-lt"/>
              </a:rPr>
              <a:t> Tremor: </a:t>
            </a:r>
          </a:p>
          <a:p>
            <a:pPr marL="180473" indent="-180473">
              <a:buSzPct val="100000"/>
              <a:buChar char="•"/>
              <a:defRPr>
                <a:latin typeface="D-DIN"/>
                <a:ea typeface="D-DIN"/>
                <a:cs typeface="D-DIN"/>
                <a:sym typeface="D-DIN"/>
              </a:defRPr>
            </a:pPr>
            <a:endParaRPr sz="1600" dirty="0">
              <a:latin typeface="+mn-lt"/>
            </a:endParaRPr>
          </a:p>
          <a:p>
            <a:pPr marL="180473" indent="-180473">
              <a:buSzPct val="100000"/>
              <a:buChar char="•"/>
              <a:defRPr>
                <a:latin typeface="D-DIN"/>
                <a:ea typeface="D-DIN"/>
                <a:cs typeface="D-DIN"/>
                <a:sym typeface="D-DIN"/>
              </a:defRPr>
            </a:pPr>
            <a:r>
              <a:rPr sz="1600" dirty="0" err="1">
                <a:latin typeface="+mn-lt"/>
              </a:rPr>
              <a:t>hochfrequent</a:t>
            </a:r>
            <a:r>
              <a:rPr sz="1600" dirty="0">
                <a:latin typeface="+mn-lt"/>
              </a:rPr>
              <a:t>, </a:t>
            </a:r>
            <a:r>
              <a:rPr sz="1600" dirty="0" err="1">
                <a:latin typeface="+mn-lt"/>
              </a:rPr>
              <a:t>kleine</a:t>
            </a:r>
            <a:r>
              <a:rPr sz="1600" dirty="0">
                <a:latin typeface="+mn-lt"/>
              </a:rPr>
              <a:t> Amplitude </a:t>
            </a:r>
            <a:endParaRPr lang="en-GB" sz="1600" dirty="0">
              <a:latin typeface="+mn-lt"/>
            </a:endParaRPr>
          </a:p>
          <a:p>
            <a:pPr>
              <a:buSzPct val="100000"/>
              <a:defRPr>
                <a:latin typeface="D-DIN"/>
                <a:ea typeface="D-DIN"/>
                <a:cs typeface="D-DIN"/>
                <a:sym typeface="D-DIN"/>
              </a:defRPr>
            </a:pPr>
            <a:endParaRPr lang="en-GB" sz="1600" dirty="0">
              <a:latin typeface="+mn-lt"/>
            </a:endParaRPr>
          </a:p>
          <a:p>
            <a:pPr marL="180473" indent="-180473">
              <a:buSzPct val="100000"/>
              <a:buChar char="•"/>
              <a:defRPr>
                <a:latin typeface="D-DIN"/>
                <a:ea typeface="D-DIN"/>
                <a:cs typeface="D-DIN"/>
                <a:sym typeface="D-DIN"/>
              </a:defRPr>
            </a:pPr>
            <a:r>
              <a:rPr sz="1600" dirty="0" err="1">
                <a:latin typeface="+mn-lt"/>
              </a:rPr>
              <a:t>meist</a:t>
            </a:r>
            <a:r>
              <a:rPr sz="1600" dirty="0">
                <a:latin typeface="+mn-lt"/>
              </a:rPr>
              <a:t> </a:t>
            </a:r>
            <a:r>
              <a:rPr sz="1600" dirty="0" err="1">
                <a:latin typeface="+mn-lt"/>
              </a:rPr>
              <a:t>nicht</a:t>
            </a:r>
            <a:r>
              <a:rPr sz="1600" dirty="0">
                <a:latin typeface="+mn-lt"/>
              </a:rPr>
              <a:t> </a:t>
            </a:r>
            <a:r>
              <a:rPr sz="1600" dirty="0" err="1">
                <a:latin typeface="+mn-lt"/>
              </a:rPr>
              <a:t>spür</a:t>
            </a:r>
            <a:r>
              <a:rPr sz="1600" dirty="0">
                <a:latin typeface="+mn-lt"/>
              </a:rPr>
              <a:t>- / </a:t>
            </a:r>
            <a:r>
              <a:rPr sz="1600" dirty="0" err="1">
                <a:latin typeface="+mn-lt"/>
              </a:rPr>
              <a:t>erkennbar</a:t>
            </a:r>
            <a:r>
              <a:rPr sz="1600" dirty="0">
                <a:latin typeface="+mn-lt"/>
              </a:rPr>
              <a:t> </a:t>
            </a:r>
          </a:p>
          <a:p>
            <a:pPr>
              <a:defRPr>
                <a:latin typeface="D-DIN"/>
                <a:ea typeface="D-DIN"/>
                <a:cs typeface="D-DIN"/>
                <a:sym typeface="D-DIN"/>
              </a:defRPr>
            </a:pPr>
            <a:r>
              <a:rPr sz="1600" dirty="0">
                <a:latin typeface="+mn-lt"/>
              </a:rPr>
              <a:t>—&gt; </a:t>
            </a:r>
            <a:r>
              <a:rPr sz="1600" dirty="0" err="1">
                <a:latin typeface="+mn-lt"/>
              </a:rPr>
              <a:t>Ausnahme</a:t>
            </a:r>
            <a:r>
              <a:rPr sz="1600" dirty="0">
                <a:latin typeface="+mn-lt"/>
              </a:rPr>
              <a:t>: </a:t>
            </a:r>
            <a:r>
              <a:rPr sz="1600" dirty="0" err="1">
                <a:latin typeface="+mn-lt"/>
              </a:rPr>
              <a:t>bei</a:t>
            </a:r>
            <a:r>
              <a:rPr sz="1600" dirty="0">
                <a:latin typeface="+mn-lt"/>
              </a:rPr>
              <a:t> </a:t>
            </a:r>
            <a:r>
              <a:rPr sz="1600" dirty="0" err="1">
                <a:latin typeface="+mn-lt"/>
              </a:rPr>
              <a:t>Kälte</a:t>
            </a:r>
            <a:r>
              <a:rPr sz="1600" dirty="0">
                <a:latin typeface="+mn-lt"/>
              </a:rPr>
              <a:t> / starker </a:t>
            </a:r>
            <a:r>
              <a:rPr sz="1600" dirty="0" err="1">
                <a:latin typeface="+mn-lt"/>
              </a:rPr>
              <a:t>Anstrengung</a:t>
            </a:r>
            <a:endParaRPr lang="en-GB" sz="1600" dirty="0">
              <a:latin typeface="+mn-lt"/>
            </a:endParaRPr>
          </a:p>
          <a:p>
            <a:pPr marL="180473" indent="-180473">
              <a:buSzPct val="100000"/>
              <a:buChar char="•"/>
              <a:defRPr>
                <a:latin typeface="D-DIN"/>
                <a:ea typeface="D-DIN"/>
                <a:cs typeface="D-DIN"/>
                <a:sym typeface="D-DIN"/>
              </a:defRPr>
            </a:pPr>
            <a:endParaRPr lang="en-GB" sz="1600" dirty="0">
              <a:latin typeface="+mn-lt"/>
            </a:endParaRPr>
          </a:p>
          <a:p>
            <a:pPr marL="180473" indent="-180473">
              <a:buSzPct val="100000"/>
              <a:buChar char="•"/>
              <a:defRPr>
                <a:latin typeface="D-DIN"/>
                <a:ea typeface="D-DIN"/>
                <a:cs typeface="D-DIN"/>
                <a:sym typeface="D-DIN"/>
              </a:defRPr>
            </a:pPr>
            <a:r>
              <a:rPr sz="1600" dirty="0" err="1">
                <a:latin typeface="+mn-lt"/>
              </a:rPr>
              <a:t>Funktion</a:t>
            </a:r>
            <a:r>
              <a:rPr sz="1600" dirty="0">
                <a:latin typeface="+mn-lt"/>
              </a:rPr>
              <a:t>: </a:t>
            </a:r>
            <a:r>
              <a:rPr sz="1600" dirty="0" err="1">
                <a:latin typeface="+mn-lt"/>
              </a:rPr>
              <a:t>erzeugt</a:t>
            </a:r>
            <a:r>
              <a:rPr sz="1600" dirty="0">
                <a:latin typeface="+mn-lt"/>
              </a:rPr>
              <a:t> </a:t>
            </a:r>
            <a:r>
              <a:rPr sz="1600" dirty="0" err="1">
                <a:latin typeface="+mn-lt"/>
              </a:rPr>
              <a:t>Wärme</a:t>
            </a:r>
            <a:r>
              <a:rPr sz="1600" dirty="0">
                <a:latin typeface="+mn-lt"/>
              </a:rPr>
              <a:t> (</a:t>
            </a:r>
            <a:r>
              <a:rPr sz="1600" dirty="0" err="1">
                <a:latin typeface="+mn-lt"/>
              </a:rPr>
              <a:t>bei</a:t>
            </a:r>
            <a:r>
              <a:rPr sz="1600" dirty="0">
                <a:latin typeface="+mn-lt"/>
              </a:rPr>
              <a:t> </a:t>
            </a:r>
            <a:r>
              <a:rPr sz="1600" dirty="0" err="1">
                <a:latin typeface="+mn-lt"/>
              </a:rPr>
              <a:t>endothermen</a:t>
            </a:r>
            <a:r>
              <a:rPr sz="1600" dirty="0">
                <a:latin typeface="+mn-lt"/>
              </a:rPr>
              <a:t> </a:t>
            </a:r>
            <a:r>
              <a:rPr sz="1600" dirty="0" err="1">
                <a:latin typeface="+mn-lt"/>
              </a:rPr>
              <a:t>Lebewesen</a:t>
            </a:r>
            <a:r>
              <a:rPr sz="1600" dirty="0">
                <a:latin typeface="+mn-lt"/>
              </a:rPr>
              <a:t>)</a:t>
            </a:r>
          </a:p>
          <a:p>
            <a:pPr>
              <a:defRPr>
                <a:latin typeface="D-DIN"/>
                <a:ea typeface="D-DIN"/>
                <a:cs typeface="D-DIN"/>
                <a:sym typeface="D-DIN"/>
              </a:defRPr>
            </a:pPr>
            <a:endParaRPr lang="de-DE" sz="1600" dirty="0">
              <a:latin typeface="+mn-lt"/>
            </a:endParaRPr>
          </a:p>
          <a:p>
            <a:pPr>
              <a:defRPr>
                <a:latin typeface="D-DIN"/>
                <a:ea typeface="D-DIN"/>
                <a:cs typeface="D-DIN"/>
                <a:sym typeface="D-DIN"/>
              </a:defRPr>
            </a:pPr>
            <a:endParaRPr sz="1600" dirty="0">
              <a:latin typeface="+mn-lt"/>
            </a:endParaRPr>
          </a:p>
          <a:p>
            <a:pPr>
              <a:defRPr b="1">
                <a:latin typeface="D-DIN"/>
                <a:ea typeface="D-DIN"/>
                <a:cs typeface="D-DIN"/>
                <a:sym typeface="D-DIN"/>
              </a:defRPr>
            </a:pPr>
            <a:r>
              <a:rPr sz="1600" dirty="0" err="1">
                <a:latin typeface="+mn-lt"/>
              </a:rPr>
              <a:t>pathologischer</a:t>
            </a:r>
            <a:r>
              <a:rPr sz="1600" dirty="0">
                <a:latin typeface="+mn-lt"/>
              </a:rPr>
              <a:t> Tremor: </a:t>
            </a:r>
            <a:endParaRPr lang="de-DE" sz="1600" dirty="0">
              <a:latin typeface="+mn-lt"/>
            </a:endParaRPr>
          </a:p>
          <a:p>
            <a:pPr>
              <a:defRPr b="1">
                <a:latin typeface="D-DIN"/>
                <a:ea typeface="D-DIN"/>
                <a:cs typeface="D-DIN"/>
                <a:sym typeface="D-DIN"/>
              </a:defRPr>
            </a:pPr>
            <a:endParaRPr sz="1600" dirty="0">
              <a:latin typeface="+mn-lt"/>
            </a:endParaRPr>
          </a:p>
          <a:p>
            <a:pPr marL="180473" indent="-180473">
              <a:buSzPct val="100000"/>
              <a:buChar char="•"/>
              <a:defRPr>
                <a:latin typeface="D-DIN"/>
                <a:ea typeface="D-DIN"/>
                <a:cs typeface="D-DIN"/>
                <a:sym typeface="D-DIN"/>
              </a:defRPr>
            </a:pPr>
            <a:r>
              <a:rPr sz="1600" dirty="0">
                <a:latin typeface="+mn-lt"/>
              </a:rPr>
              <a:t>Symptom von </a:t>
            </a:r>
            <a:r>
              <a:rPr sz="1600" dirty="0" err="1">
                <a:latin typeface="+mn-lt"/>
              </a:rPr>
              <a:t>Erkrankung</a:t>
            </a:r>
            <a:r>
              <a:rPr sz="1600" dirty="0">
                <a:latin typeface="+mn-lt"/>
              </a:rPr>
              <a:t> </a:t>
            </a:r>
            <a:r>
              <a:rPr sz="1600" dirty="0" err="1">
                <a:latin typeface="+mn-lt"/>
              </a:rPr>
              <a:t>oder</a:t>
            </a:r>
            <a:r>
              <a:rPr sz="1600" dirty="0">
                <a:latin typeface="+mn-lt"/>
              </a:rPr>
              <a:t> </a:t>
            </a:r>
            <a:r>
              <a:rPr sz="1600" dirty="0" err="1">
                <a:latin typeface="+mn-lt"/>
              </a:rPr>
              <a:t>eigenständiges</a:t>
            </a:r>
            <a:r>
              <a:rPr sz="1600" dirty="0">
                <a:latin typeface="+mn-lt"/>
              </a:rPr>
              <a:t> </a:t>
            </a:r>
            <a:r>
              <a:rPr sz="1600" dirty="0" err="1">
                <a:latin typeface="+mn-lt"/>
              </a:rPr>
              <a:t>Störungsbild</a:t>
            </a:r>
            <a:r>
              <a:rPr sz="1600" dirty="0">
                <a:latin typeface="+mn-lt"/>
              </a:rPr>
              <a:t> (—&gt; </a:t>
            </a:r>
            <a:r>
              <a:rPr sz="1600" dirty="0" err="1">
                <a:latin typeface="+mn-lt"/>
              </a:rPr>
              <a:t>essentieller</a:t>
            </a:r>
            <a:r>
              <a:rPr sz="1600" dirty="0">
                <a:latin typeface="+mn-lt"/>
              </a:rPr>
              <a:t> Tremor)</a:t>
            </a:r>
          </a:p>
        </p:txBody>
      </p:sp>
      <p:pic>
        <p:nvPicPr>
          <p:cNvPr id="5" name="Picture 4">
            <a:extLst>
              <a:ext uri="{FF2B5EF4-FFF2-40B4-BE49-F238E27FC236}">
                <a16:creationId xmlns:a16="http://schemas.microsoft.com/office/drawing/2014/main" id="{41FCBAB5-76E1-6036-DCC8-B79605A94332}"/>
              </a:ext>
            </a:extLst>
          </p:cNvPr>
          <p:cNvPicPr>
            <a:picLocks noChangeAspect="1"/>
          </p:cNvPicPr>
          <p:nvPr/>
        </p:nvPicPr>
        <p:blipFill>
          <a:blip r:embed="rId3"/>
          <a:stretch>
            <a:fillRect/>
          </a:stretch>
        </p:blipFill>
        <p:spPr>
          <a:xfrm>
            <a:off x="5201434" y="1577582"/>
            <a:ext cx="3190726" cy="1857950"/>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Form"/>
          <p:cNvSpPr/>
          <p:nvPr/>
        </p:nvSpPr>
        <p:spPr>
          <a:xfrm>
            <a:off x="2118439" y="5657472"/>
            <a:ext cx="1026958" cy="441830"/>
          </a:xfrm>
          <a:custGeom>
            <a:avLst/>
            <a:gdLst/>
            <a:ahLst/>
            <a:cxnLst>
              <a:cxn ang="0">
                <a:pos x="wd2" y="hd2"/>
              </a:cxn>
              <a:cxn ang="5400000">
                <a:pos x="wd2" y="hd2"/>
              </a:cxn>
              <a:cxn ang="10800000">
                <a:pos x="wd2" y="hd2"/>
              </a:cxn>
              <a:cxn ang="16200000">
                <a:pos x="wd2" y="hd2"/>
              </a:cxn>
            </a:cxnLst>
            <a:rect l="0" t="0" r="r" b="b"/>
            <a:pathLst>
              <a:path w="21600" h="21600" extrusionOk="0">
                <a:moveTo>
                  <a:pt x="4750" y="0"/>
                </a:moveTo>
                <a:lnTo>
                  <a:pt x="21600" y="0"/>
                </a:lnTo>
                <a:lnTo>
                  <a:pt x="21600" y="21600"/>
                </a:lnTo>
                <a:lnTo>
                  <a:pt x="0" y="12560"/>
                </a:lnTo>
                <a:cubicBezTo>
                  <a:pt x="622" y="12439"/>
                  <a:pt x="1227" y="12168"/>
                  <a:pt x="1809" y="11761"/>
                </a:cubicBezTo>
                <a:cubicBezTo>
                  <a:pt x="2657" y="11170"/>
                  <a:pt x="3488" y="10267"/>
                  <a:pt x="4105" y="8701"/>
                </a:cubicBezTo>
                <a:cubicBezTo>
                  <a:pt x="5033" y="6344"/>
                  <a:pt x="5286" y="2943"/>
                  <a:pt x="4750" y="0"/>
                </a:cubicBezTo>
                <a:close/>
              </a:path>
            </a:pathLst>
          </a:custGeom>
          <a:solidFill>
            <a:schemeClr val="accent3">
              <a:lumOff val="44000"/>
            </a:schemeClr>
          </a:solidFill>
          <a:ln w="12700">
            <a:miter lim="400000"/>
          </a:ln>
        </p:spPr>
        <p:txBody>
          <a:bodyPr lIns="45719" rIns="45719"/>
          <a:lstStyle/>
          <a:p>
            <a:endParaRPr/>
          </a:p>
        </p:txBody>
      </p:sp>
      <p:sp>
        <p:nvSpPr>
          <p:cNvPr id="337" name="Titel 1"/>
          <p:cNvSpPr txBox="1">
            <a:spLocks noGrp="1"/>
          </p:cNvSpPr>
          <p:nvPr>
            <p:ph type="title"/>
          </p:nvPr>
        </p:nvSpPr>
        <p:spPr>
          <a:prstGeom prst="rect">
            <a:avLst/>
          </a:prstGeom>
        </p:spPr>
        <p:txBody>
          <a:bodyPr>
            <a:normAutofit/>
          </a:bodyPr>
          <a:lstStyle>
            <a:lvl1pPr>
              <a:defRPr sz="2200"/>
            </a:lvl1pPr>
          </a:lstStyle>
          <a:p>
            <a:r>
              <a:rPr sz="3600" dirty="0" err="1"/>
              <a:t>Arten</a:t>
            </a:r>
            <a:r>
              <a:rPr sz="3600" dirty="0"/>
              <a:t> von </a:t>
            </a:r>
            <a:r>
              <a:rPr sz="3600" dirty="0" err="1"/>
              <a:t>pathologischem</a:t>
            </a:r>
            <a:r>
              <a:rPr sz="3600" dirty="0"/>
              <a:t> Tremor</a:t>
            </a:r>
          </a:p>
        </p:txBody>
      </p:sp>
      <p:sp>
        <p:nvSpPr>
          <p:cNvPr id="338" name="Ruhetremor…"/>
          <p:cNvSpPr txBox="1"/>
          <p:nvPr/>
        </p:nvSpPr>
        <p:spPr>
          <a:xfrm>
            <a:off x="211859" y="1359015"/>
            <a:ext cx="7966941" cy="4434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lvl="1" indent="228600">
              <a:defRPr sz="2000" b="1">
                <a:latin typeface="D-DIN"/>
                <a:ea typeface="D-DIN"/>
                <a:cs typeface="D-DIN"/>
                <a:sym typeface="D-DIN"/>
              </a:defRPr>
            </a:pPr>
            <a:r>
              <a:rPr lang="de-DE" dirty="0">
                <a:latin typeface="+mn-lt"/>
              </a:rPr>
              <a:t>Ruhetremor</a:t>
            </a:r>
          </a:p>
          <a:p>
            <a:pPr marL="536170" lvl="1" indent="-155170">
              <a:buSzPct val="100000"/>
              <a:buChar char="-"/>
              <a:defRPr sz="1500">
                <a:latin typeface="D-DIN"/>
                <a:ea typeface="D-DIN"/>
                <a:cs typeface="D-DIN"/>
                <a:sym typeface="D-DIN"/>
              </a:defRPr>
            </a:pPr>
            <a:r>
              <a:rPr lang="de-DE" dirty="0">
                <a:latin typeface="+mn-lt"/>
              </a:rPr>
              <a:t>bei Inaktivität</a:t>
            </a:r>
          </a:p>
          <a:p>
            <a:pPr marL="536170" lvl="1" indent="-155170">
              <a:buSzPct val="100000"/>
              <a:buChar char="-"/>
              <a:defRPr sz="1500">
                <a:latin typeface="D-DIN"/>
                <a:ea typeface="D-DIN"/>
                <a:cs typeface="D-DIN"/>
                <a:sym typeface="D-DIN"/>
              </a:defRPr>
            </a:pPr>
            <a:r>
              <a:rPr lang="de-DE" dirty="0">
                <a:latin typeface="+mn-lt"/>
              </a:rPr>
              <a:t>v.a. Hände und Kopf betroffen</a:t>
            </a:r>
          </a:p>
          <a:p>
            <a:pPr>
              <a:defRPr>
                <a:latin typeface="D-DIN"/>
                <a:ea typeface="D-DIN"/>
                <a:cs typeface="D-DIN"/>
                <a:sym typeface="D-DIN"/>
              </a:defRPr>
            </a:pPr>
            <a:endParaRPr lang="de-DE" dirty="0">
              <a:latin typeface="+mn-lt"/>
            </a:endParaRPr>
          </a:p>
          <a:p>
            <a:pPr lvl="1" indent="228600">
              <a:defRPr sz="2000" b="1">
                <a:latin typeface="D-DIN"/>
                <a:ea typeface="D-DIN"/>
                <a:cs typeface="D-DIN"/>
                <a:sym typeface="D-DIN"/>
              </a:defRPr>
            </a:pPr>
            <a:r>
              <a:rPr lang="de-DE" dirty="0">
                <a:latin typeface="+mn-lt"/>
              </a:rPr>
              <a:t>Aktionstremor</a:t>
            </a:r>
          </a:p>
          <a:p>
            <a:pPr marL="517915" lvl="1" indent="-136915">
              <a:buSzPct val="100000"/>
              <a:buChar char="-"/>
              <a:defRPr sz="1500">
                <a:latin typeface="D-DIN"/>
                <a:ea typeface="D-DIN"/>
                <a:cs typeface="D-DIN"/>
                <a:sym typeface="D-DIN"/>
              </a:defRPr>
            </a:pPr>
            <a:r>
              <a:rPr lang="de-DE" dirty="0">
                <a:latin typeface="+mn-lt"/>
              </a:rPr>
              <a:t>tritt nur bei Bewegungen / bewusster Muskelkontraktion auf</a:t>
            </a:r>
          </a:p>
          <a:p>
            <a:pPr marL="517915" lvl="1" indent="-136915">
              <a:buSzPct val="100000"/>
              <a:buChar char="-"/>
              <a:defRPr sz="1500">
                <a:latin typeface="D-DIN"/>
                <a:ea typeface="D-DIN"/>
                <a:cs typeface="D-DIN"/>
                <a:sym typeface="D-DIN"/>
              </a:defRPr>
            </a:pPr>
            <a:r>
              <a:rPr lang="de-DE" dirty="0">
                <a:latin typeface="+mn-lt"/>
              </a:rPr>
              <a:t>Unterkategorien: </a:t>
            </a:r>
          </a:p>
          <a:p>
            <a:pPr marL="917170" lvl="2" indent="-155170">
              <a:buSzPct val="100000"/>
              <a:buChar char="-"/>
              <a:defRPr>
                <a:latin typeface="D-DIN"/>
                <a:ea typeface="D-DIN"/>
                <a:cs typeface="D-DIN"/>
                <a:sym typeface="D-DIN"/>
              </a:defRPr>
            </a:pPr>
            <a:r>
              <a:rPr lang="de-DE" b="1" dirty="0">
                <a:latin typeface="+mn-lt"/>
              </a:rPr>
              <a:t>kinetischer Tremor</a:t>
            </a:r>
            <a:r>
              <a:rPr lang="de-DE" dirty="0">
                <a:latin typeface="+mn-lt"/>
              </a:rPr>
              <a:t> (Bewegungstremor)</a:t>
            </a:r>
            <a:endParaRPr lang="de-DE" sz="1500" dirty="0">
              <a:latin typeface="+mn-lt"/>
            </a:endParaRPr>
          </a:p>
          <a:p>
            <a:pPr marL="1272308" lvl="3" indent="-129308">
              <a:buSzPct val="100000"/>
              <a:buChar char="-"/>
              <a:defRPr>
                <a:latin typeface="D-DIN"/>
                <a:ea typeface="D-DIN"/>
                <a:cs typeface="D-DIN"/>
                <a:sym typeface="D-DIN"/>
              </a:defRPr>
            </a:pPr>
            <a:r>
              <a:rPr lang="de-DE" sz="1500" dirty="0">
                <a:latin typeface="+mn-lt"/>
              </a:rPr>
              <a:t>bei Bewegung ohne genaues Ziel</a:t>
            </a:r>
          </a:p>
          <a:p>
            <a:pPr marL="917170" lvl="2" indent="-155170">
              <a:buSzPct val="100000"/>
              <a:buChar char="-"/>
              <a:defRPr b="1">
                <a:latin typeface="D-DIN"/>
                <a:ea typeface="D-DIN"/>
                <a:cs typeface="D-DIN"/>
                <a:sym typeface="D-DIN"/>
              </a:defRPr>
            </a:pPr>
            <a:r>
              <a:rPr lang="de-DE" dirty="0">
                <a:latin typeface="+mn-lt"/>
              </a:rPr>
              <a:t>Intentionstremor</a:t>
            </a:r>
            <a:r>
              <a:rPr lang="de-DE" b="0" dirty="0">
                <a:latin typeface="+mn-lt"/>
              </a:rPr>
              <a:t> (Zielbewegungstremor)</a:t>
            </a:r>
          </a:p>
          <a:p>
            <a:pPr marL="1298170" lvl="3" indent="-155170">
              <a:buSzPct val="100000"/>
              <a:buChar char="-"/>
              <a:defRPr sz="1500">
                <a:latin typeface="D-DIN"/>
                <a:ea typeface="D-DIN"/>
                <a:cs typeface="D-DIN"/>
                <a:sym typeface="D-DIN"/>
              </a:defRPr>
            </a:pPr>
            <a:r>
              <a:rPr lang="de-DE" dirty="0">
                <a:latin typeface="+mn-lt"/>
              </a:rPr>
              <a:t>bei Bewegung mit genauem Ziel</a:t>
            </a:r>
          </a:p>
          <a:p>
            <a:pPr marL="1298170" lvl="3" indent="-155170">
              <a:buSzPct val="100000"/>
              <a:buChar char="-"/>
              <a:defRPr sz="1500">
                <a:latin typeface="D-DIN"/>
                <a:ea typeface="D-DIN"/>
                <a:cs typeface="D-DIN"/>
                <a:sym typeface="D-DIN"/>
              </a:defRPr>
            </a:pPr>
            <a:r>
              <a:rPr lang="de-DE" dirty="0">
                <a:latin typeface="+mn-lt"/>
              </a:rPr>
              <a:t>Tremor wird schlimmer, je näher man dem Ziel kommt</a:t>
            </a:r>
          </a:p>
          <a:p>
            <a:pPr marL="917170" lvl="2" indent="-155170">
              <a:buSzPct val="100000"/>
              <a:buChar char="-"/>
              <a:defRPr b="1">
                <a:latin typeface="D-DIN"/>
                <a:ea typeface="D-DIN"/>
                <a:cs typeface="D-DIN"/>
                <a:sym typeface="D-DIN"/>
              </a:defRPr>
            </a:pPr>
            <a:r>
              <a:rPr lang="de-DE" dirty="0">
                <a:latin typeface="+mn-lt"/>
              </a:rPr>
              <a:t>posturaler Tremor</a:t>
            </a:r>
            <a:r>
              <a:rPr lang="de-DE" b="0" dirty="0">
                <a:latin typeface="+mn-lt"/>
              </a:rPr>
              <a:t> (Haltetremor)</a:t>
            </a:r>
          </a:p>
          <a:p>
            <a:pPr marL="917170" lvl="2" indent="-155170">
              <a:buSzPct val="100000"/>
              <a:buChar char="-"/>
              <a:defRPr b="1">
                <a:latin typeface="D-DIN"/>
                <a:ea typeface="D-DIN"/>
                <a:cs typeface="D-DIN"/>
                <a:sym typeface="D-DIN"/>
              </a:defRPr>
            </a:pPr>
            <a:r>
              <a:rPr lang="de-DE" dirty="0">
                <a:latin typeface="+mn-lt"/>
              </a:rPr>
              <a:t>isometrischer Tremor </a:t>
            </a:r>
          </a:p>
          <a:p>
            <a:pPr marL="1298170" lvl="3" indent="-155170">
              <a:buSzPct val="100000"/>
              <a:buChar char="-"/>
              <a:defRPr sz="1500">
                <a:latin typeface="D-DIN"/>
                <a:ea typeface="D-DIN"/>
                <a:cs typeface="D-DIN"/>
                <a:sym typeface="D-DIN"/>
              </a:defRPr>
            </a:pPr>
            <a:r>
              <a:rPr lang="de-DE" dirty="0">
                <a:latin typeface="+mn-lt"/>
              </a:rPr>
              <a:t>bei Muskelkontraktion ohne Bewegung wie Anspannen der Hand</a:t>
            </a:r>
          </a:p>
          <a:p>
            <a:pPr marL="917170" lvl="2" indent="-155170">
              <a:buSzPct val="100000"/>
              <a:buChar char="-"/>
              <a:defRPr b="1">
                <a:latin typeface="D-DIN"/>
                <a:ea typeface="D-DIN"/>
                <a:cs typeface="D-DIN"/>
                <a:sym typeface="D-DIN"/>
              </a:defRPr>
            </a:pPr>
            <a:r>
              <a:rPr lang="de-DE" dirty="0">
                <a:latin typeface="+mn-lt"/>
              </a:rPr>
              <a:t>Aufgaben-spezifischer Tremor</a:t>
            </a:r>
          </a:p>
          <a:p>
            <a:pPr marL="1298170" lvl="3" indent="-155170">
              <a:buSzPct val="100000"/>
              <a:buChar char="-"/>
              <a:defRPr sz="1500">
                <a:latin typeface="D-DIN"/>
                <a:ea typeface="D-DIN"/>
                <a:cs typeface="D-DIN"/>
                <a:sym typeface="D-DIN"/>
              </a:defRPr>
            </a:pPr>
            <a:r>
              <a:rPr lang="de-DE" dirty="0">
                <a:latin typeface="+mn-lt"/>
              </a:rPr>
              <a:t>tritt nur bei bestimmter Aktion auf, z.B. beim Schreiben oder Sprechen</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8" name="Substantia-nigra-degeneration-in-PD-and-dementia-with-Lewy-bodies-The-core-pathology-of_W640.jpeg" descr="Substantia-nigra-degeneration-in-PD-and-dementia-with-Lewy-bodies-The-core-pathology-of_W640.jpeg"/>
          <p:cNvPicPr>
            <a:picLocks noChangeAspect="1"/>
          </p:cNvPicPr>
          <p:nvPr/>
        </p:nvPicPr>
        <p:blipFill>
          <a:blip r:embed="rId3"/>
          <a:srcRect b="43076"/>
          <a:stretch>
            <a:fillRect/>
          </a:stretch>
        </p:blipFill>
        <p:spPr>
          <a:xfrm>
            <a:off x="1508575" y="3240109"/>
            <a:ext cx="5628242" cy="2625114"/>
          </a:xfrm>
          <a:prstGeom prst="rect">
            <a:avLst/>
          </a:prstGeom>
          <a:ln w="12700">
            <a:miter lim="400000"/>
          </a:ln>
        </p:spPr>
      </p:pic>
      <p:sp>
        <p:nvSpPr>
          <p:cNvPr id="301" name="Titel 1"/>
          <p:cNvSpPr txBox="1">
            <a:spLocks noGrp="1"/>
          </p:cNvSpPr>
          <p:nvPr>
            <p:ph type="title"/>
          </p:nvPr>
        </p:nvSpPr>
        <p:spPr>
          <a:prstGeom prst="rect">
            <a:avLst/>
          </a:prstGeom>
        </p:spPr>
        <p:txBody>
          <a:bodyPr>
            <a:normAutofit/>
          </a:bodyPr>
          <a:lstStyle>
            <a:lvl1pPr>
              <a:defRPr sz="2200"/>
            </a:lvl1pPr>
          </a:lstStyle>
          <a:p>
            <a:r>
              <a:rPr sz="4000" dirty="0"/>
              <a:t>Parkinson und Parkinson-</a:t>
            </a:r>
            <a:r>
              <a:rPr sz="4000" dirty="0" err="1"/>
              <a:t>Demenz</a:t>
            </a:r>
            <a:endParaRPr sz="4000" dirty="0"/>
          </a:p>
        </p:txBody>
      </p:sp>
      <p:sp>
        <p:nvSpPr>
          <p:cNvPr id="302" name="demenzielle Symptomatik bei 30 - 40% der Patient*innen mit Parkinson…"/>
          <p:cNvSpPr txBox="1"/>
          <p:nvPr/>
        </p:nvSpPr>
        <p:spPr>
          <a:xfrm>
            <a:off x="309329" y="1236386"/>
            <a:ext cx="7525530" cy="13946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180473" indent="-180473">
              <a:lnSpc>
                <a:spcPts val="2600"/>
              </a:lnSpc>
              <a:buSzPct val="100000"/>
              <a:buChar char="•"/>
            </a:pPr>
            <a:r>
              <a:rPr dirty="0" err="1">
                <a:latin typeface="+mn-lt"/>
              </a:rPr>
              <a:t>demenzielle</a:t>
            </a:r>
            <a:r>
              <a:rPr dirty="0">
                <a:latin typeface="+mn-lt"/>
              </a:rPr>
              <a:t> </a:t>
            </a:r>
            <a:r>
              <a:rPr dirty="0" err="1">
                <a:latin typeface="+mn-lt"/>
              </a:rPr>
              <a:t>Symptomatik</a:t>
            </a:r>
            <a:r>
              <a:rPr dirty="0">
                <a:latin typeface="+mn-lt"/>
              </a:rPr>
              <a:t> </a:t>
            </a:r>
            <a:r>
              <a:rPr dirty="0" err="1">
                <a:latin typeface="+mn-lt"/>
              </a:rPr>
              <a:t>bei</a:t>
            </a:r>
            <a:r>
              <a:rPr dirty="0">
                <a:latin typeface="+mn-lt"/>
              </a:rPr>
              <a:t> 30 - 40% der Patient*</a:t>
            </a:r>
            <a:r>
              <a:rPr dirty="0" err="1">
                <a:latin typeface="+mn-lt"/>
              </a:rPr>
              <a:t>innen</a:t>
            </a:r>
            <a:r>
              <a:rPr dirty="0">
                <a:latin typeface="+mn-lt"/>
              </a:rPr>
              <a:t> </a:t>
            </a:r>
            <a:r>
              <a:rPr dirty="0" err="1">
                <a:latin typeface="+mn-lt"/>
              </a:rPr>
              <a:t>mit</a:t>
            </a:r>
            <a:r>
              <a:rPr dirty="0">
                <a:latin typeface="+mn-lt"/>
              </a:rPr>
              <a:t> Parkinson</a:t>
            </a:r>
          </a:p>
          <a:p>
            <a:pPr marL="180473" indent="-180473">
              <a:lnSpc>
                <a:spcPts val="2600"/>
              </a:lnSpc>
              <a:buSzPct val="100000"/>
              <a:buChar char="•"/>
            </a:pPr>
            <a:r>
              <a:rPr dirty="0" err="1">
                <a:latin typeface="+mn-lt"/>
              </a:rPr>
              <a:t>tritt</a:t>
            </a:r>
            <a:r>
              <a:rPr dirty="0">
                <a:latin typeface="+mn-lt"/>
              </a:rPr>
              <a:t> 10 - 15 Jahre </a:t>
            </a:r>
            <a:r>
              <a:rPr dirty="0" err="1">
                <a:latin typeface="+mn-lt"/>
              </a:rPr>
              <a:t>nach</a:t>
            </a:r>
            <a:r>
              <a:rPr dirty="0">
                <a:latin typeface="+mn-lt"/>
              </a:rPr>
              <a:t> </a:t>
            </a:r>
            <a:r>
              <a:rPr dirty="0" err="1">
                <a:latin typeface="+mn-lt"/>
              </a:rPr>
              <a:t>Beginn</a:t>
            </a:r>
            <a:r>
              <a:rPr dirty="0">
                <a:latin typeface="+mn-lt"/>
              </a:rPr>
              <a:t> der Parkinson-</a:t>
            </a:r>
            <a:r>
              <a:rPr dirty="0" err="1">
                <a:latin typeface="+mn-lt"/>
              </a:rPr>
              <a:t>Erkrankung</a:t>
            </a:r>
            <a:r>
              <a:rPr dirty="0">
                <a:latin typeface="+mn-lt"/>
              </a:rPr>
              <a:t> auf</a:t>
            </a:r>
          </a:p>
          <a:p>
            <a:pPr marL="180473" indent="-180473">
              <a:lnSpc>
                <a:spcPts val="2600"/>
              </a:lnSpc>
              <a:buSzPct val="100000"/>
              <a:buChar char="•"/>
            </a:pPr>
            <a:r>
              <a:rPr dirty="0" err="1">
                <a:latin typeface="+mn-lt"/>
              </a:rPr>
              <a:t>Ursache</a:t>
            </a:r>
            <a:r>
              <a:rPr dirty="0">
                <a:latin typeface="+mn-lt"/>
              </a:rPr>
              <a:t>: </a:t>
            </a:r>
            <a:r>
              <a:rPr b="1" dirty="0">
                <a:latin typeface="+mn-lt"/>
              </a:rPr>
              <a:t>Lewy-</a:t>
            </a:r>
            <a:r>
              <a:rPr b="1" dirty="0" err="1">
                <a:latin typeface="+mn-lt"/>
              </a:rPr>
              <a:t>Körper</a:t>
            </a:r>
            <a:r>
              <a:rPr dirty="0">
                <a:latin typeface="+mn-lt"/>
              </a:rPr>
              <a:t> in den </a:t>
            </a:r>
            <a:r>
              <a:rPr dirty="0" err="1">
                <a:latin typeface="+mn-lt"/>
              </a:rPr>
              <a:t>Neuronen</a:t>
            </a:r>
            <a:r>
              <a:rPr dirty="0">
                <a:latin typeface="+mn-lt"/>
              </a:rPr>
              <a:t> der Substantia nigra</a:t>
            </a:r>
          </a:p>
          <a:p>
            <a:pPr lvl="2" indent="457200">
              <a:lnSpc>
                <a:spcPts val="2600"/>
              </a:lnSpc>
            </a:pPr>
            <a:r>
              <a:rPr dirty="0">
                <a:latin typeface="+mn-lt"/>
              </a:rPr>
              <a:t>—&gt; Parkinson-</a:t>
            </a:r>
            <a:r>
              <a:rPr dirty="0" err="1">
                <a:latin typeface="+mn-lt"/>
              </a:rPr>
              <a:t>Demenz</a:t>
            </a:r>
            <a:r>
              <a:rPr dirty="0">
                <a:latin typeface="+mn-lt"/>
              </a:rPr>
              <a:t> </a:t>
            </a:r>
            <a:r>
              <a:rPr dirty="0" err="1">
                <a:latin typeface="+mn-lt"/>
              </a:rPr>
              <a:t>oder</a:t>
            </a:r>
            <a:r>
              <a:rPr dirty="0">
                <a:latin typeface="+mn-lt"/>
              </a:rPr>
              <a:t> Lewy-</a:t>
            </a:r>
            <a:r>
              <a:rPr dirty="0" err="1">
                <a:latin typeface="+mn-lt"/>
              </a:rPr>
              <a:t>Körper</a:t>
            </a:r>
            <a:r>
              <a:rPr dirty="0">
                <a:latin typeface="+mn-lt"/>
              </a:rPr>
              <a:t>-</a:t>
            </a:r>
            <a:r>
              <a:rPr dirty="0" err="1">
                <a:latin typeface="+mn-lt"/>
              </a:rPr>
              <a:t>Demenz</a:t>
            </a:r>
            <a:endParaRPr dirty="0">
              <a:latin typeface="+mn-lt"/>
            </a:endParaRPr>
          </a:p>
        </p:txBody>
      </p:sp>
      <p:sp>
        <p:nvSpPr>
          <p:cNvPr id="303" name="nach Mandel, Morelli, Halperin &amp; Korczyn, 2010, S. 281"/>
          <p:cNvSpPr txBox="1"/>
          <p:nvPr/>
        </p:nvSpPr>
        <p:spPr>
          <a:xfrm>
            <a:off x="1491750" y="5810448"/>
            <a:ext cx="2580191" cy="5099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marL="609600" indent="-609600" defTabSz="457200">
              <a:lnSpc>
                <a:spcPts val="4100"/>
              </a:lnSpc>
              <a:defRPr sz="800">
                <a:solidFill>
                  <a:schemeClr val="accent3">
                    <a:lumOff val="-11199"/>
                  </a:schemeClr>
                </a:solidFill>
                <a:latin typeface="D-DIN"/>
                <a:ea typeface="D-DIN"/>
                <a:cs typeface="D-DIN"/>
                <a:sym typeface="D-DIN"/>
              </a:defRPr>
            </a:lvl1pPr>
          </a:lstStyle>
          <a:p>
            <a:r>
              <a:rPr>
                <a:latin typeface="+mn-lt"/>
              </a:rPr>
              <a:t>nach Mandel, Morelli, Halperin &amp; Korczyn, 2010, S. 281</a:t>
            </a:r>
          </a:p>
        </p:txBody>
      </p:sp>
      <p:sp>
        <p:nvSpPr>
          <p:cNvPr id="304" name="Abbildung 2…"/>
          <p:cNvSpPr txBox="1"/>
          <p:nvPr/>
        </p:nvSpPr>
        <p:spPr>
          <a:xfrm>
            <a:off x="1474677" y="2767483"/>
            <a:ext cx="4947895" cy="4704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lnSpc>
                <a:spcPts val="1000"/>
              </a:lnSpc>
              <a:defRPr sz="800" b="1">
                <a:solidFill>
                  <a:schemeClr val="accent3">
                    <a:lumOff val="-11199"/>
                  </a:schemeClr>
                </a:solidFill>
                <a:latin typeface="D-DIN"/>
                <a:ea typeface="D-DIN"/>
                <a:cs typeface="D-DIN"/>
                <a:sym typeface="D-DIN"/>
              </a:defRPr>
            </a:pPr>
            <a:r>
              <a:rPr dirty="0" err="1">
                <a:latin typeface="+mn-lt"/>
              </a:rPr>
              <a:t>Abbildung</a:t>
            </a:r>
            <a:r>
              <a:rPr dirty="0">
                <a:latin typeface="+mn-lt"/>
              </a:rPr>
              <a:t> 2</a:t>
            </a:r>
          </a:p>
          <a:p>
            <a:pPr defTabSz="457200">
              <a:lnSpc>
                <a:spcPts val="1000"/>
              </a:lnSpc>
              <a:defRPr sz="800" i="1">
                <a:solidFill>
                  <a:schemeClr val="accent3">
                    <a:lumOff val="-11199"/>
                  </a:schemeClr>
                </a:solidFill>
                <a:latin typeface="D-DIN"/>
                <a:ea typeface="D-DIN"/>
                <a:cs typeface="D-DIN"/>
                <a:sym typeface="D-DIN"/>
              </a:defRPr>
            </a:pPr>
            <a:r>
              <a:rPr dirty="0" err="1">
                <a:latin typeface="+mn-lt"/>
              </a:rPr>
              <a:t>Atrophien</a:t>
            </a:r>
            <a:r>
              <a:rPr dirty="0">
                <a:latin typeface="+mn-lt"/>
              </a:rPr>
              <a:t> </a:t>
            </a:r>
            <a:r>
              <a:rPr dirty="0" err="1">
                <a:latin typeface="+mn-lt"/>
              </a:rPr>
              <a:t>durch</a:t>
            </a:r>
            <a:r>
              <a:rPr dirty="0">
                <a:latin typeface="+mn-lt"/>
              </a:rPr>
              <a:t> Lewy-</a:t>
            </a:r>
            <a:r>
              <a:rPr dirty="0" err="1">
                <a:latin typeface="+mn-lt"/>
              </a:rPr>
              <a:t>Körper</a:t>
            </a:r>
            <a:r>
              <a:rPr dirty="0">
                <a:latin typeface="+mn-lt"/>
              </a:rPr>
              <a:t> in der Substantia nigra (links </a:t>
            </a:r>
            <a:r>
              <a:rPr dirty="0" err="1">
                <a:latin typeface="+mn-lt"/>
              </a:rPr>
              <a:t>beispielhaft</a:t>
            </a:r>
            <a:r>
              <a:rPr dirty="0">
                <a:latin typeface="+mn-lt"/>
              </a:rPr>
              <a:t> pink </a:t>
            </a:r>
            <a:r>
              <a:rPr dirty="0" err="1">
                <a:latin typeface="+mn-lt"/>
              </a:rPr>
              <a:t>markiert</a:t>
            </a:r>
            <a:r>
              <a:rPr dirty="0">
                <a:latin typeface="+mn-lt"/>
              </a:rPr>
              <a:t>) </a:t>
            </a:r>
            <a:r>
              <a:rPr dirty="0" err="1">
                <a:latin typeface="+mn-lt"/>
              </a:rPr>
              <a:t>bei</a:t>
            </a:r>
            <a:r>
              <a:rPr dirty="0">
                <a:latin typeface="+mn-lt"/>
              </a:rPr>
              <a:t> Patient*</a:t>
            </a:r>
            <a:r>
              <a:rPr dirty="0" err="1">
                <a:latin typeface="+mn-lt"/>
              </a:rPr>
              <a:t>innen</a:t>
            </a:r>
            <a:r>
              <a:rPr dirty="0">
                <a:latin typeface="+mn-lt"/>
              </a:rPr>
              <a:t> </a:t>
            </a:r>
            <a:r>
              <a:rPr dirty="0" err="1">
                <a:latin typeface="+mn-lt"/>
              </a:rPr>
              <a:t>mit</a:t>
            </a:r>
            <a:r>
              <a:rPr dirty="0">
                <a:latin typeface="+mn-lt"/>
              </a:rPr>
              <a:t> Parkinson </a:t>
            </a:r>
            <a:r>
              <a:rPr dirty="0" err="1">
                <a:latin typeface="+mn-lt"/>
              </a:rPr>
              <a:t>mit</a:t>
            </a:r>
            <a:r>
              <a:rPr dirty="0">
                <a:latin typeface="+mn-lt"/>
              </a:rPr>
              <a:t> Lewy-</a:t>
            </a:r>
            <a:r>
              <a:rPr dirty="0" err="1">
                <a:latin typeface="+mn-lt"/>
              </a:rPr>
              <a:t>Körper</a:t>
            </a:r>
            <a:r>
              <a:rPr dirty="0">
                <a:latin typeface="+mn-lt"/>
              </a:rPr>
              <a:t>-</a:t>
            </a:r>
            <a:r>
              <a:rPr dirty="0" err="1">
                <a:latin typeface="+mn-lt"/>
              </a:rPr>
              <a:t>Demenz</a:t>
            </a:r>
            <a:r>
              <a:rPr dirty="0">
                <a:latin typeface="+mn-lt"/>
              </a:rPr>
              <a:t> (</a:t>
            </a:r>
            <a:r>
              <a:rPr dirty="0" err="1">
                <a:latin typeface="+mn-lt"/>
              </a:rPr>
              <a:t>rechts</a:t>
            </a:r>
            <a:r>
              <a:rPr dirty="0">
                <a:latin typeface="+mn-lt"/>
              </a:rPr>
              <a:t>)</a:t>
            </a:r>
          </a:p>
        </p:txBody>
      </p:sp>
      <p:sp>
        <p:nvSpPr>
          <p:cNvPr id="305" name="Form"/>
          <p:cNvSpPr/>
          <p:nvPr/>
        </p:nvSpPr>
        <p:spPr>
          <a:xfrm>
            <a:off x="2111607" y="4473438"/>
            <a:ext cx="549922" cy="925901"/>
          </a:xfrm>
          <a:custGeom>
            <a:avLst/>
            <a:gdLst/>
            <a:ahLst/>
            <a:cxnLst>
              <a:cxn ang="0">
                <a:pos x="wd2" y="hd2"/>
              </a:cxn>
              <a:cxn ang="5400000">
                <a:pos x="wd2" y="hd2"/>
              </a:cxn>
              <a:cxn ang="10800000">
                <a:pos x="wd2" y="hd2"/>
              </a:cxn>
              <a:cxn ang="16200000">
                <a:pos x="wd2" y="hd2"/>
              </a:cxn>
            </a:cxnLst>
            <a:rect l="0" t="0" r="r" b="b"/>
            <a:pathLst>
              <a:path w="20121" h="21303" extrusionOk="0">
                <a:moveTo>
                  <a:pt x="13171" y="9619"/>
                </a:moveTo>
                <a:cubicBezTo>
                  <a:pt x="14836" y="11589"/>
                  <a:pt x="16568" y="13536"/>
                  <a:pt x="18335" y="15471"/>
                </a:cubicBezTo>
                <a:cubicBezTo>
                  <a:pt x="20270" y="17588"/>
                  <a:pt x="21198" y="20198"/>
                  <a:pt x="18147" y="21121"/>
                </a:cubicBezTo>
                <a:cubicBezTo>
                  <a:pt x="17420" y="21341"/>
                  <a:pt x="16587" y="21347"/>
                  <a:pt x="15806" y="21216"/>
                </a:cubicBezTo>
                <a:cubicBezTo>
                  <a:pt x="12754" y="20702"/>
                  <a:pt x="11476" y="18644"/>
                  <a:pt x="10462" y="16734"/>
                </a:cubicBezTo>
                <a:cubicBezTo>
                  <a:pt x="9601" y="15110"/>
                  <a:pt x="8653" y="13483"/>
                  <a:pt x="6987" y="12178"/>
                </a:cubicBezTo>
                <a:cubicBezTo>
                  <a:pt x="5240" y="10810"/>
                  <a:pt x="2806" y="9810"/>
                  <a:pt x="1366" y="8370"/>
                </a:cubicBezTo>
                <a:cubicBezTo>
                  <a:pt x="2" y="7007"/>
                  <a:pt x="-402" y="5376"/>
                  <a:pt x="433" y="3784"/>
                </a:cubicBezTo>
                <a:cubicBezTo>
                  <a:pt x="975" y="2749"/>
                  <a:pt x="2131" y="1898"/>
                  <a:pt x="3095" y="1123"/>
                </a:cubicBezTo>
                <a:cubicBezTo>
                  <a:pt x="3722" y="621"/>
                  <a:pt x="4359" y="144"/>
                  <a:pt x="5377" y="29"/>
                </a:cubicBezTo>
                <a:cubicBezTo>
                  <a:pt x="7872" y="-253"/>
                  <a:pt x="9075" y="1568"/>
                  <a:pt x="9622" y="3274"/>
                </a:cubicBezTo>
                <a:cubicBezTo>
                  <a:pt x="10323" y="5461"/>
                  <a:pt x="11494" y="7580"/>
                  <a:pt x="13171" y="9619"/>
                </a:cubicBezTo>
                <a:close/>
              </a:path>
            </a:pathLst>
          </a:custGeom>
          <a:ln w="25400">
            <a:solidFill>
              <a:srgbClr val="941751"/>
            </a:solidFill>
            <a:custDash>
              <a:ds d="200000" sp="200000"/>
            </a:custDash>
            <a:miter lim="400000"/>
          </a:ln>
        </p:spPr>
        <p:txBody>
          <a:bodyPr lIns="45719" rIns="45719"/>
          <a:lstStyle/>
          <a:p>
            <a:endParaRPr>
              <a:latin typeface="+mn-lt"/>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F471F1D-E471-1DC1-A5A8-1BABD16F28E8}"/>
              </a:ext>
            </a:extLst>
          </p:cNvPr>
          <p:cNvSpPr>
            <a:spLocks noGrp="1"/>
          </p:cNvSpPr>
          <p:nvPr>
            <p:ph type="body" idx="1"/>
          </p:nvPr>
        </p:nvSpPr>
        <p:spPr/>
        <p:txBody>
          <a:bodyPr>
            <a:normAutofit fontScale="92500"/>
          </a:bodyPr>
          <a:lstStyle/>
          <a:p>
            <a:r>
              <a:rPr lang="en-US" b="1" dirty="0" err="1"/>
              <a:t>Demenz</a:t>
            </a:r>
            <a:r>
              <a:rPr lang="en-US" b="1" dirty="0"/>
              <a:t>: Gruppe von </a:t>
            </a:r>
            <a:r>
              <a:rPr lang="en-US" b="1" dirty="0" err="1"/>
              <a:t>Krankheitsbildern</a:t>
            </a:r>
            <a:endParaRPr lang="en-US" b="1" dirty="0"/>
          </a:p>
          <a:p>
            <a:r>
              <a:rPr lang="en-US" dirty="0"/>
              <a:t>—&gt; Lewy-</a:t>
            </a:r>
            <a:r>
              <a:rPr lang="en-US" dirty="0" err="1"/>
              <a:t>Körper</a:t>
            </a:r>
            <a:r>
              <a:rPr lang="en-US" dirty="0"/>
              <a:t>-</a:t>
            </a:r>
            <a:r>
              <a:rPr lang="en-US" dirty="0" err="1"/>
              <a:t>Demenz</a:t>
            </a:r>
            <a:r>
              <a:rPr lang="en-US" dirty="0"/>
              <a:t>: </a:t>
            </a:r>
            <a:r>
              <a:rPr lang="en-US" dirty="0" err="1"/>
              <a:t>alleinstehendes</a:t>
            </a:r>
            <a:r>
              <a:rPr lang="en-US" dirty="0"/>
              <a:t> </a:t>
            </a:r>
            <a:r>
              <a:rPr lang="en-US" dirty="0" err="1"/>
              <a:t>Krankheitsbild</a:t>
            </a:r>
            <a:r>
              <a:rPr lang="en-US" dirty="0"/>
              <a:t>, </a:t>
            </a:r>
            <a:r>
              <a:rPr lang="en-US" dirty="0" err="1"/>
              <a:t>aber</a:t>
            </a:r>
            <a:r>
              <a:rPr lang="en-US" dirty="0"/>
              <a:t> Parkinson-</a:t>
            </a:r>
            <a:r>
              <a:rPr lang="en-US" dirty="0" err="1"/>
              <a:t>ähnliche</a:t>
            </a:r>
            <a:r>
              <a:rPr lang="en-US" dirty="0"/>
              <a:t> </a:t>
            </a:r>
            <a:r>
              <a:rPr lang="en-US" dirty="0" err="1"/>
              <a:t>Symptome</a:t>
            </a:r>
            <a:endParaRPr lang="en-US" dirty="0"/>
          </a:p>
          <a:p>
            <a:r>
              <a:rPr lang="en-US" dirty="0"/>
              <a:t>—&gt; Alzheimer-</a:t>
            </a:r>
            <a:r>
              <a:rPr lang="en-US" dirty="0" err="1"/>
              <a:t>Demenz</a:t>
            </a:r>
            <a:r>
              <a:rPr lang="en-US" dirty="0"/>
              <a:t>: </a:t>
            </a:r>
            <a:r>
              <a:rPr lang="en-US" dirty="0" err="1"/>
              <a:t>alleinstehendes</a:t>
            </a:r>
            <a:r>
              <a:rPr lang="en-US" dirty="0"/>
              <a:t> </a:t>
            </a:r>
            <a:r>
              <a:rPr lang="en-US" dirty="0" err="1"/>
              <a:t>Krankheitsbild</a:t>
            </a:r>
            <a:endParaRPr lang="en-US" dirty="0"/>
          </a:p>
          <a:p>
            <a:endParaRPr lang="en-US" dirty="0"/>
          </a:p>
          <a:p>
            <a:r>
              <a:rPr lang="en-US" b="1" dirty="0"/>
              <a:t>Parkinson-</a:t>
            </a:r>
            <a:r>
              <a:rPr lang="en-US" b="1" dirty="0" err="1"/>
              <a:t>Demenz</a:t>
            </a:r>
            <a:r>
              <a:rPr lang="en-US" b="1" dirty="0"/>
              <a:t>: </a:t>
            </a:r>
          </a:p>
          <a:p>
            <a:r>
              <a:rPr lang="en-US" dirty="0" err="1"/>
              <a:t>demenzielle</a:t>
            </a:r>
            <a:r>
              <a:rPr lang="en-US" dirty="0"/>
              <a:t> </a:t>
            </a:r>
            <a:r>
              <a:rPr lang="en-US" dirty="0" err="1"/>
              <a:t>Symptome</a:t>
            </a:r>
            <a:r>
              <a:rPr lang="en-US" dirty="0"/>
              <a:t> </a:t>
            </a:r>
            <a:r>
              <a:rPr lang="en-US" dirty="0" err="1"/>
              <a:t>im</a:t>
            </a:r>
            <a:r>
              <a:rPr lang="en-US" dirty="0"/>
              <a:t> </a:t>
            </a:r>
            <a:r>
              <a:rPr lang="en-US" dirty="0" err="1"/>
              <a:t>Laufe</a:t>
            </a:r>
            <a:r>
              <a:rPr lang="en-US" dirty="0"/>
              <a:t> der Parkinson-</a:t>
            </a:r>
            <a:r>
              <a:rPr lang="en-US" dirty="0" err="1"/>
              <a:t>Erkrankung</a:t>
            </a:r>
            <a:endParaRPr lang="en-US" dirty="0"/>
          </a:p>
          <a:p>
            <a:endParaRPr lang="en-US" dirty="0"/>
          </a:p>
          <a:p>
            <a:r>
              <a:rPr lang="en-US" b="1" dirty="0"/>
              <a:t>Parkinson </a:t>
            </a:r>
            <a:r>
              <a:rPr lang="en-US" b="1" dirty="0" err="1"/>
              <a:t>mit</a:t>
            </a:r>
            <a:r>
              <a:rPr lang="en-US" b="1" dirty="0"/>
              <a:t> Lewy-</a:t>
            </a:r>
            <a:r>
              <a:rPr lang="en-US" b="1" dirty="0" err="1"/>
              <a:t>Körper</a:t>
            </a:r>
            <a:r>
              <a:rPr lang="en-US" b="1" dirty="0"/>
              <a:t>-</a:t>
            </a:r>
            <a:r>
              <a:rPr lang="en-US" b="1" dirty="0" err="1"/>
              <a:t>Demenz</a:t>
            </a:r>
            <a:r>
              <a:rPr lang="en-US" b="1" dirty="0"/>
              <a:t>:</a:t>
            </a:r>
          </a:p>
          <a:p>
            <a:r>
              <a:rPr lang="en-US" dirty="0"/>
              <a:t>Parkinson + Lewy-</a:t>
            </a:r>
            <a:r>
              <a:rPr lang="en-US" dirty="0" err="1"/>
              <a:t>Körper</a:t>
            </a:r>
            <a:r>
              <a:rPr lang="en-US" dirty="0"/>
              <a:t>-</a:t>
            </a:r>
            <a:r>
              <a:rPr lang="en-US" dirty="0" err="1"/>
              <a:t>Demenz</a:t>
            </a:r>
            <a:endParaRPr lang="en-US" dirty="0"/>
          </a:p>
          <a:p>
            <a:endParaRPr lang="en-US" dirty="0"/>
          </a:p>
        </p:txBody>
      </p:sp>
      <p:sp>
        <p:nvSpPr>
          <p:cNvPr id="311" name="Titel 1"/>
          <p:cNvSpPr txBox="1">
            <a:spLocks noGrp="1"/>
          </p:cNvSpPr>
          <p:nvPr>
            <p:ph type="title"/>
          </p:nvPr>
        </p:nvSpPr>
        <p:spPr>
          <a:prstGeom prst="rect">
            <a:avLst/>
          </a:prstGeom>
        </p:spPr>
        <p:txBody>
          <a:bodyPr>
            <a:noAutofit/>
          </a:bodyPr>
          <a:lstStyle>
            <a:lvl1pPr>
              <a:defRPr sz="2200"/>
            </a:lvl1pPr>
          </a:lstStyle>
          <a:p>
            <a:r>
              <a:rPr sz="3200" dirty="0"/>
              <a:t>Parkinson, </a:t>
            </a:r>
            <a:r>
              <a:rPr sz="3200" dirty="0" err="1"/>
              <a:t>Demenz</a:t>
            </a:r>
            <a:r>
              <a:rPr sz="3200" dirty="0"/>
              <a:t> und Parkinson-</a:t>
            </a:r>
            <a:r>
              <a:rPr sz="3200" dirty="0" err="1"/>
              <a:t>Demenz</a:t>
            </a:r>
            <a:endParaRPr sz="3200" dirty="0"/>
          </a:p>
        </p:txBody>
      </p:sp>
      <p:sp>
        <p:nvSpPr>
          <p:cNvPr id="5" name="Text Placeholder 4">
            <a:extLst>
              <a:ext uri="{FF2B5EF4-FFF2-40B4-BE49-F238E27FC236}">
                <a16:creationId xmlns:a16="http://schemas.microsoft.com/office/drawing/2014/main" id="{AF44C0A9-08F6-0CCE-A405-64ABD73FFA19}"/>
              </a:ext>
            </a:extLst>
          </p:cNvPr>
          <p:cNvSpPr>
            <a:spLocks noGrp="1"/>
          </p:cNvSpPr>
          <p:nvPr>
            <p:ph type="body" idx="10"/>
          </p:nvPr>
        </p:nvSpPr>
        <p:spPr/>
        <p:txBody>
          <a:bodyPr/>
          <a:lstStyle/>
          <a:p>
            <a:endParaRPr lang="en-US"/>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itel 1"/>
          <p:cNvSpPr txBox="1">
            <a:spLocks noGrp="1"/>
          </p:cNvSpPr>
          <p:nvPr>
            <p:ph type="title"/>
          </p:nvPr>
        </p:nvSpPr>
        <p:spPr>
          <a:prstGeom prst="rect">
            <a:avLst/>
          </a:prstGeom>
        </p:spPr>
        <p:txBody>
          <a:bodyPr>
            <a:normAutofit/>
          </a:bodyPr>
          <a:lstStyle>
            <a:lvl1pPr>
              <a:defRPr sz="2200"/>
            </a:lvl1pPr>
          </a:lstStyle>
          <a:p>
            <a:r>
              <a:rPr sz="4000" dirty="0"/>
              <a:t>Parkinson und Parkinson-</a:t>
            </a:r>
            <a:r>
              <a:rPr sz="4000" dirty="0" err="1"/>
              <a:t>Demenz</a:t>
            </a:r>
            <a:endParaRPr sz="4000" dirty="0"/>
          </a:p>
        </p:txBody>
      </p:sp>
      <p:sp>
        <p:nvSpPr>
          <p:cNvPr id="319" name="Parkinson mit Parkinson-Demenz:…"/>
          <p:cNvSpPr txBox="1"/>
          <p:nvPr/>
        </p:nvSpPr>
        <p:spPr>
          <a:xfrm>
            <a:off x="491957" y="1435518"/>
            <a:ext cx="7525530" cy="46178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b="1"/>
            </a:pPr>
            <a:r>
              <a:rPr dirty="0">
                <a:latin typeface="+mn-lt"/>
              </a:rPr>
              <a:t>Parkinson </a:t>
            </a:r>
            <a:r>
              <a:rPr dirty="0" err="1">
                <a:latin typeface="+mn-lt"/>
              </a:rPr>
              <a:t>mit</a:t>
            </a:r>
            <a:r>
              <a:rPr dirty="0">
                <a:latin typeface="+mn-lt"/>
              </a:rPr>
              <a:t> Parkinson-</a:t>
            </a:r>
            <a:r>
              <a:rPr dirty="0" err="1">
                <a:latin typeface="+mn-lt"/>
              </a:rPr>
              <a:t>Demenz</a:t>
            </a:r>
            <a:r>
              <a:rPr dirty="0">
                <a:latin typeface="+mn-lt"/>
              </a:rPr>
              <a:t>: </a:t>
            </a:r>
          </a:p>
          <a:p>
            <a:pPr>
              <a:defRPr b="1"/>
            </a:pPr>
            <a:endParaRPr dirty="0">
              <a:latin typeface="+mn-lt"/>
            </a:endParaRPr>
          </a:p>
          <a:p>
            <a:pPr marL="136915" indent="-136915">
              <a:buSzPct val="100000"/>
              <a:buChar char="-"/>
            </a:pPr>
            <a:r>
              <a:rPr dirty="0" err="1">
                <a:latin typeface="+mn-lt"/>
              </a:rPr>
              <a:t>Symptome</a:t>
            </a:r>
            <a:r>
              <a:rPr dirty="0">
                <a:latin typeface="+mn-lt"/>
              </a:rPr>
              <a:t> </a:t>
            </a:r>
            <a:r>
              <a:rPr dirty="0" err="1">
                <a:latin typeface="+mn-lt"/>
              </a:rPr>
              <a:t>ähnlich</a:t>
            </a:r>
            <a:r>
              <a:rPr dirty="0">
                <a:latin typeface="+mn-lt"/>
              </a:rPr>
              <a:t> </a:t>
            </a:r>
            <a:r>
              <a:rPr dirty="0" err="1">
                <a:latin typeface="+mn-lt"/>
              </a:rPr>
              <a:t>wie</a:t>
            </a:r>
            <a:r>
              <a:rPr dirty="0">
                <a:latin typeface="+mn-lt"/>
              </a:rPr>
              <a:t> </a:t>
            </a:r>
            <a:r>
              <a:rPr dirty="0" err="1">
                <a:latin typeface="+mn-lt"/>
              </a:rPr>
              <a:t>bei</a:t>
            </a:r>
            <a:r>
              <a:rPr dirty="0">
                <a:latin typeface="+mn-lt"/>
              </a:rPr>
              <a:t> Alzheimer </a:t>
            </a:r>
            <a:r>
              <a:rPr dirty="0" err="1">
                <a:latin typeface="+mn-lt"/>
              </a:rPr>
              <a:t>Demenz</a:t>
            </a:r>
            <a:r>
              <a:rPr dirty="0">
                <a:latin typeface="+mn-lt"/>
              </a:rPr>
              <a:t>:</a:t>
            </a:r>
          </a:p>
          <a:p>
            <a:pPr marL="517915" lvl="1" indent="-136915">
              <a:buSzPct val="100000"/>
              <a:buChar char="-"/>
            </a:pPr>
            <a:r>
              <a:rPr dirty="0" err="1">
                <a:latin typeface="+mn-lt"/>
              </a:rPr>
              <a:t>v.a.</a:t>
            </a:r>
            <a:r>
              <a:rPr dirty="0">
                <a:latin typeface="+mn-lt"/>
              </a:rPr>
              <a:t> </a:t>
            </a:r>
            <a:r>
              <a:rPr b="1" dirty="0" err="1">
                <a:latin typeface="+mn-lt"/>
              </a:rPr>
              <a:t>Bradyphrenie</a:t>
            </a:r>
            <a:r>
              <a:rPr dirty="0">
                <a:latin typeface="+mn-lt"/>
              </a:rPr>
              <a:t> und </a:t>
            </a:r>
            <a:r>
              <a:rPr b="1" dirty="0" err="1">
                <a:latin typeface="+mn-lt"/>
              </a:rPr>
              <a:t>Beeinträchtigung</a:t>
            </a:r>
            <a:r>
              <a:rPr b="1" dirty="0">
                <a:latin typeface="+mn-lt"/>
              </a:rPr>
              <a:t> </a:t>
            </a:r>
            <a:r>
              <a:rPr b="1" dirty="0" err="1">
                <a:latin typeface="+mn-lt"/>
              </a:rPr>
              <a:t>exekutiver</a:t>
            </a:r>
            <a:r>
              <a:rPr b="1" dirty="0">
                <a:latin typeface="+mn-lt"/>
              </a:rPr>
              <a:t> </a:t>
            </a:r>
            <a:r>
              <a:rPr b="1" dirty="0" err="1">
                <a:latin typeface="+mn-lt"/>
              </a:rPr>
              <a:t>Funktionen</a:t>
            </a:r>
            <a:r>
              <a:rPr dirty="0">
                <a:latin typeface="+mn-lt"/>
              </a:rPr>
              <a:t> (</a:t>
            </a:r>
            <a:r>
              <a:rPr dirty="0" err="1">
                <a:latin typeface="+mn-lt"/>
              </a:rPr>
              <a:t>Planung</a:t>
            </a:r>
            <a:r>
              <a:rPr dirty="0">
                <a:latin typeface="+mn-lt"/>
              </a:rPr>
              <a:t> &amp; </a:t>
            </a:r>
            <a:r>
              <a:rPr dirty="0" err="1">
                <a:latin typeface="+mn-lt"/>
              </a:rPr>
              <a:t>Ausführung</a:t>
            </a:r>
            <a:r>
              <a:rPr dirty="0">
                <a:latin typeface="+mn-lt"/>
              </a:rPr>
              <a:t> von </a:t>
            </a:r>
            <a:r>
              <a:rPr dirty="0" err="1">
                <a:latin typeface="+mn-lt"/>
              </a:rPr>
              <a:t>Aufgaben</a:t>
            </a:r>
            <a:r>
              <a:rPr dirty="0">
                <a:latin typeface="+mn-lt"/>
              </a:rPr>
              <a:t>)</a:t>
            </a:r>
          </a:p>
          <a:p>
            <a:pPr marL="517915" lvl="1" indent="-136915">
              <a:buSzPct val="100000"/>
              <a:buChar char="-"/>
            </a:pPr>
            <a:r>
              <a:rPr dirty="0" err="1">
                <a:latin typeface="+mn-lt"/>
              </a:rPr>
              <a:t>Einschränkungen</a:t>
            </a:r>
            <a:r>
              <a:rPr dirty="0">
                <a:latin typeface="+mn-lt"/>
              </a:rPr>
              <a:t> von </a:t>
            </a:r>
            <a:r>
              <a:rPr dirty="0" err="1">
                <a:latin typeface="+mn-lt"/>
              </a:rPr>
              <a:t>Gedächtnis</a:t>
            </a:r>
            <a:r>
              <a:rPr dirty="0">
                <a:latin typeface="+mn-lt"/>
              </a:rPr>
              <a:t>, </a:t>
            </a:r>
            <a:r>
              <a:rPr dirty="0" err="1">
                <a:latin typeface="+mn-lt"/>
              </a:rPr>
              <a:t>Aufmerksamkeit</a:t>
            </a:r>
            <a:r>
              <a:rPr dirty="0">
                <a:latin typeface="+mn-lt"/>
              </a:rPr>
              <a:t>, </a:t>
            </a:r>
            <a:r>
              <a:rPr dirty="0" err="1">
                <a:latin typeface="+mn-lt"/>
              </a:rPr>
              <a:t>allg</a:t>
            </a:r>
            <a:r>
              <a:rPr dirty="0">
                <a:latin typeface="+mn-lt"/>
              </a:rPr>
              <a:t>. </a:t>
            </a:r>
            <a:r>
              <a:rPr dirty="0" err="1">
                <a:latin typeface="+mn-lt"/>
              </a:rPr>
              <a:t>Funktionsniveau</a:t>
            </a:r>
            <a:r>
              <a:rPr dirty="0">
                <a:latin typeface="+mn-lt"/>
              </a:rPr>
              <a:t>, </a:t>
            </a:r>
            <a:r>
              <a:rPr dirty="0" err="1">
                <a:latin typeface="+mn-lt"/>
              </a:rPr>
              <a:t>Sprache</a:t>
            </a:r>
            <a:r>
              <a:rPr dirty="0">
                <a:latin typeface="+mn-lt"/>
              </a:rPr>
              <a:t> und </a:t>
            </a:r>
            <a:r>
              <a:rPr dirty="0" err="1">
                <a:latin typeface="+mn-lt"/>
              </a:rPr>
              <a:t>Veränderungen</a:t>
            </a:r>
            <a:r>
              <a:rPr dirty="0">
                <a:latin typeface="+mn-lt"/>
              </a:rPr>
              <a:t> der </a:t>
            </a:r>
            <a:r>
              <a:rPr dirty="0" err="1">
                <a:latin typeface="+mn-lt"/>
              </a:rPr>
              <a:t>Persönlichkeit</a:t>
            </a:r>
            <a:r>
              <a:rPr dirty="0">
                <a:latin typeface="+mn-lt"/>
              </a:rPr>
              <a:t> </a:t>
            </a:r>
          </a:p>
          <a:p>
            <a:pPr marL="517915" lvl="1" indent="-136915">
              <a:buSzPct val="100000"/>
              <a:buChar char="-"/>
            </a:pPr>
            <a:endParaRPr dirty="0">
              <a:latin typeface="+mn-lt"/>
            </a:endParaRPr>
          </a:p>
          <a:p>
            <a:pPr marL="517915" indent="-136915">
              <a:buSzPct val="100000"/>
              <a:buChar char="-"/>
            </a:pPr>
            <a:r>
              <a:rPr dirty="0" err="1">
                <a:latin typeface="+mn-lt"/>
              </a:rPr>
              <a:t>Besonderheit</a:t>
            </a:r>
            <a:r>
              <a:rPr dirty="0">
                <a:latin typeface="+mn-lt"/>
              </a:rPr>
              <a:t> </a:t>
            </a:r>
            <a:r>
              <a:rPr dirty="0" err="1">
                <a:latin typeface="+mn-lt"/>
              </a:rPr>
              <a:t>bei</a:t>
            </a:r>
            <a:r>
              <a:rPr dirty="0">
                <a:latin typeface="+mn-lt"/>
              </a:rPr>
              <a:t> „</a:t>
            </a:r>
            <a:r>
              <a:rPr dirty="0" err="1">
                <a:latin typeface="+mn-lt"/>
              </a:rPr>
              <a:t>reiner</a:t>
            </a:r>
            <a:r>
              <a:rPr dirty="0">
                <a:latin typeface="+mn-lt"/>
              </a:rPr>
              <a:t>“ Lewy-</a:t>
            </a:r>
            <a:r>
              <a:rPr dirty="0" err="1">
                <a:latin typeface="+mn-lt"/>
              </a:rPr>
              <a:t>Körper</a:t>
            </a:r>
            <a:r>
              <a:rPr dirty="0">
                <a:latin typeface="+mn-lt"/>
              </a:rPr>
              <a:t>-</a:t>
            </a:r>
            <a:r>
              <a:rPr dirty="0" err="1">
                <a:latin typeface="+mn-lt"/>
              </a:rPr>
              <a:t>Demenz</a:t>
            </a:r>
            <a:r>
              <a:rPr dirty="0">
                <a:latin typeface="+mn-lt"/>
              </a:rPr>
              <a:t>:                   </a:t>
            </a:r>
            <a:r>
              <a:rPr dirty="0" err="1">
                <a:latin typeface="+mn-lt"/>
              </a:rPr>
              <a:t>produktiv</a:t>
            </a:r>
            <a:r>
              <a:rPr dirty="0">
                <a:latin typeface="+mn-lt"/>
              </a:rPr>
              <a:t> </a:t>
            </a:r>
            <a:r>
              <a:rPr dirty="0" err="1">
                <a:latin typeface="+mn-lt"/>
              </a:rPr>
              <a:t>psychotische</a:t>
            </a:r>
            <a:r>
              <a:rPr dirty="0">
                <a:latin typeface="+mn-lt"/>
              </a:rPr>
              <a:t> </a:t>
            </a:r>
            <a:r>
              <a:rPr dirty="0" err="1">
                <a:latin typeface="+mn-lt"/>
              </a:rPr>
              <a:t>Symptome</a:t>
            </a:r>
            <a:r>
              <a:rPr dirty="0">
                <a:latin typeface="+mn-lt"/>
              </a:rPr>
              <a:t> </a:t>
            </a:r>
            <a:r>
              <a:rPr dirty="0" err="1">
                <a:latin typeface="+mn-lt"/>
              </a:rPr>
              <a:t>wie</a:t>
            </a:r>
            <a:r>
              <a:rPr b="1" dirty="0">
                <a:latin typeface="+mn-lt"/>
              </a:rPr>
              <a:t> </a:t>
            </a:r>
            <a:r>
              <a:rPr b="1" dirty="0" err="1">
                <a:latin typeface="+mn-lt"/>
              </a:rPr>
              <a:t>visuelle</a:t>
            </a:r>
            <a:r>
              <a:rPr b="1" dirty="0">
                <a:latin typeface="+mn-lt"/>
              </a:rPr>
              <a:t> und </a:t>
            </a:r>
            <a:r>
              <a:rPr b="1" dirty="0" err="1">
                <a:latin typeface="+mn-lt"/>
              </a:rPr>
              <a:t>auditorische</a:t>
            </a:r>
            <a:r>
              <a:rPr b="1" dirty="0">
                <a:latin typeface="+mn-lt"/>
              </a:rPr>
              <a:t> </a:t>
            </a:r>
            <a:r>
              <a:rPr b="1" dirty="0" err="1">
                <a:latin typeface="+mn-lt"/>
              </a:rPr>
              <a:t>Halluzinationen</a:t>
            </a:r>
            <a:r>
              <a:rPr b="1" dirty="0">
                <a:latin typeface="+mn-lt"/>
              </a:rPr>
              <a:t> </a:t>
            </a:r>
            <a:r>
              <a:rPr b="1" dirty="0" err="1">
                <a:latin typeface="+mn-lt"/>
              </a:rPr>
              <a:t>oder</a:t>
            </a:r>
            <a:r>
              <a:rPr b="1" dirty="0">
                <a:latin typeface="+mn-lt"/>
              </a:rPr>
              <a:t> </a:t>
            </a:r>
            <a:r>
              <a:rPr b="1" dirty="0" err="1">
                <a:latin typeface="+mn-lt"/>
              </a:rPr>
              <a:t>Wahn</a:t>
            </a:r>
            <a:endParaRPr b="1" dirty="0">
              <a:latin typeface="+mn-lt"/>
            </a:endParaRPr>
          </a:p>
          <a:p>
            <a:pPr marL="898915" lvl="1" indent="-136915">
              <a:buSzPct val="100000"/>
              <a:buChar char="-"/>
            </a:pPr>
            <a:r>
              <a:rPr dirty="0" err="1">
                <a:latin typeface="+mn-lt"/>
              </a:rPr>
              <a:t>Symptome</a:t>
            </a:r>
            <a:r>
              <a:rPr dirty="0">
                <a:latin typeface="+mn-lt"/>
              </a:rPr>
              <a:t> </a:t>
            </a:r>
            <a:r>
              <a:rPr dirty="0" err="1">
                <a:latin typeface="+mn-lt"/>
              </a:rPr>
              <a:t>bei</a:t>
            </a:r>
            <a:r>
              <a:rPr dirty="0">
                <a:latin typeface="+mn-lt"/>
              </a:rPr>
              <a:t> Parkinson </a:t>
            </a:r>
            <a:r>
              <a:rPr dirty="0" err="1">
                <a:latin typeface="+mn-lt"/>
              </a:rPr>
              <a:t>mit</a:t>
            </a:r>
            <a:r>
              <a:rPr dirty="0">
                <a:latin typeface="+mn-lt"/>
              </a:rPr>
              <a:t> Lewy-</a:t>
            </a:r>
            <a:r>
              <a:rPr dirty="0" err="1">
                <a:latin typeface="+mn-lt"/>
              </a:rPr>
              <a:t>Körper</a:t>
            </a:r>
            <a:r>
              <a:rPr dirty="0">
                <a:latin typeface="+mn-lt"/>
              </a:rPr>
              <a:t>-</a:t>
            </a:r>
            <a:r>
              <a:rPr dirty="0" err="1">
                <a:latin typeface="+mn-lt"/>
              </a:rPr>
              <a:t>Demenz</a:t>
            </a:r>
            <a:r>
              <a:rPr dirty="0">
                <a:latin typeface="+mn-lt"/>
              </a:rPr>
              <a:t> </a:t>
            </a:r>
            <a:r>
              <a:rPr dirty="0" err="1">
                <a:latin typeface="+mn-lt"/>
              </a:rPr>
              <a:t>auch</a:t>
            </a:r>
            <a:r>
              <a:rPr dirty="0">
                <a:latin typeface="+mn-lt"/>
              </a:rPr>
              <a:t> </a:t>
            </a:r>
            <a:r>
              <a:rPr dirty="0" err="1">
                <a:latin typeface="+mn-lt"/>
              </a:rPr>
              <a:t>vorhanden</a:t>
            </a:r>
            <a:r>
              <a:rPr dirty="0">
                <a:latin typeface="+mn-lt"/>
              </a:rPr>
              <a:t>, </a:t>
            </a:r>
            <a:r>
              <a:rPr dirty="0" err="1">
                <a:latin typeface="+mn-lt"/>
              </a:rPr>
              <a:t>aber</a:t>
            </a:r>
            <a:r>
              <a:rPr dirty="0">
                <a:latin typeface="+mn-lt"/>
              </a:rPr>
              <a:t> </a:t>
            </a:r>
            <a:r>
              <a:rPr dirty="0" err="1">
                <a:latin typeface="+mn-lt"/>
              </a:rPr>
              <a:t>weniger</a:t>
            </a:r>
            <a:r>
              <a:rPr dirty="0">
                <a:latin typeface="+mn-lt"/>
              </a:rPr>
              <a:t> stark </a:t>
            </a:r>
            <a:r>
              <a:rPr dirty="0" err="1">
                <a:latin typeface="+mn-lt"/>
              </a:rPr>
              <a:t>ausgeprägt</a:t>
            </a:r>
            <a:endParaRPr dirty="0">
              <a:latin typeface="+mn-lt"/>
            </a:endParaRPr>
          </a:p>
          <a:p>
            <a:pPr marL="136915" indent="-136915">
              <a:buSzPct val="100000"/>
              <a:buChar char="-"/>
            </a:pPr>
            <a:endParaRPr dirty="0">
              <a:latin typeface="+mn-lt"/>
            </a:endParaRPr>
          </a:p>
          <a:p>
            <a:pPr marL="136915" indent="-136915">
              <a:buSzPct val="100000"/>
              <a:buChar char="-"/>
            </a:pPr>
            <a:r>
              <a:rPr dirty="0">
                <a:latin typeface="+mn-lt"/>
              </a:rPr>
              <a:t>Parkinson-</a:t>
            </a:r>
            <a:r>
              <a:rPr dirty="0" err="1">
                <a:latin typeface="+mn-lt"/>
              </a:rPr>
              <a:t>Erkrankung</a:t>
            </a:r>
            <a:r>
              <a:rPr dirty="0">
                <a:latin typeface="+mn-lt"/>
              </a:rPr>
              <a:t> </a:t>
            </a:r>
            <a:r>
              <a:rPr dirty="0" err="1">
                <a:latin typeface="+mn-lt"/>
              </a:rPr>
              <a:t>aber</a:t>
            </a:r>
            <a:r>
              <a:rPr dirty="0">
                <a:latin typeface="+mn-lt"/>
              </a:rPr>
              <a:t> </a:t>
            </a:r>
            <a:r>
              <a:rPr dirty="0" err="1">
                <a:latin typeface="+mn-lt"/>
              </a:rPr>
              <a:t>auch</a:t>
            </a:r>
            <a:r>
              <a:rPr dirty="0">
                <a:latin typeface="+mn-lt"/>
              </a:rPr>
              <a:t> </a:t>
            </a:r>
            <a:r>
              <a:rPr dirty="0" err="1">
                <a:latin typeface="+mn-lt"/>
              </a:rPr>
              <a:t>Risikofaktor</a:t>
            </a:r>
            <a:r>
              <a:rPr dirty="0">
                <a:latin typeface="+mn-lt"/>
              </a:rPr>
              <a:t> für Alzheimer-</a:t>
            </a:r>
            <a:r>
              <a:rPr dirty="0" err="1">
                <a:latin typeface="+mn-lt"/>
              </a:rPr>
              <a:t>Demenz</a:t>
            </a:r>
            <a:r>
              <a:rPr dirty="0">
                <a:latin typeface="+mn-lt"/>
              </a:rPr>
              <a:t>-</a:t>
            </a:r>
            <a:r>
              <a:rPr dirty="0" err="1">
                <a:latin typeface="+mn-lt"/>
              </a:rPr>
              <a:t>Erkrankung</a:t>
            </a:r>
            <a:r>
              <a:rPr dirty="0">
                <a:latin typeface="+mn-lt"/>
              </a:rPr>
              <a:t> (6x </a:t>
            </a:r>
            <a:r>
              <a:rPr dirty="0" err="1">
                <a:latin typeface="+mn-lt"/>
              </a:rPr>
              <a:t>höheres</a:t>
            </a:r>
            <a:r>
              <a:rPr dirty="0">
                <a:latin typeface="+mn-lt"/>
              </a:rPr>
              <a:t> </a:t>
            </a:r>
            <a:r>
              <a:rPr dirty="0" err="1">
                <a:latin typeface="+mn-lt"/>
              </a:rPr>
              <a:t>Risiko</a:t>
            </a:r>
            <a:r>
              <a:rPr dirty="0">
                <a:latin typeface="+mn-lt"/>
              </a:rPr>
              <a:t> </a:t>
            </a:r>
            <a:r>
              <a:rPr dirty="0" err="1">
                <a:latin typeface="+mn-lt"/>
              </a:rPr>
              <a:t>im</a:t>
            </a:r>
            <a:r>
              <a:rPr dirty="0">
                <a:latin typeface="+mn-lt"/>
              </a:rPr>
              <a:t> </a:t>
            </a:r>
            <a:r>
              <a:rPr dirty="0" err="1">
                <a:latin typeface="+mn-lt"/>
              </a:rPr>
              <a:t>Vergleich</a:t>
            </a:r>
            <a:r>
              <a:rPr dirty="0">
                <a:latin typeface="+mn-lt"/>
              </a:rPr>
              <a:t> </a:t>
            </a:r>
            <a:r>
              <a:rPr dirty="0" err="1">
                <a:latin typeface="+mn-lt"/>
              </a:rPr>
              <a:t>zu</a:t>
            </a:r>
            <a:r>
              <a:rPr dirty="0">
                <a:latin typeface="+mn-lt"/>
              </a:rPr>
              <a:t> </a:t>
            </a:r>
            <a:r>
              <a:rPr dirty="0" err="1">
                <a:latin typeface="+mn-lt"/>
              </a:rPr>
              <a:t>Allgemeinbevölkerung</a:t>
            </a:r>
            <a:r>
              <a:rPr dirty="0">
                <a:latin typeface="+mn-lt"/>
              </a:rPr>
              <a:t>)</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Titel 1"/>
          <p:cNvSpPr txBox="1">
            <a:spLocks noGrp="1"/>
          </p:cNvSpPr>
          <p:nvPr>
            <p:ph type="title"/>
          </p:nvPr>
        </p:nvSpPr>
        <p:spPr>
          <a:prstGeom prst="rect">
            <a:avLst/>
          </a:prstGeom>
        </p:spPr>
        <p:txBody>
          <a:bodyPr>
            <a:normAutofit/>
          </a:bodyPr>
          <a:lstStyle>
            <a:lvl1pPr>
              <a:defRPr sz="2200"/>
            </a:lvl1pPr>
          </a:lstStyle>
          <a:p>
            <a:r>
              <a:rPr sz="4000" dirty="0" err="1"/>
              <a:t>Behandlung</a:t>
            </a:r>
            <a:r>
              <a:rPr sz="4000" dirty="0"/>
              <a:t> von Parkinson</a:t>
            </a:r>
          </a:p>
        </p:txBody>
      </p:sp>
      <p:sp>
        <p:nvSpPr>
          <p:cNvPr id="347" name="Bewegung: Ergänzung zur Medikation…"/>
          <p:cNvSpPr txBox="1"/>
          <p:nvPr/>
        </p:nvSpPr>
        <p:spPr>
          <a:xfrm>
            <a:off x="167905" y="1479060"/>
            <a:ext cx="4454675" cy="46178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b="1"/>
            </a:pPr>
            <a:r>
              <a:rPr dirty="0" err="1">
                <a:latin typeface="+mn-lt"/>
              </a:rPr>
              <a:t>Bewegung</a:t>
            </a:r>
            <a:r>
              <a:rPr dirty="0">
                <a:latin typeface="+mn-lt"/>
              </a:rPr>
              <a:t>: </a:t>
            </a:r>
            <a:r>
              <a:rPr b="0" dirty="0" err="1">
                <a:latin typeface="+mn-lt"/>
              </a:rPr>
              <a:t>Ergänzung</a:t>
            </a:r>
            <a:r>
              <a:rPr b="0" dirty="0">
                <a:latin typeface="+mn-lt"/>
              </a:rPr>
              <a:t> </a:t>
            </a:r>
            <a:r>
              <a:rPr b="0" dirty="0" err="1">
                <a:latin typeface="+mn-lt"/>
              </a:rPr>
              <a:t>zur</a:t>
            </a:r>
            <a:r>
              <a:rPr b="0" dirty="0">
                <a:latin typeface="+mn-lt"/>
              </a:rPr>
              <a:t> </a:t>
            </a:r>
            <a:r>
              <a:rPr b="0" dirty="0" err="1">
                <a:latin typeface="+mn-lt"/>
              </a:rPr>
              <a:t>Medikation</a:t>
            </a:r>
            <a:endParaRPr b="0" dirty="0">
              <a:latin typeface="+mn-lt"/>
            </a:endParaRPr>
          </a:p>
          <a:p>
            <a:pPr>
              <a:defRPr b="1"/>
            </a:pPr>
            <a:endParaRPr b="0" dirty="0">
              <a:latin typeface="+mn-lt"/>
            </a:endParaRPr>
          </a:p>
          <a:p>
            <a:pPr>
              <a:defRPr b="1"/>
            </a:pPr>
            <a:r>
              <a:rPr dirty="0">
                <a:latin typeface="+mn-lt"/>
              </a:rPr>
              <a:t>Levodopa / L-Dopa: </a:t>
            </a:r>
          </a:p>
          <a:p>
            <a:pPr marL="517915" lvl="1" indent="-136915">
              <a:buSzPct val="100000"/>
              <a:buChar char="-"/>
            </a:pPr>
            <a:r>
              <a:rPr dirty="0" err="1">
                <a:latin typeface="+mn-lt"/>
              </a:rPr>
              <a:t>Vorstufe</a:t>
            </a:r>
            <a:r>
              <a:rPr dirty="0">
                <a:latin typeface="+mn-lt"/>
              </a:rPr>
              <a:t> von </a:t>
            </a:r>
            <a:r>
              <a:rPr dirty="0" err="1">
                <a:latin typeface="+mn-lt"/>
              </a:rPr>
              <a:t>Dopamin</a:t>
            </a:r>
            <a:endParaRPr dirty="0">
              <a:latin typeface="+mn-lt"/>
            </a:endParaRPr>
          </a:p>
          <a:p>
            <a:pPr marL="517915" lvl="1" indent="-136915">
              <a:buSzPct val="100000"/>
              <a:buChar char="-"/>
            </a:pPr>
            <a:r>
              <a:rPr dirty="0" err="1">
                <a:latin typeface="+mn-lt"/>
              </a:rPr>
              <a:t>Tablettenform</a:t>
            </a:r>
            <a:endParaRPr dirty="0">
              <a:latin typeface="+mn-lt"/>
            </a:endParaRPr>
          </a:p>
          <a:p>
            <a:pPr marL="517915" lvl="1" indent="-136915">
              <a:buSzPct val="100000"/>
              <a:buChar char="-"/>
            </a:pPr>
            <a:r>
              <a:rPr dirty="0">
                <a:latin typeface="+mn-lt"/>
              </a:rPr>
              <a:t>Standard-</a:t>
            </a:r>
            <a:r>
              <a:rPr dirty="0" err="1">
                <a:latin typeface="+mn-lt"/>
              </a:rPr>
              <a:t>Medikament</a:t>
            </a:r>
            <a:r>
              <a:rPr dirty="0">
                <a:latin typeface="+mn-lt"/>
              </a:rPr>
              <a:t> </a:t>
            </a:r>
            <a:r>
              <a:rPr dirty="0" err="1">
                <a:latin typeface="+mn-lt"/>
              </a:rPr>
              <a:t>bei</a:t>
            </a:r>
            <a:r>
              <a:rPr dirty="0">
                <a:latin typeface="+mn-lt"/>
              </a:rPr>
              <a:t> Parkinson</a:t>
            </a:r>
          </a:p>
          <a:p>
            <a:pPr>
              <a:defRPr b="1"/>
            </a:pPr>
            <a:endParaRPr dirty="0">
              <a:latin typeface="+mn-lt"/>
            </a:endParaRPr>
          </a:p>
          <a:p>
            <a:pPr>
              <a:defRPr b="1"/>
            </a:pPr>
            <a:r>
              <a:rPr dirty="0" err="1">
                <a:latin typeface="+mn-lt"/>
              </a:rPr>
              <a:t>Apomorphin</a:t>
            </a:r>
            <a:r>
              <a:rPr dirty="0">
                <a:latin typeface="+mn-lt"/>
              </a:rPr>
              <a:t>:</a:t>
            </a:r>
          </a:p>
          <a:p>
            <a:pPr marL="517915" lvl="1" indent="-136915">
              <a:buSzPct val="100000"/>
              <a:buChar char="-"/>
            </a:pPr>
            <a:r>
              <a:rPr dirty="0" err="1">
                <a:latin typeface="+mn-lt"/>
              </a:rPr>
              <a:t>subkutane</a:t>
            </a:r>
            <a:r>
              <a:rPr dirty="0">
                <a:latin typeface="+mn-lt"/>
              </a:rPr>
              <a:t> </a:t>
            </a:r>
            <a:r>
              <a:rPr dirty="0" err="1">
                <a:latin typeface="+mn-lt"/>
              </a:rPr>
              <a:t>Injektion</a:t>
            </a:r>
            <a:r>
              <a:rPr dirty="0">
                <a:latin typeface="+mn-lt"/>
              </a:rPr>
              <a:t> </a:t>
            </a:r>
            <a:r>
              <a:rPr dirty="0" err="1">
                <a:latin typeface="+mn-lt"/>
              </a:rPr>
              <a:t>oder</a:t>
            </a:r>
            <a:r>
              <a:rPr dirty="0">
                <a:latin typeface="+mn-lt"/>
              </a:rPr>
              <a:t> </a:t>
            </a:r>
            <a:r>
              <a:rPr dirty="0" err="1">
                <a:latin typeface="+mn-lt"/>
              </a:rPr>
              <a:t>Dauerinfusion</a:t>
            </a:r>
            <a:r>
              <a:rPr lang="de-DE" dirty="0">
                <a:latin typeface="+mn-lt"/>
              </a:rPr>
              <a:t> (Pumpe)</a:t>
            </a:r>
            <a:endParaRPr dirty="0">
              <a:latin typeface="+mn-lt"/>
            </a:endParaRPr>
          </a:p>
          <a:p>
            <a:pPr marL="517915" lvl="1" indent="-136915">
              <a:buSzPct val="100000"/>
              <a:buChar char="-"/>
            </a:pPr>
            <a:r>
              <a:rPr b="1" dirty="0" err="1">
                <a:latin typeface="+mn-lt"/>
              </a:rPr>
              <a:t>v.a.</a:t>
            </a:r>
            <a:r>
              <a:rPr b="1" dirty="0">
                <a:latin typeface="+mn-lt"/>
              </a:rPr>
              <a:t> in </a:t>
            </a:r>
            <a:r>
              <a:rPr b="1" dirty="0" err="1">
                <a:latin typeface="+mn-lt"/>
              </a:rPr>
              <a:t>Spätphase</a:t>
            </a:r>
            <a:endParaRPr b="1" dirty="0">
              <a:latin typeface="+mn-lt"/>
            </a:endParaRPr>
          </a:p>
          <a:p>
            <a:pPr marL="517915" lvl="1" indent="-136915">
              <a:buSzPct val="100000"/>
              <a:buChar char="-"/>
            </a:pPr>
            <a:r>
              <a:rPr dirty="0" err="1">
                <a:latin typeface="+mn-lt"/>
              </a:rPr>
              <a:t>starke</a:t>
            </a:r>
            <a:r>
              <a:rPr dirty="0">
                <a:latin typeface="+mn-lt"/>
              </a:rPr>
              <a:t> </a:t>
            </a:r>
            <a:r>
              <a:rPr dirty="0" err="1">
                <a:latin typeface="+mn-lt"/>
              </a:rPr>
              <a:t>Wirkung</a:t>
            </a:r>
            <a:r>
              <a:rPr dirty="0">
                <a:latin typeface="+mn-lt"/>
              </a:rPr>
              <a:t> </a:t>
            </a:r>
          </a:p>
          <a:p>
            <a:pPr marL="517915" lvl="1" indent="-136915">
              <a:buSzPct val="100000"/>
              <a:buChar char="-"/>
            </a:pPr>
            <a:r>
              <a:rPr dirty="0" err="1">
                <a:latin typeface="+mn-lt"/>
              </a:rPr>
              <a:t>Nebenwirkungen</a:t>
            </a:r>
            <a:r>
              <a:rPr dirty="0">
                <a:latin typeface="+mn-lt"/>
              </a:rPr>
              <a:t>: </a:t>
            </a:r>
            <a:r>
              <a:rPr dirty="0" err="1">
                <a:latin typeface="+mn-lt"/>
              </a:rPr>
              <a:t>Schwindel</a:t>
            </a:r>
            <a:r>
              <a:rPr dirty="0">
                <a:latin typeface="+mn-lt"/>
              </a:rPr>
              <a:t>, </a:t>
            </a:r>
            <a:r>
              <a:rPr dirty="0" err="1">
                <a:latin typeface="+mn-lt"/>
              </a:rPr>
              <a:t>Verwirrtheit</a:t>
            </a:r>
            <a:r>
              <a:rPr dirty="0">
                <a:latin typeface="+mn-lt"/>
              </a:rPr>
              <a:t>, </a:t>
            </a:r>
            <a:r>
              <a:rPr b="1" dirty="0" err="1">
                <a:latin typeface="+mn-lt"/>
              </a:rPr>
              <a:t>Einschlafattacken</a:t>
            </a:r>
            <a:r>
              <a:rPr dirty="0">
                <a:latin typeface="+mn-lt"/>
              </a:rPr>
              <a:t>, </a:t>
            </a:r>
            <a:r>
              <a:rPr dirty="0" err="1">
                <a:latin typeface="+mn-lt"/>
              </a:rPr>
              <a:t>Halluzinationen</a:t>
            </a:r>
            <a:r>
              <a:rPr dirty="0">
                <a:latin typeface="+mn-lt"/>
              </a:rPr>
              <a:t>, </a:t>
            </a:r>
            <a:r>
              <a:rPr dirty="0" err="1">
                <a:latin typeface="+mn-lt"/>
              </a:rPr>
              <a:t>Übelkeit</a:t>
            </a:r>
            <a:r>
              <a:rPr dirty="0">
                <a:latin typeface="+mn-lt"/>
              </a:rPr>
              <a:t>,…</a:t>
            </a:r>
          </a:p>
          <a:p>
            <a:pPr marL="517915" lvl="1" indent="-136915">
              <a:buSzPct val="100000"/>
              <a:buChar char="-"/>
            </a:pPr>
            <a:endParaRPr dirty="0">
              <a:latin typeface="+mn-lt"/>
            </a:endParaRPr>
          </a:p>
        </p:txBody>
      </p:sp>
      <p:sp>
        <p:nvSpPr>
          <p:cNvPr id="348" name="Tiefe Hirnstimulation…"/>
          <p:cNvSpPr txBox="1"/>
          <p:nvPr/>
        </p:nvSpPr>
        <p:spPr>
          <a:xfrm>
            <a:off x="4662969" y="1454530"/>
            <a:ext cx="3792155" cy="48013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lvl="1" indent="228600">
              <a:defRPr b="1"/>
            </a:pPr>
            <a:r>
              <a:rPr dirty="0" err="1">
                <a:latin typeface="+mn-lt"/>
              </a:rPr>
              <a:t>Tiefe</a:t>
            </a:r>
            <a:r>
              <a:rPr dirty="0">
                <a:latin typeface="+mn-lt"/>
              </a:rPr>
              <a:t> </a:t>
            </a:r>
            <a:r>
              <a:rPr dirty="0" err="1">
                <a:latin typeface="+mn-lt"/>
              </a:rPr>
              <a:t>Hirnstimulation</a:t>
            </a:r>
            <a:r>
              <a:rPr dirty="0">
                <a:latin typeface="+mn-lt"/>
              </a:rPr>
              <a:t> </a:t>
            </a:r>
          </a:p>
          <a:p>
            <a:pPr lvl="1" indent="228600">
              <a:defRPr b="1"/>
            </a:pPr>
            <a:r>
              <a:rPr dirty="0">
                <a:latin typeface="+mn-lt"/>
              </a:rPr>
              <a:t>(THS </a:t>
            </a:r>
            <a:r>
              <a:rPr dirty="0" err="1">
                <a:latin typeface="+mn-lt"/>
              </a:rPr>
              <a:t>bzw</a:t>
            </a:r>
            <a:r>
              <a:rPr dirty="0">
                <a:latin typeface="+mn-lt"/>
              </a:rPr>
              <a:t>. DBS):</a:t>
            </a:r>
          </a:p>
          <a:p>
            <a:pPr marL="517915" lvl="1" indent="-136915">
              <a:buSzPct val="100000"/>
              <a:buChar char="-"/>
            </a:pPr>
            <a:r>
              <a:rPr dirty="0" err="1">
                <a:latin typeface="+mn-lt"/>
              </a:rPr>
              <a:t>operativer</a:t>
            </a:r>
            <a:r>
              <a:rPr dirty="0">
                <a:latin typeface="+mn-lt"/>
              </a:rPr>
              <a:t> </a:t>
            </a:r>
            <a:r>
              <a:rPr dirty="0" err="1">
                <a:latin typeface="+mn-lt"/>
              </a:rPr>
              <a:t>Eingriff</a:t>
            </a:r>
            <a:endParaRPr dirty="0">
              <a:latin typeface="+mn-lt"/>
            </a:endParaRPr>
          </a:p>
          <a:p>
            <a:pPr marL="517915" lvl="1" indent="-136915">
              <a:buSzPct val="100000"/>
              <a:buChar char="-"/>
            </a:pPr>
            <a:r>
              <a:rPr dirty="0" err="1">
                <a:latin typeface="+mn-lt"/>
              </a:rPr>
              <a:t>Erfolgsaussichten</a:t>
            </a:r>
            <a:r>
              <a:rPr dirty="0">
                <a:latin typeface="+mn-lt"/>
              </a:rPr>
              <a:t> 80-90%</a:t>
            </a:r>
          </a:p>
          <a:p>
            <a:pPr marL="517915" lvl="1" indent="-136915">
              <a:buSzPct val="100000"/>
              <a:buChar char="-"/>
            </a:pPr>
            <a:r>
              <a:rPr dirty="0" err="1">
                <a:latin typeface="+mn-lt"/>
              </a:rPr>
              <a:t>reversibel</a:t>
            </a:r>
            <a:endParaRPr dirty="0">
              <a:latin typeface="+mn-lt"/>
            </a:endParaRPr>
          </a:p>
          <a:p>
            <a:endParaRPr dirty="0">
              <a:latin typeface="+mn-lt"/>
            </a:endParaRPr>
          </a:p>
          <a:p>
            <a:pPr lvl="1" indent="228600">
              <a:defRPr b="1"/>
            </a:pPr>
            <a:r>
              <a:rPr dirty="0" err="1">
                <a:latin typeface="+mn-lt"/>
              </a:rPr>
              <a:t>Läsionierung</a:t>
            </a:r>
            <a:r>
              <a:rPr dirty="0">
                <a:latin typeface="+mn-lt"/>
              </a:rPr>
              <a:t> </a:t>
            </a:r>
            <a:r>
              <a:rPr dirty="0" err="1">
                <a:latin typeface="+mn-lt"/>
              </a:rPr>
              <a:t>durch</a:t>
            </a:r>
            <a:r>
              <a:rPr dirty="0">
                <a:latin typeface="+mn-lt"/>
              </a:rPr>
              <a:t> </a:t>
            </a:r>
          </a:p>
          <a:p>
            <a:pPr lvl="1" indent="228600">
              <a:defRPr b="1"/>
            </a:pPr>
            <a:r>
              <a:rPr dirty="0" err="1">
                <a:latin typeface="+mn-lt"/>
              </a:rPr>
              <a:t>fokussierten</a:t>
            </a:r>
            <a:r>
              <a:rPr dirty="0">
                <a:latin typeface="+mn-lt"/>
              </a:rPr>
              <a:t> </a:t>
            </a:r>
            <a:r>
              <a:rPr dirty="0" err="1">
                <a:latin typeface="+mn-lt"/>
              </a:rPr>
              <a:t>Ultraschall</a:t>
            </a:r>
            <a:r>
              <a:rPr dirty="0">
                <a:latin typeface="+mn-lt"/>
              </a:rPr>
              <a:t> (FUS)</a:t>
            </a:r>
          </a:p>
          <a:p>
            <a:pPr marL="917170" lvl="2" indent="-155170">
              <a:buSzPct val="100000"/>
              <a:buChar char="-"/>
            </a:pPr>
            <a:r>
              <a:rPr dirty="0" err="1">
                <a:latin typeface="+mn-lt"/>
              </a:rPr>
              <a:t>nicht</a:t>
            </a:r>
            <a:r>
              <a:rPr dirty="0">
                <a:latin typeface="+mn-lt"/>
              </a:rPr>
              <a:t> </a:t>
            </a:r>
            <a:r>
              <a:rPr dirty="0" err="1">
                <a:latin typeface="+mn-lt"/>
              </a:rPr>
              <a:t>reversibel</a:t>
            </a:r>
            <a:endParaRPr dirty="0">
              <a:latin typeface="+mn-lt"/>
            </a:endParaRPr>
          </a:p>
          <a:p>
            <a:pPr marL="917170" lvl="2" indent="-155170">
              <a:buSzPct val="100000"/>
              <a:buChar char="-"/>
            </a:pPr>
            <a:r>
              <a:rPr dirty="0" err="1">
                <a:latin typeface="+mn-lt"/>
              </a:rPr>
              <a:t>Läsionierung</a:t>
            </a:r>
            <a:r>
              <a:rPr dirty="0">
                <a:latin typeface="+mn-lt"/>
              </a:rPr>
              <a:t> </a:t>
            </a:r>
            <a:r>
              <a:rPr dirty="0" err="1">
                <a:latin typeface="+mn-lt"/>
              </a:rPr>
              <a:t>durch</a:t>
            </a:r>
            <a:r>
              <a:rPr dirty="0">
                <a:latin typeface="+mn-lt"/>
              </a:rPr>
              <a:t> </a:t>
            </a:r>
            <a:r>
              <a:rPr dirty="0" err="1">
                <a:latin typeface="+mn-lt"/>
              </a:rPr>
              <a:t>fokussierte</a:t>
            </a:r>
            <a:r>
              <a:rPr dirty="0">
                <a:latin typeface="+mn-lt"/>
              </a:rPr>
              <a:t> </a:t>
            </a:r>
            <a:r>
              <a:rPr dirty="0" err="1">
                <a:latin typeface="+mn-lt"/>
              </a:rPr>
              <a:t>Hitze</a:t>
            </a:r>
            <a:r>
              <a:rPr dirty="0">
                <a:latin typeface="+mn-lt"/>
              </a:rPr>
              <a:t> </a:t>
            </a:r>
            <a:r>
              <a:rPr dirty="0" err="1">
                <a:latin typeface="+mn-lt"/>
              </a:rPr>
              <a:t>im</a:t>
            </a:r>
            <a:r>
              <a:rPr dirty="0">
                <a:latin typeface="+mn-lt"/>
              </a:rPr>
              <a:t> </a:t>
            </a:r>
            <a:r>
              <a:rPr dirty="0" err="1">
                <a:latin typeface="+mn-lt"/>
              </a:rPr>
              <a:t>zentralen</a:t>
            </a:r>
            <a:r>
              <a:rPr dirty="0">
                <a:latin typeface="+mn-lt"/>
              </a:rPr>
              <a:t> </a:t>
            </a:r>
            <a:r>
              <a:rPr dirty="0" err="1">
                <a:latin typeface="+mn-lt"/>
              </a:rPr>
              <a:t>intermediären</a:t>
            </a:r>
            <a:r>
              <a:rPr dirty="0">
                <a:latin typeface="+mn-lt"/>
              </a:rPr>
              <a:t> Nucleus</a:t>
            </a:r>
          </a:p>
          <a:p>
            <a:pPr marL="917170" lvl="2" indent="-155170">
              <a:buSzPct val="100000"/>
              <a:buChar char="-"/>
            </a:pPr>
            <a:r>
              <a:rPr dirty="0" err="1">
                <a:latin typeface="+mn-lt"/>
              </a:rPr>
              <a:t>geringes</a:t>
            </a:r>
            <a:r>
              <a:rPr dirty="0">
                <a:latin typeface="+mn-lt"/>
              </a:rPr>
              <a:t> </a:t>
            </a:r>
            <a:r>
              <a:rPr dirty="0" err="1">
                <a:latin typeface="+mn-lt"/>
              </a:rPr>
              <a:t>Risiko</a:t>
            </a:r>
            <a:r>
              <a:rPr dirty="0">
                <a:latin typeface="+mn-lt"/>
              </a:rPr>
              <a:t>, Patient*</a:t>
            </a:r>
            <a:r>
              <a:rPr dirty="0" err="1">
                <a:latin typeface="+mn-lt"/>
              </a:rPr>
              <a:t>innen</a:t>
            </a:r>
            <a:r>
              <a:rPr dirty="0">
                <a:latin typeface="+mn-lt"/>
              </a:rPr>
              <a:t> </a:t>
            </a:r>
            <a:r>
              <a:rPr dirty="0" err="1">
                <a:latin typeface="+mn-lt"/>
              </a:rPr>
              <a:t>sind</a:t>
            </a:r>
            <a:r>
              <a:rPr dirty="0">
                <a:latin typeface="+mn-lt"/>
              </a:rPr>
              <a:t> </a:t>
            </a:r>
            <a:r>
              <a:rPr dirty="0" err="1">
                <a:latin typeface="+mn-lt"/>
              </a:rPr>
              <a:t>nach</a:t>
            </a:r>
            <a:r>
              <a:rPr dirty="0">
                <a:latin typeface="+mn-lt"/>
              </a:rPr>
              <a:t> 1 Tag </a:t>
            </a:r>
            <a:r>
              <a:rPr dirty="0" err="1">
                <a:latin typeface="+mn-lt"/>
              </a:rPr>
              <a:t>wieder</a:t>
            </a:r>
            <a:r>
              <a:rPr dirty="0">
                <a:latin typeface="+mn-lt"/>
              </a:rPr>
              <a:t> fit</a:t>
            </a:r>
            <a:endParaRPr lang="de-DE" dirty="0">
              <a:latin typeface="+mn-lt"/>
            </a:endParaRPr>
          </a:p>
          <a:p>
            <a:pPr marL="917170" lvl="2" indent="-155170">
              <a:buSzPct val="100000"/>
              <a:buChar char="-"/>
            </a:pPr>
            <a:r>
              <a:rPr lang="de-DE" dirty="0">
                <a:latin typeface="+mn-lt"/>
              </a:rPr>
              <a:t>Unklare Nebenwirkungen</a:t>
            </a:r>
            <a:endParaRPr dirty="0">
              <a:latin typeface="+mn-lt"/>
            </a:endParaRPr>
          </a:p>
        </p:txBody>
      </p:sp>
      <p:sp>
        <p:nvSpPr>
          <p:cNvPr id="349" name="Linie"/>
          <p:cNvSpPr/>
          <p:nvPr/>
        </p:nvSpPr>
        <p:spPr>
          <a:xfrm flipV="1">
            <a:off x="4659945" y="1522892"/>
            <a:ext cx="1" cy="4521841"/>
          </a:xfrm>
          <a:prstGeom prst="line">
            <a:avLst/>
          </a:prstGeom>
          <a:ln w="38100">
            <a:solidFill>
              <a:schemeClr val="accent3">
                <a:lumOff val="21999"/>
              </a:schemeClr>
            </a:solidFill>
          </a:ln>
        </p:spPr>
        <p:txBody>
          <a:bodyPr lIns="45719" rIns="45719"/>
          <a:lstStyle/>
          <a:p>
            <a:endParaRPr>
              <a:latin typeface="+mn-lt"/>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8" name="hirnschrittmacher.jpeg" descr="hirnschrittmacher.jpeg"/>
          <p:cNvPicPr>
            <a:picLocks noChangeAspect="1"/>
          </p:cNvPicPr>
          <p:nvPr/>
        </p:nvPicPr>
        <p:blipFill>
          <a:blip r:embed="rId3"/>
          <a:srcRect l="17172" t="332" r="8212"/>
          <a:stretch>
            <a:fillRect/>
          </a:stretch>
        </p:blipFill>
        <p:spPr>
          <a:xfrm>
            <a:off x="4113542" y="1337684"/>
            <a:ext cx="4416748" cy="4763987"/>
          </a:xfrm>
          <a:prstGeom prst="rect">
            <a:avLst/>
          </a:prstGeom>
          <a:ln w="12700">
            <a:miter lim="400000"/>
          </a:ln>
        </p:spPr>
      </p:pic>
      <p:sp>
        <p:nvSpPr>
          <p:cNvPr id="409" name="Verbindungskabel"/>
          <p:cNvSpPr txBox="1"/>
          <p:nvPr/>
        </p:nvSpPr>
        <p:spPr>
          <a:xfrm>
            <a:off x="6759929" y="3460284"/>
            <a:ext cx="1517772" cy="2888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400"/>
            </a:lvl1pPr>
          </a:lstStyle>
          <a:p>
            <a:r>
              <a:t>Verbindungskabel</a:t>
            </a:r>
          </a:p>
        </p:txBody>
      </p:sp>
      <p:sp>
        <p:nvSpPr>
          <p:cNvPr id="410" name="Neurostimulator…"/>
          <p:cNvSpPr txBox="1"/>
          <p:nvPr/>
        </p:nvSpPr>
        <p:spPr>
          <a:xfrm>
            <a:off x="4222056" y="4949620"/>
            <a:ext cx="1408470" cy="4920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r">
              <a:defRPr sz="1400"/>
            </a:pPr>
            <a:r>
              <a:t>Neurostimulator </a:t>
            </a:r>
          </a:p>
          <a:p>
            <a:pPr algn="r">
              <a:defRPr sz="1400"/>
            </a:pPr>
            <a:r>
              <a:t>mit Batterie</a:t>
            </a:r>
          </a:p>
        </p:txBody>
      </p:sp>
      <p:sp>
        <p:nvSpPr>
          <p:cNvPr id="411" name="Elektroden"/>
          <p:cNvSpPr txBox="1"/>
          <p:nvPr/>
        </p:nvSpPr>
        <p:spPr>
          <a:xfrm>
            <a:off x="6775212" y="1475276"/>
            <a:ext cx="954160" cy="307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400">
                <a:latin typeface="D-DIN"/>
                <a:ea typeface="D-DIN"/>
                <a:cs typeface="D-DIN"/>
                <a:sym typeface="D-DIN"/>
              </a:defRPr>
            </a:lvl1pPr>
          </a:lstStyle>
          <a:p>
            <a:r>
              <a:t>Elektroden</a:t>
            </a:r>
          </a:p>
        </p:txBody>
      </p:sp>
      <p:sp>
        <p:nvSpPr>
          <p:cNvPr id="412" name="Linie"/>
          <p:cNvSpPr/>
          <p:nvPr/>
        </p:nvSpPr>
        <p:spPr>
          <a:xfrm flipH="1">
            <a:off x="5185089" y="1647799"/>
            <a:ext cx="1578056" cy="353925"/>
          </a:xfrm>
          <a:prstGeom prst="line">
            <a:avLst/>
          </a:prstGeom>
          <a:ln w="25400">
            <a:solidFill>
              <a:schemeClr val="accent4"/>
            </a:solidFill>
            <a:tailEnd type="triangle"/>
          </a:ln>
          <a:effectLst>
            <a:outerShdw blurRad="38100" dist="20000" dir="5400000" rotWithShape="0">
              <a:srgbClr val="000000">
                <a:alpha val="38000"/>
              </a:srgbClr>
            </a:outerShdw>
          </a:effectLst>
        </p:spPr>
        <p:txBody>
          <a:bodyPr lIns="45719" rIns="45719"/>
          <a:lstStyle/>
          <a:p>
            <a:endParaRPr/>
          </a:p>
        </p:txBody>
      </p:sp>
      <p:sp>
        <p:nvSpPr>
          <p:cNvPr id="413" name="Linie"/>
          <p:cNvSpPr/>
          <p:nvPr/>
        </p:nvSpPr>
        <p:spPr>
          <a:xfrm flipH="1">
            <a:off x="5805057" y="1713429"/>
            <a:ext cx="967894" cy="410212"/>
          </a:xfrm>
          <a:prstGeom prst="line">
            <a:avLst/>
          </a:prstGeom>
          <a:ln w="25400">
            <a:solidFill>
              <a:schemeClr val="accent4"/>
            </a:solidFill>
            <a:tailEnd type="triangle"/>
          </a:ln>
          <a:effectLst>
            <a:outerShdw blurRad="38100" dist="20000" dir="5400000" rotWithShape="0">
              <a:srgbClr val="000000">
                <a:alpha val="38000"/>
              </a:srgbClr>
            </a:outerShdw>
          </a:effectLst>
        </p:spPr>
        <p:txBody>
          <a:bodyPr lIns="45719" rIns="45719"/>
          <a:lstStyle/>
          <a:p>
            <a:endParaRPr/>
          </a:p>
        </p:txBody>
      </p:sp>
      <p:sp>
        <p:nvSpPr>
          <p:cNvPr id="414" name="Linie"/>
          <p:cNvSpPr/>
          <p:nvPr/>
        </p:nvSpPr>
        <p:spPr>
          <a:xfrm flipH="1">
            <a:off x="6540915" y="3790029"/>
            <a:ext cx="405987" cy="405987"/>
          </a:xfrm>
          <a:prstGeom prst="line">
            <a:avLst/>
          </a:prstGeom>
          <a:ln w="25400">
            <a:solidFill>
              <a:schemeClr val="accent4"/>
            </a:solidFill>
            <a:tailEnd type="triangle"/>
          </a:ln>
          <a:effectLst>
            <a:outerShdw blurRad="38100" dist="20000" dir="5400000" rotWithShape="0">
              <a:srgbClr val="000000">
                <a:alpha val="38000"/>
              </a:srgbClr>
            </a:outerShdw>
          </a:effectLst>
        </p:spPr>
        <p:txBody>
          <a:bodyPr lIns="45719" rIns="45719"/>
          <a:lstStyle/>
          <a:p>
            <a:endParaRPr/>
          </a:p>
        </p:txBody>
      </p:sp>
      <p:sp>
        <p:nvSpPr>
          <p:cNvPr id="415" name="Linie"/>
          <p:cNvSpPr/>
          <p:nvPr/>
        </p:nvSpPr>
        <p:spPr>
          <a:xfrm>
            <a:off x="5177806" y="5397430"/>
            <a:ext cx="712376" cy="260346"/>
          </a:xfrm>
          <a:prstGeom prst="line">
            <a:avLst/>
          </a:prstGeom>
          <a:ln w="25400">
            <a:solidFill>
              <a:schemeClr val="accent4"/>
            </a:solidFill>
            <a:tailEnd type="triangle"/>
          </a:ln>
          <a:effectLst>
            <a:outerShdw blurRad="38100" dist="20000" dir="5400000" rotWithShape="0">
              <a:srgbClr val="000000">
                <a:alpha val="38000"/>
              </a:srgbClr>
            </a:outerShdw>
          </a:effectLst>
        </p:spPr>
        <p:txBody>
          <a:bodyPr lIns="45719" rIns="45719"/>
          <a:lstStyle/>
          <a:p>
            <a:endParaRPr/>
          </a:p>
        </p:txBody>
      </p:sp>
      <p:sp>
        <p:nvSpPr>
          <p:cNvPr id="416" name="Abbildung 5…"/>
          <p:cNvSpPr txBox="1"/>
          <p:nvPr/>
        </p:nvSpPr>
        <p:spPr>
          <a:xfrm>
            <a:off x="4175722" y="1134132"/>
            <a:ext cx="3955601" cy="345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defRPr sz="800" b="1">
                <a:solidFill>
                  <a:schemeClr val="accent4">
                    <a:lumOff val="28000"/>
                  </a:schemeClr>
                </a:solidFill>
                <a:latin typeface="D-DIN"/>
                <a:ea typeface="D-DIN"/>
                <a:cs typeface="D-DIN"/>
                <a:sym typeface="D-DIN"/>
              </a:defRPr>
            </a:pPr>
            <a:r>
              <a:t>Abbildung 5</a:t>
            </a:r>
          </a:p>
          <a:p>
            <a:pPr defTabSz="457200">
              <a:defRPr sz="800" i="1">
                <a:solidFill>
                  <a:schemeClr val="accent4">
                    <a:lumOff val="28000"/>
                  </a:schemeClr>
                </a:solidFill>
                <a:latin typeface="D-DIN"/>
                <a:ea typeface="D-DIN"/>
                <a:cs typeface="D-DIN"/>
                <a:sym typeface="D-DIN"/>
              </a:defRPr>
            </a:pPr>
            <a:r>
              <a:t>Tiefenhirnstimulation</a:t>
            </a:r>
          </a:p>
        </p:txBody>
      </p:sp>
      <p:sp>
        <p:nvSpPr>
          <p:cNvPr id="417" name="Inhaltsplatzhalter 2"/>
          <p:cNvSpPr txBox="1"/>
          <p:nvPr/>
        </p:nvSpPr>
        <p:spPr>
          <a:xfrm>
            <a:off x="455715" y="1397041"/>
            <a:ext cx="3434882" cy="46234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lnSpcReduction="10000"/>
          </a:bodyPr>
          <a:lstStyle/>
          <a:p>
            <a:pPr marL="93102" indent="-93102" defTabSz="310895">
              <a:lnSpc>
                <a:spcPct val="110000"/>
              </a:lnSpc>
              <a:buSzPct val="100000"/>
              <a:buChar char="-"/>
              <a:defRPr sz="1224" b="1">
                <a:latin typeface="D-DIN"/>
                <a:ea typeface="D-DIN"/>
                <a:cs typeface="D-DIN"/>
                <a:sym typeface="D-DIN"/>
              </a:defRPr>
            </a:pPr>
            <a:r>
              <a:rPr dirty="0" err="1">
                <a:latin typeface="+mn-lt"/>
              </a:rPr>
              <a:t>Tiefe</a:t>
            </a:r>
            <a:r>
              <a:rPr dirty="0">
                <a:latin typeface="+mn-lt"/>
              </a:rPr>
              <a:t> </a:t>
            </a:r>
            <a:r>
              <a:rPr dirty="0" err="1">
                <a:latin typeface="+mn-lt"/>
              </a:rPr>
              <a:t>Hirnstimulation</a:t>
            </a:r>
            <a:r>
              <a:rPr dirty="0">
                <a:latin typeface="+mn-lt"/>
              </a:rPr>
              <a:t> (THS), Deep Brain Stimulation (DBS) </a:t>
            </a:r>
            <a:r>
              <a:rPr dirty="0" err="1">
                <a:latin typeface="+mn-lt"/>
              </a:rPr>
              <a:t>oder</a:t>
            </a:r>
            <a:r>
              <a:rPr dirty="0">
                <a:latin typeface="+mn-lt"/>
              </a:rPr>
              <a:t> „</a:t>
            </a:r>
            <a:r>
              <a:rPr dirty="0" err="1">
                <a:latin typeface="+mn-lt"/>
              </a:rPr>
              <a:t>Hirnschrittmacher</a:t>
            </a:r>
            <a:r>
              <a:rPr dirty="0">
                <a:latin typeface="+mn-lt"/>
              </a:rPr>
              <a:t>“</a:t>
            </a:r>
          </a:p>
          <a:p>
            <a:pPr marL="93102" indent="-93102" defTabSz="310895">
              <a:lnSpc>
                <a:spcPct val="110000"/>
              </a:lnSpc>
              <a:buSzPct val="100000"/>
              <a:buChar char="-"/>
              <a:defRPr sz="1224">
                <a:latin typeface="D-DIN"/>
                <a:ea typeface="D-DIN"/>
                <a:cs typeface="D-DIN"/>
                <a:sym typeface="D-DIN"/>
              </a:defRPr>
            </a:pPr>
            <a:endParaRPr dirty="0">
              <a:latin typeface="+mn-lt"/>
            </a:endParaRPr>
          </a:p>
          <a:p>
            <a:pPr marL="93102" indent="-93102" defTabSz="310895">
              <a:lnSpc>
                <a:spcPct val="110000"/>
              </a:lnSpc>
              <a:buSzPct val="100000"/>
              <a:buChar char="-"/>
              <a:defRPr sz="1224">
                <a:latin typeface="D-DIN"/>
                <a:ea typeface="D-DIN"/>
                <a:cs typeface="D-DIN"/>
                <a:sym typeface="D-DIN"/>
              </a:defRPr>
            </a:pPr>
            <a:r>
              <a:rPr dirty="0" err="1">
                <a:latin typeface="+mn-lt"/>
              </a:rPr>
              <a:t>Zugelassen</a:t>
            </a:r>
            <a:r>
              <a:rPr dirty="0">
                <a:latin typeface="+mn-lt"/>
              </a:rPr>
              <a:t> für </a:t>
            </a:r>
            <a:r>
              <a:rPr dirty="0" err="1">
                <a:latin typeface="+mn-lt"/>
              </a:rPr>
              <a:t>Behandlung</a:t>
            </a:r>
            <a:r>
              <a:rPr dirty="0">
                <a:latin typeface="+mn-lt"/>
              </a:rPr>
              <a:t> von…</a:t>
            </a:r>
          </a:p>
          <a:p>
            <a:pPr marL="381802" lvl="1" indent="-122722" defTabSz="310895">
              <a:lnSpc>
                <a:spcPct val="110000"/>
              </a:lnSpc>
              <a:buSzPct val="100000"/>
              <a:buChar char="•"/>
              <a:defRPr sz="1224">
                <a:latin typeface="D-DIN"/>
                <a:ea typeface="D-DIN"/>
                <a:cs typeface="D-DIN"/>
                <a:sym typeface="D-DIN"/>
              </a:defRPr>
            </a:pPr>
            <a:r>
              <a:rPr dirty="0" err="1">
                <a:latin typeface="+mn-lt"/>
              </a:rPr>
              <a:t>essentiellem</a:t>
            </a:r>
            <a:r>
              <a:rPr dirty="0">
                <a:latin typeface="+mn-lt"/>
              </a:rPr>
              <a:t> Tremor </a:t>
            </a:r>
          </a:p>
          <a:p>
            <a:pPr marL="381802" lvl="1" indent="-122722" defTabSz="310895">
              <a:lnSpc>
                <a:spcPct val="110000"/>
              </a:lnSpc>
              <a:buSzPct val="100000"/>
              <a:buChar char="•"/>
              <a:defRPr sz="1224" b="1">
                <a:latin typeface="D-DIN"/>
                <a:ea typeface="D-DIN"/>
                <a:cs typeface="D-DIN"/>
                <a:sym typeface="D-DIN"/>
              </a:defRPr>
            </a:pPr>
            <a:r>
              <a:rPr dirty="0">
                <a:latin typeface="+mn-lt"/>
              </a:rPr>
              <a:t>Parkinson (—&gt; Nucleus </a:t>
            </a:r>
            <a:r>
              <a:rPr dirty="0" err="1">
                <a:latin typeface="+mn-lt"/>
              </a:rPr>
              <a:t>subthalamicus</a:t>
            </a:r>
            <a:r>
              <a:rPr dirty="0">
                <a:latin typeface="+mn-lt"/>
              </a:rPr>
              <a:t>)</a:t>
            </a:r>
          </a:p>
          <a:p>
            <a:pPr marL="381802" lvl="1" indent="-122722" defTabSz="310895">
              <a:lnSpc>
                <a:spcPct val="110000"/>
              </a:lnSpc>
              <a:buSzPct val="100000"/>
              <a:buChar char="•"/>
              <a:defRPr sz="1224">
                <a:latin typeface="D-DIN"/>
                <a:ea typeface="D-DIN"/>
                <a:cs typeface="D-DIN"/>
                <a:sym typeface="D-DIN"/>
              </a:defRPr>
            </a:pPr>
            <a:r>
              <a:rPr dirty="0">
                <a:latin typeface="+mn-lt"/>
              </a:rPr>
              <a:t>Tremor </a:t>
            </a:r>
            <a:r>
              <a:rPr dirty="0" err="1">
                <a:latin typeface="+mn-lt"/>
              </a:rPr>
              <a:t>bei</a:t>
            </a:r>
            <a:r>
              <a:rPr dirty="0">
                <a:latin typeface="+mn-lt"/>
              </a:rPr>
              <a:t> </a:t>
            </a:r>
            <a:r>
              <a:rPr dirty="0" err="1">
                <a:latin typeface="+mn-lt"/>
              </a:rPr>
              <a:t>Multipler</a:t>
            </a:r>
            <a:r>
              <a:rPr dirty="0">
                <a:latin typeface="+mn-lt"/>
              </a:rPr>
              <a:t> </a:t>
            </a:r>
            <a:r>
              <a:rPr dirty="0" err="1">
                <a:latin typeface="+mn-lt"/>
              </a:rPr>
              <a:t>Sklerose</a:t>
            </a:r>
            <a:endParaRPr dirty="0">
              <a:latin typeface="+mn-lt"/>
            </a:endParaRPr>
          </a:p>
          <a:p>
            <a:pPr marL="381802" lvl="1" indent="-122722" defTabSz="310895">
              <a:lnSpc>
                <a:spcPct val="110000"/>
              </a:lnSpc>
              <a:buSzPct val="100000"/>
              <a:buChar char="•"/>
              <a:defRPr sz="1224">
                <a:latin typeface="D-DIN"/>
                <a:ea typeface="D-DIN"/>
                <a:cs typeface="D-DIN"/>
                <a:sym typeface="D-DIN"/>
              </a:defRPr>
            </a:pPr>
            <a:r>
              <a:rPr dirty="0">
                <a:latin typeface="+mn-lt"/>
              </a:rPr>
              <a:t>Tics </a:t>
            </a:r>
            <a:r>
              <a:rPr dirty="0" err="1">
                <a:latin typeface="+mn-lt"/>
              </a:rPr>
              <a:t>beim</a:t>
            </a:r>
            <a:r>
              <a:rPr dirty="0">
                <a:latin typeface="+mn-lt"/>
              </a:rPr>
              <a:t> Tourette </a:t>
            </a:r>
            <a:r>
              <a:rPr dirty="0" err="1">
                <a:latin typeface="+mn-lt"/>
              </a:rPr>
              <a:t>Syndrom</a:t>
            </a:r>
            <a:endParaRPr dirty="0">
              <a:latin typeface="+mn-lt"/>
            </a:endParaRPr>
          </a:p>
          <a:p>
            <a:pPr marL="381802" lvl="1" indent="-122722" defTabSz="310895">
              <a:lnSpc>
                <a:spcPct val="110000"/>
              </a:lnSpc>
              <a:buSzPct val="100000"/>
              <a:buChar char="•"/>
              <a:defRPr sz="1224">
                <a:latin typeface="D-DIN"/>
                <a:ea typeface="D-DIN"/>
                <a:cs typeface="D-DIN"/>
                <a:sym typeface="D-DIN"/>
              </a:defRPr>
            </a:pPr>
            <a:r>
              <a:rPr dirty="0" err="1">
                <a:latin typeface="+mn-lt"/>
              </a:rPr>
              <a:t>Dystonie</a:t>
            </a:r>
            <a:r>
              <a:rPr dirty="0">
                <a:latin typeface="+mn-lt"/>
              </a:rPr>
              <a:t> (= </a:t>
            </a:r>
            <a:r>
              <a:rPr dirty="0" err="1">
                <a:latin typeface="+mn-lt"/>
              </a:rPr>
              <a:t>Bewegungsstörungen</a:t>
            </a:r>
            <a:r>
              <a:rPr dirty="0">
                <a:latin typeface="+mn-lt"/>
              </a:rPr>
              <a:t> </a:t>
            </a:r>
            <a:r>
              <a:rPr dirty="0" err="1">
                <a:latin typeface="+mn-lt"/>
              </a:rPr>
              <a:t>mit</a:t>
            </a:r>
            <a:r>
              <a:rPr dirty="0">
                <a:latin typeface="+mn-lt"/>
              </a:rPr>
              <a:t> </a:t>
            </a:r>
            <a:r>
              <a:rPr dirty="0" err="1">
                <a:latin typeface="+mn-lt"/>
              </a:rPr>
              <a:t>Haltungsstörungen</a:t>
            </a:r>
            <a:r>
              <a:rPr dirty="0">
                <a:latin typeface="+mn-lt"/>
              </a:rPr>
              <a:t> </a:t>
            </a:r>
            <a:r>
              <a:rPr dirty="0" err="1">
                <a:latin typeface="+mn-lt"/>
              </a:rPr>
              <a:t>oder</a:t>
            </a:r>
            <a:r>
              <a:rPr dirty="0">
                <a:latin typeface="+mn-lt"/>
              </a:rPr>
              <a:t> </a:t>
            </a:r>
            <a:r>
              <a:rPr dirty="0" err="1">
                <a:latin typeface="+mn-lt"/>
              </a:rPr>
              <a:t>Verkrampfungen</a:t>
            </a:r>
            <a:r>
              <a:rPr dirty="0">
                <a:latin typeface="+mn-lt"/>
              </a:rPr>
              <a:t>)</a:t>
            </a:r>
          </a:p>
          <a:p>
            <a:pPr marL="381802" lvl="1" indent="-122722" defTabSz="310895">
              <a:lnSpc>
                <a:spcPct val="110000"/>
              </a:lnSpc>
              <a:buSzPct val="100000"/>
              <a:buChar char="•"/>
              <a:defRPr sz="1224">
                <a:latin typeface="D-DIN"/>
                <a:ea typeface="D-DIN"/>
                <a:cs typeface="D-DIN"/>
                <a:sym typeface="D-DIN"/>
              </a:defRPr>
            </a:pPr>
            <a:r>
              <a:rPr dirty="0" err="1">
                <a:latin typeface="+mn-lt"/>
              </a:rPr>
              <a:t>Zwangsstörungen</a:t>
            </a:r>
            <a:endParaRPr dirty="0">
              <a:latin typeface="+mn-lt"/>
            </a:endParaRPr>
          </a:p>
          <a:p>
            <a:pPr marL="381802" lvl="1" indent="-122722" defTabSz="310895">
              <a:lnSpc>
                <a:spcPct val="110000"/>
              </a:lnSpc>
              <a:buSzPct val="100000"/>
              <a:buChar char="•"/>
              <a:defRPr sz="1224">
                <a:latin typeface="D-DIN"/>
                <a:ea typeface="D-DIN"/>
                <a:cs typeface="D-DIN"/>
                <a:sym typeface="D-DIN"/>
              </a:defRPr>
            </a:pPr>
            <a:r>
              <a:rPr dirty="0" err="1">
                <a:latin typeface="+mn-lt"/>
              </a:rPr>
              <a:t>Epilepsie</a:t>
            </a:r>
            <a:endParaRPr dirty="0">
              <a:latin typeface="+mn-lt"/>
            </a:endParaRPr>
          </a:p>
          <a:p>
            <a:pPr defTabSz="310895">
              <a:lnSpc>
                <a:spcPct val="110000"/>
              </a:lnSpc>
              <a:defRPr sz="1224">
                <a:latin typeface="D-DIN"/>
                <a:ea typeface="D-DIN"/>
                <a:cs typeface="D-DIN"/>
                <a:sym typeface="D-DIN"/>
              </a:defRPr>
            </a:pPr>
            <a:endParaRPr dirty="0">
              <a:latin typeface="+mn-lt"/>
            </a:endParaRPr>
          </a:p>
          <a:p>
            <a:pPr defTabSz="310895">
              <a:lnSpc>
                <a:spcPct val="110000"/>
              </a:lnSpc>
              <a:defRPr sz="1224">
                <a:solidFill>
                  <a:schemeClr val="accent4">
                    <a:lumOff val="-8800"/>
                  </a:schemeClr>
                </a:solidFill>
                <a:latin typeface="D-DIN"/>
                <a:ea typeface="D-DIN"/>
                <a:cs typeface="D-DIN"/>
                <a:sym typeface="D-DIN"/>
              </a:defRPr>
            </a:pPr>
            <a:r>
              <a:rPr dirty="0">
                <a:latin typeface="+mn-lt"/>
              </a:rPr>
              <a:t>- </a:t>
            </a:r>
            <a:r>
              <a:rPr dirty="0" err="1">
                <a:latin typeface="+mn-lt"/>
              </a:rPr>
              <a:t>aktuell</a:t>
            </a:r>
            <a:r>
              <a:rPr dirty="0">
                <a:latin typeface="+mn-lt"/>
              </a:rPr>
              <a:t> in der </a:t>
            </a:r>
            <a:r>
              <a:rPr dirty="0" err="1">
                <a:latin typeface="+mn-lt"/>
              </a:rPr>
              <a:t>Testphase</a:t>
            </a:r>
            <a:r>
              <a:rPr dirty="0">
                <a:latin typeface="+mn-lt"/>
              </a:rPr>
              <a:t>: </a:t>
            </a:r>
          </a:p>
          <a:p>
            <a:pPr marL="381802" lvl="1" indent="-122722" defTabSz="310895">
              <a:lnSpc>
                <a:spcPct val="110000"/>
              </a:lnSpc>
              <a:buSzPct val="100000"/>
              <a:buChar char="•"/>
              <a:defRPr sz="1224">
                <a:solidFill>
                  <a:schemeClr val="accent4">
                    <a:lumOff val="-8800"/>
                  </a:schemeClr>
                </a:solidFill>
                <a:latin typeface="D-DIN"/>
                <a:ea typeface="D-DIN"/>
                <a:cs typeface="D-DIN"/>
                <a:sym typeface="D-DIN"/>
              </a:defRPr>
            </a:pPr>
            <a:r>
              <a:rPr dirty="0">
                <a:latin typeface="+mn-lt"/>
              </a:rPr>
              <a:t>Depression</a:t>
            </a:r>
          </a:p>
          <a:p>
            <a:pPr marL="381802" lvl="1" indent="-122722" defTabSz="310895">
              <a:lnSpc>
                <a:spcPct val="110000"/>
              </a:lnSpc>
              <a:buSzPct val="100000"/>
              <a:buChar char="•"/>
              <a:defRPr sz="1224">
                <a:solidFill>
                  <a:schemeClr val="accent4">
                    <a:lumOff val="-8800"/>
                  </a:schemeClr>
                </a:solidFill>
                <a:latin typeface="D-DIN"/>
                <a:ea typeface="D-DIN"/>
                <a:cs typeface="D-DIN"/>
                <a:sym typeface="D-DIN"/>
              </a:defRPr>
            </a:pPr>
            <a:r>
              <a:rPr dirty="0">
                <a:latin typeface="+mn-lt"/>
              </a:rPr>
              <a:t>Cluster-</a:t>
            </a:r>
            <a:r>
              <a:rPr dirty="0" err="1">
                <a:latin typeface="+mn-lt"/>
              </a:rPr>
              <a:t>Kopfschmerz</a:t>
            </a:r>
            <a:r>
              <a:rPr dirty="0">
                <a:latin typeface="+mn-lt"/>
              </a:rPr>
              <a:t> (= </a:t>
            </a:r>
            <a:r>
              <a:rPr dirty="0" err="1">
                <a:latin typeface="+mn-lt"/>
              </a:rPr>
              <a:t>häufige</a:t>
            </a:r>
            <a:r>
              <a:rPr dirty="0">
                <a:latin typeface="+mn-lt"/>
              </a:rPr>
              <a:t> </a:t>
            </a:r>
            <a:r>
              <a:rPr dirty="0" err="1">
                <a:latin typeface="+mn-lt"/>
              </a:rPr>
              <a:t>starke</a:t>
            </a:r>
            <a:r>
              <a:rPr dirty="0">
                <a:latin typeface="+mn-lt"/>
              </a:rPr>
              <a:t> </a:t>
            </a:r>
            <a:r>
              <a:rPr dirty="0" err="1">
                <a:latin typeface="+mn-lt"/>
              </a:rPr>
              <a:t>Kopfschmerzanfälle</a:t>
            </a:r>
            <a:r>
              <a:rPr dirty="0">
                <a:latin typeface="+mn-lt"/>
              </a:rPr>
              <a:t>)</a:t>
            </a:r>
          </a:p>
          <a:p>
            <a:pPr marL="381802" lvl="1" indent="-122722" defTabSz="310895">
              <a:lnSpc>
                <a:spcPct val="110000"/>
              </a:lnSpc>
              <a:buSzPct val="100000"/>
              <a:buChar char="•"/>
              <a:defRPr sz="1224">
                <a:solidFill>
                  <a:schemeClr val="accent4">
                    <a:lumOff val="-8800"/>
                  </a:schemeClr>
                </a:solidFill>
                <a:latin typeface="D-DIN"/>
                <a:ea typeface="D-DIN"/>
                <a:cs typeface="D-DIN"/>
                <a:sym typeface="D-DIN"/>
              </a:defRPr>
            </a:pPr>
            <a:r>
              <a:rPr dirty="0">
                <a:latin typeface="+mn-lt"/>
              </a:rPr>
              <a:t>Anorexia nervosa (= „</a:t>
            </a:r>
            <a:r>
              <a:rPr dirty="0" err="1">
                <a:latin typeface="+mn-lt"/>
              </a:rPr>
              <a:t>Magersucht</a:t>
            </a:r>
            <a:r>
              <a:rPr dirty="0">
                <a:latin typeface="+mn-lt"/>
              </a:rPr>
              <a:t>“)</a:t>
            </a:r>
          </a:p>
          <a:p>
            <a:pPr marL="381802" lvl="1" indent="-122722" defTabSz="310895">
              <a:lnSpc>
                <a:spcPct val="110000"/>
              </a:lnSpc>
              <a:buSzPct val="100000"/>
              <a:buChar char="•"/>
              <a:defRPr sz="1224">
                <a:solidFill>
                  <a:schemeClr val="accent4">
                    <a:lumOff val="-8800"/>
                  </a:schemeClr>
                </a:solidFill>
                <a:latin typeface="D-DIN"/>
                <a:ea typeface="D-DIN"/>
                <a:cs typeface="D-DIN"/>
                <a:sym typeface="D-DIN"/>
              </a:defRPr>
            </a:pPr>
            <a:r>
              <a:rPr dirty="0" err="1">
                <a:latin typeface="+mn-lt"/>
              </a:rPr>
              <a:t>Abhängigkeitserkrankungen</a:t>
            </a:r>
            <a:endParaRPr dirty="0">
              <a:latin typeface="+mn-lt"/>
            </a:endParaRPr>
          </a:p>
          <a:p>
            <a:pPr marL="381802" lvl="1" indent="-122722" defTabSz="310895">
              <a:lnSpc>
                <a:spcPct val="110000"/>
              </a:lnSpc>
              <a:buSzPct val="100000"/>
              <a:buChar char="•"/>
              <a:defRPr sz="1224">
                <a:solidFill>
                  <a:schemeClr val="accent4">
                    <a:lumOff val="-8800"/>
                  </a:schemeClr>
                </a:solidFill>
                <a:latin typeface="D-DIN"/>
                <a:ea typeface="D-DIN"/>
                <a:cs typeface="D-DIN"/>
                <a:sym typeface="D-DIN"/>
              </a:defRPr>
            </a:pPr>
            <a:r>
              <a:rPr dirty="0">
                <a:latin typeface="+mn-lt"/>
              </a:rPr>
              <a:t>Alzheimer </a:t>
            </a:r>
            <a:r>
              <a:rPr dirty="0" err="1">
                <a:latin typeface="+mn-lt"/>
              </a:rPr>
              <a:t>Demenz</a:t>
            </a:r>
            <a:endParaRPr dirty="0">
              <a:latin typeface="+mn-lt"/>
            </a:endParaRPr>
          </a:p>
          <a:p>
            <a:pPr defTabSz="310895">
              <a:lnSpc>
                <a:spcPct val="110000"/>
              </a:lnSpc>
              <a:defRPr sz="1224">
                <a:latin typeface="D-DIN"/>
                <a:ea typeface="D-DIN"/>
                <a:cs typeface="D-DIN"/>
                <a:sym typeface="D-DIN"/>
              </a:defRPr>
            </a:pPr>
            <a:endParaRPr dirty="0">
              <a:latin typeface="+mn-lt"/>
            </a:endParaRPr>
          </a:p>
          <a:p>
            <a:pPr defTabSz="310895">
              <a:lnSpc>
                <a:spcPct val="110000"/>
              </a:lnSpc>
              <a:defRPr sz="1224">
                <a:latin typeface="D-DIN"/>
                <a:ea typeface="D-DIN"/>
                <a:cs typeface="D-DIN"/>
                <a:sym typeface="D-DIN"/>
              </a:defRPr>
            </a:pPr>
            <a:r>
              <a:rPr dirty="0">
                <a:latin typeface="+mn-lt"/>
              </a:rPr>
              <a:t>—&gt; Je </a:t>
            </a:r>
            <a:r>
              <a:rPr dirty="0" err="1">
                <a:latin typeface="+mn-lt"/>
              </a:rPr>
              <a:t>nach</a:t>
            </a:r>
            <a:r>
              <a:rPr dirty="0">
                <a:latin typeface="+mn-lt"/>
              </a:rPr>
              <a:t> </a:t>
            </a:r>
            <a:r>
              <a:rPr dirty="0" err="1">
                <a:latin typeface="+mn-lt"/>
              </a:rPr>
              <a:t>Störungsbild</a:t>
            </a:r>
            <a:r>
              <a:rPr dirty="0">
                <a:latin typeface="+mn-lt"/>
              </a:rPr>
              <a:t> </a:t>
            </a:r>
            <a:r>
              <a:rPr dirty="0" err="1">
                <a:latin typeface="+mn-lt"/>
              </a:rPr>
              <a:t>unterschiedliche</a:t>
            </a:r>
            <a:r>
              <a:rPr dirty="0">
                <a:latin typeface="+mn-lt"/>
              </a:rPr>
              <a:t> </a:t>
            </a:r>
            <a:r>
              <a:rPr dirty="0" err="1">
                <a:latin typeface="+mn-lt"/>
              </a:rPr>
              <a:t>Areale</a:t>
            </a:r>
            <a:r>
              <a:rPr dirty="0">
                <a:latin typeface="+mn-lt"/>
              </a:rPr>
              <a:t> des </a:t>
            </a:r>
            <a:r>
              <a:rPr dirty="0" err="1">
                <a:latin typeface="+mn-lt"/>
              </a:rPr>
              <a:t>Mittelhirns</a:t>
            </a:r>
            <a:r>
              <a:rPr dirty="0">
                <a:latin typeface="+mn-lt"/>
              </a:rPr>
              <a:t> </a:t>
            </a:r>
            <a:r>
              <a:rPr dirty="0" err="1">
                <a:latin typeface="+mn-lt"/>
              </a:rPr>
              <a:t>als</a:t>
            </a:r>
            <a:r>
              <a:rPr dirty="0">
                <a:latin typeface="+mn-lt"/>
              </a:rPr>
              <a:t> Target</a:t>
            </a:r>
          </a:p>
        </p:txBody>
      </p:sp>
      <p:sp>
        <p:nvSpPr>
          <p:cNvPr id="418" name="APA, 2016"/>
          <p:cNvSpPr txBox="1"/>
          <p:nvPr/>
        </p:nvSpPr>
        <p:spPr>
          <a:xfrm>
            <a:off x="4315051" y="5893917"/>
            <a:ext cx="3011928" cy="218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457200">
              <a:defRPr sz="800">
                <a:solidFill>
                  <a:srgbClr val="535353"/>
                </a:solidFill>
                <a:latin typeface="D-DIN"/>
                <a:ea typeface="D-DIN"/>
                <a:cs typeface="D-DIN"/>
                <a:sym typeface="D-DIN"/>
              </a:defRPr>
            </a:lvl1pPr>
          </a:lstStyle>
          <a:p>
            <a:r>
              <a:t>APA, 2016</a:t>
            </a:r>
          </a:p>
        </p:txBody>
      </p:sp>
      <p:sp>
        <p:nvSpPr>
          <p:cNvPr id="419" name="Titel 1"/>
          <p:cNvSpPr txBox="1">
            <a:spLocks noGrp="1"/>
          </p:cNvSpPr>
          <p:nvPr>
            <p:ph type="title"/>
          </p:nvPr>
        </p:nvSpPr>
        <p:spPr>
          <a:prstGeom prst="rect">
            <a:avLst/>
          </a:prstGeom>
        </p:spPr>
        <p:txBody>
          <a:bodyPr>
            <a:normAutofit fontScale="90000"/>
          </a:bodyPr>
          <a:lstStyle/>
          <a:p>
            <a:pPr>
              <a:defRPr sz="2200"/>
            </a:pPr>
            <a:r>
              <a:rPr sz="3200" dirty="0" err="1"/>
              <a:t>Behandlung</a:t>
            </a:r>
            <a:r>
              <a:rPr sz="3200" dirty="0"/>
              <a:t> von Parkinson </a:t>
            </a:r>
          </a:p>
          <a:p>
            <a:pPr>
              <a:defRPr sz="2200"/>
            </a:pPr>
            <a:r>
              <a:rPr dirty="0" err="1"/>
              <a:t>Tiefe</a:t>
            </a:r>
            <a:r>
              <a:rPr dirty="0"/>
              <a:t> </a:t>
            </a:r>
            <a:r>
              <a:rPr dirty="0" err="1"/>
              <a:t>Hirnstimulation</a:t>
            </a:r>
            <a:endParaRPr dirty="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8A3317-A782-0D2B-2B0B-88D8645AAE13}"/>
              </a:ext>
            </a:extLst>
          </p:cNvPr>
          <p:cNvSpPr>
            <a:spLocks noGrp="1"/>
          </p:cNvSpPr>
          <p:nvPr>
            <p:ph type="body" idx="1"/>
          </p:nvPr>
        </p:nvSpPr>
        <p:spPr/>
        <p:txBody>
          <a:bodyPr/>
          <a:lstStyle/>
          <a:p>
            <a:endParaRPr lang="en-US">
              <a:latin typeface="+mn-lt"/>
            </a:endParaRPr>
          </a:p>
        </p:txBody>
      </p:sp>
      <p:sp>
        <p:nvSpPr>
          <p:cNvPr id="429" name="Titel 1"/>
          <p:cNvSpPr txBox="1">
            <a:spLocks noGrp="1"/>
          </p:cNvSpPr>
          <p:nvPr>
            <p:ph type="title"/>
          </p:nvPr>
        </p:nvSpPr>
        <p:spPr>
          <a:prstGeom prst="rect">
            <a:avLst/>
          </a:prstGeom>
        </p:spPr>
        <p:txBody>
          <a:bodyPr>
            <a:normAutofit fontScale="90000"/>
          </a:bodyPr>
          <a:lstStyle/>
          <a:p>
            <a:pPr>
              <a:defRPr sz="2200"/>
            </a:pPr>
            <a:r>
              <a:rPr sz="3600" dirty="0" err="1"/>
              <a:t>Behandlung</a:t>
            </a:r>
            <a:r>
              <a:rPr sz="3600" dirty="0"/>
              <a:t> von Parkinson </a:t>
            </a:r>
          </a:p>
          <a:p>
            <a:pPr>
              <a:defRPr sz="2200"/>
            </a:pPr>
            <a:r>
              <a:rPr dirty="0" err="1"/>
              <a:t>Tiefe</a:t>
            </a:r>
            <a:r>
              <a:rPr dirty="0"/>
              <a:t> </a:t>
            </a:r>
            <a:r>
              <a:rPr dirty="0" err="1"/>
              <a:t>Hirnstimulation</a:t>
            </a:r>
            <a:endParaRPr dirty="0"/>
          </a:p>
        </p:txBody>
      </p:sp>
      <p:sp>
        <p:nvSpPr>
          <p:cNvPr id="426" name="Abbildung 7…"/>
          <p:cNvSpPr txBox="1"/>
          <p:nvPr/>
        </p:nvSpPr>
        <p:spPr>
          <a:xfrm>
            <a:off x="4306055" y="3633922"/>
            <a:ext cx="3955600" cy="345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defRPr sz="800" b="1">
                <a:solidFill>
                  <a:schemeClr val="accent4">
                    <a:lumOff val="28000"/>
                  </a:schemeClr>
                </a:solidFill>
                <a:latin typeface="D-DIN"/>
                <a:ea typeface="D-DIN"/>
                <a:cs typeface="D-DIN"/>
                <a:sym typeface="D-DIN"/>
              </a:defRPr>
            </a:pPr>
            <a:r>
              <a:rPr dirty="0" err="1">
                <a:latin typeface="+mn-lt"/>
              </a:rPr>
              <a:t>Abbildung</a:t>
            </a:r>
            <a:r>
              <a:rPr dirty="0">
                <a:latin typeface="+mn-lt"/>
              </a:rPr>
              <a:t> 7</a:t>
            </a:r>
          </a:p>
          <a:p>
            <a:pPr defTabSz="457200">
              <a:defRPr sz="800" i="1">
                <a:solidFill>
                  <a:schemeClr val="accent4">
                    <a:lumOff val="28000"/>
                  </a:schemeClr>
                </a:solidFill>
                <a:latin typeface="D-DIN"/>
                <a:ea typeface="D-DIN"/>
                <a:cs typeface="D-DIN"/>
                <a:sym typeface="D-DIN"/>
              </a:defRPr>
            </a:pPr>
            <a:r>
              <a:rPr dirty="0">
                <a:latin typeface="+mn-lt"/>
              </a:rPr>
              <a:t>DBS-</a:t>
            </a:r>
            <a:r>
              <a:rPr dirty="0" err="1">
                <a:latin typeface="+mn-lt"/>
              </a:rPr>
              <a:t>Patientin</a:t>
            </a:r>
            <a:r>
              <a:rPr dirty="0">
                <a:latin typeface="+mn-lt"/>
              </a:rPr>
              <a:t> </a:t>
            </a:r>
            <a:r>
              <a:rPr dirty="0" err="1">
                <a:latin typeface="+mn-lt"/>
              </a:rPr>
              <a:t>spielt</a:t>
            </a:r>
            <a:r>
              <a:rPr dirty="0">
                <a:latin typeface="+mn-lt"/>
              </a:rPr>
              <a:t> </a:t>
            </a:r>
            <a:r>
              <a:rPr dirty="0" err="1">
                <a:latin typeface="+mn-lt"/>
              </a:rPr>
              <a:t>während</a:t>
            </a:r>
            <a:r>
              <a:rPr dirty="0">
                <a:latin typeface="+mn-lt"/>
              </a:rPr>
              <a:t> OP auf </a:t>
            </a:r>
            <a:r>
              <a:rPr dirty="0" err="1">
                <a:latin typeface="+mn-lt"/>
              </a:rPr>
              <a:t>ihrer</a:t>
            </a:r>
            <a:r>
              <a:rPr dirty="0">
                <a:latin typeface="+mn-lt"/>
              </a:rPr>
              <a:t> Violine.</a:t>
            </a:r>
          </a:p>
        </p:txBody>
      </p:sp>
      <p:sp>
        <p:nvSpPr>
          <p:cNvPr id="427" name="Inhaltsplatzhalter 2"/>
          <p:cNvSpPr txBox="1"/>
          <p:nvPr/>
        </p:nvSpPr>
        <p:spPr>
          <a:xfrm>
            <a:off x="4287848" y="1539728"/>
            <a:ext cx="4076107" cy="20941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defTabSz="333756">
              <a:lnSpc>
                <a:spcPts val="1800"/>
              </a:lnSpc>
              <a:defRPr sz="1314" b="1">
                <a:latin typeface="D-DIN"/>
                <a:ea typeface="D-DIN"/>
                <a:cs typeface="D-DIN"/>
                <a:sym typeface="D-DIN"/>
              </a:defRPr>
            </a:pPr>
            <a:r>
              <a:rPr dirty="0" err="1">
                <a:latin typeface="+mn-lt"/>
              </a:rPr>
              <a:t>Ablauf</a:t>
            </a:r>
            <a:r>
              <a:rPr dirty="0">
                <a:latin typeface="+mn-lt"/>
              </a:rPr>
              <a:t> der 1. Operation (</a:t>
            </a:r>
            <a:r>
              <a:rPr dirty="0" err="1">
                <a:latin typeface="+mn-lt"/>
              </a:rPr>
              <a:t>Einsetzen</a:t>
            </a:r>
            <a:r>
              <a:rPr dirty="0">
                <a:latin typeface="+mn-lt"/>
              </a:rPr>
              <a:t> der </a:t>
            </a:r>
            <a:r>
              <a:rPr dirty="0" err="1">
                <a:latin typeface="+mn-lt"/>
              </a:rPr>
              <a:t>Elektroden</a:t>
            </a:r>
            <a:r>
              <a:rPr dirty="0">
                <a:latin typeface="+mn-lt"/>
              </a:rPr>
              <a:t>): </a:t>
            </a:r>
          </a:p>
          <a:p>
            <a:pPr marL="131745" indent="-131745" defTabSz="333756">
              <a:lnSpc>
                <a:spcPts val="1800"/>
              </a:lnSpc>
              <a:buSzPct val="100000"/>
              <a:buChar char="•"/>
              <a:defRPr sz="1314">
                <a:latin typeface="D-DIN"/>
                <a:ea typeface="D-DIN"/>
                <a:cs typeface="D-DIN"/>
                <a:sym typeface="D-DIN"/>
              </a:defRPr>
            </a:pPr>
            <a:r>
              <a:rPr dirty="0" err="1">
                <a:latin typeface="+mn-lt"/>
              </a:rPr>
              <a:t>Fixierung</a:t>
            </a:r>
            <a:r>
              <a:rPr dirty="0">
                <a:latin typeface="+mn-lt"/>
              </a:rPr>
              <a:t> in </a:t>
            </a:r>
            <a:r>
              <a:rPr dirty="0" err="1">
                <a:latin typeface="+mn-lt"/>
              </a:rPr>
              <a:t>stereotaktischem</a:t>
            </a:r>
            <a:r>
              <a:rPr dirty="0">
                <a:latin typeface="+mn-lt"/>
              </a:rPr>
              <a:t> </a:t>
            </a:r>
            <a:r>
              <a:rPr dirty="0" err="1">
                <a:latin typeface="+mn-lt"/>
              </a:rPr>
              <a:t>Rahmen</a:t>
            </a:r>
            <a:endParaRPr dirty="0">
              <a:latin typeface="+mn-lt"/>
            </a:endParaRPr>
          </a:p>
          <a:p>
            <a:pPr marL="131745" indent="-131745" defTabSz="333756">
              <a:lnSpc>
                <a:spcPts val="1800"/>
              </a:lnSpc>
              <a:buSzPct val="100000"/>
              <a:buChar char="•"/>
              <a:defRPr sz="1314">
                <a:latin typeface="D-DIN"/>
                <a:ea typeface="D-DIN"/>
                <a:cs typeface="D-DIN"/>
                <a:sym typeface="D-DIN"/>
              </a:defRPr>
            </a:pPr>
            <a:r>
              <a:rPr dirty="0" err="1">
                <a:latin typeface="+mn-lt"/>
              </a:rPr>
              <a:t>Lokalanästhesie</a:t>
            </a:r>
            <a:endParaRPr dirty="0">
              <a:latin typeface="+mn-lt"/>
            </a:endParaRPr>
          </a:p>
          <a:p>
            <a:pPr marL="131745" indent="-131745" defTabSz="333756">
              <a:lnSpc>
                <a:spcPts val="1800"/>
              </a:lnSpc>
              <a:buSzPct val="100000"/>
              <a:buChar char="•"/>
              <a:defRPr sz="1314">
                <a:latin typeface="D-DIN"/>
                <a:ea typeface="D-DIN"/>
                <a:cs typeface="D-DIN"/>
                <a:sym typeface="D-DIN"/>
              </a:defRPr>
            </a:pPr>
            <a:r>
              <a:rPr dirty="0" err="1">
                <a:latin typeface="+mn-lt"/>
              </a:rPr>
              <a:t>Schädeldecke</a:t>
            </a:r>
            <a:r>
              <a:rPr dirty="0">
                <a:latin typeface="+mn-lt"/>
              </a:rPr>
              <a:t> </a:t>
            </a:r>
            <a:r>
              <a:rPr dirty="0" err="1">
                <a:latin typeface="+mn-lt"/>
              </a:rPr>
              <a:t>wird</a:t>
            </a:r>
            <a:r>
              <a:rPr dirty="0">
                <a:latin typeface="+mn-lt"/>
              </a:rPr>
              <a:t> </a:t>
            </a:r>
            <a:r>
              <a:rPr dirty="0" err="1">
                <a:latin typeface="+mn-lt"/>
              </a:rPr>
              <a:t>geöffnet</a:t>
            </a:r>
            <a:r>
              <a:rPr dirty="0">
                <a:latin typeface="+mn-lt"/>
              </a:rPr>
              <a:t> und </a:t>
            </a:r>
            <a:r>
              <a:rPr dirty="0" err="1">
                <a:latin typeface="+mn-lt"/>
              </a:rPr>
              <a:t>Elektrode</a:t>
            </a:r>
            <a:r>
              <a:rPr dirty="0">
                <a:latin typeface="+mn-lt"/>
              </a:rPr>
              <a:t> </a:t>
            </a:r>
            <a:r>
              <a:rPr dirty="0" err="1">
                <a:latin typeface="+mn-lt"/>
              </a:rPr>
              <a:t>mithilfe</a:t>
            </a:r>
            <a:r>
              <a:rPr dirty="0">
                <a:latin typeface="+mn-lt"/>
              </a:rPr>
              <a:t> von MRT- und </a:t>
            </a:r>
            <a:r>
              <a:rPr dirty="0" err="1">
                <a:latin typeface="+mn-lt"/>
              </a:rPr>
              <a:t>Röntgen-Bildern</a:t>
            </a:r>
            <a:r>
              <a:rPr dirty="0">
                <a:latin typeface="+mn-lt"/>
              </a:rPr>
              <a:t> und EEG-</a:t>
            </a:r>
            <a:r>
              <a:rPr dirty="0" err="1">
                <a:latin typeface="+mn-lt"/>
              </a:rPr>
              <a:t>Signalen</a:t>
            </a:r>
            <a:r>
              <a:rPr dirty="0">
                <a:latin typeface="+mn-lt"/>
              </a:rPr>
              <a:t> </a:t>
            </a:r>
            <a:r>
              <a:rPr dirty="0" err="1">
                <a:latin typeface="+mn-lt"/>
              </a:rPr>
              <a:t>computergestützt</a:t>
            </a:r>
            <a:r>
              <a:rPr dirty="0">
                <a:latin typeface="+mn-lt"/>
              </a:rPr>
              <a:t> </a:t>
            </a:r>
            <a:r>
              <a:rPr dirty="0" err="1">
                <a:latin typeface="+mn-lt"/>
              </a:rPr>
              <a:t>eingesetzt</a:t>
            </a:r>
            <a:endParaRPr dirty="0">
              <a:latin typeface="+mn-lt"/>
            </a:endParaRPr>
          </a:p>
          <a:p>
            <a:pPr marL="131745" indent="-131745" defTabSz="333756">
              <a:lnSpc>
                <a:spcPts val="1800"/>
              </a:lnSpc>
              <a:buSzPct val="100000"/>
              <a:buChar char="•"/>
              <a:defRPr sz="1314">
                <a:latin typeface="D-DIN"/>
                <a:ea typeface="D-DIN"/>
                <a:cs typeface="D-DIN"/>
                <a:sym typeface="D-DIN"/>
              </a:defRPr>
            </a:pPr>
            <a:r>
              <a:rPr dirty="0" err="1">
                <a:latin typeface="+mn-lt"/>
              </a:rPr>
              <a:t>Elektrodenposition</a:t>
            </a:r>
            <a:r>
              <a:rPr dirty="0">
                <a:latin typeface="+mn-lt"/>
              </a:rPr>
              <a:t> </a:t>
            </a:r>
            <a:r>
              <a:rPr dirty="0" err="1">
                <a:latin typeface="+mn-lt"/>
              </a:rPr>
              <a:t>wird</a:t>
            </a:r>
            <a:r>
              <a:rPr dirty="0">
                <a:latin typeface="+mn-lt"/>
              </a:rPr>
              <a:t> </a:t>
            </a:r>
            <a:r>
              <a:rPr dirty="0" err="1">
                <a:latin typeface="+mn-lt"/>
              </a:rPr>
              <a:t>geprüft</a:t>
            </a:r>
            <a:r>
              <a:rPr dirty="0">
                <a:latin typeface="+mn-lt"/>
              </a:rPr>
              <a:t> und </a:t>
            </a:r>
            <a:r>
              <a:rPr dirty="0" err="1">
                <a:latin typeface="+mn-lt"/>
              </a:rPr>
              <a:t>ggf</a:t>
            </a:r>
            <a:r>
              <a:rPr dirty="0">
                <a:latin typeface="+mn-lt"/>
              </a:rPr>
              <a:t>. </a:t>
            </a:r>
            <a:r>
              <a:rPr dirty="0" err="1">
                <a:latin typeface="+mn-lt"/>
              </a:rPr>
              <a:t>korrigiert</a:t>
            </a:r>
            <a:endParaRPr dirty="0">
              <a:latin typeface="+mn-lt"/>
            </a:endParaRPr>
          </a:p>
          <a:p>
            <a:pPr defTabSz="333756">
              <a:lnSpc>
                <a:spcPts val="1800"/>
              </a:lnSpc>
              <a:defRPr sz="1314">
                <a:latin typeface="D-DIN"/>
                <a:ea typeface="D-DIN"/>
                <a:cs typeface="D-DIN"/>
                <a:sym typeface="D-DIN"/>
              </a:defRPr>
            </a:pPr>
            <a:r>
              <a:rPr dirty="0">
                <a:latin typeface="+mn-lt"/>
              </a:rPr>
              <a:t>—&gt; minimal-</a:t>
            </a:r>
            <a:r>
              <a:rPr dirty="0" err="1">
                <a:latin typeface="+mn-lt"/>
              </a:rPr>
              <a:t>invasiv</a:t>
            </a:r>
            <a:r>
              <a:rPr dirty="0">
                <a:latin typeface="+mn-lt"/>
              </a:rPr>
              <a:t> &amp; </a:t>
            </a:r>
            <a:r>
              <a:rPr dirty="0" err="1">
                <a:latin typeface="+mn-lt"/>
              </a:rPr>
              <a:t>reversibel</a:t>
            </a:r>
            <a:endParaRPr dirty="0">
              <a:latin typeface="+mn-lt"/>
            </a:endParaRPr>
          </a:p>
        </p:txBody>
      </p:sp>
      <p:sp>
        <p:nvSpPr>
          <p:cNvPr id="428" name="KameraOne, 2020"/>
          <p:cNvSpPr txBox="1"/>
          <p:nvPr/>
        </p:nvSpPr>
        <p:spPr>
          <a:xfrm>
            <a:off x="4324877" y="6097482"/>
            <a:ext cx="3011928" cy="218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457200">
              <a:defRPr sz="800">
                <a:solidFill>
                  <a:schemeClr val="accent3">
                    <a:lumOff val="11000"/>
                  </a:schemeClr>
                </a:solidFill>
                <a:latin typeface="D-DIN"/>
                <a:ea typeface="D-DIN"/>
                <a:cs typeface="D-DIN"/>
                <a:sym typeface="D-DIN"/>
              </a:defRPr>
            </a:lvl1pPr>
          </a:lstStyle>
          <a:p>
            <a:r>
              <a:rPr>
                <a:latin typeface="+mn-lt"/>
              </a:rPr>
              <a:t>KameraOne, 2020</a:t>
            </a:r>
          </a:p>
        </p:txBody>
      </p:sp>
      <p:pic>
        <p:nvPicPr>
          <p:cNvPr id="430" name="Bildschirmfoto 2021-06-23 um 15.00.03.png" descr="Bildschirmfoto 2021-06-23 um 15.00.03.png"/>
          <p:cNvPicPr>
            <a:picLocks noChangeAspect="1"/>
          </p:cNvPicPr>
          <p:nvPr/>
        </p:nvPicPr>
        <p:blipFill>
          <a:blip r:embed="rId3"/>
          <a:srcRect t="3717"/>
          <a:stretch>
            <a:fillRect/>
          </a:stretch>
        </p:blipFill>
        <p:spPr>
          <a:xfrm>
            <a:off x="4351114" y="3991621"/>
            <a:ext cx="3975206" cy="2106737"/>
          </a:xfrm>
          <a:prstGeom prst="rect">
            <a:avLst/>
          </a:prstGeom>
          <a:ln w="12700">
            <a:miter lim="400000"/>
          </a:ln>
        </p:spPr>
      </p:pic>
      <p:pic>
        <p:nvPicPr>
          <p:cNvPr id="431" name="pe-dbs_fig4.jpeg" descr="pe-dbs_fig4.jpeg"/>
          <p:cNvPicPr>
            <a:picLocks noChangeAspect="1"/>
          </p:cNvPicPr>
          <p:nvPr/>
        </p:nvPicPr>
        <p:blipFill>
          <a:blip r:embed="rId4"/>
          <a:stretch>
            <a:fillRect/>
          </a:stretch>
        </p:blipFill>
        <p:spPr>
          <a:xfrm>
            <a:off x="399650" y="1398563"/>
            <a:ext cx="3737490" cy="4386054"/>
          </a:xfrm>
          <a:prstGeom prst="rect">
            <a:avLst/>
          </a:prstGeom>
          <a:ln w="12700">
            <a:miter lim="400000"/>
          </a:ln>
        </p:spPr>
      </p:pic>
      <p:sp>
        <p:nvSpPr>
          <p:cNvPr id="432" name="Form"/>
          <p:cNvSpPr/>
          <p:nvPr/>
        </p:nvSpPr>
        <p:spPr>
          <a:xfrm>
            <a:off x="1948665" y="5566624"/>
            <a:ext cx="1002555" cy="218768"/>
          </a:xfrm>
          <a:custGeom>
            <a:avLst/>
            <a:gdLst/>
            <a:ahLst/>
            <a:cxnLst>
              <a:cxn ang="0">
                <a:pos x="wd2" y="hd2"/>
              </a:cxn>
              <a:cxn ang="5400000">
                <a:pos x="wd2" y="hd2"/>
              </a:cxn>
              <a:cxn ang="10800000">
                <a:pos x="wd2" y="hd2"/>
              </a:cxn>
              <a:cxn ang="16200000">
                <a:pos x="wd2" y="hd2"/>
              </a:cxn>
            </a:cxnLst>
            <a:rect l="0" t="0" r="r" b="b"/>
            <a:pathLst>
              <a:path w="21475" h="21600" extrusionOk="0">
                <a:moveTo>
                  <a:pt x="767" y="448"/>
                </a:moveTo>
                <a:lnTo>
                  <a:pt x="20273" y="0"/>
                </a:lnTo>
                <a:cubicBezTo>
                  <a:pt x="20586" y="1924"/>
                  <a:pt x="20842" y="3999"/>
                  <a:pt x="21036" y="6177"/>
                </a:cubicBezTo>
                <a:cubicBezTo>
                  <a:pt x="21475" y="11104"/>
                  <a:pt x="21587" y="16431"/>
                  <a:pt x="21360" y="21600"/>
                </a:cubicBezTo>
                <a:lnTo>
                  <a:pt x="620" y="21600"/>
                </a:lnTo>
                <a:cubicBezTo>
                  <a:pt x="201" y="18422"/>
                  <a:pt x="-13" y="14845"/>
                  <a:pt x="1" y="11219"/>
                </a:cubicBezTo>
                <a:cubicBezTo>
                  <a:pt x="15" y="7405"/>
                  <a:pt x="280" y="3680"/>
                  <a:pt x="767" y="448"/>
                </a:cubicBezTo>
                <a:close/>
              </a:path>
            </a:pathLst>
          </a:custGeom>
          <a:solidFill>
            <a:schemeClr val="accent3">
              <a:lumOff val="44000"/>
            </a:schemeClr>
          </a:solidFill>
          <a:ln w="12700">
            <a:miter lim="400000"/>
          </a:ln>
        </p:spPr>
        <p:txBody>
          <a:bodyPr lIns="45719" rIns="45719"/>
          <a:lstStyle/>
          <a:p>
            <a:endParaRPr>
              <a:latin typeface="+mn-lt"/>
            </a:endParaRPr>
          </a:p>
        </p:txBody>
      </p:sp>
      <p:sp>
        <p:nvSpPr>
          <p:cNvPr id="433" name="Abbildung 6…"/>
          <p:cNvSpPr txBox="1"/>
          <p:nvPr/>
        </p:nvSpPr>
        <p:spPr>
          <a:xfrm>
            <a:off x="328111" y="1320173"/>
            <a:ext cx="3955601" cy="345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defRPr sz="800" b="1">
                <a:solidFill>
                  <a:schemeClr val="accent4">
                    <a:lumOff val="28000"/>
                  </a:schemeClr>
                </a:solidFill>
                <a:latin typeface="D-DIN"/>
                <a:ea typeface="D-DIN"/>
                <a:cs typeface="D-DIN"/>
                <a:sym typeface="D-DIN"/>
              </a:defRPr>
            </a:pPr>
            <a:r>
              <a:rPr>
                <a:latin typeface="+mn-lt"/>
              </a:rPr>
              <a:t>Abbildung 6</a:t>
            </a:r>
          </a:p>
          <a:p>
            <a:pPr defTabSz="457200">
              <a:defRPr sz="800" i="1">
                <a:solidFill>
                  <a:schemeClr val="accent4">
                    <a:lumOff val="28000"/>
                  </a:schemeClr>
                </a:solidFill>
                <a:latin typeface="D-DIN"/>
                <a:ea typeface="D-DIN"/>
                <a:cs typeface="D-DIN"/>
                <a:sym typeface="D-DIN"/>
              </a:defRPr>
            </a:pPr>
            <a:r>
              <a:rPr>
                <a:latin typeface="+mn-lt"/>
              </a:rPr>
              <a:t>DBS-OP-Setup</a:t>
            </a:r>
          </a:p>
        </p:txBody>
      </p:sp>
      <p:sp>
        <p:nvSpPr>
          <p:cNvPr id="434" name="Mayfield Clinic, o.D."/>
          <p:cNvSpPr txBox="1"/>
          <p:nvPr/>
        </p:nvSpPr>
        <p:spPr>
          <a:xfrm>
            <a:off x="395514" y="5733949"/>
            <a:ext cx="3955600" cy="218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457200">
              <a:defRPr sz="800" b="1">
                <a:solidFill>
                  <a:schemeClr val="accent4">
                    <a:lumOff val="28000"/>
                  </a:schemeClr>
                </a:solidFill>
                <a:latin typeface="D-DIN"/>
                <a:ea typeface="D-DIN"/>
                <a:cs typeface="D-DIN"/>
                <a:sym typeface="D-DIN"/>
              </a:defRPr>
            </a:lvl1pPr>
          </a:lstStyle>
          <a:p>
            <a:r>
              <a:rPr>
                <a:latin typeface="+mn-lt"/>
              </a:rPr>
              <a:t>Mayfield Clinic, o.D.</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Inhaltsplatzhalter 2"/>
          <p:cNvSpPr txBox="1"/>
          <p:nvPr/>
        </p:nvSpPr>
        <p:spPr>
          <a:xfrm>
            <a:off x="4693500" y="1086644"/>
            <a:ext cx="3107346" cy="36353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defTabSz="434340">
              <a:lnSpc>
                <a:spcPts val="2300"/>
              </a:lnSpc>
              <a:defRPr sz="1710" b="1" i="1">
                <a:latin typeface="D-DIN"/>
                <a:ea typeface="D-DIN"/>
                <a:cs typeface="D-DIN"/>
                <a:sym typeface="D-DIN"/>
              </a:defRPr>
            </a:pPr>
            <a:r>
              <a:rPr dirty="0">
                <a:latin typeface="+mn-lt"/>
              </a:rPr>
              <a:t>Wo </a:t>
            </a:r>
            <a:r>
              <a:rPr dirty="0" err="1">
                <a:latin typeface="+mn-lt"/>
              </a:rPr>
              <a:t>wird</a:t>
            </a:r>
            <a:r>
              <a:rPr dirty="0">
                <a:latin typeface="+mn-lt"/>
              </a:rPr>
              <a:t> </a:t>
            </a:r>
            <a:r>
              <a:rPr dirty="0" err="1">
                <a:latin typeface="+mn-lt"/>
              </a:rPr>
              <a:t>stimuliert</a:t>
            </a:r>
            <a:r>
              <a:rPr dirty="0">
                <a:latin typeface="+mn-lt"/>
              </a:rPr>
              <a:t>?</a:t>
            </a:r>
          </a:p>
          <a:p>
            <a:pPr defTabSz="434340">
              <a:lnSpc>
                <a:spcPts val="2300"/>
              </a:lnSpc>
              <a:defRPr sz="1710">
                <a:latin typeface="D-DIN"/>
                <a:ea typeface="D-DIN"/>
                <a:cs typeface="D-DIN"/>
                <a:sym typeface="D-DIN"/>
              </a:defRPr>
            </a:pPr>
            <a:r>
              <a:rPr dirty="0">
                <a:latin typeface="+mn-lt"/>
              </a:rPr>
              <a:t> </a:t>
            </a:r>
          </a:p>
          <a:p>
            <a:pPr defTabSz="434340">
              <a:spcBef>
                <a:spcPts val="1100"/>
              </a:spcBef>
              <a:defRPr sz="1710">
                <a:latin typeface="+mn-lt"/>
                <a:ea typeface="+mn-ea"/>
                <a:cs typeface="+mn-cs"/>
                <a:sym typeface="Helvetica"/>
              </a:defRPr>
            </a:pPr>
            <a:r>
              <a:rPr b="1" dirty="0" err="1">
                <a:latin typeface="+mn-lt"/>
              </a:rPr>
              <a:t>Subthalamische</a:t>
            </a:r>
            <a:r>
              <a:rPr b="1" dirty="0">
                <a:latin typeface="+mn-lt"/>
              </a:rPr>
              <a:t> Nuclei (STN)</a:t>
            </a:r>
            <a:r>
              <a:rPr dirty="0">
                <a:latin typeface="+mn-lt"/>
              </a:rPr>
              <a:t> </a:t>
            </a:r>
            <a:r>
              <a:rPr dirty="0" err="1">
                <a:latin typeface="+mn-lt"/>
              </a:rPr>
              <a:t>oder</a:t>
            </a:r>
            <a:r>
              <a:rPr dirty="0">
                <a:latin typeface="+mn-lt"/>
              </a:rPr>
              <a:t> </a:t>
            </a:r>
            <a:r>
              <a:rPr b="1" dirty="0">
                <a:latin typeface="+mn-lt"/>
              </a:rPr>
              <a:t>Globus pallidus (</a:t>
            </a:r>
            <a:r>
              <a:rPr b="1" dirty="0" err="1">
                <a:latin typeface="+mn-lt"/>
              </a:rPr>
              <a:t>GPi</a:t>
            </a:r>
            <a:r>
              <a:rPr b="1" dirty="0">
                <a:latin typeface="+mn-lt"/>
              </a:rPr>
              <a:t>)</a:t>
            </a:r>
            <a:r>
              <a:rPr dirty="0">
                <a:latin typeface="+mn-lt"/>
              </a:rPr>
              <a:t>: </a:t>
            </a:r>
            <a:r>
              <a:rPr dirty="0" err="1">
                <a:latin typeface="+mn-lt"/>
              </a:rPr>
              <a:t>Effektiv</a:t>
            </a:r>
            <a:r>
              <a:rPr dirty="0">
                <a:latin typeface="+mn-lt"/>
              </a:rPr>
              <a:t> </a:t>
            </a:r>
            <a:r>
              <a:rPr dirty="0" err="1">
                <a:latin typeface="+mn-lt"/>
              </a:rPr>
              <a:t>bei</a:t>
            </a:r>
            <a:r>
              <a:rPr dirty="0">
                <a:latin typeface="+mn-lt"/>
              </a:rPr>
              <a:t> Tremor, </a:t>
            </a:r>
            <a:r>
              <a:rPr dirty="0" err="1">
                <a:latin typeface="+mn-lt"/>
              </a:rPr>
              <a:t>Bradykinese</a:t>
            </a:r>
            <a:r>
              <a:rPr dirty="0">
                <a:latin typeface="+mn-lt"/>
              </a:rPr>
              <a:t>, Rigor, </a:t>
            </a:r>
            <a:r>
              <a:rPr dirty="0" err="1">
                <a:latin typeface="+mn-lt"/>
              </a:rPr>
              <a:t>Dystonie</a:t>
            </a:r>
            <a:r>
              <a:rPr dirty="0">
                <a:latin typeface="+mn-lt"/>
              </a:rPr>
              <a:t> und </a:t>
            </a:r>
            <a:r>
              <a:rPr dirty="0" err="1">
                <a:latin typeface="+mn-lt"/>
              </a:rPr>
              <a:t>Dyskinese</a:t>
            </a:r>
            <a:endParaRPr dirty="0">
              <a:latin typeface="+mn-lt"/>
            </a:endParaRPr>
          </a:p>
          <a:p>
            <a:pPr defTabSz="434340">
              <a:spcBef>
                <a:spcPts val="1100"/>
              </a:spcBef>
              <a:defRPr sz="100">
                <a:latin typeface="+mn-lt"/>
                <a:ea typeface="+mn-ea"/>
                <a:cs typeface="+mn-cs"/>
                <a:sym typeface="Helvetica"/>
              </a:defRPr>
            </a:pPr>
            <a:endParaRPr dirty="0">
              <a:latin typeface="+mn-lt"/>
            </a:endParaRPr>
          </a:p>
          <a:p>
            <a:pPr defTabSz="434340">
              <a:spcBef>
                <a:spcPts val="1100"/>
              </a:spcBef>
              <a:defRPr sz="1710">
                <a:latin typeface="+mn-lt"/>
                <a:ea typeface="+mn-ea"/>
                <a:cs typeface="+mn-cs"/>
                <a:sym typeface="Helvetica"/>
              </a:defRPr>
            </a:pPr>
            <a:r>
              <a:rPr b="1" dirty="0">
                <a:latin typeface="+mn-lt"/>
              </a:rPr>
              <a:t>Thalamus (Nucleus </a:t>
            </a:r>
            <a:r>
              <a:rPr b="1" dirty="0" err="1">
                <a:latin typeface="+mn-lt"/>
              </a:rPr>
              <a:t>ventralis</a:t>
            </a:r>
            <a:r>
              <a:rPr b="1" dirty="0">
                <a:latin typeface="+mn-lt"/>
              </a:rPr>
              <a:t> intermedius, VIM)</a:t>
            </a:r>
            <a:r>
              <a:rPr dirty="0">
                <a:latin typeface="+mn-lt"/>
              </a:rPr>
              <a:t>: </a:t>
            </a:r>
            <a:r>
              <a:rPr dirty="0" err="1">
                <a:latin typeface="+mn-lt"/>
              </a:rPr>
              <a:t>Effektiv</a:t>
            </a:r>
            <a:r>
              <a:rPr dirty="0">
                <a:latin typeface="+mn-lt"/>
              </a:rPr>
              <a:t> </a:t>
            </a:r>
            <a:r>
              <a:rPr dirty="0" err="1">
                <a:latin typeface="+mn-lt"/>
              </a:rPr>
              <a:t>bei</a:t>
            </a:r>
            <a:r>
              <a:rPr dirty="0">
                <a:latin typeface="+mn-lt"/>
              </a:rPr>
              <a:t> Tremor, </a:t>
            </a:r>
            <a:r>
              <a:rPr dirty="0" err="1">
                <a:latin typeface="+mn-lt"/>
              </a:rPr>
              <a:t>v.a.</a:t>
            </a:r>
            <a:r>
              <a:rPr dirty="0">
                <a:latin typeface="+mn-lt"/>
              </a:rPr>
              <a:t> </a:t>
            </a:r>
            <a:r>
              <a:rPr dirty="0" err="1">
                <a:latin typeface="+mn-lt"/>
              </a:rPr>
              <a:t>bei</a:t>
            </a:r>
            <a:r>
              <a:rPr dirty="0">
                <a:latin typeface="+mn-lt"/>
              </a:rPr>
              <a:t> </a:t>
            </a:r>
            <a:r>
              <a:rPr dirty="0" err="1">
                <a:latin typeface="+mn-lt"/>
              </a:rPr>
              <a:t>essentiellem</a:t>
            </a:r>
            <a:r>
              <a:rPr dirty="0">
                <a:latin typeface="+mn-lt"/>
              </a:rPr>
              <a:t> Tremor</a:t>
            </a:r>
          </a:p>
        </p:txBody>
      </p:sp>
      <p:sp>
        <p:nvSpPr>
          <p:cNvPr id="440" name="Titel 1"/>
          <p:cNvSpPr txBox="1">
            <a:spLocks noGrp="1"/>
          </p:cNvSpPr>
          <p:nvPr>
            <p:ph type="title"/>
          </p:nvPr>
        </p:nvSpPr>
        <p:spPr>
          <a:prstGeom prst="rect">
            <a:avLst/>
          </a:prstGeom>
        </p:spPr>
        <p:txBody>
          <a:bodyPr>
            <a:normAutofit fontScale="90000"/>
          </a:bodyPr>
          <a:lstStyle/>
          <a:p>
            <a:pPr>
              <a:defRPr sz="2200"/>
            </a:pPr>
            <a:r>
              <a:rPr sz="3600" dirty="0" err="1"/>
              <a:t>Behandlung</a:t>
            </a:r>
            <a:r>
              <a:rPr sz="3600" dirty="0"/>
              <a:t> von Parkinson</a:t>
            </a:r>
          </a:p>
          <a:p>
            <a:pPr>
              <a:defRPr sz="2200"/>
            </a:pPr>
            <a:r>
              <a:rPr dirty="0" err="1"/>
              <a:t>Tiefe</a:t>
            </a:r>
            <a:r>
              <a:rPr dirty="0"/>
              <a:t> </a:t>
            </a:r>
            <a:r>
              <a:rPr dirty="0" err="1"/>
              <a:t>Hirnstimulation</a:t>
            </a:r>
            <a:endParaRPr dirty="0"/>
          </a:p>
        </p:txBody>
      </p:sp>
      <p:grpSp>
        <p:nvGrpSpPr>
          <p:cNvPr id="2" name="Group 1">
            <a:extLst>
              <a:ext uri="{FF2B5EF4-FFF2-40B4-BE49-F238E27FC236}">
                <a16:creationId xmlns:a16="http://schemas.microsoft.com/office/drawing/2014/main" id="{19F393C5-2D8A-2DBA-5232-7EC2BB19EAAB}"/>
              </a:ext>
            </a:extLst>
          </p:cNvPr>
          <p:cNvGrpSpPr/>
          <p:nvPr/>
        </p:nvGrpSpPr>
        <p:grpSpPr>
          <a:xfrm>
            <a:off x="589639" y="1086644"/>
            <a:ext cx="3437356" cy="3410390"/>
            <a:chOff x="294757" y="1241591"/>
            <a:chExt cx="4682785" cy="4646047"/>
          </a:xfrm>
        </p:grpSpPr>
        <p:sp>
          <p:nvSpPr>
            <p:cNvPr id="441" name="Form"/>
            <p:cNvSpPr/>
            <p:nvPr/>
          </p:nvSpPr>
          <p:spPr>
            <a:xfrm>
              <a:off x="1892708" y="5622581"/>
              <a:ext cx="1002555" cy="218768"/>
            </a:xfrm>
            <a:custGeom>
              <a:avLst/>
              <a:gdLst/>
              <a:ahLst/>
              <a:cxnLst>
                <a:cxn ang="0">
                  <a:pos x="wd2" y="hd2"/>
                </a:cxn>
                <a:cxn ang="5400000">
                  <a:pos x="wd2" y="hd2"/>
                </a:cxn>
                <a:cxn ang="10800000">
                  <a:pos x="wd2" y="hd2"/>
                </a:cxn>
                <a:cxn ang="16200000">
                  <a:pos x="wd2" y="hd2"/>
                </a:cxn>
              </a:cxnLst>
              <a:rect l="0" t="0" r="r" b="b"/>
              <a:pathLst>
                <a:path w="21475" h="21600" extrusionOk="0">
                  <a:moveTo>
                    <a:pt x="767" y="448"/>
                  </a:moveTo>
                  <a:lnTo>
                    <a:pt x="20273" y="0"/>
                  </a:lnTo>
                  <a:cubicBezTo>
                    <a:pt x="20586" y="1924"/>
                    <a:pt x="20842" y="3999"/>
                    <a:pt x="21036" y="6177"/>
                  </a:cubicBezTo>
                  <a:cubicBezTo>
                    <a:pt x="21475" y="11104"/>
                    <a:pt x="21587" y="16431"/>
                    <a:pt x="21360" y="21600"/>
                  </a:cubicBezTo>
                  <a:lnTo>
                    <a:pt x="620" y="21600"/>
                  </a:lnTo>
                  <a:cubicBezTo>
                    <a:pt x="201" y="18422"/>
                    <a:pt x="-13" y="14845"/>
                    <a:pt x="1" y="11219"/>
                  </a:cubicBezTo>
                  <a:cubicBezTo>
                    <a:pt x="15" y="7405"/>
                    <a:pt x="280" y="3680"/>
                    <a:pt x="767" y="448"/>
                  </a:cubicBezTo>
                  <a:close/>
                </a:path>
              </a:pathLst>
            </a:custGeom>
            <a:solidFill>
              <a:schemeClr val="accent3">
                <a:lumOff val="44000"/>
              </a:schemeClr>
            </a:solidFill>
            <a:ln w="12700">
              <a:miter lim="400000"/>
            </a:ln>
          </p:spPr>
          <p:txBody>
            <a:bodyPr lIns="45719" rIns="45719"/>
            <a:lstStyle/>
            <a:p>
              <a:endParaRPr sz="1100">
                <a:latin typeface="+mn-lt"/>
              </a:endParaRPr>
            </a:p>
          </p:txBody>
        </p:sp>
        <p:sp>
          <p:nvSpPr>
            <p:cNvPr id="442" name="Mayfield Clinic, o.D."/>
            <p:cNvSpPr txBox="1"/>
            <p:nvPr/>
          </p:nvSpPr>
          <p:spPr>
            <a:xfrm>
              <a:off x="493438" y="5677993"/>
              <a:ext cx="3955601" cy="2096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457200">
                <a:defRPr sz="800" b="1">
                  <a:solidFill>
                    <a:schemeClr val="accent4">
                      <a:lumOff val="28000"/>
                    </a:schemeClr>
                  </a:solidFill>
                  <a:latin typeface="D-DIN"/>
                  <a:ea typeface="D-DIN"/>
                  <a:cs typeface="D-DIN"/>
                  <a:sym typeface="D-DIN"/>
                </a:defRPr>
              </a:lvl1pPr>
            </a:lstStyle>
            <a:p>
              <a:r>
                <a:rPr sz="400">
                  <a:latin typeface="+mn-lt"/>
                </a:rPr>
                <a:t>Mayfield Clinic, o.D.</a:t>
              </a:r>
            </a:p>
          </p:txBody>
        </p:sp>
        <p:pic>
          <p:nvPicPr>
            <p:cNvPr id="443" name="pe-dbs_fig2.jpeg" descr="pe-dbs_fig2.jpeg"/>
            <p:cNvPicPr>
              <a:picLocks noChangeAspect="1"/>
            </p:cNvPicPr>
            <p:nvPr/>
          </p:nvPicPr>
          <p:blipFill>
            <a:blip r:embed="rId3"/>
            <a:stretch>
              <a:fillRect/>
            </a:stretch>
          </p:blipFill>
          <p:spPr>
            <a:xfrm>
              <a:off x="294757" y="1946565"/>
              <a:ext cx="3745044" cy="3811133"/>
            </a:xfrm>
            <a:prstGeom prst="rect">
              <a:avLst/>
            </a:prstGeom>
            <a:ln w="12700">
              <a:miter lim="400000"/>
            </a:ln>
          </p:spPr>
        </p:pic>
        <p:sp>
          <p:nvSpPr>
            <p:cNvPr id="444" name="Rechteck"/>
            <p:cNvSpPr/>
            <p:nvPr/>
          </p:nvSpPr>
          <p:spPr>
            <a:xfrm>
              <a:off x="419333" y="5444045"/>
              <a:ext cx="1396882" cy="294969"/>
            </a:xfrm>
            <a:prstGeom prst="rect">
              <a:avLst/>
            </a:prstGeom>
            <a:solidFill>
              <a:schemeClr val="accent3">
                <a:lumOff val="44000"/>
              </a:schemeClr>
            </a:solidFill>
            <a:ln w="25400">
              <a:solidFill>
                <a:schemeClr val="accent3">
                  <a:lumOff val="44000"/>
                </a:schemeClr>
              </a:solidFill>
            </a:ln>
          </p:spPr>
          <p:txBody>
            <a:bodyPr lIns="45719" rIns="45719"/>
            <a:lstStyle/>
            <a:p>
              <a:endParaRPr sz="1100">
                <a:latin typeface="+mn-lt"/>
              </a:endParaRPr>
            </a:p>
          </p:txBody>
        </p:sp>
        <p:sp>
          <p:nvSpPr>
            <p:cNvPr id="445" name="Abbildung 8…"/>
            <p:cNvSpPr txBox="1"/>
            <p:nvPr/>
          </p:nvSpPr>
          <p:spPr>
            <a:xfrm>
              <a:off x="341697" y="1241591"/>
              <a:ext cx="3955601" cy="2935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defRPr sz="800" b="1">
                  <a:solidFill>
                    <a:schemeClr val="accent4">
                      <a:lumOff val="28000"/>
                    </a:schemeClr>
                  </a:solidFill>
                  <a:latin typeface="D-DIN"/>
                  <a:ea typeface="D-DIN"/>
                  <a:cs typeface="D-DIN"/>
                  <a:sym typeface="D-DIN"/>
                </a:defRPr>
              </a:pPr>
              <a:r>
                <a:rPr sz="400">
                  <a:latin typeface="+mn-lt"/>
                </a:rPr>
                <a:t>Abbildung 8</a:t>
              </a:r>
            </a:p>
            <a:p>
              <a:pPr defTabSz="457200">
                <a:defRPr sz="800" i="1">
                  <a:solidFill>
                    <a:schemeClr val="accent4">
                      <a:lumOff val="28000"/>
                    </a:schemeClr>
                  </a:solidFill>
                  <a:latin typeface="D-DIN"/>
                  <a:ea typeface="D-DIN"/>
                  <a:cs typeface="D-DIN"/>
                  <a:sym typeface="D-DIN"/>
                </a:defRPr>
              </a:pPr>
              <a:r>
                <a:rPr sz="400">
                  <a:latin typeface="+mn-lt"/>
                </a:rPr>
                <a:t>Lokalisation von Thalamus, Globus Pallidus und den subthalamischen Nuclei</a:t>
              </a:r>
            </a:p>
          </p:txBody>
        </p:sp>
        <p:sp>
          <p:nvSpPr>
            <p:cNvPr id="446" name="Thalamus"/>
            <p:cNvSpPr txBox="1"/>
            <p:nvPr/>
          </p:nvSpPr>
          <p:spPr>
            <a:xfrm>
              <a:off x="1923745" y="1798569"/>
              <a:ext cx="1446987" cy="356397"/>
            </a:xfrm>
            <a:prstGeom prst="rect">
              <a:avLst/>
            </a:prstGeom>
            <a:solidFill>
              <a:schemeClr val="bg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rPr sz="1100" dirty="0">
                  <a:latin typeface="+mn-lt"/>
                </a:rPr>
                <a:t>Thalamus</a:t>
              </a:r>
              <a:r>
                <a:rPr lang="de-DE" sz="1100" dirty="0">
                  <a:latin typeface="+mn-lt"/>
                </a:rPr>
                <a:t> (VIM)</a:t>
              </a:r>
              <a:endParaRPr sz="1100" dirty="0">
                <a:latin typeface="+mn-lt"/>
              </a:endParaRPr>
            </a:p>
          </p:txBody>
        </p:sp>
        <p:sp>
          <p:nvSpPr>
            <p:cNvPr id="447" name="Motor-…"/>
            <p:cNvSpPr txBox="1"/>
            <p:nvPr/>
          </p:nvSpPr>
          <p:spPr>
            <a:xfrm>
              <a:off x="3183383" y="2154692"/>
              <a:ext cx="1459713" cy="356397"/>
            </a:xfrm>
            <a:prstGeom prst="rect">
              <a:avLst/>
            </a:prstGeom>
            <a:solidFill>
              <a:schemeClr val="bg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r>
                <a:rPr sz="1100" dirty="0" err="1">
                  <a:latin typeface="+mn-lt"/>
                </a:rPr>
                <a:t>Motorkortex</a:t>
              </a:r>
              <a:endParaRPr sz="1100" dirty="0">
                <a:latin typeface="+mn-lt"/>
              </a:endParaRPr>
            </a:p>
          </p:txBody>
        </p:sp>
        <p:sp>
          <p:nvSpPr>
            <p:cNvPr id="448" name="Rechteck"/>
            <p:cNvSpPr/>
            <p:nvPr/>
          </p:nvSpPr>
          <p:spPr>
            <a:xfrm>
              <a:off x="3246216" y="4804412"/>
              <a:ext cx="1396881" cy="294969"/>
            </a:xfrm>
            <a:prstGeom prst="rect">
              <a:avLst/>
            </a:prstGeom>
            <a:solidFill>
              <a:schemeClr val="accent3">
                <a:lumOff val="44000"/>
              </a:schemeClr>
            </a:solidFill>
            <a:ln w="25400">
              <a:solidFill>
                <a:schemeClr val="accent3">
                  <a:lumOff val="44000"/>
                </a:schemeClr>
              </a:solidFill>
            </a:ln>
          </p:spPr>
          <p:txBody>
            <a:bodyPr lIns="45719" rIns="45719"/>
            <a:lstStyle/>
            <a:p>
              <a:endParaRPr sz="1100">
                <a:latin typeface="+mn-lt"/>
              </a:endParaRPr>
            </a:p>
          </p:txBody>
        </p:sp>
        <p:sp>
          <p:nvSpPr>
            <p:cNvPr id="449" name="Globus Pallidus…"/>
            <p:cNvSpPr txBox="1"/>
            <p:nvPr/>
          </p:nvSpPr>
          <p:spPr>
            <a:xfrm>
              <a:off x="3246216" y="4728170"/>
              <a:ext cx="1418598" cy="587007"/>
            </a:xfrm>
            <a:prstGeom prst="rect">
              <a:avLst/>
            </a:prstGeom>
            <a:solidFill>
              <a:schemeClr val="bg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rPr sz="1100" dirty="0">
                  <a:latin typeface="+mn-lt"/>
                </a:rPr>
                <a:t>Globus Pallidus</a:t>
              </a:r>
            </a:p>
            <a:p>
              <a:r>
                <a:rPr sz="1100" dirty="0">
                  <a:latin typeface="+mn-lt"/>
                </a:rPr>
                <a:t> interna</a:t>
              </a:r>
              <a:r>
                <a:rPr lang="de-DE" sz="1100" dirty="0">
                  <a:latin typeface="+mn-lt"/>
                </a:rPr>
                <a:t> (</a:t>
              </a:r>
              <a:r>
                <a:rPr lang="de-DE" sz="1100" dirty="0" err="1">
                  <a:latin typeface="+mn-lt"/>
                </a:rPr>
                <a:t>Gpi</a:t>
              </a:r>
              <a:r>
                <a:rPr lang="de-DE" sz="1100" dirty="0">
                  <a:latin typeface="+mn-lt"/>
                </a:rPr>
                <a:t>)</a:t>
              </a:r>
              <a:endParaRPr sz="1100" dirty="0">
                <a:latin typeface="+mn-lt"/>
              </a:endParaRPr>
            </a:p>
          </p:txBody>
        </p:sp>
        <p:sp>
          <p:nvSpPr>
            <p:cNvPr id="450" name="subthalamischer Nucleus"/>
            <p:cNvSpPr txBox="1"/>
            <p:nvPr/>
          </p:nvSpPr>
          <p:spPr>
            <a:xfrm>
              <a:off x="2222456" y="5377667"/>
              <a:ext cx="2755086" cy="356397"/>
            </a:xfrm>
            <a:prstGeom prst="rect">
              <a:avLst/>
            </a:prstGeom>
            <a:solidFill>
              <a:schemeClr val="bg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rPr sz="1100" dirty="0" err="1">
                  <a:latin typeface="+mn-lt"/>
                </a:rPr>
                <a:t>subthalamischer</a:t>
              </a:r>
              <a:r>
                <a:rPr sz="1100" dirty="0">
                  <a:latin typeface="+mn-lt"/>
                </a:rPr>
                <a:t> Nucleus</a:t>
              </a:r>
              <a:r>
                <a:rPr lang="de-DE" sz="1100" dirty="0">
                  <a:latin typeface="+mn-lt"/>
                </a:rPr>
                <a:t> (STN)</a:t>
              </a:r>
              <a:endParaRPr sz="1100" dirty="0">
                <a:latin typeface="+mn-lt"/>
              </a:endParaRPr>
            </a:p>
          </p:txBody>
        </p:sp>
      </p:grpSp>
      <p:pic>
        <p:nvPicPr>
          <p:cNvPr id="1026" name="Picture 2" descr="Bild">
            <a:extLst>
              <a:ext uri="{FF2B5EF4-FFF2-40B4-BE49-F238E27FC236}">
                <a16:creationId xmlns:a16="http://schemas.microsoft.com/office/drawing/2014/main" id="{1BF05A64-1757-32C3-C471-98FABE67AAA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64348" y="4430174"/>
            <a:ext cx="3249614" cy="18440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5345A0-AE08-F52A-2402-E1C400A78BE7}"/>
              </a:ext>
            </a:extLst>
          </p:cNvPr>
          <p:cNvSpPr>
            <a:spLocks noGrp="1"/>
          </p:cNvSpPr>
          <p:nvPr>
            <p:ph type="body" idx="1"/>
          </p:nvPr>
        </p:nvSpPr>
        <p:spPr/>
        <p:txBody>
          <a:bodyPr/>
          <a:lstStyle/>
          <a:p>
            <a:endParaRPr lang="en-US"/>
          </a:p>
        </p:txBody>
      </p:sp>
      <p:sp>
        <p:nvSpPr>
          <p:cNvPr id="455" name="Titel 1"/>
          <p:cNvSpPr txBox="1">
            <a:spLocks noGrp="1"/>
          </p:cNvSpPr>
          <p:nvPr>
            <p:ph type="title"/>
          </p:nvPr>
        </p:nvSpPr>
        <p:spPr>
          <a:prstGeom prst="rect">
            <a:avLst/>
          </a:prstGeom>
        </p:spPr>
        <p:txBody>
          <a:bodyPr/>
          <a:lstStyle/>
          <a:p>
            <a:r>
              <a:t>Gruppenarbeit</a:t>
            </a:r>
          </a:p>
        </p:txBody>
      </p:sp>
      <p:pic>
        <p:nvPicPr>
          <p:cNvPr id="457" name="Bildschirmfoto 2021-06-22 um 18.51.07.png" descr="Bildschirmfoto 2021-06-22 um 18.51.07.png"/>
          <p:cNvPicPr>
            <a:picLocks noChangeAspect="1"/>
          </p:cNvPicPr>
          <p:nvPr/>
        </p:nvPicPr>
        <p:blipFill>
          <a:blip r:embed="rId3"/>
          <a:srcRect t="37891"/>
          <a:stretch>
            <a:fillRect/>
          </a:stretch>
        </p:blipFill>
        <p:spPr>
          <a:xfrm>
            <a:off x="2563944" y="3907654"/>
            <a:ext cx="3855181" cy="2140199"/>
          </a:xfrm>
          <a:prstGeom prst="rect">
            <a:avLst/>
          </a:prstGeom>
          <a:ln w="12700">
            <a:miter lim="400000"/>
          </a:ln>
        </p:spPr>
      </p:pic>
      <p:pic>
        <p:nvPicPr>
          <p:cNvPr id="458" name="Bildschirmfoto 2021-06-22 um 18.51.07.png" descr="Bildschirmfoto 2021-06-22 um 18.51.07.png"/>
          <p:cNvPicPr>
            <a:picLocks noChangeAspect="1"/>
          </p:cNvPicPr>
          <p:nvPr/>
        </p:nvPicPr>
        <p:blipFill>
          <a:blip r:embed="rId3"/>
          <a:srcRect t="4656" b="61557"/>
          <a:stretch>
            <a:fillRect/>
          </a:stretch>
        </p:blipFill>
        <p:spPr>
          <a:xfrm>
            <a:off x="32632" y="1327158"/>
            <a:ext cx="8577480" cy="2590357"/>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Inhaltsplatzhalter 2"/>
          <p:cNvSpPr txBox="1">
            <a:spLocks noGrp="1"/>
          </p:cNvSpPr>
          <p:nvPr>
            <p:ph type="body" idx="1"/>
          </p:nvPr>
        </p:nvSpPr>
        <p:spPr>
          <a:prstGeom prst="rect">
            <a:avLst/>
          </a:prstGeom>
        </p:spPr>
        <p:txBody>
          <a:bodyPr/>
          <a:lstStyle/>
          <a:p>
            <a:pPr marL="0" indent="0" defTabSz="457200">
              <a:lnSpc>
                <a:spcPct val="110000"/>
              </a:lnSpc>
              <a:spcBef>
                <a:spcPts val="0"/>
              </a:spcBef>
              <a:defRPr sz="1800"/>
            </a:pPr>
            <a:r>
              <a:rPr b="1"/>
              <a:t>Referat</a:t>
            </a:r>
            <a:r>
              <a:t>: Bewegungssteuerung (Schandry, Kap. 9)</a:t>
            </a:r>
          </a:p>
          <a:p>
            <a:pPr marL="0" indent="0" defTabSz="457200">
              <a:lnSpc>
                <a:spcPct val="110000"/>
              </a:lnSpc>
              <a:spcBef>
                <a:spcPts val="0"/>
              </a:spcBef>
              <a:defRPr sz="1500"/>
            </a:pPr>
            <a:endParaRPr/>
          </a:p>
          <a:p>
            <a:pPr marL="0" indent="0" defTabSz="457200">
              <a:lnSpc>
                <a:spcPct val="110000"/>
              </a:lnSpc>
              <a:spcBef>
                <a:spcPts val="0"/>
              </a:spcBef>
              <a:defRPr sz="1800" b="1"/>
            </a:pPr>
            <a:r>
              <a:t>Vortrag: Was ist Parkinson?</a:t>
            </a:r>
          </a:p>
          <a:p>
            <a:pPr marL="514684" lvl="1" indent="-133684" defTabSz="457200">
              <a:lnSpc>
                <a:spcPct val="110000"/>
              </a:lnSpc>
              <a:spcBef>
                <a:spcPts val="0"/>
              </a:spcBef>
              <a:buSzPct val="100000"/>
              <a:buChar char="•"/>
              <a:defRPr sz="1500"/>
            </a:pPr>
            <a:r>
              <a:t>Störungsbild</a:t>
            </a:r>
          </a:p>
          <a:p>
            <a:pPr marL="514684" lvl="1" indent="-133684" defTabSz="457200">
              <a:lnSpc>
                <a:spcPct val="110000"/>
              </a:lnSpc>
              <a:spcBef>
                <a:spcPts val="0"/>
              </a:spcBef>
              <a:buSzPct val="100000"/>
              <a:buChar char="•"/>
              <a:defRPr sz="1500"/>
            </a:pPr>
            <a:r>
              <a:t>Kardinal-, Leit- und Nebensymptome</a:t>
            </a:r>
          </a:p>
          <a:p>
            <a:pPr marL="895684" lvl="2" indent="-133684" defTabSz="457200">
              <a:lnSpc>
                <a:spcPct val="110000"/>
              </a:lnSpc>
              <a:spcBef>
                <a:spcPts val="0"/>
              </a:spcBef>
              <a:buSzPct val="100000"/>
              <a:buChar char="•"/>
              <a:defRPr sz="1500"/>
            </a:pPr>
            <a:r>
              <a:t>Was unterscheidet Parkinson, Parkinson-Demenz und Lewy-Körper-Demenz?</a:t>
            </a:r>
          </a:p>
          <a:p>
            <a:pPr marL="895684" lvl="2" indent="-133684" defTabSz="457200">
              <a:lnSpc>
                <a:spcPct val="110000"/>
              </a:lnSpc>
              <a:spcBef>
                <a:spcPts val="0"/>
              </a:spcBef>
              <a:buSzPct val="100000"/>
              <a:buChar char="•"/>
              <a:defRPr sz="1500"/>
            </a:pPr>
            <a:r>
              <a:t>Was ist ein Tremor?</a:t>
            </a:r>
          </a:p>
          <a:p>
            <a:pPr marL="514684" lvl="1" indent="-133684" defTabSz="457200">
              <a:lnSpc>
                <a:spcPct val="110000"/>
              </a:lnSpc>
              <a:spcBef>
                <a:spcPts val="0"/>
              </a:spcBef>
              <a:buSzPct val="100000"/>
              <a:buChar char="•"/>
              <a:defRPr sz="1500"/>
            </a:pPr>
            <a:r>
              <a:t>Behandlung von Parkinson</a:t>
            </a:r>
          </a:p>
          <a:p>
            <a:pPr marL="895684" lvl="2" indent="-133684" defTabSz="457200">
              <a:lnSpc>
                <a:spcPct val="110000"/>
              </a:lnSpc>
              <a:spcBef>
                <a:spcPts val="0"/>
              </a:spcBef>
              <a:buSzPct val="100000"/>
              <a:buChar char="•"/>
              <a:defRPr sz="1500"/>
            </a:pPr>
            <a:r>
              <a:t>L-Dopa</a:t>
            </a:r>
          </a:p>
          <a:p>
            <a:pPr marL="895684" lvl="2" indent="-133684" defTabSz="457200">
              <a:lnSpc>
                <a:spcPct val="110000"/>
              </a:lnSpc>
              <a:spcBef>
                <a:spcPts val="0"/>
              </a:spcBef>
              <a:buSzPct val="100000"/>
              <a:buChar char="•"/>
              <a:defRPr sz="1500"/>
            </a:pPr>
            <a:r>
              <a:t>Tiefe Hirnstimulation (DBS)</a:t>
            </a:r>
          </a:p>
          <a:p>
            <a:pPr marL="0" indent="0" defTabSz="457200">
              <a:lnSpc>
                <a:spcPct val="110000"/>
              </a:lnSpc>
              <a:spcBef>
                <a:spcPts val="0"/>
              </a:spcBef>
              <a:defRPr sz="1800"/>
            </a:pPr>
            <a:endParaRPr/>
          </a:p>
          <a:p>
            <a:pPr marL="0" indent="0" defTabSz="457200">
              <a:lnSpc>
                <a:spcPct val="110000"/>
              </a:lnSpc>
              <a:spcBef>
                <a:spcPts val="0"/>
              </a:spcBef>
              <a:defRPr sz="1800"/>
            </a:pPr>
            <a:r>
              <a:rPr b="1"/>
              <a:t>Gruppenarbeit:</a:t>
            </a:r>
            <a:r>
              <a:t> Tiefe Hirnstimulation (DBS) bei Parkinson</a:t>
            </a:r>
          </a:p>
        </p:txBody>
      </p:sp>
      <p:sp>
        <p:nvSpPr>
          <p:cNvPr id="240" name="Titel 1"/>
          <p:cNvSpPr txBox="1">
            <a:spLocks noGrp="1"/>
          </p:cNvSpPr>
          <p:nvPr>
            <p:ph type="title"/>
          </p:nvPr>
        </p:nvSpPr>
        <p:spPr>
          <a:prstGeom prst="rect">
            <a:avLst/>
          </a:prstGeom>
        </p:spPr>
        <p:txBody>
          <a:bodyPr/>
          <a:lstStyle/>
          <a:p>
            <a:r>
              <a:rPr dirty="0" err="1"/>
              <a:t>Inhalt</a:t>
            </a: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Titel 1"/>
          <p:cNvSpPr txBox="1">
            <a:spLocks noGrp="1"/>
          </p:cNvSpPr>
          <p:nvPr>
            <p:ph type="title"/>
          </p:nvPr>
        </p:nvSpPr>
        <p:spPr>
          <a:prstGeom prst="rect">
            <a:avLst/>
          </a:prstGeom>
        </p:spPr>
        <p:txBody>
          <a:bodyPr/>
          <a:lstStyle/>
          <a:p>
            <a:r>
              <a:t>Aufgaben für Gruppen 1 &amp; 2</a:t>
            </a:r>
          </a:p>
        </p:txBody>
      </p:sp>
      <p:sp>
        <p:nvSpPr>
          <p:cNvPr id="465" name="Einleitung/Studiendesign und Ergebnismessung/Interventionen…"/>
          <p:cNvSpPr txBox="1"/>
          <p:nvPr/>
        </p:nvSpPr>
        <p:spPr>
          <a:xfrm>
            <a:off x="418126" y="1672137"/>
            <a:ext cx="7835651" cy="40318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40631" indent="-240631" defTabSz="449580">
              <a:buSzPct val="100000"/>
              <a:buAutoNum type="arabicPeriod"/>
              <a:defRPr sz="1600" b="1">
                <a:uFill>
                  <a:solidFill>
                    <a:srgbClr val="000000"/>
                  </a:solidFill>
                </a:uFill>
                <a:latin typeface="D-DIN"/>
                <a:ea typeface="D-DIN"/>
                <a:cs typeface="D-DIN"/>
                <a:sym typeface="D-DIN"/>
              </a:defRPr>
            </a:pPr>
            <a:r>
              <a:rPr dirty="0" err="1">
                <a:latin typeface="+mn-lt"/>
              </a:rPr>
              <a:t>Einleitung</a:t>
            </a:r>
            <a:r>
              <a:rPr dirty="0">
                <a:latin typeface="+mn-lt"/>
              </a:rPr>
              <a:t>/</a:t>
            </a:r>
            <a:r>
              <a:rPr dirty="0" err="1">
                <a:latin typeface="+mn-lt"/>
              </a:rPr>
              <a:t>Studiendesign</a:t>
            </a:r>
            <a:r>
              <a:rPr dirty="0">
                <a:latin typeface="+mn-lt"/>
              </a:rPr>
              <a:t> und </a:t>
            </a:r>
            <a:r>
              <a:rPr dirty="0" err="1">
                <a:latin typeface="+mn-lt"/>
              </a:rPr>
              <a:t>Ergebnismessung</a:t>
            </a:r>
            <a:r>
              <a:rPr dirty="0">
                <a:latin typeface="+mn-lt"/>
              </a:rPr>
              <a:t>/</a:t>
            </a:r>
            <a:r>
              <a:rPr dirty="0" err="1">
                <a:latin typeface="+mn-lt"/>
              </a:rPr>
              <a:t>Interventionen</a:t>
            </a:r>
            <a:r>
              <a:rPr dirty="0">
                <a:latin typeface="+mn-lt"/>
              </a:rPr>
              <a:t> </a:t>
            </a:r>
          </a:p>
          <a:p>
            <a:pPr defTabSz="449580">
              <a:defRPr sz="1600">
                <a:solidFill>
                  <a:schemeClr val="accent4"/>
                </a:solidFill>
                <a:uFill>
                  <a:solidFill>
                    <a:srgbClr val="000000"/>
                  </a:solidFill>
                </a:uFill>
                <a:latin typeface="D-DIN"/>
                <a:ea typeface="D-DIN"/>
                <a:cs typeface="D-DIN"/>
                <a:sym typeface="D-DIN"/>
              </a:defRPr>
            </a:pPr>
            <a:r>
              <a:rPr dirty="0">
                <a:latin typeface="+mn-lt"/>
              </a:rPr>
              <a:t>(S. 897 &amp; 898, </a:t>
            </a:r>
            <a:r>
              <a:rPr dirty="0" err="1">
                <a:latin typeface="+mn-lt"/>
              </a:rPr>
              <a:t>Abschnitt</a:t>
            </a:r>
            <a:r>
              <a:rPr dirty="0">
                <a:latin typeface="+mn-lt"/>
              </a:rPr>
              <a:t> „Statistical Analysis“ </a:t>
            </a:r>
            <a:r>
              <a:rPr dirty="0" err="1">
                <a:latin typeface="+mn-lt"/>
              </a:rPr>
              <a:t>nicht</a:t>
            </a:r>
            <a:r>
              <a:rPr dirty="0">
                <a:latin typeface="+mn-lt"/>
              </a:rPr>
              <a:t> </a:t>
            </a:r>
            <a:r>
              <a:rPr dirty="0" err="1">
                <a:latin typeface="+mn-lt"/>
              </a:rPr>
              <a:t>mehr</a:t>
            </a:r>
            <a:r>
              <a:rPr dirty="0">
                <a:latin typeface="+mn-lt"/>
              </a:rPr>
              <a:t>) </a:t>
            </a:r>
          </a:p>
          <a:p>
            <a:pPr lvl="1" indent="228600" defTabSz="449580">
              <a:defRPr sz="1600">
                <a:uFill>
                  <a:solidFill>
                    <a:srgbClr val="000000"/>
                  </a:solidFill>
                </a:uFill>
                <a:latin typeface="D-DIN"/>
                <a:ea typeface="D-DIN"/>
                <a:cs typeface="D-DIN"/>
                <a:sym typeface="D-DIN"/>
              </a:defRPr>
            </a:pPr>
            <a:endParaRPr dirty="0">
              <a:latin typeface="+mn-lt"/>
            </a:endParaRPr>
          </a:p>
          <a:p>
            <a:pPr lvl="1" indent="228600" defTabSz="449580">
              <a:defRPr sz="1600">
                <a:uFill>
                  <a:solidFill>
                    <a:srgbClr val="000000"/>
                  </a:solidFill>
                </a:uFill>
                <a:latin typeface="D-DIN"/>
                <a:ea typeface="D-DIN"/>
                <a:cs typeface="D-DIN"/>
                <a:sym typeface="D-DIN"/>
              </a:defRPr>
            </a:pPr>
            <a:r>
              <a:rPr dirty="0">
                <a:latin typeface="+mn-lt"/>
              </a:rPr>
              <a:t>a) Was war das </a:t>
            </a:r>
            <a:r>
              <a:rPr dirty="0" err="1">
                <a:latin typeface="+mn-lt"/>
              </a:rPr>
              <a:t>Ziel</a:t>
            </a:r>
            <a:r>
              <a:rPr dirty="0">
                <a:latin typeface="+mn-lt"/>
              </a:rPr>
              <a:t> der </a:t>
            </a:r>
            <a:r>
              <a:rPr dirty="0" err="1">
                <a:latin typeface="+mn-lt"/>
              </a:rPr>
              <a:t>Studie</a:t>
            </a:r>
            <a:r>
              <a:rPr dirty="0">
                <a:latin typeface="+mn-lt"/>
              </a:rPr>
              <a:t>? (Was </a:t>
            </a:r>
            <a:r>
              <a:rPr dirty="0" err="1">
                <a:latin typeface="+mn-lt"/>
              </a:rPr>
              <a:t>sollte</a:t>
            </a:r>
            <a:r>
              <a:rPr dirty="0">
                <a:latin typeface="+mn-lt"/>
              </a:rPr>
              <a:t> </a:t>
            </a:r>
            <a:r>
              <a:rPr dirty="0" err="1">
                <a:latin typeface="+mn-lt"/>
              </a:rPr>
              <a:t>verglichen</a:t>
            </a:r>
            <a:r>
              <a:rPr dirty="0">
                <a:latin typeface="+mn-lt"/>
              </a:rPr>
              <a:t> </a:t>
            </a:r>
            <a:r>
              <a:rPr dirty="0" err="1">
                <a:latin typeface="+mn-lt"/>
              </a:rPr>
              <a:t>werden</a:t>
            </a:r>
            <a:r>
              <a:rPr dirty="0">
                <a:latin typeface="+mn-lt"/>
              </a:rPr>
              <a:t>? Was  </a:t>
            </a:r>
          </a:p>
          <a:p>
            <a:pPr lvl="1" indent="228600" defTabSz="449580">
              <a:defRPr sz="1600">
                <a:uFill>
                  <a:solidFill>
                    <a:srgbClr val="000000"/>
                  </a:solidFill>
                </a:uFill>
                <a:latin typeface="D-DIN"/>
                <a:ea typeface="D-DIN"/>
                <a:cs typeface="D-DIN"/>
                <a:sym typeface="D-DIN"/>
              </a:defRPr>
            </a:pPr>
            <a:r>
              <a:rPr dirty="0">
                <a:latin typeface="+mn-lt"/>
              </a:rPr>
              <a:t>    </a:t>
            </a:r>
            <a:r>
              <a:rPr dirty="0" err="1">
                <a:latin typeface="+mn-lt"/>
              </a:rPr>
              <a:t>sind</a:t>
            </a:r>
            <a:r>
              <a:rPr dirty="0">
                <a:latin typeface="+mn-lt"/>
              </a:rPr>
              <a:t> die </a:t>
            </a:r>
            <a:r>
              <a:rPr dirty="0" err="1">
                <a:latin typeface="+mn-lt"/>
              </a:rPr>
              <a:t>Erwartungen</a:t>
            </a:r>
            <a:r>
              <a:rPr dirty="0">
                <a:latin typeface="+mn-lt"/>
              </a:rPr>
              <a:t> </a:t>
            </a:r>
            <a:r>
              <a:rPr dirty="0" err="1">
                <a:latin typeface="+mn-lt"/>
              </a:rPr>
              <a:t>bzgl</a:t>
            </a:r>
            <a:r>
              <a:rPr dirty="0">
                <a:latin typeface="+mn-lt"/>
              </a:rPr>
              <a:t>. der </a:t>
            </a:r>
            <a:r>
              <a:rPr dirty="0" err="1">
                <a:latin typeface="+mn-lt"/>
              </a:rPr>
              <a:t>beiden</a:t>
            </a:r>
            <a:r>
              <a:rPr dirty="0">
                <a:latin typeface="+mn-lt"/>
              </a:rPr>
              <a:t> </a:t>
            </a:r>
            <a:r>
              <a:rPr dirty="0" err="1">
                <a:latin typeface="+mn-lt"/>
              </a:rPr>
              <a:t>Behandlungsmethoden</a:t>
            </a:r>
            <a:r>
              <a:rPr dirty="0">
                <a:latin typeface="+mn-lt"/>
              </a:rPr>
              <a:t>?)</a:t>
            </a:r>
          </a:p>
          <a:p>
            <a:pPr lvl="1" indent="228600" defTabSz="449580">
              <a:defRPr sz="1600">
                <a:uFill>
                  <a:solidFill>
                    <a:srgbClr val="000000"/>
                  </a:solidFill>
                </a:uFill>
                <a:latin typeface="D-DIN"/>
                <a:ea typeface="D-DIN"/>
                <a:cs typeface="D-DIN"/>
                <a:sym typeface="D-DIN"/>
              </a:defRPr>
            </a:pPr>
            <a:endParaRPr dirty="0">
              <a:latin typeface="+mn-lt"/>
            </a:endParaRPr>
          </a:p>
          <a:p>
            <a:pPr lvl="1" indent="228600" defTabSz="449580">
              <a:defRPr sz="1600">
                <a:uFill>
                  <a:solidFill>
                    <a:srgbClr val="000000"/>
                  </a:solidFill>
                </a:uFill>
                <a:latin typeface="D-DIN"/>
                <a:ea typeface="D-DIN"/>
                <a:cs typeface="D-DIN"/>
                <a:sym typeface="D-DIN"/>
              </a:defRPr>
            </a:pPr>
            <a:r>
              <a:rPr dirty="0">
                <a:latin typeface="+mn-lt"/>
              </a:rPr>
              <a:t>b) </a:t>
            </a:r>
            <a:r>
              <a:rPr dirty="0" err="1">
                <a:latin typeface="+mn-lt"/>
              </a:rPr>
              <a:t>Abhängige</a:t>
            </a:r>
            <a:r>
              <a:rPr dirty="0">
                <a:latin typeface="+mn-lt"/>
              </a:rPr>
              <a:t> </a:t>
            </a:r>
            <a:r>
              <a:rPr dirty="0" err="1">
                <a:latin typeface="+mn-lt"/>
              </a:rPr>
              <a:t>Variablen</a:t>
            </a:r>
            <a:r>
              <a:rPr dirty="0">
                <a:latin typeface="+mn-lt"/>
              </a:rPr>
              <a:t> </a:t>
            </a:r>
            <a:r>
              <a:rPr dirty="0">
                <a:solidFill>
                  <a:schemeClr val="accent4">
                    <a:lumOff val="-8800"/>
                  </a:schemeClr>
                </a:solidFill>
                <a:latin typeface="+mn-lt"/>
              </a:rPr>
              <a:t>(S. 897, „Study design and outcomes”)</a:t>
            </a:r>
          </a:p>
          <a:p>
            <a:pPr lvl="2" indent="457200" defTabSz="449580">
              <a:defRPr sz="1600">
                <a:uFill>
                  <a:solidFill>
                    <a:srgbClr val="000000"/>
                  </a:solidFill>
                </a:uFill>
                <a:latin typeface="D-DIN"/>
                <a:ea typeface="D-DIN"/>
                <a:cs typeface="D-DIN"/>
                <a:sym typeface="D-DIN"/>
              </a:defRPr>
            </a:pPr>
            <a:r>
              <a:rPr dirty="0">
                <a:latin typeface="+mn-lt"/>
              </a:rPr>
              <a:t>Was </a:t>
            </a:r>
            <a:r>
              <a:rPr dirty="0" err="1">
                <a:latin typeface="+mn-lt"/>
              </a:rPr>
              <a:t>waren</a:t>
            </a:r>
            <a:r>
              <a:rPr dirty="0">
                <a:latin typeface="+mn-lt"/>
              </a:rPr>
              <a:t> die </a:t>
            </a:r>
            <a:r>
              <a:rPr i="1" dirty="0" err="1">
                <a:latin typeface="+mn-lt"/>
              </a:rPr>
              <a:t>primären</a:t>
            </a:r>
            <a:r>
              <a:rPr dirty="0">
                <a:latin typeface="+mn-lt"/>
              </a:rPr>
              <a:t> Outcome-Parameter?</a:t>
            </a:r>
          </a:p>
          <a:p>
            <a:pPr lvl="2" indent="457200" defTabSz="449580">
              <a:defRPr sz="1600">
                <a:uFill>
                  <a:solidFill>
                    <a:srgbClr val="000000"/>
                  </a:solidFill>
                </a:uFill>
                <a:latin typeface="D-DIN"/>
                <a:ea typeface="D-DIN"/>
                <a:cs typeface="D-DIN"/>
                <a:sym typeface="D-DIN"/>
              </a:defRPr>
            </a:pPr>
            <a:r>
              <a:rPr dirty="0">
                <a:latin typeface="+mn-lt"/>
              </a:rPr>
              <a:t>Was </a:t>
            </a:r>
            <a:r>
              <a:rPr dirty="0" err="1">
                <a:latin typeface="+mn-lt"/>
              </a:rPr>
              <a:t>waren</a:t>
            </a:r>
            <a:r>
              <a:rPr dirty="0">
                <a:latin typeface="+mn-lt"/>
              </a:rPr>
              <a:t> die </a:t>
            </a:r>
            <a:r>
              <a:rPr i="1" dirty="0" err="1">
                <a:latin typeface="+mn-lt"/>
              </a:rPr>
              <a:t>sekundären</a:t>
            </a:r>
            <a:r>
              <a:rPr dirty="0">
                <a:latin typeface="+mn-lt"/>
              </a:rPr>
              <a:t> Outcome-Parameter?</a:t>
            </a:r>
          </a:p>
          <a:p>
            <a:pPr lvl="1" indent="228600" defTabSz="449580">
              <a:defRPr sz="1600">
                <a:uFill>
                  <a:solidFill>
                    <a:srgbClr val="000000"/>
                  </a:solidFill>
                </a:uFill>
                <a:latin typeface="D-DIN"/>
                <a:ea typeface="D-DIN"/>
                <a:cs typeface="D-DIN"/>
                <a:sym typeface="D-DIN"/>
              </a:defRPr>
            </a:pPr>
            <a:endParaRPr dirty="0">
              <a:latin typeface="+mn-lt"/>
            </a:endParaRPr>
          </a:p>
          <a:p>
            <a:pPr lvl="1" indent="228600" defTabSz="449580">
              <a:defRPr sz="1600">
                <a:uFill>
                  <a:solidFill>
                    <a:srgbClr val="000000"/>
                  </a:solidFill>
                </a:uFill>
                <a:latin typeface="D-DIN"/>
                <a:ea typeface="D-DIN"/>
                <a:cs typeface="D-DIN"/>
                <a:sym typeface="D-DIN"/>
              </a:defRPr>
            </a:pPr>
            <a:r>
              <a:rPr dirty="0">
                <a:latin typeface="+mn-lt"/>
              </a:rPr>
              <a:t>c) </a:t>
            </a:r>
            <a:r>
              <a:rPr dirty="0" err="1">
                <a:latin typeface="+mn-lt"/>
              </a:rPr>
              <a:t>Unabhängige</a:t>
            </a:r>
            <a:r>
              <a:rPr dirty="0">
                <a:latin typeface="+mn-lt"/>
              </a:rPr>
              <a:t> </a:t>
            </a:r>
            <a:r>
              <a:rPr dirty="0" err="1">
                <a:latin typeface="+mn-lt"/>
              </a:rPr>
              <a:t>Variablen</a:t>
            </a:r>
            <a:r>
              <a:rPr dirty="0">
                <a:solidFill>
                  <a:schemeClr val="accent4">
                    <a:lumOff val="-8800"/>
                  </a:schemeClr>
                </a:solidFill>
                <a:latin typeface="+mn-lt"/>
              </a:rPr>
              <a:t> (S. 898, „Interventions“)</a:t>
            </a:r>
          </a:p>
          <a:p>
            <a:pPr lvl="2" indent="457200" defTabSz="449580">
              <a:defRPr sz="1600">
                <a:uFill>
                  <a:solidFill>
                    <a:srgbClr val="000000"/>
                  </a:solidFill>
                </a:uFill>
                <a:latin typeface="D-DIN"/>
                <a:ea typeface="D-DIN"/>
                <a:cs typeface="D-DIN"/>
                <a:sym typeface="D-DIN"/>
              </a:defRPr>
            </a:pPr>
            <a:r>
              <a:rPr dirty="0">
                <a:latin typeface="+mn-lt"/>
              </a:rPr>
              <a:t>a) Wie war das </a:t>
            </a:r>
            <a:r>
              <a:rPr dirty="0" err="1">
                <a:latin typeface="+mn-lt"/>
              </a:rPr>
              <a:t>Vorgehen</a:t>
            </a:r>
            <a:r>
              <a:rPr dirty="0">
                <a:latin typeface="+mn-lt"/>
              </a:rPr>
              <a:t> </a:t>
            </a:r>
            <a:r>
              <a:rPr dirty="0" err="1">
                <a:latin typeface="+mn-lt"/>
              </a:rPr>
              <a:t>bei</a:t>
            </a:r>
            <a:r>
              <a:rPr dirty="0">
                <a:latin typeface="+mn-lt"/>
              </a:rPr>
              <a:t> der </a:t>
            </a:r>
            <a:r>
              <a:rPr dirty="0" err="1">
                <a:latin typeface="+mn-lt"/>
              </a:rPr>
              <a:t>tiefen</a:t>
            </a:r>
            <a:r>
              <a:rPr dirty="0">
                <a:latin typeface="+mn-lt"/>
              </a:rPr>
              <a:t> </a:t>
            </a:r>
            <a:r>
              <a:rPr dirty="0" err="1">
                <a:latin typeface="+mn-lt"/>
              </a:rPr>
              <a:t>Hirnstimulation</a:t>
            </a:r>
            <a:r>
              <a:rPr dirty="0">
                <a:latin typeface="+mn-lt"/>
              </a:rPr>
              <a:t> (= DBS)? </a:t>
            </a:r>
          </a:p>
          <a:p>
            <a:pPr lvl="2" indent="457200" defTabSz="449580">
              <a:defRPr sz="1600">
                <a:uFill>
                  <a:solidFill>
                    <a:srgbClr val="000000"/>
                  </a:solidFill>
                </a:uFill>
                <a:latin typeface="D-DIN"/>
                <a:ea typeface="D-DIN"/>
                <a:cs typeface="D-DIN"/>
                <a:sym typeface="D-DIN"/>
              </a:defRPr>
            </a:pPr>
            <a:r>
              <a:rPr dirty="0">
                <a:latin typeface="+mn-lt"/>
              </a:rPr>
              <a:t>b) Wo </a:t>
            </a:r>
            <a:r>
              <a:rPr dirty="0" err="1">
                <a:latin typeface="+mn-lt"/>
              </a:rPr>
              <a:t>wurde</a:t>
            </a:r>
            <a:r>
              <a:rPr dirty="0">
                <a:latin typeface="+mn-lt"/>
              </a:rPr>
              <a:t> </a:t>
            </a:r>
            <a:r>
              <a:rPr dirty="0" err="1">
                <a:latin typeface="+mn-lt"/>
              </a:rPr>
              <a:t>stimuliert</a:t>
            </a:r>
            <a:r>
              <a:rPr dirty="0">
                <a:latin typeface="+mn-lt"/>
              </a:rPr>
              <a:t>?</a:t>
            </a:r>
          </a:p>
          <a:p>
            <a:pPr lvl="2" indent="457200" defTabSz="449580">
              <a:defRPr sz="1600">
                <a:uFill>
                  <a:solidFill>
                    <a:srgbClr val="000000"/>
                  </a:solidFill>
                </a:uFill>
                <a:latin typeface="D-DIN"/>
                <a:ea typeface="D-DIN"/>
                <a:cs typeface="D-DIN"/>
                <a:sym typeface="D-DIN"/>
              </a:defRPr>
            </a:pPr>
            <a:r>
              <a:rPr dirty="0">
                <a:latin typeface="+mn-lt"/>
              </a:rPr>
              <a:t>c) Wie </a:t>
            </a:r>
            <a:r>
              <a:rPr dirty="0" err="1">
                <a:latin typeface="+mn-lt"/>
              </a:rPr>
              <a:t>wurde</a:t>
            </a:r>
            <a:r>
              <a:rPr dirty="0">
                <a:latin typeface="+mn-lt"/>
              </a:rPr>
              <a:t> </a:t>
            </a:r>
            <a:r>
              <a:rPr dirty="0" err="1">
                <a:latin typeface="+mn-lt"/>
              </a:rPr>
              <a:t>stimuliert</a:t>
            </a:r>
            <a:r>
              <a:rPr dirty="0">
                <a:latin typeface="+mn-lt"/>
              </a:rPr>
              <a:t>?</a:t>
            </a:r>
          </a:p>
          <a:p>
            <a:pPr lvl="2" indent="457200" defTabSz="449580">
              <a:defRPr sz="1600">
                <a:uFill>
                  <a:solidFill>
                    <a:srgbClr val="000000"/>
                  </a:solidFill>
                </a:uFill>
                <a:latin typeface="D-DIN"/>
                <a:ea typeface="D-DIN"/>
                <a:cs typeface="D-DIN"/>
                <a:sym typeface="D-DIN"/>
              </a:defRPr>
            </a:pPr>
            <a:endParaRPr dirty="0">
              <a:latin typeface="+mn-lt"/>
            </a:endParaRPr>
          </a:p>
          <a:p>
            <a:pPr defTabSz="449580">
              <a:defRPr sz="1600" i="1">
                <a:solidFill>
                  <a:schemeClr val="accent4">
                    <a:lumOff val="-8800"/>
                  </a:schemeClr>
                </a:solidFill>
                <a:uFill>
                  <a:solidFill>
                    <a:srgbClr val="000000"/>
                  </a:solidFill>
                </a:uFill>
                <a:latin typeface="D-DIN"/>
                <a:ea typeface="D-DIN"/>
                <a:cs typeface="D-DIN"/>
                <a:sym typeface="D-DIN"/>
              </a:defRPr>
            </a:pPr>
            <a:r>
              <a:rPr dirty="0">
                <a:latin typeface="+mn-lt"/>
              </a:rPr>
              <a:t>Falls </a:t>
            </a:r>
            <a:r>
              <a:rPr dirty="0" err="1">
                <a:latin typeface="+mn-lt"/>
              </a:rPr>
              <a:t>ihr</a:t>
            </a:r>
            <a:r>
              <a:rPr dirty="0">
                <a:latin typeface="+mn-lt"/>
              </a:rPr>
              <a:t> </a:t>
            </a:r>
            <a:r>
              <a:rPr dirty="0" err="1">
                <a:latin typeface="+mn-lt"/>
              </a:rPr>
              <a:t>sehr</a:t>
            </a:r>
            <a:r>
              <a:rPr dirty="0">
                <a:latin typeface="+mn-lt"/>
              </a:rPr>
              <a:t> </a:t>
            </a:r>
            <a:r>
              <a:rPr dirty="0" err="1">
                <a:latin typeface="+mn-lt"/>
              </a:rPr>
              <a:t>früh</a:t>
            </a:r>
            <a:r>
              <a:rPr dirty="0">
                <a:latin typeface="+mn-lt"/>
              </a:rPr>
              <a:t> </a:t>
            </a:r>
            <a:r>
              <a:rPr dirty="0" err="1">
                <a:latin typeface="+mn-lt"/>
              </a:rPr>
              <a:t>fertig</a:t>
            </a:r>
            <a:r>
              <a:rPr dirty="0">
                <a:latin typeface="+mn-lt"/>
              </a:rPr>
              <a:t> </a:t>
            </a:r>
            <a:r>
              <a:rPr dirty="0" err="1">
                <a:latin typeface="+mn-lt"/>
              </a:rPr>
              <a:t>seid</a:t>
            </a:r>
            <a:r>
              <a:rPr dirty="0">
                <a:latin typeface="+mn-lt"/>
              </a:rPr>
              <a:t>: </a:t>
            </a:r>
            <a:r>
              <a:rPr dirty="0" err="1">
                <a:latin typeface="+mn-lt"/>
              </a:rPr>
              <a:t>Startet</a:t>
            </a:r>
            <a:r>
              <a:rPr dirty="0">
                <a:latin typeface="+mn-lt"/>
              </a:rPr>
              <a:t> </a:t>
            </a:r>
            <a:r>
              <a:rPr dirty="0" err="1">
                <a:latin typeface="+mn-lt"/>
              </a:rPr>
              <a:t>mit</a:t>
            </a:r>
            <a:r>
              <a:rPr dirty="0">
                <a:latin typeface="+mn-lt"/>
              </a:rPr>
              <a:t> Aufgabe 2!</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Titel 1"/>
          <p:cNvSpPr txBox="1">
            <a:spLocks noGrp="1"/>
          </p:cNvSpPr>
          <p:nvPr>
            <p:ph type="title"/>
          </p:nvPr>
        </p:nvSpPr>
        <p:spPr>
          <a:prstGeom prst="rect">
            <a:avLst/>
          </a:prstGeom>
        </p:spPr>
        <p:txBody>
          <a:bodyPr/>
          <a:lstStyle/>
          <a:p>
            <a:r>
              <a:t>Aufgaben für Gruppen 3 &amp; 4</a:t>
            </a:r>
          </a:p>
        </p:txBody>
      </p:sp>
      <p:sp>
        <p:nvSpPr>
          <p:cNvPr id="471" name="2. Ergebnisse…"/>
          <p:cNvSpPr txBox="1"/>
          <p:nvPr/>
        </p:nvSpPr>
        <p:spPr>
          <a:xfrm>
            <a:off x="433998" y="1287519"/>
            <a:ext cx="4618792" cy="440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49580">
              <a:defRPr sz="1700" b="1">
                <a:uFill>
                  <a:solidFill>
                    <a:srgbClr val="000000"/>
                  </a:solidFill>
                </a:uFill>
                <a:latin typeface="D-DIN"/>
                <a:ea typeface="D-DIN"/>
                <a:cs typeface="D-DIN"/>
                <a:sym typeface="D-DIN"/>
              </a:defRPr>
            </a:pPr>
            <a:r>
              <a:t>2. Ergebnisse </a:t>
            </a:r>
          </a:p>
          <a:p>
            <a:pPr defTabSz="449580">
              <a:defRPr sz="1700" b="1">
                <a:uFill>
                  <a:solidFill>
                    <a:srgbClr val="000000"/>
                  </a:solidFill>
                </a:uFill>
                <a:latin typeface="D-DIN"/>
                <a:ea typeface="D-DIN"/>
                <a:cs typeface="D-DIN"/>
                <a:sym typeface="D-DIN"/>
              </a:defRPr>
            </a:pPr>
            <a:r>
              <a:rPr b="0">
                <a:solidFill>
                  <a:schemeClr val="accent4"/>
                </a:solidFill>
              </a:rPr>
              <a:t>(ab S. 900 - 905, die Tabellen könnt ihr ignorieren)</a:t>
            </a:r>
          </a:p>
          <a:p>
            <a:pPr defTabSz="449580">
              <a:defRPr sz="1700">
                <a:uFill>
                  <a:solidFill>
                    <a:srgbClr val="000000"/>
                  </a:solidFill>
                </a:uFill>
                <a:latin typeface="D-DIN"/>
                <a:ea typeface="D-DIN"/>
                <a:cs typeface="D-DIN"/>
                <a:sym typeface="D-DIN"/>
              </a:defRPr>
            </a:pPr>
            <a:endParaRPr b="0">
              <a:solidFill>
                <a:schemeClr val="accent4"/>
              </a:solidFill>
            </a:endParaRPr>
          </a:p>
          <a:p>
            <a:pPr defTabSz="449580">
              <a:defRPr sz="1700">
                <a:uFill>
                  <a:solidFill>
                    <a:srgbClr val="000000"/>
                  </a:solidFill>
                </a:uFill>
                <a:latin typeface="D-DIN"/>
                <a:ea typeface="D-DIN"/>
                <a:cs typeface="D-DIN"/>
                <a:sym typeface="D-DIN"/>
              </a:defRPr>
            </a:pPr>
            <a:r>
              <a:t>a) Welche Symptom-Veränderung gab es in der   </a:t>
            </a:r>
          </a:p>
          <a:p>
            <a:pPr defTabSz="449580">
              <a:defRPr sz="1700">
                <a:uFill>
                  <a:solidFill>
                    <a:srgbClr val="000000"/>
                  </a:solidFill>
                </a:uFill>
                <a:latin typeface="D-DIN"/>
                <a:ea typeface="D-DIN"/>
                <a:cs typeface="D-DIN"/>
                <a:sym typeface="D-DIN"/>
              </a:defRPr>
            </a:pPr>
            <a:r>
              <a:t>    DBS-Gruppe gegenüber der Medikations-  </a:t>
            </a:r>
          </a:p>
          <a:p>
            <a:pPr defTabSz="449580">
              <a:defRPr sz="1700">
                <a:uFill>
                  <a:solidFill>
                    <a:srgbClr val="000000"/>
                  </a:solidFill>
                </a:uFill>
                <a:latin typeface="D-DIN"/>
                <a:ea typeface="D-DIN"/>
                <a:cs typeface="D-DIN"/>
                <a:sym typeface="D-DIN"/>
              </a:defRPr>
            </a:pPr>
            <a:r>
              <a:t>    Gruppe? </a:t>
            </a:r>
          </a:p>
          <a:p>
            <a:pPr lvl="1" indent="228600" defTabSz="449580">
              <a:defRPr sz="1700">
                <a:uFill>
                  <a:solidFill>
                    <a:srgbClr val="000000"/>
                  </a:solidFill>
                </a:uFill>
                <a:latin typeface="D-DIN"/>
                <a:ea typeface="D-DIN"/>
                <a:cs typeface="D-DIN"/>
                <a:sym typeface="D-DIN"/>
              </a:defRPr>
            </a:pPr>
            <a:r>
              <a:rPr>
                <a:solidFill>
                  <a:schemeClr val="accent4">
                    <a:lumOff val="-8800"/>
                  </a:schemeClr>
                </a:solidFill>
              </a:rPr>
              <a:t>(ab S. 900, „Results“, </a:t>
            </a:r>
            <a:r>
              <a:rPr>
                <a:solidFill>
                  <a:schemeClr val="accent4"/>
                </a:solidFill>
              </a:rPr>
              <a:t>Abschnitt "Efficacy" und Abbildung 2)</a:t>
            </a:r>
          </a:p>
          <a:p>
            <a:pPr defTabSz="449580">
              <a:defRPr sz="1700">
                <a:uFill>
                  <a:solidFill>
                    <a:srgbClr val="000000"/>
                  </a:solidFill>
                </a:uFill>
                <a:latin typeface="D-DIN"/>
                <a:ea typeface="D-DIN"/>
                <a:cs typeface="D-DIN"/>
                <a:sym typeface="D-DIN"/>
              </a:defRPr>
            </a:pPr>
            <a:endParaRPr>
              <a:solidFill>
                <a:schemeClr val="accent4"/>
              </a:solidFill>
            </a:endParaRPr>
          </a:p>
          <a:p>
            <a:pPr defTabSz="449580">
              <a:defRPr sz="1700">
                <a:uFill>
                  <a:solidFill>
                    <a:srgbClr val="000000"/>
                  </a:solidFill>
                </a:uFill>
                <a:latin typeface="D-DIN"/>
                <a:ea typeface="D-DIN"/>
                <a:cs typeface="D-DIN"/>
                <a:sym typeface="D-DIN"/>
              </a:defRPr>
            </a:pPr>
            <a:r>
              <a:t>b) Welche Nebenwirkungen traten auf? </a:t>
            </a:r>
          </a:p>
          <a:p>
            <a:pPr defTabSz="449580">
              <a:defRPr sz="1700">
                <a:uFill>
                  <a:solidFill>
                    <a:srgbClr val="000000"/>
                  </a:solidFill>
                </a:uFill>
                <a:latin typeface="D-DIN"/>
                <a:ea typeface="D-DIN"/>
                <a:cs typeface="D-DIN"/>
                <a:sym typeface="D-DIN"/>
              </a:defRPr>
            </a:pPr>
            <a:r>
              <a:t>    </a:t>
            </a:r>
            <a:r>
              <a:rPr>
                <a:solidFill>
                  <a:schemeClr val="accent4">
                    <a:lumOff val="-8800"/>
                  </a:schemeClr>
                </a:solidFill>
              </a:rPr>
              <a:t>(S. 905, Abschnitt “Adverse Events")</a:t>
            </a:r>
          </a:p>
          <a:p>
            <a:pPr defTabSz="449580">
              <a:defRPr sz="1700">
                <a:uFill>
                  <a:solidFill>
                    <a:srgbClr val="000000"/>
                  </a:solidFill>
                </a:uFill>
                <a:latin typeface="D-DIN"/>
                <a:ea typeface="D-DIN"/>
                <a:cs typeface="D-DIN"/>
                <a:sym typeface="D-DIN"/>
              </a:defRPr>
            </a:pPr>
            <a:endParaRPr>
              <a:solidFill>
                <a:schemeClr val="accent4">
                  <a:lumOff val="-8800"/>
                </a:schemeClr>
              </a:solidFill>
            </a:endParaRPr>
          </a:p>
          <a:p>
            <a:pPr defTabSz="449580">
              <a:defRPr sz="1700">
                <a:uFill>
                  <a:solidFill>
                    <a:srgbClr val="000000"/>
                  </a:solidFill>
                </a:uFill>
                <a:latin typeface="D-DIN"/>
                <a:ea typeface="D-DIN"/>
                <a:cs typeface="D-DIN"/>
                <a:sym typeface="D-DIN"/>
              </a:defRPr>
            </a:pPr>
            <a:r>
              <a:t>c) Überlegt selbst: Ist das Verfahren der Tiefen    </a:t>
            </a:r>
          </a:p>
          <a:p>
            <a:pPr defTabSz="449580">
              <a:defRPr sz="1700">
                <a:uFill>
                  <a:solidFill>
                    <a:srgbClr val="000000"/>
                  </a:solidFill>
                </a:uFill>
                <a:latin typeface="D-DIN"/>
                <a:ea typeface="D-DIN"/>
                <a:cs typeface="D-DIN"/>
                <a:sym typeface="D-DIN"/>
              </a:defRPr>
            </a:pPr>
            <a:r>
              <a:t>    Hirnstimulation (DBS) im Vergleich zur   </a:t>
            </a:r>
          </a:p>
          <a:p>
            <a:pPr defTabSz="449580">
              <a:defRPr sz="1700">
                <a:uFill>
                  <a:solidFill>
                    <a:srgbClr val="000000"/>
                  </a:solidFill>
                </a:uFill>
                <a:latin typeface="D-DIN"/>
                <a:ea typeface="D-DIN"/>
                <a:cs typeface="D-DIN"/>
                <a:sym typeface="D-DIN"/>
              </a:defRPr>
            </a:pPr>
            <a:r>
              <a:t>    Medikation überlegen oder nicht?</a:t>
            </a:r>
          </a:p>
        </p:txBody>
      </p:sp>
      <p:sp>
        <p:nvSpPr>
          <p:cNvPr id="472" name="Abgerundetes Rechteck"/>
          <p:cNvSpPr/>
          <p:nvPr/>
        </p:nvSpPr>
        <p:spPr>
          <a:xfrm>
            <a:off x="5109898" y="1300219"/>
            <a:ext cx="3287862" cy="4560100"/>
          </a:xfrm>
          <a:prstGeom prst="roundRect">
            <a:avLst>
              <a:gd name="adj" fmla="val 6888"/>
            </a:avLst>
          </a:prstGeom>
          <a:ln w="25400">
            <a:solidFill>
              <a:srgbClr val="6AACDA"/>
            </a:solidFill>
          </a:ln>
        </p:spPr>
        <p:txBody>
          <a:bodyPr lIns="45719" rIns="45719"/>
          <a:lstStyle/>
          <a:p>
            <a:endParaRPr/>
          </a:p>
        </p:txBody>
      </p:sp>
      <p:sp>
        <p:nvSpPr>
          <p:cNvPr id="473" name="Vokabelhilfe für den Text:…"/>
          <p:cNvSpPr txBox="1"/>
          <p:nvPr/>
        </p:nvSpPr>
        <p:spPr>
          <a:xfrm>
            <a:off x="5169340" y="1487956"/>
            <a:ext cx="3168978" cy="4193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49580">
              <a:defRPr sz="900" b="1" i="1">
                <a:uFill>
                  <a:solidFill>
                    <a:srgbClr val="000000"/>
                  </a:solidFill>
                </a:uFill>
                <a:latin typeface="D-DIN"/>
                <a:ea typeface="D-DIN"/>
                <a:cs typeface="D-DIN"/>
                <a:sym typeface="D-DIN"/>
              </a:defRPr>
            </a:pPr>
            <a:r>
              <a:t>Vokabelhilfe für den Text:</a:t>
            </a:r>
          </a:p>
          <a:p>
            <a:pPr defTabSz="449580">
              <a:defRPr sz="900">
                <a:uFill>
                  <a:solidFill>
                    <a:srgbClr val="000000"/>
                  </a:solidFill>
                </a:uFill>
                <a:latin typeface="D-DIN"/>
                <a:ea typeface="D-DIN"/>
                <a:cs typeface="D-DIN"/>
                <a:sym typeface="D-DIN"/>
              </a:defRPr>
            </a:pPr>
            <a:endParaRPr/>
          </a:p>
          <a:p>
            <a:pPr defTabSz="449580">
              <a:defRPr sz="900">
                <a:uFill>
                  <a:solidFill>
                    <a:srgbClr val="000000"/>
                  </a:solidFill>
                </a:uFill>
                <a:latin typeface="D-DIN"/>
                <a:ea typeface="D-DIN"/>
                <a:cs typeface="D-DIN"/>
                <a:sym typeface="D-DIN"/>
              </a:defRPr>
            </a:pPr>
            <a:r>
              <a:rPr b="1"/>
              <a:t>PDQ-39:</a:t>
            </a:r>
            <a:r>
              <a:t> Fragebogen z.T. motorische Symptome und Lebensqualität, höhere Scores = schlimmere Symptome / geringere Lebensqualität</a:t>
            </a:r>
          </a:p>
          <a:p>
            <a:pPr defTabSz="449580">
              <a:defRPr sz="900">
                <a:uFill>
                  <a:solidFill>
                    <a:srgbClr val="000000"/>
                  </a:solidFill>
                </a:uFill>
                <a:latin typeface="D-DIN"/>
                <a:ea typeface="D-DIN"/>
                <a:cs typeface="D-DIN"/>
                <a:sym typeface="D-DIN"/>
              </a:defRPr>
            </a:pPr>
            <a:endParaRPr/>
          </a:p>
          <a:p>
            <a:pPr defTabSz="457200">
              <a:spcBef>
                <a:spcPts val="1200"/>
              </a:spcBef>
              <a:defRPr sz="900">
                <a:latin typeface="D-DIN"/>
                <a:ea typeface="D-DIN"/>
                <a:cs typeface="D-DIN"/>
                <a:sym typeface="D-DIN"/>
              </a:defRPr>
            </a:pPr>
            <a:r>
              <a:rPr b="1"/>
              <a:t>UPDRS-II:</a:t>
            </a:r>
            <a:r>
              <a:t> Unified Parkinson’s Disease Rating Scale, Part 2, zur Erhebung von Alltagsaktivitäten und der Schwere von Dyskinesie-Symptomen, höhere Scores = schlechteres Funktionsniveau</a:t>
            </a:r>
          </a:p>
          <a:p>
            <a:pPr defTabSz="457200">
              <a:spcBef>
                <a:spcPts val="1200"/>
              </a:spcBef>
              <a:defRPr sz="900">
                <a:latin typeface="D-DIN"/>
                <a:ea typeface="D-DIN"/>
                <a:cs typeface="D-DIN"/>
                <a:sym typeface="D-DIN"/>
              </a:defRPr>
            </a:pPr>
            <a:r>
              <a:rPr b="1"/>
              <a:t>UPDRS-III: </a:t>
            </a:r>
            <a:r>
              <a:t>Unified Parkinson’s Disease Rating Scale, Part 3, zur Erhebung der Schwere von motorischen Symptomen, höhere Scores = schlechteres Funktionsniveau</a:t>
            </a:r>
          </a:p>
          <a:p>
            <a:pPr defTabSz="457200">
              <a:spcBef>
                <a:spcPts val="1200"/>
              </a:spcBef>
              <a:defRPr sz="900">
                <a:latin typeface="D-DIN"/>
                <a:ea typeface="D-DIN"/>
                <a:cs typeface="D-DIN"/>
                <a:sym typeface="D-DIN"/>
              </a:defRPr>
            </a:pPr>
            <a:r>
              <a:rPr b="1"/>
              <a:t>Schwab &amp; England Scale</a:t>
            </a:r>
            <a:r>
              <a:t>: auch Funktionsniveau im Alltag, ähnlich wie UPDRS-II, höhere Werte = höheres Funkionsniveau</a:t>
            </a:r>
          </a:p>
          <a:p>
            <a:pPr defTabSz="457200">
              <a:spcBef>
                <a:spcPts val="1200"/>
              </a:spcBef>
              <a:defRPr sz="900">
                <a:latin typeface="D-DIN"/>
                <a:ea typeface="D-DIN"/>
                <a:cs typeface="D-DIN"/>
                <a:sym typeface="D-DIN"/>
              </a:defRPr>
            </a:pPr>
            <a:r>
              <a:rPr b="1"/>
              <a:t>SF-36:</a:t>
            </a:r>
            <a:r>
              <a:t> Short-Form General Health Survey - physical and mental summary scores, erhebt gesundheitsbezogene Lebensqualität, höhere Scores = höhere Lebensqualität</a:t>
            </a:r>
          </a:p>
          <a:p>
            <a:pPr>
              <a:defRPr sz="900">
                <a:latin typeface="D-DIN"/>
                <a:ea typeface="D-DIN"/>
                <a:cs typeface="D-DIN"/>
                <a:sym typeface="D-DIN"/>
              </a:defRPr>
            </a:pPr>
            <a:r>
              <a:rPr b="1"/>
              <a:t>Intention-to-treat Analyse</a:t>
            </a:r>
            <a:r>
              <a:t>: Daten von allen VPn werden ausgewertet, die ursprünglich getestet werden sollten (Dropout wird mit einbezogen)</a:t>
            </a:r>
          </a:p>
          <a:p>
            <a:pPr>
              <a:defRPr sz="900">
                <a:latin typeface="D-DIN"/>
                <a:ea typeface="D-DIN"/>
                <a:cs typeface="D-DIN"/>
                <a:sym typeface="D-DIN"/>
              </a:defRPr>
            </a:pPr>
            <a:endParaRPr/>
          </a:p>
          <a:p>
            <a:pPr>
              <a:defRPr sz="900">
                <a:latin typeface="D-DIN"/>
                <a:ea typeface="D-DIN"/>
                <a:cs typeface="D-DIN"/>
                <a:sym typeface="D-DIN"/>
              </a:defRPr>
            </a:pPr>
            <a:r>
              <a:rPr b="1"/>
              <a:t>Analyse per-protocol</a:t>
            </a:r>
            <a:r>
              <a:t>: Nur vollständige Datensätze werden ausgewertet (Daten ohne Dropout —&gt; Bias)</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46B3E0-00BB-71FE-F8BB-5834B1D23289}"/>
              </a:ext>
            </a:extLst>
          </p:cNvPr>
          <p:cNvSpPr>
            <a:spLocks noGrp="1"/>
          </p:cNvSpPr>
          <p:nvPr>
            <p:ph type="body" idx="1"/>
          </p:nvPr>
        </p:nvSpPr>
        <p:spPr/>
        <p:txBody>
          <a:bodyPr/>
          <a:lstStyle/>
          <a:p>
            <a:endParaRPr lang="en-US"/>
          </a:p>
        </p:txBody>
      </p:sp>
      <p:sp>
        <p:nvSpPr>
          <p:cNvPr id="476" name="Titel 1"/>
          <p:cNvSpPr txBox="1">
            <a:spLocks noGrp="1"/>
          </p:cNvSpPr>
          <p:nvPr>
            <p:ph type="title"/>
          </p:nvPr>
        </p:nvSpPr>
        <p:spPr>
          <a:prstGeom prst="rect">
            <a:avLst/>
          </a:prstGeom>
        </p:spPr>
        <p:txBody>
          <a:bodyPr/>
          <a:lstStyle/>
          <a:p>
            <a:r>
              <a:t>Aufgaben für Gruppen 3 &amp; 4</a:t>
            </a:r>
          </a:p>
        </p:txBody>
      </p:sp>
      <p:pic>
        <p:nvPicPr>
          <p:cNvPr id="477" name="Bildschirmfoto 2021-06-24 um 07.50.55.png" descr="Bildschirmfoto 2021-06-24 um 07.50.55.png"/>
          <p:cNvPicPr>
            <a:picLocks noChangeAspect="1"/>
          </p:cNvPicPr>
          <p:nvPr/>
        </p:nvPicPr>
        <p:blipFill>
          <a:blip r:embed="rId2"/>
          <a:stretch>
            <a:fillRect/>
          </a:stretch>
        </p:blipFill>
        <p:spPr>
          <a:xfrm>
            <a:off x="217300" y="1537666"/>
            <a:ext cx="8105330" cy="3975074"/>
          </a:xfrm>
          <a:prstGeom prst="rect">
            <a:avLst/>
          </a:prstGeom>
          <a:ln w="12700">
            <a:miter lim="400000"/>
          </a:ln>
        </p:spPr>
      </p:pic>
      <p:sp>
        <p:nvSpPr>
          <p:cNvPr id="478" name="Abbildung 9…"/>
          <p:cNvSpPr txBox="1"/>
          <p:nvPr/>
        </p:nvSpPr>
        <p:spPr>
          <a:xfrm>
            <a:off x="341697" y="1241591"/>
            <a:ext cx="4931006" cy="345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defRPr sz="800" b="1">
                <a:solidFill>
                  <a:schemeClr val="accent4">
                    <a:lumOff val="28000"/>
                  </a:schemeClr>
                </a:solidFill>
                <a:latin typeface="D-DIN"/>
                <a:ea typeface="D-DIN"/>
                <a:cs typeface="D-DIN"/>
                <a:sym typeface="D-DIN"/>
              </a:defRPr>
            </a:pPr>
            <a:r>
              <a:t>Abbildung 9</a:t>
            </a:r>
          </a:p>
          <a:p>
            <a:pPr defTabSz="457200">
              <a:defRPr sz="800" i="1">
                <a:solidFill>
                  <a:schemeClr val="accent4">
                    <a:lumOff val="28000"/>
                  </a:schemeClr>
                </a:solidFill>
                <a:latin typeface="D-DIN"/>
                <a:ea typeface="D-DIN"/>
                <a:cs typeface="D-DIN"/>
                <a:sym typeface="D-DIN"/>
              </a:defRPr>
            </a:pPr>
            <a:r>
              <a:t>Ergebnisse im Bezug auf Aspekte der Lebensqualität aus dem Papers von Deuschl et al. (2006).</a:t>
            </a:r>
          </a:p>
        </p:txBody>
      </p:sp>
      <p:sp>
        <p:nvSpPr>
          <p:cNvPr id="479" name="Deuschl et al., 2006, S. 904"/>
          <p:cNvSpPr txBox="1"/>
          <p:nvPr/>
        </p:nvSpPr>
        <p:spPr>
          <a:xfrm>
            <a:off x="425246" y="5257430"/>
            <a:ext cx="3955601" cy="345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defRPr sz="800" b="1">
                <a:solidFill>
                  <a:schemeClr val="accent4">
                    <a:lumOff val="28000"/>
                  </a:schemeClr>
                </a:solidFill>
                <a:latin typeface="D-DIN"/>
                <a:ea typeface="D-DIN"/>
                <a:cs typeface="D-DIN"/>
                <a:sym typeface="D-DIN"/>
              </a:defRPr>
            </a:pPr>
            <a:endParaRPr/>
          </a:p>
          <a:p>
            <a:pPr defTabSz="457200">
              <a:defRPr sz="800" i="1">
                <a:solidFill>
                  <a:schemeClr val="accent4">
                    <a:lumOff val="28000"/>
                  </a:schemeClr>
                </a:solidFill>
                <a:latin typeface="D-DIN"/>
                <a:ea typeface="D-DIN"/>
                <a:cs typeface="D-DIN"/>
                <a:sym typeface="D-DIN"/>
              </a:defRPr>
            </a:pPr>
            <a:r>
              <a:t>Deuschl et al., 2006, S. 904</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Titel 1"/>
          <p:cNvSpPr txBox="1">
            <a:spLocks noGrp="1"/>
          </p:cNvSpPr>
          <p:nvPr>
            <p:ph type="title"/>
          </p:nvPr>
        </p:nvSpPr>
        <p:spPr>
          <a:prstGeom prst="rect">
            <a:avLst/>
          </a:prstGeom>
        </p:spPr>
        <p:txBody>
          <a:bodyPr/>
          <a:lstStyle/>
          <a:p>
            <a:r>
              <a:t>Aufgaben für Gruppen 3 &amp; 4</a:t>
            </a:r>
          </a:p>
        </p:txBody>
      </p:sp>
      <p:pic>
        <p:nvPicPr>
          <p:cNvPr id="484" name="Bildschirmfoto 2021-06-24 um 07.51.19.png" descr="Bildschirmfoto 2021-06-24 um 07.51.19.png"/>
          <p:cNvPicPr>
            <a:picLocks noChangeAspect="1"/>
          </p:cNvPicPr>
          <p:nvPr/>
        </p:nvPicPr>
        <p:blipFill>
          <a:blip r:embed="rId2"/>
          <a:srcRect l="301" r="641"/>
          <a:stretch>
            <a:fillRect/>
          </a:stretch>
        </p:blipFill>
        <p:spPr>
          <a:xfrm>
            <a:off x="380648" y="1895951"/>
            <a:ext cx="8059010" cy="3764128"/>
          </a:xfrm>
          <a:prstGeom prst="rect">
            <a:avLst/>
          </a:prstGeom>
          <a:ln w="12700">
            <a:miter lim="400000"/>
          </a:ln>
        </p:spPr>
      </p:pic>
      <p:sp>
        <p:nvSpPr>
          <p:cNvPr id="485" name="Deuschl et al., 2006, S. 904"/>
          <p:cNvSpPr txBox="1"/>
          <p:nvPr/>
        </p:nvSpPr>
        <p:spPr>
          <a:xfrm>
            <a:off x="506109" y="5483846"/>
            <a:ext cx="3955601" cy="345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defRPr sz="800" b="1">
                <a:solidFill>
                  <a:schemeClr val="accent4">
                    <a:lumOff val="28000"/>
                  </a:schemeClr>
                </a:solidFill>
                <a:latin typeface="D-DIN"/>
                <a:ea typeface="D-DIN"/>
                <a:cs typeface="D-DIN"/>
                <a:sym typeface="D-DIN"/>
              </a:defRPr>
            </a:pPr>
            <a:endParaRPr/>
          </a:p>
          <a:p>
            <a:pPr defTabSz="457200">
              <a:defRPr sz="800" i="1">
                <a:solidFill>
                  <a:schemeClr val="accent4">
                    <a:lumOff val="28000"/>
                  </a:schemeClr>
                </a:solidFill>
                <a:latin typeface="D-DIN"/>
                <a:ea typeface="D-DIN"/>
                <a:cs typeface="D-DIN"/>
                <a:sym typeface="D-DIN"/>
              </a:defRPr>
            </a:pPr>
            <a:r>
              <a:t>Deuschl et al., 2006, S. 904</a:t>
            </a:r>
          </a:p>
        </p:txBody>
      </p:sp>
      <p:sp>
        <p:nvSpPr>
          <p:cNvPr id="486" name="Abbildung 10…"/>
          <p:cNvSpPr txBox="1"/>
          <p:nvPr/>
        </p:nvSpPr>
        <p:spPr>
          <a:xfrm>
            <a:off x="357869" y="1468007"/>
            <a:ext cx="3955601" cy="345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defRPr sz="800" b="1">
                <a:solidFill>
                  <a:schemeClr val="accent4">
                    <a:lumOff val="28000"/>
                  </a:schemeClr>
                </a:solidFill>
                <a:latin typeface="D-DIN"/>
                <a:ea typeface="D-DIN"/>
                <a:cs typeface="D-DIN"/>
                <a:sym typeface="D-DIN"/>
              </a:defRPr>
            </a:pPr>
            <a:r>
              <a:t>Abbildung 10</a:t>
            </a:r>
          </a:p>
          <a:p>
            <a:pPr defTabSz="457200">
              <a:defRPr sz="800" i="1">
                <a:solidFill>
                  <a:schemeClr val="accent4">
                    <a:lumOff val="28000"/>
                  </a:schemeClr>
                </a:solidFill>
                <a:latin typeface="D-DIN"/>
                <a:ea typeface="D-DIN"/>
                <a:cs typeface="D-DIN"/>
                <a:sym typeface="D-DIN"/>
              </a:defRPr>
            </a:pPr>
            <a:r>
              <a:t>Ergebnisse der Tagebuch-Aufgabe aus dem Paper von Deuschl et al. (2006).</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 name="Inhaltsplatzhalter 2"/>
          <p:cNvSpPr txBox="1">
            <a:spLocks noGrp="1"/>
          </p:cNvSpPr>
          <p:nvPr>
            <p:ph type="body" idx="1"/>
          </p:nvPr>
        </p:nvSpPr>
        <p:spPr>
          <a:prstGeom prst="rect">
            <a:avLst/>
          </a:prstGeom>
        </p:spPr>
        <p:txBody>
          <a:bodyPr/>
          <a:lstStyle/>
          <a:p>
            <a:pPr marL="0" indent="0">
              <a:lnSpc>
                <a:spcPts val="900"/>
              </a:lnSpc>
              <a:tabLst>
                <a:tab pos="76200" algn="l"/>
                <a:tab pos="457200" algn="l"/>
                <a:tab pos="850900" algn="l"/>
                <a:tab pos="1231900" algn="l"/>
                <a:tab pos="1612900" algn="l"/>
                <a:tab pos="2006600" algn="l"/>
                <a:tab pos="2387600" algn="l"/>
                <a:tab pos="2768600" algn="l"/>
                <a:tab pos="3162300" algn="l"/>
                <a:tab pos="3543300" algn="l"/>
                <a:tab pos="3937000" algn="l"/>
                <a:tab pos="4318000" algn="l"/>
                <a:tab pos="4699000" algn="l"/>
                <a:tab pos="5092700" algn="l"/>
                <a:tab pos="5473700" algn="l"/>
                <a:tab pos="5854700" algn="l"/>
                <a:tab pos="6248400" algn="l"/>
                <a:tab pos="6629400" algn="l"/>
                <a:tab pos="7023100" algn="l"/>
                <a:tab pos="7404100" algn="l"/>
                <a:tab pos="7442200" algn="l"/>
              </a:tabLst>
              <a:defRPr b="1"/>
            </a:pPr>
            <a:endParaRPr dirty="0"/>
          </a:p>
          <a:p>
            <a:pPr marL="0" indent="0">
              <a:lnSpc>
                <a:spcPts val="900"/>
              </a:lnSpc>
              <a:tabLst>
                <a:tab pos="76200" algn="l"/>
                <a:tab pos="457200" algn="l"/>
                <a:tab pos="850900" algn="l"/>
                <a:tab pos="1231900" algn="l"/>
                <a:tab pos="1612900" algn="l"/>
                <a:tab pos="2006600" algn="l"/>
                <a:tab pos="2387600" algn="l"/>
                <a:tab pos="2768600" algn="l"/>
                <a:tab pos="3162300" algn="l"/>
                <a:tab pos="3543300" algn="l"/>
                <a:tab pos="3937000" algn="l"/>
                <a:tab pos="4318000" algn="l"/>
                <a:tab pos="4699000" algn="l"/>
                <a:tab pos="5092700" algn="l"/>
                <a:tab pos="5473700" algn="l"/>
                <a:tab pos="5854700" algn="l"/>
                <a:tab pos="6248400" algn="l"/>
                <a:tab pos="6629400" algn="l"/>
                <a:tab pos="7023100" algn="l"/>
                <a:tab pos="7404100" algn="l"/>
                <a:tab pos="7442200" algn="l"/>
              </a:tabLst>
              <a:defRPr b="1"/>
            </a:pPr>
            <a:r>
              <a:rPr dirty="0" err="1"/>
              <a:t>Referat</a:t>
            </a:r>
            <a:r>
              <a:rPr b="0" dirty="0"/>
              <a:t>: </a:t>
            </a:r>
            <a:r>
              <a:rPr b="0" dirty="0" err="1"/>
              <a:t>Lernen</a:t>
            </a:r>
            <a:r>
              <a:rPr b="0" dirty="0"/>
              <a:t> und </a:t>
            </a:r>
            <a:r>
              <a:rPr b="0" dirty="0" err="1"/>
              <a:t>Gedächtnis</a:t>
            </a:r>
            <a:r>
              <a:rPr b="0" dirty="0"/>
              <a:t> (</a:t>
            </a:r>
            <a:r>
              <a:rPr b="0" dirty="0" err="1"/>
              <a:t>Schandry</a:t>
            </a:r>
            <a:r>
              <a:rPr b="0" dirty="0"/>
              <a:t>, </a:t>
            </a:r>
            <a:r>
              <a:rPr b="0" dirty="0" err="1"/>
              <a:t>Kap</a:t>
            </a:r>
            <a:r>
              <a:rPr b="0" dirty="0"/>
              <a:t>. 24)</a:t>
            </a:r>
          </a:p>
          <a:p>
            <a:pPr marL="0" indent="0">
              <a:lnSpc>
                <a:spcPts val="900"/>
              </a:lnSpc>
              <a:tabLst>
                <a:tab pos="76200" algn="l"/>
                <a:tab pos="457200" algn="l"/>
                <a:tab pos="850900" algn="l"/>
                <a:tab pos="1231900" algn="l"/>
                <a:tab pos="1612900" algn="l"/>
                <a:tab pos="2006600" algn="l"/>
                <a:tab pos="2387600" algn="l"/>
                <a:tab pos="2768600" algn="l"/>
                <a:tab pos="3162300" algn="l"/>
                <a:tab pos="3543300" algn="l"/>
                <a:tab pos="3937000" algn="l"/>
                <a:tab pos="4318000" algn="l"/>
                <a:tab pos="4699000" algn="l"/>
                <a:tab pos="5092700" algn="l"/>
                <a:tab pos="5473700" algn="l"/>
                <a:tab pos="5854700" algn="l"/>
                <a:tab pos="6248400" algn="l"/>
                <a:tab pos="6629400" algn="l"/>
                <a:tab pos="7023100" algn="l"/>
                <a:tab pos="7404100" algn="l"/>
                <a:tab pos="7442200" algn="l"/>
              </a:tabLst>
              <a:defRPr b="1"/>
            </a:pPr>
            <a:endParaRPr b="0" dirty="0"/>
          </a:p>
          <a:p>
            <a:pPr marL="0" indent="0">
              <a:lnSpc>
                <a:spcPts val="2500"/>
              </a:lnSpc>
              <a:tabLst>
                <a:tab pos="76200" algn="l"/>
                <a:tab pos="457200" algn="l"/>
                <a:tab pos="850900" algn="l"/>
                <a:tab pos="1231900" algn="l"/>
                <a:tab pos="1612900" algn="l"/>
                <a:tab pos="2006600" algn="l"/>
                <a:tab pos="2387600" algn="l"/>
                <a:tab pos="2768600" algn="l"/>
                <a:tab pos="3162300" algn="l"/>
                <a:tab pos="3543300" algn="l"/>
                <a:tab pos="3937000" algn="l"/>
                <a:tab pos="4318000" algn="l"/>
                <a:tab pos="4699000" algn="l"/>
                <a:tab pos="5092700" algn="l"/>
                <a:tab pos="5473700" algn="l"/>
                <a:tab pos="5854700" algn="l"/>
                <a:tab pos="6248400" algn="l"/>
                <a:tab pos="6629400" algn="l"/>
                <a:tab pos="7023100" algn="l"/>
                <a:tab pos="7404100" algn="l"/>
                <a:tab pos="7442200" algn="l"/>
              </a:tabLst>
              <a:defRPr b="1"/>
            </a:pPr>
            <a:endParaRPr b="0" dirty="0"/>
          </a:p>
          <a:p>
            <a:pPr marL="0" indent="0">
              <a:lnSpc>
                <a:spcPts val="2500"/>
              </a:lnSpc>
              <a:tabLst>
                <a:tab pos="76200" algn="l"/>
                <a:tab pos="457200" algn="l"/>
                <a:tab pos="850900" algn="l"/>
                <a:tab pos="1231900" algn="l"/>
                <a:tab pos="1612900" algn="l"/>
                <a:tab pos="2006600" algn="l"/>
                <a:tab pos="2387600" algn="l"/>
                <a:tab pos="2768600" algn="l"/>
                <a:tab pos="3162300" algn="l"/>
                <a:tab pos="3543300" algn="l"/>
                <a:tab pos="3937000" algn="l"/>
                <a:tab pos="4318000" algn="l"/>
                <a:tab pos="4699000" algn="l"/>
                <a:tab pos="5092700" algn="l"/>
                <a:tab pos="5473700" algn="l"/>
                <a:tab pos="5854700" algn="l"/>
                <a:tab pos="6248400" algn="l"/>
                <a:tab pos="6629400" algn="l"/>
                <a:tab pos="7023100" algn="l"/>
                <a:tab pos="7404100" algn="l"/>
                <a:tab pos="7442200" algn="l"/>
              </a:tabLst>
              <a:defRPr b="1"/>
            </a:pPr>
            <a:r>
              <a:rPr dirty="0" err="1"/>
              <a:t>Vorbereitung</a:t>
            </a:r>
            <a:r>
              <a:rPr b="0" dirty="0"/>
              <a:t> </a:t>
            </a:r>
            <a:r>
              <a:rPr dirty="0"/>
              <a:t>auf die </a:t>
            </a:r>
            <a:r>
              <a:rPr dirty="0" err="1"/>
              <a:t>nächste</a:t>
            </a:r>
            <a:r>
              <a:rPr dirty="0"/>
              <a:t> </a:t>
            </a:r>
            <a:r>
              <a:rPr dirty="0" err="1"/>
              <a:t>Sitzung</a:t>
            </a:r>
            <a:endParaRPr dirty="0"/>
          </a:p>
          <a:p>
            <a:pPr marL="0" indent="0" defTabSz="457200">
              <a:lnSpc>
                <a:spcPts val="2500"/>
              </a:lnSpc>
              <a:spcBef>
                <a:spcPts val="0"/>
              </a:spcBef>
              <a:defRPr>
                <a:latin typeface="+mn-lt"/>
                <a:ea typeface="+mn-ea"/>
                <a:cs typeface="+mn-cs"/>
                <a:sym typeface="Helvetica"/>
              </a:defRPr>
            </a:pPr>
            <a:endParaRPr dirty="0"/>
          </a:p>
          <a:p>
            <a:pPr marL="0" indent="0" defTabSz="457200">
              <a:lnSpc>
                <a:spcPts val="2500"/>
              </a:lnSpc>
              <a:spcBef>
                <a:spcPts val="0"/>
              </a:spcBef>
              <a:defRPr b="1">
                <a:latin typeface="+mn-lt"/>
                <a:ea typeface="+mn-ea"/>
                <a:cs typeface="+mn-cs"/>
                <a:sym typeface="Helvetica"/>
              </a:defRPr>
            </a:pPr>
            <a:r>
              <a:rPr dirty="0"/>
              <a:t>Paper: </a:t>
            </a:r>
          </a:p>
          <a:p>
            <a:pPr marL="539999" indent="-539999" defTabSz="457200">
              <a:spcBef>
                <a:spcPts val="0"/>
              </a:spcBef>
              <a:defRPr sz="1800">
                <a:uFill>
                  <a:solidFill>
                    <a:srgbClr val="000000"/>
                  </a:solidFill>
                </a:uFill>
              </a:defRPr>
            </a:pPr>
            <a:r>
              <a:rPr dirty="0"/>
              <a:t>Levine, B., Black, S. E., Cabeza, R., </a:t>
            </a:r>
            <a:r>
              <a:rPr dirty="0" err="1"/>
              <a:t>Sinden</a:t>
            </a:r>
            <a:r>
              <a:rPr dirty="0"/>
              <a:t>, M., Mcintosh, A. R., Toth, J. P., et al. (1998). Episodic memory and the self in a case of isolated retrograde amnesia.</a:t>
            </a:r>
            <a:r>
              <a:rPr i="1" dirty="0"/>
              <a:t> Brain, 121</a:t>
            </a:r>
            <a:r>
              <a:rPr dirty="0"/>
              <a:t>(10), 1951–1973.</a:t>
            </a:r>
          </a:p>
          <a:p>
            <a:pPr marL="539999" indent="-539999" defTabSz="457200">
              <a:spcBef>
                <a:spcPts val="0"/>
              </a:spcBef>
              <a:defRPr sz="1800">
                <a:uFill>
                  <a:solidFill>
                    <a:srgbClr val="000000"/>
                  </a:solidFill>
                </a:uFill>
              </a:defRPr>
            </a:pPr>
            <a:endParaRPr dirty="0"/>
          </a:p>
        </p:txBody>
      </p:sp>
      <p:sp>
        <p:nvSpPr>
          <p:cNvPr id="2" name="Title 1">
            <a:extLst>
              <a:ext uri="{FF2B5EF4-FFF2-40B4-BE49-F238E27FC236}">
                <a16:creationId xmlns:a16="http://schemas.microsoft.com/office/drawing/2014/main" id="{6579BFFF-CB4E-877B-B559-DAA1B4DDEBB2}"/>
              </a:ext>
            </a:extLst>
          </p:cNvPr>
          <p:cNvSpPr>
            <a:spLocks noGrp="1"/>
          </p:cNvSpPr>
          <p:nvPr>
            <p:ph type="title"/>
          </p:nvPr>
        </p:nvSpPr>
        <p:spPr/>
        <p:txBody>
          <a:bodyPr>
            <a:normAutofit/>
          </a:bodyPr>
          <a:lstStyle/>
          <a:p>
            <a:r>
              <a:rPr lang="en-GB" dirty="0" err="1"/>
              <a:t>Nächste</a:t>
            </a:r>
            <a:r>
              <a:rPr lang="en-GB" dirty="0"/>
              <a:t> </a:t>
            </a:r>
            <a:r>
              <a:rPr lang="en-GB" dirty="0" err="1"/>
              <a:t>Woche</a:t>
            </a:r>
            <a:endParaRPr lang="en-US" dirty="0"/>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Inhaltsplatzhalter 2"/>
          <p:cNvSpPr txBox="1">
            <a:spLocks noGrp="1"/>
          </p:cNvSpPr>
          <p:nvPr>
            <p:ph type="body" idx="1"/>
          </p:nvPr>
        </p:nvSpPr>
        <p:spPr>
          <a:prstGeom prst="rect">
            <a:avLst/>
          </a:prstGeom>
        </p:spPr>
        <p:txBody>
          <a:bodyPr>
            <a:normAutofit lnSpcReduction="10000"/>
          </a:bodyPr>
          <a:lstStyle/>
          <a:p>
            <a:pPr marL="0" indent="0" defTabSz="426799">
              <a:lnSpc>
                <a:spcPts val="2300"/>
              </a:lnSpc>
              <a:spcBef>
                <a:spcPts val="600"/>
              </a:spcBef>
              <a:tabLst>
                <a:tab pos="63500" algn="l"/>
                <a:tab pos="431800" algn="l"/>
                <a:tab pos="800100" algn="l"/>
                <a:tab pos="1168400" algn="l"/>
                <a:tab pos="1524000" algn="l"/>
                <a:tab pos="1905000" algn="l"/>
                <a:tab pos="2260600" algn="l"/>
                <a:tab pos="2628900" algn="l"/>
                <a:tab pos="2997200" algn="l"/>
                <a:tab pos="3365500" algn="l"/>
                <a:tab pos="3733800" algn="l"/>
                <a:tab pos="4089400" algn="l"/>
                <a:tab pos="4457700" algn="l"/>
                <a:tab pos="4826000" algn="l"/>
                <a:tab pos="5194300" algn="l"/>
                <a:tab pos="5549900" algn="l"/>
                <a:tab pos="5930900" algn="l"/>
                <a:tab pos="6286500" algn="l"/>
                <a:tab pos="6667500" algn="l"/>
                <a:tab pos="7023100" algn="l"/>
                <a:tab pos="7061200" algn="l"/>
              </a:tabLst>
              <a:defRPr sz="2090" b="1"/>
            </a:pPr>
            <a:r>
              <a:t>Vorbereitung</a:t>
            </a:r>
            <a:r>
              <a:rPr b="0"/>
              <a:t> </a:t>
            </a:r>
            <a:r>
              <a:t>auf die nächste Sitzung</a:t>
            </a:r>
          </a:p>
          <a:p>
            <a:pPr marL="0" indent="0" defTabSz="426799">
              <a:lnSpc>
                <a:spcPts val="200"/>
              </a:lnSpc>
              <a:spcBef>
                <a:spcPts val="600"/>
              </a:spcBef>
              <a:tabLst>
                <a:tab pos="63500" algn="l"/>
                <a:tab pos="431800" algn="l"/>
                <a:tab pos="800100" algn="l"/>
                <a:tab pos="1168400" algn="l"/>
                <a:tab pos="1524000" algn="l"/>
                <a:tab pos="1905000" algn="l"/>
                <a:tab pos="2260600" algn="l"/>
                <a:tab pos="2628900" algn="l"/>
                <a:tab pos="2997200" algn="l"/>
                <a:tab pos="3365500" algn="l"/>
                <a:tab pos="3733800" algn="l"/>
                <a:tab pos="4089400" algn="l"/>
                <a:tab pos="4457700" algn="l"/>
                <a:tab pos="4826000" algn="l"/>
                <a:tab pos="5194300" algn="l"/>
                <a:tab pos="5549900" algn="l"/>
                <a:tab pos="5930900" algn="l"/>
                <a:tab pos="6286500" algn="l"/>
                <a:tab pos="6667500" algn="l"/>
                <a:tab pos="7023100" algn="l"/>
                <a:tab pos="7061200" algn="l"/>
              </a:tabLst>
              <a:defRPr sz="855" b="1"/>
            </a:pPr>
            <a:endParaRPr/>
          </a:p>
          <a:p>
            <a:pPr marL="325754" indent="-325754" defTabSz="426799">
              <a:spcBef>
                <a:spcPts val="600"/>
              </a:spcBef>
              <a:defRPr sz="1520" b="1">
                <a:latin typeface="+mn-lt"/>
                <a:ea typeface="+mn-ea"/>
                <a:cs typeface="+mn-cs"/>
                <a:sym typeface="Helvetica"/>
              </a:defRPr>
            </a:pPr>
            <a:r>
              <a:t>Aufgaben für Seminarteilnehmer*innen mit Vornamen von A-H: </a:t>
            </a:r>
          </a:p>
          <a:p>
            <a:pPr marL="0" indent="0" defTabSz="434340">
              <a:spcBef>
                <a:spcPts val="0"/>
              </a:spcBef>
              <a:defRPr sz="1520" b="1">
                <a:uFill>
                  <a:solidFill>
                    <a:srgbClr val="000000"/>
                  </a:solidFill>
                </a:uFill>
              </a:defRPr>
            </a:pPr>
            <a:r>
              <a:t>Case Report </a:t>
            </a:r>
            <a:r>
              <a:rPr b="0"/>
              <a:t>(S. 1955-1957)</a:t>
            </a:r>
          </a:p>
          <a:p>
            <a:pPr marL="271462" indent="-271462" defTabSz="426799">
              <a:spcBef>
                <a:spcPts val="500"/>
              </a:spcBef>
              <a:buClr>
                <a:srgbClr val="000000"/>
              </a:buClr>
              <a:buSzPct val="100000"/>
              <a:buAutoNum type="alphaLcPeriod"/>
              <a:defRPr sz="1520"/>
            </a:pPr>
            <a:r>
              <a:t>Was ist bei M.L. passiert? Welche Verletzungen traten auf?</a:t>
            </a:r>
          </a:p>
          <a:p>
            <a:pPr marL="271462" indent="-271462" defTabSz="426799">
              <a:spcBef>
                <a:spcPts val="500"/>
              </a:spcBef>
              <a:buClr>
                <a:srgbClr val="000000"/>
              </a:buClr>
              <a:buSzPct val="100000"/>
              <a:buAutoNum type="alphaLcPeriod"/>
              <a:defRPr sz="1520"/>
            </a:pPr>
            <a:r>
              <a:t>Recovery:</a:t>
            </a:r>
          </a:p>
          <a:p>
            <a:pPr marL="0" lvl="3" indent="651509" defTabSz="426799">
              <a:spcBef>
                <a:spcPts val="400"/>
              </a:spcBef>
              <a:defRPr sz="1520"/>
            </a:pPr>
            <a:r>
              <a:t>- Welche Symptome zeigte M.L.?</a:t>
            </a:r>
          </a:p>
          <a:p>
            <a:pPr marL="838200" lvl="2" indent="-114300" defTabSz="426799">
              <a:spcBef>
                <a:spcPts val="400"/>
              </a:spcBef>
              <a:buSzPct val="100000"/>
              <a:buChar char="-"/>
              <a:defRPr sz="1520"/>
            </a:pPr>
            <a:r>
              <a:t>Wie hat sich die Situation verändert?</a:t>
            </a:r>
          </a:p>
          <a:p>
            <a:pPr marL="0" indent="0" defTabSz="426799">
              <a:spcBef>
                <a:spcPts val="500"/>
              </a:spcBef>
              <a:defRPr sz="1520" b="1">
                <a:latin typeface="+mn-lt"/>
                <a:ea typeface="+mn-ea"/>
                <a:cs typeface="+mn-cs"/>
                <a:sym typeface="Helvetica"/>
              </a:defRPr>
            </a:pPr>
            <a:endParaRPr/>
          </a:p>
          <a:p>
            <a:pPr marL="0" indent="0" defTabSz="426799">
              <a:spcBef>
                <a:spcPts val="500"/>
              </a:spcBef>
              <a:defRPr sz="1520" b="1">
                <a:latin typeface="+mn-lt"/>
                <a:ea typeface="+mn-ea"/>
                <a:cs typeface="+mn-cs"/>
                <a:sym typeface="Helvetica"/>
              </a:defRPr>
            </a:pPr>
            <a:r>
              <a:t>Aufgaben für Seminarteilnehmer*innen mit Vornamen von I-Z: </a:t>
            </a:r>
          </a:p>
          <a:p>
            <a:pPr marL="0" indent="0" defTabSz="426799">
              <a:spcBef>
                <a:spcPts val="600"/>
              </a:spcBef>
              <a:defRPr sz="1520" b="1"/>
            </a:pPr>
            <a:r>
              <a:t>Einleitung und Neuropathologie </a:t>
            </a:r>
            <a:r>
              <a:rPr b="0"/>
              <a:t>(S. 1953-1955)</a:t>
            </a:r>
          </a:p>
          <a:p>
            <a:pPr marL="271462" indent="-271462" defTabSz="426799">
              <a:spcBef>
                <a:spcPts val="500"/>
              </a:spcBef>
              <a:buClr>
                <a:srgbClr val="000000"/>
              </a:buClr>
              <a:buSzPct val="100000"/>
              <a:buAutoNum type="alphaLcPeriod"/>
              <a:defRPr sz="1520"/>
            </a:pPr>
            <a:r>
              <a:t>Wie unterscheiden sich anterograde und retrograde Amnesie?</a:t>
            </a:r>
          </a:p>
          <a:p>
            <a:pPr marL="271462" indent="-271462" defTabSz="426799">
              <a:spcBef>
                <a:spcPts val="500"/>
              </a:spcBef>
              <a:buClr>
                <a:srgbClr val="000000"/>
              </a:buClr>
              <a:buSzPct val="100000"/>
              <a:buAutoNum type="alphaLcPeriod"/>
              <a:defRPr sz="1520"/>
            </a:pPr>
            <a:r>
              <a:t>Was ist das semantische und das episodische Gedächtnis? Und wie unterscheiden sich die beiden in Bezug auf die retrograde Amnesie?</a:t>
            </a:r>
          </a:p>
          <a:p>
            <a:pPr marL="271462" indent="-271462" defTabSz="426799">
              <a:spcBef>
                <a:spcPts val="500"/>
              </a:spcBef>
              <a:buClr>
                <a:srgbClr val="000000"/>
              </a:buClr>
              <a:buSzPct val="100000"/>
              <a:buAutoNum type="alphaLcPeriod"/>
              <a:defRPr sz="1520"/>
            </a:pPr>
            <a:r>
              <a:t>Bei welchen Verletzungen treten retrograde Amnesien auf?</a:t>
            </a:r>
          </a:p>
          <a:p>
            <a:pPr marL="271462" indent="-271462" defTabSz="426799">
              <a:spcBef>
                <a:spcPts val="500"/>
              </a:spcBef>
              <a:buClr>
                <a:srgbClr val="000000"/>
              </a:buClr>
              <a:buSzPct val="100000"/>
              <a:buAutoNum type="alphaLcPeriod"/>
              <a:defRPr sz="1520"/>
            </a:pPr>
            <a:r>
              <a:t>Welche kortikalen Areale sind beteiligt?</a:t>
            </a:r>
          </a:p>
        </p:txBody>
      </p:sp>
      <p:sp>
        <p:nvSpPr>
          <p:cNvPr id="2" name="Title 1">
            <a:extLst>
              <a:ext uri="{FF2B5EF4-FFF2-40B4-BE49-F238E27FC236}">
                <a16:creationId xmlns:a16="http://schemas.microsoft.com/office/drawing/2014/main" id="{4A4DE94B-3C07-F826-A4BF-AA1340AC81D7}"/>
              </a:ext>
            </a:extLst>
          </p:cNvPr>
          <p:cNvSpPr>
            <a:spLocks noGrp="1"/>
          </p:cNvSpPr>
          <p:nvPr>
            <p:ph type="title"/>
          </p:nvPr>
        </p:nvSpPr>
        <p:spPr/>
        <p:txBody>
          <a:bodyPr>
            <a:normAutofit/>
          </a:bodyPr>
          <a:lstStyle/>
          <a:p>
            <a:r>
              <a:rPr lang="en-GB" dirty="0" err="1"/>
              <a:t>Nächste</a:t>
            </a:r>
            <a:r>
              <a:rPr lang="en-GB" dirty="0"/>
              <a:t> </a:t>
            </a:r>
            <a:r>
              <a:rPr lang="en-GB" dirty="0" err="1"/>
              <a:t>Woche</a:t>
            </a:r>
            <a:endParaRPr lang="en-US" dirty="0"/>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 name="Inhaltsplatzhalter 2"/>
          <p:cNvSpPr txBox="1">
            <a:spLocks noGrp="1"/>
          </p:cNvSpPr>
          <p:nvPr>
            <p:ph type="body" idx="1"/>
          </p:nvPr>
        </p:nvSpPr>
        <p:spPr>
          <a:prstGeom prst="rect">
            <a:avLst/>
          </a:prstGeom>
        </p:spPr>
        <p:txBody>
          <a:bodyPr/>
          <a:lstStyle/>
          <a:p>
            <a:pPr marL="180473" indent="-180473" defTabSz="457200">
              <a:lnSpc>
                <a:spcPts val="1900"/>
              </a:lnSpc>
              <a:spcBef>
                <a:spcPts val="1100"/>
              </a:spcBef>
              <a:buSzPct val="100000"/>
              <a:buChar char="•"/>
              <a:defRPr sz="1700"/>
            </a:pPr>
            <a:endParaRPr dirty="0"/>
          </a:p>
          <a:p>
            <a:pPr marL="180473" indent="-180473" defTabSz="457200">
              <a:lnSpc>
                <a:spcPts val="1900"/>
              </a:lnSpc>
              <a:spcBef>
                <a:spcPts val="1100"/>
              </a:spcBef>
              <a:buSzPct val="100000"/>
              <a:buChar char="•"/>
              <a:defRPr sz="1700"/>
            </a:pPr>
            <a:r>
              <a:rPr dirty="0" err="1"/>
              <a:t>Schandry</a:t>
            </a:r>
            <a:r>
              <a:rPr dirty="0"/>
              <a:t>, R. (2016). Aufbau und </a:t>
            </a:r>
            <a:r>
              <a:rPr dirty="0" err="1"/>
              <a:t>Funktion</a:t>
            </a:r>
            <a:r>
              <a:rPr dirty="0"/>
              <a:t> des </a:t>
            </a:r>
            <a:r>
              <a:rPr dirty="0" err="1"/>
              <a:t>Nervensystems</a:t>
            </a:r>
            <a:r>
              <a:rPr dirty="0"/>
              <a:t>. In </a:t>
            </a:r>
            <a:r>
              <a:rPr dirty="0" err="1"/>
              <a:t>Biologische</a:t>
            </a:r>
            <a:r>
              <a:rPr dirty="0"/>
              <a:t> </a:t>
            </a:r>
            <a:r>
              <a:rPr dirty="0" err="1"/>
              <a:t>Psychologie</a:t>
            </a:r>
            <a:r>
              <a:rPr dirty="0"/>
              <a:t> (4. </a:t>
            </a:r>
            <a:r>
              <a:rPr dirty="0" err="1"/>
              <a:t>überarbeitete</a:t>
            </a:r>
            <a:r>
              <a:rPr dirty="0"/>
              <a:t> </a:t>
            </a:r>
            <a:r>
              <a:rPr dirty="0" err="1"/>
              <a:t>Auflage</a:t>
            </a:r>
            <a:r>
              <a:rPr dirty="0"/>
              <a:t>). Weinheim, Deutschland: </a:t>
            </a:r>
            <a:r>
              <a:rPr dirty="0" err="1"/>
              <a:t>Beltz</a:t>
            </a:r>
            <a:r>
              <a:rPr dirty="0"/>
              <a:t> Verlag</a:t>
            </a:r>
          </a:p>
          <a:p>
            <a:pPr marL="120315" indent="-120315" defTabSz="457200">
              <a:lnSpc>
                <a:spcPts val="1900"/>
              </a:lnSpc>
              <a:spcBef>
                <a:spcPts val="1100"/>
              </a:spcBef>
              <a:buSzPct val="100000"/>
              <a:buChar char="•"/>
              <a:defRPr sz="1700">
                <a:uFill>
                  <a:solidFill>
                    <a:srgbClr val="000000"/>
                  </a:solidFill>
                </a:uFill>
                <a:latin typeface="+mn-lt"/>
                <a:ea typeface="+mn-ea"/>
                <a:cs typeface="+mn-cs"/>
                <a:sym typeface="Helvetica"/>
              </a:defRPr>
            </a:pPr>
            <a:r>
              <a:rPr dirty="0" err="1"/>
              <a:t>Deuschl</a:t>
            </a:r>
            <a:r>
              <a:rPr dirty="0"/>
              <a:t>, G., Schade-</a:t>
            </a:r>
            <a:r>
              <a:rPr dirty="0" err="1"/>
              <a:t>Brittinger</a:t>
            </a:r>
            <a:r>
              <a:rPr dirty="0"/>
              <a:t>, C., </a:t>
            </a:r>
            <a:r>
              <a:rPr dirty="0" err="1"/>
              <a:t>Krack</a:t>
            </a:r>
            <a:r>
              <a:rPr dirty="0"/>
              <a:t>, P., Volkmann, J., Schäfer, H., </a:t>
            </a:r>
            <a:r>
              <a:rPr dirty="0" err="1"/>
              <a:t>Bötzel</a:t>
            </a:r>
            <a:r>
              <a:rPr dirty="0"/>
              <a:t>, K., et al. (2006). A randomized trial of deep-brain stimulation for Parkinson's disease. New England Journal of Medicine, 355(9), 896–908.</a:t>
            </a:r>
            <a:endParaRPr lang="de-DE" dirty="0"/>
          </a:p>
          <a:p>
            <a:pPr marL="120315" indent="-120315" defTabSz="457200">
              <a:lnSpc>
                <a:spcPts val="1900"/>
              </a:lnSpc>
              <a:spcBef>
                <a:spcPts val="1100"/>
              </a:spcBef>
              <a:buSzPct val="100000"/>
              <a:buChar char="•"/>
              <a:defRPr sz="1700">
                <a:uFill>
                  <a:solidFill>
                    <a:srgbClr val="000000"/>
                  </a:solidFill>
                </a:uFill>
                <a:latin typeface="+mn-lt"/>
                <a:ea typeface="+mn-ea"/>
                <a:cs typeface="+mn-cs"/>
                <a:sym typeface="Helvetica"/>
              </a:defRPr>
            </a:pPr>
            <a:r>
              <a:rPr lang="en-GB" dirty="0" err="1"/>
              <a:t>Poewe</a:t>
            </a:r>
            <a:r>
              <a:rPr lang="en-GB" dirty="0"/>
              <a:t>, W., Seppi, K., Tanner, C. M., Halliday, G. M., </a:t>
            </a:r>
            <a:r>
              <a:rPr lang="en-GB" dirty="0" err="1"/>
              <a:t>Brundin</a:t>
            </a:r>
            <a:r>
              <a:rPr lang="en-GB" dirty="0"/>
              <a:t>, P., Volkmann, J., ... &amp; Lang, A. E. (2017). Parkinson disease. Nature reviews Disease primers, 3(1), 1-21.</a:t>
            </a:r>
            <a:endParaRPr dirty="0"/>
          </a:p>
        </p:txBody>
      </p:sp>
      <p:sp>
        <p:nvSpPr>
          <p:cNvPr id="500" name="Titel 1"/>
          <p:cNvSpPr txBox="1">
            <a:spLocks noGrp="1"/>
          </p:cNvSpPr>
          <p:nvPr>
            <p:ph type="title"/>
          </p:nvPr>
        </p:nvSpPr>
        <p:spPr>
          <a:prstGeom prst="rect">
            <a:avLst/>
          </a:prstGeom>
        </p:spPr>
        <p:txBody>
          <a:bodyPr/>
          <a:lstStyle/>
          <a:p>
            <a:r>
              <a:t>Literatur</a:t>
            </a:r>
          </a:p>
        </p:txBody>
      </p:sp>
      <p:sp>
        <p:nvSpPr>
          <p:cNvPr id="2" name="Text Placeholder 1">
            <a:extLst>
              <a:ext uri="{FF2B5EF4-FFF2-40B4-BE49-F238E27FC236}">
                <a16:creationId xmlns:a16="http://schemas.microsoft.com/office/drawing/2014/main" id="{6672FC4C-52EF-6424-97F2-A8DFB96735B6}"/>
              </a:ext>
            </a:extLst>
          </p:cNvPr>
          <p:cNvSpPr>
            <a:spLocks noGrp="1"/>
          </p:cNvSpPr>
          <p:nvPr>
            <p:ph type="body" idx="10"/>
          </p:nvPr>
        </p:nvSpPr>
        <p:spPr/>
        <p:txBody>
          <a:bodyPr/>
          <a:lstStyle/>
          <a:p>
            <a:endParaRPr lang="en-US"/>
          </a:p>
        </p:txBody>
      </p:sp>
      <p:sp>
        <p:nvSpPr>
          <p:cNvPr id="499" name="Textfeld 3"/>
          <p:cNvSpPr txBox="1">
            <a:spLocks noGrp="1"/>
          </p:cNvSpPr>
          <p:nvPr>
            <p:ph type="sldNum" sz="quarter" idx="4294967295"/>
          </p:nvPr>
        </p:nvSpPr>
        <p:spPr>
          <a:xfrm>
            <a:off x="8277225" y="6080125"/>
            <a:ext cx="358775" cy="37147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26</a:t>
            </a:fld>
            <a:endParaRPr/>
          </a:p>
        </p:txBody>
      </p:sp>
      <p:sp>
        <p:nvSpPr>
          <p:cNvPr id="502" name="Psy_B_7-2: funktionelle Neuroanatomie, Merle Schuckart (schuckart@psychologie.uni-kiel.de), SoSe 2021"/>
          <p:cNvSpPr txBox="1"/>
          <p:nvPr/>
        </p:nvSpPr>
        <p:spPr>
          <a:xfrm>
            <a:off x="608161" y="6123926"/>
            <a:ext cx="7408655" cy="264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r>
              <a:t>Psy_B_7-2: funktionelle Neuroanatomie, Merle Schuckart (schuckart@psychologie.uni-kiel.de), SoSe 2021</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Titel 1"/>
          <p:cNvSpPr txBox="1">
            <a:spLocks noGrp="1"/>
          </p:cNvSpPr>
          <p:nvPr>
            <p:ph type="title"/>
          </p:nvPr>
        </p:nvSpPr>
        <p:spPr>
          <a:prstGeom prst="rect">
            <a:avLst/>
          </a:prstGeom>
        </p:spPr>
        <p:txBody>
          <a:bodyPr>
            <a:normAutofit/>
          </a:bodyPr>
          <a:lstStyle>
            <a:lvl1pPr>
              <a:defRPr sz="2200"/>
            </a:lvl1pPr>
          </a:lstStyle>
          <a:p>
            <a:r>
              <a:rPr sz="4400" dirty="0"/>
              <a:t>Was </a:t>
            </a:r>
            <a:r>
              <a:rPr sz="4400" dirty="0" err="1"/>
              <a:t>ist</a:t>
            </a:r>
            <a:r>
              <a:rPr sz="4400" dirty="0"/>
              <a:t> Parkinson?</a:t>
            </a:r>
          </a:p>
        </p:txBody>
      </p:sp>
      <p:sp>
        <p:nvSpPr>
          <p:cNvPr id="248" name="Namen: Morbus Parkinson, idiopathisches Parkinson-Syndrom, veraltet: Schüttellähmung…"/>
          <p:cNvSpPr txBox="1"/>
          <p:nvPr/>
        </p:nvSpPr>
        <p:spPr>
          <a:xfrm>
            <a:off x="390676" y="1658697"/>
            <a:ext cx="7629595" cy="42745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900"/>
            </a:pPr>
            <a:r>
              <a:rPr b="1" dirty="0" err="1">
                <a:latin typeface="+mn-lt"/>
              </a:rPr>
              <a:t>Namen</a:t>
            </a:r>
            <a:r>
              <a:rPr b="1" dirty="0">
                <a:latin typeface="+mn-lt"/>
              </a:rPr>
              <a:t>:</a:t>
            </a:r>
            <a:r>
              <a:rPr dirty="0">
                <a:latin typeface="+mn-lt"/>
              </a:rPr>
              <a:t> Morbus Parkinson, </a:t>
            </a:r>
            <a:r>
              <a:rPr dirty="0" err="1">
                <a:latin typeface="+mn-lt"/>
              </a:rPr>
              <a:t>idiopathisches</a:t>
            </a:r>
            <a:r>
              <a:rPr dirty="0">
                <a:latin typeface="+mn-lt"/>
              </a:rPr>
              <a:t> Parkinson-</a:t>
            </a:r>
            <a:r>
              <a:rPr dirty="0" err="1">
                <a:latin typeface="+mn-lt"/>
              </a:rPr>
              <a:t>Syndrom</a:t>
            </a:r>
            <a:r>
              <a:rPr dirty="0">
                <a:latin typeface="+mn-lt"/>
              </a:rPr>
              <a:t>, </a:t>
            </a:r>
            <a:r>
              <a:rPr dirty="0" err="1">
                <a:latin typeface="+mn-lt"/>
              </a:rPr>
              <a:t>veraltet</a:t>
            </a:r>
            <a:r>
              <a:rPr dirty="0">
                <a:latin typeface="+mn-lt"/>
              </a:rPr>
              <a:t>: </a:t>
            </a:r>
            <a:r>
              <a:rPr dirty="0" err="1">
                <a:latin typeface="+mn-lt"/>
              </a:rPr>
              <a:t>Schüttellähmung</a:t>
            </a:r>
            <a:endParaRPr dirty="0">
              <a:latin typeface="+mn-lt"/>
            </a:endParaRPr>
          </a:p>
          <a:p>
            <a:pPr>
              <a:defRPr sz="1900" b="1"/>
            </a:pPr>
            <a:endParaRPr dirty="0">
              <a:latin typeface="+mn-lt"/>
            </a:endParaRPr>
          </a:p>
          <a:p>
            <a:pPr>
              <a:defRPr sz="1900" b="1"/>
            </a:pPr>
            <a:r>
              <a:rPr dirty="0">
                <a:latin typeface="+mn-lt"/>
              </a:rPr>
              <a:t>Neurodegenerative </a:t>
            </a:r>
            <a:r>
              <a:rPr dirty="0" err="1">
                <a:latin typeface="+mn-lt"/>
              </a:rPr>
              <a:t>Erkrankung</a:t>
            </a:r>
            <a:r>
              <a:rPr dirty="0">
                <a:latin typeface="+mn-lt"/>
              </a:rPr>
              <a:t>: </a:t>
            </a:r>
            <a:r>
              <a:rPr b="0" dirty="0" err="1">
                <a:latin typeface="+mn-lt"/>
              </a:rPr>
              <a:t>zu</a:t>
            </a:r>
            <a:r>
              <a:rPr b="0" dirty="0">
                <a:latin typeface="+mn-lt"/>
              </a:rPr>
              <a:t> </a:t>
            </a:r>
            <a:r>
              <a:rPr b="0" dirty="0" err="1">
                <a:latin typeface="+mn-lt"/>
              </a:rPr>
              <a:t>schnelles</a:t>
            </a:r>
            <a:r>
              <a:rPr b="0" dirty="0">
                <a:latin typeface="+mn-lt"/>
              </a:rPr>
              <a:t> </a:t>
            </a:r>
            <a:r>
              <a:rPr b="0" dirty="0" err="1">
                <a:latin typeface="+mn-lt"/>
              </a:rPr>
              <a:t>Absterben</a:t>
            </a:r>
            <a:r>
              <a:rPr b="0" dirty="0">
                <a:latin typeface="+mn-lt"/>
              </a:rPr>
              <a:t> von Zellen in der Substantia nigra, </a:t>
            </a:r>
            <a:r>
              <a:rPr b="0" dirty="0" err="1">
                <a:latin typeface="+mn-lt"/>
              </a:rPr>
              <a:t>dadurch</a:t>
            </a:r>
            <a:r>
              <a:rPr b="0" dirty="0">
                <a:latin typeface="+mn-lt"/>
              </a:rPr>
              <a:t> </a:t>
            </a:r>
            <a:r>
              <a:rPr b="0" dirty="0" err="1">
                <a:latin typeface="+mn-lt"/>
              </a:rPr>
              <a:t>Störung</a:t>
            </a:r>
            <a:r>
              <a:rPr b="0" dirty="0">
                <a:latin typeface="+mn-lt"/>
              </a:rPr>
              <a:t> des </a:t>
            </a:r>
            <a:r>
              <a:rPr b="0" dirty="0" err="1">
                <a:latin typeface="+mn-lt"/>
              </a:rPr>
              <a:t>Dopaminhaushalts</a:t>
            </a:r>
            <a:endParaRPr b="0" dirty="0">
              <a:latin typeface="+mn-lt"/>
            </a:endParaRPr>
          </a:p>
          <a:p>
            <a:pPr>
              <a:defRPr sz="1900"/>
            </a:pPr>
            <a:endParaRPr b="0" dirty="0">
              <a:latin typeface="+mn-lt"/>
            </a:endParaRPr>
          </a:p>
          <a:p>
            <a:pPr>
              <a:defRPr sz="1900" b="1"/>
            </a:pPr>
            <a:r>
              <a:rPr dirty="0" err="1">
                <a:latin typeface="+mn-lt"/>
              </a:rPr>
              <a:t>Prävalenz</a:t>
            </a:r>
            <a:r>
              <a:rPr dirty="0">
                <a:latin typeface="+mn-lt"/>
              </a:rPr>
              <a:t>:</a:t>
            </a:r>
            <a:r>
              <a:rPr b="0" dirty="0">
                <a:latin typeface="+mn-lt"/>
              </a:rPr>
              <a:t> 1-2 / 1000 Menschen </a:t>
            </a:r>
            <a:r>
              <a:rPr b="0" dirty="0" err="1">
                <a:latin typeface="+mn-lt"/>
              </a:rPr>
              <a:t>erkrankt</a:t>
            </a:r>
            <a:r>
              <a:rPr b="0" dirty="0">
                <a:latin typeface="+mn-lt"/>
              </a:rPr>
              <a:t>, ab 70 ca. 20 / 1000 Menschen</a:t>
            </a:r>
          </a:p>
          <a:p>
            <a:pPr>
              <a:defRPr sz="1900"/>
            </a:pPr>
            <a:r>
              <a:rPr dirty="0" err="1">
                <a:latin typeface="+mn-lt"/>
              </a:rPr>
              <a:t>Symptome</a:t>
            </a:r>
            <a:r>
              <a:rPr dirty="0">
                <a:latin typeface="+mn-lt"/>
              </a:rPr>
              <a:t> </a:t>
            </a:r>
            <a:r>
              <a:rPr dirty="0" err="1">
                <a:latin typeface="+mn-lt"/>
              </a:rPr>
              <a:t>manifestieren</a:t>
            </a:r>
            <a:r>
              <a:rPr dirty="0">
                <a:latin typeface="+mn-lt"/>
              </a:rPr>
              <a:t> </a:t>
            </a:r>
            <a:r>
              <a:rPr dirty="0" err="1">
                <a:latin typeface="+mn-lt"/>
              </a:rPr>
              <a:t>sich</a:t>
            </a:r>
            <a:r>
              <a:rPr dirty="0">
                <a:latin typeface="+mn-lt"/>
              </a:rPr>
              <a:t> in </a:t>
            </a:r>
            <a:r>
              <a:rPr dirty="0" err="1">
                <a:latin typeface="+mn-lt"/>
              </a:rPr>
              <a:t>einem</a:t>
            </a:r>
            <a:r>
              <a:rPr dirty="0">
                <a:latin typeface="+mn-lt"/>
              </a:rPr>
              <a:t> Alter von ca. 60 Jahren</a:t>
            </a:r>
          </a:p>
          <a:p>
            <a:pPr>
              <a:defRPr sz="1900"/>
            </a:pPr>
            <a:endParaRPr dirty="0">
              <a:latin typeface="+mn-lt"/>
            </a:endParaRPr>
          </a:p>
          <a:p>
            <a:pPr>
              <a:defRPr sz="1900"/>
            </a:pPr>
            <a:r>
              <a:rPr b="1" dirty="0" err="1">
                <a:latin typeface="+mn-lt"/>
              </a:rPr>
              <a:t>Hauptsymptome</a:t>
            </a:r>
            <a:r>
              <a:rPr b="1" dirty="0">
                <a:latin typeface="+mn-lt"/>
              </a:rPr>
              <a:t>:</a:t>
            </a:r>
            <a:r>
              <a:rPr dirty="0">
                <a:latin typeface="+mn-lt"/>
              </a:rPr>
              <a:t> </a:t>
            </a:r>
          </a:p>
          <a:p>
            <a:pPr>
              <a:defRPr sz="1900"/>
            </a:pPr>
            <a:r>
              <a:rPr dirty="0" err="1">
                <a:latin typeface="+mn-lt"/>
              </a:rPr>
              <a:t>Störungen</a:t>
            </a:r>
            <a:r>
              <a:rPr dirty="0">
                <a:latin typeface="+mn-lt"/>
              </a:rPr>
              <a:t> des </a:t>
            </a:r>
            <a:r>
              <a:rPr dirty="0" err="1">
                <a:latin typeface="+mn-lt"/>
              </a:rPr>
              <a:t>Bewegungsapparats</a:t>
            </a:r>
            <a:r>
              <a:rPr dirty="0">
                <a:latin typeface="+mn-lt"/>
              </a:rPr>
              <a:t>, </a:t>
            </a:r>
            <a:r>
              <a:rPr dirty="0" err="1">
                <a:latin typeface="+mn-lt"/>
              </a:rPr>
              <a:t>psychische</a:t>
            </a:r>
            <a:r>
              <a:rPr dirty="0">
                <a:latin typeface="+mn-lt"/>
              </a:rPr>
              <a:t> und </a:t>
            </a:r>
            <a:r>
              <a:rPr dirty="0" err="1">
                <a:latin typeface="+mn-lt"/>
              </a:rPr>
              <a:t>kognitive</a:t>
            </a:r>
            <a:r>
              <a:rPr dirty="0">
                <a:latin typeface="+mn-lt"/>
              </a:rPr>
              <a:t> </a:t>
            </a:r>
          </a:p>
          <a:p>
            <a:pPr>
              <a:defRPr sz="1900"/>
            </a:pPr>
            <a:r>
              <a:rPr dirty="0" err="1">
                <a:latin typeface="+mn-lt"/>
              </a:rPr>
              <a:t>Veränderungen</a:t>
            </a:r>
            <a:r>
              <a:rPr dirty="0">
                <a:latin typeface="+mn-lt"/>
              </a:rPr>
              <a:t> </a:t>
            </a:r>
            <a:r>
              <a:rPr dirty="0" err="1">
                <a:latin typeface="+mn-lt"/>
              </a:rPr>
              <a:t>als</a:t>
            </a:r>
            <a:r>
              <a:rPr dirty="0">
                <a:latin typeface="+mn-lt"/>
              </a:rPr>
              <a:t> </a:t>
            </a:r>
            <a:r>
              <a:rPr dirty="0" err="1">
                <a:latin typeface="+mn-lt"/>
              </a:rPr>
              <a:t>Nebensymptome</a:t>
            </a:r>
            <a:r>
              <a:rPr dirty="0">
                <a:latin typeface="+mn-lt"/>
              </a:rPr>
              <a:t> </a:t>
            </a:r>
            <a:r>
              <a:rPr dirty="0" err="1">
                <a:latin typeface="+mn-lt"/>
              </a:rPr>
              <a:t>häufig</a:t>
            </a:r>
            <a:endParaRPr dirty="0">
              <a:latin typeface="+mn-lt"/>
            </a:endParaRPr>
          </a:p>
          <a:p>
            <a:pPr>
              <a:defRPr sz="1900"/>
            </a:pPr>
            <a:endParaRPr dirty="0">
              <a:latin typeface="+mn-lt"/>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Titel 1"/>
          <p:cNvSpPr txBox="1">
            <a:spLocks noGrp="1"/>
          </p:cNvSpPr>
          <p:nvPr>
            <p:ph type="title"/>
          </p:nvPr>
        </p:nvSpPr>
        <p:spPr>
          <a:prstGeom prst="rect">
            <a:avLst/>
          </a:prstGeom>
        </p:spPr>
        <p:txBody>
          <a:bodyPr>
            <a:normAutofit/>
          </a:bodyPr>
          <a:lstStyle>
            <a:lvl1pPr>
              <a:defRPr sz="2200"/>
            </a:lvl1pPr>
          </a:lstStyle>
          <a:p>
            <a:r>
              <a:rPr sz="4400" dirty="0"/>
              <a:t>Was </a:t>
            </a:r>
            <a:r>
              <a:rPr sz="4400" dirty="0" err="1"/>
              <a:t>ist</a:t>
            </a:r>
            <a:r>
              <a:rPr sz="4400" dirty="0"/>
              <a:t> Parkinson?</a:t>
            </a:r>
          </a:p>
        </p:txBody>
      </p:sp>
      <p:pic>
        <p:nvPicPr>
          <p:cNvPr id="3" name="Picture 2">
            <a:extLst>
              <a:ext uri="{FF2B5EF4-FFF2-40B4-BE49-F238E27FC236}">
                <a16:creationId xmlns:a16="http://schemas.microsoft.com/office/drawing/2014/main" id="{2CC480B2-A313-24FE-19AD-234A425E3C8A}"/>
              </a:ext>
            </a:extLst>
          </p:cNvPr>
          <p:cNvPicPr>
            <a:picLocks noChangeAspect="1"/>
          </p:cNvPicPr>
          <p:nvPr/>
        </p:nvPicPr>
        <p:blipFill>
          <a:blip r:embed="rId3"/>
          <a:stretch>
            <a:fillRect/>
          </a:stretch>
        </p:blipFill>
        <p:spPr>
          <a:xfrm>
            <a:off x="0" y="1640679"/>
            <a:ext cx="8636000" cy="4475801"/>
          </a:xfrm>
          <a:prstGeom prst="rect">
            <a:avLst/>
          </a:prstGeom>
        </p:spPr>
      </p:pic>
      <p:sp>
        <p:nvSpPr>
          <p:cNvPr id="6" name="Text Placeholder 3">
            <a:extLst>
              <a:ext uri="{FF2B5EF4-FFF2-40B4-BE49-F238E27FC236}">
                <a16:creationId xmlns:a16="http://schemas.microsoft.com/office/drawing/2014/main" id="{2DA0C81C-D0B8-12A8-EC93-F4948F29EB9A}"/>
              </a:ext>
            </a:extLst>
          </p:cNvPr>
          <p:cNvSpPr txBox="1">
            <a:spLocks/>
          </p:cNvSpPr>
          <p:nvPr/>
        </p:nvSpPr>
        <p:spPr>
          <a:xfrm>
            <a:off x="431005" y="6112042"/>
            <a:ext cx="7773989" cy="357020"/>
          </a:xfrm>
          <a:prstGeom prst="rect">
            <a:avLst/>
          </a:prstGeom>
        </p:spPr>
        <p:txBody>
          <a:bodyPr anchor="ctr">
            <a:noAutofit/>
          </a:bodyPr>
          <a:lstStyle>
            <a:lvl1pPr marL="342900" marR="0" indent="-342900" algn="ctr" defTabSz="449262" rtl="0" eaLnBrk="1" latinLnBrk="0" hangingPunct="1">
              <a:lnSpc>
                <a:spcPct val="100000"/>
              </a:lnSpc>
              <a:spcBef>
                <a:spcPts val="700"/>
              </a:spcBef>
              <a:spcAft>
                <a:spcPts val="0"/>
              </a:spcAft>
              <a:buClrTx/>
              <a:buSzTx/>
              <a:buFontTx/>
              <a:buNone/>
              <a:tabLst/>
              <a:defRPr sz="1050" b="0" i="0" u="none" strike="noStrike" cap="none" spc="0" baseline="0">
                <a:solidFill>
                  <a:schemeClr val="tx2"/>
                </a:solidFill>
                <a:uFillTx/>
                <a:latin typeface="Roboto Light" panose="02000000000000000000" pitchFamily="2" charset="0"/>
                <a:ea typeface="Roboto Light" panose="02000000000000000000" pitchFamily="2" charset="0"/>
                <a:cs typeface="D-DIN"/>
                <a:sym typeface="D-DIN"/>
              </a:defRPr>
            </a:lvl1pPr>
            <a:lvl2pPr marL="342900" marR="0" indent="114300" algn="l" defTabSz="449262" rtl="0" eaLnBrk="1" latinLnBrk="0" hangingPunct="1">
              <a:lnSpc>
                <a:spcPct val="100000"/>
              </a:lnSpc>
              <a:spcBef>
                <a:spcPts val="700"/>
              </a:spcBef>
              <a:spcAft>
                <a:spcPts val="0"/>
              </a:spcAft>
              <a:buClrTx/>
              <a:buSzTx/>
              <a:buFontTx/>
              <a:buNone/>
              <a:tabLst/>
              <a:defRPr sz="900" b="0" i="0" u="none" strike="noStrike" cap="none" spc="0" baseline="0">
                <a:solidFill>
                  <a:schemeClr val="tx2"/>
                </a:solidFill>
                <a:uFillTx/>
                <a:latin typeface="Roboto Light" panose="02000000000000000000" pitchFamily="2" charset="0"/>
                <a:ea typeface="Roboto Light" panose="02000000000000000000" pitchFamily="2" charset="0"/>
                <a:cs typeface="D-DIN"/>
                <a:sym typeface="D-DIN"/>
              </a:defRPr>
            </a:lvl2pPr>
            <a:lvl3pPr marL="342900" marR="0" indent="571500" algn="l" defTabSz="449262" rtl="0" eaLnBrk="1" latinLnBrk="0" hangingPunct="1">
              <a:lnSpc>
                <a:spcPct val="100000"/>
              </a:lnSpc>
              <a:spcBef>
                <a:spcPts val="700"/>
              </a:spcBef>
              <a:spcAft>
                <a:spcPts val="0"/>
              </a:spcAft>
              <a:buClrTx/>
              <a:buSzTx/>
              <a:buFontTx/>
              <a:buNone/>
              <a:tabLst/>
              <a:defRPr sz="900" b="0" i="0" u="none" strike="noStrike" cap="none" spc="0" baseline="0">
                <a:solidFill>
                  <a:schemeClr val="tx2"/>
                </a:solidFill>
                <a:uFillTx/>
                <a:latin typeface="Roboto Light" panose="02000000000000000000" pitchFamily="2" charset="0"/>
                <a:ea typeface="Roboto Light" panose="02000000000000000000" pitchFamily="2" charset="0"/>
                <a:cs typeface="D-DIN"/>
                <a:sym typeface="D-DIN"/>
              </a:defRPr>
            </a:lvl3pPr>
            <a:lvl4pPr marL="342900" marR="0" indent="1028700" algn="l" defTabSz="449262" rtl="0" eaLnBrk="1" latinLnBrk="0" hangingPunct="1">
              <a:lnSpc>
                <a:spcPct val="100000"/>
              </a:lnSpc>
              <a:spcBef>
                <a:spcPts val="700"/>
              </a:spcBef>
              <a:spcAft>
                <a:spcPts val="0"/>
              </a:spcAft>
              <a:buClrTx/>
              <a:buSzTx/>
              <a:buFontTx/>
              <a:buNone/>
              <a:tabLst/>
              <a:defRPr sz="900" b="0" i="0" u="none" strike="noStrike" cap="none" spc="0" baseline="0">
                <a:solidFill>
                  <a:schemeClr val="tx2"/>
                </a:solidFill>
                <a:uFillTx/>
                <a:latin typeface="Roboto Light" panose="02000000000000000000" pitchFamily="2" charset="0"/>
                <a:ea typeface="Roboto Light" panose="02000000000000000000" pitchFamily="2" charset="0"/>
                <a:cs typeface="D-DIN"/>
                <a:sym typeface="D-DIN"/>
              </a:defRPr>
            </a:lvl4pPr>
            <a:lvl5pPr marL="342900" marR="0" indent="1485900" algn="l" defTabSz="449262" rtl="0" eaLnBrk="1" latinLnBrk="0" hangingPunct="1">
              <a:lnSpc>
                <a:spcPct val="100000"/>
              </a:lnSpc>
              <a:spcBef>
                <a:spcPts val="700"/>
              </a:spcBef>
              <a:spcAft>
                <a:spcPts val="0"/>
              </a:spcAft>
              <a:buClrTx/>
              <a:buSzTx/>
              <a:buFontTx/>
              <a:buNone/>
              <a:tabLst/>
              <a:defRPr sz="900" b="0" i="0" u="none" strike="noStrike" cap="none" spc="0" baseline="0">
                <a:solidFill>
                  <a:schemeClr val="tx2"/>
                </a:solidFill>
                <a:uFillTx/>
                <a:latin typeface="Roboto Light" panose="02000000000000000000" pitchFamily="2" charset="0"/>
                <a:ea typeface="Roboto Light" panose="02000000000000000000" pitchFamily="2" charset="0"/>
                <a:cs typeface="D-DIN"/>
                <a:sym typeface="D-DIN"/>
              </a:defRPr>
            </a:lvl5pPr>
            <a:lvl6pPr marL="342900" marR="0" indent="19431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6pPr>
            <a:lvl7pPr marL="342900" marR="0" indent="24003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7pPr>
            <a:lvl8pPr marL="342900" marR="0" indent="28575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8pPr>
            <a:lvl9pPr marL="342900" marR="0" indent="33147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9pPr>
          </a:lstStyle>
          <a:p>
            <a:r>
              <a:rPr lang="en-US"/>
              <a:t>Poewe ea., </a:t>
            </a:r>
            <a:r>
              <a:rPr lang="en-US" i="1"/>
              <a:t>Nature Reviews Disease Primers</a:t>
            </a:r>
            <a:r>
              <a:rPr lang="en-US"/>
              <a:t>, 2017</a:t>
            </a:r>
            <a:endParaRPr lang="en-US" dirty="0"/>
          </a:p>
        </p:txBody>
      </p:sp>
    </p:spTree>
    <p:extLst>
      <p:ext uri="{BB962C8B-B14F-4D97-AF65-F5344CB8AC3E}">
        <p14:creationId xmlns:p14="http://schemas.microsoft.com/office/powerpoint/2010/main" val="150051851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itel 1"/>
          <p:cNvSpPr txBox="1">
            <a:spLocks noGrp="1"/>
          </p:cNvSpPr>
          <p:nvPr>
            <p:ph type="title"/>
          </p:nvPr>
        </p:nvSpPr>
        <p:spPr>
          <a:prstGeom prst="rect">
            <a:avLst/>
          </a:prstGeom>
        </p:spPr>
        <p:txBody>
          <a:bodyPr>
            <a:normAutofit/>
          </a:bodyPr>
          <a:lstStyle>
            <a:lvl1pPr>
              <a:defRPr sz="2200"/>
            </a:lvl1pPr>
          </a:lstStyle>
          <a:p>
            <a:r>
              <a:rPr sz="4400" dirty="0" err="1"/>
              <a:t>Symptome</a:t>
            </a:r>
            <a:r>
              <a:rPr sz="4400" dirty="0"/>
              <a:t> von </a:t>
            </a:r>
            <a:r>
              <a:rPr sz="4400" dirty="0" err="1"/>
              <a:t>Parkinsonismus</a:t>
            </a:r>
            <a:endParaRPr sz="4400" dirty="0"/>
          </a:p>
        </p:txBody>
      </p:sp>
      <p:sp>
        <p:nvSpPr>
          <p:cNvPr id="255" name="Kardinalsymptom: Bradykinese…"/>
          <p:cNvSpPr txBox="1"/>
          <p:nvPr/>
        </p:nvSpPr>
        <p:spPr>
          <a:xfrm>
            <a:off x="3307741" y="1416641"/>
            <a:ext cx="4336000" cy="4278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b="1"/>
            </a:pPr>
            <a:r>
              <a:rPr dirty="0" err="1">
                <a:latin typeface="+mn-lt"/>
              </a:rPr>
              <a:t>Kardinalsymptom</a:t>
            </a:r>
            <a:r>
              <a:rPr dirty="0">
                <a:latin typeface="+mn-lt"/>
              </a:rPr>
              <a:t>: </a:t>
            </a:r>
            <a:r>
              <a:rPr dirty="0" err="1">
                <a:latin typeface="+mn-lt"/>
              </a:rPr>
              <a:t>Bradykinese</a:t>
            </a:r>
            <a:endParaRPr dirty="0">
              <a:latin typeface="+mn-lt"/>
            </a:endParaRPr>
          </a:p>
          <a:p>
            <a:pPr>
              <a:defRPr b="1"/>
            </a:pPr>
            <a:endParaRPr dirty="0">
              <a:latin typeface="+mn-lt"/>
            </a:endParaRPr>
          </a:p>
          <a:p>
            <a:pPr marL="561473" lvl="1" indent="-180473">
              <a:buSzPct val="100000"/>
              <a:buChar char="•"/>
            </a:pPr>
            <a:r>
              <a:rPr b="1" dirty="0" err="1">
                <a:latin typeface="+mn-lt"/>
              </a:rPr>
              <a:t>Bradykinese</a:t>
            </a:r>
            <a:r>
              <a:rPr b="1" dirty="0">
                <a:latin typeface="+mn-lt"/>
              </a:rPr>
              <a:t> / </a:t>
            </a:r>
            <a:r>
              <a:rPr b="1" dirty="0" err="1">
                <a:latin typeface="+mn-lt"/>
              </a:rPr>
              <a:t>Akinese</a:t>
            </a:r>
            <a:r>
              <a:rPr dirty="0">
                <a:latin typeface="+mn-lt"/>
              </a:rPr>
              <a:t>: </a:t>
            </a:r>
            <a:r>
              <a:rPr dirty="0" err="1">
                <a:latin typeface="+mn-lt"/>
              </a:rPr>
              <a:t>Verlangsamung</a:t>
            </a:r>
            <a:r>
              <a:rPr dirty="0">
                <a:latin typeface="+mn-lt"/>
              </a:rPr>
              <a:t> von </a:t>
            </a:r>
            <a:r>
              <a:rPr dirty="0" err="1">
                <a:latin typeface="+mn-lt"/>
              </a:rPr>
              <a:t>Bewegungen</a:t>
            </a:r>
            <a:r>
              <a:rPr dirty="0">
                <a:latin typeface="+mn-lt"/>
              </a:rPr>
              <a:t> </a:t>
            </a:r>
            <a:r>
              <a:rPr dirty="0" err="1">
                <a:latin typeface="+mn-lt"/>
              </a:rPr>
              <a:t>bzw</a:t>
            </a:r>
            <a:r>
              <a:rPr dirty="0">
                <a:latin typeface="+mn-lt"/>
              </a:rPr>
              <a:t>. </a:t>
            </a:r>
            <a:r>
              <a:rPr dirty="0" err="1">
                <a:latin typeface="+mn-lt"/>
              </a:rPr>
              <a:t>Bewegungslosigkeit</a:t>
            </a:r>
            <a:endParaRPr dirty="0">
              <a:latin typeface="+mn-lt"/>
            </a:endParaRPr>
          </a:p>
          <a:p>
            <a:pPr marL="561473" lvl="1" indent="-180473">
              <a:buSzPct val="100000"/>
              <a:buChar char="•"/>
            </a:pPr>
            <a:r>
              <a:rPr b="1" dirty="0" err="1">
                <a:latin typeface="+mn-lt"/>
              </a:rPr>
              <a:t>Hypokinese</a:t>
            </a:r>
            <a:r>
              <a:rPr b="1" dirty="0">
                <a:latin typeface="+mn-lt"/>
              </a:rPr>
              <a:t>:</a:t>
            </a:r>
            <a:r>
              <a:rPr dirty="0">
                <a:latin typeface="+mn-lt"/>
              </a:rPr>
              <a:t> </a:t>
            </a:r>
            <a:r>
              <a:rPr dirty="0" err="1">
                <a:latin typeface="+mn-lt"/>
              </a:rPr>
              <a:t>Bewegungen</a:t>
            </a:r>
            <a:r>
              <a:rPr dirty="0">
                <a:latin typeface="+mn-lt"/>
              </a:rPr>
              <a:t> </a:t>
            </a:r>
            <a:r>
              <a:rPr dirty="0" err="1">
                <a:latin typeface="+mn-lt"/>
              </a:rPr>
              <a:t>werden</a:t>
            </a:r>
            <a:r>
              <a:rPr dirty="0">
                <a:latin typeface="+mn-lt"/>
              </a:rPr>
              <a:t> </a:t>
            </a:r>
            <a:r>
              <a:rPr dirty="0" err="1">
                <a:latin typeface="+mn-lt"/>
              </a:rPr>
              <a:t>kleiner</a:t>
            </a:r>
            <a:endParaRPr dirty="0">
              <a:latin typeface="+mn-lt"/>
            </a:endParaRPr>
          </a:p>
          <a:p>
            <a:pPr marL="561473" lvl="1" indent="-180473">
              <a:buSzPct val="100000"/>
              <a:buChar char="•"/>
            </a:pPr>
            <a:endParaRPr dirty="0">
              <a:latin typeface="+mn-lt"/>
            </a:endParaRPr>
          </a:p>
          <a:p>
            <a:pPr lvl="2" indent="457200">
              <a:defRPr sz="1600"/>
            </a:pPr>
            <a:r>
              <a:rPr dirty="0">
                <a:latin typeface="+mn-lt"/>
              </a:rPr>
              <a:t>—&gt; </a:t>
            </a:r>
            <a:r>
              <a:rPr dirty="0" err="1">
                <a:latin typeface="+mn-lt"/>
              </a:rPr>
              <a:t>verminderte</a:t>
            </a:r>
            <a:r>
              <a:rPr dirty="0">
                <a:latin typeface="+mn-lt"/>
              </a:rPr>
              <a:t> / </a:t>
            </a:r>
            <a:r>
              <a:rPr dirty="0" err="1">
                <a:latin typeface="+mn-lt"/>
              </a:rPr>
              <a:t>verzögerte</a:t>
            </a:r>
            <a:r>
              <a:rPr dirty="0">
                <a:latin typeface="+mn-lt"/>
              </a:rPr>
              <a:t> </a:t>
            </a:r>
            <a:r>
              <a:rPr dirty="0" err="1">
                <a:latin typeface="+mn-lt"/>
              </a:rPr>
              <a:t>Mimik</a:t>
            </a:r>
            <a:endParaRPr dirty="0">
              <a:latin typeface="+mn-lt"/>
            </a:endParaRPr>
          </a:p>
          <a:p>
            <a:pPr lvl="1" indent="228600">
              <a:defRPr sz="1600"/>
            </a:pPr>
            <a:endParaRPr dirty="0">
              <a:latin typeface="+mn-lt"/>
            </a:endParaRPr>
          </a:p>
          <a:p>
            <a:pPr lvl="2" indent="457200">
              <a:defRPr sz="1600"/>
            </a:pPr>
            <a:r>
              <a:rPr dirty="0">
                <a:latin typeface="+mn-lt"/>
              </a:rPr>
              <a:t>—&gt; </a:t>
            </a:r>
            <a:r>
              <a:rPr dirty="0" err="1">
                <a:latin typeface="+mn-lt"/>
              </a:rPr>
              <a:t>leises</a:t>
            </a:r>
            <a:r>
              <a:rPr dirty="0">
                <a:latin typeface="+mn-lt"/>
              </a:rPr>
              <a:t>/</a:t>
            </a:r>
            <a:r>
              <a:rPr dirty="0" err="1">
                <a:latin typeface="+mn-lt"/>
              </a:rPr>
              <a:t>undeutliches</a:t>
            </a:r>
            <a:r>
              <a:rPr dirty="0">
                <a:latin typeface="+mn-lt"/>
              </a:rPr>
              <a:t> </a:t>
            </a:r>
            <a:r>
              <a:rPr dirty="0" err="1">
                <a:latin typeface="+mn-lt"/>
              </a:rPr>
              <a:t>Sprechen</a:t>
            </a:r>
            <a:endParaRPr dirty="0">
              <a:latin typeface="+mn-lt"/>
            </a:endParaRPr>
          </a:p>
          <a:p>
            <a:pPr lvl="1" indent="228600">
              <a:defRPr sz="1600"/>
            </a:pPr>
            <a:endParaRPr dirty="0">
              <a:latin typeface="+mn-lt"/>
            </a:endParaRPr>
          </a:p>
          <a:p>
            <a:pPr lvl="2" indent="457200">
              <a:defRPr sz="1600"/>
            </a:pPr>
            <a:r>
              <a:rPr dirty="0">
                <a:latin typeface="+mn-lt"/>
              </a:rPr>
              <a:t>—&gt; </a:t>
            </a:r>
            <a:r>
              <a:rPr dirty="0" err="1">
                <a:latin typeface="+mn-lt"/>
              </a:rPr>
              <a:t>Probleme</a:t>
            </a:r>
            <a:r>
              <a:rPr dirty="0">
                <a:latin typeface="+mn-lt"/>
              </a:rPr>
              <a:t> </a:t>
            </a:r>
            <a:r>
              <a:rPr dirty="0" err="1">
                <a:latin typeface="+mn-lt"/>
              </a:rPr>
              <a:t>beim</a:t>
            </a:r>
            <a:r>
              <a:rPr dirty="0">
                <a:latin typeface="+mn-lt"/>
              </a:rPr>
              <a:t> </a:t>
            </a:r>
            <a:r>
              <a:rPr dirty="0" err="1">
                <a:latin typeface="+mn-lt"/>
              </a:rPr>
              <a:t>Schreiben</a:t>
            </a:r>
            <a:r>
              <a:rPr dirty="0">
                <a:latin typeface="+mn-lt"/>
              </a:rPr>
              <a:t> </a:t>
            </a:r>
          </a:p>
          <a:p>
            <a:pPr lvl="2" indent="457200">
              <a:defRPr sz="1600"/>
            </a:pPr>
            <a:r>
              <a:rPr dirty="0">
                <a:latin typeface="+mn-lt"/>
              </a:rPr>
              <a:t>      (</a:t>
            </a:r>
            <a:r>
              <a:rPr dirty="0" err="1">
                <a:latin typeface="+mn-lt"/>
              </a:rPr>
              <a:t>Mikrographie</a:t>
            </a:r>
            <a:r>
              <a:rPr dirty="0">
                <a:latin typeface="+mn-lt"/>
              </a:rPr>
              <a:t>)</a:t>
            </a:r>
          </a:p>
          <a:p>
            <a:pPr lvl="1" indent="228600">
              <a:defRPr sz="1600"/>
            </a:pPr>
            <a:endParaRPr dirty="0">
              <a:latin typeface="+mn-lt"/>
            </a:endParaRPr>
          </a:p>
          <a:p>
            <a:pPr lvl="2" indent="457200">
              <a:defRPr sz="1600"/>
            </a:pPr>
            <a:r>
              <a:rPr dirty="0">
                <a:latin typeface="+mn-lt"/>
              </a:rPr>
              <a:t>—&gt; </a:t>
            </a:r>
            <a:r>
              <a:rPr dirty="0" err="1">
                <a:latin typeface="+mn-lt"/>
              </a:rPr>
              <a:t>kleinschrittiges</a:t>
            </a:r>
            <a:r>
              <a:rPr dirty="0">
                <a:latin typeface="+mn-lt"/>
              </a:rPr>
              <a:t> </a:t>
            </a:r>
            <a:r>
              <a:rPr dirty="0" err="1">
                <a:latin typeface="+mn-lt"/>
              </a:rPr>
              <a:t>Gangbild</a:t>
            </a:r>
            <a:endParaRPr dirty="0">
              <a:latin typeface="+mn-lt"/>
            </a:endParaRPr>
          </a:p>
        </p:txBody>
      </p:sp>
      <p:pic>
        <p:nvPicPr>
          <p:cNvPr id="256" name="parkinson.jpeg" descr="parkinson.jpeg"/>
          <p:cNvPicPr>
            <a:picLocks noChangeAspect="1"/>
          </p:cNvPicPr>
          <p:nvPr/>
        </p:nvPicPr>
        <p:blipFill>
          <a:blip r:embed="rId3"/>
          <a:srcRect l="853" t="214" r="56285" b="162"/>
          <a:stretch>
            <a:fillRect/>
          </a:stretch>
        </p:blipFill>
        <p:spPr>
          <a:xfrm>
            <a:off x="1275665" y="1647225"/>
            <a:ext cx="1641716" cy="4239866"/>
          </a:xfrm>
          <a:prstGeom prst="rect">
            <a:avLst/>
          </a:prstGeom>
          <a:ln w="12700">
            <a:miter lim="400000"/>
          </a:ln>
        </p:spPr>
      </p:pic>
      <p:sp>
        <p:nvSpPr>
          <p:cNvPr id="257" name="Form"/>
          <p:cNvSpPr/>
          <p:nvPr/>
        </p:nvSpPr>
        <p:spPr>
          <a:xfrm>
            <a:off x="2118439" y="5657472"/>
            <a:ext cx="1026958" cy="441830"/>
          </a:xfrm>
          <a:custGeom>
            <a:avLst/>
            <a:gdLst/>
            <a:ahLst/>
            <a:cxnLst>
              <a:cxn ang="0">
                <a:pos x="wd2" y="hd2"/>
              </a:cxn>
              <a:cxn ang="5400000">
                <a:pos x="wd2" y="hd2"/>
              </a:cxn>
              <a:cxn ang="10800000">
                <a:pos x="wd2" y="hd2"/>
              </a:cxn>
              <a:cxn ang="16200000">
                <a:pos x="wd2" y="hd2"/>
              </a:cxn>
            </a:cxnLst>
            <a:rect l="0" t="0" r="r" b="b"/>
            <a:pathLst>
              <a:path w="21600" h="21600" extrusionOk="0">
                <a:moveTo>
                  <a:pt x="4750" y="0"/>
                </a:moveTo>
                <a:lnTo>
                  <a:pt x="21600" y="0"/>
                </a:lnTo>
                <a:lnTo>
                  <a:pt x="21600" y="21600"/>
                </a:lnTo>
                <a:lnTo>
                  <a:pt x="0" y="12560"/>
                </a:lnTo>
                <a:cubicBezTo>
                  <a:pt x="622" y="12439"/>
                  <a:pt x="1227" y="12168"/>
                  <a:pt x="1809" y="11761"/>
                </a:cubicBezTo>
                <a:cubicBezTo>
                  <a:pt x="2657" y="11170"/>
                  <a:pt x="3488" y="10267"/>
                  <a:pt x="4105" y="8701"/>
                </a:cubicBezTo>
                <a:cubicBezTo>
                  <a:pt x="5033" y="6344"/>
                  <a:pt x="5286" y="2943"/>
                  <a:pt x="4750" y="0"/>
                </a:cubicBezTo>
                <a:close/>
              </a:path>
            </a:pathLst>
          </a:custGeom>
          <a:solidFill>
            <a:schemeClr val="accent3">
              <a:lumOff val="44000"/>
            </a:schemeClr>
          </a:solidFill>
          <a:ln w="12700">
            <a:miter lim="400000"/>
          </a:ln>
        </p:spPr>
        <p:txBody>
          <a:bodyPr lIns="45719" rIns="45719"/>
          <a:lstStyle/>
          <a:p>
            <a:endParaRPr/>
          </a:p>
        </p:txBody>
      </p:sp>
      <p:sp>
        <p:nvSpPr>
          <p:cNvPr id="258" name="How does Parkinson’s disease affect the body (o.D.)"/>
          <p:cNvSpPr txBox="1"/>
          <p:nvPr/>
        </p:nvSpPr>
        <p:spPr>
          <a:xfrm>
            <a:off x="651448" y="5895246"/>
            <a:ext cx="2461132" cy="218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marL="609600" indent="-609600" defTabSz="457200">
              <a:lnSpc>
                <a:spcPts val="4100"/>
              </a:lnSpc>
              <a:defRPr sz="800" i="1">
                <a:solidFill>
                  <a:schemeClr val="accent3">
                    <a:lumOff val="11000"/>
                  </a:schemeClr>
                </a:solidFill>
                <a:latin typeface="D-DIN"/>
                <a:ea typeface="D-DIN"/>
                <a:cs typeface="D-DIN"/>
                <a:sym typeface="D-DIN"/>
              </a:defRPr>
            </a:lvl1pPr>
          </a:lstStyle>
          <a:p>
            <a:pPr>
              <a:defRPr i="0"/>
            </a:pPr>
            <a:r>
              <a:rPr i="1"/>
              <a:t>How does Parkinson’s disease affect the body (o.D.)</a:t>
            </a:r>
          </a:p>
        </p:txBody>
      </p:sp>
      <p:sp>
        <p:nvSpPr>
          <p:cNvPr id="259" name="Abbildung 1…"/>
          <p:cNvSpPr txBox="1"/>
          <p:nvPr/>
        </p:nvSpPr>
        <p:spPr>
          <a:xfrm>
            <a:off x="955094" y="1197130"/>
            <a:ext cx="1633950" cy="3434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lnSpc>
                <a:spcPts val="1000"/>
              </a:lnSpc>
              <a:defRPr sz="800" b="1">
                <a:solidFill>
                  <a:schemeClr val="accent3">
                    <a:lumOff val="-11199"/>
                  </a:schemeClr>
                </a:solidFill>
                <a:latin typeface="D-DIN"/>
                <a:ea typeface="D-DIN"/>
                <a:cs typeface="D-DIN"/>
                <a:sym typeface="D-DIN"/>
              </a:defRPr>
            </a:pPr>
            <a:r>
              <a:t>Abbildung 1</a:t>
            </a:r>
          </a:p>
          <a:p>
            <a:pPr defTabSz="457200">
              <a:lnSpc>
                <a:spcPts val="1000"/>
              </a:lnSpc>
              <a:defRPr sz="800" i="1">
                <a:solidFill>
                  <a:schemeClr val="accent3">
                    <a:lumOff val="-11199"/>
                  </a:schemeClr>
                </a:solidFill>
                <a:latin typeface="D-DIN"/>
                <a:ea typeface="D-DIN"/>
                <a:cs typeface="D-DIN"/>
                <a:sym typeface="D-DIN"/>
              </a:defRPr>
            </a:pPr>
            <a:r>
              <a:t>Illustration: Patient mit Parkinson</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BB48A6B-70D0-E8D4-086C-879D5E4011B8}"/>
              </a:ext>
            </a:extLst>
          </p:cNvPr>
          <p:cNvSpPr>
            <a:spLocks noGrp="1"/>
          </p:cNvSpPr>
          <p:nvPr>
            <p:ph type="body" idx="1"/>
          </p:nvPr>
        </p:nvSpPr>
        <p:spPr>
          <a:xfrm>
            <a:off x="3373291" y="1628274"/>
            <a:ext cx="4832498" cy="4355431"/>
          </a:xfrm>
        </p:spPr>
        <p:txBody>
          <a:bodyPr>
            <a:normAutofit fontScale="92500"/>
          </a:bodyPr>
          <a:lstStyle/>
          <a:p>
            <a:r>
              <a:rPr lang="en-US" b="1" dirty="0" err="1"/>
              <a:t>Kardinalsymptom</a:t>
            </a:r>
            <a:r>
              <a:rPr lang="en-US" b="1" dirty="0"/>
              <a:t>: </a:t>
            </a:r>
          </a:p>
          <a:p>
            <a:r>
              <a:rPr lang="en-US" dirty="0" err="1"/>
              <a:t>Bradykinesie</a:t>
            </a:r>
            <a:r>
              <a:rPr lang="en-US" dirty="0"/>
              <a:t> &amp; </a:t>
            </a:r>
            <a:r>
              <a:rPr lang="en-US" dirty="0" err="1"/>
              <a:t>Hypokinese</a:t>
            </a:r>
            <a:r>
              <a:rPr lang="en-US" dirty="0"/>
              <a:t> / </a:t>
            </a:r>
            <a:r>
              <a:rPr lang="en-US" dirty="0" err="1"/>
              <a:t>Akinese</a:t>
            </a:r>
            <a:endParaRPr lang="en-US" dirty="0"/>
          </a:p>
          <a:p>
            <a:endParaRPr lang="en-US" dirty="0"/>
          </a:p>
          <a:p>
            <a:endParaRPr lang="en-US" sz="1900" dirty="0"/>
          </a:p>
          <a:p>
            <a:r>
              <a:rPr lang="en-US" sz="1900" i="1" dirty="0" err="1"/>
              <a:t>Leitsymptome</a:t>
            </a:r>
            <a:r>
              <a:rPr lang="en-US" sz="1900" i="1" dirty="0"/>
              <a:t> (mind. 1):</a:t>
            </a:r>
            <a:endParaRPr lang="en-US" sz="1900" dirty="0"/>
          </a:p>
          <a:p>
            <a:r>
              <a:rPr lang="en-US" sz="1900" b="1" dirty="0"/>
              <a:t>Rigor: </a:t>
            </a:r>
            <a:r>
              <a:rPr lang="en-US" sz="1900" dirty="0" err="1"/>
              <a:t>Muskelsteifheit</a:t>
            </a:r>
            <a:r>
              <a:rPr lang="en-US" sz="1900" dirty="0"/>
              <a:t> </a:t>
            </a:r>
            <a:r>
              <a:rPr lang="en-US" sz="1900" dirty="0" err="1"/>
              <a:t>durch</a:t>
            </a:r>
            <a:r>
              <a:rPr lang="en-US" sz="1900" dirty="0"/>
              <a:t> </a:t>
            </a:r>
            <a:r>
              <a:rPr lang="en-US" sz="1900" dirty="0" err="1"/>
              <a:t>Anspannung</a:t>
            </a:r>
            <a:endParaRPr lang="en-US" sz="1900" dirty="0"/>
          </a:p>
          <a:p>
            <a:r>
              <a:rPr lang="en-US" sz="1900" b="1" dirty="0"/>
              <a:t>Tremor: </a:t>
            </a:r>
            <a:r>
              <a:rPr lang="en-US" sz="1900" dirty="0" err="1"/>
              <a:t>Zittern</a:t>
            </a:r>
            <a:r>
              <a:rPr lang="en-US" sz="1900" dirty="0"/>
              <a:t> der </a:t>
            </a:r>
            <a:r>
              <a:rPr lang="en-US" sz="1900" dirty="0" err="1"/>
              <a:t>Extremitäten</a:t>
            </a:r>
            <a:r>
              <a:rPr lang="en-US" sz="1900" dirty="0"/>
              <a:t>, </a:t>
            </a:r>
            <a:r>
              <a:rPr lang="en-US" sz="1900" dirty="0" err="1"/>
              <a:t>v.a.</a:t>
            </a:r>
            <a:r>
              <a:rPr lang="en-US" sz="1900" dirty="0"/>
              <a:t> der </a:t>
            </a:r>
            <a:r>
              <a:rPr lang="en-US" sz="1900" dirty="0" err="1"/>
              <a:t>Hände</a:t>
            </a:r>
            <a:r>
              <a:rPr lang="en-US" sz="1900" dirty="0"/>
              <a:t> (</a:t>
            </a:r>
            <a:r>
              <a:rPr lang="en-US" sz="1900" dirty="0" err="1"/>
              <a:t>zunächst</a:t>
            </a:r>
            <a:r>
              <a:rPr lang="en-US" sz="1900" dirty="0"/>
              <a:t> </a:t>
            </a:r>
            <a:r>
              <a:rPr lang="en-US" sz="1900" dirty="0" err="1"/>
              <a:t>bei</a:t>
            </a:r>
            <a:r>
              <a:rPr lang="en-US" sz="1900" dirty="0"/>
              <a:t> </a:t>
            </a:r>
            <a:r>
              <a:rPr lang="en-US" sz="1900" dirty="0" err="1"/>
              <a:t>einigen</a:t>
            </a:r>
            <a:r>
              <a:rPr lang="en-US" sz="1900" dirty="0"/>
              <a:t> Patient*</a:t>
            </a:r>
            <a:r>
              <a:rPr lang="en-US" sz="1900" dirty="0" err="1"/>
              <a:t>innen</a:t>
            </a:r>
            <a:r>
              <a:rPr lang="en-US" sz="1900" dirty="0"/>
              <a:t> </a:t>
            </a:r>
            <a:r>
              <a:rPr lang="en-US" sz="1900" dirty="0" err="1"/>
              <a:t>Ruhetremor</a:t>
            </a:r>
            <a:r>
              <a:rPr lang="en-US" sz="1900" dirty="0"/>
              <a:t>, </a:t>
            </a:r>
            <a:r>
              <a:rPr lang="en-US" sz="1900" dirty="0" err="1"/>
              <a:t>später</a:t>
            </a:r>
            <a:r>
              <a:rPr lang="en-US" sz="1900" dirty="0"/>
              <a:t> </a:t>
            </a:r>
            <a:r>
              <a:rPr lang="en-US" sz="1900" dirty="0" err="1"/>
              <a:t>permanentes</a:t>
            </a:r>
            <a:r>
              <a:rPr lang="en-US" sz="1900" dirty="0"/>
              <a:t> Symptom)</a:t>
            </a:r>
          </a:p>
          <a:p>
            <a:r>
              <a:rPr lang="en-US" sz="1900" b="1" dirty="0" err="1"/>
              <a:t>posturale</a:t>
            </a:r>
            <a:r>
              <a:rPr lang="en-US" sz="1900" b="1" dirty="0"/>
              <a:t> </a:t>
            </a:r>
            <a:r>
              <a:rPr lang="en-US" sz="1900" b="1" dirty="0" err="1"/>
              <a:t>Instabilität</a:t>
            </a:r>
            <a:r>
              <a:rPr lang="en-US" sz="1900" b="1" dirty="0"/>
              <a:t>: </a:t>
            </a:r>
            <a:r>
              <a:rPr lang="en-US" sz="1900" dirty="0" err="1"/>
              <a:t>Störung</a:t>
            </a:r>
            <a:r>
              <a:rPr lang="en-US" sz="1900" dirty="0"/>
              <a:t> des </a:t>
            </a:r>
            <a:r>
              <a:rPr lang="en-US" sz="1900" dirty="0" err="1"/>
              <a:t>Ausgleichens</a:t>
            </a:r>
            <a:r>
              <a:rPr lang="en-US" sz="1900" dirty="0"/>
              <a:t> von </a:t>
            </a:r>
            <a:r>
              <a:rPr lang="en-US" sz="1900" dirty="0" err="1"/>
              <a:t>minimalen</a:t>
            </a:r>
            <a:r>
              <a:rPr lang="en-US" sz="1900" dirty="0"/>
              <a:t> </a:t>
            </a:r>
            <a:r>
              <a:rPr lang="en-US" sz="1900" dirty="0" err="1"/>
              <a:t>Schwankungen</a:t>
            </a:r>
            <a:r>
              <a:rPr lang="en-US" sz="1900" dirty="0"/>
              <a:t> des </a:t>
            </a:r>
            <a:r>
              <a:rPr lang="en-US" sz="1900" dirty="0" err="1"/>
              <a:t>Körpers</a:t>
            </a:r>
            <a:r>
              <a:rPr lang="en-US" sz="1900" dirty="0"/>
              <a:t> </a:t>
            </a:r>
            <a:r>
              <a:rPr lang="en-US" sz="1900" dirty="0" err="1"/>
              <a:t>durch</a:t>
            </a:r>
            <a:r>
              <a:rPr lang="en-US" sz="1900" dirty="0"/>
              <a:t> </a:t>
            </a:r>
            <a:r>
              <a:rPr lang="en-US" sz="1900" dirty="0" err="1"/>
              <a:t>Stellreflexe</a:t>
            </a:r>
            <a:endParaRPr lang="en-US" sz="1900" dirty="0"/>
          </a:p>
          <a:p>
            <a:endParaRPr lang="en-US" dirty="0"/>
          </a:p>
        </p:txBody>
      </p:sp>
      <p:sp>
        <p:nvSpPr>
          <p:cNvPr id="270" name="Titel 1"/>
          <p:cNvSpPr txBox="1">
            <a:spLocks noGrp="1"/>
          </p:cNvSpPr>
          <p:nvPr>
            <p:ph type="title"/>
          </p:nvPr>
        </p:nvSpPr>
        <p:spPr>
          <a:prstGeom prst="rect">
            <a:avLst/>
          </a:prstGeom>
        </p:spPr>
        <p:txBody>
          <a:bodyPr>
            <a:normAutofit/>
          </a:bodyPr>
          <a:lstStyle>
            <a:lvl1pPr>
              <a:defRPr sz="2200"/>
            </a:lvl1pPr>
          </a:lstStyle>
          <a:p>
            <a:r>
              <a:rPr sz="4400"/>
              <a:t>Symptome von Parkinsonismus</a:t>
            </a:r>
          </a:p>
        </p:txBody>
      </p:sp>
      <p:sp>
        <p:nvSpPr>
          <p:cNvPr id="5" name="Text Placeholder 4">
            <a:extLst>
              <a:ext uri="{FF2B5EF4-FFF2-40B4-BE49-F238E27FC236}">
                <a16:creationId xmlns:a16="http://schemas.microsoft.com/office/drawing/2014/main" id="{E6BABA2A-F0DA-3422-FB49-8D938CEADE68}"/>
              </a:ext>
            </a:extLst>
          </p:cNvPr>
          <p:cNvSpPr>
            <a:spLocks noGrp="1"/>
          </p:cNvSpPr>
          <p:nvPr>
            <p:ph type="body" idx="10"/>
          </p:nvPr>
        </p:nvSpPr>
        <p:spPr/>
        <p:txBody>
          <a:bodyPr/>
          <a:lstStyle/>
          <a:p>
            <a:endParaRPr lang="en-US"/>
          </a:p>
        </p:txBody>
      </p:sp>
      <p:pic>
        <p:nvPicPr>
          <p:cNvPr id="265" name="parkinson.jpeg" descr="parkinson.jpeg"/>
          <p:cNvPicPr>
            <a:picLocks noChangeAspect="1"/>
          </p:cNvPicPr>
          <p:nvPr/>
        </p:nvPicPr>
        <p:blipFill>
          <a:blip r:embed="rId3"/>
          <a:srcRect l="853" t="214" r="56285" b="162"/>
          <a:stretch>
            <a:fillRect/>
          </a:stretch>
        </p:blipFill>
        <p:spPr>
          <a:xfrm>
            <a:off x="1275665" y="1647225"/>
            <a:ext cx="1641716" cy="4239866"/>
          </a:xfrm>
          <a:prstGeom prst="rect">
            <a:avLst/>
          </a:prstGeom>
          <a:ln w="12700">
            <a:miter lim="400000"/>
          </a:ln>
        </p:spPr>
      </p:pic>
      <p:sp>
        <p:nvSpPr>
          <p:cNvPr id="266" name="Form"/>
          <p:cNvSpPr/>
          <p:nvPr/>
        </p:nvSpPr>
        <p:spPr>
          <a:xfrm>
            <a:off x="2118439" y="5657472"/>
            <a:ext cx="1026958" cy="441830"/>
          </a:xfrm>
          <a:custGeom>
            <a:avLst/>
            <a:gdLst/>
            <a:ahLst/>
            <a:cxnLst>
              <a:cxn ang="0">
                <a:pos x="wd2" y="hd2"/>
              </a:cxn>
              <a:cxn ang="5400000">
                <a:pos x="wd2" y="hd2"/>
              </a:cxn>
              <a:cxn ang="10800000">
                <a:pos x="wd2" y="hd2"/>
              </a:cxn>
              <a:cxn ang="16200000">
                <a:pos x="wd2" y="hd2"/>
              </a:cxn>
            </a:cxnLst>
            <a:rect l="0" t="0" r="r" b="b"/>
            <a:pathLst>
              <a:path w="21600" h="21600" extrusionOk="0">
                <a:moveTo>
                  <a:pt x="4750" y="0"/>
                </a:moveTo>
                <a:lnTo>
                  <a:pt x="21600" y="0"/>
                </a:lnTo>
                <a:lnTo>
                  <a:pt x="21600" y="21600"/>
                </a:lnTo>
                <a:lnTo>
                  <a:pt x="0" y="12560"/>
                </a:lnTo>
                <a:cubicBezTo>
                  <a:pt x="622" y="12439"/>
                  <a:pt x="1227" y="12168"/>
                  <a:pt x="1809" y="11761"/>
                </a:cubicBezTo>
                <a:cubicBezTo>
                  <a:pt x="2657" y="11170"/>
                  <a:pt x="3488" y="10267"/>
                  <a:pt x="4105" y="8701"/>
                </a:cubicBezTo>
                <a:cubicBezTo>
                  <a:pt x="5033" y="6344"/>
                  <a:pt x="5286" y="2943"/>
                  <a:pt x="4750" y="0"/>
                </a:cubicBezTo>
                <a:close/>
              </a:path>
            </a:pathLst>
          </a:custGeom>
          <a:solidFill>
            <a:schemeClr val="accent3">
              <a:lumOff val="44000"/>
            </a:schemeClr>
          </a:solidFill>
          <a:ln w="12700">
            <a:miter lim="400000"/>
          </a:ln>
        </p:spPr>
        <p:txBody>
          <a:bodyPr lIns="45719" rIns="45719"/>
          <a:lstStyle/>
          <a:p>
            <a:endParaRPr/>
          </a:p>
        </p:txBody>
      </p:sp>
      <p:sp>
        <p:nvSpPr>
          <p:cNvPr id="267" name="Abbildung 1…"/>
          <p:cNvSpPr txBox="1"/>
          <p:nvPr/>
        </p:nvSpPr>
        <p:spPr>
          <a:xfrm>
            <a:off x="955094" y="1197130"/>
            <a:ext cx="1633950" cy="3434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lnSpc>
                <a:spcPts val="1000"/>
              </a:lnSpc>
              <a:defRPr sz="800" b="1">
                <a:solidFill>
                  <a:schemeClr val="accent3">
                    <a:lumOff val="-11199"/>
                  </a:schemeClr>
                </a:solidFill>
                <a:latin typeface="D-DIN"/>
                <a:ea typeface="D-DIN"/>
                <a:cs typeface="D-DIN"/>
                <a:sym typeface="D-DIN"/>
              </a:defRPr>
            </a:pPr>
            <a:r>
              <a:t>Abbildung 1</a:t>
            </a:r>
          </a:p>
          <a:p>
            <a:pPr defTabSz="457200">
              <a:lnSpc>
                <a:spcPts val="1000"/>
              </a:lnSpc>
              <a:defRPr sz="800" i="1">
                <a:solidFill>
                  <a:schemeClr val="accent3">
                    <a:lumOff val="-11199"/>
                  </a:schemeClr>
                </a:solidFill>
                <a:latin typeface="D-DIN"/>
                <a:ea typeface="D-DIN"/>
                <a:cs typeface="D-DIN"/>
                <a:sym typeface="D-DIN"/>
              </a:defRPr>
            </a:pPr>
            <a:r>
              <a:t>Illustration: Patient mit Parkinson</a:t>
            </a:r>
          </a:p>
        </p:txBody>
      </p:sp>
      <p:sp>
        <p:nvSpPr>
          <p:cNvPr id="268" name="How does Parkinson’s disease affect the body (o.D.)"/>
          <p:cNvSpPr txBox="1"/>
          <p:nvPr/>
        </p:nvSpPr>
        <p:spPr>
          <a:xfrm>
            <a:off x="651448" y="5895246"/>
            <a:ext cx="2461132" cy="218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marL="609600" indent="-609600" defTabSz="457200">
              <a:lnSpc>
                <a:spcPts val="4100"/>
              </a:lnSpc>
              <a:defRPr sz="800" i="1">
                <a:solidFill>
                  <a:schemeClr val="accent3">
                    <a:lumOff val="11000"/>
                  </a:schemeClr>
                </a:solidFill>
                <a:latin typeface="D-DIN"/>
                <a:ea typeface="D-DIN"/>
                <a:cs typeface="D-DIN"/>
                <a:sym typeface="D-DIN"/>
              </a:defRPr>
            </a:lvl1pPr>
          </a:lstStyle>
          <a:p>
            <a:pPr>
              <a:defRPr i="0"/>
            </a:pPr>
            <a:r>
              <a:rPr i="1"/>
              <a:t>How does Parkinson’s disease affect the body (o.D.)</a:t>
            </a:r>
          </a:p>
        </p:txBody>
      </p:sp>
      <p:sp>
        <p:nvSpPr>
          <p:cNvPr id="269" name="Kardinalsymptom:…"/>
          <p:cNvSpPr txBox="1"/>
          <p:nvPr/>
        </p:nvSpPr>
        <p:spPr>
          <a:xfrm>
            <a:off x="3237234" y="1429115"/>
            <a:ext cx="5050359"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b="1"/>
            </a:pPr>
            <a:endParaRPr b="0" dirty="0">
              <a:latin typeface="+mn-lt"/>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Titel 1"/>
          <p:cNvSpPr txBox="1">
            <a:spLocks noGrp="1"/>
          </p:cNvSpPr>
          <p:nvPr>
            <p:ph type="title"/>
          </p:nvPr>
        </p:nvSpPr>
        <p:spPr>
          <a:prstGeom prst="rect">
            <a:avLst/>
          </a:prstGeom>
        </p:spPr>
        <p:txBody>
          <a:bodyPr>
            <a:normAutofit/>
          </a:bodyPr>
          <a:lstStyle>
            <a:lvl1pPr>
              <a:defRPr sz="2200"/>
            </a:lvl1pPr>
          </a:lstStyle>
          <a:p>
            <a:r>
              <a:rPr sz="4400" dirty="0" err="1"/>
              <a:t>Symptome</a:t>
            </a:r>
            <a:r>
              <a:rPr sz="4400" dirty="0"/>
              <a:t> von Parkinson</a:t>
            </a:r>
          </a:p>
        </p:txBody>
      </p:sp>
      <p:pic>
        <p:nvPicPr>
          <p:cNvPr id="276" name="parkinson.jpeg" descr="parkinson.jpeg"/>
          <p:cNvPicPr>
            <a:picLocks noChangeAspect="1"/>
          </p:cNvPicPr>
          <p:nvPr/>
        </p:nvPicPr>
        <p:blipFill>
          <a:blip r:embed="rId3"/>
          <a:srcRect l="853" t="214" r="56285" b="162"/>
          <a:stretch>
            <a:fillRect/>
          </a:stretch>
        </p:blipFill>
        <p:spPr>
          <a:xfrm>
            <a:off x="1275665" y="1647225"/>
            <a:ext cx="1641716" cy="4239866"/>
          </a:xfrm>
          <a:prstGeom prst="rect">
            <a:avLst/>
          </a:prstGeom>
          <a:ln w="12700">
            <a:miter lim="400000"/>
          </a:ln>
        </p:spPr>
      </p:pic>
      <p:sp>
        <p:nvSpPr>
          <p:cNvPr id="277" name="Form"/>
          <p:cNvSpPr/>
          <p:nvPr/>
        </p:nvSpPr>
        <p:spPr>
          <a:xfrm>
            <a:off x="2118439" y="5657472"/>
            <a:ext cx="1026958" cy="441830"/>
          </a:xfrm>
          <a:custGeom>
            <a:avLst/>
            <a:gdLst/>
            <a:ahLst/>
            <a:cxnLst>
              <a:cxn ang="0">
                <a:pos x="wd2" y="hd2"/>
              </a:cxn>
              <a:cxn ang="5400000">
                <a:pos x="wd2" y="hd2"/>
              </a:cxn>
              <a:cxn ang="10800000">
                <a:pos x="wd2" y="hd2"/>
              </a:cxn>
              <a:cxn ang="16200000">
                <a:pos x="wd2" y="hd2"/>
              </a:cxn>
            </a:cxnLst>
            <a:rect l="0" t="0" r="r" b="b"/>
            <a:pathLst>
              <a:path w="21600" h="21600" extrusionOk="0">
                <a:moveTo>
                  <a:pt x="4750" y="0"/>
                </a:moveTo>
                <a:lnTo>
                  <a:pt x="21600" y="0"/>
                </a:lnTo>
                <a:lnTo>
                  <a:pt x="21600" y="21600"/>
                </a:lnTo>
                <a:lnTo>
                  <a:pt x="0" y="12560"/>
                </a:lnTo>
                <a:cubicBezTo>
                  <a:pt x="622" y="12439"/>
                  <a:pt x="1227" y="12168"/>
                  <a:pt x="1809" y="11761"/>
                </a:cubicBezTo>
                <a:cubicBezTo>
                  <a:pt x="2657" y="11170"/>
                  <a:pt x="3488" y="10267"/>
                  <a:pt x="4105" y="8701"/>
                </a:cubicBezTo>
                <a:cubicBezTo>
                  <a:pt x="5033" y="6344"/>
                  <a:pt x="5286" y="2943"/>
                  <a:pt x="4750" y="0"/>
                </a:cubicBezTo>
                <a:close/>
              </a:path>
            </a:pathLst>
          </a:custGeom>
          <a:solidFill>
            <a:schemeClr val="accent3">
              <a:lumOff val="44000"/>
            </a:schemeClr>
          </a:solidFill>
          <a:ln w="12700">
            <a:miter lim="400000"/>
          </a:ln>
        </p:spPr>
        <p:txBody>
          <a:bodyPr lIns="45719" rIns="45719"/>
          <a:lstStyle/>
          <a:p>
            <a:endParaRPr/>
          </a:p>
        </p:txBody>
      </p:sp>
      <p:sp>
        <p:nvSpPr>
          <p:cNvPr id="278" name="Abbildung 1…"/>
          <p:cNvSpPr txBox="1"/>
          <p:nvPr/>
        </p:nvSpPr>
        <p:spPr>
          <a:xfrm>
            <a:off x="955094" y="1197130"/>
            <a:ext cx="1633950" cy="3434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lnSpc>
                <a:spcPts val="1000"/>
              </a:lnSpc>
              <a:defRPr sz="800" b="1">
                <a:solidFill>
                  <a:schemeClr val="accent3">
                    <a:lumOff val="-11199"/>
                  </a:schemeClr>
                </a:solidFill>
                <a:latin typeface="D-DIN"/>
                <a:ea typeface="D-DIN"/>
                <a:cs typeface="D-DIN"/>
                <a:sym typeface="D-DIN"/>
              </a:defRPr>
            </a:pPr>
            <a:r>
              <a:t>Abbildung 1</a:t>
            </a:r>
          </a:p>
          <a:p>
            <a:pPr defTabSz="457200">
              <a:lnSpc>
                <a:spcPts val="1000"/>
              </a:lnSpc>
              <a:defRPr sz="800" i="1">
                <a:solidFill>
                  <a:schemeClr val="accent3">
                    <a:lumOff val="-11199"/>
                  </a:schemeClr>
                </a:solidFill>
                <a:latin typeface="D-DIN"/>
                <a:ea typeface="D-DIN"/>
                <a:cs typeface="D-DIN"/>
                <a:sym typeface="D-DIN"/>
              </a:defRPr>
            </a:pPr>
            <a:r>
              <a:t>Illustration: Patient mit Parkinson</a:t>
            </a:r>
          </a:p>
        </p:txBody>
      </p:sp>
      <p:sp>
        <p:nvSpPr>
          <p:cNvPr id="280" name="Bradykinese:…"/>
          <p:cNvSpPr txBox="1"/>
          <p:nvPr/>
        </p:nvSpPr>
        <p:spPr>
          <a:xfrm>
            <a:off x="2917537" y="1368833"/>
            <a:ext cx="5050359" cy="14174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b="1"/>
            </a:pPr>
            <a:endParaRPr dirty="0"/>
          </a:p>
          <a:p>
            <a:pPr lvl="1">
              <a:defRPr b="1"/>
            </a:pPr>
            <a:r>
              <a:rPr dirty="0" err="1"/>
              <a:t>Bradykinese</a:t>
            </a:r>
            <a:r>
              <a:rPr dirty="0"/>
              <a:t>:</a:t>
            </a:r>
          </a:p>
          <a:p>
            <a:pPr lvl="1">
              <a:defRPr b="1"/>
            </a:pPr>
            <a:r>
              <a:rPr dirty="0"/>
              <a:t>Rigor:</a:t>
            </a:r>
          </a:p>
          <a:p>
            <a:pPr lvl="1">
              <a:defRPr b="1"/>
            </a:pPr>
            <a:r>
              <a:rPr dirty="0"/>
              <a:t>Tremor:</a:t>
            </a:r>
          </a:p>
          <a:p>
            <a:pPr lvl="1">
              <a:defRPr b="1">
                <a:solidFill>
                  <a:schemeClr val="accent4"/>
                </a:solidFill>
              </a:defRPr>
            </a:pPr>
            <a:r>
              <a:rPr dirty="0" err="1"/>
              <a:t>posturale</a:t>
            </a:r>
            <a:r>
              <a:rPr dirty="0"/>
              <a:t> </a:t>
            </a:r>
            <a:r>
              <a:rPr dirty="0" err="1"/>
              <a:t>Instabilität</a:t>
            </a:r>
            <a:r>
              <a:rPr dirty="0"/>
              <a:t>:</a:t>
            </a:r>
          </a:p>
        </p:txBody>
      </p:sp>
      <p:sp>
        <p:nvSpPr>
          <p:cNvPr id="282" name="Dingbat-Häkchen"/>
          <p:cNvSpPr/>
          <p:nvPr/>
        </p:nvSpPr>
        <p:spPr>
          <a:xfrm>
            <a:off x="4120147" y="1966704"/>
            <a:ext cx="229874" cy="218441"/>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rgbClr val="9C9B2F"/>
          </a:solidFill>
          <a:ln w="12700">
            <a:miter lim="400000"/>
          </a:ln>
        </p:spPr>
        <p:txBody>
          <a:bodyPr lIns="45719" rIns="45719"/>
          <a:lstStyle/>
          <a:p>
            <a:endParaRPr/>
          </a:p>
        </p:txBody>
      </p:sp>
      <p:sp>
        <p:nvSpPr>
          <p:cNvPr id="283" name="Dingbat-Häkchen"/>
          <p:cNvSpPr/>
          <p:nvPr/>
        </p:nvSpPr>
        <p:spPr>
          <a:xfrm>
            <a:off x="4318406" y="2214507"/>
            <a:ext cx="229875" cy="218441"/>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rgbClr val="9C9B2F"/>
          </a:solidFill>
          <a:ln w="12700">
            <a:miter lim="400000"/>
          </a:ln>
        </p:spPr>
        <p:txBody>
          <a:bodyPr lIns="45719" rIns="45719"/>
          <a:lstStyle/>
          <a:p>
            <a:endParaRPr/>
          </a:p>
        </p:txBody>
      </p:sp>
      <p:sp>
        <p:nvSpPr>
          <p:cNvPr id="284" name="Dingbat-Häkchen"/>
          <p:cNvSpPr/>
          <p:nvPr/>
        </p:nvSpPr>
        <p:spPr>
          <a:xfrm>
            <a:off x="5783287" y="2489174"/>
            <a:ext cx="229874" cy="218441"/>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rgbClr val="9C9B2F"/>
          </a:solidFill>
          <a:ln w="12700">
            <a:miter lim="400000"/>
          </a:ln>
        </p:spPr>
        <p:txBody>
          <a:bodyPr lIns="45719" rIns="45719"/>
          <a:lstStyle/>
          <a:p>
            <a:endParaRPr/>
          </a:p>
        </p:txBody>
      </p:sp>
      <p:sp>
        <p:nvSpPr>
          <p:cNvPr id="285" name="Dingbat-Häkchen"/>
          <p:cNvSpPr/>
          <p:nvPr/>
        </p:nvSpPr>
        <p:spPr>
          <a:xfrm>
            <a:off x="4918249" y="1691945"/>
            <a:ext cx="229874" cy="218441"/>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rgbClr val="9C9B2F"/>
          </a:solidFill>
          <a:ln w="12700">
            <a:miter lim="400000"/>
          </a:ln>
        </p:spPr>
        <p:txBody>
          <a:bodyPr lIns="45719" rIns="45719"/>
          <a:lstStyle/>
          <a:p>
            <a:endParaRPr/>
          </a:p>
        </p:txBody>
      </p:sp>
      <p:sp>
        <p:nvSpPr>
          <p:cNvPr id="286" name="Parkinsonismus ist gegeben - wie…"/>
          <p:cNvSpPr txBox="1"/>
          <p:nvPr/>
        </p:nvSpPr>
        <p:spPr>
          <a:xfrm>
            <a:off x="3376934" y="2965760"/>
            <a:ext cx="4803501" cy="6173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b="1" i="1">
                <a:solidFill>
                  <a:srgbClr val="9C9A2F"/>
                </a:solidFill>
              </a:defRPr>
            </a:pPr>
            <a:r>
              <a:rPr dirty="0" err="1"/>
              <a:t>Parkinsonismus</a:t>
            </a:r>
            <a:r>
              <a:rPr dirty="0"/>
              <a:t> </a:t>
            </a:r>
            <a:r>
              <a:rPr dirty="0" err="1"/>
              <a:t>ist</a:t>
            </a:r>
            <a:r>
              <a:rPr dirty="0"/>
              <a:t> </a:t>
            </a:r>
            <a:r>
              <a:rPr dirty="0" err="1"/>
              <a:t>gegeben</a:t>
            </a:r>
            <a:r>
              <a:rPr dirty="0"/>
              <a:t> - </a:t>
            </a:r>
            <a:r>
              <a:rPr dirty="0" err="1"/>
              <a:t>wie</a:t>
            </a:r>
            <a:r>
              <a:rPr dirty="0"/>
              <a:t> </a:t>
            </a:r>
          </a:p>
          <a:p>
            <a:pPr>
              <a:defRPr b="1" i="1">
                <a:solidFill>
                  <a:srgbClr val="9C9A2F"/>
                </a:solidFill>
              </a:defRPr>
            </a:pPr>
            <a:r>
              <a:rPr dirty="0" err="1"/>
              <a:t>diagnostiziert</a:t>
            </a:r>
            <a:r>
              <a:rPr dirty="0"/>
              <a:t> man nun Morbus Parkinson?</a:t>
            </a:r>
          </a:p>
        </p:txBody>
      </p:sp>
      <p:sp>
        <p:nvSpPr>
          <p:cNvPr id="287" name="- kein Hinweis auf Differentialdiagnose…"/>
          <p:cNvSpPr txBox="1"/>
          <p:nvPr/>
        </p:nvSpPr>
        <p:spPr>
          <a:xfrm>
            <a:off x="3453134" y="3825169"/>
            <a:ext cx="4014880" cy="1200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rPr dirty="0">
                <a:latin typeface="+mn-lt"/>
              </a:rPr>
              <a:t>- </a:t>
            </a:r>
            <a:r>
              <a:rPr dirty="0" err="1">
                <a:latin typeface="+mn-lt"/>
              </a:rPr>
              <a:t>kein</a:t>
            </a:r>
            <a:r>
              <a:rPr dirty="0">
                <a:latin typeface="+mn-lt"/>
              </a:rPr>
              <a:t> </a:t>
            </a:r>
            <a:r>
              <a:rPr dirty="0" err="1">
                <a:latin typeface="+mn-lt"/>
              </a:rPr>
              <a:t>Hinweis</a:t>
            </a:r>
            <a:r>
              <a:rPr dirty="0">
                <a:latin typeface="+mn-lt"/>
              </a:rPr>
              <a:t> auf </a:t>
            </a:r>
            <a:r>
              <a:rPr dirty="0" err="1">
                <a:latin typeface="+mn-lt"/>
              </a:rPr>
              <a:t>Differentialdiagnose</a:t>
            </a:r>
            <a:endParaRPr dirty="0">
              <a:latin typeface="+mn-lt"/>
            </a:endParaRPr>
          </a:p>
          <a:p>
            <a:r>
              <a:rPr dirty="0">
                <a:latin typeface="+mn-lt"/>
              </a:rPr>
              <a:t>- </a:t>
            </a:r>
            <a:r>
              <a:rPr dirty="0" err="1">
                <a:latin typeface="+mn-lt"/>
              </a:rPr>
              <a:t>weitere</a:t>
            </a:r>
            <a:r>
              <a:rPr dirty="0">
                <a:latin typeface="+mn-lt"/>
              </a:rPr>
              <a:t> </a:t>
            </a:r>
            <a:r>
              <a:rPr dirty="0" err="1">
                <a:latin typeface="+mn-lt"/>
              </a:rPr>
              <a:t>unterstützende</a:t>
            </a:r>
            <a:r>
              <a:rPr dirty="0">
                <a:latin typeface="+mn-lt"/>
              </a:rPr>
              <a:t> </a:t>
            </a:r>
            <a:r>
              <a:rPr dirty="0" err="1">
                <a:latin typeface="+mn-lt"/>
              </a:rPr>
              <a:t>Kriterien</a:t>
            </a:r>
            <a:endParaRPr dirty="0">
              <a:latin typeface="+mn-lt"/>
            </a:endParaRPr>
          </a:p>
          <a:p>
            <a:r>
              <a:rPr dirty="0">
                <a:latin typeface="+mn-lt"/>
              </a:rPr>
              <a:t>  —&gt; </a:t>
            </a:r>
            <a:r>
              <a:rPr dirty="0" err="1">
                <a:latin typeface="+mn-lt"/>
              </a:rPr>
              <a:t>z.B.</a:t>
            </a:r>
            <a:r>
              <a:rPr dirty="0">
                <a:latin typeface="+mn-lt"/>
              </a:rPr>
              <a:t> </a:t>
            </a:r>
            <a:r>
              <a:rPr dirty="0" err="1">
                <a:latin typeface="+mn-lt"/>
              </a:rPr>
              <a:t>Ansprechen</a:t>
            </a:r>
            <a:r>
              <a:rPr dirty="0">
                <a:latin typeface="+mn-lt"/>
              </a:rPr>
              <a:t> auf </a:t>
            </a:r>
          </a:p>
          <a:p>
            <a:r>
              <a:rPr dirty="0">
                <a:latin typeface="+mn-lt"/>
              </a:rPr>
              <a:t>        </a:t>
            </a:r>
            <a:r>
              <a:rPr dirty="0" err="1">
                <a:latin typeface="+mn-lt"/>
              </a:rPr>
              <a:t>Medikation</a:t>
            </a:r>
            <a:r>
              <a:rPr dirty="0">
                <a:latin typeface="+mn-lt"/>
              </a:rPr>
              <a:t> </a:t>
            </a:r>
            <a:r>
              <a:rPr dirty="0" err="1">
                <a:latin typeface="+mn-lt"/>
              </a:rPr>
              <a:t>mit</a:t>
            </a:r>
            <a:r>
              <a:rPr dirty="0">
                <a:latin typeface="+mn-lt"/>
              </a:rPr>
              <a:t> Levodopa</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9AC460F-BF42-16E9-097C-266FF5FA975C}"/>
              </a:ext>
            </a:extLst>
          </p:cNvPr>
          <p:cNvSpPr>
            <a:spLocks noGrp="1"/>
          </p:cNvSpPr>
          <p:nvPr>
            <p:ph type="body" idx="1"/>
          </p:nvPr>
        </p:nvSpPr>
        <p:spPr>
          <a:xfrm>
            <a:off x="431800" y="1360074"/>
            <a:ext cx="4751081" cy="4883203"/>
          </a:xfrm>
        </p:spPr>
        <p:txBody>
          <a:bodyPr>
            <a:normAutofit fontScale="55000" lnSpcReduction="20000"/>
          </a:bodyPr>
          <a:lstStyle/>
          <a:p>
            <a:r>
              <a:rPr lang="de-DE" b="1" dirty="0"/>
              <a:t>Psychologische Veränderungen: </a:t>
            </a:r>
          </a:p>
          <a:p>
            <a:r>
              <a:rPr lang="de-DE" dirty="0"/>
              <a:t>v.a. Veränderungen von Stimmung und/oder Persönlichkeit</a:t>
            </a:r>
          </a:p>
          <a:p>
            <a:endParaRPr lang="de-DE" dirty="0"/>
          </a:p>
          <a:p>
            <a:r>
              <a:rPr lang="de-DE" b="1" dirty="0"/>
              <a:t>kognitive Defizite:</a:t>
            </a:r>
          </a:p>
          <a:p>
            <a:r>
              <a:rPr lang="de-DE" dirty="0"/>
              <a:t>Aufmerksamkeits- und Arbeitsgedächtnisprobleme</a:t>
            </a:r>
          </a:p>
          <a:p>
            <a:r>
              <a:rPr lang="de-DE" dirty="0"/>
              <a:t>Gedächtnisprobleme (bei 30-40% demenzielle Symptomatik)</a:t>
            </a:r>
          </a:p>
          <a:p>
            <a:r>
              <a:rPr lang="de-DE" dirty="0"/>
              <a:t>Bradyphrenie: „Nebel im Kopf“</a:t>
            </a:r>
          </a:p>
          <a:p>
            <a:endParaRPr lang="de-DE" dirty="0"/>
          </a:p>
          <a:p>
            <a:r>
              <a:rPr lang="de-DE" b="1" dirty="0"/>
              <a:t>exekutive Störungen:</a:t>
            </a:r>
          </a:p>
          <a:p>
            <a:r>
              <a:rPr lang="de-DE" dirty="0"/>
              <a:t>v.a. Probleme beim Planen und Durchführen von Aufgaben, Worte finden, Thema wechseln,…</a:t>
            </a:r>
          </a:p>
          <a:p>
            <a:endParaRPr lang="de-DE" b="1" dirty="0"/>
          </a:p>
          <a:p>
            <a:r>
              <a:rPr lang="de-DE" b="1" dirty="0"/>
              <a:t>vegetative Störungen:</a:t>
            </a:r>
          </a:p>
          <a:p>
            <a:r>
              <a:rPr lang="de-DE" dirty="0"/>
              <a:t>Schmerzen</a:t>
            </a:r>
          </a:p>
          <a:p>
            <a:r>
              <a:rPr lang="de-DE" dirty="0"/>
              <a:t>Verstopfungen &amp; Blasenschwäche</a:t>
            </a:r>
          </a:p>
          <a:p>
            <a:r>
              <a:rPr lang="de-DE" dirty="0" err="1"/>
              <a:t>Seborrhoea</a:t>
            </a:r>
            <a:r>
              <a:rPr lang="de-DE" dirty="0"/>
              <a:t> </a:t>
            </a:r>
            <a:r>
              <a:rPr lang="de-DE" dirty="0" err="1"/>
              <a:t>oleosa</a:t>
            </a:r>
            <a:r>
              <a:rPr lang="de-DE" dirty="0"/>
              <a:t>: übermäßige Talgproduktion im Gesicht</a:t>
            </a:r>
          </a:p>
          <a:p>
            <a:r>
              <a:rPr lang="de-DE" dirty="0"/>
              <a:t>Störungen der Speichel- und Tränenproduktion</a:t>
            </a:r>
          </a:p>
          <a:p>
            <a:r>
              <a:rPr lang="de-DE" dirty="0"/>
              <a:t>Störungen der Sinne (v.a. Geruchssinn)</a:t>
            </a:r>
          </a:p>
          <a:p>
            <a:r>
              <a:rPr lang="de-DE" dirty="0"/>
              <a:t>Schlafprobleme —&gt; häufig Selbstmedikation!</a:t>
            </a:r>
          </a:p>
          <a:p>
            <a:endParaRPr lang="en-US" dirty="0"/>
          </a:p>
        </p:txBody>
      </p:sp>
      <p:sp>
        <p:nvSpPr>
          <p:cNvPr id="294" name="Titel 1"/>
          <p:cNvSpPr txBox="1">
            <a:spLocks noGrp="1"/>
          </p:cNvSpPr>
          <p:nvPr>
            <p:ph type="title"/>
          </p:nvPr>
        </p:nvSpPr>
        <p:spPr>
          <a:prstGeom prst="rect">
            <a:avLst/>
          </a:prstGeom>
        </p:spPr>
        <p:txBody>
          <a:bodyPr>
            <a:normAutofit/>
          </a:bodyPr>
          <a:lstStyle>
            <a:lvl1pPr>
              <a:defRPr sz="2200"/>
            </a:lvl1pPr>
          </a:lstStyle>
          <a:p>
            <a:r>
              <a:rPr lang="de-DE" sz="4000" dirty="0"/>
              <a:t>N</a:t>
            </a:r>
            <a:r>
              <a:rPr sz="4000" dirty="0"/>
              <a:t>on-</a:t>
            </a:r>
            <a:r>
              <a:rPr sz="4000" dirty="0" err="1"/>
              <a:t>motorische</a:t>
            </a:r>
            <a:r>
              <a:rPr sz="4000" dirty="0"/>
              <a:t> </a:t>
            </a:r>
            <a:r>
              <a:rPr sz="4000" dirty="0" err="1"/>
              <a:t>Nebensymptome</a:t>
            </a:r>
            <a:endParaRPr sz="4000" dirty="0"/>
          </a:p>
        </p:txBody>
      </p:sp>
      <p:sp>
        <p:nvSpPr>
          <p:cNvPr id="5" name="Text Placeholder 4">
            <a:extLst>
              <a:ext uri="{FF2B5EF4-FFF2-40B4-BE49-F238E27FC236}">
                <a16:creationId xmlns:a16="http://schemas.microsoft.com/office/drawing/2014/main" id="{E9E9D2D1-0960-0E58-FF7A-2431E3B07FE7}"/>
              </a:ext>
            </a:extLst>
          </p:cNvPr>
          <p:cNvSpPr>
            <a:spLocks noGrp="1"/>
          </p:cNvSpPr>
          <p:nvPr>
            <p:ph type="body" idx="10"/>
          </p:nvPr>
        </p:nvSpPr>
        <p:spPr/>
        <p:txBody>
          <a:bodyPr/>
          <a:lstStyle/>
          <a:p>
            <a:endParaRPr lang="en-US"/>
          </a:p>
        </p:txBody>
      </p:sp>
      <p:pic>
        <p:nvPicPr>
          <p:cNvPr id="1026" name="Picture 2">
            <a:extLst>
              <a:ext uri="{FF2B5EF4-FFF2-40B4-BE49-F238E27FC236}">
                <a16:creationId xmlns:a16="http://schemas.microsoft.com/office/drawing/2014/main" id="{7DCA60D3-6393-31BD-140A-24BD3430B4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3384" y="2669719"/>
            <a:ext cx="2012310" cy="15964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3910EB1-6231-C5E7-D3EF-1E0BCEB168A3}"/>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02C17EEA-F659-1D38-1956-87CEBE7E354A}"/>
              </a:ext>
            </a:extLst>
          </p:cNvPr>
          <p:cNvSpPr>
            <a:spLocks noGrp="1"/>
          </p:cNvSpPr>
          <p:nvPr>
            <p:ph type="title"/>
          </p:nvPr>
        </p:nvSpPr>
        <p:spPr/>
        <p:txBody>
          <a:bodyPr/>
          <a:lstStyle/>
          <a:p>
            <a:r>
              <a:rPr lang="en-US" dirty="0" err="1"/>
              <a:t>Pathophysiologie</a:t>
            </a:r>
            <a:r>
              <a:rPr lang="en-US" dirty="0"/>
              <a:t> Parkinson</a:t>
            </a:r>
          </a:p>
        </p:txBody>
      </p:sp>
      <p:sp>
        <p:nvSpPr>
          <p:cNvPr id="4" name="Text Placeholder 3">
            <a:extLst>
              <a:ext uri="{FF2B5EF4-FFF2-40B4-BE49-F238E27FC236}">
                <a16:creationId xmlns:a16="http://schemas.microsoft.com/office/drawing/2014/main" id="{24D72E3D-B96E-E336-D432-C0A03434AD28}"/>
              </a:ext>
            </a:extLst>
          </p:cNvPr>
          <p:cNvSpPr>
            <a:spLocks noGrp="1"/>
          </p:cNvSpPr>
          <p:nvPr>
            <p:ph type="body" idx="10"/>
          </p:nvPr>
        </p:nvSpPr>
        <p:spPr/>
        <p:txBody>
          <a:bodyPr/>
          <a:lstStyle/>
          <a:p>
            <a:r>
              <a:rPr lang="en-US" dirty="0" err="1"/>
              <a:t>Poewe</a:t>
            </a:r>
            <a:r>
              <a:rPr lang="en-US" dirty="0"/>
              <a:t> ea., </a:t>
            </a:r>
            <a:r>
              <a:rPr lang="en-US" i="1" dirty="0"/>
              <a:t>Nature Reviews Disease Primers</a:t>
            </a:r>
            <a:r>
              <a:rPr lang="en-US" dirty="0"/>
              <a:t>, 2017</a:t>
            </a:r>
          </a:p>
        </p:txBody>
      </p:sp>
      <p:pic>
        <p:nvPicPr>
          <p:cNvPr id="6" name="Picture 5">
            <a:extLst>
              <a:ext uri="{FF2B5EF4-FFF2-40B4-BE49-F238E27FC236}">
                <a16:creationId xmlns:a16="http://schemas.microsoft.com/office/drawing/2014/main" id="{133B1F9D-FE50-21AE-42AC-6650D60E18E0}"/>
              </a:ext>
            </a:extLst>
          </p:cNvPr>
          <p:cNvPicPr>
            <a:picLocks noChangeAspect="1"/>
          </p:cNvPicPr>
          <p:nvPr/>
        </p:nvPicPr>
        <p:blipFill>
          <a:blip r:embed="rId3"/>
          <a:stretch>
            <a:fillRect/>
          </a:stretch>
        </p:blipFill>
        <p:spPr>
          <a:xfrm>
            <a:off x="1598475" y="1173227"/>
            <a:ext cx="5375724" cy="4646023"/>
          </a:xfrm>
          <a:prstGeom prst="rect">
            <a:avLst/>
          </a:prstGeom>
        </p:spPr>
      </p:pic>
    </p:spTree>
    <p:extLst>
      <p:ext uri="{BB962C8B-B14F-4D97-AF65-F5344CB8AC3E}">
        <p14:creationId xmlns:p14="http://schemas.microsoft.com/office/powerpoint/2010/main" val="1859235665"/>
      </p:ext>
    </p:extLst>
  </p:cSld>
  <p:clrMapOvr>
    <a:masterClrMapping/>
  </p:clrMapOvr>
  <p:transition spd="med"/>
</p:sld>
</file>

<file path=ppt/theme/theme1.xml><?xml version="1.0" encoding="utf-8"?>
<a:theme xmlns:a="http://schemas.openxmlformats.org/drawingml/2006/main" name="neurofun_seminar">
  <a:themeElements>
    <a:clrScheme name="Office-Design">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2CA"/>
      </a:accent5>
      <a:accent6>
        <a:srgbClr val="2D2DB9"/>
      </a:accent6>
      <a:hlink>
        <a:srgbClr val="0000FF"/>
      </a:hlink>
      <a:folHlink>
        <a:srgbClr val="FF00FF"/>
      </a:folHlink>
    </a:clrScheme>
    <a:fontScheme name="Custom 9">
      <a:majorFont>
        <a:latin typeface="Franklin Gothic Book"/>
        <a:ea typeface="Times New Roman"/>
        <a:cs typeface="Times New Roman"/>
      </a:majorFont>
      <a:minorFont>
        <a:latin typeface="Segoe UI"/>
        <a:ea typeface="Helvetica"/>
        <a:cs typeface="Helvetica"/>
      </a:minorFont>
    </a:fontScheme>
    <a:fmtScheme name="Office-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ln w="12700">
          <a:miter lim="400000"/>
        </a:ln>
        <a:extLst>
          <a:ext uri="{C572A759-6A51-4108-AA02-DFA0A04FC94B}">
            <ma14:wrappingTextBoxFlag xmlns="" xmlns:r="http://schemas.openxmlformats.org/officeDocument/2006/relationships" xmlns:p="http://schemas.openxmlformats.org/presentationml/2006/main" xmlns:m="http://schemas.openxmlformats.org/officeDocument/2006/math" xmlns:a14="http://schemas.microsoft.com/office/drawing/2010/main" xmlns:ma14="http://schemas.microsoft.com/office/mac/drawingml/2011/main" val="1"/>
          </a:ext>
        </a:extLst>
      </a:spPr>
      <a:bodyPr lIns="45719" rIns="45719">
        <a:spAutoFit/>
      </a:bodyPr>
      <a:lstStyle>
        <a:defPPr algn="l">
          <a:defRPr dirty="0" err="1">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neurofun_seminar" id="{7C5FDB2F-81B1-4DDC-B20D-B1B2F5D3A739}" vid="{36F7126D-9B3E-4E1E-A87A-44AAF1664698}"/>
    </a:ext>
  </a:extLst>
</a:theme>
</file>

<file path=ppt/theme/theme2.xml><?xml version="1.0" encoding="utf-8"?>
<a:theme xmlns:a="http://schemas.openxmlformats.org/drawingml/2006/main" name="Office-Design">
  <a:themeElements>
    <a:clrScheme name="Office-Design">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2CA"/>
      </a:accent5>
      <a:accent6>
        <a:srgbClr val="2D2DB9"/>
      </a:accent6>
      <a:hlink>
        <a:srgbClr val="0000FF"/>
      </a:hlink>
      <a:folHlink>
        <a:srgbClr val="FF00FF"/>
      </a:folHlink>
    </a:clrScheme>
    <a:fontScheme name="Office-Design">
      <a:majorFont>
        <a:latin typeface="Times New Roman"/>
        <a:ea typeface="Times New Roman"/>
        <a:cs typeface="Times New Roman"/>
      </a:majorFont>
      <a:minorFont>
        <a:latin typeface="Helvetica"/>
        <a:ea typeface="Helvetica"/>
        <a:cs typeface="Helvetica"/>
      </a:minorFont>
    </a:fontScheme>
    <a:fmtScheme name="Office-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neurofun_seminar</Template>
  <TotalTime>0</TotalTime>
  <Words>4188</Words>
  <Application>Microsoft Office PowerPoint</Application>
  <PresentationFormat>Custom</PresentationFormat>
  <Paragraphs>452</Paragraphs>
  <Slides>26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D-DIN</vt:lpstr>
      <vt:lpstr>Franklin Gothic Medium Cond</vt:lpstr>
      <vt:lpstr>Roboto Light</vt:lpstr>
      <vt:lpstr>Segoe UI</vt:lpstr>
      <vt:lpstr>Times New Roman</vt:lpstr>
      <vt:lpstr>neurofun_seminar</vt:lpstr>
      <vt:lpstr>PowerPoint Presentation</vt:lpstr>
      <vt:lpstr>Inhalt</vt:lpstr>
      <vt:lpstr>Was ist Parkinson?</vt:lpstr>
      <vt:lpstr>Was ist Parkinson?</vt:lpstr>
      <vt:lpstr>Symptome von Parkinsonismus</vt:lpstr>
      <vt:lpstr>Symptome von Parkinsonismus</vt:lpstr>
      <vt:lpstr>Symptome von Parkinson</vt:lpstr>
      <vt:lpstr>Non-motorische Nebensymptome</vt:lpstr>
      <vt:lpstr>Pathophysiologie Parkinson</vt:lpstr>
      <vt:lpstr>Was ist ein Tremor?</vt:lpstr>
      <vt:lpstr>Arten von pathologischem Tremor</vt:lpstr>
      <vt:lpstr>Parkinson und Parkinson-Demenz</vt:lpstr>
      <vt:lpstr>Parkinson, Demenz und Parkinson-Demenz</vt:lpstr>
      <vt:lpstr>Parkinson und Parkinson-Demenz</vt:lpstr>
      <vt:lpstr>Behandlung von Parkinson</vt:lpstr>
      <vt:lpstr>Behandlung von Parkinson  Tiefe Hirnstimulation</vt:lpstr>
      <vt:lpstr>Behandlung von Parkinson  Tiefe Hirnstimulation</vt:lpstr>
      <vt:lpstr>Behandlung von Parkinson Tiefe Hirnstimulation</vt:lpstr>
      <vt:lpstr>Gruppenarbeit</vt:lpstr>
      <vt:lpstr>Aufgaben für Gruppen 1 &amp; 2</vt:lpstr>
      <vt:lpstr>Aufgaben für Gruppen 3 &amp; 4</vt:lpstr>
      <vt:lpstr>Aufgaben für Gruppen 3 &amp; 4</vt:lpstr>
      <vt:lpstr>Aufgaben für Gruppen 3 &amp; 4</vt:lpstr>
      <vt:lpstr>Nächste Woche</vt:lpstr>
      <vt:lpstr>Nächste Woche</vt:lpstr>
      <vt:lpstr>Literatur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Julius Welzel</cp:lastModifiedBy>
  <cp:revision>2</cp:revision>
  <dcterms:modified xsi:type="dcterms:W3CDTF">2022-06-14T09:48:03Z</dcterms:modified>
</cp:coreProperties>
</file>