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9" r:id="rId1"/>
  </p:sldMasterIdLst>
  <p:notesMasterIdLst>
    <p:notesMasterId r:id="rId25"/>
  </p:notesMasterIdLst>
  <p:sldIdLst>
    <p:sldId id="256" r:id="rId2"/>
    <p:sldId id="278"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8636000" cy="647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15:guide id="1" orient="horz" pos="2040" userDrawn="1">
          <p15:clr>
            <a:srgbClr val="A4A3A4"/>
          </p15:clr>
        </p15:guide>
        <p15:guide id="2" pos="2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ECDD"/>
          </a:solidFill>
        </a:fill>
      </a:tcStyle>
    </a:wholeTbl>
    <a:band2H>
      <a:tcTxStyle/>
      <a:tcStyle>
        <a:tcBdr/>
        <a:fill>
          <a:solidFill>
            <a:srgbClr val="E6F6EF"/>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CCCE6"/>
          </a:solidFill>
        </a:fill>
      </a:tcStyle>
    </a:wholeTbl>
    <a:band2H>
      <a:tcTxStyle/>
      <a:tcStyle>
        <a:tcBdr/>
        <a:fill>
          <a:solidFill>
            <a:srgbClr val="E7E7F3"/>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3">
              <a:lumOff val="44000"/>
            </a:schemeClr>
          </a:solidFill>
        </a:fill>
      </a:tcStyle>
    </a:band2H>
    <a:firstCol>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
          <a:latin typeface="Arial"/>
          <a:ea typeface="Arial"/>
          <a:cs typeface="Arial"/>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
          <a:latin typeface="Arial"/>
          <a:ea typeface="Arial"/>
          <a:cs typeface="Arial"/>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chemeClr val="accent3">
              <a:lumOff val="44000"/>
            </a:schemeClr>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393" autoAdjust="0"/>
  </p:normalViewPr>
  <p:slideViewPr>
    <p:cSldViewPr snapToGrid="0" showGuides="1">
      <p:cViewPr varScale="1">
        <p:scale>
          <a:sx n="95" d="100"/>
          <a:sy n="95" d="100"/>
        </p:scale>
        <p:origin x="90" y="1956"/>
      </p:cViewPr>
      <p:guideLst>
        <p:guide orient="horz" pos="2040"/>
        <p:guide pos="27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4" name="Shape 234"/>
          <p:cNvSpPr>
            <a:spLocks noGrp="1" noRot="1" noChangeAspect="1"/>
          </p:cNvSpPr>
          <p:nvPr>
            <p:ph type="sldImg"/>
          </p:nvPr>
        </p:nvSpPr>
        <p:spPr>
          <a:xfrm>
            <a:off x="1143000" y="685800"/>
            <a:ext cx="4572000" cy="3429000"/>
          </a:xfrm>
          <a:prstGeom prst="rect">
            <a:avLst/>
          </a:prstGeom>
        </p:spPr>
        <p:txBody>
          <a:bodyPr/>
          <a:lstStyle/>
          <a:p>
            <a:endParaRPr/>
          </a:p>
        </p:txBody>
      </p:sp>
      <p:sp>
        <p:nvSpPr>
          <p:cNvPr id="235" name="Shape 23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49262" latinLnBrk="0">
      <a:spcBef>
        <a:spcPts val="400"/>
      </a:spcBef>
      <a:defRPr sz="1200">
        <a:latin typeface="+mj-lt"/>
        <a:ea typeface="+mj-ea"/>
        <a:cs typeface="+mj-cs"/>
        <a:sym typeface="Times New Roman"/>
      </a:defRPr>
    </a:lvl1pPr>
    <a:lvl2pPr indent="228600" defTabSz="449262" latinLnBrk="0">
      <a:spcBef>
        <a:spcPts val="400"/>
      </a:spcBef>
      <a:defRPr sz="1200">
        <a:latin typeface="+mj-lt"/>
        <a:ea typeface="+mj-ea"/>
        <a:cs typeface="+mj-cs"/>
        <a:sym typeface="Times New Roman"/>
      </a:defRPr>
    </a:lvl2pPr>
    <a:lvl3pPr indent="457200" defTabSz="449262" latinLnBrk="0">
      <a:spcBef>
        <a:spcPts val="400"/>
      </a:spcBef>
      <a:defRPr sz="1200">
        <a:latin typeface="+mj-lt"/>
        <a:ea typeface="+mj-ea"/>
        <a:cs typeface="+mj-cs"/>
        <a:sym typeface="Times New Roman"/>
      </a:defRPr>
    </a:lvl3pPr>
    <a:lvl4pPr indent="685800" defTabSz="449262" latinLnBrk="0">
      <a:spcBef>
        <a:spcPts val="400"/>
      </a:spcBef>
      <a:defRPr sz="1200">
        <a:latin typeface="+mj-lt"/>
        <a:ea typeface="+mj-ea"/>
        <a:cs typeface="+mj-cs"/>
        <a:sym typeface="Times New Roman"/>
      </a:defRPr>
    </a:lvl4pPr>
    <a:lvl5pPr indent="914400" defTabSz="449262" latinLnBrk="0">
      <a:spcBef>
        <a:spcPts val="400"/>
      </a:spcBef>
      <a:defRPr sz="1200">
        <a:latin typeface="+mj-lt"/>
        <a:ea typeface="+mj-ea"/>
        <a:cs typeface="+mj-cs"/>
        <a:sym typeface="Times New Roman"/>
      </a:defRPr>
    </a:lvl5pPr>
    <a:lvl6pPr indent="1143000" defTabSz="449262" latinLnBrk="0">
      <a:spcBef>
        <a:spcPts val="400"/>
      </a:spcBef>
      <a:defRPr sz="1200">
        <a:latin typeface="+mj-lt"/>
        <a:ea typeface="+mj-ea"/>
        <a:cs typeface="+mj-cs"/>
        <a:sym typeface="Times New Roman"/>
      </a:defRPr>
    </a:lvl6pPr>
    <a:lvl7pPr indent="1371600" defTabSz="449262" latinLnBrk="0">
      <a:spcBef>
        <a:spcPts val="400"/>
      </a:spcBef>
      <a:defRPr sz="1200">
        <a:latin typeface="+mj-lt"/>
        <a:ea typeface="+mj-ea"/>
        <a:cs typeface="+mj-cs"/>
        <a:sym typeface="Times New Roman"/>
      </a:defRPr>
    </a:lvl7pPr>
    <a:lvl8pPr indent="1600200" defTabSz="449262" latinLnBrk="0">
      <a:spcBef>
        <a:spcPts val="400"/>
      </a:spcBef>
      <a:defRPr sz="1200">
        <a:latin typeface="+mj-lt"/>
        <a:ea typeface="+mj-ea"/>
        <a:cs typeface="+mj-cs"/>
        <a:sym typeface="Times New Roman"/>
      </a:defRPr>
    </a:lvl8pPr>
    <a:lvl9pPr indent="1828800" defTabSz="449262" latinLnBrk="0">
      <a:spcBef>
        <a:spcPts val="400"/>
      </a:spcBef>
      <a:defRPr sz="1200">
        <a:latin typeface="+mj-lt"/>
        <a:ea typeface="+mj-ea"/>
        <a:cs typeface="+mj-cs"/>
        <a:sym typeface="Times New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263"/>
          <p:cNvSpPr>
            <a:spLocks noGrp="1" noRot="1" noChangeAspect="1"/>
          </p:cNvSpPr>
          <p:nvPr>
            <p:ph type="sldImg"/>
          </p:nvPr>
        </p:nvSpPr>
        <p:spPr>
          <a:prstGeom prst="rect">
            <a:avLst/>
          </a:prstGeom>
        </p:spPr>
        <p:txBody>
          <a:bodyPr/>
          <a:lstStyle/>
          <a:p>
            <a:endParaRPr/>
          </a:p>
        </p:txBody>
      </p:sp>
      <p:sp>
        <p:nvSpPr>
          <p:cNvPr id="264" name="Shape 264"/>
          <p:cNvSpPr>
            <a:spLocks noGrp="1"/>
          </p:cNvSpPr>
          <p:nvPr>
            <p:ph type="body" sz="quarter" idx="1"/>
          </p:nvPr>
        </p:nvSpPr>
        <p:spPr>
          <a:prstGeom prst="rect">
            <a:avLst/>
          </a:prstGeom>
        </p:spPr>
        <p:txBody>
          <a:bodyPr/>
          <a:lstStyle/>
          <a:p>
            <a:r>
              <a:t>Wird von etwa 10% der Menschen mind. 1x im Leben erlebt</a:t>
            </a:r>
          </a:p>
          <a:p>
            <a:r>
              <a:t>Dissoziativer Zustand, dauert meist nicht lang</a:t>
            </a:r>
          </a:p>
          <a:p>
            <a:r>
              <a:t>Von Esoteriker*innen häufig als Astral-Projektion oder Seelenwanderung verklärt, hat aber neurologische Ursachen.</a:t>
            </a:r>
          </a:p>
          <a:p>
            <a:endParaRPr/>
          </a:p>
          <a:p>
            <a:endParaRPr/>
          </a:p>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hape 275"/>
          <p:cNvSpPr>
            <a:spLocks noGrp="1" noRot="1" noChangeAspect="1"/>
          </p:cNvSpPr>
          <p:nvPr>
            <p:ph type="sldImg"/>
          </p:nvPr>
        </p:nvSpPr>
        <p:spPr>
          <a:prstGeom prst="rect">
            <a:avLst/>
          </a:prstGeom>
        </p:spPr>
        <p:txBody>
          <a:bodyPr/>
          <a:lstStyle/>
          <a:p>
            <a:endParaRPr/>
          </a:p>
        </p:txBody>
      </p:sp>
      <p:sp>
        <p:nvSpPr>
          <p:cNvPr id="276" name="Shape 276"/>
          <p:cNvSpPr>
            <a:spLocks noGrp="1"/>
          </p:cNvSpPr>
          <p:nvPr>
            <p:ph type="body" sz="quarter" idx="1"/>
          </p:nvPr>
        </p:nvSpPr>
        <p:spPr>
          <a:prstGeom prst="rect">
            <a:avLst/>
          </a:prstGeom>
        </p:spPr>
        <p:txBody>
          <a:bodyPr/>
          <a:lstStyle/>
          <a:p>
            <a:r>
              <a:t>Häufig wenn man nicht vollkommen wach ist, also z.B. wenn man gerade einschläft, bei Nahtoderfahrungen (z.B. bei Autounfall, wenn man fast ertrinkt oder während einer OP wach wird)</a:t>
            </a:r>
          </a:p>
          <a:p>
            <a:r>
              <a:t>Bei extremer physischer Anstrengung, z.B. wenn man auf einem sehr hohen Berg steigt oder einen Marathon läuft</a:t>
            </a:r>
          </a:p>
          <a:p>
            <a:r>
              <a:t>Wenn man Drogen nimmt, bei sensorischer Derivation oder sensorischem Overload, Elektrischer Stimulation des Areals zwischen Temporal- und Parietallappen</a:t>
            </a:r>
          </a:p>
          <a:p>
            <a:r>
              <a:t>Annahme: Tritt auf, wenn es zu einer kurzen Unterbrechung der Kommunikation zwischen Arealen im Temporal- und Parietallappen kommt</a:t>
            </a:r>
          </a:p>
          <a:p>
            <a:endParaRPr/>
          </a:p>
          <a:p>
            <a:r>
              <a:t>—&gt; Erstis fragen, ob sie das kennen, die meisten berichten dann von Out-of-Body-Experiences bei sehr stressigen Prüfungen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Shape 290"/>
          <p:cNvSpPr>
            <a:spLocks noGrp="1" noRot="1" noChangeAspect="1"/>
          </p:cNvSpPr>
          <p:nvPr>
            <p:ph type="sldImg"/>
          </p:nvPr>
        </p:nvSpPr>
        <p:spPr>
          <a:prstGeom prst="rect">
            <a:avLst/>
          </a:prstGeom>
        </p:spPr>
        <p:txBody>
          <a:bodyPr/>
          <a:lstStyle/>
          <a:p>
            <a:endParaRPr/>
          </a:p>
        </p:txBody>
      </p:sp>
      <p:sp>
        <p:nvSpPr>
          <p:cNvPr id="291" name="Shape 291"/>
          <p:cNvSpPr>
            <a:spLocks noGrp="1"/>
          </p:cNvSpPr>
          <p:nvPr>
            <p:ph type="body" sz="quarter" idx="1"/>
          </p:nvPr>
        </p:nvSpPr>
        <p:spPr>
          <a:prstGeom prst="rect">
            <a:avLst/>
          </a:prstGeom>
        </p:spPr>
        <p:txBody>
          <a:bodyPr/>
          <a:lstStyle/>
          <a:p>
            <a:r>
              <a:t>erstmalige Beschreibung 1552 vom franz. Arzt Ambroise Paré: verwundete Soldaten beklagen sich über Schmerzen in bereits amputierten aka nicht mehr vorhandenen Körperteilen, Ursache unklar</a:t>
            </a:r>
          </a:p>
          <a:p>
            <a:endParaRPr/>
          </a:p>
          <a:p>
            <a:r>
              <a:t>erster Bericht aus 1. Hand: Arzt William Porterfield (ca. 1696-1771) beschreibt eigene Phantomschmerzen nach Amputation seines Beins</a:t>
            </a:r>
          </a:p>
          <a:p>
            <a:r>
              <a:t>Vermutung: Störung der sensorischen Wahrnehmung als Ursache</a:t>
            </a:r>
          </a:p>
          <a:p>
            <a:endParaRPr/>
          </a:p>
          <a:p>
            <a:r>
              <a:t>erster berühmter Fall: Admiral Nelson, der 1797 in einer Seeschlacht vor Teneriffa seinen Arm verlor</a:t>
            </a:r>
          </a:p>
          <a:p>
            <a:r>
              <a:t>Vermutung: Schmerzen im amputierten Arm Beweis für die Unsterblichkeit der menschlichen Seele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Shape 300"/>
          <p:cNvSpPr>
            <a:spLocks noGrp="1" noRot="1" noChangeAspect="1"/>
          </p:cNvSpPr>
          <p:nvPr>
            <p:ph type="sldImg"/>
          </p:nvPr>
        </p:nvSpPr>
        <p:spPr>
          <a:prstGeom prst="rect">
            <a:avLst/>
          </a:prstGeom>
        </p:spPr>
        <p:txBody>
          <a:bodyPr/>
          <a:lstStyle/>
          <a:p>
            <a:endParaRPr/>
          </a:p>
        </p:txBody>
      </p:sp>
      <p:sp>
        <p:nvSpPr>
          <p:cNvPr id="301" name="Shape 301"/>
          <p:cNvSpPr>
            <a:spLocks noGrp="1"/>
          </p:cNvSpPr>
          <p:nvPr>
            <p:ph type="body" sz="quarter" idx="1"/>
          </p:nvPr>
        </p:nvSpPr>
        <p:spPr>
          <a:prstGeom prst="rect">
            <a:avLst/>
          </a:prstGeom>
        </p:spPr>
        <p:txBody>
          <a:bodyPr/>
          <a:lstStyle/>
          <a:p>
            <a:endParaRPr/>
          </a:p>
          <a:p>
            <a:r>
              <a:t>Phantomschmerzen entstehen, wenn ein Körperteil entweder amputiert oder aus sonst einem Grund verloren wird, oder wenn ein Körperteil keine Affarenzen mehr entsenden kann, z.B. weil die Nervenverbindung zum Gehirn gekappt ist (z.B. bei Lähmungen durch Schlaganfälle)</a:t>
            </a:r>
          </a:p>
          <a:p>
            <a:r>
              <a:t>Deaffarenzierung: Körperteil noch vorhanden, aber Affarenzen werden nicht ins Gehirn weitergeleitet</a:t>
            </a:r>
          </a:p>
          <a:p>
            <a:endParaRPr/>
          </a:p>
          <a:p>
            <a:r>
              <a:t>Verlust eines Körperteils </a:t>
            </a:r>
          </a:p>
          <a:p>
            <a:r>
              <a:t>—&gt; durch Verletzung</a:t>
            </a:r>
          </a:p>
          <a:p>
            <a:r>
              <a:t>—&gt; durch gezielte Amputation; </a:t>
            </a:r>
          </a:p>
          <a:p>
            <a:r>
              <a:t>	häufigste Gründe:</a:t>
            </a:r>
          </a:p>
          <a:p>
            <a:r>
              <a:t>	Nekrosen aufgrund von Durchblutungsstörungen (z.B. arterieller Gefäßverschluss bei „Raucherbein“)</a:t>
            </a:r>
          </a:p>
          <a:p>
            <a:r>
              <a:t>	Infektionen / Entzündungen (z.B. bei Diabetes Mellitus)</a:t>
            </a:r>
          </a:p>
          <a:p>
            <a:r>
              <a:t>	Tumore</a:t>
            </a:r>
          </a:p>
          <a:p>
            <a:endParaRPr/>
          </a:p>
          <a:p>
            <a:r>
              <a:t>In Saudi Arabien gibt es als Strafe für Diebstahl immer noch sogenannte Kreuzamputationen, bei denen die rechte Hand und der linke Fuß abgetrennt werden. In der japanischen Mafia (Yakuza) gibt es auch die Selbst-Amputation vom kleinen Finger, wodurch man einen Fehltritt wiedergutmachen kann. </a:t>
            </a:r>
          </a:p>
          <a:p>
            <a:r>
              <a:t>Die Frau auf dem Foto heißt Yukako Fukushima und hat sich auf die Herstellung von Prothesen spezialisiert und stellt v.a. Fingerprothesen für ehemalige Mitglieder der japanischen Mafia her.</a:t>
            </a:r>
          </a:p>
          <a:p>
            <a:r>
              <a:t>Interessanterweise wird von vielen Betroffenen berichtet, dass ihre Phantomschmerzen weniger schlimm sind, wenn sie eine Prothese tragen, also ihr entferntes Körperteil wieder sehen können. Ein Ex-Yakuza-Mitglied könnte also z.B. mit so einer Fingerprothese weniger Phantomschmerzen im kleinen Finger haben. :-)</a:t>
            </a:r>
          </a:p>
          <a:p>
            <a:r>
              <a:t> —&gt; Ansatz für psych. Behandlung: VR-Brille, über die man das Körperteil simulieren kann</a:t>
            </a:r>
          </a:p>
          <a:p>
            <a:r>
              <a:t>—&gt; ca. 50–80% der Amputierten von Phantomschmerzen betroffen, daher großer Bedarf an Behandlungsmöglichkeit</a:t>
            </a:r>
          </a:p>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a:spLocks noGrp="1" noRot="1" noChangeAspect="1"/>
          </p:cNvSpPr>
          <p:nvPr>
            <p:ph type="sldImg"/>
          </p:nvPr>
        </p:nvSpPr>
        <p:spPr>
          <a:prstGeom prst="rect">
            <a:avLst/>
          </a:prstGeom>
        </p:spPr>
        <p:txBody>
          <a:bodyPr/>
          <a:lstStyle/>
          <a:p>
            <a:endParaRPr/>
          </a:p>
        </p:txBody>
      </p:sp>
      <p:sp>
        <p:nvSpPr>
          <p:cNvPr id="311" name="Shape 311"/>
          <p:cNvSpPr>
            <a:spLocks noGrp="1"/>
          </p:cNvSpPr>
          <p:nvPr>
            <p:ph type="body" sz="quarter" idx="1"/>
          </p:nvPr>
        </p:nvSpPr>
        <p:spPr>
          <a:prstGeom prst="rect">
            <a:avLst/>
          </a:prstGeom>
        </p:spPr>
        <p:txBody>
          <a:bodyPr/>
          <a:lstStyle/>
          <a:p>
            <a:r>
              <a:t>Interessante Fragen, die sich daraus ergeben: </a:t>
            </a:r>
          </a:p>
          <a:p>
            <a:r>
              <a:t>Bei Menschen mit fortgeschrittener schwerer Diabetes müssen teilweise Körperteile amputiert werden (Haut wird rissig, entzündet sich, Extremitäten müssen amputiert werden), außerdem führt Diabetes teilweise dazu, dass man erblindet. Die visuelle Wahrnehmung des fehlenden Körperteils (durch Prothesen oder VR) kann Linderung schaffen. Insofern frage ich mich: Wie nehmen Blinde Phantomschmerzen wahr? Wie behandelt man Phantomschmerzen bei blinden Menschen?</a:t>
            </a:r>
          </a:p>
          <a:p>
            <a:endParaRPr/>
          </a:p>
          <a:p>
            <a:r>
              <a:t>Weitere Frage: Das Gefühl zu gestikulieren ist erklärbar durch die starke neuronale Verknüpfung vom sensorischen und motorischen Kortex mit den Spracharealen. Was passiert also bei Menschen, die durch Gesten sprechen (Taubstumme Menschen z.B.), wenn diese z.B. einen Arm verlieren? Verändert sich die Repräsentation von Sprache?</a:t>
            </a:r>
          </a:p>
          <a:p>
            <a:endParaRPr/>
          </a:p>
          <a:p>
            <a:r>
              <a:t>(Das sind meine Fragen, keine rhetorischen. Ich hab keine Ahnung, ob es dazu Forschung gibt.)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Shape 337"/>
          <p:cNvSpPr>
            <a:spLocks noGrp="1" noRot="1" noChangeAspect="1"/>
          </p:cNvSpPr>
          <p:nvPr>
            <p:ph type="sldImg"/>
          </p:nvPr>
        </p:nvSpPr>
        <p:spPr>
          <a:prstGeom prst="rect">
            <a:avLst/>
          </a:prstGeom>
        </p:spPr>
        <p:txBody>
          <a:bodyPr/>
          <a:lstStyle/>
          <a:p>
            <a:endParaRPr/>
          </a:p>
        </p:txBody>
      </p:sp>
      <p:sp>
        <p:nvSpPr>
          <p:cNvPr id="338" name="Shape 338"/>
          <p:cNvSpPr>
            <a:spLocks noGrp="1"/>
          </p:cNvSpPr>
          <p:nvPr>
            <p:ph type="body" sz="quarter" idx="1"/>
          </p:nvPr>
        </p:nvSpPr>
        <p:spPr>
          <a:prstGeom prst="rect">
            <a:avLst/>
          </a:prstGeom>
        </p:spPr>
        <p:txBody>
          <a:bodyPr/>
          <a:lstStyle/>
          <a:p>
            <a:r>
              <a:t>Zwischen den Wirbeln der Wirbelsäule treten immer 2 Spinalnerven aus, insgesamt hat ein Mensch 31 von diesen Spinalnervenpaaren. </a:t>
            </a:r>
          </a:p>
          <a:p>
            <a:endParaRPr/>
          </a:p>
          <a:p>
            <a:r>
              <a:t>Ein einzelner Spinalnerv besteht dabei immer aus 2 Nervensträngen, einem efferenten, der Infos vom Gehirn an die Muskeln leitet und der aus dem Vorderhorn des Rückenmarks austritt, und einem affarenten, der ins Hinterhorn des Rückenmarks eintritt und Infos aus den Sinneszellen ans Gehirn weiterleitet. Die beiden Nervenstränge vereinen sich außerhalb der Wirbelsäule zu einem Spinalnerv. </a:t>
            </a:r>
          </a:p>
          <a:p>
            <a:endParaRPr/>
          </a:p>
          <a:p>
            <a:r>
              <a:t>Das Besondere bei den affarenten Teilen der Spinalnerven ist, dass ihre Zellkörper als Bündel vorliegen, sowas nennt man dann Spinalganglien, und ihre Axone von dort aus ins Rückenmark ziehen. Spinalganglien kann man auch Dorsalganglien nennen, weil sie ja hinten liegen, also dorsal. Vorne gibt es bei den efferenten Neuronen solche Ganglien nicht, weil sie ja nicht in der Peripherie entspringen sondern im Gehirn.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Shape 351"/>
          <p:cNvSpPr>
            <a:spLocks noGrp="1" noRot="1" noChangeAspect="1"/>
          </p:cNvSpPr>
          <p:nvPr>
            <p:ph type="sldImg"/>
          </p:nvPr>
        </p:nvSpPr>
        <p:spPr>
          <a:prstGeom prst="rect">
            <a:avLst/>
          </a:prstGeom>
        </p:spPr>
        <p:txBody>
          <a:bodyPr/>
          <a:lstStyle/>
          <a:p>
            <a:endParaRPr/>
          </a:p>
        </p:txBody>
      </p:sp>
      <p:sp>
        <p:nvSpPr>
          <p:cNvPr id="352" name="Shape 352"/>
          <p:cNvSpPr>
            <a:spLocks noGrp="1"/>
          </p:cNvSpPr>
          <p:nvPr>
            <p:ph type="body" sz="quarter" idx="1"/>
          </p:nvPr>
        </p:nvSpPr>
        <p:spPr>
          <a:prstGeom prst="rect">
            <a:avLst/>
          </a:prstGeom>
        </p:spPr>
        <p:txBody>
          <a:bodyPr/>
          <a:lstStyle/>
          <a:p>
            <a:r>
              <a:t>Phantomschmerz ähnelt manchmal zu früherem Zeitpunkt erlebtem Schmerz</a:t>
            </a:r>
          </a:p>
          <a:p>
            <a:r>
              <a:t>chronischer Schmerz in später amputiertem Körperteil ist positiver Prädiktor für Phantomschmerzen nach der Amputation</a:t>
            </a:r>
          </a:p>
          <a:p>
            <a:endParaRPr/>
          </a:p>
          <a:p>
            <a:r>
              <a:t>—&gt; Wieso ist das so?</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Titelfoli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E40E06B-49C8-4375-A726-D02F897FD7D6}"/>
              </a:ext>
            </a:extLst>
          </p:cNvPr>
          <p:cNvSpPr/>
          <p:nvPr/>
        </p:nvSpPr>
        <p:spPr>
          <a:xfrm>
            <a:off x="0" y="1"/>
            <a:ext cx="8636000" cy="903886"/>
          </a:xfrm>
          <a:prstGeom prst="rect">
            <a:avLst/>
          </a:prstGeom>
          <a:solidFill>
            <a:srgbClr val="6AACDA"/>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0" marR="0" indent="0" algn="l" defTabSz="449262"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pic>
        <p:nvPicPr>
          <p:cNvPr id="20" name="Bild 3" descr="Bild 3">
            <a:extLst>
              <a:ext uri="{FF2B5EF4-FFF2-40B4-BE49-F238E27FC236}">
                <a16:creationId xmlns:a16="http://schemas.microsoft.com/office/drawing/2014/main" id="{2370FBA3-EC39-4CEF-8DF6-C856A4CF7B0A}"/>
              </a:ext>
            </a:extLst>
          </p:cNvPr>
          <p:cNvPicPr>
            <a:picLocks noChangeAspect="1"/>
          </p:cNvPicPr>
          <p:nvPr/>
        </p:nvPicPr>
        <p:blipFill>
          <a:blip r:embed="rId2"/>
          <a:stretch>
            <a:fillRect/>
          </a:stretch>
        </p:blipFill>
        <p:spPr>
          <a:xfrm>
            <a:off x="822651" y="1297423"/>
            <a:ext cx="6990697" cy="4652303"/>
          </a:xfrm>
          <a:prstGeom prst="rect">
            <a:avLst/>
          </a:prstGeom>
          <a:ln w="12700">
            <a:miter lim="400000"/>
          </a:ln>
        </p:spPr>
      </p:pic>
      <p:pic>
        <p:nvPicPr>
          <p:cNvPr id="22" name="Picture 2">
            <a:extLst>
              <a:ext uri="{FF2B5EF4-FFF2-40B4-BE49-F238E27FC236}">
                <a16:creationId xmlns:a16="http://schemas.microsoft.com/office/drawing/2014/main" id="{610472E3-00E9-466C-9BC2-F9D2E440598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1939" y="102535"/>
            <a:ext cx="1602701" cy="801351"/>
          </a:xfrm>
          <a:prstGeom prst="rect">
            <a:avLst/>
          </a:prstGeom>
          <a:noFill/>
          <a:extLst>
            <a:ext uri="{909E8E84-426E-40DD-AFC4-6F175D3DCCD1}">
              <a14:hiddenFill xmlns:a14="http://schemas.microsoft.com/office/drawing/2010/main">
                <a:solidFill>
                  <a:srgbClr val="FFFFFF"/>
                </a:solidFill>
              </a14:hiddenFill>
            </a:ext>
          </a:extLst>
        </p:spPr>
      </p:pic>
      <p:sp>
        <p:nvSpPr>
          <p:cNvPr id="37" name="Psy_B_7-2: funktionelle Neuroanatomie, Merle Schuckart (schuckart@psychologie.uni-kiel.de), WiSe 2021/2022">
            <a:extLst>
              <a:ext uri="{FF2B5EF4-FFF2-40B4-BE49-F238E27FC236}">
                <a16:creationId xmlns:a16="http://schemas.microsoft.com/office/drawing/2014/main" id="{60C269E3-D784-4B22-AD66-1B25C2145DB5}"/>
              </a:ext>
            </a:extLst>
          </p:cNvPr>
          <p:cNvSpPr txBox="1"/>
          <p:nvPr/>
        </p:nvSpPr>
        <p:spPr>
          <a:xfrm>
            <a:off x="0" y="6211288"/>
            <a:ext cx="8636000" cy="265712"/>
          </a:xfrm>
          <a:prstGeom prst="rect">
            <a:avLst/>
          </a:prstGeom>
          <a:solidFill>
            <a:srgbClr val="6AACDA"/>
          </a:solidFill>
          <a:ln w="127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chor="ctr">
            <a:noAutofit/>
          </a:bodyPr>
          <a:lstStyle>
            <a:lvl1pPr algn="ctr">
              <a:defRPr sz="1000">
                <a:solidFill>
                  <a:schemeClr val="accent3">
                    <a:lumOff val="44000"/>
                  </a:schemeClr>
                </a:solidFill>
                <a:latin typeface="Gill Sans"/>
                <a:ea typeface="Gill Sans"/>
                <a:cs typeface="Gill Sans"/>
                <a:sym typeface="Gill Sans"/>
              </a:defRPr>
            </a:lvl1pPr>
          </a:lstStyle>
          <a:p>
            <a:r>
              <a:rPr dirty="0">
                <a:latin typeface="Segoe UI" panose="020B0502040204020203" pitchFamily="34" charset="0"/>
                <a:ea typeface="Roboto Light" panose="02000000000000000000" pitchFamily="2" charset="0"/>
                <a:cs typeface="Segoe UI" panose="020B0502040204020203" pitchFamily="34" charset="0"/>
              </a:rPr>
              <a:t>Psy_B_7-2: </a:t>
            </a:r>
            <a:r>
              <a:rPr dirty="0" err="1">
                <a:latin typeface="Segoe UI" panose="020B0502040204020203" pitchFamily="34" charset="0"/>
                <a:ea typeface="Roboto Light" panose="02000000000000000000" pitchFamily="2" charset="0"/>
                <a:cs typeface="Segoe UI" panose="020B0502040204020203" pitchFamily="34" charset="0"/>
              </a:rPr>
              <a:t>funktionelle</a:t>
            </a:r>
            <a:r>
              <a:rPr dirty="0">
                <a:latin typeface="Segoe UI" panose="020B0502040204020203" pitchFamily="34" charset="0"/>
                <a:ea typeface="Roboto Light" panose="02000000000000000000" pitchFamily="2" charset="0"/>
                <a:cs typeface="Segoe UI" panose="020B0502040204020203" pitchFamily="34" charset="0"/>
              </a:rPr>
              <a:t> </a:t>
            </a:r>
            <a:r>
              <a:rPr dirty="0" err="1">
                <a:latin typeface="Segoe UI" panose="020B0502040204020203" pitchFamily="34" charset="0"/>
                <a:ea typeface="Roboto Light" panose="02000000000000000000" pitchFamily="2" charset="0"/>
                <a:cs typeface="Segoe UI" panose="020B0502040204020203" pitchFamily="34" charset="0"/>
              </a:rPr>
              <a:t>Neuroanatomie</a:t>
            </a:r>
            <a:r>
              <a:rPr dirty="0">
                <a:latin typeface="Segoe UI" panose="020B0502040204020203" pitchFamily="34" charset="0"/>
                <a:ea typeface="Roboto Light" panose="02000000000000000000" pitchFamily="2" charset="0"/>
                <a:cs typeface="Segoe UI" panose="020B0502040204020203" pitchFamily="34" charset="0"/>
              </a:rPr>
              <a:t>, </a:t>
            </a:r>
            <a:r>
              <a:rPr lang="de-DE" dirty="0">
                <a:latin typeface="Segoe UI" panose="020B0502040204020203" pitchFamily="34" charset="0"/>
                <a:ea typeface="Roboto Light" panose="02000000000000000000" pitchFamily="2" charset="0"/>
                <a:cs typeface="Segoe UI" panose="020B0502040204020203" pitchFamily="34" charset="0"/>
              </a:rPr>
              <a:t>Julius Welzel </a:t>
            </a:r>
            <a:r>
              <a:rPr dirty="0">
                <a:latin typeface="Segoe UI" panose="020B0502040204020203" pitchFamily="34" charset="0"/>
                <a:ea typeface="Roboto Light" panose="02000000000000000000" pitchFamily="2" charset="0"/>
                <a:cs typeface="Segoe UI" panose="020B0502040204020203" pitchFamily="34" charset="0"/>
              </a:rPr>
              <a:t>(</a:t>
            </a:r>
            <a:r>
              <a:rPr lang="de-DE" dirty="0" err="1">
                <a:latin typeface="Segoe UI" panose="020B0502040204020203" pitchFamily="34" charset="0"/>
                <a:ea typeface="Roboto Light" panose="02000000000000000000" pitchFamily="2" charset="0"/>
                <a:cs typeface="Segoe UI" panose="020B0502040204020203" pitchFamily="34" charset="0"/>
              </a:rPr>
              <a:t>j.welzel@neurologie</a:t>
            </a:r>
            <a:r>
              <a:rPr dirty="0">
                <a:latin typeface="Segoe UI" panose="020B0502040204020203" pitchFamily="34" charset="0"/>
                <a:ea typeface="Roboto Light" panose="02000000000000000000" pitchFamily="2" charset="0"/>
                <a:cs typeface="Segoe UI" panose="020B0502040204020203" pitchFamily="34" charset="0"/>
              </a:rPr>
              <a:t>.uni-kiel.de), </a:t>
            </a:r>
            <a:r>
              <a:rPr lang="de-DE" dirty="0" err="1">
                <a:latin typeface="Segoe UI" panose="020B0502040204020203" pitchFamily="34" charset="0"/>
                <a:ea typeface="Roboto Light" panose="02000000000000000000" pitchFamily="2" charset="0"/>
                <a:cs typeface="Segoe UI" panose="020B0502040204020203" pitchFamily="34" charset="0"/>
              </a:rPr>
              <a:t>SoSe</a:t>
            </a:r>
            <a:r>
              <a:rPr dirty="0">
                <a:latin typeface="Segoe UI" panose="020B0502040204020203" pitchFamily="34" charset="0"/>
                <a:ea typeface="Roboto Light" panose="02000000000000000000" pitchFamily="2" charset="0"/>
                <a:cs typeface="Segoe UI" panose="020B0502040204020203" pitchFamily="34" charset="0"/>
              </a:rPr>
              <a:t> </a:t>
            </a:r>
            <a:r>
              <a:rPr lang="de-DE" dirty="0">
                <a:latin typeface="Segoe UI" panose="020B0502040204020203" pitchFamily="34" charset="0"/>
                <a:ea typeface="Roboto Light" panose="02000000000000000000" pitchFamily="2" charset="0"/>
                <a:cs typeface="Segoe UI" panose="020B0502040204020203" pitchFamily="34" charset="0"/>
              </a:rPr>
              <a:t>2022</a:t>
            </a:r>
            <a:endParaRPr dirty="0">
              <a:latin typeface="Segoe UI" panose="020B0502040204020203" pitchFamily="34" charset="0"/>
              <a:ea typeface="Roboto Light" panose="02000000000000000000" pitchFamily="2" charset="0"/>
              <a:cs typeface="Segoe UI" panose="020B0502040204020203" pitchFamily="34" charset="0"/>
            </a:endParaRPr>
          </a:p>
        </p:txBody>
      </p:sp>
    </p:spTree>
    <p:extLst>
      <p:ext uri="{BB962C8B-B14F-4D97-AF65-F5344CB8AC3E}">
        <p14:creationId xmlns:p14="http://schemas.microsoft.com/office/powerpoint/2010/main" val="315359357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el und Inhalt">
    <p:bg>
      <p:bgRef idx="1001">
        <a:schemeClr val="bg1"/>
      </p:bgRef>
    </p:bg>
    <p:spTree>
      <p:nvGrpSpPr>
        <p:cNvPr id="1" name=""/>
        <p:cNvGrpSpPr/>
        <p:nvPr/>
      </p:nvGrpSpPr>
      <p:grpSpPr>
        <a:xfrm>
          <a:off x="0" y="0"/>
          <a:ext cx="0" cy="0"/>
          <a:chOff x="0" y="0"/>
          <a:chExt cx="0" cy="0"/>
        </a:xfrm>
      </p:grpSpPr>
      <p:sp>
        <p:nvSpPr>
          <p:cNvPr id="44" name="Textebene 1…"/>
          <p:cNvSpPr txBox="1">
            <a:spLocks noGrp="1"/>
          </p:cNvSpPr>
          <p:nvPr>
            <p:ph type="body" idx="1"/>
          </p:nvPr>
        </p:nvSpPr>
        <p:spPr>
          <a:xfrm>
            <a:off x="431800" y="1628274"/>
            <a:ext cx="7773989" cy="4355431"/>
          </a:xfrm>
          <a:prstGeom prst="rect">
            <a:avLst/>
          </a:prstGeom>
        </p:spPr>
        <p:txBody>
          <a:bodyPr>
            <a:normAutofit/>
          </a:bodyPr>
          <a:lstStyle>
            <a:lvl1pPr marL="0" indent="0">
              <a:buFont typeface="Arial" panose="020B0604020202020204" pitchFamily="34" charset="0"/>
              <a:buNone/>
              <a:defRPr sz="2400">
                <a:latin typeface="Segoe UI" panose="020B0502040204020203" pitchFamily="34" charset="0"/>
                <a:ea typeface="Roboto Light" panose="02000000000000000000" pitchFamily="2" charset="0"/>
                <a:cs typeface="Segoe UI" panose="020B0502040204020203" pitchFamily="34" charset="0"/>
              </a:defRPr>
            </a:lvl1pPr>
            <a:lvl2pPr marL="342900" indent="0">
              <a:buFont typeface="Arial" panose="020B0604020202020204" pitchFamily="34" charset="0"/>
              <a:buNone/>
              <a:defRPr sz="2000">
                <a:latin typeface="Segoe UI" panose="020B0502040204020203" pitchFamily="34" charset="0"/>
                <a:ea typeface="Roboto Light" panose="02000000000000000000" pitchFamily="2" charset="0"/>
                <a:cs typeface="Segoe UI" panose="020B0502040204020203" pitchFamily="34" charset="0"/>
              </a:defRPr>
            </a:lvl2pPr>
            <a:lvl3pPr marL="342900" indent="0">
              <a:buFont typeface="Arial" panose="020B0604020202020204" pitchFamily="34" charset="0"/>
              <a:buNone/>
              <a:defRPr sz="2000">
                <a:latin typeface="Segoe UI" panose="020B0502040204020203" pitchFamily="34" charset="0"/>
                <a:ea typeface="Roboto Light" panose="02000000000000000000" pitchFamily="2" charset="0"/>
                <a:cs typeface="Segoe UI" panose="020B0502040204020203" pitchFamily="34" charset="0"/>
              </a:defRPr>
            </a:lvl3pPr>
            <a:lvl4pPr marL="342900" indent="0">
              <a:buFont typeface="Arial" panose="020B0604020202020204" pitchFamily="34" charset="0"/>
              <a:buNone/>
              <a:defRPr sz="1600">
                <a:latin typeface="Segoe UI" panose="020B0502040204020203" pitchFamily="34" charset="0"/>
                <a:ea typeface="Roboto Light" panose="02000000000000000000" pitchFamily="2" charset="0"/>
                <a:cs typeface="Segoe UI" panose="020B0502040204020203" pitchFamily="34" charset="0"/>
              </a:defRPr>
            </a:lvl4pPr>
            <a:lvl5pPr marL="342900" indent="0">
              <a:buFont typeface="Arial" panose="020B0604020202020204" pitchFamily="34" charset="0"/>
              <a:buNone/>
              <a:defRPr sz="1600">
                <a:latin typeface="Segoe UI" panose="020B0502040204020203" pitchFamily="34" charset="0"/>
                <a:ea typeface="Roboto Light" panose="02000000000000000000" pitchFamily="2" charset="0"/>
                <a:cs typeface="Segoe UI" panose="020B0502040204020203" pitchFamily="34" charset="0"/>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iteltext">
            <a:extLst>
              <a:ext uri="{FF2B5EF4-FFF2-40B4-BE49-F238E27FC236}">
                <a16:creationId xmlns:a16="http://schemas.microsoft.com/office/drawing/2014/main" id="{2071BE8A-D113-4E53-842D-B3D217214649}"/>
              </a:ext>
            </a:extLst>
          </p:cNvPr>
          <p:cNvSpPr txBox="1">
            <a:spLocks noGrp="1"/>
          </p:cNvSpPr>
          <p:nvPr>
            <p:ph type="title" hasCustomPrompt="1"/>
          </p:nvPr>
        </p:nvSpPr>
        <p:spPr>
          <a:xfrm>
            <a:off x="0" y="7938"/>
            <a:ext cx="7186863" cy="81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60000" tIns="0" rIns="0" bIns="0" anchor="ctr">
            <a:normAutofit/>
          </a:bodyPr>
          <a:lstStyle>
            <a:lvl1pPr algn="l">
              <a:defRPr sz="4400" b="0">
                <a:solidFill>
                  <a:schemeClr val="bg1"/>
                </a:solidFill>
                <a:latin typeface="Franklin Gothic Medium Cond" panose="020B0606030402020204" pitchFamily="34" charset="0"/>
                <a:ea typeface="Roboto Condensed" panose="02000000000000000000" pitchFamily="2" charset="0"/>
                <a:cs typeface="Segoe UI" panose="020B0502040204020203" pitchFamily="34" charset="0"/>
              </a:defRPr>
            </a:lvl1pPr>
          </a:lstStyle>
          <a:p>
            <a:r>
              <a:rPr dirty="0" err="1"/>
              <a:t>Titeltext</a:t>
            </a:r>
            <a:endParaRPr dirty="0"/>
          </a:p>
        </p:txBody>
      </p:sp>
      <p:sp>
        <p:nvSpPr>
          <p:cNvPr id="7" name="Textebene 1…">
            <a:extLst>
              <a:ext uri="{FF2B5EF4-FFF2-40B4-BE49-F238E27FC236}">
                <a16:creationId xmlns:a16="http://schemas.microsoft.com/office/drawing/2014/main" id="{8A72FC62-B953-483A-B644-C72419AB1682}"/>
              </a:ext>
            </a:extLst>
          </p:cNvPr>
          <p:cNvSpPr txBox="1">
            <a:spLocks noGrp="1"/>
          </p:cNvSpPr>
          <p:nvPr>
            <p:ph type="body" idx="10"/>
          </p:nvPr>
        </p:nvSpPr>
        <p:spPr>
          <a:xfrm>
            <a:off x="431005" y="6112042"/>
            <a:ext cx="7773989" cy="357020"/>
          </a:xfrm>
          <a:prstGeom prst="rect">
            <a:avLst/>
          </a:prstGeom>
        </p:spPr>
        <p:txBody>
          <a:bodyPr anchor="ctr">
            <a:noAutofit/>
          </a:bodyPr>
          <a:lstStyle>
            <a:lvl1pPr algn="ctr">
              <a:defRPr sz="1050">
                <a:solidFill>
                  <a:schemeClr val="tx2"/>
                </a:solidFill>
                <a:latin typeface="Roboto Light" panose="02000000000000000000" pitchFamily="2" charset="0"/>
                <a:ea typeface="Roboto Light" panose="02000000000000000000" pitchFamily="2" charset="0"/>
              </a:defRPr>
            </a:lvl1pPr>
            <a:lvl2pPr>
              <a:defRPr sz="900">
                <a:solidFill>
                  <a:schemeClr val="tx2"/>
                </a:solidFill>
                <a:latin typeface="Roboto Light" panose="02000000000000000000" pitchFamily="2" charset="0"/>
                <a:ea typeface="Roboto Light" panose="02000000000000000000" pitchFamily="2" charset="0"/>
              </a:defRPr>
            </a:lvl2pPr>
            <a:lvl3pPr>
              <a:defRPr sz="900">
                <a:solidFill>
                  <a:schemeClr val="tx2"/>
                </a:solidFill>
                <a:latin typeface="Roboto Light" panose="02000000000000000000" pitchFamily="2" charset="0"/>
                <a:ea typeface="Roboto Light" panose="02000000000000000000" pitchFamily="2" charset="0"/>
              </a:defRPr>
            </a:lvl3pPr>
            <a:lvl4pPr>
              <a:defRPr sz="900">
                <a:solidFill>
                  <a:schemeClr val="tx2"/>
                </a:solidFill>
                <a:latin typeface="Roboto Light" panose="02000000000000000000" pitchFamily="2" charset="0"/>
                <a:ea typeface="Roboto Light" panose="02000000000000000000" pitchFamily="2" charset="0"/>
              </a:defRPr>
            </a:lvl4pPr>
            <a:lvl5pPr>
              <a:defRPr sz="900">
                <a:solidFill>
                  <a:schemeClr val="tx2"/>
                </a:solidFill>
                <a:latin typeface="Roboto Light" panose="02000000000000000000" pitchFamily="2" charset="0"/>
                <a:ea typeface="Roboto Light" panose="02000000000000000000" pitchFamily="2" charset="0"/>
              </a:defRPr>
            </a:lvl5pPr>
          </a:lstStyle>
          <a:p>
            <a:pPr lvl="0"/>
            <a:r>
              <a:rPr lang="en-US"/>
              <a:t>Click to edit Master text styles</a:t>
            </a:r>
          </a:p>
        </p:txBody>
      </p:sp>
    </p:spTree>
    <p:extLst>
      <p:ext uri="{BB962C8B-B14F-4D97-AF65-F5344CB8AC3E}">
        <p14:creationId xmlns:p14="http://schemas.microsoft.com/office/powerpoint/2010/main" val="1812615011"/>
      </p:ext>
    </p:extLst>
  </p:cSld>
  <p:clrMapOvr>
    <a:overrideClrMapping bg1="lt1" tx1="dk1" bg2="lt2" tx2="dk2" accent1="accent1" accent2="accent2" accent3="accent3" accent4="accent4" accent5="accent5" accent6="accent6" hlink="hlink" folHlink="folHlink"/>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cSld name="Abschnittsüberschrift">
    <p:spTree>
      <p:nvGrpSpPr>
        <p:cNvPr id="1" name=""/>
        <p:cNvGrpSpPr/>
        <p:nvPr/>
      </p:nvGrpSpPr>
      <p:grpSpPr>
        <a:xfrm>
          <a:off x="0" y="0"/>
          <a:ext cx="0" cy="0"/>
          <a:chOff x="0" y="0"/>
          <a:chExt cx="0" cy="0"/>
        </a:xfrm>
      </p:grpSpPr>
      <p:sp>
        <p:nvSpPr>
          <p:cNvPr id="52" name="Titeltext"/>
          <p:cNvSpPr txBox="1">
            <a:spLocks noGrp="1"/>
          </p:cNvSpPr>
          <p:nvPr>
            <p:ph type="title"/>
          </p:nvPr>
        </p:nvSpPr>
        <p:spPr>
          <a:xfrm>
            <a:off x="682625" y="4164012"/>
            <a:ext cx="7345364" cy="1287463"/>
          </a:xfrm>
          <a:prstGeom prst="rect">
            <a:avLst/>
          </a:prstGeom>
        </p:spPr>
        <p:txBody>
          <a:bodyPr anchor="t"/>
          <a:lstStyle>
            <a:lvl1pPr algn="l">
              <a:defRPr sz="4000" b="1" cap="all">
                <a:latin typeface="Franklin Gothic Medium Cond" panose="020B0606030402020204" pitchFamily="34" charset="0"/>
                <a:cs typeface="Segoe UI" panose="020B0502040204020203" pitchFamily="34" charset="0"/>
              </a:defRPr>
            </a:lvl1pPr>
          </a:lstStyle>
          <a:p>
            <a:r>
              <a:rPr lang="en-US"/>
              <a:t>Click to edit Master title style</a:t>
            </a:r>
            <a:endParaRPr/>
          </a:p>
        </p:txBody>
      </p:sp>
    </p:spTree>
    <p:extLst>
      <p:ext uri="{BB962C8B-B14F-4D97-AF65-F5344CB8AC3E}">
        <p14:creationId xmlns:p14="http://schemas.microsoft.com/office/powerpoint/2010/main" val="145525747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enutzerdefiniertes Layout">
    <p:spTree>
      <p:nvGrpSpPr>
        <p:cNvPr id="1" name=""/>
        <p:cNvGrpSpPr/>
        <p:nvPr/>
      </p:nvGrpSpPr>
      <p:grpSpPr>
        <a:xfrm>
          <a:off x="0" y="0"/>
          <a:ext cx="0" cy="0"/>
          <a:chOff x="0" y="0"/>
          <a:chExt cx="0" cy="0"/>
        </a:xfrm>
      </p:grpSpPr>
      <p:sp>
        <p:nvSpPr>
          <p:cNvPr id="126" name="Titeltext"/>
          <p:cNvSpPr txBox="1">
            <a:spLocks noGrp="1"/>
          </p:cNvSpPr>
          <p:nvPr>
            <p:ph type="title"/>
          </p:nvPr>
        </p:nvSpPr>
        <p:spPr>
          <a:prstGeom prst="rect">
            <a:avLst/>
          </a:prstGeom>
        </p:spPr>
        <p:txBody>
          <a:bodyPr/>
          <a:lstStyle/>
          <a:p>
            <a:r>
              <a:rPr lang="en-US"/>
              <a:t>Click to edit Master title style</a:t>
            </a:r>
            <a:endParaRPr/>
          </a:p>
        </p:txBody>
      </p:sp>
      <p:sp>
        <p:nvSpPr>
          <p:cNvPr id="127" name="Foliennummer"/>
          <p:cNvSpPr txBox="1">
            <a:spLocks noGrp="1"/>
          </p:cNvSpPr>
          <p:nvPr>
            <p:ph type="sldNum" sz="quarter" idx="2"/>
          </p:nvPr>
        </p:nvSpPr>
        <p:spPr>
          <a:prstGeom prst="rect">
            <a:avLst/>
          </a:prstGeom>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158696448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el und Inhalt">
    <p:spTree>
      <p:nvGrpSpPr>
        <p:cNvPr id="1" name=""/>
        <p:cNvGrpSpPr/>
        <p:nvPr/>
      </p:nvGrpSpPr>
      <p:grpSpPr>
        <a:xfrm>
          <a:off x="0" y="0"/>
          <a:ext cx="0" cy="0"/>
          <a:chOff x="0" y="0"/>
          <a:chExt cx="0" cy="0"/>
        </a:xfrm>
      </p:grpSpPr>
      <p:sp>
        <p:nvSpPr>
          <p:cNvPr id="154" name="Foliennummer"/>
          <p:cNvSpPr txBox="1">
            <a:spLocks noGrp="1"/>
          </p:cNvSpPr>
          <p:nvPr>
            <p:ph type="sldNum" sz="quarter" idx="2"/>
          </p:nvPr>
        </p:nvSpPr>
        <p:spPr>
          <a:xfrm>
            <a:off x="8275703" y="6079981"/>
            <a:ext cx="358414" cy="370841"/>
          </a:xfrm>
          <a:prstGeom prst="rect">
            <a:avLst/>
          </a:prstGeom>
        </p:spPr>
        <p:txBody>
          <a:bodyPr anchor="t"/>
          <a:lstStyle>
            <a:lvl1pPr algn="l">
              <a:defRPr sz="1800">
                <a:solidFill>
                  <a:srgbClr val="000000"/>
                </a:solidFill>
                <a:latin typeface="D-DIN"/>
                <a:ea typeface="D-DIN"/>
                <a:cs typeface="D-DIN"/>
                <a:sym typeface="D-DIN"/>
              </a:defRPr>
            </a:lvl1pPr>
          </a:lstStyle>
          <a:p>
            <a:fld id="{86CB4B4D-7CA3-9044-876B-883B54F8677D}" type="slidenum">
              <a:rPr lang="en-GB" smtClean="0"/>
              <a:t>‹#›</a:t>
            </a:fld>
            <a:endParaRPr lang="en-GB"/>
          </a:p>
        </p:txBody>
      </p:sp>
      <p:sp>
        <p:nvSpPr>
          <p:cNvPr id="155" name="Titeltext"/>
          <p:cNvSpPr txBox="1">
            <a:spLocks noGrp="1"/>
          </p:cNvSpPr>
          <p:nvPr>
            <p:ph type="title"/>
          </p:nvPr>
        </p:nvSpPr>
        <p:spPr>
          <a:xfrm>
            <a:off x="431800" y="143742"/>
            <a:ext cx="5616774" cy="864097"/>
          </a:xfrm>
          <a:prstGeom prst="rect">
            <a:avLst/>
          </a:prstGeom>
        </p:spPr>
        <p:txBody>
          <a:bodyPr anchor="b"/>
          <a:lstStyle>
            <a:lvl1pPr algn="l">
              <a:defRPr sz="2400" b="1">
                <a:solidFill>
                  <a:schemeClr val="accent3">
                    <a:lumOff val="44000"/>
                  </a:schemeClr>
                </a:solidFill>
              </a:defRPr>
            </a:lvl1pPr>
          </a:lstStyle>
          <a:p>
            <a:r>
              <a:rPr lang="en-US"/>
              <a:t>Click to edit Master title style</a:t>
            </a:r>
            <a:endParaRPr/>
          </a:p>
        </p:txBody>
      </p:sp>
      <p:sp>
        <p:nvSpPr>
          <p:cNvPr id="156" name="Textebene 1…"/>
          <p:cNvSpPr txBox="1">
            <a:spLocks noGrp="1"/>
          </p:cNvSpPr>
          <p:nvPr>
            <p:ph type="body" idx="1"/>
          </p:nvPr>
        </p:nvSpPr>
        <p:spPr>
          <a:prstGeom prst="rect">
            <a:avLst/>
          </a:prstGeom>
        </p:spPr>
        <p:txBody>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240374224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1_Titelfolie">
    <p:spTree>
      <p:nvGrpSpPr>
        <p:cNvPr id="1" name=""/>
        <p:cNvGrpSpPr/>
        <p:nvPr/>
      </p:nvGrpSpPr>
      <p:grpSpPr>
        <a:xfrm>
          <a:off x="0" y="0"/>
          <a:ext cx="0" cy="0"/>
          <a:chOff x="0" y="0"/>
          <a:chExt cx="0" cy="0"/>
        </a:xfrm>
      </p:grpSpPr>
      <p:sp>
        <p:nvSpPr>
          <p:cNvPr id="34" name="Titeltext"/>
          <p:cNvSpPr txBox="1">
            <a:spLocks noGrp="1"/>
          </p:cNvSpPr>
          <p:nvPr>
            <p:ph type="title"/>
          </p:nvPr>
        </p:nvSpPr>
        <p:spPr>
          <a:xfrm>
            <a:off x="647700" y="2012950"/>
            <a:ext cx="7345364" cy="1389063"/>
          </a:xfrm>
          <a:prstGeom prst="rect">
            <a:avLst/>
          </a:prstGeom>
        </p:spPr>
        <p:txBody>
          <a:bodyPr/>
          <a:lstStyle/>
          <a:p>
            <a:r>
              <a:rPr lang="en-US"/>
              <a:t>Click to edit Master title style</a:t>
            </a:r>
            <a:endParaRPr/>
          </a:p>
        </p:txBody>
      </p:sp>
      <p:sp>
        <p:nvSpPr>
          <p:cNvPr id="35" name="Textebene 1…"/>
          <p:cNvSpPr txBox="1">
            <a:spLocks noGrp="1"/>
          </p:cNvSpPr>
          <p:nvPr>
            <p:ph type="body" sz="quarter" idx="1"/>
          </p:nvPr>
        </p:nvSpPr>
        <p:spPr>
          <a:xfrm>
            <a:off x="1295400" y="3671887"/>
            <a:ext cx="6049963" cy="1655763"/>
          </a:xfrm>
          <a:prstGeom prst="rect">
            <a:avLst/>
          </a:prstGeom>
        </p:spPr>
        <p:txBody>
          <a:bodyPr/>
          <a:lstStyle>
            <a:lvl1pPr marL="0" indent="0" algn="ctr"/>
            <a:lvl2pPr marL="0" indent="457200" algn="ctr"/>
            <a:lvl3pPr marL="0" indent="914400" algn="ctr"/>
            <a:lvl4pPr marL="0" indent="1371600" algn="ctr"/>
            <a:lvl5pPr marL="0" indent="1828800" algn="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6" name="Foliennummer"/>
          <p:cNvSpPr txBox="1">
            <a:spLocks noGrp="1"/>
          </p:cNvSpPr>
          <p:nvPr>
            <p:ph type="sldNum" sz="quarter" idx="2"/>
          </p:nvPr>
        </p:nvSpPr>
        <p:spPr>
          <a:prstGeom prst="rect">
            <a:avLst/>
          </a:prstGeom>
        </p:spPr>
        <p:txBody>
          <a:bodyPr/>
          <a:lstStyle/>
          <a:p>
            <a:fld id="{86CB4B4D-7CA3-9044-876B-883B54F8677D}" type="slidenum">
              <a:rPr lang="en-GB" smtClean="0"/>
              <a:t>‹#›</a:t>
            </a:fld>
            <a:endParaRPr lang="en-GB"/>
          </a:p>
        </p:txBody>
      </p:sp>
    </p:spTree>
    <p:extLst>
      <p:ext uri="{BB962C8B-B14F-4D97-AF65-F5344CB8AC3E}">
        <p14:creationId xmlns:p14="http://schemas.microsoft.com/office/powerpoint/2010/main" val="2956243148"/>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1F461B7-B46D-44F8-BFD6-5CD3C659BC68}"/>
              </a:ext>
            </a:extLst>
          </p:cNvPr>
          <p:cNvSpPr/>
          <p:nvPr/>
        </p:nvSpPr>
        <p:spPr>
          <a:xfrm>
            <a:off x="0" y="-136459"/>
            <a:ext cx="8636000" cy="1044000"/>
          </a:xfrm>
          <a:prstGeom prst="rect">
            <a:avLst/>
          </a:prstGeom>
          <a:solidFill>
            <a:srgbClr val="6AACDA"/>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49262"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Arial"/>
              <a:ea typeface="Arial"/>
              <a:cs typeface="Arial"/>
              <a:sym typeface="Arial"/>
            </a:endParaRPr>
          </a:p>
        </p:txBody>
      </p:sp>
      <p:pic>
        <p:nvPicPr>
          <p:cNvPr id="1026" name="Picture 2">
            <a:extLst>
              <a:ext uri="{FF2B5EF4-FFF2-40B4-BE49-F238E27FC236}">
                <a16:creationId xmlns:a16="http://schemas.microsoft.com/office/drawing/2014/main" id="{7814CF5C-75C6-4A79-9127-7B69CAED01A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11939" y="638839"/>
            <a:ext cx="1602701" cy="801351"/>
          </a:xfrm>
          <a:prstGeom prst="rect">
            <a:avLst/>
          </a:prstGeom>
          <a:noFill/>
          <a:extLst>
            <a:ext uri="{909E8E84-426E-40DD-AFC4-6F175D3DCCD1}">
              <a14:hiddenFill xmlns:a14="http://schemas.microsoft.com/office/drawing/2010/main">
                <a:solidFill>
                  <a:srgbClr val="FFFFFF"/>
                </a:solidFill>
              </a14:hiddenFill>
            </a:ext>
          </a:extLst>
        </p:spPr>
      </p:pic>
      <p:sp>
        <p:nvSpPr>
          <p:cNvPr id="8" name="Titeltext">
            <a:extLst>
              <a:ext uri="{FF2B5EF4-FFF2-40B4-BE49-F238E27FC236}">
                <a16:creationId xmlns:a16="http://schemas.microsoft.com/office/drawing/2014/main" id="{2FC70008-E482-4022-95A0-6C63F4AFFAAC}"/>
              </a:ext>
            </a:extLst>
          </p:cNvPr>
          <p:cNvSpPr txBox="1">
            <a:spLocks/>
          </p:cNvSpPr>
          <p:nvPr/>
        </p:nvSpPr>
        <p:spPr>
          <a:xfrm>
            <a:off x="0" y="-13786"/>
            <a:ext cx="7186863" cy="8158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60000" tIns="0" rIns="0" bIns="0" anchor="ctr">
            <a:normAutofit/>
          </a:bodyPr>
          <a:lstStyle>
            <a:lvl1pPr marL="0" marR="0" indent="0" algn="l" defTabSz="449262" rtl="0" eaLnBrk="1" latinLnBrk="0" hangingPunct="1">
              <a:lnSpc>
                <a:spcPct val="100000"/>
              </a:lnSpc>
              <a:spcBef>
                <a:spcPts val="0"/>
              </a:spcBef>
              <a:spcAft>
                <a:spcPts val="0"/>
              </a:spcAft>
              <a:buClrTx/>
              <a:buSzTx/>
              <a:buFontTx/>
              <a:buNone/>
              <a:tabLst/>
              <a:defRPr sz="4400" b="0" i="0" u="none" strike="noStrike" cap="none" spc="0" baseline="0">
                <a:solidFill>
                  <a:schemeClr val="bg1"/>
                </a:solidFill>
                <a:uFillTx/>
                <a:latin typeface="Franklin Gothic Medium Cond" panose="020B0606030402020204" pitchFamily="34" charset="0"/>
                <a:ea typeface="Roboto Condensed" panose="02000000000000000000" pitchFamily="2" charset="0"/>
                <a:cs typeface="Segoe UI" panose="020B0502040204020203" pitchFamily="34" charset="0"/>
                <a:sym typeface="D-DIN"/>
              </a:defRPr>
            </a:lvl1pPr>
            <a:lvl2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2pPr>
            <a:lvl3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3pPr>
            <a:lvl4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4pPr>
            <a:lvl5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5pPr>
            <a:lvl6pPr marL="0" marR="0" indent="228600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6pPr>
            <a:lvl7pPr marL="0" marR="0" indent="274320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7pPr>
            <a:lvl8pPr marL="0" marR="0" indent="320040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8pPr>
            <a:lvl9pPr marL="0" marR="0" indent="365760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9pPr>
          </a:lstStyle>
          <a:p>
            <a:endParaRPr lang="en-GB" dirty="0"/>
          </a:p>
        </p:txBody>
      </p:sp>
    </p:spTree>
    <p:extLst>
      <p:ext uri="{BB962C8B-B14F-4D97-AF65-F5344CB8AC3E}">
        <p14:creationId xmlns:p14="http://schemas.microsoft.com/office/powerpoint/2010/main" val="13090846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Lst>
  <p:transition spd="med"/>
  <p:txStyles>
    <p:titleStyle>
      <a:lvl1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1pPr>
      <a:lvl2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2pPr>
      <a:lvl3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3pPr>
      <a:lvl4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4pPr>
      <a:lvl5pPr marL="0" marR="0" indent="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5pPr>
      <a:lvl6pPr marL="0" marR="0" indent="228600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6pPr>
      <a:lvl7pPr marL="0" marR="0" indent="274320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7pPr>
      <a:lvl8pPr marL="0" marR="0" indent="320040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8pPr>
      <a:lvl9pPr marL="0" marR="0" indent="3657600" algn="ctr" defTabSz="449262" rtl="0" eaLnBrk="1" latinLnBrk="0" hangingPunct="1">
        <a:lnSpc>
          <a:spcPct val="100000"/>
        </a:lnSpc>
        <a:spcBef>
          <a:spcPts val="0"/>
        </a:spcBef>
        <a:spcAft>
          <a:spcPts val="0"/>
        </a:spcAft>
        <a:buClrTx/>
        <a:buSzTx/>
        <a:buFontTx/>
        <a:buNone/>
        <a:tabLst/>
        <a:defRPr sz="4200" b="0" i="0" u="none" strike="noStrike" cap="none" spc="0" baseline="0">
          <a:solidFill>
            <a:srgbClr val="000000"/>
          </a:solidFill>
          <a:uFillTx/>
          <a:latin typeface="D-DIN"/>
          <a:ea typeface="D-DIN"/>
          <a:cs typeface="D-DIN"/>
          <a:sym typeface="D-DIN"/>
        </a:defRPr>
      </a:lvl9pPr>
    </p:titleStyle>
    <p:bodyStyle>
      <a:lvl1pPr marL="342900" marR="0" indent="-3429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1pPr>
      <a:lvl2pPr marL="342900" marR="0" indent="1143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2pPr>
      <a:lvl3pPr marL="342900" marR="0" indent="5715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3pPr>
      <a:lvl4pPr marL="342900" marR="0" indent="10287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4pPr>
      <a:lvl5pPr marL="342900" marR="0" indent="14859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5pPr>
      <a:lvl6pPr marL="342900" marR="0" indent="19431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6pPr>
      <a:lvl7pPr marL="342900" marR="0" indent="24003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7pPr>
      <a:lvl8pPr marL="342900" marR="0" indent="28575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8pPr>
      <a:lvl9pPr marL="342900" marR="0" indent="3314700" algn="l" defTabSz="449262" rtl="0" eaLnBrk="1" latinLnBrk="0" hangingPunct="1">
        <a:lnSpc>
          <a:spcPct val="100000"/>
        </a:lnSpc>
        <a:spcBef>
          <a:spcPts val="700"/>
        </a:spcBef>
        <a:spcAft>
          <a:spcPts val="0"/>
        </a:spcAft>
        <a:buClrTx/>
        <a:buSzTx/>
        <a:buFontTx/>
        <a:buNone/>
        <a:tabLst/>
        <a:defRPr sz="3000" b="0" i="0" u="none" strike="noStrike" cap="none" spc="0" baseline="0">
          <a:solidFill>
            <a:srgbClr val="000000"/>
          </a:solidFill>
          <a:uFillTx/>
          <a:latin typeface="D-DIN"/>
          <a:ea typeface="D-DIN"/>
          <a:cs typeface="D-DIN"/>
          <a:sym typeface="D-DIN"/>
        </a:defRPr>
      </a:lvl9pPr>
    </p:bodyStyle>
    <p:otherStyle>
      <a:lvl1pPr marL="0" marR="0" indent="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449262"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theguardian.com/world/2016/apr/18/woman-makes-fake-fingers-yakuza-japan-reformed-gangsters" TargetMode="External"/><Relationship Id="rId2" Type="http://schemas.openxmlformats.org/officeDocument/2006/relationships/hyperlink" Target="https://i.pinimg.com/originals/ef/36/49/ef36494432fcdc08d29bad7aaaf387f8.jp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7" name="Bild 3" descr="Bild 3"/>
          <p:cNvPicPr>
            <a:picLocks noChangeAspect="1"/>
          </p:cNvPicPr>
          <p:nvPr/>
        </p:nvPicPr>
        <p:blipFill>
          <a:blip r:embed="rId2"/>
          <a:srcRect t="11444"/>
          <a:stretch>
            <a:fillRect/>
          </a:stretch>
        </p:blipFill>
        <p:spPr>
          <a:xfrm>
            <a:off x="431492" y="1294685"/>
            <a:ext cx="7839029" cy="4619838"/>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itel 1"/>
          <p:cNvSpPr txBox="1">
            <a:spLocks noGrp="1"/>
          </p:cNvSpPr>
          <p:nvPr>
            <p:ph type="title"/>
          </p:nvPr>
        </p:nvSpPr>
        <p:spPr>
          <a:prstGeom prst="rect">
            <a:avLst/>
          </a:prstGeom>
        </p:spPr>
        <p:txBody>
          <a:bodyPr/>
          <a:lstStyle/>
          <a:p>
            <a:r>
              <a:t>Was sind Phantomschmerzen?</a:t>
            </a:r>
          </a:p>
        </p:txBody>
      </p:sp>
      <p:sp>
        <p:nvSpPr>
          <p:cNvPr id="294" name="Abbildung 4…"/>
          <p:cNvSpPr txBox="1"/>
          <p:nvPr/>
        </p:nvSpPr>
        <p:spPr>
          <a:xfrm>
            <a:off x="422863" y="1277927"/>
            <a:ext cx="3295910" cy="624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200" b="1">
                <a:solidFill>
                  <a:srgbClr val="202122"/>
                </a:solidFill>
                <a:latin typeface="D-DIN"/>
                <a:ea typeface="D-DIN"/>
                <a:cs typeface="D-DIN"/>
                <a:sym typeface="D-DIN"/>
              </a:defRPr>
            </a:pPr>
            <a:r>
              <a:t>Abbildung 4</a:t>
            </a:r>
          </a:p>
          <a:p>
            <a:pPr defTabSz="457200">
              <a:defRPr sz="1200" i="1">
                <a:solidFill>
                  <a:srgbClr val="202122"/>
                </a:solidFill>
                <a:latin typeface="D-DIN"/>
                <a:ea typeface="D-DIN"/>
                <a:cs typeface="D-DIN"/>
                <a:sym typeface="D-DIN"/>
              </a:defRPr>
            </a:pPr>
            <a:r>
              <a:t>Yukako Fukushima fertigt u.a. Fingerprothesen für ehemalige Mitglieder der Yakuza an.</a:t>
            </a:r>
          </a:p>
        </p:txBody>
      </p:sp>
      <p:sp>
        <p:nvSpPr>
          <p:cNvPr id="295" name="McCurry, 2016"/>
          <p:cNvSpPr txBox="1"/>
          <p:nvPr/>
        </p:nvSpPr>
        <p:spPr>
          <a:xfrm>
            <a:off x="439710" y="5735716"/>
            <a:ext cx="2987383"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457200">
              <a:defRPr sz="800">
                <a:solidFill>
                  <a:srgbClr val="202122"/>
                </a:solidFill>
                <a:latin typeface="D-DIN"/>
                <a:ea typeface="D-DIN"/>
                <a:cs typeface="D-DIN"/>
                <a:sym typeface="D-DIN"/>
              </a:defRPr>
            </a:lvl1pPr>
          </a:lstStyle>
          <a:p>
            <a:r>
              <a:t>McCurry, 2016</a:t>
            </a:r>
          </a:p>
        </p:txBody>
      </p:sp>
      <p:pic>
        <p:nvPicPr>
          <p:cNvPr id="296" name="prosthetic_fingers.jpeg" descr="prosthetic_fingers.jpeg"/>
          <p:cNvPicPr>
            <a:picLocks noChangeAspect="1"/>
          </p:cNvPicPr>
          <p:nvPr/>
        </p:nvPicPr>
        <p:blipFill>
          <a:blip r:embed="rId3"/>
          <a:srcRect r="49958"/>
          <a:stretch>
            <a:fillRect/>
          </a:stretch>
        </p:blipFill>
        <p:spPr>
          <a:xfrm>
            <a:off x="471403" y="1935659"/>
            <a:ext cx="3174096" cy="3805720"/>
          </a:xfrm>
          <a:prstGeom prst="rect">
            <a:avLst/>
          </a:prstGeom>
          <a:ln w="12700">
            <a:miter lim="400000"/>
          </a:ln>
        </p:spPr>
      </p:pic>
      <p:sp>
        <p:nvSpPr>
          <p:cNvPr id="297" name="Phantomwahrnehmungen treten…"/>
          <p:cNvSpPr txBox="1"/>
          <p:nvPr/>
        </p:nvSpPr>
        <p:spPr>
          <a:xfrm>
            <a:off x="3989301" y="1694524"/>
            <a:ext cx="4463825" cy="39956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ts val="2200"/>
              </a:lnSpc>
              <a:defRPr b="1"/>
            </a:pPr>
            <a:r>
              <a:t>Phantomwahrnehmungen treten </a:t>
            </a:r>
          </a:p>
          <a:p>
            <a:pPr>
              <a:lnSpc>
                <a:spcPts val="2200"/>
              </a:lnSpc>
              <a:defRPr b="1"/>
            </a:pPr>
            <a:r>
              <a:t>auf als Folge… </a:t>
            </a:r>
          </a:p>
          <a:p>
            <a:pPr>
              <a:lnSpc>
                <a:spcPts val="2200"/>
              </a:lnSpc>
            </a:pPr>
            <a:endParaRPr/>
          </a:p>
          <a:p>
            <a:pPr>
              <a:lnSpc>
                <a:spcPts val="2200"/>
              </a:lnSpc>
              <a:defRPr b="1"/>
            </a:pPr>
            <a:r>
              <a:t>… von Deaffarenzierung:</a:t>
            </a:r>
          </a:p>
          <a:p>
            <a:pPr marL="541421" lvl="1" indent="-160421">
              <a:lnSpc>
                <a:spcPts val="2200"/>
              </a:lnSpc>
              <a:buSzPct val="100000"/>
              <a:buChar char="•"/>
            </a:pPr>
            <a:r>
              <a:t>durch Verletzung</a:t>
            </a:r>
          </a:p>
          <a:p>
            <a:pPr marL="541421" lvl="1" indent="-160421">
              <a:lnSpc>
                <a:spcPts val="2200"/>
              </a:lnSpc>
              <a:buSzPct val="100000"/>
              <a:buChar char="•"/>
            </a:pPr>
            <a:r>
              <a:t>durch Erkrankung (Schlaganfall)</a:t>
            </a:r>
          </a:p>
          <a:p>
            <a:pPr marL="160421" indent="-160421">
              <a:lnSpc>
                <a:spcPts val="2200"/>
              </a:lnSpc>
              <a:buSzPct val="100000"/>
              <a:buChar char="•"/>
            </a:pPr>
            <a:endParaRPr/>
          </a:p>
          <a:p>
            <a:pPr>
              <a:lnSpc>
                <a:spcPts val="2200"/>
              </a:lnSpc>
              <a:defRPr b="1"/>
            </a:pPr>
            <a:r>
              <a:t>… vom Verlust eines Körperteils: </a:t>
            </a:r>
          </a:p>
          <a:p>
            <a:pPr marL="541421" lvl="1" indent="-160421">
              <a:lnSpc>
                <a:spcPts val="2200"/>
              </a:lnSpc>
              <a:buSzPct val="100000"/>
              <a:buChar char="•"/>
            </a:pPr>
            <a:r>
              <a:t>durch Verletzung</a:t>
            </a:r>
          </a:p>
          <a:p>
            <a:pPr marL="541421" lvl="1" indent="-160421">
              <a:lnSpc>
                <a:spcPts val="2200"/>
              </a:lnSpc>
              <a:buSzPct val="100000"/>
              <a:buChar char="•"/>
            </a:pPr>
            <a:r>
              <a:t>durch gezielte Amputation </a:t>
            </a:r>
          </a:p>
          <a:p>
            <a:pPr lvl="1" indent="228600">
              <a:lnSpc>
                <a:spcPts val="2200"/>
              </a:lnSpc>
            </a:pPr>
            <a:r>
              <a:t>     —&gt; häufigste Gründe:</a:t>
            </a:r>
          </a:p>
          <a:p>
            <a:pPr lvl="5" indent="1143000">
              <a:lnSpc>
                <a:spcPts val="2200"/>
              </a:lnSpc>
            </a:pPr>
            <a:r>
              <a:t>- Nekrosen</a:t>
            </a:r>
          </a:p>
          <a:p>
            <a:pPr lvl="5" indent="1143000">
              <a:lnSpc>
                <a:spcPts val="2200"/>
              </a:lnSpc>
            </a:pPr>
            <a:r>
              <a:t>- Infektionen / Entzündungen</a:t>
            </a:r>
          </a:p>
          <a:p>
            <a:pPr lvl="5" indent="1143000">
              <a:lnSpc>
                <a:spcPts val="2200"/>
              </a:lnSpc>
            </a:pPr>
            <a:r>
              <a:t>- Tumore</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71914A-7787-9BA2-8CF7-5DF2ABA997DE}"/>
              </a:ext>
            </a:extLst>
          </p:cNvPr>
          <p:cNvSpPr>
            <a:spLocks noGrp="1"/>
          </p:cNvSpPr>
          <p:nvPr>
            <p:ph type="body" idx="1"/>
          </p:nvPr>
        </p:nvSpPr>
        <p:spPr/>
        <p:txBody>
          <a:bodyPr/>
          <a:lstStyle/>
          <a:p>
            <a:endParaRPr lang="en-US"/>
          </a:p>
        </p:txBody>
      </p:sp>
      <p:sp>
        <p:nvSpPr>
          <p:cNvPr id="303" name="Titel 1"/>
          <p:cNvSpPr txBox="1">
            <a:spLocks noGrp="1"/>
          </p:cNvSpPr>
          <p:nvPr>
            <p:ph type="title"/>
          </p:nvPr>
        </p:nvSpPr>
        <p:spPr>
          <a:prstGeom prst="rect">
            <a:avLst/>
          </a:prstGeom>
        </p:spPr>
        <p:txBody>
          <a:bodyPr/>
          <a:lstStyle/>
          <a:p>
            <a:r>
              <a:t>Was sind Phantomschmerzen?</a:t>
            </a:r>
          </a:p>
        </p:txBody>
      </p:sp>
      <p:sp>
        <p:nvSpPr>
          <p:cNvPr id="3" name="Text Placeholder 2">
            <a:extLst>
              <a:ext uri="{FF2B5EF4-FFF2-40B4-BE49-F238E27FC236}">
                <a16:creationId xmlns:a16="http://schemas.microsoft.com/office/drawing/2014/main" id="{81E17D6E-9DEA-E62E-2E4B-01B42F687544}"/>
              </a:ext>
            </a:extLst>
          </p:cNvPr>
          <p:cNvSpPr>
            <a:spLocks noGrp="1"/>
          </p:cNvSpPr>
          <p:nvPr>
            <p:ph type="body" idx="10"/>
          </p:nvPr>
        </p:nvSpPr>
        <p:spPr/>
        <p:txBody>
          <a:bodyPr/>
          <a:lstStyle/>
          <a:p>
            <a:endParaRPr lang="en-US"/>
          </a:p>
        </p:txBody>
      </p:sp>
      <p:sp>
        <p:nvSpPr>
          <p:cNvPr id="308" name="Textfeld 3"/>
          <p:cNvSpPr txBox="1">
            <a:spLocks noGrp="1"/>
          </p:cNvSpPr>
          <p:nvPr>
            <p:ph type="sldNum" sz="quarter" idx="4294967295"/>
          </p:nvPr>
        </p:nvSpPr>
        <p:spPr>
          <a:xfrm>
            <a:off x="8278813" y="6065838"/>
            <a:ext cx="357187" cy="3698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
        <p:nvSpPr>
          <p:cNvPr id="304" name="Abbildung 5…"/>
          <p:cNvSpPr txBox="1"/>
          <p:nvPr/>
        </p:nvSpPr>
        <p:spPr>
          <a:xfrm>
            <a:off x="422863" y="1277927"/>
            <a:ext cx="3295910" cy="447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200" b="1">
                <a:solidFill>
                  <a:srgbClr val="202122"/>
                </a:solidFill>
                <a:latin typeface="D-DIN"/>
                <a:ea typeface="D-DIN"/>
                <a:cs typeface="D-DIN"/>
                <a:sym typeface="D-DIN"/>
              </a:defRPr>
            </a:pPr>
            <a:r>
              <a:t>Abbildung 5</a:t>
            </a:r>
          </a:p>
          <a:p>
            <a:pPr defTabSz="457200">
              <a:defRPr sz="1200" i="1">
                <a:solidFill>
                  <a:srgbClr val="202122"/>
                </a:solidFill>
                <a:latin typeface="D-DIN"/>
                <a:ea typeface="D-DIN"/>
                <a:cs typeface="D-DIN"/>
                <a:sym typeface="D-DIN"/>
              </a:defRPr>
            </a:pPr>
            <a:r>
              <a:t>Somatosensorische Kortexareale</a:t>
            </a:r>
          </a:p>
        </p:txBody>
      </p:sp>
      <p:sp>
        <p:nvSpPr>
          <p:cNvPr id="305" name="Häufige unangenehme Symptome:…"/>
          <p:cNvSpPr txBox="1"/>
          <p:nvPr/>
        </p:nvSpPr>
        <p:spPr>
          <a:xfrm>
            <a:off x="3999214" y="1371503"/>
            <a:ext cx="4463825" cy="3970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600"/>
            </a:pPr>
            <a:endParaRPr/>
          </a:p>
          <a:p>
            <a:pPr>
              <a:defRPr sz="1600"/>
            </a:pPr>
            <a:r>
              <a:rPr b="1"/>
              <a:t>Häufige unangenehme Symptome:</a:t>
            </a:r>
            <a:r>
              <a:t> </a:t>
            </a:r>
          </a:p>
          <a:p>
            <a:pPr>
              <a:defRPr sz="1600"/>
            </a:pPr>
            <a:endParaRPr/>
          </a:p>
          <a:p>
            <a:pPr marL="160421" indent="-160421">
              <a:buSzPct val="100000"/>
              <a:buChar char="•"/>
              <a:defRPr sz="1600"/>
            </a:pPr>
            <a:r>
              <a:t>Wahrnehmung des verlorenen Körperteils als existent, aber </a:t>
            </a:r>
            <a:r>
              <a:rPr b="1"/>
              <a:t>verkürzt („Telescoping“) oder an falscher Stelle am Körper</a:t>
            </a:r>
          </a:p>
          <a:p>
            <a:pPr marL="160421" indent="-160421">
              <a:buSzPct val="100000"/>
              <a:buChar char="•"/>
              <a:defRPr sz="1600"/>
            </a:pPr>
            <a:endParaRPr b="1"/>
          </a:p>
          <a:p>
            <a:pPr marL="160421" indent="-160421">
              <a:buSzPct val="100000"/>
              <a:buChar char="•"/>
              <a:defRPr sz="1600"/>
            </a:pPr>
            <a:r>
              <a:rPr b="1"/>
              <a:t>Phantomschmerzen</a:t>
            </a:r>
            <a:r>
              <a:t> (Achtung, nicht zu verwechseln mit Schmerzen im Stumpf!)</a:t>
            </a:r>
          </a:p>
          <a:p>
            <a:pPr marL="160421" indent="-160421">
              <a:buSzPct val="100000"/>
              <a:buChar char="•"/>
              <a:defRPr sz="1600"/>
            </a:pPr>
            <a:endParaRPr/>
          </a:p>
          <a:p>
            <a:pPr marL="160421" indent="-160421">
              <a:buSzPct val="100000"/>
              <a:buChar char="•"/>
              <a:defRPr sz="1600"/>
            </a:pPr>
            <a:r>
              <a:rPr b="1"/>
              <a:t>Phantomempfindungen,</a:t>
            </a:r>
            <a:r>
              <a:t> z.B.</a:t>
            </a:r>
          </a:p>
          <a:p>
            <a:pPr marL="541421" lvl="1" indent="-160421">
              <a:buSzPct val="100000"/>
              <a:buChar char="•"/>
              <a:defRPr sz="1600"/>
            </a:pPr>
            <a:r>
              <a:t>Kribbeln oder Zuckungen im fehlenden Körperteil</a:t>
            </a:r>
          </a:p>
          <a:p>
            <a:pPr marL="541421" lvl="1" indent="-160421">
              <a:buSzPct val="100000"/>
              <a:buChar char="•"/>
              <a:defRPr sz="1600"/>
            </a:pPr>
            <a:r>
              <a:t>bei Arm- oder Hand-Amputation: Gefühl, als würde man gestikulieren</a:t>
            </a:r>
          </a:p>
          <a:p>
            <a:pPr marL="541421" lvl="1" indent="-160421">
              <a:buSzPct val="100000"/>
              <a:buChar char="•"/>
              <a:defRPr sz="1600"/>
            </a:pPr>
            <a:r>
              <a:t>visuelle Halluzinationen (beim </a:t>
            </a:r>
            <a:r>
              <a:rPr i="1"/>
              <a:t>Phantom Eye Syndrome</a:t>
            </a:r>
            <a:r>
              <a:t>)</a:t>
            </a:r>
          </a:p>
        </p:txBody>
      </p:sp>
      <p:pic>
        <p:nvPicPr>
          <p:cNvPr id="306" name="somatosensorischer kortex.jpeg" descr="somatosensorischer kortex.jpeg"/>
          <p:cNvPicPr>
            <a:picLocks noChangeAspect="1"/>
          </p:cNvPicPr>
          <p:nvPr/>
        </p:nvPicPr>
        <p:blipFill>
          <a:blip r:embed="rId3"/>
          <a:srcRect l="50272" t="4564"/>
          <a:stretch>
            <a:fillRect/>
          </a:stretch>
        </p:blipFill>
        <p:spPr>
          <a:xfrm>
            <a:off x="372862" y="1771035"/>
            <a:ext cx="3170079" cy="4068850"/>
          </a:xfrm>
          <a:prstGeom prst="rect">
            <a:avLst/>
          </a:prstGeom>
          <a:ln w="12700">
            <a:miter lim="400000"/>
          </a:ln>
        </p:spPr>
      </p:pic>
      <p:sp>
        <p:nvSpPr>
          <p:cNvPr id="307" name="Treede &amp; Baumgärtner, 2019"/>
          <p:cNvSpPr txBox="1"/>
          <p:nvPr/>
        </p:nvSpPr>
        <p:spPr>
          <a:xfrm>
            <a:off x="412455" y="5886704"/>
            <a:ext cx="2987383"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457200">
              <a:defRPr sz="800">
                <a:solidFill>
                  <a:srgbClr val="202122"/>
                </a:solidFill>
                <a:latin typeface="D-DIN"/>
                <a:ea typeface="D-DIN"/>
                <a:cs typeface="D-DIN"/>
                <a:sym typeface="D-DIN"/>
              </a:defRPr>
            </a:lvl1pPr>
          </a:lstStyle>
          <a:p>
            <a:r>
              <a:t>Treede &amp; Baumgärtner, 2019</a:t>
            </a:r>
          </a:p>
        </p:txBody>
      </p:sp>
      <p:sp>
        <p:nvSpPr>
          <p:cNvPr id="309"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solidFill>
                  <a:schemeClr val="accent3">
                    <a:lumOff val="44000"/>
                  </a:schemeClr>
                </a:solidFill>
              </a:defRPr>
            </a:lvl1pPr>
          </a:lstStyle>
          <a:p>
            <a:r>
              <a:t>Psy_B_7-2: funktionelle Neuroanatomie, Merle Schuckart (schuckart@psychologie.uni-kiel.de), SoSe 2021</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22CA02-C4FC-58A3-D154-40945A14BC6B}"/>
              </a:ext>
            </a:extLst>
          </p:cNvPr>
          <p:cNvSpPr>
            <a:spLocks noGrp="1"/>
          </p:cNvSpPr>
          <p:nvPr>
            <p:ph type="body" idx="1"/>
          </p:nvPr>
        </p:nvSpPr>
        <p:spPr/>
        <p:txBody>
          <a:bodyPr/>
          <a:lstStyle/>
          <a:p>
            <a:pPr algn="ctr" defTabSz="381873">
              <a:defRPr sz="2380">
                <a:solidFill>
                  <a:srgbClr val="1C2E3A"/>
                </a:solidFill>
              </a:defRPr>
            </a:pPr>
            <a:r>
              <a:rPr lang="de-DE" dirty="0"/>
              <a:t>Wiederholung als Vorbereitung </a:t>
            </a:r>
          </a:p>
          <a:p>
            <a:pPr algn="ctr" defTabSz="381873">
              <a:defRPr sz="2380">
                <a:solidFill>
                  <a:srgbClr val="1C2E3A"/>
                </a:solidFill>
              </a:defRPr>
            </a:pPr>
            <a:r>
              <a:rPr lang="de-DE" dirty="0"/>
              <a:t>auf die Gruppenarbeit:</a:t>
            </a:r>
          </a:p>
          <a:p>
            <a:pPr algn="ctr" defTabSz="381873">
              <a:defRPr sz="2380">
                <a:solidFill>
                  <a:srgbClr val="1C2E3A"/>
                </a:solidFill>
              </a:defRPr>
            </a:pPr>
            <a:endParaRPr lang="de-DE" dirty="0"/>
          </a:p>
          <a:p>
            <a:pPr lvl="2" algn="l" defTabSz="381873">
              <a:defRPr sz="2380" b="1">
                <a:solidFill>
                  <a:srgbClr val="1C2E3A"/>
                </a:solidFill>
              </a:defRPr>
            </a:pPr>
            <a:r>
              <a:rPr lang="de-DE" dirty="0"/>
              <a:t>         1. Spinalnerven &amp; Spinalganglien</a:t>
            </a:r>
          </a:p>
          <a:p>
            <a:pPr lvl="2" algn="l" defTabSz="381873">
              <a:defRPr sz="2380" b="1">
                <a:solidFill>
                  <a:srgbClr val="1C2E3A"/>
                </a:solidFill>
              </a:defRPr>
            </a:pPr>
            <a:endParaRPr lang="de-DE" dirty="0"/>
          </a:p>
          <a:p>
            <a:pPr lvl="2" algn="l" defTabSz="381873">
              <a:defRPr sz="2380" b="1">
                <a:solidFill>
                  <a:srgbClr val="1C2E3A"/>
                </a:solidFill>
              </a:defRPr>
            </a:pPr>
            <a:r>
              <a:rPr lang="de-DE" dirty="0"/>
              <a:t>         2. somatosensorischer Homunculus</a:t>
            </a:r>
          </a:p>
          <a:p>
            <a:pPr lvl="2" algn="l" defTabSz="381873">
              <a:defRPr sz="2380" b="1">
                <a:solidFill>
                  <a:srgbClr val="1C2E3A"/>
                </a:solidFill>
              </a:defRPr>
            </a:pPr>
            <a:endParaRPr lang="de-DE" dirty="0"/>
          </a:p>
          <a:p>
            <a:pPr lvl="4" algn="l" defTabSz="381873">
              <a:defRPr sz="2380" b="1">
                <a:solidFill>
                  <a:srgbClr val="1C2E3A"/>
                </a:solidFill>
              </a:defRPr>
            </a:pPr>
            <a:r>
              <a:rPr lang="de-DE" dirty="0"/>
              <a:t>         3. Schmerzgedächtnis</a:t>
            </a:r>
            <a:endParaRPr lang="en-US" dirty="0"/>
          </a:p>
        </p:txBody>
      </p:sp>
      <p:sp>
        <p:nvSpPr>
          <p:cNvPr id="313" name="Titel 1"/>
          <p:cNvSpPr txBox="1">
            <a:spLocks noGrp="1"/>
          </p:cNvSpPr>
          <p:nvPr>
            <p:ph type="title"/>
          </p:nvPr>
        </p:nvSpPr>
        <p:spPr>
          <a:prstGeom prst="rect">
            <a:avLst/>
          </a:prstGeom>
        </p:spPr>
        <p:txBody>
          <a:bodyPr>
            <a:normAutofit/>
          </a:bodyPr>
          <a:lstStyle/>
          <a:p>
            <a:pPr algn="ctr" defTabSz="381873">
              <a:defRPr sz="2380">
                <a:solidFill>
                  <a:srgbClr val="1C2E3A"/>
                </a:solidFill>
              </a:defRPr>
            </a:pPr>
            <a:endParaRPr dirty="0"/>
          </a:p>
        </p:txBody>
      </p:sp>
      <p:sp>
        <p:nvSpPr>
          <p:cNvPr id="3" name="Text Placeholder 2">
            <a:extLst>
              <a:ext uri="{FF2B5EF4-FFF2-40B4-BE49-F238E27FC236}">
                <a16:creationId xmlns:a16="http://schemas.microsoft.com/office/drawing/2014/main" id="{C6DB91FE-70B2-62CC-C47A-9374B98A4E67}"/>
              </a:ext>
            </a:extLst>
          </p:cNvPr>
          <p:cNvSpPr>
            <a:spLocks noGrp="1"/>
          </p:cNvSpPr>
          <p:nvPr>
            <p:ph type="body" idx="10"/>
          </p:nvPr>
        </p:nvSpPr>
        <p:spPr/>
        <p:txBody>
          <a:bodyPr/>
          <a:lstStyle/>
          <a:p>
            <a:endParaRPr lang="en-US"/>
          </a:p>
        </p:txBody>
      </p:sp>
      <p:sp>
        <p:nvSpPr>
          <p:cNvPr id="314" name="Textfeld 3"/>
          <p:cNvSpPr txBox="1">
            <a:spLocks noGrp="1"/>
          </p:cNvSpPr>
          <p:nvPr>
            <p:ph type="sldNum" sz="quarter" idx="4294967295"/>
          </p:nvPr>
        </p:nvSpPr>
        <p:spPr>
          <a:xfrm>
            <a:off x="8294688" y="6065838"/>
            <a:ext cx="341312" cy="3698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
        <p:nvSpPr>
          <p:cNvPr id="315"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solidFill>
                  <a:schemeClr val="accent3">
                    <a:lumOff val="44000"/>
                  </a:schemeClr>
                </a:solidFill>
              </a:defRPr>
            </a:lvl1pPr>
          </a:lstStyle>
          <a:p>
            <a:r>
              <a:t>Psy_B_7-2: funktionelle Neuroanatomie, Merle Schuckart (schuckart@psychologie.uni-kiel.de), SoSe 2021</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Titel 1"/>
          <p:cNvSpPr txBox="1">
            <a:spLocks noGrp="1"/>
          </p:cNvSpPr>
          <p:nvPr>
            <p:ph type="title"/>
          </p:nvPr>
        </p:nvSpPr>
        <p:spPr>
          <a:prstGeom prst="rect">
            <a:avLst/>
          </a:prstGeom>
        </p:spPr>
        <p:txBody>
          <a:bodyPr/>
          <a:lstStyle>
            <a:lvl1pPr>
              <a:defRPr sz="2200"/>
            </a:lvl1pPr>
          </a:lstStyle>
          <a:p>
            <a:r>
              <a:t>Wiederholung: Spinalnerven &amp; -ganglien</a:t>
            </a:r>
          </a:p>
        </p:txBody>
      </p:sp>
      <p:pic>
        <p:nvPicPr>
          <p:cNvPr id="320" name="Spinalnerv.png" descr="Spinalnerv.png"/>
          <p:cNvPicPr>
            <a:picLocks noChangeAspect="1"/>
          </p:cNvPicPr>
          <p:nvPr/>
        </p:nvPicPr>
        <p:blipFill>
          <a:blip r:embed="rId3"/>
          <a:srcRect r="51598"/>
          <a:stretch>
            <a:fillRect/>
          </a:stretch>
        </p:blipFill>
        <p:spPr>
          <a:xfrm>
            <a:off x="1533663" y="2476910"/>
            <a:ext cx="2878493" cy="2717954"/>
          </a:xfrm>
          <a:prstGeom prst="rect">
            <a:avLst/>
          </a:prstGeom>
          <a:ln w="12700">
            <a:miter lim="400000"/>
          </a:ln>
        </p:spPr>
      </p:pic>
      <p:sp>
        <p:nvSpPr>
          <p:cNvPr id="321" name="ventral…"/>
          <p:cNvSpPr txBox="1"/>
          <p:nvPr/>
        </p:nvSpPr>
        <p:spPr>
          <a:xfrm>
            <a:off x="3522468" y="5429316"/>
            <a:ext cx="1810977"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gn="ctr">
              <a:defRPr sz="1500" i="1">
                <a:solidFill>
                  <a:schemeClr val="accent4">
                    <a:lumOff val="-8800"/>
                  </a:schemeClr>
                </a:solidFill>
                <a:latin typeface="D-DIN"/>
                <a:ea typeface="D-DIN"/>
                <a:cs typeface="D-DIN"/>
                <a:sym typeface="D-DIN"/>
              </a:defRPr>
            </a:pPr>
            <a:r>
              <a:t>ventral</a:t>
            </a:r>
          </a:p>
          <a:p>
            <a:pPr algn="ctr">
              <a:defRPr sz="1200">
                <a:solidFill>
                  <a:schemeClr val="accent4">
                    <a:lumOff val="13999"/>
                  </a:schemeClr>
                </a:solidFill>
                <a:latin typeface="D-DIN"/>
                <a:ea typeface="D-DIN"/>
                <a:cs typeface="D-DIN"/>
                <a:sym typeface="D-DIN"/>
              </a:defRPr>
            </a:pPr>
            <a:r>
              <a:t>(= vorne; zum Bauch hin)</a:t>
            </a:r>
          </a:p>
        </p:txBody>
      </p:sp>
      <p:sp>
        <p:nvSpPr>
          <p:cNvPr id="322" name="dorsal…"/>
          <p:cNvSpPr txBox="1"/>
          <p:nvPr/>
        </p:nvSpPr>
        <p:spPr>
          <a:xfrm>
            <a:off x="3429228" y="1536093"/>
            <a:ext cx="192959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gn="ctr">
              <a:defRPr sz="1500" i="1">
                <a:solidFill>
                  <a:schemeClr val="accent4">
                    <a:lumOff val="-8800"/>
                  </a:schemeClr>
                </a:solidFill>
                <a:latin typeface="D-DIN"/>
                <a:ea typeface="D-DIN"/>
                <a:cs typeface="D-DIN"/>
                <a:sym typeface="D-DIN"/>
              </a:defRPr>
            </a:pPr>
            <a:r>
              <a:t>dorsal</a:t>
            </a:r>
          </a:p>
          <a:p>
            <a:pPr algn="ctr">
              <a:defRPr sz="1200">
                <a:solidFill>
                  <a:schemeClr val="accent4">
                    <a:lumOff val="13999"/>
                  </a:schemeClr>
                </a:solidFill>
                <a:latin typeface="D-DIN"/>
                <a:ea typeface="D-DIN"/>
                <a:cs typeface="D-DIN"/>
                <a:sym typeface="D-DIN"/>
              </a:defRPr>
            </a:pPr>
            <a:r>
              <a:t>(= hinten; zum Rücken hin)</a:t>
            </a:r>
          </a:p>
        </p:txBody>
      </p:sp>
      <p:pic>
        <p:nvPicPr>
          <p:cNvPr id="323" name="Spinalnerv.png" descr="Spinalnerv.png"/>
          <p:cNvPicPr>
            <a:picLocks noChangeAspect="1"/>
          </p:cNvPicPr>
          <p:nvPr/>
        </p:nvPicPr>
        <p:blipFill>
          <a:blip r:embed="rId3"/>
          <a:srcRect r="51598"/>
          <a:stretch>
            <a:fillRect/>
          </a:stretch>
        </p:blipFill>
        <p:spPr>
          <a:xfrm flipH="1">
            <a:off x="4395403" y="2464362"/>
            <a:ext cx="2893264" cy="2731902"/>
          </a:xfrm>
          <a:prstGeom prst="rect">
            <a:avLst/>
          </a:prstGeom>
          <a:ln w="12700">
            <a:miter lim="400000"/>
          </a:ln>
        </p:spPr>
      </p:pic>
      <p:sp>
        <p:nvSpPr>
          <p:cNvPr id="324" name="affarenter Nervenstrang…"/>
          <p:cNvSpPr txBox="1"/>
          <p:nvPr/>
        </p:nvSpPr>
        <p:spPr>
          <a:xfrm>
            <a:off x="1318953" y="1551358"/>
            <a:ext cx="1492914" cy="1082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500">
                <a:latin typeface="D-DIN"/>
                <a:ea typeface="D-DIN"/>
                <a:cs typeface="D-DIN"/>
                <a:sym typeface="D-DIN"/>
              </a:defRPr>
            </a:pPr>
            <a:r>
              <a:t>affarenter Nervenstrang</a:t>
            </a:r>
          </a:p>
          <a:p>
            <a:pPr algn="ctr">
              <a:defRPr sz="1200">
                <a:solidFill>
                  <a:schemeClr val="accent3">
                    <a:lumOff val="11000"/>
                  </a:schemeClr>
                </a:solidFill>
                <a:latin typeface="D-DIN"/>
                <a:ea typeface="D-DIN"/>
                <a:cs typeface="D-DIN"/>
                <a:sym typeface="D-DIN"/>
              </a:defRPr>
            </a:pPr>
            <a:r>
              <a:t>(sensorische Informationen </a:t>
            </a:r>
            <a:r>
              <a:rPr u="sng"/>
              <a:t>zum</a:t>
            </a:r>
            <a:r>
              <a:t> Gehirn)</a:t>
            </a:r>
          </a:p>
        </p:txBody>
      </p:sp>
      <p:sp>
        <p:nvSpPr>
          <p:cNvPr id="325" name="efferenter Nervenstrang…"/>
          <p:cNvSpPr txBox="1"/>
          <p:nvPr/>
        </p:nvSpPr>
        <p:spPr>
          <a:xfrm>
            <a:off x="1309253" y="4800067"/>
            <a:ext cx="1492915" cy="1082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500">
                <a:latin typeface="D-DIN"/>
                <a:ea typeface="D-DIN"/>
                <a:cs typeface="D-DIN"/>
                <a:sym typeface="D-DIN"/>
              </a:defRPr>
            </a:pPr>
            <a:r>
              <a:t>efferenter Nervenstrang</a:t>
            </a:r>
          </a:p>
          <a:p>
            <a:pPr algn="ctr">
              <a:defRPr sz="1200">
                <a:solidFill>
                  <a:schemeClr val="accent3">
                    <a:lumOff val="11000"/>
                  </a:schemeClr>
                </a:solidFill>
                <a:latin typeface="D-DIN"/>
                <a:ea typeface="D-DIN"/>
                <a:cs typeface="D-DIN"/>
                <a:sym typeface="D-DIN"/>
              </a:defRPr>
            </a:pPr>
            <a:r>
              <a:t>(motorische Informationen </a:t>
            </a:r>
            <a:r>
              <a:rPr u="sng"/>
              <a:t>vom</a:t>
            </a:r>
            <a:r>
              <a:t> Gehirn)</a:t>
            </a:r>
          </a:p>
        </p:txBody>
      </p:sp>
      <p:sp>
        <p:nvSpPr>
          <p:cNvPr id="326" name="Spinalganglion /…"/>
          <p:cNvSpPr txBox="1"/>
          <p:nvPr/>
        </p:nvSpPr>
        <p:spPr>
          <a:xfrm>
            <a:off x="374633" y="2754478"/>
            <a:ext cx="1512799" cy="548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500">
                <a:latin typeface="D-DIN"/>
                <a:ea typeface="D-DIN"/>
                <a:cs typeface="D-DIN"/>
                <a:sym typeface="D-DIN"/>
              </a:defRPr>
            </a:pPr>
            <a:r>
              <a:t>Spinalganglion / </a:t>
            </a:r>
          </a:p>
          <a:p>
            <a:pPr>
              <a:defRPr sz="1500">
                <a:latin typeface="D-DIN"/>
                <a:ea typeface="D-DIN"/>
                <a:cs typeface="D-DIN"/>
                <a:sym typeface="D-DIN"/>
              </a:defRPr>
            </a:pPr>
            <a:r>
              <a:t>Dorsalganglion</a:t>
            </a:r>
          </a:p>
        </p:txBody>
      </p:sp>
      <p:sp>
        <p:nvSpPr>
          <p:cNvPr id="327" name="Spinalnerv…"/>
          <p:cNvSpPr txBox="1"/>
          <p:nvPr/>
        </p:nvSpPr>
        <p:spPr>
          <a:xfrm>
            <a:off x="7093751" y="4127217"/>
            <a:ext cx="1146012" cy="675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500">
                <a:latin typeface="D-DIN"/>
                <a:ea typeface="D-DIN"/>
                <a:cs typeface="D-DIN"/>
                <a:sym typeface="D-DIN"/>
              </a:defRPr>
            </a:pPr>
            <a:r>
              <a:t>Spinalnerv</a:t>
            </a:r>
          </a:p>
          <a:p>
            <a:pPr>
              <a:defRPr sz="1200">
                <a:solidFill>
                  <a:schemeClr val="accent3">
                    <a:lumOff val="11000"/>
                  </a:schemeClr>
                </a:solidFill>
                <a:latin typeface="D-DIN"/>
                <a:ea typeface="D-DIN"/>
                <a:cs typeface="D-DIN"/>
                <a:sym typeface="D-DIN"/>
              </a:defRPr>
            </a:pPr>
            <a:r>
              <a:t>(umfasst beide </a:t>
            </a:r>
          </a:p>
          <a:p>
            <a:pPr>
              <a:defRPr sz="1200">
                <a:solidFill>
                  <a:schemeClr val="accent3">
                    <a:lumOff val="11000"/>
                  </a:schemeClr>
                </a:solidFill>
                <a:latin typeface="D-DIN"/>
                <a:ea typeface="D-DIN"/>
                <a:cs typeface="D-DIN"/>
                <a:sym typeface="D-DIN"/>
              </a:defRPr>
            </a:pPr>
            <a:r>
              <a:t>Nervenstänge)</a:t>
            </a:r>
          </a:p>
        </p:txBody>
      </p:sp>
      <p:sp>
        <p:nvSpPr>
          <p:cNvPr id="328" name="Linie"/>
          <p:cNvSpPr/>
          <p:nvPr/>
        </p:nvSpPr>
        <p:spPr>
          <a:xfrm flipV="1">
            <a:off x="2133960" y="4547620"/>
            <a:ext cx="286851" cy="286850"/>
          </a:xfrm>
          <a:prstGeom prst="line">
            <a:avLst/>
          </a:prstGeom>
          <a:ln w="25400">
            <a:solidFill>
              <a:srgbClr val="000000"/>
            </a:solidFill>
            <a:miter lim="400000"/>
            <a:tailEnd type="arrow"/>
          </a:ln>
        </p:spPr>
        <p:txBody>
          <a:bodyPr lIns="45719" rIns="45719"/>
          <a:lstStyle/>
          <a:p>
            <a:endParaRPr/>
          </a:p>
        </p:txBody>
      </p:sp>
      <p:sp>
        <p:nvSpPr>
          <p:cNvPr id="329" name="Linie"/>
          <p:cNvSpPr/>
          <p:nvPr/>
        </p:nvSpPr>
        <p:spPr>
          <a:xfrm>
            <a:off x="1485935" y="3310954"/>
            <a:ext cx="247820" cy="247819"/>
          </a:xfrm>
          <a:prstGeom prst="line">
            <a:avLst/>
          </a:prstGeom>
          <a:ln w="25400">
            <a:solidFill>
              <a:srgbClr val="000000"/>
            </a:solidFill>
            <a:miter lim="400000"/>
            <a:tailEnd type="arrow"/>
          </a:ln>
        </p:spPr>
        <p:txBody>
          <a:bodyPr lIns="45719" rIns="45719"/>
          <a:lstStyle/>
          <a:p>
            <a:endParaRPr/>
          </a:p>
        </p:txBody>
      </p:sp>
      <p:sp>
        <p:nvSpPr>
          <p:cNvPr id="330" name="Linie"/>
          <p:cNvSpPr/>
          <p:nvPr/>
        </p:nvSpPr>
        <p:spPr>
          <a:xfrm>
            <a:off x="2409489" y="2497877"/>
            <a:ext cx="173105" cy="360573"/>
          </a:xfrm>
          <a:prstGeom prst="line">
            <a:avLst/>
          </a:prstGeom>
          <a:ln w="25400">
            <a:solidFill>
              <a:srgbClr val="000000"/>
            </a:solidFill>
            <a:miter lim="400000"/>
            <a:tailEnd type="arrow"/>
          </a:ln>
        </p:spPr>
        <p:txBody>
          <a:bodyPr lIns="45719" rIns="45719"/>
          <a:lstStyle/>
          <a:p>
            <a:endParaRPr/>
          </a:p>
        </p:txBody>
      </p:sp>
      <p:sp>
        <p:nvSpPr>
          <p:cNvPr id="331" name="Linie"/>
          <p:cNvSpPr/>
          <p:nvPr/>
        </p:nvSpPr>
        <p:spPr>
          <a:xfrm flipH="1" flipV="1">
            <a:off x="7391680" y="3899917"/>
            <a:ext cx="271935" cy="271935"/>
          </a:xfrm>
          <a:prstGeom prst="line">
            <a:avLst/>
          </a:prstGeom>
          <a:ln w="25400">
            <a:solidFill>
              <a:srgbClr val="000000"/>
            </a:solidFill>
            <a:miter lim="400000"/>
            <a:tailEnd type="arrow"/>
          </a:ln>
        </p:spPr>
        <p:txBody>
          <a:bodyPr lIns="45719" rIns="45719"/>
          <a:lstStyle/>
          <a:p>
            <a:endParaRPr/>
          </a:p>
        </p:txBody>
      </p:sp>
      <p:sp>
        <p:nvSpPr>
          <p:cNvPr id="332" name="Abbildung 6…"/>
          <p:cNvSpPr txBox="1"/>
          <p:nvPr/>
        </p:nvSpPr>
        <p:spPr>
          <a:xfrm>
            <a:off x="259854" y="1214321"/>
            <a:ext cx="2356058" cy="345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800" b="1">
                <a:solidFill>
                  <a:schemeClr val="accent4"/>
                </a:solidFill>
                <a:latin typeface="D-DIN"/>
                <a:ea typeface="D-DIN"/>
                <a:cs typeface="D-DIN"/>
                <a:sym typeface="D-DIN"/>
              </a:defRPr>
            </a:pPr>
            <a:r>
              <a:t>Abbildung 6</a:t>
            </a:r>
          </a:p>
          <a:p>
            <a:pPr defTabSz="457200">
              <a:defRPr sz="800" i="1">
                <a:solidFill>
                  <a:schemeClr val="accent4"/>
                </a:solidFill>
                <a:latin typeface="D-DIN"/>
                <a:ea typeface="D-DIN"/>
                <a:cs typeface="D-DIN"/>
                <a:sym typeface="D-DIN"/>
              </a:defRPr>
            </a:pPr>
            <a:r>
              <a:t>Spinalnerven</a:t>
            </a:r>
          </a:p>
        </p:txBody>
      </p:sp>
      <p:sp>
        <p:nvSpPr>
          <p:cNvPr id="333" name="Medulla spinalis - Querschnitt - German and Latin, 2006"/>
          <p:cNvSpPr txBox="1"/>
          <p:nvPr/>
        </p:nvSpPr>
        <p:spPr>
          <a:xfrm>
            <a:off x="300662" y="5780244"/>
            <a:ext cx="3011928" cy="345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800" b="1">
                <a:solidFill>
                  <a:schemeClr val="accent4"/>
                </a:solidFill>
                <a:latin typeface="D-DIN"/>
                <a:ea typeface="D-DIN"/>
                <a:cs typeface="D-DIN"/>
                <a:sym typeface="D-DIN"/>
              </a:defRPr>
            </a:pPr>
            <a:endParaRPr/>
          </a:p>
          <a:p>
            <a:pPr defTabSz="457200">
              <a:defRPr sz="800">
                <a:solidFill>
                  <a:schemeClr val="accent4"/>
                </a:solidFill>
                <a:latin typeface="D-DIN"/>
                <a:ea typeface="D-DIN"/>
                <a:cs typeface="D-DIN"/>
                <a:sym typeface="D-DIN"/>
              </a:defRPr>
            </a:pPr>
            <a:r>
              <a:rPr i="1"/>
              <a:t>Medulla spinalis - Querschnitt - German and Latin</a:t>
            </a:r>
            <a:r>
              <a:t>, 2006</a:t>
            </a:r>
          </a:p>
        </p:txBody>
      </p:sp>
      <p:sp>
        <p:nvSpPr>
          <p:cNvPr id="334" name="Pfeil"/>
          <p:cNvSpPr/>
          <p:nvPr/>
        </p:nvSpPr>
        <p:spPr>
          <a:xfrm rot="16200000">
            <a:off x="4224455" y="2046864"/>
            <a:ext cx="388753" cy="411103"/>
          </a:xfrm>
          <a:prstGeom prst="rightArrow">
            <a:avLst>
              <a:gd name="adj1" fmla="val 32000"/>
              <a:gd name="adj2" fmla="val 67679"/>
            </a:avLst>
          </a:prstGeom>
          <a:solidFill>
            <a:schemeClr val="accent3">
              <a:lumOff val="44000"/>
            </a:schemeClr>
          </a:solidFill>
          <a:ln w="25400">
            <a:solidFill>
              <a:srgbClr val="A0A0A0"/>
            </a:solidFill>
          </a:ln>
        </p:spPr>
        <p:txBody>
          <a:bodyPr lIns="45719" rIns="45719"/>
          <a:lstStyle/>
          <a:p>
            <a:endParaRPr/>
          </a:p>
        </p:txBody>
      </p:sp>
      <p:sp>
        <p:nvSpPr>
          <p:cNvPr id="335" name="Pfeil"/>
          <p:cNvSpPr/>
          <p:nvPr/>
        </p:nvSpPr>
        <p:spPr>
          <a:xfrm rot="5400000">
            <a:off x="4199946" y="5039905"/>
            <a:ext cx="388754" cy="411103"/>
          </a:xfrm>
          <a:prstGeom prst="rightArrow">
            <a:avLst>
              <a:gd name="adj1" fmla="val 32000"/>
              <a:gd name="adj2" fmla="val 67679"/>
            </a:avLst>
          </a:prstGeom>
          <a:solidFill>
            <a:schemeClr val="accent3">
              <a:lumOff val="44000"/>
            </a:schemeClr>
          </a:solidFill>
          <a:ln w="25400">
            <a:solidFill>
              <a:srgbClr val="A0A0A0"/>
            </a:solidFill>
          </a:ln>
        </p:spPr>
        <p:txBody>
          <a:bodyPr lIns="45719" rIns="45719"/>
          <a:lstStyle/>
          <a:p>
            <a:endParaRPr/>
          </a:p>
        </p:txBody>
      </p:sp>
      <p:sp>
        <p:nvSpPr>
          <p:cNvPr id="336" name="Linie"/>
          <p:cNvSpPr/>
          <p:nvPr/>
        </p:nvSpPr>
        <p:spPr>
          <a:xfrm flipV="1">
            <a:off x="7319383" y="3678868"/>
            <a:ext cx="1" cy="197358"/>
          </a:xfrm>
          <a:prstGeom prst="line">
            <a:avLst/>
          </a:prstGeom>
          <a:ln w="25400">
            <a:solidFill>
              <a:srgbClr val="000000"/>
            </a:solidFill>
            <a:headEnd type="triangle" len="sm"/>
            <a:tailEnd type="triangle" len="sm"/>
          </a:ln>
        </p:spPr>
        <p:txBody>
          <a:bodyPr lIns="45719" rIns="45719"/>
          <a:lstStyle/>
          <a:p>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50098F-092B-72C7-D0D4-CB36BAF36EE6}"/>
              </a:ext>
            </a:extLst>
          </p:cNvPr>
          <p:cNvSpPr>
            <a:spLocks noGrp="1"/>
          </p:cNvSpPr>
          <p:nvPr>
            <p:ph type="body" idx="1"/>
          </p:nvPr>
        </p:nvSpPr>
        <p:spPr/>
        <p:txBody>
          <a:bodyPr/>
          <a:lstStyle/>
          <a:p>
            <a:endParaRPr lang="en-US"/>
          </a:p>
        </p:txBody>
      </p:sp>
      <p:sp>
        <p:nvSpPr>
          <p:cNvPr id="342" name="Titel 1"/>
          <p:cNvSpPr txBox="1">
            <a:spLocks noGrp="1"/>
          </p:cNvSpPr>
          <p:nvPr>
            <p:ph type="title"/>
          </p:nvPr>
        </p:nvSpPr>
        <p:spPr>
          <a:prstGeom prst="rect">
            <a:avLst/>
          </a:prstGeom>
        </p:spPr>
        <p:txBody>
          <a:bodyPr/>
          <a:lstStyle/>
          <a:p>
            <a:pPr>
              <a:defRPr sz="2200"/>
            </a:pPr>
            <a:r>
              <a:t>Wiederholung: </a:t>
            </a:r>
          </a:p>
          <a:p>
            <a:pPr>
              <a:defRPr sz="2200"/>
            </a:pPr>
            <a:r>
              <a:t>somatosensorischer Homunculus</a:t>
            </a:r>
          </a:p>
        </p:txBody>
      </p:sp>
      <p:sp>
        <p:nvSpPr>
          <p:cNvPr id="343" name="Abbildung 7…"/>
          <p:cNvSpPr txBox="1"/>
          <p:nvPr/>
        </p:nvSpPr>
        <p:spPr>
          <a:xfrm>
            <a:off x="259854" y="1214321"/>
            <a:ext cx="2356058" cy="345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800" b="1">
                <a:solidFill>
                  <a:schemeClr val="accent4"/>
                </a:solidFill>
                <a:latin typeface="D-DIN"/>
                <a:ea typeface="D-DIN"/>
                <a:cs typeface="D-DIN"/>
                <a:sym typeface="D-DIN"/>
              </a:defRPr>
            </a:pPr>
            <a:r>
              <a:t>Abbildung 7</a:t>
            </a:r>
          </a:p>
          <a:p>
            <a:pPr defTabSz="457200">
              <a:defRPr sz="800" i="1">
                <a:solidFill>
                  <a:schemeClr val="accent4"/>
                </a:solidFill>
                <a:latin typeface="D-DIN"/>
                <a:ea typeface="D-DIN"/>
                <a:cs typeface="D-DIN"/>
                <a:sym typeface="D-DIN"/>
              </a:defRPr>
            </a:pPr>
            <a:r>
              <a:t>Homunculus</a:t>
            </a:r>
          </a:p>
        </p:txBody>
      </p:sp>
      <p:sp>
        <p:nvSpPr>
          <p:cNvPr id="344" name="Kandel, 2012"/>
          <p:cNvSpPr txBox="1"/>
          <p:nvPr/>
        </p:nvSpPr>
        <p:spPr>
          <a:xfrm>
            <a:off x="300662" y="5780244"/>
            <a:ext cx="3011928"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457200">
              <a:defRPr sz="800">
                <a:solidFill>
                  <a:schemeClr val="accent4"/>
                </a:solidFill>
                <a:latin typeface="D-DIN"/>
                <a:ea typeface="D-DIN"/>
                <a:cs typeface="D-DIN"/>
                <a:sym typeface="D-DIN"/>
              </a:defRPr>
            </a:lvl1pPr>
          </a:lstStyle>
          <a:p>
            <a:r>
              <a:t>Kandel, 2012</a:t>
            </a:r>
          </a:p>
        </p:txBody>
      </p:sp>
      <p:pic>
        <p:nvPicPr>
          <p:cNvPr id="345" name="homunculus.png" descr="homunculus.png"/>
          <p:cNvPicPr>
            <a:picLocks noChangeAspect="1"/>
          </p:cNvPicPr>
          <p:nvPr/>
        </p:nvPicPr>
        <p:blipFill>
          <a:blip r:embed="rId2"/>
          <a:stretch>
            <a:fillRect/>
          </a:stretch>
        </p:blipFill>
        <p:spPr>
          <a:xfrm>
            <a:off x="347910" y="1820616"/>
            <a:ext cx="7894005" cy="3637598"/>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Titel 1"/>
          <p:cNvSpPr txBox="1">
            <a:spLocks noGrp="1"/>
          </p:cNvSpPr>
          <p:nvPr>
            <p:ph type="title"/>
          </p:nvPr>
        </p:nvSpPr>
        <p:spPr>
          <a:prstGeom prst="rect">
            <a:avLst/>
          </a:prstGeom>
        </p:spPr>
        <p:txBody>
          <a:bodyPr>
            <a:normAutofit fontScale="90000"/>
          </a:bodyPr>
          <a:lstStyle/>
          <a:p>
            <a:r>
              <a:t>Wiederholung: Schmerzgedächtnis</a:t>
            </a:r>
          </a:p>
        </p:txBody>
      </p:sp>
      <p:sp>
        <p:nvSpPr>
          <p:cNvPr id="348" name="bei langfristiger noxischer Reizung (= Schmerz) Potenzierung der Übertragungsstärke zwischen schmerzleitenden C-Fasern und den affarenten Hinterhorn-Neuronen des RMs…"/>
          <p:cNvSpPr txBox="1"/>
          <p:nvPr/>
        </p:nvSpPr>
        <p:spPr>
          <a:xfrm>
            <a:off x="451492" y="1382092"/>
            <a:ext cx="7006509" cy="41503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ts val="2000"/>
              </a:lnSpc>
              <a:defRPr sz="1700"/>
            </a:pPr>
            <a:endParaRPr/>
          </a:p>
          <a:p>
            <a:pPr marL="160421" indent="-160421">
              <a:lnSpc>
                <a:spcPts val="2000"/>
              </a:lnSpc>
              <a:buSzPct val="100000"/>
              <a:buChar char="•"/>
              <a:defRPr sz="1700"/>
            </a:pPr>
            <a:r>
              <a:t>bei langfristiger noxischer Reizung (= Schmerz) </a:t>
            </a:r>
            <a:r>
              <a:rPr b="1"/>
              <a:t>Potenzierung der Übertragungsstärke</a:t>
            </a:r>
            <a:r>
              <a:t> zwischen schmerzleitenden C-Fasern und den affarenten Hinterhorn-Neuronen des RMs</a:t>
            </a:r>
          </a:p>
          <a:p>
            <a:pPr marL="160421" indent="-160421">
              <a:lnSpc>
                <a:spcPts val="2000"/>
              </a:lnSpc>
              <a:buSzPct val="100000"/>
              <a:buChar char="•"/>
              <a:defRPr sz="1700"/>
            </a:pPr>
            <a:endParaRPr/>
          </a:p>
          <a:p>
            <a:pPr marL="160421" indent="-160421">
              <a:lnSpc>
                <a:spcPts val="2000"/>
              </a:lnSpc>
              <a:buSzPct val="100000"/>
              <a:buChar char="•"/>
              <a:defRPr sz="1700"/>
            </a:pPr>
            <a:r>
              <a:t>zusätzlich teilweise </a:t>
            </a:r>
            <a:r>
              <a:rPr b="1"/>
              <a:t>Zelltod von GABAergen Interneuronen</a:t>
            </a:r>
            <a:r>
              <a:t> im Hinterhorn des RMs, die normalerweise hemmend auf die schmerzleitenden Fasern wirken würden</a:t>
            </a:r>
          </a:p>
          <a:p>
            <a:pPr marL="160421" indent="-160421">
              <a:lnSpc>
                <a:spcPts val="2000"/>
              </a:lnSpc>
              <a:buSzPct val="100000"/>
              <a:buChar char="•"/>
              <a:defRPr sz="1700"/>
            </a:pPr>
            <a:endParaRPr/>
          </a:p>
          <a:p>
            <a:pPr marL="541421" lvl="1" indent="-160421">
              <a:lnSpc>
                <a:spcPts val="2000"/>
              </a:lnSpc>
              <a:buSzPct val="100000"/>
              <a:buChar char="•"/>
              <a:defRPr sz="1700"/>
            </a:pPr>
            <a:r>
              <a:t>Folge: man reagiert übermäßig sensibel auf Schmerzreize           (= </a:t>
            </a:r>
            <a:r>
              <a:rPr b="1"/>
              <a:t>Hyperalgesie</a:t>
            </a:r>
            <a:r>
              <a:t>)</a:t>
            </a:r>
          </a:p>
          <a:p>
            <a:pPr marL="541421" lvl="1" indent="-160421">
              <a:lnSpc>
                <a:spcPts val="2000"/>
              </a:lnSpc>
              <a:buSzPct val="100000"/>
              <a:buChar char="•"/>
              <a:defRPr sz="1700"/>
            </a:pPr>
            <a:endParaRPr/>
          </a:p>
          <a:p>
            <a:pPr marL="541421" lvl="1" indent="-160421">
              <a:lnSpc>
                <a:spcPts val="2000"/>
              </a:lnSpc>
              <a:buSzPct val="100000"/>
              <a:buChar char="•"/>
              <a:defRPr sz="1700"/>
            </a:pPr>
            <a:r>
              <a:t>vorhandene Hyperalgesie kann nicht gelöscht werden</a:t>
            </a:r>
          </a:p>
          <a:p>
            <a:pPr marL="541421" lvl="1" indent="-160421">
              <a:lnSpc>
                <a:spcPts val="2000"/>
              </a:lnSpc>
              <a:buSzPct val="100000"/>
              <a:buChar char="•"/>
              <a:defRPr sz="1700"/>
            </a:pPr>
            <a:endParaRPr/>
          </a:p>
          <a:p>
            <a:pPr marL="541421" lvl="1" indent="-160421">
              <a:lnSpc>
                <a:spcPts val="2000"/>
              </a:lnSpc>
              <a:buSzPct val="100000"/>
              <a:buChar char="•"/>
              <a:defRPr sz="1700"/>
            </a:pPr>
            <a:r>
              <a:t>Prävention: Schmerzmittel auch wirklich nehmen, wenn man Schmerzen hat</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Titel 1"/>
          <p:cNvSpPr txBox="1">
            <a:spLocks noGrp="1"/>
          </p:cNvSpPr>
          <p:nvPr>
            <p:ph type="title"/>
          </p:nvPr>
        </p:nvSpPr>
        <p:spPr>
          <a:prstGeom prst="rect">
            <a:avLst/>
          </a:prstGeom>
        </p:spPr>
        <p:txBody>
          <a:bodyPr/>
          <a:lstStyle/>
          <a:p>
            <a:r>
              <a:t>Gruppenarbeit</a:t>
            </a:r>
          </a:p>
        </p:txBody>
      </p:sp>
      <p:pic>
        <p:nvPicPr>
          <p:cNvPr id="355" name="Bildschirmfoto 2021-06-08 um 13.16.15.png" descr="Bildschirmfoto 2021-06-08 um 13.16.15.png"/>
          <p:cNvPicPr>
            <a:picLocks noChangeAspect="1"/>
          </p:cNvPicPr>
          <p:nvPr/>
        </p:nvPicPr>
        <p:blipFill>
          <a:blip r:embed="rId2"/>
          <a:stretch>
            <a:fillRect/>
          </a:stretch>
        </p:blipFill>
        <p:spPr>
          <a:xfrm>
            <a:off x="560903" y="1852021"/>
            <a:ext cx="7497239" cy="3529867"/>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Rechteck"/>
          <p:cNvSpPr/>
          <p:nvPr/>
        </p:nvSpPr>
        <p:spPr>
          <a:xfrm>
            <a:off x="5491552" y="4151226"/>
            <a:ext cx="2771538" cy="2010859"/>
          </a:xfrm>
          <a:prstGeom prst="rect">
            <a:avLst/>
          </a:prstGeom>
          <a:solidFill>
            <a:schemeClr val="accent3">
              <a:lumOff val="44000"/>
            </a:schemeClr>
          </a:solidFill>
          <a:ln w="25400">
            <a:solidFill>
              <a:srgbClr val="8EC1E3"/>
            </a:solidFill>
            <a:prstDash val="sysDot"/>
            <a:miter lim="400000"/>
          </a:ln>
        </p:spPr>
        <p:txBody>
          <a:bodyPr lIns="45719" rIns="45719"/>
          <a:lstStyle/>
          <a:p>
            <a:endParaRPr/>
          </a:p>
        </p:txBody>
      </p:sp>
      <p:sp>
        <p:nvSpPr>
          <p:cNvPr id="360" name="Bitte schaut euch die Veränderungen im PNS und am Rückenmark an!…"/>
          <p:cNvSpPr txBox="1"/>
          <p:nvPr/>
        </p:nvSpPr>
        <p:spPr>
          <a:xfrm>
            <a:off x="444698" y="1237257"/>
            <a:ext cx="4706163" cy="4682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600">
                <a:uFill>
                  <a:solidFill>
                    <a:srgbClr val="000000"/>
                  </a:solidFill>
                </a:uFill>
                <a:latin typeface="Calibri"/>
                <a:ea typeface="Calibri"/>
                <a:cs typeface="Calibri"/>
                <a:sym typeface="Calibri"/>
              </a:defRPr>
            </a:pPr>
            <a:r>
              <a:t>Bitte schaut euch die</a:t>
            </a:r>
            <a:r>
              <a:rPr b="1"/>
              <a:t> Veränderungen im PNS und am Rückenmark </a:t>
            </a:r>
            <a:r>
              <a:t>an! </a:t>
            </a:r>
          </a:p>
          <a:p>
            <a:pPr defTabSz="457200">
              <a:defRPr sz="1600">
                <a:solidFill>
                  <a:schemeClr val="accent3"/>
                </a:solidFill>
                <a:uFill>
                  <a:solidFill>
                    <a:srgbClr val="000000"/>
                  </a:solidFill>
                </a:uFill>
                <a:latin typeface="Calibri"/>
                <a:ea typeface="Calibri"/>
                <a:cs typeface="Calibri"/>
                <a:sym typeface="Calibri"/>
              </a:defRPr>
            </a:pPr>
            <a:r>
              <a:t>(S. 874-875, Abschnitt „Peripheral Changes“, den Abschnitt „Central changes: the spinal cord“ nicht mehr!)</a:t>
            </a:r>
          </a:p>
          <a:p>
            <a:pPr defTabSz="457200">
              <a:defRPr sz="1600">
                <a:uFill>
                  <a:solidFill>
                    <a:srgbClr val="000000"/>
                  </a:solidFill>
                </a:uFill>
                <a:latin typeface="Calibri"/>
                <a:ea typeface="Calibri"/>
                <a:cs typeface="Calibri"/>
                <a:sym typeface="Calibri"/>
              </a:defRPr>
            </a:pPr>
            <a:endParaRPr/>
          </a:p>
          <a:p>
            <a:pPr marL="300789" indent="-300789" defTabSz="457200">
              <a:buSzPct val="100000"/>
              <a:buAutoNum type="alphaLcParenR"/>
              <a:defRPr sz="1600">
                <a:uFill>
                  <a:solidFill>
                    <a:srgbClr val="000000"/>
                  </a:solidFill>
                </a:uFill>
                <a:latin typeface="Calibri"/>
                <a:ea typeface="Calibri"/>
                <a:cs typeface="Calibri"/>
                <a:sym typeface="Calibri"/>
              </a:defRPr>
            </a:pPr>
            <a:r>
              <a:t>Welche peripheren Veränderungen zeigen sich nach einer physischen Verletzung?</a:t>
            </a:r>
          </a:p>
          <a:p>
            <a:pPr marL="501315" lvl="1" indent="-120315" defTabSz="457200">
              <a:buSzPct val="100000"/>
              <a:buChar char="•"/>
              <a:defRPr sz="1600">
                <a:uFill>
                  <a:solidFill>
                    <a:srgbClr val="000000"/>
                  </a:solidFill>
                </a:uFill>
                <a:latin typeface="Calibri"/>
                <a:ea typeface="Calibri"/>
                <a:cs typeface="Calibri"/>
                <a:sym typeface="Calibri"/>
              </a:defRPr>
            </a:pPr>
            <a:r>
              <a:t> Was sind Neurome?</a:t>
            </a:r>
          </a:p>
          <a:p>
            <a:pPr marL="501315" lvl="1" indent="-120315" defTabSz="457200">
              <a:buSzPct val="100000"/>
              <a:buChar char="•"/>
              <a:defRPr sz="1600">
                <a:uFill>
                  <a:solidFill>
                    <a:srgbClr val="000000"/>
                  </a:solidFill>
                </a:uFill>
                <a:latin typeface="Calibri"/>
                <a:ea typeface="Calibri"/>
                <a:cs typeface="Calibri"/>
                <a:sym typeface="Calibri"/>
              </a:defRPr>
            </a:pPr>
            <a:r>
              <a:t> Wie tragen sie zu Phantomschmerz bei?</a:t>
            </a:r>
          </a:p>
          <a:p>
            <a:pPr marL="501315" lvl="1" indent="-120315" defTabSz="457200">
              <a:buSzPct val="100000"/>
              <a:buChar char="•"/>
              <a:defRPr sz="1600">
                <a:uFill>
                  <a:solidFill>
                    <a:srgbClr val="000000"/>
                  </a:solidFill>
                </a:uFill>
                <a:latin typeface="Calibri"/>
                <a:ea typeface="Calibri"/>
                <a:cs typeface="Calibri"/>
                <a:sym typeface="Calibri"/>
              </a:defRPr>
            </a:pPr>
            <a:r>
              <a:t> Welche Beobachtungen sprechen gegen eine alleinige Verursachung des Phantomschmerzes durch Neurome?</a:t>
            </a:r>
          </a:p>
          <a:p>
            <a:pPr marL="72000" indent="-72000" defTabSz="457200">
              <a:defRPr sz="1600">
                <a:uFill>
                  <a:solidFill>
                    <a:srgbClr val="000000"/>
                  </a:solidFill>
                </a:uFill>
                <a:latin typeface="Calibri"/>
                <a:ea typeface="Calibri"/>
                <a:cs typeface="Calibri"/>
                <a:sym typeface="Calibri"/>
              </a:defRPr>
            </a:pPr>
            <a:endParaRPr/>
          </a:p>
          <a:p>
            <a:pPr defTabSz="457200">
              <a:defRPr sz="1600">
                <a:uFill>
                  <a:solidFill>
                    <a:srgbClr val="000000"/>
                  </a:solidFill>
                </a:uFill>
                <a:latin typeface="Calibri"/>
                <a:ea typeface="Calibri"/>
                <a:cs typeface="Calibri"/>
                <a:sym typeface="Calibri"/>
              </a:defRPr>
            </a:pPr>
            <a:r>
              <a:t>b)  Welche Veränderungen am Rückenmark zeigen sich?</a:t>
            </a:r>
          </a:p>
          <a:p>
            <a:pPr marL="501315" lvl="1" indent="-120315" defTabSz="457200">
              <a:buSzPct val="100000"/>
              <a:buChar char="•"/>
              <a:defRPr sz="1600">
                <a:uFill>
                  <a:solidFill>
                    <a:srgbClr val="000000"/>
                  </a:solidFill>
                </a:uFill>
                <a:latin typeface="Calibri"/>
                <a:ea typeface="Calibri"/>
                <a:cs typeface="Calibri"/>
                <a:sym typeface="Calibri"/>
              </a:defRPr>
            </a:pPr>
            <a:r>
              <a:t> Was ist das „Dorsal Root Ganglion“? </a:t>
            </a:r>
          </a:p>
          <a:p>
            <a:pPr marL="501315" lvl="1" indent="-120315" defTabSz="457200">
              <a:buSzPct val="100000"/>
              <a:buChar char="•"/>
              <a:defRPr sz="1600">
                <a:uFill>
                  <a:solidFill>
                    <a:srgbClr val="000000"/>
                  </a:solidFill>
                </a:uFill>
                <a:latin typeface="Calibri"/>
                <a:ea typeface="Calibri"/>
                <a:cs typeface="Calibri"/>
                <a:sym typeface="Calibri"/>
              </a:defRPr>
            </a:pPr>
            <a:r>
              <a:t>Welche Rolle spielen beieinander liegende Neurone?</a:t>
            </a:r>
          </a:p>
        </p:txBody>
      </p:sp>
      <p:sp>
        <p:nvSpPr>
          <p:cNvPr id="363" name="Titel 1"/>
          <p:cNvSpPr txBox="1">
            <a:spLocks noGrp="1"/>
          </p:cNvSpPr>
          <p:nvPr>
            <p:ph type="title"/>
          </p:nvPr>
        </p:nvSpPr>
        <p:spPr>
          <a:prstGeom prst="rect">
            <a:avLst/>
          </a:prstGeom>
        </p:spPr>
        <p:txBody>
          <a:bodyPr/>
          <a:lstStyle/>
          <a:p>
            <a:r>
              <a:t>Aufgabe 1 (Gruppe 1 &amp; 2)</a:t>
            </a:r>
          </a:p>
        </p:txBody>
      </p:sp>
      <p:pic>
        <p:nvPicPr>
          <p:cNvPr id="364" name="neuroma.jpeg" descr="neuroma.jpeg"/>
          <p:cNvPicPr>
            <a:picLocks noChangeAspect="1"/>
          </p:cNvPicPr>
          <p:nvPr/>
        </p:nvPicPr>
        <p:blipFill>
          <a:blip r:embed="rId2"/>
          <a:srcRect t="1657" b="9946"/>
          <a:stretch>
            <a:fillRect/>
          </a:stretch>
        </p:blipFill>
        <p:spPr>
          <a:xfrm>
            <a:off x="5581486" y="1571467"/>
            <a:ext cx="2568849" cy="2342080"/>
          </a:xfrm>
          <a:prstGeom prst="rect">
            <a:avLst/>
          </a:prstGeom>
          <a:ln w="12700">
            <a:miter lim="400000"/>
          </a:ln>
        </p:spPr>
      </p:pic>
      <p:sp>
        <p:nvSpPr>
          <p:cNvPr id="365" name="Abbildung 8…"/>
          <p:cNvSpPr txBox="1"/>
          <p:nvPr/>
        </p:nvSpPr>
        <p:spPr>
          <a:xfrm>
            <a:off x="5546338" y="1206389"/>
            <a:ext cx="3133138" cy="396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000" b="1">
                <a:solidFill>
                  <a:srgbClr val="202122"/>
                </a:solidFill>
                <a:latin typeface="D-DIN"/>
                <a:ea typeface="D-DIN"/>
                <a:cs typeface="D-DIN"/>
                <a:sym typeface="D-DIN"/>
              </a:defRPr>
            </a:pPr>
            <a:r>
              <a:t>Abbildung 8</a:t>
            </a:r>
          </a:p>
          <a:p>
            <a:pPr defTabSz="457200">
              <a:defRPr sz="1000" i="1">
                <a:solidFill>
                  <a:srgbClr val="202122"/>
                </a:solidFill>
                <a:latin typeface="D-DIN"/>
                <a:ea typeface="D-DIN"/>
                <a:cs typeface="D-DIN"/>
                <a:sym typeface="D-DIN"/>
              </a:defRPr>
            </a:pPr>
            <a:r>
              <a:t>Beispiel für ein Neurom (Morton’s Neuroma)</a:t>
            </a:r>
          </a:p>
        </p:txBody>
      </p:sp>
      <p:sp>
        <p:nvSpPr>
          <p:cNvPr id="366" name="Perl, o.D."/>
          <p:cNvSpPr txBox="1"/>
          <p:nvPr/>
        </p:nvSpPr>
        <p:spPr>
          <a:xfrm>
            <a:off x="5489230" y="3752432"/>
            <a:ext cx="2356058"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457200">
              <a:defRPr sz="800">
                <a:solidFill>
                  <a:schemeClr val="accent4">
                    <a:lumOff val="-8800"/>
                  </a:schemeClr>
                </a:solidFill>
                <a:latin typeface="D-DIN"/>
                <a:ea typeface="D-DIN"/>
                <a:cs typeface="D-DIN"/>
                <a:sym typeface="D-DIN"/>
              </a:defRPr>
            </a:lvl1pPr>
          </a:lstStyle>
          <a:p>
            <a:r>
              <a:t>Perl, o.D.</a:t>
            </a:r>
          </a:p>
        </p:txBody>
      </p:sp>
      <p:sp>
        <p:nvSpPr>
          <p:cNvPr id="367" name="Vokabelhilfe:…"/>
          <p:cNvSpPr txBox="1"/>
          <p:nvPr/>
        </p:nvSpPr>
        <p:spPr>
          <a:xfrm>
            <a:off x="5560321" y="4190971"/>
            <a:ext cx="2745651" cy="1666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200" b="1" i="1">
                <a:solidFill>
                  <a:schemeClr val="accent4">
                    <a:lumOff val="-8800"/>
                  </a:schemeClr>
                </a:solidFill>
                <a:latin typeface="D-DIN"/>
                <a:ea typeface="D-DIN"/>
                <a:cs typeface="D-DIN"/>
                <a:sym typeface="D-DIN"/>
              </a:defRPr>
            </a:pPr>
            <a:r>
              <a:t>Vokabelhilfe: </a:t>
            </a:r>
          </a:p>
          <a:p>
            <a:pPr>
              <a:defRPr sz="1200">
                <a:solidFill>
                  <a:schemeClr val="accent4">
                    <a:lumOff val="-8800"/>
                  </a:schemeClr>
                </a:solidFill>
                <a:latin typeface="D-DIN"/>
                <a:ea typeface="D-DIN"/>
                <a:cs typeface="D-DIN"/>
                <a:sym typeface="D-DIN"/>
              </a:defRPr>
            </a:pPr>
            <a:r>
              <a:t>etopic = da lokalisiert, wo es normalerweise nicht sein sollte</a:t>
            </a:r>
          </a:p>
          <a:p>
            <a:pPr>
              <a:defRPr sz="1200">
                <a:solidFill>
                  <a:schemeClr val="accent4">
                    <a:lumOff val="-8800"/>
                  </a:schemeClr>
                </a:solidFill>
                <a:latin typeface="D-DIN"/>
                <a:ea typeface="D-DIN"/>
                <a:cs typeface="D-DIN"/>
                <a:sym typeface="D-DIN"/>
              </a:defRPr>
            </a:pPr>
            <a:endParaRPr/>
          </a:p>
          <a:p>
            <a:pPr defTabSz="457200">
              <a:spcBef>
                <a:spcPts val="1200"/>
              </a:spcBef>
              <a:defRPr sz="1200">
                <a:solidFill>
                  <a:schemeClr val="accent4">
                    <a:lumOff val="-8800"/>
                  </a:schemeClr>
                </a:solidFill>
                <a:latin typeface="D-DIN"/>
                <a:ea typeface="D-DIN"/>
                <a:cs typeface="D-DIN"/>
                <a:sym typeface="D-DIN"/>
              </a:defRPr>
            </a:pPr>
            <a:r>
              <a:t>paraesthesias = Parästhesie, unangenehme Hautempfindung, z.B. Stechen oder Kribbeln</a:t>
            </a:r>
          </a:p>
          <a:p>
            <a:pPr defTabSz="457200">
              <a:spcBef>
                <a:spcPts val="1200"/>
              </a:spcBef>
              <a:defRPr sz="1200">
                <a:solidFill>
                  <a:schemeClr val="accent4">
                    <a:lumOff val="-8800"/>
                  </a:schemeClr>
                </a:solidFill>
                <a:latin typeface="D-DIN"/>
                <a:ea typeface="D-DIN"/>
                <a:cs typeface="D-DIN"/>
                <a:sym typeface="D-DIN"/>
              </a:defRPr>
            </a:pPr>
            <a:r>
              <a:t>dorsal root ganglion = Spinalganglion</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Titel 1"/>
          <p:cNvSpPr txBox="1">
            <a:spLocks noGrp="1"/>
          </p:cNvSpPr>
          <p:nvPr>
            <p:ph type="title"/>
          </p:nvPr>
        </p:nvSpPr>
        <p:spPr>
          <a:prstGeom prst="rect">
            <a:avLst/>
          </a:prstGeom>
        </p:spPr>
        <p:txBody>
          <a:bodyPr/>
          <a:lstStyle/>
          <a:p>
            <a:r>
              <a:t>Aufgabe 2 (Gruppe 3 &amp; 4)</a:t>
            </a:r>
          </a:p>
        </p:txBody>
      </p:sp>
      <p:sp>
        <p:nvSpPr>
          <p:cNvPr id="370" name="Bitte schaut euch die Veränderungen im ZNS (Hirnstamm, Thalamus und Kortex) an!…"/>
          <p:cNvSpPr txBox="1"/>
          <p:nvPr/>
        </p:nvSpPr>
        <p:spPr>
          <a:xfrm>
            <a:off x="476338" y="1469264"/>
            <a:ext cx="6798778" cy="4142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600">
                <a:uFill>
                  <a:solidFill>
                    <a:srgbClr val="000000"/>
                  </a:solidFill>
                </a:uFill>
                <a:latin typeface="Calibri"/>
                <a:ea typeface="Calibri"/>
                <a:cs typeface="Calibri"/>
                <a:sym typeface="Calibri"/>
              </a:defRPr>
            </a:pPr>
            <a:r>
              <a:t>Bitte schaut euch die </a:t>
            </a:r>
            <a:r>
              <a:rPr b="1"/>
              <a:t>Veränderungen im ZNS</a:t>
            </a:r>
            <a:r>
              <a:t> (Hirnstamm, Thalamus und Kortex) an! </a:t>
            </a:r>
          </a:p>
          <a:p>
            <a:pPr defTabSz="457200">
              <a:defRPr sz="1600">
                <a:uFill>
                  <a:solidFill>
                    <a:srgbClr val="000000"/>
                  </a:solidFill>
                </a:uFill>
                <a:latin typeface="Calibri"/>
                <a:ea typeface="Calibri"/>
                <a:cs typeface="Calibri"/>
                <a:sym typeface="Calibri"/>
              </a:defRPr>
            </a:pPr>
            <a:r>
              <a:rPr>
                <a:solidFill>
                  <a:schemeClr val="accent3"/>
                </a:solidFill>
              </a:rPr>
              <a:t>(S. 875-876, Abschnitt „Central changes: brainstem, thalamus, cortex“, den Abschnitt „Alterations in sensory and motor feedback“ nicht mehr!)</a:t>
            </a:r>
          </a:p>
          <a:p>
            <a:pPr defTabSz="457200">
              <a:defRPr sz="1600">
                <a:uFill>
                  <a:solidFill>
                    <a:srgbClr val="000000"/>
                  </a:solidFill>
                </a:uFill>
                <a:latin typeface="Calibri"/>
                <a:ea typeface="Calibri"/>
                <a:cs typeface="Calibri"/>
                <a:sym typeface="Calibri"/>
              </a:defRPr>
            </a:pPr>
            <a:endParaRPr>
              <a:solidFill>
                <a:schemeClr val="accent3"/>
              </a:solidFill>
            </a:endParaRPr>
          </a:p>
          <a:p>
            <a:pPr defTabSz="457200">
              <a:defRPr sz="1600">
                <a:uFill>
                  <a:solidFill>
                    <a:srgbClr val="000000"/>
                  </a:solidFill>
                </a:uFill>
                <a:latin typeface="Calibri"/>
                <a:ea typeface="Calibri"/>
                <a:cs typeface="Calibri"/>
                <a:sym typeface="Calibri"/>
              </a:defRPr>
            </a:pPr>
            <a:r>
              <a:t>a) Welche Befunde sprechen für eine Beteiligung der höher liegenden Strukturen des ZNS?</a:t>
            </a:r>
          </a:p>
          <a:p>
            <a:pPr defTabSz="457200">
              <a:defRPr sz="1600">
                <a:uFill>
                  <a:solidFill>
                    <a:srgbClr val="000000"/>
                  </a:solidFill>
                </a:uFill>
                <a:latin typeface="Calibri"/>
                <a:ea typeface="Calibri"/>
                <a:cs typeface="Calibri"/>
                <a:sym typeface="Calibri"/>
              </a:defRPr>
            </a:pPr>
            <a:endParaRPr/>
          </a:p>
          <a:p>
            <a:pPr defTabSz="457200">
              <a:defRPr sz="1600">
                <a:uFill>
                  <a:solidFill>
                    <a:srgbClr val="000000"/>
                  </a:solidFill>
                </a:uFill>
                <a:latin typeface="Calibri"/>
                <a:ea typeface="Calibri"/>
                <a:cs typeface="Calibri"/>
                <a:sym typeface="Calibri"/>
              </a:defRPr>
            </a:pPr>
            <a:r>
              <a:t>b) Welche zentralen Veränderungen zeigen sich nach einer physischen Verletzung?</a:t>
            </a:r>
          </a:p>
          <a:p>
            <a:pPr marL="561473" lvl="1" indent="-180473" defTabSz="457200">
              <a:buSzPct val="100000"/>
              <a:buChar char="•"/>
              <a:defRPr sz="1600">
                <a:uFill>
                  <a:solidFill>
                    <a:srgbClr val="000000"/>
                  </a:solidFill>
                </a:uFill>
                <a:latin typeface="Calibri"/>
                <a:ea typeface="Calibri"/>
                <a:cs typeface="Calibri"/>
                <a:sym typeface="Calibri"/>
              </a:defRPr>
            </a:pPr>
            <a:r>
              <a:t>Was bedeutet „Invasion“ in diesem Zusammenhang?</a:t>
            </a:r>
          </a:p>
          <a:p>
            <a:pPr marL="561473" lvl="1" indent="-180473" defTabSz="457200">
              <a:buSzPct val="100000"/>
              <a:buChar char="•"/>
              <a:defRPr sz="1600">
                <a:uFill>
                  <a:solidFill>
                    <a:srgbClr val="000000"/>
                  </a:solidFill>
                </a:uFill>
                <a:latin typeface="Calibri"/>
                <a:ea typeface="Calibri"/>
                <a:cs typeface="Calibri"/>
                <a:sym typeface="Calibri"/>
              </a:defRPr>
            </a:pPr>
            <a:r>
              <a:t>Welcher Zusammenhang besteht zwischen „Map Reorganization“ und Phantomschmerz (s. Abb. 2)?</a:t>
            </a:r>
          </a:p>
          <a:p>
            <a:pPr marL="561473" lvl="1" indent="-180473" defTabSz="457200">
              <a:buSzPct val="100000"/>
              <a:buChar char="•"/>
              <a:defRPr sz="1600">
                <a:uFill>
                  <a:solidFill>
                    <a:srgbClr val="000000"/>
                  </a:solidFill>
                </a:uFill>
                <a:latin typeface="Calibri"/>
                <a:ea typeface="Calibri"/>
                <a:cs typeface="Calibri"/>
                <a:sym typeface="Calibri"/>
              </a:defRPr>
            </a:pPr>
            <a:r>
              <a:t>Welche unterschiedlichen Stadien der Reorganisation lassen sich unterscheiden?</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Titel 1"/>
          <p:cNvSpPr txBox="1">
            <a:spLocks noGrp="1"/>
          </p:cNvSpPr>
          <p:nvPr>
            <p:ph type="title"/>
          </p:nvPr>
        </p:nvSpPr>
        <p:spPr>
          <a:prstGeom prst="rect">
            <a:avLst/>
          </a:prstGeom>
        </p:spPr>
        <p:txBody>
          <a:bodyPr/>
          <a:lstStyle/>
          <a:p>
            <a:r>
              <a:t>Aufgabe 2 (Gruppe 3 &amp; 4)</a:t>
            </a:r>
          </a:p>
        </p:txBody>
      </p:sp>
      <p:sp>
        <p:nvSpPr>
          <p:cNvPr id="377" name="Flor, Nikolajsen &amp; Jensen, 2006, S. 877"/>
          <p:cNvSpPr txBox="1"/>
          <p:nvPr/>
        </p:nvSpPr>
        <p:spPr>
          <a:xfrm>
            <a:off x="1385676" y="5621052"/>
            <a:ext cx="3133137"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457200">
              <a:defRPr sz="800">
                <a:solidFill>
                  <a:schemeClr val="accent4"/>
                </a:solidFill>
                <a:latin typeface="D-DIN"/>
                <a:ea typeface="D-DIN"/>
                <a:cs typeface="D-DIN"/>
                <a:sym typeface="D-DIN"/>
              </a:defRPr>
            </a:lvl1pPr>
          </a:lstStyle>
          <a:p>
            <a:r>
              <a:t>Flor, Nikolajsen &amp; Jensen, 2006, S. 877</a:t>
            </a:r>
          </a:p>
        </p:txBody>
      </p:sp>
      <p:pic>
        <p:nvPicPr>
          <p:cNvPr id="378" name="Bildschirmfoto 2021-06-09 um 16.17.56.png" descr="Bildschirmfoto 2021-06-09 um 16.17.56.png"/>
          <p:cNvPicPr>
            <a:picLocks noChangeAspect="1"/>
          </p:cNvPicPr>
          <p:nvPr/>
        </p:nvPicPr>
        <p:blipFill>
          <a:blip r:embed="rId2"/>
          <a:stretch>
            <a:fillRect/>
          </a:stretch>
        </p:blipFill>
        <p:spPr>
          <a:xfrm>
            <a:off x="1393472" y="1508759"/>
            <a:ext cx="6087465" cy="4062061"/>
          </a:xfrm>
          <a:prstGeom prst="rect">
            <a:avLst/>
          </a:prstGeom>
          <a:ln w="12700">
            <a:miter lim="400000"/>
          </a:ln>
        </p:spPr>
      </p:pic>
      <p:sp>
        <p:nvSpPr>
          <p:cNvPr id="379" name="Abbildung 9…"/>
          <p:cNvSpPr txBox="1"/>
          <p:nvPr/>
        </p:nvSpPr>
        <p:spPr>
          <a:xfrm>
            <a:off x="1432862" y="1221334"/>
            <a:ext cx="3133137" cy="396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000" b="1">
                <a:solidFill>
                  <a:srgbClr val="202122"/>
                </a:solidFill>
                <a:latin typeface="D-DIN"/>
                <a:ea typeface="D-DIN"/>
                <a:cs typeface="D-DIN"/>
                <a:sym typeface="D-DIN"/>
              </a:defRPr>
            </a:pPr>
            <a:r>
              <a:t>Abbildung 9</a:t>
            </a:r>
          </a:p>
          <a:p>
            <a:pPr defTabSz="457200">
              <a:defRPr sz="1000" i="1">
                <a:solidFill>
                  <a:srgbClr val="202122"/>
                </a:solidFill>
                <a:latin typeface="D-DIN"/>
                <a:ea typeface="D-DIN"/>
                <a:cs typeface="D-DIN"/>
                <a:sym typeface="D-DIN"/>
              </a:defRPr>
            </a:pPr>
            <a:r>
              <a:t>Map Expansion</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375B56-5A3F-276F-6ABA-C41A007A37F2}"/>
              </a:ext>
            </a:extLst>
          </p:cNvPr>
          <p:cNvSpPr>
            <a:spLocks noGrp="1"/>
          </p:cNvSpPr>
          <p:nvPr>
            <p:ph type="body" idx="1"/>
          </p:nvPr>
        </p:nvSpPr>
        <p:spPr/>
        <p:txBody>
          <a:bodyPr>
            <a:normAutofit fontScale="85000" lnSpcReduction="10000"/>
          </a:bodyPr>
          <a:lstStyle/>
          <a:p>
            <a:r>
              <a:rPr lang="en-US" sz="1800" b="1" i="0" u="none" strike="noStrike" baseline="0" dirty="0" err="1">
                <a:solidFill>
                  <a:srgbClr val="000000"/>
                </a:solidFill>
                <a:latin typeface="Arial" panose="020B0604020202020204" pitchFamily="34" charset="0"/>
              </a:rPr>
              <a:t>Aufgaben</a:t>
            </a:r>
            <a:r>
              <a:rPr lang="en-US" sz="1800" b="1" i="0" u="none" strike="noStrike" baseline="0" dirty="0">
                <a:solidFill>
                  <a:srgbClr val="000000"/>
                </a:solidFill>
                <a:latin typeface="Arial" panose="020B0604020202020204" pitchFamily="34" charset="0"/>
              </a:rPr>
              <a:t>…</a:t>
            </a:r>
            <a:endParaRPr lang="en-US" sz="1800" b="0" i="0" u="none" strike="noStrike" baseline="0" dirty="0">
              <a:solidFill>
                <a:srgbClr val="000000"/>
              </a:solidFill>
              <a:latin typeface="Arial" panose="020B0604020202020204" pitchFamily="34" charset="0"/>
            </a:endParaRPr>
          </a:p>
          <a:p>
            <a:r>
              <a:rPr lang="de-DE" sz="1800" b="1" i="0" u="none" strike="noStrike" baseline="0" dirty="0">
                <a:solidFill>
                  <a:srgbClr val="000000"/>
                </a:solidFill>
                <a:latin typeface="Arial" panose="020B0604020202020204" pitchFamily="34" charset="0"/>
              </a:rPr>
              <a:t>…für alle mit Vornamen von A-L:  Veränderungen im PNS und Rückenmark</a:t>
            </a:r>
            <a:endParaRPr lang="de-DE" sz="1800" b="0" i="0" u="none" strike="noStrike" baseline="0" dirty="0">
              <a:solidFill>
                <a:srgbClr val="000000"/>
              </a:solidFill>
              <a:latin typeface="Arial" panose="020B0604020202020204" pitchFamily="34" charset="0"/>
            </a:endParaRPr>
          </a:p>
          <a:p>
            <a:r>
              <a:rPr lang="de-DE" sz="1800" b="0" i="0" u="none" strike="noStrike" baseline="0" dirty="0">
                <a:solidFill>
                  <a:srgbClr val="000000"/>
                </a:solidFill>
                <a:latin typeface="Arial" panose="020B0604020202020204" pitchFamily="34" charset="0"/>
              </a:rPr>
              <a:t>a.  Welche peripheren Veränderungen zeigen sich nach einer physischen Verletzung?</a:t>
            </a:r>
          </a:p>
          <a:p>
            <a:r>
              <a:rPr lang="en-US" sz="1800" b="0" i="0" u="none" strike="noStrike" baseline="0" dirty="0">
                <a:solidFill>
                  <a:srgbClr val="000000"/>
                </a:solidFill>
                <a:latin typeface="Arial" panose="020B0604020202020204" pitchFamily="34" charset="0"/>
              </a:rPr>
              <a:t>-Was </a:t>
            </a:r>
            <a:r>
              <a:rPr lang="en-US" sz="1800" b="0" i="0" u="none" strike="noStrike" baseline="0" dirty="0" err="1">
                <a:solidFill>
                  <a:srgbClr val="000000"/>
                </a:solidFill>
                <a:latin typeface="Arial" panose="020B0604020202020204" pitchFamily="34" charset="0"/>
              </a:rPr>
              <a:t>sind</a:t>
            </a:r>
            <a:r>
              <a:rPr lang="en-US" sz="1800" b="0" i="0" u="none" strike="noStrike" baseline="0" dirty="0">
                <a:solidFill>
                  <a:srgbClr val="000000"/>
                </a:solidFill>
                <a:latin typeface="Arial" panose="020B0604020202020204" pitchFamily="34" charset="0"/>
              </a:rPr>
              <a:t> „Neuroma“?</a:t>
            </a:r>
          </a:p>
          <a:p>
            <a:r>
              <a:rPr lang="de-DE" sz="1800" b="0" i="0" u="none" strike="noStrike" baseline="0" dirty="0">
                <a:solidFill>
                  <a:srgbClr val="000000"/>
                </a:solidFill>
                <a:latin typeface="Arial" panose="020B0604020202020204" pitchFamily="34" charset="0"/>
              </a:rPr>
              <a:t>-Wie tragen </a:t>
            </a:r>
            <a:r>
              <a:rPr lang="de-DE" sz="1800" b="0" i="0" u="none" strike="noStrike" baseline="0" dirty="0" err="1">
                <a:solidFill>
                  <a:srgbClr val="000000"/>
                </a:solidFill>
                <a:latin typeface="Arial" panose="020B0604020202020204" pitchFamily="34" charset="0"/>
              </a:rPr>
              <a:t>Neuroma</a:t>
            </a:r>
            <a:r>
              <a:rPr lang="de-DE" sz="1800" b="0" i="0" u="none" strike="noStrike" baseline="0" dirty="0">
                <a:solidFill>
                  <a:srgbClr val="000000"/>
                </a:solidFill>
                <a:latin typeface="Arial" panose="020B0604020202020204" pitchFamily="34" charset="0"/>
              </a:rPr>
              <a:t> zu Phantomschmerz bei?</a:t>
            </a:r>
          </a:p>
          <a:p>
            <a:r>
              <a:rPr lang="de-DE" sz="1800" b="0" i="0" u="none" strike="noStrike" baseline="0" dirty="0">
                <a:solidFill>
                  <a:srgbClr val="000000"/>
                </a:solidFill>
                <a:latin typeface="Arial" panose="020B0604020202020204" pitchFamily="34" charset="0"/>
              </a:rPr>
              <a:t>b.  Welche Veränderungen am Rückenmark zeigen sich?</a:t>
            </a:r>
          </a:p>
          <a:p>
            <a:r>
              <a:rPr lang="de-DE" sz="1800" b="0" i="0" u="none" strike="noStrike" baseline="0" dirty="0">
                <a:solidFill>
                  <a:srgbClr val="000000"/>
                </a:solidFill>
                <a:latin typeface="Arial" panose="020B0604020202020204" pitchFamily="34" charset="0"/>
              </a:rPr>
              <a:t>-Was ist das „dorsal root </a:t>
            </a:r>
            <a:r>
              <a:rPr lang="de-DE" sz="1800" b="0" i="0" u="none" strike="noStrike" baseline="0" dirty="0" err="1">
                <a:solidFill>
                  <a:srgbClr val="000000"/>
                </a:solidFill>
                <a:latin typeface="Arial" panose="020B0604020202020204" pitchFamily="34" charset="0"/>
              </a:rPr>
              <a:t>ganglion</a:t>
            </a:r>
            <a:r>
              <a:rPr lang="de-DE" sz="1800" b="0" i="0" u="none" strike="noStrike" baseline="0" dirty="0">
                <a:solidFill>
                  <a:srgbClr val="000000"/>
                </a:solidFill>
                <a:latin typeface="Arial" panose="020B0604020202020204" pitchFamily="34" charset="0"/>
              </a:rPr>
              <a:t>“?</a:t>
            </a:r>
          </a:p>
          <a:p>
            <a:r>
              <a:rPr lang="de-DE" sz="1800" b="0" i="0" u="none" strike="noStrike" baseline="0" dirty="0">
                <a:solidFill>
                  <a:srgbClr val="000000"/>
                </a:solidFill>
                <a:latin typeface="Arial" panose="020B0604020202020204" pitchFamily="34" charset="0"/>
              </a:rPr>
              <a:t>-Welche Rolle spielen beieinander liegende Neurone?</a:t>
            </a:r>
          </a:p>
          <a:p>
            <a:endParaRPr lang="de-DE" sz="1800" b="0" i="0" u="none" strike="noStrike" baseline="0" dirty="0">
              <a:solidFill>
                <a:srgbClr val="000000"/>
              </a:solidFill>
              <a:latin typeface="Arial" panose="020B0604020202020204" pitchFamily="34" charset="0"/>
            </a:endParaRPr>
          </a:p>
          <a:p>
            <a:r>
              <a:rPr lang="de-DE" sz="1800" b="1" i="0" u="none" strike="noStrike" baseline="0" dirty="0">
                <a:solidFill>
                  <a:srgbClr val="000000"/>
                </a:solidFill>
                <a:latin typeface="Arial" panose="020B0604020202020204" pitchFamily="34" charset="0"/>
              </a:rPr>
              <a:t>… für alle mit Vornamen von M-Z: ZNS Veränderungen in Hirnstamm, Thalamus und Kortex</a:t>
            </a:r>
            <a:endParaRPr lang="de-DE" sz="1800" b="0" i="0" u="none" strike="noStrike" baseline="0" dirty="0">
              <a:solidFill>
                <a:srgbClr val="000000"/>
              </a:solidFill>
              <a:latin typeface="Arial" panose="020B0604020202020204" pitchFamily="34" charset="0"/>
            </a:endParaRPr>
          </a:p>
          <a:p>
            <a:r>
              <a:rPr lang="de-DE" sz="1800" b="0" i="0" u="none" strike="noStrike" baseline="0" dirty="0">
                <a:solidFill>
                  <a:srgbClr val="000000"/>
                </a:solidFill>
                <a:latin typeface="Arial" panose="020B0604020202020204" pitchFamily="34" charset="0"/>
              </a:rPr>
              <a:t>Welche zentralen Veränderungen zeigen sich nach einer physischen Verletzung? </a:t>
            </a:r>
          </a:p>
          <a:p>
            <a:r>
              <a:rPr lang="de-DE" sz="1800" b="0" i="0" u="none" strike="noStrike" baseline="0" dirty="0">
                <a:solidFill>
                  <a:srgbClr val="000000"/>
                </a:solidFill>
                <a:latin typeface="Arial" panose="020B0604020202020204" pitchFamily="34" charset="0"/>
              </a:rPr>
              <a:t>-Was bedeutet „Invasion“ in diesem Zusammenhang?</a:t>
            </a:r>
          </a:p>
          <a:p>
            <a:r>
              <a:rPr lang="de-DE" sz="1800" b="0" i="0" u="none" strike="noStrike" baseline="0" dirty="0">
                <a:solidFill>
                  <a:srgbClr val="000000"/>
                </a:solidFill>
                <a:latin typeface="Arial" panose="020B0604020202020204" pitchFamily="34" charset="0"/>
              </a:rPr>
              <a:t>-Welcher Zusammenhang besteht zwischen „</a:t>
            </a:r>
            <a:r>
              <a:rPr lang="de-DE" sz="1800" b="0" i="0" u="none" strike="noStrike" baseline="0" dirty="0" err="1">
                <a:solidFill>
                  <a:srgbClr val="000000"/>
                </a:solidFill>
                <a:latin typeface="Arial" panose="020B0604020202020204" pitchFamily="34" charset="0"/>
              </a:rPr>
              <a:t>map</a:t>
            </a:r>
            <a:r>
              <a:rPr lang="de-DE" sz="1800" b="0" i="0" u="none" strike="noStrike" baseline="0" dirty="0">
                <a:solidFill>
                  <a:srgbClr val="000000"/>
                </a:solidFill>
                <a:latin typeface="Arial" panose="020B0604020202020204" pitchFamily="34" charset="0"/>
              </a:rPr>
              <a:t> </a:t>
            </a:r>
            <a:r>
              <a:rPr lang="de-DE" sz="1800" b="0" i="0" u="none" strike="noStrike" baseline="0" dirty="0" err="1">
                <a:solidFill>
                  <a:srgbClr val="000000"/>
                </a:solidFill>
                <a:latin typeface="Arial" panose="020B0604020202020204" pitchFamily="34" charset="0"/>
              </a:rPr>
              <a:t>reorganization</a:t>
            </a:r>
            <a:r>
              <a:rPr lang="de-DE" sz="1800" b="0" i="0" u="none" strike="noStrike" baseline="0" dirty="0">
                <a:solidFill>
                  <a:srgbClr val="000000"/>
                </a:solidFill>
                <a:latin typeface="Arial" panose="020B0604020202020204" pitchFamily="34" charset="0"/>
              </a:rPr>
              <a:t>“ und Phantomschmerz?</a:t>
            </a:r>
          </a:p>
          <a:p>
            <a:r>
              <a:rPr lang="de-DE" sz="1800" b="0" i="0" u="none" strike="noStrike" baseline="0" dirty="0">
                <a:solidFill>
                  <a:srgbClr val="000000"/>
                </a:solidFill>
                <a:latin typeface="Arial" panose="020B0604020202020204" pitchFamily="34" charset="0"/>
              </a:rPr>
              <a:t>-Welche unterschiedlichen Stadien der Reorganisation lassen sich unterscheiden?</a:t>
            </a:r>
            <a:endParaRPr lang="en-US" dirty="0"/>
          </a:p>
        </p:txBody>
      </p:sp>
      <p:sp>
        <p:nvSpPr>
          <p:cNvPr id="3" name="Title 2">
            <a:extLst>
              <a:ext uri="{FF2B5EF4-FFF2-40B4-BE49-F238E27FC236}">
                <a16:creationId xmlns:a16="http://schemas.microsoft.com/office/drawing/2014/main" id="{7A51F4AC-9A15-8309-B1ED-D909268E41FE}"/>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103E53AF-BE0E-81C4-088F-E95BD2E8C5BE}"/>
              </a:ext>
            </a:extLst>
          </p:cNvPr>
          <p:cNvSpPr>
            <a:spLocks noGrp="1"/>
          </p:cNvSpPr>
          <p:nvPr>
            <p:ph type="body" idx="10"/>
          </p:nvPr>
        </p:nvSpPr>
        <p:spPr/>
        <p:txBody>
          <a:bodyPr/>
          <a:lstStyle/>
          <a:p>
            <a:endParaRPr lang="en-US"/>
          </a:p>
        </p:txBody>
      </p:sp>
    </p:spTree>
    <p:extLst>
      <p:ext uri="{BB962C8B-B14F-4D97-AF65-F5344CB8AC3E}">
        <p14:creationId xmlns:p14="http://schemas.microsoft.com/office/powerpoint/2010/main" val="1037311546"/>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Inhaltsplatzhalter 2"/>
          <p:cNvSpPr txBox="1">
            <a:spLocks noGrp="1"/>
          </p:cNvSpPr>
          <p:nvPr>
            <p:ph type="body" idx="1"/>
          </p:nvPr>
        </p:nvSpPr>
        <p:spPr>
          <a:prstGeom prst="rect">
            <a:avLst/>
          </a:prstGeom>
        </p:spPr>
        <p:txBody>
          <a:bodyPr/>
          <a:lstStyle/>
          <a:p>
            <a:pPr marL="0" indent="0">
              <a:tabLst>
                <a:tab pos="76200" algn="l"/>
                <a:tab pos="457200" algn="l"/>
                <a:tab pos="850900" algn="l"/>
                <a:tab pos="1231900" algn="l"/>
                <a:tab pos="1612900" algn="l"/>
                <a:tab pos="2006600" algn="l"/>
                <a:tab pos="2387600" algn="l"/>
                <a:tab pos="2768600" algn="l"/>
                <a:tab pos="3162300" algn="l"/>
                <a:tab pos="3543300" algn="l"/>
                <a:tab pos="3937000" algn="l"/>
                <a:tab pos="4318000" algn="l"/>
                <a:tab pos="4699000" algn="l"/>
                <a:tab pos="5092700" algn="l"/>
                <a:tab pos="5473700" algn="l"/>
                <a:tab pos="5854700" algn="l"/>
                <a:tab pos="6248400" algn="l"/>
                <a:tab pos="6629400" algn="l"/>
                <a:tab pos="7023100" algn="l"/>
                <a:tab pos="7404100" algn="l"/>
                <a:tab pos="7442200" algn="l"/>
              </a:tabLst>
              <a:defRPr b="1"/>
            </a:pPr>
            <a:r>
              <a:rPr dirty="0" err="1"/>
              <a:t>Referat</a:t>
            </a:r>
            <a:r>
              <a:rPr b="0" dirty="0"/>
              <a:t>: </a:t>
            </a:r>
            <a:r>
              <a:rPr b="0" dirty="0" err="1"/>
              <a:t>Multisensorische</a:t>
            </a:r>
            <a:r>
              <a:rPr b="0" dirty="0"/>
              <a:t> </a:t>
            </a:r>
            <a:r>
              <a:rPr b="0" dirty="0" err="1"/>
              <a:t>Wahrnehmung</a:t>
            </a:r>
            <a:r>
              <a:rPr b="0" dirty="0"/>
              <a:t> (Goldstein, </a:t>
            </a:r>
            <a:r>
              <a:rPr b="0" dirty="0" err="1"/>
              <a:t>Kap</a:t>
            </a:r>
            <a:r>
              <a:rPr b="0" dirty="0"/>
              <a:t>. 22)</a:t>
            </a:r>
          </a:p>
          <a:p>
            <a:pPr marL="0" indent="0">
              <a:lnSpc>
                <a:spcPts val="900"/>
              </a:lnSpc>
              <a:tabLst>
                <a:tab pos="76200" algn="l"/>
                <a:tab pos="457200" algn="l"/>
                <a:tab pos="850900" algn="l"/>
                <a:tab pos="1231900" algn="l"/>
                <a:tab pos="1612900" algn="l"/>
                <a:tab pos="2006600" algn="l"/>
                <a:tab pos="2387600" algn="l"/>
                <a:tab pos="2768600" algn="l"/>
                <a:tab pos="3162300" algn="l"/>
                <a:tab pos="3543300" algn="l"/>
                <a:tab pos="3937000" algn="l"/>
                <a:tab pos="4318000" algn="l"/>
                <a:tab pos="4699000" algn="l"/>
                <a:tab pos="5092700" algn="l"/>
                <a:tab pos="5473700" algn="l"/>
                <a:tab pos="5854700" algn="l"/>
                <a:tab pos="6248400" algn="l"/>
                <a:tab pos="6629400" algn="l"/>
                <a:tab pos="7023100" algn="l"/>
                <a:tab pos="7404100" algn="l"/>
                <a:tab pos="7442200" algn="l"/>
              </a:tabLst>
              <a:defRPr b="1"/>
            </a:pPr>
            <a:endParaRPr b="0" dirty="0"/>
          </a:p>
          <a:p>
            <a:pPr marL="0" indent="0">
              <a:lnSpc>
                <a:spcPts val="2500"/>
              </a:lnSpc>
              <a:tabLst>
                <a:tab pos="76200" algn="l"/>
                <a:tab pos="457200" algn="l"/>
                <a:tab pos="850900" algn="l"/>
                <a:tab pos="1231900" algn="l"/>
                <a:tab pos="1612900" algn="l"/>
                <a:tab pos="2006600" algn="l"/>
                <a:tab pos="2387600" algn="l"/>
                <a:tab pos="2768600" algn="l"/>
                <a:tab pos="3162300" algn="l"/>
                <a:tab pos="3543300" algn="l"/>
                <a:tab pos="3937000" algn="l"/>
                <a:tab pos="4318000" algn="l"/>
                <a:tab pos="4699000" algn="l"/>
                <a:tab pos="5092700" algn="l"/>
                <a:tab pos="5473700" algn="l"/>
                <a:tab pos="5854700" algn="l"/>
                <a:tab pos="6248400" algn="l"/>
                <a:tab pos="6629400" algn="l"/>
                <a:tab pos="7023100" algn="l"/>
                <a:tab pos="7404100" algn="l"/>
                <a:tab pos="7442200" algn="l"/>
              </a:tabLst>
              <a:defRPr b="1"/>
            </a:pPr>
            <a:endParaRPr b="0" dirty="0"/>
          </a:p>
          <a:p>
            <a:pPr marL="0" indent="0">
              <a:lnSpc>
                <a:spcPts val="2500"/>
              </a:lnSpc>
              <a:tabLst>
                <a:tab pos="76200" algn="l"/>
                <a:tab pos="457200" algn="l"/>
                <a:tab pos="850900" algn="l"/>
                <a:tab pos="1231900" algn="l"/>
                <a:tab pos="1612900" algn="l"/>
                <a:tab pos="2006600" algn="l"/>
                <a:tab pos="2387600" algn="l"/>
                <a:tab pos="2768600" algn="l"/>
                <a:tab pos="3162300" algn="l"/>
                <a:tab pos="3543300" algn="l"/>
                <a:tab pos="3937000" algn="l"/>
                <a:tab pos="4318000" algn="l"/>
                <a:tab pos="4699000" algn="l"/>
                <a:tab pos="5092700" algn="l"/>
                <a:tab pos="5473700" algn="l"/>
                <a:tab pos="5854700" algn="l"/>
                <a:tab pos="6248400" algn="l"/>
                <a:tab pos="6629400" algn="l"/>
                <a:tab pos="7023100" algn="l"/>
                <a:tab pos="7404100" algn="l"/>
                <a:tab pos="7442200" algn="l"/>
              </a:tabLst>
              <a:defRPr b="1"/>
            </a:pPr>
            <a:r>
              <a:rPr dirty="0" err="1"/>
              <a:t>Vorbereitung</a:t>
            </a:r>
            <a:r>
              <a:rPr b="0" dirty="0"/>
              <a:t> </a:t>
            </a:r>
            <a:r>
              <a:rPr dirty="0"/>
              <a:t>auf die </a:t>
            </a:r>
            <a:r>
              <a:rPr dirty="0" err="1"/>
              <a:t>nächste</a:t>
            </a:r>
            <a:r>
              <a:rPr dirty="0"/>
              <a:t> </a:t>
            </a:r>
            <a:r>
              <a:rPr dirty="0" err="1"/>
              <a:t>Sitzung</a:t>
            </a:r>
            <a:endParaRPr dirty="0"/>
          </a:p>
          <a:p>
            <a:pPr marL="0" indent="0" defTabSz="457200">
              <a:lnSpc>
                <a:spcPts val="2500"/>
              </a:lnSpc>
              <a:spcBef>
                <a:spcPts val="0"/>
              </a:spcBef>
              <a:defRPr>
                <a:latin typeface="+mn-lt"/>
                <a:ea typeface="+mn-ea"/>
                <a:cs typeface="+mn-cs"/>
                <a:sym typeface="Helvetica"/>
              </a:defRPr>
            </a:pPr>
            <a:endParaRPr dirty="0"/>
          </a:p>
          <a:p>
            <a:pPr marL="0" indent="0" defTabSz="457200">
              <a:lnSpc>
                <a:spcPts val="2500"/>
              </a:lnSpc>
              <a:spcBef>
                <a:spcPts val="0"/>
              </a:spcBef>
              <a:defRPr>
                <a:latin typeface="Helvetica Neue"/>
                <a:ea typeface="Helvetica Neue"/>
                <a:cs typeface="Helvetica Neue"/>
                <a:sym typeface="Helvetica Neue"/>
              </a:defRPr>
            </a:pPr>
            <a:r>
              <a:rPr dirty="0"/>
              <a:t>Paper: </a:t>
            </a:r>
          </a:p>
          <a:p>
            <a:pPr marL="0" indent="0" defTabSz="457200">
              <a:spcBef>
                <a:spcPts val="0"/>
              </a:spcBef>
              <a:defRPr>
                <a:uFill>
                  <a:solidFill>
                    <a:srgbClr val="000000"/>
                  </a:solidFill>
                </a:uFill>
                <a:latin typeface="Helvetica Neue"/>
                <a:ea typeface="Helvetica Neue"/>
                <a:cs typeface="Helvetica Neue"/>
                <a:sym typeface="Helvetica Neue"/>
              </a:defRPr>
            </a:pPr>
            <a:r>
              <a:rPr dirty="0" err="1"/>
              <a:t>Botvinick</a:t>
            </a:r>
            <a:r>
              <a:rPr dirty="0"/>
              <a:t>, M., &amp; Cohen, J. (1998). Rubber hands “feel” touch that eyes see. Nature,  391(6669), 756–756. </a:t>
            </a:r>
            <a:r>
              <a:rPr dirty="0" err="1"/>
              <a:t>doi</a:t>
            </a:r>
            <a:r>
              <a:rPr dirty="0"/>
              <a:t>: 10.1038/35784</a:t>
            </a:r>
          </a:p>
        </p:txBody>
      </p:sp>
      <p:sp>
        <p:nvSpPr>
          <p:cNvPr id="2" name="Title 1">
            <a:extLst>
              <a:ext uri="{FF2B5EF4-FFF2-40B4-BE49-F238E27FC236}">
                <a16:creationId xmlns:a16="http://schemas.microsoft.com/office/drawing/2014/main" id="{F4D2AA28-E7B4-C3C8-705A-FE1B7DC1CB86}"/>
              </a:ext>
            </a:extLst>
          </p:cNvPr>
          <p:cNvSpPr>
            <a:spLocks noGrp="1"/>
          </p:cNvSpPr>
          <p:nvPr>
            <p:ph type="title"/>
          </p:nvPr>
        </p:nvSpPr>
        <p:spPr/>
        <p:txBody>
          <a:bodyPr>
            <a:normAutofit/>
          </a:bodyPr>
          <a:lstStyle/>
          <a:p>
            <a:r>
              <a:rPr lang="en-GB" dirty="0" err="1"/>
              <a:t>Nächste</a:t>
            </a:r>
            <a:r>
              <a:rPr lang="en-GB" dirty="0"/>
              <a:t> </a:t>
            </a:r>
            <a:r>
              <a:rPr lang="en-GB" dirty="0" err="1"/>
              <a:t>Woche</a:t>
            </a:r>
            <a:endParaRPr lang="en-US" dirty="0"/>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Inhaltsplatzhalter 2"/>
          <p:cNvSpPr txBox="1">
            <a:spLocks noGrp="1"/>
          </p:cNvSpPr>
          <p:nvPr>
            <p:ph type="body" idx="1"/>
          </p:nvPr>
        </p:nvSpPr>
        <p:spPr>
          <a:prstGeom prst="rect">
            <a:avLst/>
          </a:prstGeom>
        </p:spPr>
        <p:txBody>
          <a:bodyPr/>
          <a:lstStyle/>
          <a:p>
            <a:pPr marL="0" indent="0">
              <a:lnSpc>
                <a:spcPts val="1200"/>
              </a:lnSpc>
              <a:tabLst>
                <a:tab pos="76200" algn="l"/>
                <a:tab pos="457200" algn="l"/>
                <a:tab pos="850900" algn="l"/>
                <a:tab pos="1231900" algn="l"/>
                <a:tab pos="1612900" algn="l"/>
                <a:tab pos="2006600" algn="l"/>
                <a:tab pos="2387600" algn="l"/>
                <a:tab pos="2768600" algn="l"/>
                <a:tab pos="3162300" algn="l"/>
                <a:tab pos="3543300" algn="l"/>
                <a:tab pos="3937000" algn="l"/>
                <a:tab pos="4318000" algn="l"/>
                <a:tab pos="4699000" algn="l"/>
                <a:tab pos="5092700" algn="l"/>
                <a:tab pos="5473700" algn="l"/>
                <a:tab pos="5854700" algn="l"/>
                <a:tab pos="6248400" algn="l"/>
                <a:tab pos="6629400" algn="l"/>
                <a:tab pos="7023100" algn="l"/>
                <a:tab pos="7404100" algn="l"/>
                <a:tab pos="7442200" algn="l"/>
              </a:tabLst>
              <a:defRPr sz="1600" b="1"/>
            </a:pPr>
            <a:r>
              <a:t>Vorbereitung</a:t>
            </a:r>
            <a:r>
              <a:rPr b="0"/>
              <a:t> </a:t>
            </a:r>
            <a:r>
              <a:t>auf die nächste Sitzung</a:t>
            </a:r>
            <a:endParaRPr sz="100"/>
          </a:p>
          <a:p>
            <a:pPr marL="0" indent="0">
              <a:lnSpc>
                <a:spcPts val="1200"/>
              </a:lnSpc>
              <a:tabLst>
                <a:tab pos="76200" algn="l"/>
                <a:tab pos="457200" algn="l"/>
                <a:tab pos="850900" algn="l"/>
                <a:tab pos="1231900" algn="l"/>
                <a:tab pos="1612900" algn="l"/>
                <a:tab pos="2006600" algn="l"/>
                <a:tab pos="2387600" algn="l"/>
                <a:tab pos="2768600" algn="l"/>
                <a:tab pos="3162300" algn="l"/>
                <a:tab pos="3543300" algn="l"/>
                <a:tab pos="3937000" algn="l"/>
                <a:tab pos="4318000" algn="l"/>
                <a:tab pos="4699000" algn="l"/>
                <a:tab pos="5092700" algn="l"/>
                <a:tab pos="5473700" algn="l"/>
                <a:tab pos="5854700" algn="l"/>
                <a:tab pos="6248400" algn="l"/>
                <a:tab pos="6629400" algn="l"/>
                <a:tab pos="7023100" algn="l"/>
                <a:tab pos="7404100" algn="l"/>
                <a:tab pos="7442200" algn="l"/>
              </a:tabLst>
              <a:defRPr sz="100" b="1"/>
            </a:pPr>
            <a:endParaRPr sz="100"/>
          </a:p>
          <a:p>
            <a:pPr marL="0" indent="0" defTabSz="457200">
              <a:spcBef>
                <a:spcPts val="0"/>
              </a:spcBef>
              <a:defRPr sz="1500" b="1">
                <a:uFill>
                  <a:solidFill>
                    <a:srgbClr val="000000"/>
                  </a:solidFill>
                </a:uFill>
              </a:defRPr>
            </a:pPr>
            <a:r>
              <a:t>Paper:</a:t>
            </a:r>
          </a:p>
          <a:p>
            <a:pPr marL="0" indent="0" defTabSz="457200">
              <a:spcBef>
                <a:spcPts val="0"/>
              </a:spcBef>
              <a:defRPr sz="1500">
                <a:uFill>
                  <a:solidFill>
                    <a:srgbClr val="000000"/>
                  </a:solidFill>
                </a:uFill>
              </a:defRPr>
            </a:pPr>
            <a:r>
              <a:t>Botvinick, M., &amp; Cohen, J. (1998). Rubber hands “feel” touch that eyes see.</a:t>
            </a:r>
            <a:r>
              <a:rPr i="1"/>
              <a:t> Nature, 391</a:t>
            </a:r>
            <a:r>
              <a:t>(6669), 756–756. doi: 10.1038/35784</a:t>
            </a:r>
          </a:p>
          <a:p>
            <a:pPr marL="0" indent="0" defTabSz="457200">
              <a:spcBef>
                <a:spcPts val="0"/>
              </a:spcBef>
              <a:defRPr sz="1200">
                <a:uFill>
                  <a:solidFill>
                    <a:srgbClr val="000000"/>
                  </a:solidFill>
                </a:uFill>
                <a:latin typeface="Gill Sans Light"/>
                <a:ea typeface="Gill Sans Light"/>
                <a:cs typeface="Gill Sans Light"/>
                <a:sym typeface="Gill Sans Light"/>
              </a:defRPr>
            </a:pPr>
            <a:endParaRPr/>
          </a:p>
          <a:p>
            <a:pPr marL="0" indent="0" defTabSz="457200">
              <a:lnSpc>
                <a:spcPts val="2500"/>
              </a:lnSpc>
              <a:spcBef>
                <a:spcPts val="0"/>
              </a:spcBef>
              <a:defRPr sz="1400" b="1" i="1">
                <a:latin typeface="+mn-lt"/>
                <a:ea typeface="+mn-ea"/>
                <a:cs typeface="+mn-cs"/>
                <a:sym typeface="Helvetica"/>
              </a:defRPr>
            </a:pPr>
            <a:r>
              <a:t>Aufgaben (diesmal beide Aufgaben für alle):</a:t>
            </a:r>
          </a:p>
          <a:p>
            <a:pPr marL="0" lvl="1" indent="457200">
              <a:defRPr sz="1400">
                <a:latin typeface="+mn-lt"/>
                <a:ea typeface="+mn-ea"/>
                <a:cs typeface="+mn-cs"/>
                <a:sym typeface="Helvetica"/>
              </a:defRPr>
            </a:pPr>
            <a:r>
              <a:t>Rubber Hand Illusion:</a:t>
            </a:r>
          </a:p>
          <a:p>
            <a:pPr marL="882315" lvl="2" indent="-120315">
              <a:buSzPct val="100000"/>
              <a:buChar char="-"/>
              <a:defRPr sz="1400">
                <a:latin typeface="+mn-lt"/>
                <a:ea typeface="+mn-ea"/>
                <a:cs typeface="+mn-cs"/>
                <a:sym typeface="Helvetica"/>
              </a:defRPr>
            </a:pPr>
            <a:r>
              <a:t>Wie sieht der Aufbau von Experiment 1 und Experiment 2 aus?</a:t>
            </a:r>
          </a:p>
          <a:p>
            <a:pPr marL="882315" lvl="2" indent="-120315">
              <a:buSzPct val="100000"/>
              <a:buChar char="-"/>
              <a:defRPr sz="1400">
                <a:latin typeface="+mn-lt"/>
                <a:ea typeface="+mn-ea"/>
                <a:cs typeface="+mn-cs"/>
                <a:sym typeface="Helvetica"/>
              </a:defRPr>
            </a:pPr>
            <a:r>
              <a:t>Worin besteht die Illusion? Welche Sinne sind beteiligt?</a:t>
            </a:r>
          </a:p>
          <a:p>
            <a:pPr marL="882315" lvl="2" indent="-120315">
              <a:buSzPct val="100000"/>
              <a:buChar char="-"/>
              <a:defRPr sz="1400">
                <a:latin typeface="+mn-lt"/>
                <a:ea typeface="+mn-ea"/>
                <a:cs typeface="+mn-cs"/>
                <a:sym typeface="Helvetica"/>
              </a:defRPr>
            </a:pPr>
            <a:r>
              <a:t>Könnt ihr die Illusion nachempfinden? </a:t>
            </a:r>
          </a:p>
          <a:p>
            <a:pPr marL="0" lvl="1" indent="457200">
              <a:defRPr sz="1400">
                <a:latin typeface="+mn-lt"/>
                <a:ea typeface="+mn-ea"/>
                <a:cs typeface="+mn-cs"/>
                <a:sym typeface="Helvetica"/>
              </a:defRPr>
            </a:pPr>
            <a:r>
              <a:t>Ergebnisse:</a:t>
            </a:r>
          </a:p>
          <a:p>
            <a:pPr marL="882315" lvl="2" indent="-120315">
              <a:buSzPct val="100000"/>
              <a:buChar char="-"/>
              <a:defRPr sz="1400">
                <a:latin typeface="+mn-lt"/>
                <a:ea typeface="+mn-ea"/>
                <a:cs typeface="+mn-cs"/>
                <a:sym typeface="Helvetica"/>
              </a:defRPr>
            </a:pPr>
            <a:r>
              <a:t>Welche Befunde zeigten sich in Bezug auf die Wahrnehmung in Experiment 1?</a:t>
            </a:r>
          </a:p>
          <a:p>
            <a:pPr marL="882315" lvl="2" indent="-120315">
              <a:buSzPct val="100000"/>
              <a:buChar char="-"/>
              <a:defRPr sz="1400">
                <a:latin typeface="+mn-lt"/>
                <a:ea typeface="+mn-ea"/>
                <a:cs typeface="+mn-cs"/>
                <a:sym typeface="Helvetica"/>
              </a:defRPr>
            </a:pPr>
            <a:r>
              <a:t>Wie hat sich die Lokalisierung der Hand in Experiment 2 verändert?</a:t>
            </a:r>
          </a:p>
          <a:p>
            <a:pPr marL="0" indent="0" defTabSz="457200">
              <a:spcBef>
                <a:spcPts val="0"/>
              </a:spcBef>
              <a:defRPr sz="1200">
                <a:latin typeface="+mn-lt"/>
                <a:ea typeface="+mn-ea"/>
                <a:cs typeface="+mn-cs"/>
                <a:sym typeface="Helvetica"/>
              </a:defRPr>
            </a:pPr>
            <a:endParaRPr/>
          </a:p>
          <a:p>
            <a:pPr marL="0" indent="0" defTabSz="457200">
              <a:spcBef>
                <a:spcPts val="0"/>
              </a:spcBef>
              <a:defRPr sz="1200">
                <a:latin typeface="+mn-lt"/>
                <a:ea typeface="+mn-ea"/>
                <a:cs typeface="+mn-cs"/>
                <a:sym typeface="Helvetica"/>
              </a:defRPr>
            </a:pPr>
            <a:endParaRPr/>
          </a:p>
        </p:txBody>
      </p:sp>
      <p:sp>
        <p:nvSpPr>
          <p:cNvPr id="2" name="Title 1">
            <a:extLst>
              <a:ext uri="{FF2B5EF4-FFF2-40B4-BE49-F238E27FC236}">
                <a16:creationId xmlns:a16="http://schemas.microsoft.com/office/drawing/2014/main" id="{A48F78F5-E7AF-6A4B-B3B2-181FC4552963}"/>
              </a:ext>
            </a:extLst>
          </p:cNvPr>
          <p:cNvSpPr>
            <a:spLocks noGrp="1"/>
          </p:cNvSpPr>
          <p:nvPr>
            <p:ph type="title"/>
          </p:nvPr>
        </p:nvSpPr>
        <p:spPr/>
        <p:txBody>
          <a:bodyPr>
            <a:normAutofit/>
          </a:bodyPr>
          <a:lstStyle/>
          <a:p>
            <a:r>
              <a:rPr lang="en-GB" dirty="0" err="1"/>
              <a:t>Nächste</a:t>
            </a:r>
            <a:r>
              <a:rPr lang="en-GB" dirty="0"/>
              <a:t> </a:t>
            </a:r>
            <a:r>
              <a:rPr lang="en-GB" dirty="0" err="1"/>
              <a:t>Woche</a:t>
            </a:r>
            <a:endParaRPr lang="en-US" dirty="0"/>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Inhaltsplatzhalter 2"/>
          <p:cNvSpPr txBox="1">
            <a:spLocks noGrp="1"/>
          </p:cNvSpPr>
          <p:nvPr>
            <p:ph type="body" idx="1"/>
          </p:nvPr>
        </p:nvSpPr>
        <p:spPr>
          <a:prstGeom prst="rect">
            <a:avLst/>
          </a:prstGeom>
        </p:spPr>
        <p:txBody>
          <a:bodyPr>
            <a:normAutofit fontScale="92500"/>
          </a:bodyPr>
          <a:lstStyle/>
          <a:p>
            <a:pPr marL="180473" indent="-180473" defTabSz="457200">
              <a:lnSpc>
                <a:spcPts val="2200"/>
              </a:lnSpc>
              <a:spcBef>
                <a:spcPts val="1500"/>
              </a:spcBef>
              <a:buSzPct val="100000"/>
              <a:buChar char="•"/>
              <a:defRPr sz="1500">
                <a:latin typeface="+mn-lt"/>
                <a:ea typeface="+mn-ea"/>
                <a:cs typeface="+mn-cs"/>
                <a:sym typeface="Helvetica"/>
              </a:defRPr>
            </a:pPr>
            <a:r>
              <a:t>Andreotti, A. M., Goiato, M. C., Pellizzer, E. P., Pesqueira, A. A., Guiotti, A. M., Gennari-Filho, H., &amp; dos Santos, D. M. (2014). Phantom eye syndrome: a review of the literature. </a:t>
            </a:r>
            <a:r>
              <a:rPr i="1"/>
              <a:t>The Scientific World Journal 2014</a:t>
            </a:r>
            <a:r>
              <a:t>, 686493. doi: 10.1155/2014/686493</a:t>
            </a:r>
          </a:p>
          <a:p>
            <a:pPr marL="180473" indent="-180473" defTabSz="457200">
              <a:lnSpc>
                <a:spcPts val="2200"/>
              </a:lnSpc>
              <a:spcBef>
                <a:spcPts val="1500"/>
              </a:spcBef>
              <a:buSzPct val="100000"/>
              <a:buChar char="•"/>
              <a:defRPr sz="1500">
                <a:latin typeface="+mn-lt"/>
                <a:ea typeface="+mn-ea"/>
                <a:cs typeface="+mn-cs"/>
                <a:sym typeface="Helvetica"/>
              </a:defRPr>
            </a:pPr>
            <a:r>
              <a:t>Blanke, O., &amp; Arzy, S. (2005). The Out-of-Body Experience: Disturbed Self-Processing at the Temporo-Parietal Junction, </a:t>
            </a:r>
            <a:r>
              <a:rPr i="1"/>
              <a:t>The Neuroscientist, 11</a:t>
            </a:r>
            <a:r>
              <a:t>(1), 16-24. </a:t>
            </a:r>
          </a:p>
          <a:p>
            <a:pPr marL="180473" indent="-180473" defTabSz="457200">
              <a:lnSpc>
                <a:spcPts val="2200"/>
              </a:lnSpc>
              <a:spcBef>
                <a:spcPts val="1500"/>
              </a:spcBef>
              <a:buSzPct val="100000"/>
              <a:buChar char="•"/>
              <a:defRPr sz="1500">
                <a:latin typeface="+mn-lt"/>
                <a:ea typeface="+mn-ea"/>
                <a:cs typeface="+mn-cs"/>
                <a:sym typeface="Helvetica"/>
              </a:defRPr>
            </a:pPr>
            <a:r>
              <a:t>Bünning, S. &amp; Blanke, O. (2005). The out-of body experience: precipitating factors and neural correlates. </a:t>
            </a:r>
            <a:r>
              <a:rPr i="1"/>
              <a:t>Progress in Brain Research</a:t>
            </a:r>
            <a:r>
              <a:t>, 331–606. https://doi.org/10.1016/s0079-6123(05)50024-4</a:t>
            </a:r>
          </a:p>
          <a:p>
            <a:pPr marL="180473" indent="-180473" defTabSz="457200">
              <a:lnSpc>
                <a:spcPts val="2200"/>
              </a:lnSpc>
              <a:spcBef>
                <a:spcPts val="1500"/>
              </a:spcBef>
              <a:buSzPct val="100000"/>
              <a:buChar char="•"/>
              <a:defRPr sz="1500">
                <a:latin typeface="+mn-lt"/>
                <a:ea typeface="+mn-ea"/>
                <a:cs typeface="+mn-cs"/>
                <a:sym typeface="Helvetica"/>
              </a:defRPr>
            </a:pPr>
            <a:r>
              <a:t>Flor, H., Nikolajsen, L., &amp; Staehelin Jensen, T. (2006). Phantom limb pain: a case of maladaptive CNS plasticity? </a:t>
            </a:r>
            <a:r>
              <a:rPr i="1"/>
              <a:t>Nature Reviews Neuroscience</a:t>
            </a:r>
            <a:r>
              <a:t>, </a:t>
            </a:r>
            <a:r>
              <a:rPr i="1"/>
              <a:t>7</a:t>
            </a:r>
            <a:r>
              <a:t>(11), 873–881. doi: 10.1038/nrn1991</a:t>
            </a:r>
          </a:p>
          <a:p>
            <a:pPr marL="180473" indent="-180473" defTabSz="457200">
              <a:lnSpc>
                <a:spcPts val="2200"/>
              </a:lnSpc>
              <a:spcBef>
                <a:spcPts val="1500"/>
              </a:spcBef>
              <a:buSzPct val="100000"/>
              <a:buChar char="•"/>
              <a:defRPr sz="1500">
                <a:latin typeface="+mn-lt"/>
                <a:ea typeface="+mn-ea"/>
                <a:cs typeface="+mn-cs"/>
                <a:sym typeface="Helvetica"/>
              </a:defRPr>
            </a:pPr>
            <a:r>
              <a:t>Schandry, R. (2016). Aufbau und Funktion des Nervensystems. In Biologische Psychologie (4. überarbeitete Auflage). Weinheim, Deutschland: Beltz Verlag</a:t>
            </a:r>
          </a:p>
        </p:txBody>
      </p:sp>
      <p:sp>
        <p:nvSpPr>
          <p:cNvPr id="392" name="Titel 1"/>
          <p:cNvSpPr txBox="1">
            <a:spLocks noGrp="1"/>
          </p:cNvSpPr>
          <p:nvPr>
            <p:ph type="title"/>
          </p:nvPr>
        </p:nvSpPr>
        <p:spPr>
          <a:prstGeom prst="rect">
            <a:avLst/>
          </a:prstGeom>
        </p:spPr>
        <p:txBody>
          <a:bodyPr/>
          <a:lstStyle/>
          <a:p>
            <a:r>
              <a:t>Literatur</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Inhaltsplatzhalter 2"/>
          <p:cNvSpPr txBox="1">
            <a:spLocks noGrp="1"/>
          </p:cNvSpPr>
          <p:nvPr>
            <p:ph type="body" idx="1"/>
          </p:nvPr>
        </p:nvSpPr>
        <p:spPr>
          <a:prstGeom prst="rect">
            <a:avLst/>
          </a:prstGeom>
        </p:spPr>
        <p:txBody>
          <a:bodyPr anchor="ctr">
            <a:normAutofit fontScale="92500"/>
          </a:bodyPr>
          <a:lstStyle/>
          <a:p>
            <a:pPr marL="140368" indent="-140368" defTabSz="457200">
              <a:lnSpc>
                <a:spcPts val="1800"/>
              </a:lnSpc>
              <a:spcBef>
                <a:spcPts val="400"/>
              </a:spcBef>
              <a:buSzPct val="100000"/>
              <a:buChar char="•"/>
              <a:defRPr sz="1200"/>
            </a:pPr>
            <a:r>
              <a:t>Beechey, W. (1801). </a:t>
            </a:r>
            <a:r>
              <a:rPr i="1"/>
              <a:t>Horatio, Viscount Nelson</a:t>
            </a:r>
            <a:r>
              <a:t> [Öl auf Leinwand]. Abgerufen von </a:t>
            </a:r>
            <a:r>
              <a:rPr>
                <a:hlinkClick r:id="rId2"/>
              </a:rPr>
              <a:t>https://i.pinimg.com/originals/ef/36/49/ef36494432fcdc08d29bad7aaaf387f8.jpg</a:t>
            </a:r>
          </a:p>
          <a:p>
            <a:pPr marL="140368" indent="-140368" defTabSz="457200">
              <a:lnSpc>
                <a:spcPts val="1800"/>
              </a:lnSpc>
              <a:spcBef>
                <a:spcPts val="400"/>
              </a:spcBef>
              <a:buSzPct val="100000"/>
              <a:buChar char="•"/>
              <a:defRPr sz="1200">
                <a:latin typeface="+mn-lt"/>
                <a:ea typeface="+mn-ea"/>
                <a:cs typeface="+mn-cs"/>
                <a:sym typeface="Helvetica"/>
              </a:defRPr>
            </a:pPr>
            <a:r>
              <a:t>Flor, H., Nikolajsen, L., &amp; Staehelin Jensen, T. (2006). Phantom limb pain: a case of maladaptive CNS plasticity? </a:t>
            </a:r>
            <a:r>
              <a:rPr i="1"/>
              <a:t>Nature Reviews Neuroscience</a:t>
            </a:r>
            <a:r>
              <a:t>, </a:t>
            </a:r>
            <a:r>
              <a:rPr i="1"/>
              <a:t>7</a:t>
            </a:r>
            <a:r>
              <a:t>(11), 873–881. doi: 10.1038/nrn1991</a:t>
            </a:r>
          </a:p>
          <a:p>
            <a:pPr marL="140368" indent="-140368" defTabSz="457200">
              <a:lnSpc>
                <a:spcPts val="1800"/>
              </a:lnSpc>
              <a:spcBef>
                <a:spcPts val="400"/>
              </a:spcBef>
              <a:buSzPct val="100000"/>
              <a:buChar char="•"/>
              <a:defRPr sz="1200">
                <a:latin typeface="+mn-lt"/>
                <a:ea typeface="+mn-ea"/>
                <a:cs typeface="+mn-cs"/>
                <a:sym typeface="Helvetica"/>
              </a:defRPr>
            </a:pPr>
            <a:r>
              <a:t>[Illustration]. (2006). </a:t>
            </a:r>
            <a:r>
              <a:rPr i="1"/>
              <a:t>Medulla spinalis - Querschnitt - German and Latin</a:t>
            </a:r>
            <a:r>
              <a:t>. Abgerufen von https://commons.wikimedia.org/wiki/File:Medulla_spinalis_-_Querschnitt_-_German_and_Latin.svg</a:t>
            </a:r>
          </a:p>
          <a:p>
            <a:pPr marL="140368" indent="-140368" defTabSz="457200">
              <a:lnSpc>
                <a:spcPts val="1800"/>
              </a:lnSpc>
              <a:spcBef>
                <a:spcPts val="400"/>
              </a:spcBef>
              <a:buSzPct val="100000"/>
              <a:buChar char="•"/>
              <a:defRPr sz="1200">
                <a:uFill>
                  <a:solidFill>
                    <a:srgbClr val="000000"/>
                  </a:solidFill>
                </a:uFill>
              </a:defRPr>
            </a:pPr>
            <a:r>
              <a:t>Kandel, E. R., Schwartz, J. H. Jessell, T. M, Siegelbaum, S. A. &amp; Hudspeth, A. J. (Hrsg.). (2013). </a:t>
            </a:r>
            <a:r>
              <a:rPr i="1"/>
              <a:t>Principles of Neural Science </a:t>
            </a:r>
            <a:r>
              <a:t>(5. Ausgabe). New York: McGraw-Hill. </a:t>
            </a:r>
          </a:p>
          <a:p>
            <a:pPr marL="140368" indent="-140368" defTabSz="457200">
              <a:lnSpc>
                <a:spcPts val="1800"/>
              </a:lnSpc>
              <a:spcBef>
                <a:spcPts val="400"/>
              </a:spcBef>
              <a:buSzPct val="100000"/>
              <a:buChar char="•"/>
              <a:defRPr sz="1200">
                <a:latin typeface="+mn-lt"/>
                <a:ea typeface="+mn-ea"/>
                <a:cs typeface="+mn-cs"/>
                <a:sym typeface="Helvetica"/>
              </a:defRPr>
            </a:pPr>
            <a:r>
              <a:t>McCurry, J. (2016). </a:t>
            </a:r>
            <a:r>
              <a:rPr i="1"/>
              <a:t>Yukako Fukushima, who makes prosthetic small fingers for reformed Japanese gangsters, at her workshop in Osaka, Japan</a:t>
            </a:r>
            <a:r>
              <a:t> [Fotografie]. Abgerufen von </a:t>
            </a:r>
            <a:r>
              <a:rPr>
                <a:hlinkClick r:id="rId3"/>
              </a:rPr>
              <a:t>https://www.theguardian.com/world/2016/apr/18/woman-makes-fake-fingers-yakuza-japan-reformed-gangsters</a:t>
            </a:r>
          </a:p>
          <a:p>
            <a:pPr marL="140368" indent="-140368" defTabSz="457200">
              <a:lnSpc>
                <a:spcPts val="1800"/>
              </a:lnSpc>
              <a:spcBef>
                <a:spcPts val="400"/>
              </a:spcBef>
              <a:buSzPct val="100000"/>
              <a:buChar char="•"/>
              <a:defRPr sz="1200">
                <a:latin typeface="+mn-lt"/>
                <a:ea typeface="+mn-ea"/>
                <a:cs typeface="+mn-cs"/>
                <a:sym typeface="Helvetica"/>
              </a:defRPr>
            </a:pPr>
            <a:r>
              <a:t>Perl, R. B. (o. D.). </a:t>
            </a:r>
            <a:r>
              <a:rPr i="1"/>
              <a:t>Neuroma</a:t>
            </a:r>
            <a:r>
              <a:t> [Illustration]. Abgerufen von https://www.westislipfootdoctor.com/blog/neuroma</a:t>
            </a:r>
          </a:p>
          <a:p>
            <a:pPr marL="140368" indent="-140368" defTabSz="457200">
              <a:lnSpc>
                <a:spcPts val="1800"/>
              </a:lnSpc>
              <a:spcBef>
                <a:spcPts val="400"/>
              </a:spcBef>
              <a:buSzPct val="100000"/>
              <a:buChar char="•"/>
              <a:defRPr sz="1200">
                <a:latin typeface="+mn-lt"/>
                <a:ea typeface="+mn-ea"/>
                <a:cs typeface="+mn-cs"/>
                <a:sym typeface="Helvetica"/>
              </a:defRPr>
            </a:pPr>
            <a:r>
              <a:t>Schiavonetti, L. (1808). The soul leaving the body [Druck]. Abgerufen von https://en.wikipedia.org/wiki/Out-of-body_experience#/media/File:Schiavonetti_Soul_leaving_body_1808.jpg</a:t>
            </a:r>
          </a:p>
          <a:p>
            <a:pPr marL="140368" indent="-140368" defTabSz="457200">
              <a:lnSpc>
                <a:spcPts val="1800"/>
              </a:lnSpc>
              <a:spcBef>
                <a:spcPts val="400"/>
              </a:spcBef>
              <a:buSzPct val="100000"/>
              <a:buChar char="•"/>
              <a:defRPr sz="1200"/>
            </a:pPr>
            <a:r>
              <a:t>Treede, R. D., &amp; Baumgärtner, U. (2019). Das somatosensorische System. In: Brandes, R., Lang, F., Schmidt, R. F. (eds) </a:t>
            </a:r>
            <a:r>
              <a:rPr i="1"/>
              <a:t>Physiologie des Menschen</a:t>
            </a:r>
            <a:r>
              <a:t>. Springer-Lehrbuch. Springer, Berlin, Heidelberg. doi: 10.1007/978-3-662-56468-4_50</a:t>
            </a:r>
          </a:p>
        </p:txBody>
      </p:sp>
      <p:sp>
        <p:nvSpPr>
          <p:cNvPr id="397" name="Titel 1"/>
          <p:cNvSpPr txBox="1">
            <a:spLocks noGrp="1"/>
          </p:cNvSpPr>
          <p:nvPr>
            <p:ph type="title"/>
          </p:nvPr>
        </p:nvSpPr>
        <p:spPr>
          <a:prstGeom prst="rect">
            <a:avLst/>
          </a:prstGeom>
        </p:spPr>
        <p:txBody>
          <a:bodyPr/>
          <a:lstStyle/>
          <a:p>
            <a:r>
              <a:t>Abbildungen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Inhaltsplatzhalter 2"/>
          <p:cNvSpPr txBox="1">
            <a:spLocks noGrp="1"/>
          </p:cNvSpPr>
          <p:nvPr>
            <p:ph type="body" idx="1"/>
          </p:nvPr>
        </p:nvSpPr>
        <p:spPr>
          <a:prstGeom prst="rect">
            <a:avLst/>
          </a:prstGeom>
        </p:spPr>
        <p:txBody>
          <a:bodyPr>
            <a:normAutofit lnSpcReduction="10000"/>
          </a:bodyPr>
          <a:lstStyle/>
          <a:p>
            <a:pPr marL="0" indent="0" defTabSz="457200">
              <a:lnSpc>
                <a:spcPct val="110000"/>
              </a:lnSpc>
              <a:spcBef>
                <a:spcPts val="0"/>
              </a:spcBef>
            </a:pPr>
            <a:r>
              <a:rPr b="1"/>
              <a:t>Referat</a:t>
            </a:r>
            <a:r>
              <a:t>: Schmerz </a:t>
            </a:r>
          </a:p>
          <a:p>
            <a:pPr marL="0" indent="0" defTabSz="457200">
              <a:lnSpc>
                <a:spcPct val="110000"/>
              </a:lnSpc>
              <a:spcBef>
                <a:spcPts val="0"/>
              </a:spcBef>
            </a:pPr>
            <a:endParaRPr/>
          </a:p>
          <a:p>
            <a:pPr marL="0" indent="0" defTabSz="457200">
              <a:lnSpc>
                <a:spcPct val="110000"/>
              </a:lnSpc>
              <a:spcBef>
                <a:spcPts val="0"/>
              </a:spcBef>
              <a:defRPr b="1"/>
            </a:pPr>
            <a:r>
              <a:t>Vortrag: </a:t>
            </a:r>
          </a:p>
          <a:p>
            <a:pPr marL="514684" lvl="1" indent="-133684" defTabSz="457200">
              <a:lnSpc>
                <a:spcPct val="110000"/>
              </a:lnSpc>
              <a:spcBef>
                <a:spcPts val="0"/>
              </a:spcBef>
              <a:buSzPct val="100000"/>
              <a:buChar char="•"/>
            </a:pPr>
            <a:r>
              <a:t>Exkurs: Out-of-Body Experiences</a:t>
            </a:r>
          </a:p>
          <a:p>
            <a:pPr marL="514684" lvl="1" indent="-133684" defTabSz="457200">
              <a:lnSpc>
                <a:spcPct val="110000"/>
              </a:lnSpc>
              <a:spcBef>
                <a:spcPts val="0"/>
              </a:spcBef>
              <a:buSzPct val="100000"/>
              <a:buChar char="•"/>
            </a:pPr>
            <a:r>
              <a:t>Phantomschmerzen</a:t>
            </a:r>
          </a:p>
          <a:p>
            <a:pPr marL="501315" lvl="1" indent="-120315" defTabSz="457200">
              <a:lnSpc>
                <a:spcPct val="110000"/>
              </a:lnSpc>
              <a:spcBef>
                <a:spcPts val="0"/>
              </a:spcBef>
              <a:buSzPct val="100000"/>
              <a:buChar char="•"/>
            </a:pPr>
            <a:r>
              <a:t>Wiederholung: </a:t>
            </a:r>
          </a:p>
          <a:p>
            <a:pPr marL="882315" lvl="2" indent="-120315" defTabSz="457200">
              <a:lnSpc>
                <a:spcPct val="110000"/>
              </a:lnSpc>
              <a:spcBef>
                <a:spcPts val="0"/>
              </a:spcBef>
              <a:buSzPct val="100000"/>
              <a:buChar char="•"/>
              <a:defRPr sz="1800"/>
            </a:pPr>
            <a:r>
              <a:t> Spinalnerven &amp; -ganglien</a:t>
            </a:r>
          </a:p>
          <a:p>
            <a:pPr marL="882315" lvl="2" indent="-120315" defTabSz="457200">
              <a:lnSpc>
                <a:spcPct val="110000"/>
              </a:lnSpc>
              <a:spcBef>
                <a:spcPts val="0"/>
              </a:spcBef>
              <a:buSzPct val="100000"/>
              <a:buChar char="•"/>
              <a:defRPr sz="1800"/>
            </a:pPr>
            <a:r>
              <a:t> somatosensorischer Homunculus </a:t>
            </a:r>
          </a:p>
          <a:p>
            <a:pPr marL="882315" lvl="2" indent="-120315" defTabSz="457200">
              <a:lnSpc>
                <a:spcPct val="110000"/>
              </a:lnSpc>
              <a:spcBef>
                <a:spcPts val="0"/>
              </a:spcBef>
              <a:buSzPct val="100000"/>
              <a:buChar char="•"/>
              <a:defRPr sz="1800"/>
            </a:pPr>
            <a:r>
              <a:t> Schmerzgedächtnis</a:t>
            </a:r>
          </a:p>
          <a:p>
            <a:pPr marL="0" indent="0" defTabSz="457200">
              <a:lnSpc>
                <a:spcPct val="110000"/>
              </a:lnSpc>
              <a:spcBef>
                <a:spcPts val="0"/>
              </a:spcBef>
            </a:pPr>
            <a:endParaRPr/>
          </a:p>
          <a:p>
            <a:pPr marL="0" indent="0" defTabSz="457200">
              <a:lnSpc>
                <a:spcPct val="110000"/>
              </a:lnSpc>
              <a:spcBef>
                <a:spcPts val="0"/>
              </a:spcBef>
            </a:pPr>
            <a:r>
              <a:rPr b="1"/>
              <a:t>Gruppenarbeit:</a:t>
            </a:r>
            <a:r>
              <a:t> </a:t>
            </a:r>
          </a:p>
          <a:p>
            <a:pPr marL="0" indent="0" defTabSz="457200">
              <a:lnSpc>
                <a:spcPct val="110000"/>
              </a:lnSpc>
              <a:spcBef>
                <a:spcPts val="0"/>
              </a:spcBef>
            </a:pPr>
            <a:r>
              <a:t>Ursachen von Phantomschmerzen</a:t>
            </a:r>
          </a:p>
        </p:txBody>
      </p:sp>
      <p:sp>
        <p:nvSpPr>
          <p:cNvPr id="240" name="Titel 1"/>
          <p:cNvSpPr txBox="1">
            <a:spLocks noGrp="1"/>
          </p:cNvSpPr>
          <p:nvPr>
            <p:ph type="title"/>
          </p:nvPr>
        </p:nvSpPr>
        <p:spPr>
          <a:prstGeom prst="rect">
            <a:avLst/>
          </a:prstGeom>
        </p:spPr>
        <p:txBody>
          <a:bodyPr/>
          <a:lstStyle/>
          <a:p>
            <a:r>
              <a:t>Inhalt</a:t>
            </a:r>
          </a:p>
        </p:txBody>
      </p:sp>
      <p:sp>
        <p:nvSpPr>
          <p:cNvPr id="2" name="Text Placeholder 1">
            <a:extLst>
              <a:ext uri="{FF2B5EF4-FFF2-40B4-BE49-F238E27FC236}">
                <a16:creationId xmlns:a16="http://schemas.microsoft.com/office/drawing/2014/main" id="{2A59F6BD-759F-C2B7-AF59-675A09C54222}"/>
              </a:ext>
            </a:extLst>
          </p:cNvPr>
          <p:cNvSpPr>
            <a:spLocks noGrp="1"/>
          </p:cNvSpPr>
          <p:nvPr>
            <p:ph type="body" idx="10"/>
          </p:nvPr>
        </p:nvSpPr>
        <p:spPr/>
        <p:txBody>
          <a:bodyPr/>
          <a:lstStyle/>
          <a:p>
            <a:endParaRPr lang="en-US"/>
          </a:p>
        </p:txBody>
      </p:sp>
      <p:sp>
        <p:nvSpPr>
          <p:cNvPr id="242" name="Textfeld 3"/>
          <p:cNvSpPr txBox="1">
            <a:spLocks noGrp="1"/>
          </p:cNvSpPr>
          <p:nvPr>
            <p:ph type="sldNum" sz="quarter" idx="4294967295"/>
          </p:nvPr>
        </p:nvSpPr>
        <p:spPr>
          <a:xfrm>
            <a:off x="8405813" y="6065838"/>
            <a:ext cx="230187" cy="3698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243"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solidFill>
                  <a:schemeClr val="accent3">
                    <a:lumOff val="44000"/>
                  </a:schemeClr>
                </a:solidFill>
              </a:defRPr>
            </a:lvl1pPr>
          </a:lstStyle>
          <a:p>
            <a:r>
              <a:t>Psy_B_7-2: funktionelle Neuroanatomie, Merle Schuckart (schuckart@psychologie.uni-kiel.de), SoSe 2021</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itel 1"/>
          <p:cNvSpPr txBox="1">
            <a:spLocks noGrp="1"/>
          </p:cNvSpPr>
          <p:nvPr>
            <p:ph type="title"/>
          </p:nvPr>
        </p:nvSpPr>
        <p:spPr>
          <a:prstGeom prst="rect">
            <a:avLst/>
          </a:prstGeom>
        </p:spPr>
        <p:txBody>
          <a:bodyPr>
            <a:normAutofit fontScale="90000"/>
          </a:bodyPr>
          <a:lstStyle/>
          <a:p>
            <a:r>
              <a:t>Arten von Wahrnehmungsinhalten</a:t>
            </a:r>
          </a:p>
        </p:txBody>
      </p:sp>
      <p:sp>
        <p:nvSpPr>
          <p:cNvPr id="248" name="Propriozeption: Wahrnehmung des eigenen Körpers…"/>
          <p:cNvSpPr txBox="1"/>
          <p:nvPr/>
        </p:nvSpPr>
        <p:spPr>
          <a:xfrm>
            <a:off x="344817" y="1365820"/>
            <a:ext cx="7408655" cy="41513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lnSpc>
                <a:spcPts val="2000"/>
              </a:lnSpc>
              <a:spcBef>
                <a:spcPts val="500"/>
              </a:spcBef>
              <a:defRPr>
                <a:latin typeface="D-DIN"/>
                <a:ea typeface="D-DIN"/>
                <a:cs typeface="D-DIN"/>
                <a:sym typeface="D-DIN"/>
              </a:defRPr>
            </a:pPr>
            <a:r>
              <a:rPr b="1"/>
              <a:t>Propriozeption: Wahrnehmung des eigenen Körpers</a:t>
            </a:r>
          </a:p>
          <a:p>
            <a:pPr marL="180473" indent="-180473" defTabSz="457200">
              <a:lnSpc>
                <a:spcPts val="2000"/>
              </a:lnSpc>
              <a:spcBef>
                <a:spcPts val="500"/>
              </a:spcBef>
              <a:buSzPct val="100000"/>
              <a:buChar char="•"/>
              <a:defRPr sz="1600" i="1">
                <a:latin typeface="D-DIN"/>
                <a:ea typeface="D-DIN"/>
                <a:cs typeface="D-DIN"/>
                <a:sym typeface="D-DIN"/>
              </a:defRPr>
            </a:pPr>
            <a:r>
              <a:t>Wahrnehmung von Position des Körpers im Raum, Schwere, Spannung, Kraft, Geschwindigkeit</a:t>
            </a:r>
          </a:p>
          <a:p>
            <a:pPr marL="180473" indent="-180473" defTabSz="457200">
              <a:lnSpc>
                <a:spcPts val="2000"/>
              </a:lnSpc>
              <a:spcBef>
                <a:spcPts val="500"/>
              </a:spcBef>
              <a:buSzPct val="100000"/>
              <a:buChar char="•"/>
              <a:defRPr sz="1600" i="1">
                <a:latin typeface="D-DIN"/>
                <a:ea typeface="D-DIN"/>
                <a:cs typeface="D-DIN"/>
                <a:sym typeface="D-DIN"/>
              </a:defRPr>
            </a:pPr>
            <a:r>
              <a:t>Informationen aus der Haut, dem Vestibularorgan im Ohr und von Propriozeptoren (= Mechanorezeptoren, die Zustand &amp; Zustandsänderungen von Muskeln, Sehnen und Gelenken messen)</a:t>
            </a:r>
          </a:p>
          <a:p>
            <a:pPr defTabSz="457200">
              <a:lnSpc>
                <a:spcPts val="2000"/>
              </a:lnSpc>
              <a:spcBef>
                <a:spcPts val="500"/>
              </a:spcBef>
              <a:defRPr>
                <a:latin typeface="D-DIN"/>
                <a:ea typeface="D-DIN"/>
                <a:cs typeface="D-DIN"/>
                <a:sym typeface="D-DIN"/>
              </a:defRPr>
            </a:pPr>
            <a:endParaRPr/>
          </a:p>
          <a:p>
            <a:pPr defTabSz="457200">
              <a:lnSpc>
                <a:spcPts val="2000"/>
              </a:lnSpc>
              <a:spcBef>
                <a:spcPts val="500"/>
              </a:spcBef>
              <a:defRPr>
                <a:latin typeface="D-DIN"/>
                <a:ea typeface="D-DIN"/>
                <a:cs typeface="D-DIN"/>
                <a:sym typeface="D-DIN"/>
              </a:defRPr>
            </a:pPr>
            <a:r>
              <a:rPr b="1"/>
              <a:t>Ekterozeption: Wahrnehmung der Umwelt</a:t>
            </a:r>
          </a:p>
          <a:p>
            <a:pPr marL="180473" indent="-180473" defTabSz="457200">
              <a:lnSpc>
                <a:spcPts val="2000"/>
              </a:lnSpc>
              <a:spcBef>
                <a:spcPts val="500"/>
              </a:spcBef>
              <a:buSzPct val="100000"/>
              <a:buChar char="•"/>
              <a:defRPr sz="1600" i="1">
                <a:latin typeface="D-DIN"/>
                <a:ea typeface="D-DIN"/>
                <a:cs typeface="D-DIN"/>
                <a:sym typeface="D-DIN"/>
              </a:defRPr>
            </a:pPr>
            <a:r>
              <a:t>z.B. Informationen aus der Haut (Temperatur, Vibrationen, Druck, Schmerz), visuelle, auditorische, gustatorische oder olfaktorische Informationen</a:t>
            </a:r>
          </a:p>
          <a:p>
            <a:pPr defTabSz="457200">
              <a:lnSpc>
                <a:spcPts val="2000"/>
              </a:lnSpc>
              <a:spcBef>
                <a:spcPts val="500"/>
              </a:spcBef>
              <a:defRPr>
                <a:latin typeface="D-DIN"/>
                <a:ea typeface="D-DIN"/>
                <a:cs typeface="D-DIN"/>
                <a:sym typeface="D-DIN"/>
              </a:defRPr>
            </a:pPr>
            <a:endParaRPr/>
          </a:p>
          <a:p>
            <a:pPr defTabSz="457200">
              <a:lnSpc>
                <a:spcPts val="2000"/>
              </a:lnSpc>
              <a:spcBef>
                <a:spcPts val="500"/>
              </a:spcBef>
              <a:defRPr>
                <a:latin typeface="D-DIN"/>
                <a:ea typeface="D-DIN"/>
                <a:cs typeface="D-DIN"/>
                <a:sym typeface="D-DIN"/>
              </a:defRPr>
            </a:pPr>
            <a:r>
              <a:rPr b="1"/>
              <a:t>Interozeption: Wahrnehmung von internen Prozessen</a:t>
            </a:r>
          </a:p>
          <a:p>
            <a:pPr marL="180473" indent="-180473" defTabSz="457200">
              <a:lnSpc>
                <a:spcPts val="2000"/>
              </a:lnSpc>
              <a:spcBef>
                <a:spcPts val="500"/>
              </a:spcBef>
              <a:buSzPct val="100000"/>
              <a:buChar char="•"/>
              <a:defRPr sz="1600" i="1">
                <a:latin typeface="D-DIN"/>
                <a:ea typeface="D-DIN"/>
                <a:cs typeface="D-DIN"/>
                <a:sym typeface="D-DIN"/>
              </a:defRPr>
            </a:pPr>
            <a:r>
              <a:t>z.B. Messung des Blutdrucks, Level von Sauerstoff, CO2 und Zucker im Blut sowie Flüssigkeitsbedarf</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Propriozeption: Wahrnehmung des eigenen Körpers…"/>
          <p:cNvSpPr txBox="1"/>
          <p:nvPr/>
        </p:nvSpPr>
        <p:spPr>
          <a:xfrm>
            <a:off x="357542" y="1493069"/>
            <a:ext cx="7408654" cy="4223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lnSpc>
                <a:spcPts val="1900"/>
              </a:lnSpc>
              <a:spcBef>
                <a:spcPts val="500"/>
              </a:spcBef>
              <a:defRPr>
                <a:latin typeface="D-DIN"/>
                <a:ea typeface="D-DIN"/>
                <a:cs typeface="D-DIN"/>
                <a:sym typeface="D-DIN"/>
              </a:defRPr>
            </a:pPr>
            <a:r>
              <a:rPr b="1"/>
              <a:t>Propriozeption: Wahrnehmung des eigenen Körpers</a:t>
            </a:r>
          </a:p>
          <a:p>
            <a:pPr marL="180473" indent="-180473" defTabSz="457200">
              <a:lnSpc>
                <a:spcPts val="1900"/>
              </a:lnSpc>
              <a:spcBef>
                <a:spcPts val="500"/>
              </a:spcBef>
              <a:buSzPct val="100000"/>
              <a:buChar char="•"/>
              <a:defRPr>
                <a:latin typeface="D-DIN"/>
                <a:ea typeface="D-DIN"/>
                <a:cs typeface="D-DIN"/>
                <a:sym typeface="D-DIN"/>
              </a:defRPr>
            </a:pPr>
            <a:r>
              <a:t>Wahrnehmung von Position des Körpers im Raum, Schwere, Spannung, Kraft, Geschwindigkeit</a:t>
            </a:r>
          </a:p>
          <a:p>
            <a:pPr marL="180473" indent="-180473" defTabSz="457200">
              <a:lnSpc>
                <a:spcPts val="1900"/>
              </a:lnSpc>
              <a:spcBef>
                <a:spcPts val="500"/>
              </a:spcBef>
              <a:buSzPct val="100000"/>
              <a:buChar char="•"/>
              <a:defRPr>
                <a:latin typeface="D-DIN"/>
                <a:ea typeface="D-DIN"/>
                <a:cs typeface="D-DIN"/>
                <a:sym typeface="D-DIN"/>
              </a:defRPr>
            </a:pPr>
            <a:r>
              <a:t>Informationen aus der Haut, dem Vestibularorgan im Ohr und von Propriozeptoren (= Mechanorezeptoren, die Zustand &amp; Zustandsänderungen von Muskeln, Sehnen und Gelenken messen)</a:t>
            </a:r>
          </a:p>
          <a:p>
            <a:pPr defTabSz="457200">
              <a:lnSpc>
                <a:spcPts val="1900"/>
              </a:lnSpc>
              <a:spcBef>
                <a:spcPts val="500"/>
              </a:spcBef>
              <a:defRPr>
                <a:latin typeface="D-DIN"/>
                <a:ea typeface="D-DIN"/>
                <a:cs typeface="D-DIN"/>
                <a:sym typeface="D-DIN"/>
              </a:defRPr>
            </a:pPr>
            <a:endParaRPr/>
          </a:p>
          <a:p>
            <a:pPr defTabSz="457200">
              <a:lnSpc>
                <a:spcPts val="1900"/>
              </a:lnSpc>
              <a:spcBef>
                <a:spcPts val="500"/>
              </a:spcBef>
              <a:defRPr>
                <a:solidFill>
                  <a:schemeClr val="accent3">
                    <a:lumOff val="21999"/>
                  </a:schemeClr>
                </a:solidFill>
                <a:latin typeface="D-DIN"/>
                <a:ea typeface="D-DIN"/>
                <a:cs typeface="D-DIN"/>
                <a:sym typeface="D-DIN"/>
              </a:defRPr>
            </a:pPr>
            <a:r>
              <a:rPr b="1"/>
              <a:t>Ekterozeption: Wahrnehmung der Umwelt</a:t>
            </a:r>
          </a:p>
          <a:p>
            <a:pPr marL="180473" indent="-180473" defTabSz="457200">
              <a:lnSpc>
                <a:spcPts val="1900"/>
              </a:lnSpc>
              <a:spcBef>
                <a:spcPts val="500"/>
              </a:spcBef>
              <a:buSzPct val="100000"/>
              <a:buChar char="•"/>
              <a:defRPr>
                <a:solidFill>
                  <a:schemeClr val="accent3">
                    <a:lumOff val="21999"/>
                  </a:schemeClr>
                </a:solidFill>
                <a:latin typeface="D-DIN"/>
                <a:ea typeface="D-DIN"/>
                <a:cs typeface="D-DIN"/>
                <a:sym typeface="D-DIN"/>
              </a:defRPr>
            </a:pPr>
            <a:r>
              <a:t>z.B. Informationen aus der Haut (Temperatur, Vibrationen, Druck, Schmerz), visuelle, auditorische, gustatorische oder olfaktorische Informationen</a:t>
            </a:r>
          </a:p>
          <a:p>
            <a:pPr defTabSz="457200">
              <a:lnSpc>
                <a:spcPts val="1900"/>
              </a:lnSpc>
              <a:spcBef>
                <a:spcPts val="500"/>
              </a:spcBef>
              <a:defRPr>
                <a:solidFill>
                  <a:schemeClr val="accent3">
                    <a:lumOff val="21999"/>
                  </a:schemeClr>
                </a:solidFill>
                <a:latin typeface="D-DIN"/>
                <a:ea typeface="D-DIN"/>
                <a:cs typeface="D-DIN"/>
                <a:sym typeface="D-DIN"/>
              </a:defRPr>
            </a:pPr>
            <a:endParaRPr/>
          </a:p>
          <a:p>
            <a:pPr defTabSz="457200">
              <a:lnSpc>
                <a:spcPts val="1900"/>
              </a:lnSpc>
              <a:spcBef>
                <a:spcPts val="500"/>
              </a:spcBef>
              <a:defRPr>
                <a:solidFill>
                  <a:schemeClr val="accent3">
                    <a:lumOff val="21999"/>
                  </a:schemeClr>
                </a:solidFill>
                <a:latin typeface="D-DIN"/>
                <a:ea typeface="D-DIN"/>
                <a:cs typeface="D-DIN"/>
                <a:sym typeface="D-DIN"/>
              </a:defRPr>
            </a:pPr>
            <a:r>
              <a:rPr b="1"/>
              <a:t>Interozeption: Wahrnehmung von internen Prozessen</a:t>
            </a:r>
          </a:p>
          <a:p>
            <a:pPr marL="180473" indent="-180473" defTabSz="457200">
              <a:lnSpc>
                <a:spcPts val="1900"/>
              </a:lnSpc>
              <a:spcBef>
                <a:spcPts val="500"/>
              </a:spcBef>
              <a:buSzPct val="100000"/>
              <a:buChar char="•"/>
              <a:defRPr>
                <a:solidFill>
                  <a:schemeClr val="accent3">
                    <a:lumOff val="21999"/>
                  </a:schemeClr>
                </a:solidFill>
                <a:latin typeface="D-DIN"/>
                <a:ea typeface="D-DIN"/>
                <a:cs typeface="D-DIN"/>
                <a:sym typeface="D-DIN"/>
              </a:defRPr>
            </a:pPr>
            <a:r>
              <a:t>z.B. Messung des Blutdrucks, Level von Sauerstoff, CO2 und Zucker im Blut sowie Flüssigkeitsbedarf</a:t>
            </a:r>
          </a:p>
        </p:txBody>
      </p:sp>
      <p:sp>
        <p:nvSpPr>
          <p:cNvPr id="251" name="Titel 1"/>
          <p:cNvSpPr txBox="1">
            <a:spLocks noGrp="1"/>
          </p:cNvSpPr>
          <p:nvPr>
            <p:ph type="title"/>
          </p:nvPr>
        </p:nvSpPr>
        <p:spPr>
          <a:prstGeom prst="rect">
            <a:avLst/>
          </a:prstGeom>
        </p:spPr>
        <p:txBody>
          <a:bodyPr>
            <a:normAutofit fontScale="90000"/>
          </a:bodyPr>
          <a:lstStyle/>
          <a:p>
            <a:r>
              <a:t>Arten von Wahrnehmungsinhalten</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Titel 1"/>
          <p:cNvSpPr txBox="1">
            <a:spLocks noGrp="1"/>
          </p:cNvSpPr>
          <p:nvPr>
            <p:ph type="title"/>
          </p:nvPr>
        </p:nvSpPr>
        <p:spPr>
          <a:prstGeom prst="rect">
            <a:avLst/>
          </a:prstGeom>
        </p:spPr>
        <p:txBody>
          <a:bodyPr/>
          <a:lstStyle/>
          <a:p>
            <a:r>
              <a:t>Exkurs: Out-of-Body Experiences</a:t>
            </a:r>
          </a:p>
        </p:txBody>
      </p:sp>
      <p:sp>
        <p:nvSpPr>
          <p:cNvPr id="256" name="Abbildung 1…"/>
          <p:cNvSpPr txBox="1"/>
          <p:nvPr/>
        </p:nvSpPr>
        <p:spPr>
          <a:xfrm>
            <a:off x="189507" y="1665583"/>
            <a:ext cx="3172118" cy="447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200" b="1">
                <a:solidFill>
                  <a:srgbClr val="202122"/>
                </a:solidFill>
                <a:latin typeface="D-DIN"/>
                <a:ea typeface="D-DIN"/>
                <a:cs typeface="D-DIN"/>
                <a:sym typeface="D-DIN"/>
              </a:defRPr>
            </a:pPr>
            <a:r>
              <a:t>Abbildung 1</a:t>
            </a:r>
          </a:p>
          <a:p>
            <a:pPr defTabSz="457200">
              <a:defRPr sz="1200" i="1">
                <a:solidFill>
                  <a:srgbClr val="202122"/>
                </a:solidFill>
                <a:latin typeface="D-DIN"/>
                <a:ea typeface="D-DIN"/>
                <a:cs typeface="D-DIN"/>
                <a:sym typeface="D-DIN"/>
              </a:defRPr>
            </a:pPr>
            <a:r>
              <a:t>Illustration eines Gedichts von Robert Blair</a:t>
            </a:r>
          </a:p>
        </p:txBody>
      </p:sp>
      <p:sp>
        <p:nvSpPr>
          <p:cNvPr id="257" name="Schiavonetti, 1808"/>
          <p:cNvSpPr txBox="1"/>
          <p:nvPr/>
        </p:nvSpPr>
        <p:spPr>
          <a:xfrm>
            <a:off x="187358" y="5137174"/>
            <a:ext cx="2987383"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457200">
              <a:defRPr sz="800">
                <a:solidFill>
                  <a:srgbClr val="202122"/>
                </a:solidFill>
                <a:latin typeface="D-DIN"/>
                <a:ea typeface="D-DIN"/>
                <a:cs typeface="D-DIN"/>
                <a:sym typeface="D-DIN"/>
              </a:defRPr>
            </a:lvl1pPr>
          </a:lstStyle>
          <a:p>
            <a:r>
              <a:t>Schiavonetti, 1808</a:t>
            </a:r>
          </a:p>
        </p:txBody>
      </p:sp>
      <p:sp>
        <p:nvSpPr>
          <p:cNvPr id="258" name="menschlichen Seele"/>
          <p:cNvSpPr txBox="1"/>
          <p:nvPr/>
        </p:nvSpPr>
        <p:spPr>
          <a:xfrm>
            <a:off x="3939406" y="1504826"/>
            <a:ext cx="4463825" cy="3383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536170" lvl="1" indent="-155170">
              <a:buSzPct val="100000"/>
              <a:buChar char="-"/>
              <a:defRPr sz="1700">
                <a:solidFill>
                  <a:schemeClr val="accent3">
                    <a:lumOff val="44000"/>
                  </a:schemeClr>
                </a:solidFill>
              </a:defRPr>
            </a:pPr>
            <a:r>
              <a:t>menschlichen Seele</a:t>
            </a:r>
          </a:p>
        </p:txBody>
      </p:sp>
      <p:sp>
        <p:nvSpPr>
          <p:cNvPr id="261" name="zeitlich begrenzter dissoziativer Zustand…"/>
          <p:cNvSpPr txBox="1"/>
          <p:nvPr/>
        </p:nvSpPr>
        <p:spPr>
          <a:xfrm>
            <a:off x="4059034" y="1350945"/>
            <a:ext cx="4234793" cy="4434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121702" indent="-121702" defTabSz="457200">
              <a:buSzPct val="100000"/>
              <a:buChar char="-"/>
              <a:defRPr sz="1600">
                <a:latin typeface="+mn-lt"/>
                <a:ea typeface="+mn-ea"/>
                <a:cs typeface="+mn-cs"/>
                <a:sym typeface="Helvetica"/>
              </a:defRPr>
            </a:pPr>
            <a:r>
              <a:t>zeitlich begrenzter </a:t>
            </a:r>
            <a:r>
              <a:rPr b="1"/>
              <a:t>dissoziativer Zustand</a:t>
            </a:r>
          </a:p>
          <a:p>
            <a:pPr marL="121702" indent="-121702" defTabSz="457200">
              <a:buSzPct val="100000"/>
              <a:buChar char="-"/>
              <a:defRPr sz="1600">
                <a:latin typeface="+mn-lt"/>
                <a:ea typeface="+mn-ea"/>
                <a:cs typeface="+mn-cs"/>
                <a:sym typeface="Helvetica"/>
              </a:defRPr>
            </a:pPr>
            <a:endParaRPr b="1"/>
          </a:p>
          <a:p>
            <a:pPr marL="121702" indent="-121702" defTabSz="457200">
              <a:buSzPct val="100000"/>
              <a:buChar char="-"/>
              <a:defRPr sz="1600">
                <a:latin typeface="+mn-lt"/>
                <a:ea typeface="+mn-ea"/>
                <a:cs typeface="+mn-cs"/>
                <a:sym typeface="Helvetica"/>
              </a:defRPr>
            </a:pPr>
            <a:r>
              <a:t>tritt bei </a:t>
            </a:r>
            <a:r>
              <a:rPr b="1"/>
              <a:t>10% der Menschen mind. 1x</a:t>
            </a:r>
            <a:r>
              <a:t> im Leben auf</a:t>
            </a:r>
            <a:endParaRPr b="1"/>
          </a:p>
          <a:p>
            <a:pPr marL="121702" indent="-121702" defTabSz="457200">
              <a:buSzPct val="100000"/>
              <a:buChar char="-"/>
              <a:defRPr sz="1600">
                <a:latin typeface="+mn-lt"/>
                <a:ea typeface="+mn-ea"/>
                <a:cs typeface="+mn-cs"/>
                <a:sym typeface="Helvetica"/>
              </a:defRPr>
            </a:pPr>
            <a:endParaRPr b="1"/>
          </a:p>
          <a:p>
            <a:pPr marL="121702" indent="-121702" defTabSz="457200">
              <a:buSzPct val="100000"/>
              <a:buChar char="-"/>
              <a:defRPr sz="1600">
                <a:latin typeface="+mn-lt"/>
                <a:ea typeface="+mn-ea"/>
                <a:cs typeface="+mn-cs"/>
                <a:sym typeface="Helvetica"/>
              </a:defRPr>
            </a:pPr>
            <a:r>
              <a:t>3 Charakteristika: </a:t>
            </a:r>
          </a:p>
          <a:p>
            <a:pPr lvl="1" indent="228600" defTabSz="457200">
              <a:defRPr sz="1600">
                <a:latin typeface="+mn-lt"/>
                <a:ea typeface="+mn-ea"/>
                <a:cs typeface="+mn-cs"/>
                <a:sym typeface="Helvetica"/>
              </a:defRPr>
            </a:pPr>
            <a:endParaRPr/>
          </a:p>
          <a:p>
            <a:pPr lvl="1" indent="228600" defTabSz="457200">
              <a:defRPr sz="1600">
                <a:latin typeface="+mn-lt"/>
                <a:ea typeface="+mn-ea"/>
                <a:cs typeface="+mn-cs"/>
                <a:sym typeface="Helvetica"/>
              </a:defRPr>
            </a:pPr>
            <a:r>
              <a:t>1. </a:t>
            </a:r>
            <a:r>
              <a:rPr b="1"/>
              <a:t>Disembodiment</a:t>
            </a:r>
            <a:r>
              <a:t>: Eindruck als befände </a:t>
            </a:r>
          </a:p>
          <a:p>
            <a:pPr lvl="1" indent="228600" defTabSz="457200">
              <a:defRPr sz="1600">
                <a:latin typeface="+mn-lt"/>
                <a:ea typeface="+mn-ea"/>
                <a:cs typeface="+mn-cs"/>
                <a:sym typeface="Helvetica"/>
              </a:defRPr>
            </a:pPr>
            <a:r>
              <a:t>    man sich außerhalb des eigenen </a:t>
            </a:r>
          </a:p>
          <a:p>
            <a:pPr lvl="1" indent="228600" defTabSz="457200">
              <a:defRPr sz="1600">
                <a:latin typeface="+mn-lt"/>
                <a:ea typeface="+mn-ea"/>
                <a:cs typeface="+mn-cs"/>
                <a:sym typeface="Helvetica"/>
              </a:defRPr>
            </a:pPr>
            <a:r>
              <a:t>    Körpers</a:t>
            </a:r>
          </a:p>
          <a:p>
            <a:pPr lvl="1" indent="228600" defTabSz="457200">
              <a:defRPr sz="1600">
                <a:latin typeface="+mn-lt"/>
                <a:ea typeface="+mn-ea"/>
                <a:cs typeface="+mn-cs"/>
                <a:sym typeface="Helvetica"/>
              </a:defRPr>
            </a:pPr>
            <a:endParaRPr/>
          </a:p>
          <a:p>
            <a:pPr lvl="1" indent="228600" defTabSz="457200">
              <a:defRPr sz="1600">
                <a:latin typeface="+mn-lt"/>
                <a:ea typeface="+mn-ea"/>
                <a:cs typeface="+mn-cs"/>
                <a:sym typeface="Helvetica"/>
              </a:defRPr>
            </a:pPr>
            <a:r>
              <a:t>2. </a:t>
            </a:r>
            <a:r>
              <a:rPr b="1"/>
              <a:t>Vogelperspektive: </a:t>
            </a:r>
            <a:r>
              <a:t>Eindruck, als  </a:t>
            </a:r>
          </a:p>
          <a:p>
            <a:pPr lvl="1" indent="228600" defTabSz="457200">
              <a:defRPr sz="1600">
                <a:latin typeface="+mn-lt"/>
                <a:ea typeface="+mn-ea"/>
                <a:cs typeface="+mn-cs"/>
                <a:sym typeface="Helvetica"/>
              </a:defRPr>
            </a:pPr>
            <a:r>
              <a:t>    sähe man die Welt von einem </a:t>
            </a:r>
          </a:p>
          <a:p>
            <a:pPr lvl="1" indent="228600" defTabSz="457200">
              <a:defRPr sz="1600">
                <a:latin typeface="+mn-lt"/>
                <a:ea typeface="+mn-ea"/>
                <a:cs typeface="+mn-cs"/>
                <a:sym typeface="Helvetica"/>
              </a:defRPr>
            </a:pPr>
            <a:r>
              <a:t>    erhöhten, entfernten Standpunkt aus</a:t>
            </a:r>
          </a:p>
          <a:p>
            <a:pPr lvl="1" indent="228600" defTabSz="457200">
              <a:defRPr sz="1600">
                <a:latin typeface="+mn-lt"/>
                <a:ea typeface="+mn-ea"/>
                <a:cs typeface="+mn-cs"/>
                <a:sym typeface="Helvetica"/>
              </a:defRPr>
            </a:pPr>
            <a:endParaRPr/>
          </a:p>
          <a:p>
            <a:pPr lvl="1" indent="228600" defTabSz="457200">
              <a:defRPr sz="1600">
                <a:latin typeface="+mn-lt"/>
                <a:ea typeface="+mn-ea"/>
                <a:cs typeface="+mn-cs"/>
                <a:sym typeface="Helvetica"/>
              </a:defRPr>
            </a:pPr>
            <a:r>
              <a:t>3. </a:t>
            </a:r>
            <a:r>
              <a:rPr b="1"/>
              <a:t>Autoskopie</a:t>
            </a:r>
            <a:r>
              <a:t>: Eindruck, als sähe man  </a:t>
            </a:r>
          </a:p>
          <a:p>
            <a:pPr lvl="1" indent="228600" defTabSz="457200">
              <a:defRPr sz="1600">
                <a:latin typeface="+mn-lt"/>
                <a:ea typeface="+mn-ea"/>
                <a:cs typeface="+mn-cs"/>
                <a:sym typeface="Helvetica"/>
              </a:defRPr>
            </a:pPr>
            <a:r>
              <a:t>    den eigenen Körper aus dieser  </a:t>
            </a:r>
          </a:p>
          <a:p>
            <a:pPr lvl="1" indent="228600" defTabSz="457200">
              <a:defRPr sz="1600">
                <a:latin typeface="+mn-lt"/>
                <a:ea typeface="+mn-ea"/>
                <a:cs typeface="+mn-cs"/>
                <a:sym typeface="Helvetica"/>
              </a:defRPr>
            </a:pPr>
            <a:r>
              <a:t>    Perspektive</a:t>
            </a:r>
          </a:p>
        </p:txBody>
      </p:sp>
      <p:pic>
        <p:nvPicPr>
          <p:cNvPr id="262" name="out_of_body.jpeg" descr="out_of_body.jpeg"/>
          <p:cNvPicPr>
            <a:picLocks noChangeAspect="1"/>
          </p:cNvPicPr>
          <p:nvPr/>
        </p:nvPicPr>
        <p:blipFill>
          <a:blip r:embed="rId3"/>
          <a:srcRect l="5445" t="4196" r="2700"/>
          <a:stretch>
            <a:fillRect/>
          </a:stretch>
        </p:blipFill>
        <p:spPr>
          <a:xfrm>
            <a:off x="212401" y="2150589"/>
            <a:ext cx="3378876" cy="2955905"/>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 name="Bildschirmfoto 2021-06-08 um 17.15.01.png" descr="Bildschirmfoto 2021-06-08 um 17.15.01.png"/>
          <p:cNvPicPr>
            <a:picLocks/>
          </p:cNvPicPr>
          <p:nvPr/>
        </p:nvPicPr>
        <p:blipFill>
          <a:blip r:embed="rId3">
            <a:alphaModFix amt="71614"/>
          </a:blip>
          <a:stretch>
            <a:fillRect/>
          </a:stretch>
        </p:blipFill>
        <p:spPr>
          <a:xfrm>
            <a:off x="141026" y="1687141"/>
            <a:ext cx="3657691" cy="2808764"/>
          </a:xfrm>
          <a:prstGeom prst="rect">
            <a:avLst/>
          </a:prstGeom>
          <a:ln w="12700">
            <a:miter lim="400000"/>
          </a:ln>
        </p:spPr>
      </p:pic>
      <p:sp>
        <p:nvSpPr>
          <p:cNvPr id="267" name="Titel 1"/>
          <p:cNvSpPr txBox="1">
            <a:spLocks noGrp="1"/>
          </p:cNvSpPr>
          <p:nvPr>
            <p:ph type="title"/>
          </p:nvPr>
        </p:nvSpPr>
        <p:spPr>
          <a:prstGeom prst="rect">
            <a:avLst/>
          </a:prstGeom>
        </p:spPr>
        <p:txBody>
          <a:bodyPr/>
          <a:lstStyle/>
          <a:p>
            <a:r>
              <a:t>Exkurs: Out-of-Body Experiences</a:t>
            </a:r>
          </a:p>
        </p:txBody>
      </p:sp>
      <p:sp>
        <p:nvSpPr>
          <p:cNvPr id="270" name="in „natürlichen“ Situationen bei besonders niedrigem oder hohem Arousal:…"/>
          <p:cNvSpPr txBox="1"/>
          <p:nvPr/>
        </p:nvSpPr>
        <p:spPr>
          <a:xfrm>
            <a:off x="3447513" y="1013368"/>
            <a:ext cx="5040168" cy="4968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lnSpc>
                <a:spcPct val="130000"/>
              </a:lnSpc>
              <a:defRPr sz="1700">
                <a:latin typeface="D-DIN"/>
                <a:ea typeface="D-DIN"/>
                <a:cs typeface="D-DIN"/>
                <a:sym typeface="D-DIN"/>
              </a:defRPr>
            </a:pPr>
            <a:endParaRPr/>
          </a:p>
          <a:p>
            <a:pPr marL="182553" indent="-182553" defTabSz="457200">
              <a:lnSpc>
                <a:spcPct val="130000"/>
              </a:lnSpc>
              <a:buSzPct val="100000"/>
              <a:buChar char="-"/>
              <a:defRPr sz="1700">
                <a:latin typeface="D-DIN"/>
                <a:ea typeface="D-DIN"/>
                <a:cs typeface="D-DIN"/>
                <a:sym typeface="D-DIN"/>
              </a:defRPr>
            </a:pPr>
            <a:r>
              <a:t>in „natürlichen“ Situationen </a:t>
            </a:r>
            <a:r>
              <a:rPr b="1"/>
              <a:t>bei besonders niedrigem oder hohem Arousal</a:t>
            </a:r>
            <a:r>
              <a:t>: </a:t>
            </a:r>
          </a:p>
          <a:p>
            <a:pPr marL="561473" lvl="1" indent="-180473" defTabSz="457200">
              <a:lnSpc>
                <a:spcPct val="130000"/>
              </a:lnSpc>
              <a:buSzPct val="100000"/>
              <a:buChar char="•"/>
              <a:defRPr sz="1700">
                <a:latin typeface="D-DIN"/>
                <a:ea typeface="D-DIN"/>
                <a:cs typeface="D-DIN"/>
                <a:sym typeface="D-DIN"/>
              </a:defRPr>
            </a:pPr>
            <a:r>
              <a:t>z.B. beim Einschlafen oder bei sens. Deprivation</a:t>
            </a:r>
          </a:p>
          <a:p>
            <a:pPr marL="561473" lvl="1" indent="-180473" defTabSz="457200">
              <a:lnSpc>
                <a:spcPct val="130000"/>
              </a:lnSpc>
              <a:buSzPct val="100000"/>
              <a:buChar char="•"/>
              <a:defRPr sz="1700">
                <a:latin typeface="D-DIN"/>
                <a:ea typeface="D-DIN"/>
                <a:cs typeface="D-DIN"/>
                <a:sym typeface="D-DIN"/>
              </a:defRPr>
            </a:pPr>
            <a:r>
              <a:t>z.B. sens. Overload, große phys. Anstrengung, Drogeneinfluss, Nahtoderfahrung</a:t>
            </a:r>
          </a:p>
          <a:p>
            <a:pPr marL="561473" lvl="1" indent="-180473" defTabSz="457200">
              <a:lnSpc>
                <a:spcPct val="130000"/>
              </a:lnSpc>
              <a:buSzPct val="100000"/>
              <a:buChar char="•"/>
              <a:defRPr sz="1700">
                <a:latin typeface="D-DIN"/>
                <a:ea typeface="D-DIN"/>
                <a:cs typeface="D-DIN"/>
                <a:sym typeface="D-DIN"/>
              </a:defRPr>
            </a:pPr>
            <a:endParaRPr/>
          </a:p>
          <a:p>
            <a:pPr marL="182553" indent="-182553" defTabSz="457200">
              <a:lnSpc>
                <a:spcPct val="130000"/>
              </a:lnSpc>
              <a:buSzPct val="100000"/>
              <a:buChar char="-"/>
              <a:defRPr sz="1700">
                <a:latin typeface="D-DIN"/>
                <a:ea typeface="D-DIN"/>
                <a:cs typeface="D-DIN"/>
                <a:sym typeface="D-DIN"/>
              </a:defRPr>
            </a:pPr>
            <a:r>
              <a:t>in Studien z.B. </a:t>
            </a:r>
            <a:r>
              <a:rPr b="1"/>
              <a:t>bei elektrischer Stimulation der rechten temporoparietalen Junction</a:t>
            </a:r>
          </a:p>
          <a:p>
            <a:pPr marL="561473" lvl="1" indent="-180473" defTabSz="457200">
              <a:lnSpc>
                <a:spcPct val="130000"/>
              </a:lnSpc>
              <a:buSzPct val="100000"/>
              <a:buChar char="•"/>
              <a:defRPr sz="1700">
                <a:latin typeface="D-DIN"/>
                <a:ea typeface="D-DIN"/>
                <a:cs typeface="D-DIN"/>
                <a:sym typeface="D-DIN"/>
              </a:defRPr>
            </a:pPr>
            <a:r>
              <a:t>rTPJ: Repräsentation der Position des eigenen Körpers im Raum</a:t>
            </a:r>
          </a:p>
          <a:p>
            <a:pPr marL="561473" lvl="1" indent="-180473" defTabSz="457200">
              <a:lnSpc>
                <a:spcPct val="130000"/>
              </a:lnSpc>
              <a:buSzPct val="100000"/>
              <a:buChar char="•"/>
              <a:defRPr sz="1700">
                <a:latin typeface="D-DIN"/>
                <a:ea typeface="D-DIN"/>
                <a:cs typeface="D-DIN"/>
                <a:sym typeface="D-DIN"/>
              </a:defRPr>
            </a:pPr>
            <a:r>
              <a:t>gestützt durch Studien mit Läsionspatient*innen</a:t>
            </a:r>
          </a:p>
        </p:txBody>
      </p:sp>
      <p:sp>
        <p:nvSpPr>
          <p:cNvPr id="271" name="Abbildung 2…"/>
          <p:cNvSpPr txBox="1"/>
          <p:nvPr/>
        </p:nvSpPr>
        <p:spPr>
          <a:xfrm>
            <a:off x="285015" y="1376868"/>
            <a:ext cx="3172118" cy="447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200" b="1">
                <a:solidFill>
                  <a:srgbClr val="202122"/>
                </a:solidFill>
                <a:latin typeface="D-DIN"/>
                <a:ea typeface="D-DIN"/>
                <a:cs typeface="D-DIN"/>
                <a:sym typeface="D-DIN"/>
              </a:defRPr>
            </a:pPr>
            <a:r>
              <a:t>Abbildung 2</a:t>
            </a:r>
          </a:p>
          <a:p>
            <a:pPr defTabSz="457200">
              <a:defRPr sz="1200">
                <a:solidFill>
                  <a:srgbClr val="202122"/>
                </a:solidFill>
                <a:latin typeface="D-DIN"/>
                <a:ea typeface="D-DIN"/>
                <a:cs typeface="D-DIN"/>
                <a:sym typeface="D-DIN"/>
              </a:defRPr>
            </a:pPr>
            <a:r>
              <a:t>rechte temporoparietale Junction</a:t>
            </a:r>
          </a:p>
        </p:txBody>
      </p:sp>
      <p:sp>
        <p:nvSpPr>
          <p:cNvPr id="272" name="Blanke &amp; Arzy, 2005"/>
          <p:cNvSpPr txBox="1"/>
          <p:nvPr/>
        </p:nvSpPr>
        <p:spPr>
          <a:xfrm>
            <a:off x="225472" y="4501308"/>
            <a:ext cx="3172118"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457200">
              <a:defRPr sz="800">
                <a:solidFill>
                  <a:srgbClr val="202122"/>
                </a:solidFill>
                <a:latin typeface="D-DIN"/>
                <a:ea typeface="D-DIN"/>
                <a:cs typeface="D-DIN"/>
                <a:sym typeface="D-DIN"/>
              </a:defRPr>
            </a:lvl1pPr>
          </a:lstStyle>
          <a:p>
            <a:r>
              <a:t>Blanke &amp; Arzy, 2005</a:t>
            </a:r>
          </a:p>
        </p:txBody>
      </p:sp>
      <p:pic>
        <p:nvPicPr>
          <p:cNvPr id="274" name="Verbindungslinie" descr="Verbindungslinie"/>
          <p:cNvPicPr>
            <a:picLocks/>
          </p:cNvPicPr>
          <p:nvPr/>
        </p:nvPicPr>
        <p:blipFill>
          <a:blip r:embed="rId4"/>
          <a:stretch>
            <a:fillRect/>
          </a:stretch>
        </p:blipFill>
        <p:spPr>
          <a:xfrm>
            <a:off x="1536060" y="3269172"/>
            <a:ext cx="2040343" cy="1123151"/>
          </a:xfrm>
          <a:prstGeom prst="rect">
            <a:avLst/>
          </a:prstGeom>
          <a:effectLst>
            <a:outerShdw blurRad="1270000" dist="62323" dir="1299493" rotWithShape="0">
              <a:schemeClr val="accent3">
                <a:lumOff val="44000"/>
              </a:schemeClr>
            </a:outerShdw>
          </a:effectLst>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Propriozeption: Wahrnehmung des eigenen Körpers…"/>
          <p:cNvSpPr txBox="1"/>
          <p:nvPr/>
        </p:nvSpPr>
        <p:spPr>
          <a:xfrm>
            <a:off x="357542" y="1493069"/>
            <a:ext cx="7408654" cy="4223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lnSpc>
                <a:spcPts val="1900"/>
              </a:lnSpc>
              <a:spcBef>
                <a:spcPts val="500"/>
              </a:spcBef>
              <a:defRPr>
                <a:latin typeface="D-DIN"/>
                <a:ea typeface="D-DIN"/>
                <a:cs typeface="D-DIN"/>
                <a:sym typeface="D-DIN"/>
              </a:defRPr>
            </a:pPr>
            <a:r>
              <a:rPr b="1"/>
              <a:t>Propriozeption: Wahrnehmung des eigenen Körpers</a:t>
            </a:r>
          </a:p>
          <a:p>
            <a:pPr marL="180473" indent="-180473" defTabSz="457200">
              <a:lnSpc>
                <a:spcPts val="1900"/>
              </a:lnSpc>
              <a:spcBef>
                <a:spcPts val="500"/>
              </a:spcBef>
              <a:buSzPct val="100000"/>
              <a:buChar char="•"/>
              <a:defRPr>
                <a:latin typeface="D-DIN"/>
                <a:ea typeface="D-DIN"/>
                <a:cs typeface="D-DIN"/>
                <a:sym typeface="D-DIN"/>
              </a:defRPr>
            </a:pPr>
            <a:r>
              <a:t>Wahrnehmung von Position des Körpers im Raum, Schwere, Spannung, Kraft, Geschwindigkeit</a:t>
            </a:r>
          </a:p>
          <a:p>
            <a:pPr marL="180473" indent="-180473" defTabSz="457200">
              <a:lnSpc>
                <a:spcPts val="1900"/>
              </a:lnSpc>
              <a:spcBef>
                <a:spcPts val="500"/>
              </a:spcBef>
              <a:buSzPct val="100000"/>
              <a:buChar char="•"/>
              <a:defRPr>
                <a:latin typeface="D-DIN"/>
                <a:ea typeface="D-DIN"/>
                <a:cs typeface="D-DIN"/>
                <a:sym typeface="D-DIN"/>
              </a:defRPr>
            </a:pPr>
            <a:r>
              <a:t>Informationen aus der Haut, dem Vestibularorgan im Ohr und von Propriozeptoren (= Mechanorezeptoren, die Zustand &amp; Zustandsänderungen von Muskeln, Sehnen und Gelenken messen)</a:t>
            </a:r>
          </a:p>
          <a:p>
            <a:pPr defTabSz="457200">
              <a:lnSpc>
                <a:spcPts val="1900"/>
              </a:lnSpc>
              <a:spcBef>
                <a:spcPts val="500"/>
              </a:spcBef>
              <a:defRPr>
                <a:latin typeface="D-DIN"/>
                <a:ea typeface="D-DIN"/>
                <a:cs typeface="D-DIN"/>
                <a:sym typeface="D-DIN"/>
              </a:defRPr>
            </a:pPr>
            <a:endParaRPr/>
          </a:p>
          <a:p>
            <a:pPr defTabSz="457200">
              <a:lnSpc>
                <a:spcPts val="1900"/>
              </a:lnSpc>
              <a:spcBef>
                <a:spcPts val="500"/>
              </a:spcBef>
              <a:defRPr>
                <a:latin typeface="D-DIN"/>
                <a:ea typeface="D-DIN"/>
                <a:cs typeface="D-DIN"/>
                <a:sym typeface="D-DIN"/>
              </a:defRPr>
            </a:pPr>
            <a:r>
              <a:rPr b="1"/>
              <a:t>Ekterozeption: Wahrnehmung der Umwelt</a:t>
            </a:r>
          </a:p>
          <a:p>
            <a:pPr marL="180473" indent="-180473" defTabSz="457200">
              <a:lnSpc>
                <a:spcPts val="1900"/>
              </a:lnSpc>
              <a:spcBef>
                <a:spcPts val="500"/>
              </a:spcBef>
              <a:buSzPct val="100000"/>
              <a:buChar char="•"/>
              <a:defRPr>
                <a:latin typeface="D-DIN"/>
                <a:ea typeface="D-DIN"/>
                <a:cs typeface="D-DIN"/>
                <a:sym typeface="D-DIN"/>
              </a:defRPr>
            </a:pPr>
            <a:r>
              <a:t>z.B. Informationen aus der Haut (Temperatur, Vibrationen, Druck, Schmerz), visuelle, auditorische, gustatorische oder olfaktorische Informationen</a:t>
            </a:r>
          </a:p>
          <a:p>
            <a:pPr defTabSz="457200">
              <a:lnSpc>
                <a:spcPts val="1900"/>
              </a:lnSpc>
              <a:spcBef>
                <a:spcPts val="500"/>
              </a:spcBef>
              <a:defRPr>
                <a:solidFill>
                  <a:schemeClr val="accent3">
                    <a:lumOff val="21999"/>
                  </a:schemeClr>
                </a:solidFill>
                <a:latin typeface="D-DIN"/>
                <a:ea typeface="D-DIN"/>
                <a:cs typeface="D-DIN"/>
                <a:sym typeface="D-DIN"/>
              </a:defRPr>
            </a:pPr>
            <a:endParaRPr/>
          </a:p>
          <a:p>
            <a:pPr defTabSz="457200">
              <a:lnSpc>
                <a:spcPts val="1900"/>
              </a:lnSpc>
              <a:spcBef>
                <a:spcPts val="500"/>
              </a:spcBef>
              <a:defRPr>
                <a:solidFill>
                  <a:schemeClr val="accent3">
                    <a:lumOff val="21999"/>
                  </a:schemeClr>
                </a:solidFill>
                <a:latin typeface="D-DIN"/>
                <a:ea typeface="D-DIN"/>
                <a:cs typeface="D-DIN"/>
                <a:sym typeface="D-DIN"/>
              </a:defRPr>
            </a:pPr>
            <a:r>
              <a:rPr b="1"/>
              <a:t>Interozeption: Wahrnehmung von internen Prozessen</a:t>
            </a:r>
          </a:p>
          <a:p>
            <a:pPr marL="180473" indent="-180473" defTabSz="457200">
              <a:lnSpc>
                <a:spcPts val="1900"/>
              </a:lnSpc>
              <a:spcBef>
                <a:spcPts val="500"/>
              </a:spcBef>
              <a:buSzPct val="100000"/>
              <a:buChar char="•"/>
              <a:defRPr>
                <a:solidFill>
                  <a:schemeClr val="accent3">
                    <a:lumOff val="21999"/>
                  </a:schemeClr>
                </a:solidFill>
                <a:latin typeface="D-DIN"/>
                <a:ea typeface="D-DIN"/>
                <a:cs typeface="D-DIN"/>
                <a:sym typeface="D-DIN"/>
              </a:defRPr>
            </a:pPr>
            <a:r>
              <a:t>z.B. Messung des Blutdrucks, Level von Sauerstoff, CO2 und Zucker im Blut sowie Flüssigkeitsbedarf</a:t>
            </a:r>
          </a:p>
        </p:txBody>
      </p:sp>
      <p:sp>
        <p:nvSpPr>
          <p:cNvPr id="279" name="Titel 1"/>
          <p:cNvSpPr txBox="1">
            <a:spLocks noGrp="1"/>
          </p:cNvSpPr>
          <p:nvPr>
            <p:ph type="title"/>
          </p:nvPr>
        </p:nvSpPr>
        <p:spPr>
          <a:prstGeom prst="rect">
            <a:avLst/>
          </a:prstGeom>
        </p:spPr>
        <p:txBody>
          <a:bodyPr>
            <a:normAutofit fontScale="90000"/>
          </a:bodyPr>
          <a:lstStyle/>
          <a:p>
            <a:r>
              <a:t>Arten von Wahrnehmungsinhalten</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35F27C-0C7D-1FAD-6849-2295C43494C3}"/>
              </a:ext>
            </a:extLst>
          </p:cNvPr>
          <p:cNvSpPr>
            <a:spLocks noGrp="1"/>
          </p:cNvSpPr>
          <p:nvPr>
            <p:ph type="body" idx="1"/>
          </p:nvPr>
        </p:nvSpPr>
        <p:spPr/>
        <p:txBody>
          <a:bodyPr/>
          <a:lstStyle/>
          <a:p>
            <a:endParaRPr lang="en-US"/>
          </a:p>
        </p:txBody>
      </p:sp>
      <p:sp>
        <p:nvSpPr>
          <p:cNvPr id="283" name="Titel 1"/>
          <p:cNvSpPr txBox="1">
            <a:spLocks noGrp="1"/>
          </p:cNvSpPr>
          <p:nvPr>
            <p:ph type="title"/>
          </p:nvPr>
        </p:nvSpPr>
        <p:spPr>
          <a:prstGeom prst="rect">
            <a:avLst/>
          </a:prstGeom>
        </p:spPr>
        <p:txBody>
          <a:bodyPr/>
          <a:lstStyle/>
          <a:p>
            <a:r>
              <a:t>Was sind Phantomschmerzen?</a:t>
            </a:r>
          </a:p>
        </p:txBody>
      </p:sp>
      <p:sp>
        <p:nvSpPr>
          <p:cNvPr id="287" name="Textfeld 3"/>
          <p:cNvSpPr txBox="1">
            <a:spLocks noGrp="1"/>
          </p:cNvSpPr>
          <p:nvPr>
            <p:ph type="sldNum" sz="quarter" idx="4294967295"/>
          </p:nvPr>
        </p:nvSpPr>
        <p:spPr>
          <a:xfrm>
            <a:off x="8405813" y="6065838"/>
            <a:ext cx="230187" cy="3698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pic>
        <p:nvPicPr>
          <p:cNvPr id="284" name="Lord_Nelson.jpeg" descr="Lord_Nelson.jpeg"/>
          <p:cNvPicPr>
            <a:picLocks noChangeAspect="1"/>
          </p:cNvPicPr>
          <p:nvPr/>
        </p:nvPicPr>
        <p:blipFill>
          <a:blip r:embed="rId3"/>
          <a:srcRect t="11461" b="4958"/>
          <a:stretch>
            <a:fillRect/>
          </a:stretch>
        </p:blipFill>
        <p:spPr>
          <a:xfrm>
            <a:off x="469157" y="1523435"/>
            <a:ext cx="3644787" cy="4427634"/>
          </a:xfrm>
          <a:prstGeom prst="rect">
            <a:avLst/>
          </a:prstGeom>
          <a:ln w="12700">
            <a:miter lim="400000"/>
          </a:ln>
        </p:spPr>
      </p:pic>
      <p:sp>
        <p:nvSpPr>
          <p:cNvPr id="285" name="Beechey, 1801"/>
          <p:cNvSpPr txBox="1"/>
          <p:nvPr/>
        </p:nvSpPr>
        <p:spPr>
          <a:xfrm>
            <a:off x="420714" y="5906681"/>
            <a:ext cx="2987383"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457200">
              <a:defRPr sz="800">
                <a:solidFill>
                  <a:srgbClr val="202122"/>
                </a:solidFill>
                <a:latin typeface="D-DIN"/>
                <a:ea typeface="D-DIN"/>
                <a:cs typeface="D-DIN"/>
                <a:sym typeface="D-DIN"/>
              </a:defRPr>
            </a:lvl1pPr>
          </a:lstStyle>
          <a:p>
            <a:r>
              <a:t>Beechey, 1801</a:t>
            </a:r>
          </a:p>
        </p:txBody>
      </p:sp>
      <p:sp>
        <p:nvSpPr>
          <p:cNvPr id="286" name="erstmalige Beschreibung:        1552 von Ambroise Paré (franz. Arzt)…"/>
          <p:cNvSpPr txBox="1"/>
          <p:nvPr/>
        </p:nvSpPr>
        <p:spPr>
          <a:xfrm>
            <a:off x="4513722" y="2254626"/>
            <a:ext cx="3440874" cy="28783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155170" indent="-155170">
              <a:buSzPct val="100000"/>
              <a:buChar char="-"/>
              <a:defRPr sz="1700"/>
            </a:pPr>
            <a:r>
              <a:t>erstmalige Beschreibung:        1552 von Ambroise Paré (franz. Arzt)</a:t>
            </a:r>
          </a:p>
          <a:p>
            <a:pPr marL="155170" indent="-155170">
              <a:buSzPct val="100000"/>
              <a:buChar char="-"/>
              <a:defRPr sz="1700"/>
            </a:pPr>
            <a:endParaRPr/>
          </a:p>
          <a:p>
            <a:pPr marL="155170" indent="-155170">
              <a:buSzPct val="100000"/>
              <a:buChar char="-"/>
              <a:defRPr sz="1700"/>
            </a:pPr>
            <a:r>
              <a:t>erster Bericht aus 1. Hand: William Porterfield (ca. 1696 - 1771)</a:t>
            </a:r>
          </a:p>
          <a:p>
            <a:pPr>
              <a:defRPr sz="1700"/>
            </a:pPr>
            <a:endParaRPr/>
          </a:p>
          <a:p>
            <a:pPr marL="155170" indent="-155170">
              <a:buSzPct val="100000"/>
              <a:buChar char="-"/>
              <a:defRPr sz="1700"/>
            </a:pPr>
            <a:r>
              <a:t>berühmtester Fall:               Admiral Nelson (1758 - 1805)</a:t>
            </a:r>
          </a:p>
        </p:txBody>
      </p:sp>
      <p:sp>
        <p:nvSpPr>
          <p:cNvPr id="288" name="Psy_B_7-2: funktionelle Neuroanatomie, Merle Schuckart (schuckart@psychologie.uni-kiel.de), SoSe 2021"/>
          <p:cNvSpPr txBox="1"/>
          <p:nvPr/>
        </p:nvSpPr>
        <p:spPr>
          <a:xfrm>
            <a:off x="646703" y="6118183"/>
            <a:ext cx="7408654" cy="264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solidFill>
                  <a:schemeClr val="accent3">
                    <a:lumOff val="44000"/>
                  </a:schemeClr>
                </a:solidFill>
              </a:defRPr>
            </a:lvl1pPr>
          </a:lstStyle>
          <a:p>
            <a:r>
              <a:t>Psy_B_7-2: funktionelle Neuroanatomie, Merle Schuckart (schuckart@psychologie.uni-kiel.de), SoSe 2021</a:t>
            </a:r>
          </a:p>
        </p:txBody>
      </p:sp>
      <p:sp>
        <p:nvSpPr>
          <p:cNvPr id="289" name="Abbildung 3…"/>
          <p:cNvSpPr txBox="1"/>
          <p:nvPr/>
        </p:nvSpPr>
        <p:spPr>
          <a:xfrm>
            <a:off x="422863" y="1161385"/>
            <a:ext cx="3172118" cy="345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800" b="1">
                <a:solidFill>
                  <a:srgbClr val="202122"/>
                </a:solidFill>
                <a:latin typeface="D-DIN"/>
                <a:ea typeface="D-DIN"/>
                <a:cs typeface="D-DIN"/>
                <a:sym typeface="D-DIN"/>
              </a:defRPr>
            </a:pPr>
            <a:r>
              <a:t>Abbildung 3</a:t>
            </a:r>
          </a:p>
          <a:p>
            <a:pPr defTabSz="457200">
              <a:defRPr sz="800" i="1">
                <a:solidFill>
                  <a:srgbClr val="202122"/>
                </a:solidFill>
                <a:latin typeface="D-DIN"/>
                <a:ea typeface="D-DIN"/>
                <a:cs typeface="D-DIN"/>
                <a:sym typeface="D-DIN"/>
              </a:defRPr>
            </a:pPr>
            <a:r>
              <a:t>Ölgemälde vom britischen Admiral Horatio Nelson</a:t>
            </a:r>
          </a:p>
        </p:txBody>
      </p:sp>
    </p:spTree>
  </p:cSld>
  <p:clrMapOvr>
    <a:masterClrMapping/>
  </p:clrMapOvr>
  <p:transition spd="med"/>
</p:sld>
</file>

<file path=ppt/theme/theme1.xml><?xml version="1.0" encoding="utf-8"?>
<a:theme xmlns:a="http://schemas.openxmlformats.org/drawingml/2006/main" name="neurofun_seminar">
  <a:themeElements>
    <a:clrScheme name="Office-Design">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Custom 9">
      <a:majorFont>
        <a:latin typeface="Franklin Gothic Book"/>
        <a:ea typeface="Times New Roman"/>
        <a:cs typeface="Times New Roman"/>
      </a:majorFont>
      <a:minorFont>
        <a:latin typeface="Segoe UI"/>
        <a:ea typeface="Helvetica"/>
        <a:cs typeface="Helvetica"/>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p="http://schemas.openxmlformats.org/presentationml/2006/main" xmlns:r="http://schemas.openxmlformats.org/officeDocument/2006/relationships" xmlns="" val="1"/>
          </a:ext>
        </a:extLst>
      </a:spPr>
      <a:bodyPr lIns="45719" rIns="45719">
        <a:spAutoFit/>
      </a:bodyPr>
      <a:lstStyle>
        <a:defPPr algn="l">
          <a:defRPr dirty="0" err="1">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neurofun_seminar" id="{7C5FDB2F-81B1-4DDC-B20D-B1B2F5D3A739}" vid="{36F7126D-9B3E-4E1E-A87A-44AAF1664698}"/>
    </a:ext>
  </a:extLst>
</a:theme>
</file>

<file path=ppt/theme/theme2.xml><?xml version="1.0" encoding="utf-8"?>
<a:theme xmlns:a="http://schemas.openxmlformats.org/drawingml/2006/main" name="Office-Design">
  <a:themeElements>
    <a:clrScheme name="Office-Design">
      <a:dk1>
        <a:srgbClr val="000000"/>
      </a:dk1>
      <a:lt1>
        <a:srgbClr val="FFFFFF"/>
      </a:lt1>
      <a:dk2>
        <a:srgbClr val="A7A7A7"/>
      </a:dk2>
      <a:lt2>
        <a:srgbClr val="535353"/>
      </a:lt2>
      <a:accent1>
        <a:srgbClr val="00CC99"/>
      </a:accent1>
      <a:accent2>
        <a:srgbClr val="3333CC"/>
      </a:accent2>
      <a:accent3>
        <a:srgbClr val="8F8F8F"/>
      </a:accent3>
      <a:accent4>
        <a:srgbClr val="707070"/>
      </a:accent4>
      <a:accent5>
        <a:srgbClr val="AAE2CA"/>
      </a:accent5>
      <a:accent6>
        <a:srgbClr val="2D2DB9"/>
      </a:accent6>
      <a:hlink>
        <a:srgbClr val="0000FF"/>
      </a:hlink>
      <a:folHlink>
        <a:srgbClr val="FF00FF"/>
      </a:folHlink>
    </a:clrScheme>
    <a:fontScheme name="Office-Design">
      <a:majorFont>
        <a:latin typeface="Times New Roman"/>
        <a:ea typeface="Times New Roman"/>
        <a:cs typeface="Times New Roman"/>
      </a:majorFont>
      <a:minorFont>
        <a:latin typeface="Helvetica"/>
        <a:ea typeface="Helvetica"/>
        <a:cs typeface="Helvetica"/>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49262"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neurofun_seminar</Template>
  <TotalTime>0</TotalTime>
  <Words>2937</Words>
  <Application>Microsoft Office PowerPoint</Application>
  <PresentationFormat>Custom</PresentationFormat>
  <Paragraphs>304</Paragraphs>
  <Slides>23</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D-DIN</vt:lpstr>
      <vt:lpstr>Franklin Gothic Medium Cond</vt:lpstr>
      <vt:lpstr>Gill Sans Light</vt:lpstr>
      <vt:lpstr>Helvetica Neue</vt:lpstr>
      <vt:lpstr>Roboto Light</vt:lpstr>
      <vt:lpstr>Segoe UI</vt:lpstr>
      <vt:lpstr>Times New Roman</vt:lpstr>
      <vt:lpstr>neurofun_seminar</vt:lpstr>
      <vt:lpstr>PowerPoint Presentation</vt:lpstr>
      <vt:lpstr>PowerPoint Presentation</vt:lpstr>
      <vt:lpstr>Inhalt</vt:lpstr>
      <vt:lpstr>Arten von Wahrnehmungsinhalten</vt:lpstr>
      <vt:lpstr>Arten von Wahrnehmungsinhalten</vt:lpstr>
      <vt:lpstr>Exkurs: Out-of-Body Experiences</vt:lpstr>
      <vt:lpstr>Exkurs: Out-of-Body Experiences</vt:lpstr>
      <vt:lpstr>Arten von Wahrnehmungsinhalten</vt:lpstr>
      <vt:lpstr>Was sind Phantomschmerzen?</vt:lpstr>
      <vt:lpstr>Was sind Phantomschmerzen?</vt:lpstr>
      <vt:lpstr>Was sind Phantomschmerzen?</vt:lpstr>
      <vt:lpstr>PowerPoint Presentation</vt:lpstr>
      <vt:lpstr>Wiederholung: Spinalnerven &amp; -ganglien</vt:lpstr>
      <vt:lpstr>Wiederholung:  somatosensorischer Homunculus</vt:lpstr>
      <vt:lpstr>Wiederholung: Schmerzgedächtnis</vt:lpstr>
      <vt:lpstr>Gruppenarbeit</vt:lpstr>
      <vt:lpstr>Aufgabe 1 (Gruppe 1 &amp; 2)</vt:lpstr>
      <vt:lpstr>Aufgabe 2 (Gruppe 3 &amp; 4)</vt:lpstr>
      <vt:lpstr>Aufgabe 2 (Gruppe 3 &amp; 4)</vt:lpstr>
      <vt:lpstr>Nächste Woche</vt:lpstr>
      <vt:lpstr>Nächste Woche</vt:lpstr>
      <vt:lpstr>Literatur</vt:lpstr>
      <vt:lpstr>Abbildungen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Julius Welzel</cp:lastModifiedBy>
  <cp:revision>1</cp:revision>
  <dcterms:modified xsi:type="dcterms:W3CDTF">2022-05-29T14:13:24Z</dcterms:modified>
</cp:coreProperties>
</file>