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34" name="Shape 234"/>
          <p:cNvSpPr/>
          <p:nvPr>
            <p:ph type="sldImg"/>
          </p:nvPr>
        </p:nvSpPr>
        <p:spPr>
          <a:xfrm>
            <a:off x="1143000" y="685800"/>
            <a:ext cx="4572000" cy="3429000"/>
          </a:xfrm>
          <a:prstGeom prst="rect">
            <a:avLst/>
          </a:prstGeom>
        </p:spPr>
        <p:txBody>
          <a:bodyPr/>
          <a:lstStyle/>
          <a:p>
            <a:pPr/>
          </a:p>
        </p:txBody>
      </p:sp>
      <p:sp>
        <p:nvSpPr>
          <p:cNvPr id="235" name="Shape 2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Hi Julius, ich hab ein paar Sachen aus diesem Vortrag von Juli Tkotz übernommen (ihre Kommentare stehen in den Moderatornotizen). Der Rest ist von mir.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Shape 444"/>
          <p:cNvSpPr/>
          <p:nvPr>
            <p:ph type="sldImg"/>
          </p:nvPr>
        </p:nvSpPr>
        <p:spPr>
          <a:prstGeom prst="rect">
            <a:avLst/>
          </a:prstGeom>
        </p:spPr>
        <p:txBody>
          <a:bodyPr/>
          <a:lstStyle/>
          <a:p>
            <a:pPr/>
          </a:p>
        </p:txBody>
      </p:sp>
      <p:sp>
        <p:nvSpPr>
          <p:cNvPr id="445" name="Shape 445"/>
          <p:cNvSpPr/>
          <p:nvPr>
            <p:ph type="body" sz="quarter" idx="1"/>
          </p:nvPr>
        </p:nvSpPr>
        <p:spPr>
          <a:prstGeom prst="rect">
            <a:avLst/>
          </a:prstGeom>
        </p:spPr>
        <p:txBody>
          <a:bodyPr/>
          <a:lstStyle/>
          <a:p>
            <a:pPr/>
            <a:r>
              <a:t>Da Formatierung meist ja vor dem Submitten gemacht werden muss und die Peer-Reviewer externe unbezahlte Menschen sind, sind die einzigen Kosten hier für die Person vom Editorial Board, die 2x kurz über die Studie drüberliest und halt vllt noch ein paar Tech-Leute, die die PDF hochladen. </a:t>
            </a:r>
          </a:p>
          <a:p>
            <a:pPr/>
          </a:p>
          <a:p>
            <a:pPr/>
            <a:r>
              <a:t>Bei Nature &amp; anderen Top-Tier-Journals kann es auch deutlich mehr kosten</a:t>
            </a:r>
          </a:p>
          <a:p>
            <a:pPr/>
            <a:r>
              <a:t>Editor bekommt ein kleines Honorar, Peer Reviere werden nicht bezahlt, Wissenschaftler*in muss selbst Formatierung übernehmen, gedruckt wird das Paper auch nicht, also keine Druckkosten</a:t>
            </a:r>
          </a:p>
          <a:p>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Shape 481"/>
          <p:cNvSpPr/>
          <p:nvPr>
            <p:ph type="sldImg"/>
          </p:nvPr>
        </p:nvSpPr>
        <p:spPr>
          <a:prstGeom prst="rect">
            <a:avLst/>
          </a:prstGeom>
        </p:spPr>
        <p:txBody>
          <a:bodyPr/>
          <a:lstStyle/>
          <a:p>
            <a:pPr/>
          </a:p>
        </p:txBody>
      </p:sp>
      <p:sp>
        <p:nvSpPr>
          <p:cNvPr id="482" name="Shape 482"/>
          <p:cNvSpPr/>
          <p:nvPr>
            <p:ph type="body" sz="quarter" idx="1"/>
          </p:nvPr>
        </p:nvSpPr>
        <p:spPr>
          <a:prstGeom prst="rect">
            <a:avLst/>
          </a:prstGeom>
        </p:spPr>
        <p:txBody>
          <a:bodyPr/>
          <a:lstStyle/>
          <a:p>
            <a:pPr/>
            <a:r>
              <a:t>Da Formatierung meist ja vor dem Submitten gemacht werden muss und die Peer-Reviewer externe unbezahlte Menschen sind, sind die einzigen Kosten hier für die Person vom Editorial Board, die 2x kurz über die Studie drüberliest und halt vllt noch ein paar Tech-Leute, die die PDF hochladen. </a:t>
            </a:r>
          </a:p>
          <a:p>
            <a:pPr/>
          </a:p>
          <a:p>
            <a:pPr/>
            <a:r>
              <a:t>Bei Nature &amp; anderen Top-Tier-Journals kann es auch deutlich mehr kosten</a:t>
            </a:r>
          </a:p>
          <a:p>
            <a:pPr/>
            <a:r>
              <a:t>Editor bekommt ein kleines Honorar, Peer Reviere werden nicht bezahlt, Wissenschaftler*in muss selbst Formatierung übernehmen, gedruckt wird das Paper auch nicht, also keine Druckkosten</a:t>
            </a:r>
          </a:p>
          <a:p>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Shape 496"/>
          <p:cNvSpPr/>
          <p:nvPr>
            <p:ph type="sldImg"/>
          </p:nvPr>
        </p:nvSpPr>
        <p:spPr>
          <a:prstGeom prst="rect">
            <a:avLst/>
          </a:prstGeom>
        </p:spPr>
        <p:txBody>
          <a:bodyPr/>
          <a:lstStyle/>
          <a:p>
            <a:pPr/>
          </a:p>
        </p:txBody>
      </p:sp>
      <p:sp>
        <p:nvSpPr>
          <p:cNvPr id="497" name="Shape 497"/>
          <p:cNvSpPr/>
          <p:nvPr>
            <p:ph type="body" sz="quarter" idx="1"/>
          </p:nvPr>
        </p:nvSpPr>
        <p:spPr>
          <a:prstGeom prst="rect">
            <a:avLst/>
          </a:prstGeom>
        </p:spPr>
        <p:txBody>
          <a:bodyPr/>
          <a:lstStyle/>
          <a:p>
            <a:pPr/>
            <a:r>
              <a:t>Hanna sagt sich fuck it und bezahlt den Beitrag aus irgendwelchen Mitteln, damit alle darauf zugreifen können.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5" name="Shape 535"/>
          <p:cNvSpPr/>
          <p:nvPr>
            <p:ph type="sldImg"/>
          </p:nvPr>
        </p:nvSpPr>
        <p:spPr>
          <a:prstGeom prst="rect">
            <a:avLst/>
          </a:prstGeom>
        </p:spPr>
        <p:txBody>
          <a:bodyPr/>
          <a:lstStyle/>
          <a:p>
            <a:pPr/>
          </a:p>
        </p:txBody>
      </p:sp>
      <p:sp>
        <p:nvSpPr>
          <p:cNvPr id="536" name="Shape 536"/>
          <p:cNvSpPr/>
          <p:nvPr>
            <p:ph type="body" sz="quarter" idx="1"/>
          </p:nvPr>
        </p:nvSpPr>
        <p:spPr>
          <a:prstGeom prst="rect">
            <a:avLst/>
          </a:prstGeom>
        </p:spPr>
        <p:txBody>
          <a:bodyPr/>
          <a:lstStyle/>
          <a:p>
            <a:pPr/>
            <a:r>
              <a:t>Pech gehabt, das Journal ist kein Open Access Journal und zockt jede*n ab, der/die auf die Studie zugreifen will.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2" name="Shape 582"/>
          <p:cNvSpPr/>
          <p:nvPr>
            <p:ph type="sldImg"/>
          </p:nvPr>
        </p:nvSpPr>
        <p:spPr>
          <a:prstGeom prst="rect">
            <a:avLst/>
          </a:prstGeom>
        </p:spPr>
        <p:txBody>
          <a:bodyPr/>
          <a:lstStyle/>
          <a:p>
            <a:pPr/>
          </a:p>
        </p:txBody>
      </p:sp>
      <p:sp>
        <p:nvSpPr>
          <p:cNvPr id="583" name="Shape 583"/>
          <p:cNvSpPr/>
          <p:nvPr>
            <p:ph type="body" sz="quarter" idx="1"/>
          </p:nvPr>
        </p:nvSpPr>
        <p:spPr>
          <a:prstGeom prst="rect">
            <a:avLst/>
          </a:prstGeom>
        </p:spPr>
        <p:txBody>
          <a:bodyPr/>
          <a:lstStyle/>
          <a:p>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1" name="Shape 591"/>
          <p:cNvSpPr/>
          <p:nvPr>
            <p:ph type="sldImg"/>
          </p:nvPr>
        </p:nvSpPr>
        <p:spPr>
          <a:prstGeom prst="rect">
            <a:avLst/>
          </a:prstGeom>
        </p:spPr>
        <p:txBody>
          <a:bodyPr/>
          <a:lstStyle/>
          <a:p>
            <a:pPr/>
          </a:p>
        </p:txBody>
      </p:sp>
      <p:sp>
        <p:nvSpPr>
          <p:cNvPr id="592" name="Shape 592"/>
          <p:cNvSpPr/>
          <p:nvPr>
            <p:ph type="body" sz="quarter" idx="1"/>
          </p:nvPr>
        </p:nvSpPr>
        <p:spPr>
          <a:prstGeom prst="rect">
            <a:avLst/>
          </a:prstGeom>
        </p:spPr>
        <p:txBody>
          <a:bodyPr/>
          <a:lstStyle/>
          <a:p>
            <a:pPr>
              <a:defRPr sz="1600"/>
            </a:pPr>
            <a:r>
              <a:t>Open Methodology = gewisser Schutz gegen p-hacking &amp; Co, noch besser: Preregistered Reports</a:t>
            </a:r>
          </a:p>
          <a:p>
            <a:pPr>
              <a:defRPr sz="1600"/>
            </a:pPr>
          </a:p>
          <a:p>
            <a:pPr>
              <a:defRPr sz="1600"/>
            </a:pPr>
            <a:r>
              <a:t>Je mehr Leute anfangen in Open Access Journals zu veröffentlichen, desto mehr Impact werden die irgendwann haben.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2" name="Shape 642"/>
          <p:cNvSpPr/>
          <p:nvPr>
            <p:ph type="sldImg"/>
          </p:nvPr>
        </p:nvSpPr>
        <p:spPr>
          <a:prstGeom prst="rect">
            <a:avLst/>
          </a:prstGeom>
        </p:spPr>
        <p:txBody>
          <a:bodyPr/>
          <a:lstStyle/>
          <a:p>
            <a:pPr/>
          </a:p>
        </p:txBody>
      </p:sp>
      <p:sp>
        <p:nvSpPr>
          <p:cNvPr id="643" name="Shape 643"/>
          <p:cNvSpPr/>
          <p:nvPr>
            <p:ph type="body" sz="quarter" idx="1"/>
          </p:nvPr>
        </p:nvSpPr>
        <p:spPr>
          <a:prstGeom prst="rect">
            <a:avLst/>
          </a:prstGeom>
        </p:spPr>
        <p:txBody>
          <a:bodyPr/>
          <a:lstStyle/>
          <a:p>
            <a:pPr/>
            <a:r>
              <a:t>Promotionsstudium = Arbeit in der Forschung, manchmal mit halber Stelle in der Lehre, Arbeit an der Dissertation</a:t>
            </a:r>
          </a:p>
          <a:p>
            <a:pPr/>
            <a:r>
              <a:t>	- kann auch um 1 Jahr auf 6 Jahre verlängert werden</a:t>
            </a:r>
          </a:p>
          <a:p>
            <a:pPr/>
          </a:p>
          <a:p>
            <a:pPr/>
            <a:r>
              <a:t>Habilitation = Prüfung der Lehrbefähigung - Kann die Person ihr Fach in Forschung und Lehre repräsentieren? —&gt; Habilitationsschrift ähnlich wie Doktorarbeit, danach ist man dann Privatdozent. Einige Unis verleihen zusätzlich den Titel Dr. habil. Professor*in wird man erst, wenn man eine Professur hat. Besonders clevere Menschen können direkt nach ihrer Promotion eine Juniorprofessur bekommen, das ist eine befristete Professur.</a:t>
            </a:r>
          </a:p>
          <a:p>
            <a:pPr/>
          </a:p>
          <a:p>
            <a:pPr/>
            <a:r>
              <a:t>Eine Juniorprofessur kann man bekommen, wenn man eine herausragende Dissertation geschrieben hat, da braucht man dann nicht unbedingt eine Habilitation. Eigentlich ist es so gedacht, dass die Juniorprofessur irgendwann in eine „echte“ Professur übergeht, in der Praxis ist das aber nicht unbedingt so. Nur 8-12% der Juniorprofessuren sind Tenure-Track-Stellen, bei denen man dann irgendwann eine unbefristete Professur kriegt. In Amerika beispielsweise ist die Stelle als Associate Professor immer eine tenure track Stelle. Juniorprofessor*innen bekommen außerdem kein besonders attraktives Gehalt, in einigen Bundesländern verdienen sogar Hauptschullehrer das gleiche, obwohl da ein Diplom als Qualifikation reicht.</a:t>
            </a:r>
          </a:p>
          <a:p>
            <a:pPr/>
            <a:r>
              <a:t>Man ist außerdem auch nicht unbedingt (auf Zeit) verbeamtet und muss deshalb zusätzlich in manchen Fällen noch Sozialversicherungsbeiträge selbst bezahlen.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7" name="Shape 697"/>
          <p:cNvSpPr/>
          <p:nvPr>
            <p:ph type="sldImg"/>
          </p:nvPr>
        </p:nvSpPr>
        <p:spPr>
          <a:prstGeom prst="rect">
            <a:avLst/>
          </a:prstGeom>
        </p:spPr>
        <p:txBody>
          <a:bodyPr/>
          <a:lstStyle/>
          <a:p>
            <a:pPr/>
          </a:p>
        </p:txBody>
      </p:sp>
      <p:sp>
        <p:nvSpPr>
          <p:cNvPr id="698" name="Shape 698"/>
          <p:cNvSpPr/>
          <p:nvPr>
            <p:ph type="body" sz="quarter" idx="1"/>
          </p:nvPr>
        </p:nvSpPr>
        <p:spPr>
          <a:prstGeom prst="rect">
            <a:avLst/>
          </a:prstGeom>
        </p:spPr>
        <p:txBody>
          <a:bodyPr/>
          <a:lstStyle/>
          <a:p>
            <a:pPr/>
            <a:r>
              <a:t>WissZeitVG von 2007, sollte eigentlich 2020 evaluiert werden</a:t>
            </a:r>
          </a:p>
          <a:p>
            <a:pPr/>
          </a:p>
          <a:p>
            <a:pPr/>
            <a:r>
              <a:t>Idee ursprünglich: Befristungen sollen reduziert werden, weil man ja nur eine bestimmte Zeit lang überhaupt befristet beschäftigt werden darf , die Unis sollen so gezwungen werden, Verträge zu entfristen</a:t>
            </a:r>
          </a:p>
          <a:p>
            <a:pPr/>
          </a:p>
          <a:p>
            <a:pPr/>
            <a:r>
              <a:t>Idee jetzt: Stellen sollen nicht „verstopft“ werden, „Innovationskraft“ soll durch höhere Fluktuation gefördert werden, die 12 Jahre werden als Qualifikationsphase angesehen, aber ganz ehrlich: Wenn man seit Jahren Post-Doc ist, ist man nicht mehr in einer Qualifikationsphase.</a:t>
            </a:r>
          </a:p>
          <a:p>
            <a:pPr/>
          </a:p>
          <a:p>
            <a:pPr/>
          </a:p>
          <a:p>
            <a:pPr/>
            <a:r>
              <a:t>Juli: “Kürzlich hat ein Video des Bundesministeriums für Bildung und Forschung im Netz für Furore gesorgt. Das Video ist zwar schon ein paar Jahre alt, aber wurde jetzt erst Zentrum der medialen Aufmerksamkeit. Es erklärt das “Wissenschaftszeitvertragsgesetz” anhand der Comicfigur “Hanna”. Das WissZeitVG besagt, kurz gesagt, dass man nicht länger als 12 Jahre im Wissenschaftsbetrieb bleiben kann. 6 Jahre vorm Doktor, 6 Jahre danach (im Doktor nicht “verbrauchte” Jahre können aber “übertragen” werden). Es gibt Sonderregelungen (z.B. bei Familie und ggf. Drittmittelförderung), aber das Video sagt klar: Wer lange in der Wissenschaft bleibt “verstopft” stellen – es soll regelmäßige Rotation stattfinden, damit der Nachwuchs Chancen auf Stellen hat.”</a:t>
            </a:r>
          </a:p>
          <a:p>
            <a:pPr/>
            <a: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0" name="Shape 710"/>
          <p:cNvSpPr/>
          <p:nvPr>
            <p:ph type="sldImg"/>
          </p:nvPr>
        </p:nvSpPr>
        <p:spPr>
          <a:prstGeom prst="rect">
            <a:avLst/>
          </a:prstGeom>
        </p:spPr>
        <p:txBody>
          <a:bodyPr/>
          <a:lstStyle/>
          <a:p>
            <a:pPr/>
          </a:p>
        </p:txBody>
      </p:sp>
      <p:sp>
        <p:nvSpPr>
          <p:cNvPr id="711" name="Shape 711"/>
          <p:cNvSpPr/>
          <p:nvPr>
            <p:ph type="body" sz="quarter" idx="1"/>
          </p:nvPr>
        </p:nvSpPr>
        <p:spPr>
          <a:prstGeom prst="rect">
            <a:avLst/>
          </a:prstGeom>
        </p:spPr>
        <p:txBody>
          <a:bodyPr/>
          <a:lstStyle/>
          <a:p>
            <a:pPr/>
            <a:r>
              <a:t>WissZeitVG von 2007, sollte eigentlich 2020 evaluiert werden</a:t>
            </a:r>
          </a:p>
          <a:p>
            <a:pPr/>
          </a:p>
          <a:p>
            <a:pPr/>
            <a:r>
              <a:t>Idee ursprünglich: Befristungen sollen reduziert werden, weil man ja nur eine bestimmte Zeit lang überhaupt befristet beschäftigt werden darf , die Unis sollen so gezwungen werden, Verträge zu entfristen</a:t>
            </a:r>
          </a:p>
          <a:p>
            <a:pPr/>
          </a:p>
          <a:p>
            <a:pPr/>
            <a:r>
              <a:t>Idee jetzt: Stellen sollen nicht „verstopft“ werden, „Innovationskraft“ soll durch höhere Fluktuation gefördert werden, die 12 Jahre werden als Qualifikationsphase angesehen, aber ganz ehrlich: Wenn man seit Jahren Post-Doc ist, ist man nicht mehr in einer Qualifikationsphase.</a:t>
            </a:r>
          </a:p>
          <a:p>
            <a:pPr/>
          </a:p>
          <a:p>
            <a:pPr/>
          </a:p>
          <a:p>
            <a:pPr/>
            <a:r>
              <a:t>Juli: “Kürzlich hat ein Video des Bundesministeriums für Bildung und Forschung im Netz für Furore gesorgt. Das Video ist zwar schon ein paar Jahre alt, aber wurde jetzt erst Zentrum der medialen Aufmerksamkeit. Es erklärt das “Wissenschaftszeitvertragsgesetz” anhand der Comicfigur “Hanna”. Das WissZeitVG besagt, kurz gesagt, dass man nicht länger als 12 Jahre im Wissenschaftsbetrieb bleiben kann. 6 Jahre vorm Doktor, 6 Jahre danach (im Doktor nicht “verbrauchte” Jahre können aber “übertragen” werden). Es gibt Sonderregelungen (z.B. bei Familie und ggf. Drittmittelförderung), aber das Video sagt klar: Wer lange in der Wissenschaft bleibt “verstopft” stellen – es soll regelmäßige Rotation stattfinden, damit der Nachwuchs Chancen auf Stellen hat.”</a:t>
            </a:r>
          </a:p>
          <a:p>
            <a:pPr/>
            <a: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3" name="Shape 773"/>
          <p:cNvSpPr/>
          <p:nvPr>
            <p:ph type="sldImg"/>
          </p:nvPr>
        </p:nvSpPr>
        <p:spPr>
          <a:prstGeom prst="rect">
            <a:avLst/>
          </a:prstGeom>
        </p:spPr>
        <p:txBody>
          <a:bodyPr/>
          <a:lstStyle/>
          <a:p>
            <a:pPr/>
          </a:p>
        </p:txBody>
      </p:sp>
      <p:sp>
        <p:nvSpPr>
          <p:cNvPr id="774" name="Shape 774"/>
          <p:cNvSpPr/>
          <p:nvPr>
            <p:ph type="body" sz="quarter" idx="1"/>
          </p:nvPr>
        </p:nvSpPr>
        <p:spPr>
          <a:prstGeom prst="rect">
            <a:avLst/>
          </a:prstGeom>
        </p:spPr>
        <p:txBody>
          <a:bodyPr/>
          <a:lstStyle/>
          <a:p>
            <a:pPr/>
            <a:r>
              <a:t>Juli: “Leider werden nicht nur lange Arbeitszeiten, sondern auch das Überlastung häufig glorifiziert. Auf Twitter kann man oft Dinge lesen wie: “Wenn du während deines PhDs nicht mindestens einen Zusammenbruch hattest, hast du es falsch gemacht.” Ich möchte energisch widersprechen. Hier ist nur ein kleiner Ausschnitt rund um die Diskussion um eine Summer School, die über eine Woche hinweg ein 14-stündiges Programm gefordert haben. Einige Kommentatoren &amp; einer der Veranstalter waren der Meinung, wer keine 14 Stunden am Tag durchhält, für den ist Wissenschaft nichts. Auch hier: nein.”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Shape 288"/>
          <p:cNvSpPr/>
          <p:nvPr>
            <p:ph type="sldImg"/>
          </p:nvPr>
        </p:nvSpPr>
        <p:spPr>
          <a:prstGeom prst="rect">
            <a:avLst/>
          </a:prstGeom>
        </p:spPr>
        <p:txBody>
          <a:bodyPr/>
          <a:lstStyle/>
          <a:p>
            <a:pPr/>
          </a:p>
        </p:txBody>
      </p:sp>
      <p:sp>
        <p:nvSpPr>
          <p:cNvPr id="289" name="Shape 289"/>
          <p:cNvSpPr/>
          <p:nvPr>
            <p:ph type="body" sz="quarter" idx="1"/>
          </p:nvPr>
        </p:nvSpPr>
        <p:spPr>
          <a:prstGeom prst="rect">
            <a:avLst/>
          </a:prstGeom>
        </p:spPr>
        <p:txBody>
          <a:bodyPr/>
          <a:lstStyle/>
          <a:p>
            <a:pPr/>
            <a:r>
              <a:t>Promotionsstudium = Arbeit in der Forschung, manchmal mit halber Stelle in der Lehre, Arbeit an der Dissertation</a:t>
            </a:r>
          </a:p>
          <a:p>
            <a:pPr/>
            <a:r>
              <a:t>	- kann auch um 1 Jahr auf 6 Jahre verlängert werden</a:t>
            </a:r>
          </a:p>
          <a:p>
            <a:pPr/>
          </a:p>
          <a:p>
            <a:pPr/>
            <a:r>
              <a:t>Habilitation = Prüfung der Lehrbefähigung - Kann die Person ihr Fach in Forschung und Lehre repräsentieren? —&gt; Habilitationsschrift ähnlich wie Doktorarbeit, danach ist man dann Privatdozent. Einige Unis verleihen zusätzlich den Titel Dr. habil. Professor*in wird man erst, wenn man eine Professur hat. Besonders kluge und talentierte Menschen (aka Julian) können direkt nach ihrer Promotion eine Juniorprofessur bekommen, das ist eine befristete Professur.</a:t>
            </a:r>
          </a:p>
          <a:p>
            <a:pPr/>
          </a:p>
          <a:p>
            <a:pPr/>
            <a:r>
              <a:t>Eine Juniorprofessur kann man bekommen, wenn man eine herausragende Dissertation geschrieben hat, da braucht man dann nicht unbedingt eine Habilitation. Eigentlich ist es so gedacht, dass die Juniorprofessur irgendwann in eine „echte“ Professur übergeht, in der Praxis ist das aber nicht unbedingt so. Nur 8-12% der Juniorprofessuren sind Tenure-Track-Stellen, bei denen man dann irgendwann eine unbefristete Professur kriegt. In den USA beispielsweise ist die Stelle als Associate Professor immer eine tenure track Stelle. Juniorprofessor*innen bekommen außerdem kein besonders attraktives Gehalt, in einigen Bundesländern verdienen sogar Hauptschullehrer das gleiche, obwohl da ein Diplom als Qualifikation reicht.</a:t>
            </a:r>
          </a:p>
          <a:p>
            <a:pPr/>
            <a:r>
              <a:t>Man ist außerdem auch nicht unbedingt (auf Zeit) verbeamtet und muss deshalb zusätzlich in manchen Fällen noch Sozialversicherungsbeiträge selbst bezahlen.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4" name="Shape 784"/>
          <p:cNvSpPr/>
          <p:nvPr>
            <p:ph type="sldImg"/>
          </p:nvPr>
        </p:nvSpPr>
        <p:spPr>
          <a:prstGeom prst="rect">
            <a:avLst/>
          </a:prstGeom>
        </p:spPr>
        <p:txBody>
          <a:bodyPr/>
          <a:lstStyle/>
          <a:p>
            <a:pPr/>
          </a:p>
        </p:txBody>
      </p:sp>
      <p:sp>
        <p:nvSpPr>
          <p:cNvPr id="785" name="Shape 785"/>
          <p:cNvSpPr/>
          <p:nvPr>
            <p:ph type="body" sz="quarter" idx="1"/>
          </p:nvPr>
        </p:nvSpPr>
        <p:spPr>
          <a:prstGeom prst="rect">
            <a:avLst/>
          </a:prstGeom>
        </p:spPr>
        <p:txBody>
          <a:bodyPr/>
          <a:lstStyle/>
          <a:p>
            <a:pPr/>
            <a:r>
              <a:t>Das ist schlimm genug, aber das ist noch nicht alles…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1" name="Shape 811"/>
          <p:cNvSpPr/>
          <p:nvPr>
            <p:ph type="sldImg"/>
          </p:nvPr>
        </p:nvSpPr>
        <p:spPr>
          <a:prstGeom prst="rect">
            <a:avLst/>
          </a:prstGeom>
        </p:spPr>
        <p:txBody>
          <a:bodyPr/>
          <a:lstStyle/>
          <a:p>
            <a:pPr/>
          </a:p>
        </p:txBody>
      </p:sp>
      <p:sp>
        <p:nvSpPr>
          <p:cNvPr id="812" name="Shape 812"/>
          <p:cNvSpPr/>
          <p:nvPr>
            <p:ph type="body" sz="quarter" idx="1"/>
          </p:nvPr>
        </p:nvSpPr>
        <p:spPr>
          <a:prstGeom prst="rect">
            <a:avLst/>
          </a:prstGeom>
        </p:spPr>
        <p:txBody>
          <a:bodyPr/>
          <a:lstStyle/>
          <a:p>
            <a:pPr/>
            <a:r>
              <a:t>Wissen geht verloren, weil durch den ständigen Wechsel alles, was sich jemand erarbeitet hat, einfach wegfällt. In der Arbeitseinheit wissen z.B. die wenigsten, wie die Blackbox funktioniert. Wenn ich gehen würde ohne denen das zu sagen (was ich nicht tue), müsste sich das wieder irgendwer neu beibringen.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2" name="Shape 822"/>
          <p:cNvSpPr/>
          <p:nvPr>
            <p:ph type="sldImg"/>
          </p:nvPr>
        </p:nvSpPr>
        <p:spPr>
          <a:prstGeom prst="rect">
            <a:avLst/>
          </a:prstGeom>
        </p:spPr>
        <p:txBody>
          <a:bodyPr/>
          <a:lstStyle/>
          <a:p>
            <a:pPr/>
          </a:p>
        </p:txBody>
      </p:sp>
      <p:sp>
        <p:nvSpPr>
          <p:cNvPr id="823" name="Shape 823"/>
          <p:cNvSpPr/>
          <p:nvPr>
            <p:ph type="body" sz="quarter" idx="1"/>
          </p:nvPr>
        </p:nvSpPr>
        <p:spPr>
          <a:prstGeom prst="rect">
            <a:avLst/>
          </a:prstGeom>
        </p:spPr>
        <p:txBody>
          <a:bodyPr/>
          <a:lstStyle/>
          <a:p>
            <a:pPr/>
            <a:r>
              <a:t>Außerdem: Das WissZeitVG soll ja dazu führen, dass man sich in Qualifikationsphasen (vor der Diss und vor der Habilitation) befristeten Vertrag hat. Die erworbene Qualifikation soll einen allgemein für die Arbeitswelt besser aufstellen.</a:t>
            </a:r>
          </a:p>
          <a:p>
            <a:pPr/>
            <a:r>
              <a:t>Die Habilitation soll ja auch eine Qualifikationsstufe sein. Aber wo außerhalb der Uni braucht man denn eine Lehrerlaubnis für die Uni?!</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4" name="Shape 864"/>
          <p:cNvSpPr/>
          <p:nvPr>
            <p:ph type="sldImg"/>
          </p:nvPr>
        </p:nvSpPr>
        <p:spPr>
          <a:prstGeom prst="rect">
            <a:avLst/>
          </a:prstGeom>
        </p:spPr>
        <p:txBody>
          <a:bodyPr/>
          <a:lstStyle/>
          <a:p>
            <a:pPr/>
          </a:p>
        </p:txBody>
      </p:sp>
      <p:sp>
        <p:nvSpPr>
          <p:cNvPr id="865" name="Shape 865"/>
          <p:cNvSpPr/>
          <p:nvPr>
            <p:ph type="body" sz="quarter" idx="1"/>
          </p:nvPr>
        </p:nvSpPr>
        <p:spPr>
          <a:prstGeom prst="rect">
            <a:avLst/>
          </a:prstGeom>
        </p:spPr>
        <p:txBody>
          <a:bodyPr/>
          <a:lstStyle/>
          <a:p>
            <a:pPr/>
            <a:r>
              <a:t>Debatte hat es letztes Jahr in die aktuelle Stunde im Bundestag geschafft, da hat Karliczek das obenstehendes Zitat zum Besten gegeben.</a:t>
            </a:r>
          </a:p>
          <a:p>
            <a:pPr/>
          </a:p>
          <a:p>
            <a:pPr/>
            <a:r>
              <a:t>(Reminder: Es geht um die Arbeit an Unis während der Pandemie - ich hatte irgendwie schon das Gefühl, dass wir gearbeitet haben??? Irgendwie hege ich einen leichten Hass auf die Dame.)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r>
              <a:t>Juli: “Nicht nur haben signifikante Ergebnisse eine höhere Wahrscheinlichkeit, in (prestigeträchtigen) Journals veröffentlicht zu werden – viele Nullbefunde werden gar nicht erst aufgeschrieben, weil die Autoren wissen, dass sich die Arbeit vermutlich nicht lohnt und ihr Paper die Veröffentlichung nicht schaffen wird. </a:t>
            </a:r>
          </a:p>
          <a:p>
            <a:pPr/>
            <a:r>
              <a:t>Das Problem: Wer in der Wissenschaft bleiben will, braucht viele Veröffentlichungen. Veröffentlichungen bekommt man aber v.a. durch signifikante Ergebnisse. Das ist ein Problem, den wir haben ja keine Kontrolle darüber, was in unseren Studien raus kommt.”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Shape 313"/>
          <p:cNvSpPr/>
          <p:nvPr>
            <p:ph type="sldImg"/>
          </p:nvPr>
        </p:nvSpPr>
        <p:spPr>
          <a:prstGeom prst="rect">
            <a:avLst/>
          </a:prstGeom>
        </p:spPr>
        <p:txBody>
          <a:bodyPr/>
          <a:lstStyle/>
          <a:p>
            <a:pPr/>
          </a:p>
        </p:txBody>
      </p:sp>
      <p:sp>
        <p:nvSpPr>
          <p:cNvPr id="314" name="Shape 314"/>
          <p:cNvSpPr/>
          <p:nvPr>
            <p:ph type="body" sz="quarter" idx="1"/>
          </p:nvPr>
        </p:nvSpPr>
        <p:spPr>
          <a:prstGeom prst="rect">
            <a:avLst/>
          </a:prstGeom>
        </p:spPr>
        <p:txBody>
          <a:bodyPr/>
          <a:lstStyle/>
          <a:p>
            <a:pPr/>
            <a:r>
              <a:t>Juli: “Nicht nur haben signifikante Ergebnisse eine höhere Wahrscheinlichkeit, in (prestigeträchtigen) Journals veröffentlicht zu werden – viele Nullbefunde werden gar nicht erst aufgeschrieben, weil die Autoren wissen, dass sich die Arbeit vermutlich nicht lohnt und ihr Paper die Veröffentlichung nicht schaffen wird. </a:t>
            </a:r>
          </a:p>
          <a:p>
            <a:pPr/>
            <a:r>
              <a:t>Das Problem: Wer in der Wissenschaft bleiben will, braucht viele Veröffentlichungen. Veröffentlichungen bekommt man aber v.a. durch signifikante Ergebnisse. Das ist ein Problem, den wir haben ja keine Kontrolle darüber, was in unseren Studien raus kommt.”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Shape 337"/>
          <p:cNvSpPr/>
          <p:nvPr>
            <p:ph type="sldImg"/>
          </p:nvPr>
        </p:nvSpPr>
        <p:spPr>
          <a:prstGeom prst="rect">
            <a:avLst/>
          </a:prstGeom>
        </p:spPr>
        <p:txBody>
          <a:bodyPr/>
          <a:lstStyle/>
          <a:p>
            <a:pPr/>
          </a:p>
        </p:txBody>
      </p:sp>
      <p:sp>
        <p:nvSpPr>
          <p:cNvPr id="338" name="Shape 338"/>
          <p:cNvSpPr/>
          <p:nvPr>
            <p:ph type="body" sz="quarter" idx="1"/>
          </p:nvPr>
        </p:nvSpPr>
        <p:spPr>
          <a:prstGeom prst="rect">
            <a:avLst/>
          </a:prstGeom>
        </p:spPr>
        <p:txBody>
          <a:bodyPr/>
          <a:lstStyle/>
          <a:p>
            <a:pPr/>
            <a:r>
              <a:t>P-hacking: Verändern des p-Werts, sodass Ergebnisse signifikant werden, z.B. indem man mehrere stat. Analysen ausprobiert und schaut, welche signifikante Ergebnisse produziert, indem man Daten zu stark „bereinigt“ und z.B. gezielt VPn rauskickt, die nicht hypothesenkonform antworten, oder indem man seine Analyse schon beim Datenerheben immer wieder durchlaufen lässt und dann aufhört Daten zu erheben, wenn man einen Effekt gefunden hat, oder indem man absurd viele UVn manipuliert und AVn erhebt und sich für das Paper die raussucht, die signifikante Ergebnisse liefern</a:t>
            </a:r>
          </a:p>
          <a:p>
            <a:pPr/>
          </a:p>
          <a:p>
            <a:pPr/>
            <a:r>
              <a:t>Problem: Falsch-positive Befunde werden veröffentlicht, erregen mehr Aufmerksamkeit als spätere gescheiterte Replikationsversuche, Replikationsversuche sind vergleichsweise selten und werden oft nicht publiziert</a:t>
            </a:r>
          </a:p>
          <a:p>
            <a:pPr/>
          </a:p>
          <a:p>
            <a:pPr/>
            <a:r>
              <a:t>HARKing: Hypothesen erst formulieren, wenn die Ergebnisse bekannt sind</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Shape 348"/>
          <p:cNvSpPr/>
          <p:nvPr>
            <p:ph type="sldImg"/>
          </p:nvPr>
        </p:nvSpPr>
        <p:spPr>
          <a:prstGeom prst="rect">
            <a:avLst/>
          </a:prstGeom>
        </p:spPr>
        <p:txBody>
          <a:bodyPr/>
          <a:lstStyle/>
          <a:p>
            <a:pPr/>
          </a:p>
        </p:txBody>
      </p:sp>
      <p:sp>
        <p:nvSpPr>
          <p:cNvPr id="349" name="Shape 349"/>
          <p:cNvSpPr/>
          <p:nvPr>
            <p:ph type="body" sz="quarter" idx="1"/>
          </p:nvPr>
        </p:nvSpPr>
        <p:spPr>
          <a:prstGeom prst="rect">
            <a:avLst/>
          </a:prstGeom>
        </p:spPr>
        <p:txBody>
          <a:bodyPr/>
          <a:lstStyle/>
          <a:p>
            <a:pPr/>
            <a:r>
              <a:t>P-hacking: Verändern des p-Werts, sodass Ergebnisse signifikant werden, z.B. indem man mehrere stat. Analysen ausprobiert und schaut, welche signifikante Ergebnisse produziert, indem man Daten zu stark „bereinigt“ und z.B. gezielt VPn rauskickt, die nicht hypothesenkonform antworten, oder indem man seine Analyse schon beim Datenerheben immer wieder durchlaufen lässt und dann aufhört Daten zu erheben, wenn man einen Effekt gefunden hat, oder indem man absurd viele UVn manipuliert und AVn erhebt und sich für das Paper die raussucht, die signifikante Ergebnisse liefern</a:t>
            </a:r>
          </a:p>
          <a:p>
            <a:pPr/>
          </a:p>
          <a:p>
            <a:pPr/>
            <a:r>
              <a:t>Problem: Falsch-positive Befunde werden veröffentlicht, erregen mehr Aufmerksamkeit als spätere gescheiterte Replikationsversuche, Replikationsversuche sind vergleichsweise selten und werden oft nicht publiziert</a:t>
            </a:r>
          </a:p>
          <a:p>
            <a:pPr/>
          </a:p>
          <a:p>
            <a:pPr/>
            <a:r>
              <a:t>HARKing: Hypothesen erst formulieren, wenn die Ergebnisse bekannt sind</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Shape 355"/>
          <p:cNvSpPr/>
          <p:nvPr>
            <p:ph type="sldImg"/>
          </p:nvPr>
        </p:nvSpPr>
        <p:spPr>
          <a:prstGeom prst="rect">
            <a:avLst/>
          </a:prstGeom>
        </p:spPr>
        <p:txBody>
          <a:bodyPr/>
          <a:lstStyle/>
          <a:p>
            <a:pPr/>
          </a:p>
        </p:txBody>
      </p:sp>
      <p:sp>
        <p:nvSpPr>
          <p:cNvPr id="356" name="Shape 356"/>
          <p:cNvSpPr/>
          <p:nvPr>
            <p:ph type="body" sz="quarter" idx="1"/>
          </p:nvPr>
        </p:nvSpPr>
        <p:spPr>
          <a:prstGeom prst="rect">
            <a:avLst/>
          </a:prstGeom>
        </p:spPr>
        <p:txBody>
          <a:bodyPr/>
          <a:lstStyle/>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Shape 370"/>
          <p:cNvSpPr/>
          <p:nvPr>
            <p:ph type="sldImg"/>
          </p:nvPr>
        </p:nvSpPr>
        <p:spPr>
          <a:prstGeom prst="rect">
            <a:avLst/>
          </a:prstGeom>
        </p:spPr>
        <p:txBody>
          <a:bodyPr/>
          <a:lstStyle/>
          <a:p>
            <a:pPr/>
          </a:p>
        </p:txBody>
      </p:sp>
      <p:sp>
        <p:nvSpPr>
          <p:cNvPr id="371" name="Shape 371"/>
          <p:cNvSpPr/>
          <p:nvPr>
            <p:ph type="body" sz="quarter" idx="1"/>
          </p:nvPr>
        </p:nvSpPr>
        <p:spPr>
          <a:prstGeom prst="rect">
            <a:avLst/>
          </a:prstGeom>
        </p:spPr>
        <p:txBody>
          <a:bodyPr/>
          <a:lstStyle/>
          <a:p>
            <a:pPr/>
          </a:p>
          <a:p>
            <a:pPr/>
            <a:r>
              <a:t>Hannas Studie wurde von der DFG finanziert und erfolgreich durchgeführt. Nun möchte Hanna ihre Ergebnisse allen zur Verfügung stellen, die Steuern bezahlt haben, um ihre Forschung zu finanzieren!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Shape 405"/>
          <p:cNvSpPr/>
          <p:nvPr>
            <p:ph type="sldImg"/>
          </p:nvPr>
        </p:nvSpPr>
        <p:spPr>
          <a:prstGeom prst="rect">
            <a:avLst/>
          </a:prstGeom>
        </p:spPr>
        <p:txBody>
          <a:bodyPr/>
          <a:lstStyle/>
          <a:p>
            <a:pPr/>
          </a:p>
        </p:txBody>
      </p:sp>
      <p:sp>
        <p:nvSpPr>
          <p:cNvPr id="406" name="Shape 406"/>
          <p:cNvSpPr/>
          <p:nvPr>
            <p:ph type="body" sz="quarter" idx="1"/>
          </p:nvPr>
        </p:nvSpPr>
        <p:spPr>
          <a:prstGeom prst="rect">
            <a:avLst/>
          </a:prstGeom>
        </p:spPr>
        <p:txBody>
          <a:bodyPr/>
          <a:lstStyle/>
          <a:p>
            <a:pPr/>
            <a:r>
              <a:t>Da Formatierung meist ja vor dem Submitten gemacht werden muss und die Peer-Reviewer externe unbezahlte Menschen sind, sind die einzigen Kosten hier für die Person vom Editorial Board, die 2x kurz über die Studie drüberliest und halt vllt noch ein paar Tech-Leute, die die PDF hochladen. </a:t>
            </a:r>
          </a:p>
          <a:p>
            <a:pPr/>
          </a:p>
          <a:p>
            <a:pPr/>
            <a:r>
              <a:t>Bei Nature &amp; anderen Top-Tier-Journals kann es auch deutlich mehr kosten</a:t>
            </a:r>
          </a:p>
          <a:p>
            <a:pPr/>
            <a:r>
              <a:t>Editor bekommt ein kleines Honorar, Peer Reviere werden nicht bezahlt, Wissenschaftler*in muss selbst Formatierung übernehmen, gedruckt wird das Paper auch nicht, also keine Druckkosten</a:t>
            </a: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folie">
    <p:spTree>
      <p:nvGrpSpPr>
        <p:cNvPr id="1" name=""/>
        <p:cNvGrpSpPr/>
        <p:nvPr/>
      </p:nvGrpSpPr>
      <p:grpSpPr>
        <a:xfrm>
          <a:off x="0" y="0"/>
          <a:ext cx="0" cy="0"/>
          <a:chOff x="0" y="0"/>
          <a:chExt cx="0" cy="0"/>
        </a:xfrm>
      </p:grpSpPr>
      <p:sp>
        <p:nvSpPr>
          <p:cNvPr id="2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33" name="Group 3"/>
          <p:cNvGrpSpPr/>
          <p:nvPr/>
        </p:nvGrpSpPr>
        <p:grpSpPr>
          <a:xfrm>
            <a:off x="6189662" y="179387"/>
            <a:ext cx="2265175" cy="753875"/>
            <a:chOff x="0" y="0"/>
            <a:chExt cx="2265173" cy="753873"/>
          </a:xfrm>
        </p:grpSpPr>
        <p:grpSp>
          <p:nvGrpSpPr>
            <p:cNvPr id="30" name="Group 4"/>
            <p:cNvGrpSpPr/>
            <p:nvPr/>
          </p:nvGrpSpPr>
          <p:grpSpPr>
            <a:xfrm>
              <a:off x="0" y="0"/>
              <a:ext cx="1131699" cy="379225"/>
              <a:chOff x="0" y="0"/>
              <a:chExt cx="1131698" cy="379224"/>
            </a:xfrm>
          </p:grpSpPr>
          <p:sp>
            <p:nvSpPr>
              <p:cNvPr id="2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3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4" name="Titeltext"/>
          <p:cNvSpPr txBox="1"/>
          <p:nvPr>
            <p:ph type="title"/>
          </p:nvPr>
        </p:nvSpPr>
        <p:spPr>
          <a:xfrm>
            <a:off x="647700" y="2012950"/>
            <a:ext cx="7345364" cy="1389063"/>
          </a:xfrm>
          <a:prstGeom prst="rect">
            <a:avLst/>
          </a:prstGeom>
        </p:spPr>
        <p:txBody>
          <a:bodyPr/>
          <a:lstStyle/>
          <a:p>
            <a:pPr/>
            <a:r>
              <a:t>Titeltext</a:t>
            </a:r>
          </a:p>
        </p:txBody>
      </p:sp>
      <p:sp>
        <p:nvSpPr>
          <p:cNvPr id="35" name="Textebene 1…"/>
          <p:cNvSpPr txBox="1"/>
          <p:nvPr>
            <p:ph type="body" sz="quarter" idx="1"/>
          </p:nvPr>
        </p:nvSpPr>
        <p:spPr>
          <a:xfrm>
            <a:off x="1295400" y="3671887"/>
            <a:ext cx="6049963" cy="1655763"/>
          </a:xfrm>
          <a:prstGeom prst="rect">
            <a:avLst/>
          </a:prstGeom>
        </p:spPr>
        <p:txBody>
          <a:bodyPr/>
          <a:lstStyle>
            <a:lvl1pPr marL="0" indent="0" algn="ctr"/>
            <a:lvl2pPr marL="0" indent="457200" algn="ctr"/>
            <a:lvl3pPr marL="0" indent="914400" algn="ctr"/>
            <a:lvl4pPr marL="0" indent="1371600" algn="ctr"/>
            <a:lvl5pPr marL="0" indent="1828800" algn="ctr"/>
          </a:lstStyle>
          <a:p>
            <a:pPr/>
            <a:r>
              <a:t>Textebene 1</a:t>
            </a:r>
          </a:p>
          <a:p>
            <a:pPr lvl="1"/>
            <a:r>
              <a:t>Textebene 2</a:t>
            </a:r>
          </a:p>
          <a:p>
            <a:pPr lvl="2"/>
            <a:r>
              <a:t>Textebene 3</a:t>
            </a:r>
          </a:p>
          <a:p>
            <a:pPr lvl="3"/>
            <a:r>
              <a:t>Textebene 4</a:t>
            </a:r>
          </a:p>
          <a:p>
            <a:pPr lvl="4"/>
            <a:r>
              <a:t>Textebene 5</a:t>
            </a:r>
          </a:p>
        </p:txBody>
      </p:sp>
      <p:sp>
        <p:nvSpPr>
          <p:cNvPr id="36"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enutzerdefiniertes Layout">
    <p:spTree>
      <p:nvGrpSpPr>
        <p:cNvPr id="1" name=""/>
        <p:cNvGrpSpPr/>
        <p:nvPr/>
      </p:nvGrpSpPr>
      <p:grpSpPr>
        <a:xfrm>
          <a:off x="0" y="0"/>
          <a:ext cx="0" cy="0"/>
          <a:chOff x="0" y="0"/>
          <a:chExt cx="0" cy="0"/>
        </a:xfrm>
      </p:grpSpPr>
      <p:sp>
        <p:nvSpPr>
          <p:cNvPr id="115"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25" name="Group 3"/>
          <p:cNvGrpSpPr/>
          <p:nvPr/>
        </p:nvGrpSpPr>
        <p:grpSpPr>
          <a:xfrm>
            <a:off x="6189662" y="179387"/>
            <a:ext cx="2265175" cy="753875"/>
            <a:chOff x="0" y="0"/>
            <a:chExt cx="2265173" cy="753873"/>
          </a:xfrm>
        </p:grpSpPr>
        <p:grpSp>
          <p:nvGrpSpPr>
            <p:cNvPr id="122" name="Group 4"/>
            <p:cNvGrpSpPr/>
            <p:nvPr/>
          </p:nvGrpSpPr>
          <p:grpSpPr>
            <a:xfrm>
              <a:off x="0" y="0"/>
              <a:ext cx="1131699" cy="379225"/>
              <a:chOff x="0" y="0"/>
              <a:chExt cx="1131698" cy="379224"/>
            </a:xfrm>
          </p:grpSpPr>
          <p:sp>
            <p:nvSpPr>
              <p:cNvPr id="116"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7"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8"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9"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0"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1"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3"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4"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6" name="Titeltext"/>
          <p:cNvSpPr txBox="1"/>
          <p:nvPr>
            <p:ph type="title"/>
          </p:nvPr>
        </p:nvSpPr>
        <p:spPr>
          <a:prstGeom prst="rect">
            <a:avLst/>
          </a:prstGeom>
        </p:spPr>
        <p:txBody>
          <a:bodyPr/>
          <a:lstStyle/>
          <a:p>
            <a:pPr/>
            <a:r>
              <a:t>Titeltext</a:t>
            </a:r>
          </a:p>
        </p:txBody>
      </p:sp>
      <p:sp>
        <p:nvSpPr>
          <p:cNvPr id="12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folie">
    <p:spTree>
      <p:nvGrpSpPr>
        <p:cNvPr id="1" name=""/>
        <p:cNvGrpSpPr/>
        <p:nvPr/>
      </p:nvGrpSpPr>
      <p:grpSpPr>
        <a:xfrm>
          <a:off x="0" y="0"/>
          <a:ext cx="0" cy="0"/>
          <a:chOff x="0" y="0"/>
          <a:chExt cx="0" cy="0"/>
        </a:xfrm>
      </p:grpSpPr>
      <p:sp>
        <p:nvSpPr>
          <p:cNvPr id="13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35" name="Titeltext"/>
          <p:cNvSpPr txBox="1"/>
          <p:nvPr>
            <p:ph type="title"/>
          </p:nvPr>
        </p:nvSpPr>
        <p:spPr>
          <a:xfrm>
            <a:off x="647700" y="2012950"/>
            <a:ext cx="7345364" cy="1389063"/>
          </a:xfrm>
          <a:prstGeom prst="rect">
            <a:avLst/>
          </a:prstGeom>
        </p:spPr>
        <p:txBody>
          <a:bodyPr/>
          <a:lstStyle>
            <a:lvl1pPr>
              <a:defRPr b="1" sz="2400"/>
            </a:lvl1pPr>
          </a:lstStyle>
          <a:p>
            <a:pPr/>
            <a:r>
              <a:t>Titeltext</a:t>
            </a:r>
          </a:p>
        </p:txBody>
      </p:sp>
      <p:sp>
        <p:nvSpPr>
          <p:cNvPr id="136" name="Textebene 1…"/>
          <p:cNvSpPr txBox="1"/>
          <p:nvPr>
            <p:ph type="body" sz="quarter" idx="1"/>
          </p:nvPr>
        </p:nvSpPr>
        <p:spPr>
          <a:xfrm>
            <a:off x="1295400" y="3671887"/>
            <a:ext cx="6049963" cy="1655763"/>
          </a:xfrm>
          <a:prstGeom prst="rect">
            <a:avLst/>
          </a:prstGeom>
        </p:spPr>
        <p:txBody>
          <a:bodyPr/>
          <a:lstStyle>
            <a:lvl1pPr marL="0" indent="0" algn="ctr">
              <a:defRPr sz="2000"/>
            </a:lvl1pPr>
            <a:lvl2pPr marL="0" indent="457200" algn="ctr">
              <a:defRPr sz="2000"/>
            </a:lvl2pPr>
            <a:lvl3pPr marL="0" indent="914400" algn="ctr">
              <a:defRPr sz="2000"/>
            </a:lvl3pPr>
            <a:lvl4pPr marL="0" indent="1371600" algn="ctr">
              <a:defRPr sz="2000"/>
            </a:lvl4pPr>
            <a:lvl5pPr marL="0" indent="1828800" algn="ct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43" name="Rectangle 1"/>
          <p:cNvSpPr/>
          <p:nvPr/>
        </p:nvSpPr>
        <p:spPr>
          <a:xfrm>
            <a:off x="183191" y="6118183"/>
            <a:ext cx="8335679" cy="265560"/>
          </a:xfrm>
          <a:prstGeom prst="rect">
            <a:avLst/>
          </a:prstGeom>
          <a:solidFill>
            <a:srgbClr val="6AACDA">
              <a:alpha val="74993"/>
            </a:srgbClr>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sp>
        <p:nvSpPr>
          <p:cNvPr id="144" name="Rectangle 1"/>
          <p:cNvSpPr/>
          <p:nvPr/>
        </p:nvSpPr>
        <p:spPr>
          <a:xfrm>
            <a:off x="150160" y="124586"/>
            <a:ext cx="8335680" cy="966624"/>
          </a:xfrm>
          <a:prstGeom prst="rect">
            <a:avLst/>
          </a:prstGeom>
          <a:solidFill>
            <a:srgbClr val="6AACDA"/>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grpSp>
        <p:nvGrpSpPr>
          <p:cNvPr id="154" name="Group 3"/>
          <p:cNvGrpSpPr/>
          <p:nvPr/>
        </p:nvGrpSpPr>
        <p:grpSpPr>
          <a:xfrm>
            <a:off x="6221213" y="337139"/>
            <a:ext cx="2265174" cy="753875"/>
            <a:chOff x="0" y="0"/>
            <a:chExt cx="2265173" cy="753873"/>
          </a:xfrm>
        </p:grpSpPr>
        <p:grpSp>
          <p:nvGrpSpPr>
            <p:cNvPr id="151" name="Group 4"/>
            <p:cNvGrpSpPr/>
            <p:nvPr/>
          </p:nvGrpSpPr>
          <p:grpSpPr>
            <a:xfrm>
              <a:off x="0" y="0"/>
              <a:ext cx="1131699" cy="379225"/>
              <a:chOff x="0" y="0"/>
              <a:chExt cx="1131698" cy="379224"/>
            </a:xfrm>
          </p:grpSpPr>
          <p:sp>
            <p:nvSpPr>
              <p:cNvPr id="145"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6"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7"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8"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9"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0"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2"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3"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5" name="Foliennummer"/>
          <p:cNvSpPr txBox="1"/>
          <p:nvPr>
            <p:ph type="sldNum" sz="quarter" idx="2"/>
          </p:nvPr>
        </p:nvSpPr>
        <p:spPr>
          <a:xfrm>
            <a:off x="8127426" y="6065542"/>
            <a:ext cx="358414" cy="370841"/>
          </a:xfrm>
          <a:prstGeom prst="rect">
            <a:avLst/>
          </a:prstGeom>
        </p:spPr>
        <p:txBody>
          <a:bodyPr anchor="t"/>
          <a:lstStyle>
            <a:lvl1pPr algn="l">
              <a:defRPr sz="1800">
                <a:latin typeface="D-DIN"/>
                <a:ea typeface="D-DIN"/>
                <a:cs typeface="D-DIN"/>
                <a:sym typeface="D-DIN"/>
              </a:defRPr>
            </a:lvl1pPr>
          </a:lstStyle>
          <a:p>
            <a:pPr/>
            <a:fld id="{86CB4B4D-7CA3-9044-876B-883B54F8677D}" type="slidenum"/>
          </a:p>
        </p:txBody>
      </p:sp>
      <p:sp>
        <p:nvSpPr>
          <p:cNvPr id="156" name="Titeltext"/>
          <p:cNvSpPr txBox="1"/>
          <p:nvPr>
            <p:ph type="title"/>
          </p:nvPr>
        </p:nvSpPr>
        <p:spPr>
          <a:xfrm>
            <a:off x="357542" y="124586"/>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57" name="Textebene 1…"/>
          <p:cNvSpPr txBox="1"/>
          <p:nvPr>
            <p:ph type="body" idx="1"/>
          </p:nvPr>
        </p:nvSpPr>
        <p:spPr>
          <a:xfrm>
            <a:off x="183191" y="1323154"/>
            <a:ext cx="7773989" cy="4275138"/>
          </a:xfrm>
          <a:prstGeom prst="rect">
            <a:avLst/>
          </a:prstGeom>
        </p:spPr>
        <p:txBody>
          <a:bodyPr/>
          <a:lstStyle>
            <a:lvl1pPr>
              <a:defRPr sz="2000"/>
            </a:lvl1pPr>
            <a:lvl2pPr>
              <a:defRPr sz="2000"/>
            </a:lvl2pPr>
            <a:lvl3pPr>
              <a:defRPr sz="2000"/>
            </a:lvl3pPr>
            <a:lvl4pPr>
              <a:defRPr sz="2000"/>
            </a:lvl4pPr>
            <a:lvl5pP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16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65" name="Titeltext"/>
          <p:cNvSpPr txBox="1"/>
          <p:nvPr>
            <p:ph type="title"/>
          </p:nvPr>
        </p:nvSpPr>
        <p:spPr>
          <a:xfrm>
            <a:off x="682625" y="4164012"/>
            <a:ext cx="7345364" cy="1287463"/>
          </a:xfrm>
          <a:prstGeom prst="rect">
            <a:avLst/>
          </a:prstGeom>
        </p:spPr>
        <p:txBody>
          <a:bodyPr anchor="t"/>
          <a:lstStyle>
            <a:lvl1pPr algn="l">
              <a:defRPr b="1" cap="all" sz="4000">
                <a:solidFill>
                  <a:schemeClr val="accent3">
                    <a:lumOff val="44000"/>
                  </a:schemeClr>
                </a:solidFill>
              </a:defRPr>
            </a:lvl1pPr>
          </a:lstStyle>
          <a:p>
            <a:pPr/>
            <a:r>
              <a:t>Titeltext</a:t>
            </a:r>
          </a:p>
        </p:txBody>
      </p:sp>
      <p:sp>
        <p:nvSpPr>
          <p:cNvPr id="166"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173"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74"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75"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18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83" name="Titeltext"/>
          <p:cNvSpPr txBox="1"/>
          <p:nvPr>
            <p:ph type="title"/>
          </p:nvPr>
        </p:nvSpPr>
        <p:spPr>
          <a:xfrm>
            <a:off x="431800" y="258763"/>
            <a:ext cx="7777164" cy="1081088"/>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84"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185"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19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93"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200"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20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08" name="Titeltext"/>
          <p:cNvSpPr txBox="1"/>
          <p:nvPr>
            <p:ph type="title"/>
          </p:nvPr>
        </p:nvSpPr>
        <p:spPr>
          <a:xfrm>
            <a:off x="431800" y="258763"/>
            <a:ext cx="2843214" cy="1096963"/>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09"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210" name="Textplatzhalter 3"/>
          <p:cNvSpPr/>
          <p:nvPr>
            <p:ph type="body" sz="half" idx="21"/>
          </p:nvPr>
        </p:nvSpPr>
        <p:spPr>
          <a:xfrm>
            <a:off x="431799" y="1355725"/>
            <a:ext cx="2843215" cy="4432300"/>
          </a:xfrm>
          <a:prstGeom prst="rect">
            <a:avLst/>
          </a:prstGeom>
        </p:spPr>
        <p:txBody>
          <a:bodyPr/>
          <a:lstStyle/>
          <a:p>
            <a:pPr marL="0" indent="0">
              <a:defRPr sz="1400"/>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21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18" name="Titeltext"/>
          <p:cNvSpPr txBox="1"/>
          <p:nvPr>
            <p:ph type="title"/>
          </p:nvPr>
        </p:nvSpPr>
        <p:spPr>
          <a:xfrm>
            <a:off x="1693863" y="4535487"/>
            <a:ext cx="5184776" cy="536576"/>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19"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220"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43" name="Titeltext"/>
          <p:cNvSpPr txBox="1"/>
          <p:nvPr>
            <p:ph type="title"/>
          </p:nvPr>
        </p:nvSpPr>
        <p:spPr>
          <a:prstGeom prst="rect">
            <a:avLst/>
          </a:prstGeom>
        </p:spPr>
        <p:txBody>
          <a:bodyPr/>
          <a:lstStyle/>
          <a:p>
            <a:pPr/>
            <a:r>
              <a:t>Titeltext</a:t>
            </a:r>
          </a:p>
        </p:txBody>
      </p:sp>
      <p:sp>
        <p:nvSpPr>
          <p:cNvPr id="44" name="Textebene 1…"/>
          <p:cNvSpPr txBox="1"/>
          <p:nvPr>
            <p:ph type="body" idx="1"/>
          </p:nvPr>
        </p:nvSpPr>
        <p:spPr>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4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enutzerdefiniertes Layout">
    <p:spTree>
      <p:nvGrpSpPr>
        <p:cNvPr id="1" name=""/>
        <p:cNvGrpSpPr/>
        <p:nvPr/>
      </p:nvGrpSpPr>
      <p:grpSpPr>
        <a:xfrm>
          <a:off x="0" y="0"/>
          <a:ext cx="0" cy="0"/>
          <a:chOff x="0" y="0"/>
          <a:chExt cx="0" cy="0"/>
        </a:xfrm>
      </p:grpSpPr>
      <p:sp>
        <p:nvSpPr>
          <p:cNvPr id="227"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28" name="Titeltext"/>
          <p:cNvSpPr txBox="1"/>
          <p:nvPr>
            <p:ph type="title"/>
          </p:nvPr>
        </p:nvSpPr>
        <p:spPr>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52" name="Titeltext"/>
          <p:cNvSpPr txBox="1"/>
          <p:nvPr>
            <p:ph type="title"/>
          </p:nvPr>
        </p:nvSpPr>
        <p:spPr>
          <a:xfrm>
            <a:off x="682625" y="4164012"/>
            <a:ext cx="7345364" cy="1287463"/>
          </a:xfrm>
          <a:prstGeom prst="rect">
            <a:avLst/>
          </a:prstGeom>
        </p:spPr>
        <p:txBody>
          <a:bodyPr anchor="t"/>
          <a:lstStyle>
            <a:lvl1pPr algn="l">
              <a:defRPr b="1" cap="all" sz="4000"/>
            </a:lvl1pPr>
          </a:lstStyle>
          <a:p>
            <a:pPr/>
            <a:r>
              <a:t>Titeltext</a:t>
            </a:r>
          </a:p>
        </p:txBody>
      </p:sp>
      <p:sp>
        <p:nvSpPr>
          <p:cNvPr id="53"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
        <p:nvSpPr>
          <p:cNvPr id="5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61" name="Titeltext"/>
          <p:cNvSpPr txBox="1"/>
          <p:nvPr>
            <p:ph type="title"/>
          </p:nvPr>
        </p:nvSpPr>
        <p:spPr>
          <a:prstGeom prst="rect">
            <a:avLst/>
          </a:prstGeom>
        </p:spPr>
        <p:txBody>
          <a:bodyPr/>
          <a:lstStyle/>
          <a:p>
            <a:pPr/>
            <a:r>
              <a:t>Titeltext</a:t>
            </a:r>
          </a:p>
        </p:txBody>
      </p:sp>
      <p:sp>
        <p:nvSpPr>
          <p:cNvPr id="62"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
        <p:nvSpPr>
          <p:cNvPr id="6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70" name="Titeltext"/>
          <p:cNvSpPr txBox="1"/>
          <p:nvPr>
            <p:ph type="title"/>
          </p:nvPr>
        </p:nvSpPr>
        <p:spPr>
          <a:xfrm>
            <a:off x="431800" y="258763"/>
            <a:ext cx="7777164" cy="1081088"/>
          </a:xfrm>
          <a:prstGeom prst="rect">
            <a:avLst/>
          </a:prstGeom>
        </p:spPr>
        <p:txBody>
          <a:bodyPr/>
          <a:lstStyle/>
          <a:p>
            <a:pPr/>
            <a:r>
              <a:t>Titeltext</a:t>
            </a:r>
          </a:p>
        </p:txBody>
      </p:sp>
      <p:sp>
        <p:nvSpPr>
          <p:cNvPr id="71"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72"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
        <p:nvSpPr>
          <p:cNvPr id="7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80" name="Titeltext"/>
          <p:cNvSpPr txBox="1"/>
          <p:nvPr>
            <p:ph type="title"/>
          </p:nvPr>
        </p:nvSpPr>
        <p:spPr>
          <a:prstGeom prst="rect">
            <a:avLst/>
          </a:prstGeom>
        </p:spPr>
        <p:txBody>
          <a:bodyPr/>
          <a:lstStyle/>
          <a:p>
            <a:pPr/>
            <a:r>
              <a:t>Titeltext</a:t>
            </a:r>
          </a:p>
        </p:txBody>
      </p:sp>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8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95" name="Titeltext"/>
          <p:cNvSpPr txBox="1"/>
          <p:nvPr>
            <p:ph type="title"/>
          </p:nvPr>
        </p:nvSpPr>
        <p:spPr>
          <a:xfrm>
            <a:off x="431800" y="258763"/>
            <a:ext cx="2843214" cy="1096963"/>
          </a:xfrm>
          <a:prstGeom prst="rect">
            <a:avLst/>
          </a:prstGeom>
        </p:spPr>
        <p:txBody>
          <a:bodyPr anchor="b"/>
          <a:lstStyle>
            <a:lvl1pPr algn="l">
              <a:defRPr b="1" sz="2000"/>
            </a:lvl1pPr>
          </a:lstStyle>
          <a:p>
            <a:pPr/>
            <a:r>
              <a:t>Titeltext</a:t>
            </a:r>
          </a:p>
        </p:txBody>
      </p:sp>
      <p:sp>
        <p:nvSpPr>
          <p:cNvPr id="96"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97" name="Textplatzhalter 3"/>
          <p:cNvSpPr/>
          <p:nvPr>
            <p:ph type="body" sz="half" idx="21"/>
          </p:nvPr>
        </p:nvSpPr>
        <p:spPr>
          <a:xfrm>
            <a:off x="431799" y="1355725"/>
            <a:ext cx="2843215" cy="4432300"/>
          </a:xfrm>
          <a:prstGeom prst="rect">
            <a:avLst/>
          </a:prstGeom>
        </p:spPr>
        <p:txBody>
          <a:bodyPr/>
          <a:lstStyle/>
          <a:p>
            <a:pPr marL="0" indent="0">
              <a:defRPr sz="1400"/>
            </a:pPr>
          </a:p>
        </p:txBody>
      </p:sp>
      <p:sp>
        <p:nvSpPr>
          <p:cNvPr id="9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105" name="Titeltext"/>
          <p:cNvSpPr txBox="1"/>
          <p:nvPr>
            <p:ph type="title"/>
          </p:nvPr>
        </p:nvSpPr>
        <p:spPr>
          <a:xfrm>
            <a:off x="1693863" y="4535487"/>
            <a:ext cx="5184776" cy="536576"/>
          </a:xfrm>
          <a:prstGeom prst="rect">
            <a:avLst/>
          </a:prstGeom>
        </p:spPr>
        <p:txBody>
          <a:bodyPr anchor="b"/>
          <a:lstStyle>
            <a:lvl1pPr algn="l">
              <a:defRPr b="1" sz="2000"/>
            </a:lvl1pPr>
          </a:lstStyle>
          <a:p>
            <a:pPr/>
            <a:r>
              <a:t>Titeltext</a:t>
            </a:r>
          </a:p>
        </p:txBody>
      </p:sp>
      <p:sp>
        <p:nvSpPr>
          <p:cNvPr id="106"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107"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
        <p:nvSpPr>
          <p:cNvPr id="10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sp>
        <p:nvSpPr>
          <p:cNvPr id="3" name="Rectangle 2"/>
          <p:cNvSpPr/>
          <p:nvPr/>
        </p:nvSpPr>
        <p:spPr>
          <a:xfrm>
            <a:off x="8204200" y="3970337"/>
            <a:ext cx="468313" cy="153988"/>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3" name="Group 3"/>
          <p:cNvGrpSpPr/>
          <p:nvPr/>
        </p:nvGrpSpPr>
        <p:grpSpPr>
          <a:xfrm>
            <a:off x="6189662" y="179387"/>
            <a:ext cx="2265175" cy="753875"/>
            <a:chOff x="0" y="0"/>
            <a:chExt cx="2265173" cy="753873"/>
          </a:xfrm>
        </p:grpSpPr>
        <p:grpSp>
          <p:nvGrpSpPr>
            <p:cNvPr id="10" name="Group 4"/>
            <p:cNvGrpSpPr/>
            <p:nvPr/>
          </p:nvGrpSpPr>
          <p:grpSpPr>
            <a:xfrm>
              <a:off x="0" y="0"/>
              <a:ext cx="1131699" cy="379225"/>
              <a:chOff x="0" y="0"/>
              <a:chExt cx="1131698" cy="379224"/>
            </a:xfrm>
          </p:grpSpPr>
          <p:sp>
            <p:nvSpPr>
              <p:cNvPr id="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4" name="Titeltext"/>
          <p:cNvSpPr txBox="1"/>
          <p:nvPr>
            <p:ph type="title"/>
          </p:nvPr>
        </p:nvSpPr>
        <p:spPr>
          <a:xfrm>
            <a:off x="431800" y="258763"/>
            <a:ext cx="7773989"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Titeltext</a:t>
            </a:r>
          </a:p>
        </p:txBody>
      </p:sp>
      <p:sp>
        <p:nvSpPr>
          <p:cNvPr id="15" name="Textebene 1…"/>
          <p:cNvSpPr txBox="1"/>
          <p:nvPr>
            <p:ph type="body" idx="1"/>
          </p:nvPr>
        </p:nvSpPr>
        <p:spPr>
          <a:xfrm>
            <a:off x="431800" y="1516062"/>
            <a:ext cx="7773989" cy="42751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16" name="Foliennummer"/>
          <p:cNvSpPr txBox="1"/>
          <p:nvPr>
            <p:ph type="sldNum" sz="quarter" idx="2"/>
          </p:nvPr>
        </p:nvSpPr>
        <p:spPr>
          <a:xfrm>
            <a:off x="4174066" y="5830799"/>
            <a:ext cx="2015068" cy="344841"/>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1pPr>
      <a:lvl2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2pPr>
      <a:lvl3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3pPr>
      <a:lvl4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4pPr>
      <a:lvl5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5pPr>
      <a:lvl6pPr marL="0" marR="0" indent="22860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6pPr>
      <a:lvl7pPr marL="0" marR="0" indent="27432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7pPr>
      <a:lvl8pPr marL="0" marR="0" indent="32004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8pPr>
      <a:lvl9pPr marL="0" marR="0" indent="36576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9pPr>
    </p:titleStyle>
    <p:bodyStyle>
      <a:lvl1pPr marL="342900" marR="0" indent="-342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1pPr>
      <a:lvl2pPr marL="342900" marR="0" indent="114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2pPr>
      <a:lvl3pPr marL="342900" marR="0" indent="571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3pPr>
      <a:lvl4pPr marL="342900" marR="0" indent="1028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4pPr>
      <a:lvl5pPr marL="342900" marR="0" indent="1485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5pPr>
      <a:lvl6pPr marL="342900" marR="0" indent="19431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6pPr>
      <a:lvl7pPr marL="342900" marR="0" indent="2400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7pPr>
      <a:lvl8pPr marL="342900" marR="0" indent="2857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8pPr>
      <a:lvl9pPr marL="342900" marR="0" indent="3314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9pPr>
    </p:bodyStyle>
    <p:otherStyle>
      <a:lvl1pPr marL="0" marR="0" indent="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6.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hyperlink" Target="https://www.bundestag.de/mediathek?videoid=7530667#url=L21lZGlhdGhla292ZXJsYXk/dmlkZW9pZD03NTMwNjY3&amp;mod=mediathek" TargetMode="Externa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www.abgeordnetenwatch.de/" TargetMode="External"/><Relationship Id="rId3" Type="http://schemas.openxmlformats.org/officeDocument/2006/relationships/hyperlink" Target="https://ichbinhanna.wordpress.com/" TargetMode="External"/><Relationship Id="rId4" Type="http://schemas.openxmlformats.org/officeDocument/2006/relationships/hyperlink" Target="https://95vswisszeitvg.wordpress.com/" TargetMode="Externa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psychology.yale.edu/sites/default/files/bemempirical.pdf" TargetMode="External"/><Relationship Id="rId3" Type="http://schemas.openxmlformats.org/officeDocument/2006/relationships/hyperlink" Target="https://twitter.com/christine_blume/status/1402941753045487617" TargetMode="External"/><Relationship Id="rId4" Type="http://schemas.openxmlformats.org/officeDocument/2006/relationships/hyperlink" Target="https://twitter.com/GordonFeld/status/1286208779571408896" TargetMode="Externa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i.org/10.1126/science.1255484" TargetMode="External"/><Relationship Id="rId3" Type="http://schemas.openxmlformats.org/officeDocument/2006/relationships/hyperlink" Target="https://www.theguardian.com/sport/2017/nov/09/aaron-hernandez-cte-brain-damage-photos"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7" name="Bild 3" descr="Bild 3"/>
          <p:cNvPicPr>
            <a:picLocks noChangeAspect="1"/>
          </p:cNvPicPr>
          <p:nvPr/>
        </p:nvPicPr>
        <p:blipFill>
          <a:blip r:embed="rId3">
            <a:extLst/>
          </a:blip>
          <a:srcRect l="0" t="11444" r="0" b="0"/>
          <a:stretch>
            <a:fillRect/>
          </a:stretch>
        </p:blipFill>
        <p:spPr>
          <a:xfrm>
            <a:off x="431492" y="1294685"/>
            <a:ext cx="7839029" cy="4619838"/>
          </a:xfrm>
          <a:prstGeom prst="rect">
            <a:avLst/>
          </a:prstGeom>
          <a:ln w="12700">
            <a:miter lim="400000"/>
          </a:ln>
        </p:spPr>
      </p:pic>
      <p:sp>
        <p:nvSpPr>
          <p:cNvPr id="23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Textfeld 3"/>
          <p:cNvSpPr txBox="1"/>
          <p:nvPr>
            <p:ph type="sldNum" sz="quarter" idx="2"/>
          </p:nvPr>
        </p:nvSpPr>
        <p:spPr>
          <a:xfrm>
            <a:off x="8159843" y="6049574"/>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9"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360" name="Bildschirmfoto 2021-07-07 um 10.57.58.png" descr="Bildschirmfoto 2021-07-07 um 10.57.58.png"/>
          <p:cNvPicPr>
            <a:picLocks noChangeAspect="1"/>
          </p:cNvPicPr>
          <p:nvPr/>
        </p:nvPicPr>
        <p:blipFill>
          <a:blip r:embed="rId3">
            <a:extLst/>
          </a:blip>
          <a:srcRect l="1244" t="12533" r="55269" b="4629"/>
          <a:stretch>
            <a:fillRect/>
          </a:stretch>
        </p:blipFill>
        <p:spPr>
          <a:xfrm>
            <a:off x="4689063" y="1523272"/>
            <a:ext cx="3559775" cy="4139323"/>
          </a:xfrm>
          <a:prstGeom prst="rect">
            <a:avLst/>
          </a:prstGeom>
          <a:ln w="12700">
            <a:miter lim="400000"/>
          </a:ln>
        </p:spPr>
      </p:pic>
      <p:pic>
        <p:nvPicPr>
          <p:cNvPr id="361" name="Bildschirmfoto 2021-07-07 um 10.57.58.png" descr="Bildschirmfoto 2021-07-07 um 10.57.58.png"/>
          <p:cNvPicPr>
            <a:picLocks noChangeAspect="0"/>
          </p:cNvPicPr>
          <p:nvPr/>
        </p:nvPicPr>
        <p:blipFill>
          <a:blip r:embed="rId3">
            <a:extLst/>
          </a:blip>
          <a:srcRect l="1244" t="12533" r="98393" b="4629"/>
          <a:stretch>
            <a:fillRect/>
          </a:stretch>
        </p:blipFill>
        <p:spPr>
          <a:xfrm>
            <a:off x="522073" y="1523272"/>
            <a:ext cx="4180507" cy="4139324"/>
          </a:xfrm>
          <a:prstGeom prst="rect">
            <a:avLst/>
          </a:prstGeom>
          <a:ln w="12700">
            <a:miter lim="400000"/>
          </a:ln>
        </p:spPr>
      </p:pic>
      <p:sp>
        <p:nvSpPr>
          <p:cNvPr id="362" name="Rechteck"/>
          <p:cNvSpPr/>
          <p:nvPr/>
        </p:nvSpPr>
        <p:spPr>
          <a:xfrm>
            <a:off x="623122" y="1631046"/>
            <a:ext cx="4038893" cy="1608123"/>
          </a:xfrm>
          <a:prstGeom prst="rect">
            <a:avLst/>
          </a:prstGeom>
          <a:solidFill>
            <a:srgbClr val="98CEDF"/>
          </a:solidFill>
          <a:ln w="12700">
            <a:miter lim="400000"/>
          </a:ln>
        </p:spPr>
        <p:txBody>
          <a:bodyPr lIns="45719" rIns="45719"/>
          <a:lstStyle/>
          <a:p>
            <a:pPr/>
          </a:p>
        </p:txBody>
      </p:sp>
      <p:sp>
        <p:nvSpPr>
          <p:cNvPr id="363" name="Rechteck"/>
          <p:cNvSpPr/>
          <p:nvPr/>
        </p:nvSpPr>
        <p:spPr>
          <a:xfrm>
            <a:off x="3113346" y="3410369"/>
            <a:ext cx="226405" cy="1608123"/>
          </a:xfrm>
          <a:prstGeom prst="rect">
            <a:avLst/>
          </a:prstGeom>
          <a:solidFill>
            <a:srgbClr val="98CEDF"/>
          </a:solidFill>
          <a:ln w="12700">
            <a:miter lim="400000"/>
          </a:ln>
        </p:spPr>
        <p:txBody>
          <a:bodyPr lIns="45719" rIns="45719"/>
          <a:lstStyle/>
          <a:p>
            <a:pPr/>
          </a:p>
        </p:txBody>
      </p:sp>
      <p:sp>
        <p:nvSpPr>
          <p:cNvPr id="364" name="Sprechblase"/>
          <p:cNvSpPr/>
          <p:nvPr/>
        </p:nvSpPr>
        <p:spPr>
          <a:xfrm>
            <a:off x="683040" y="1688856"/>
            <a:ext cx="3925854" cy="2116415"/>
          </a:xfrm>
          <a:prstGeom prst="wedgeEllipseCallout">
            <a:avLst>
              <a:gd name="adj1" fmla="val 79772"/>
              <a:gd name="adj2" fmla="val 23323"/>
            </a:avLst>
          </a:prstGeom>
          <a:solidFill>
            <a:schemeClr val="accent3">
              <a:lumOff val="44000"/>
            </a:schemeClr>
          </a:solidFill>
          <a:ln w="12700">
            <a:miter lim="400000"/>
          </a:ln>
        </p:spPr>
        <p:txBody>
          <a:bodyPr lIns="45719" rIns="45719"/>
          <a:lstStyle/>
          <a:p>
            <a:pPr/>
          </a:p>
        </p:txBody>
      </p:sp>
      <p:sp>
        <p:nvSpPr>
          <p:cNvPr id="365" name="Ich möchte meine Studie veröffentlichen, damit alle Steuerzahler*innen auch auf die von ihnen finanzierten Ergebnisse zugreifen können!"/>
          <p:cNvSpPr txBox="1"/>
          <p:nvPr/>
        </p:nvSpPr>
        <p:spPr>
          <a:xfrm>
            <a:off x="1199906" y="1985429"/>
            <a:ext cx="2885325" cy="1424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Gill Sans"/>
                <a:ea typeface="Gill Sans"/>
                <a:cs typeface="Gill Sans"/>
                <a:sym typeface="Gill Sans"/>
              </a:defRPr>
            </a:lvl1pPr>
          </a:lstStyle>
          <a:p>
            <a:pPr/>
            <a:r>
              <a:t>Ich möchte meine Studie veröffentlichen, damit alle Steuerzahler*innen auch auf die von ihnen finanzierten Ergebnisse zugreifen können!</a:t>
            </a:r>
          </a:p>
        </p:txBody>
      </p:sp>
      <p:sp>
        <p:nvSpPr>
          <p:cNvPr id="366" name="Rechteck"/>
          <p:cNvSpPr/>
          <p:nvPr/>
        </p:nvSpPr>
        <p:spPr>
          <a:xfrm>
            <a:off x="3113346" y="4851493"/>
            <a:ext cx="226405" cy="213487"/>
          </a:xfrm>
          <a:prstGeom prst="rect">
            <a:avLst/>
          </a:prstGeom>
          <a:solidFill>
            <a:srgbClr val="8A8A8A"/>
          </a:solidFill>
          <a:ln w="12700">
            <a:miter lim="400000"/>
          </a:ln>
        </p:spPr>
        <p:txBody>
          <a:bodyPr lIns="45719" rIns="45719"/>
          <a:lstStyle/>
          <a:p>
            <a:pPr/>
          </a:p>
        </p:txBody>
      </p:sp>
      <p:sp>
        <p:nvSpPr>
          <p:cNvPr id="367" name="Abbildung 3…"/>
          <p:cNvSpPr txBox="1"/>
          <p:nvPr/>
        </p:nvSpPr>
        <p:spPr>
          <a:xfrm>
            <a:off x="514556" y="1142928"/>
            <a:ext cx="7773037" cy="3721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1000">
                <a:solidFill>
                  <a:schemeClr val="accent4">
                    <a:lumOff val="-8800"/>
                  </a:schemeClr>
                </a:solidFill>
                <a:latin typeface="D-DIN"/>
                <a:ea typeface="D-DIN"/>
                <a:cs typeface="D-DIN"/>
                <a:sym typeface="D-DIN"/>
              </a:defRPr>
            </a:pPr>
            <a:r>
              <a:t>Abbildung 3</a:t>
            </a:r>
          </a:p>
          <a:p>
            <a:pPr defTabSz="457200">
              <a:lnSpc>
                <a:spcPts val="1100"/>
              </a:lnSpc>
              <a:defRPr i="1" sz="1000">
                <a:solidFill>
                  <a:schemeClr val="accent4">
                    <a:lumOff val="-8800"/>
                  </a:schemeClr>
                </a:solidFill>
                <a:latin typeface="D-DIN"/>
                <a:ea typeface="D-DIN"/>
                <a:cs typeface="D-DIN"/>
                <a:sym typeface="D-DIN"/>
              </a:defRPr>
            </a:pPr>
            <a:r>
              <a:t>Hanna möchte allen ihre Ergebnisse zugänglich machen.</a:t>
            </a:r>
          </a:p>
        </p:txBody>
      </p:sp>
      <p:sp>
        <p:nvSpPr>
          <p:cNvPr id="368" name="Titel 1"/>
          <p:cNvSpPr txBox="1"/>
          <p:nvPr>
            <p:ph type="title"/>
          </p:nvPr>
        </p:nvSpPr>
        <p:spPr>
          <a:xfrm>
            <a:off x="301396" y="124586"/>
            <a:ext cx="6198910" cy="864097"/>
          </a:xfrm>
          <a:prstGeom prst="rect">
            <a:avLst/>
          </a:prstGeom>
        </p:spPr>
        <p:txBody>
          <a:bodyPr/>
          <a:lstStyle/>
          <a:p>
            <a:pPr>
              <a:defRPr sz="2200"/>
            </a:pPr>
            <a:r>
              <a:t>Problem 2: </a:t>
            </a:r>
          </a:p>
          <a:p>
            <a:pPr>
              <a:defRPr sz="2200"/>
            </a:pPr>
            <a:r>
              <a:t>Veröffentlichen ist teuer</a:t>
            </a:r>
          </a:p>
        </p:txBody>
      </p:sp>
      <p:sp>
        <p:nvSpPr>
          <p:cNvPr id="369" name="Abbildung basiert auf einem Screenshot aus dem „Ich bin Hanna“-Video des BMBF; im Archiv nicht mehr verfügbar, aber das Video ist noch auf YouTube (Jörg Thomsen, 2021)"/>
          <p:cNvSpPr txBox="1"/>
          <p:nvPr/>
        </p:nvSpPr>
        <p:spPr>
          <a:xfrm>
            <a:off x="486792" y="5652185"/>
            <a:ext cx="8050263" cy="2134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000"/>
              </a:lnSpc>
              <a:defRPr sz="700">
                <a:solidFill>
                  <a:schemeClr val="accent3">
                    <a:lumOff val="-11199"/>
                  </a:schemeClr>
                </a:solidFill>
                <a:latin typeface="D-DIN"/>
                <a:ea typeface="D-DIN"/>
                <a:cs typeface="D-DIN"/>
                <a:sym typeface="D-DIN"/>
              </a:defRPr>
            </a:lvl1pPr>
          </a:lstStyle>
          <a:p>
            <a:pPr/>
            <a:r>
              <a:t>Abbildung basiert auf einem Screenshot aus dem „Ich bin Hanna“-Video des BMBF; im Archiv nicht mehr verfügbar, aber das Video ist noch auf YouTube (Jörg Thomsen, 2021)</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Linie"/>
          <p:cNvSpPr/>
          <p:nvPr/>
        </p:nvSpPr>
        <p:spPr>
          <a:xfrm rot="19988145">
            <a:off x="5333028" y="1725291"/>
            <a:ext cx="774762" cy="1668125"/>
          </a:xfrm>
          <a:custGeom>
            <a:avLst/>
            <a:gdLst/>
            <a:ahLst/>
            <a:cxnLst>
              <a:cxn ang="0">
                <a:pos x="wd2" y="hd2"/>
              </a:cxn>
              <a:cxn ang="5400000">
                <a:pos x="wd2" y="hd2"/>
              </a:cxn>
              <a:cxn ang="10800000">
                <a:pos x="wd2" y="hd2"/>
              </a:cxn>
              <a:cxn ang="16200000">
                <a:pos x="wd2" y="hd2"/>
              </a:cxn>
            </a:cxnLst>
            <a:rect l="0" t="0" r="r" b="b"/>
            <a:pathLst>
              <a:path w="20731" h="21600" fill="norm" stroke="1" extrusionOk="0">
                <a:moveTo>
                  <a:pt x="0" y="0"/>
                </a:moveTo>
                <a:cubicBezTo>
                  <a:pt x="1931" y="690"/>
                  <a:pt x="3757" y="1446"/>
                  <a:pt x="5463" y="2263"/>
                </a:cubicBezTo>
                <a:cubicBezTo>
                  <a:pt x="16070" y="7340"/>
                  <a:pt x="21600" y="14396"/>
                  <a:pt x="20620" y="21600"/>
                </a:cubicBezTo>
              </a:path>
            </a:pathLst>
          </a:custGeom>
          <a:ln w="101600">
            <a:solidFill>
              <a:srgbClr val="DB3334"/>
            </a:solidFill>
            <a:tailEnd type="stealth"/>
          </a:ln>
        </p:spPr>
        <p:txBody>
          <a:bodyPr lIns="45719" rIns="45719"/>
          <a:lstStyle/>
          <a:p>
            <a:pPr/>
          </a:p>
        </p:txBody>
      </p:sp>
      <p:sp>
        <p:nvSpPr>
          <p:cNvPr id="374" name="Linie"/>
          <p:cNvSpPr/>
          <p:nvPr/>
        </p:nvSpPr>
        <p:spPr>
          <a:xfrm rot="19988145">
            <a:off x="2544894" y="2890173"/>
            <a:ext cx="1435744" cy="1612335"/>
          </a:xfrm>
          <a:custGeom>
            <a:avLst/>
            <a:gdLst/>
            <a:ahLst/>
            <a:cxnLst>
              <a:cxn ang="0">
                <a:pos x="wd2" y="hd2"/>
              </a:cxn>
              <a:cxn ang="5400000">
                <a:pos x="wd2" y="hd2"/>
              </a:cxn>
              <a:cxn ang="10800000">
                <a:pos x="wd2" y="hd2"/>
              </a:cxn>
              <a:cxn ang="16200000">
                <a:pos x="wd2" y="hd2"/>
              </a:cxn>
            </a:cxnLst>
            <a:rect l="0" t="0" r="r" b="b"/>
            <a:pathLst>
              <a:path w="19655" h="21169" fill="norm" stroke="1" extrusionOk="0">
                <a:moveTo>
                  <a:pt x="0" y="500"/>
                </a:moveTo>
                <a:cubicBezTo>
                  <a:pt x="3600" y="-431"/>
                  <a:pt x="7431" y="-53"/>
                  <a:pt x="10757" y="1562"/>
                </a:cubicBezTo>
                <a:cubicBezTo>
                  <a:pt x="18238" y="5193"/>
                  <a:pt x="21600" y="13693"/>
                  <a:pt x="18512" y="21169"/>
                </a:cubicBezTo>
              </a:path>
            </a:pathLst>
          </a:custGeom>
          <a:ln w="101600">
            <a:solidFill>
              <a:srgbClr val="DA0032"/>
            </a:solidFill>
            <a:tailEnd type="stealth"/>
          </a:ln>
        </p:spPr>
        <p:txBody>
          <a:bodyPr lIns="45719" rIns="45719"/>
          <a:lstStyle/>
          <a:p>
            <a:pPr/>
          </a:p>
        </p:txBody>
      </p:sp>
      <p:sp>
        <p:nvSpPr>
          <p:cNvPr id="375" name="Linie"/>
          <p:cNvSpPr/>
          <p:nvPr/>
        </p:nvSpPr>
        <p:spPr>
          <a:xfrm rot="19988145">
            <a:off x="1206672" y="4444414"/>
            <a:ext cx="1435743" cy="1612334"/>
          </a:xfrm>
          <a:custGeom>
            <a:avLst/>
            <a:gdLst/>
            <a:ahLst/>
            <a:cxnLst>
              <a:cxn ang="0">
                <a:pos x="wd2" y="hd2"/>
              </a:cxn>
              <a:cxn ang="5400000">
                <a:pos x="wd2" y="hd2"/>
              </a:cxn>
              <a:cxn ang="10800000">
                <a:pos x="wd2" y="hd2"/>
              </a:cxn>
              <a:cxn ang="16200000">
                <a:pos x="wd2" y="hd2"/>
              </a:cxn>
            </a:cxnLst>
            <a:rect l="0" t="0" r="r" b="b"/>
            <a:pathLst>
              <a:path w="19655" h="21169" fill="norm" stroke="1" extrusionOk="0">
                <a:moveTo>
                  <a:pt x="0" y="500"/>
                </a:moveTo>
                <a:cubicBezTo>
                  <a:pt x="3600" y="-431"/>
                  <a:pt x="7431" y="-53"/>
                  <a:pt x="10757" y="1562"/>
                </a:cubicBezTo>
                <a:cubicBezTo>
                  <a:pt x="18238" y="5193"/>
                  <a:pt x="21600" y="13693"/>
                  <a:pt x="18512" y="21169"/>
                </a:cubicBezTo>
              </a:path>
            </a:pathLst>
          </a:custGeom>
          <a:ln w="101600">
            <a:solidFill>
              <a:srgbClr val="DB3334"/>
            </a:solidFill>
            <a:tailEnd type="stealth"/>
          </a:ln>
        </p:spPr>
        <p:txBody>
          <a:bodyPr lIns="45719" rIns="45719"/>
          <a:lstStyle/>
          <a:p>
            <a:pPr/>
          </a:p>
        </p:txBody>
      </p:sp>
      <p:sp>
        <p:nvSpPr>
          <p:cNvPr id="376" name="Textfeld 3"/>
          <p:cNvSpPr txBox="1"/>
          <p:nvPr>
            <p:ph type="sldNum" sz="quarter" idx="2"/>
          </p:nvPr>
        </p:nvSpPr>
        <p:spPr>
          <a:xfrm>
            <a:off x="8159843" y="6049574"/>
            <a:ext cx="341559"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78" name="Linie"/>
          <p:cNvSpPr/>
          <p:nvPr/>
        </p:nvSpPr>
        <p:spPr>
          <a:xfrm rot="19988145">
            <a:off x="-349451" y="2568622"/>
            <a:ext cx="7694262" cy="1344025"/>
          </a:xfrm>
          <a:custGeom>
            <a:avLst/>
            <a:gdLst/>
            <a:ahLst/>
            <a:cxnLst>
              <a:cxn ang="0">
                <a:pos x="wd2" y="hd2"/>
              </a:cxn>
              <a:cxn ang="5400000">
                <a:pos x="wd2" y="hd2"/>
              </a:cxn>
              <a:cxn ang="10800000">
                <a:pos x="wd2" y="hd2"/>
              </a:cxn>
              <a:cxn ang="16200000">
                <a:pos x="wd2" y="hd2"/>
              </a:cxn>
            </a:cxnLst>
            <a:rect l="0" t="0" r="r" b="b"/>
            <a:pathLst>
              <a:path w="21600" h="21215" fill="norm" stroke="1" extrusionOk="0">
                <a:moveTo>
                  <a:pt x="0" y="21215"/>
                </a:moveTo>
                <a:cubicBezTo>
                  <a:pt x="3330" y="8474"/>
                  <a:pt x="6979" y="1215"/>
                  <a:pt x="10719" y="141"/>
                </a:cubicBezTo>
                <a:cubicBezTo>
                  <a:pt x="12551" y="-385"/>
                  <a:pt x="14409" y="569"/>
                  <a:pt x="16216" y="2893"/>
                </a:cubicBezTo>
                <a:cubicBezTo>
                  <a:pt x="17145" y="4087"/>
                  <a:pt x="18071" y="5653"/>
                  <a:pt x="18990" y="7399"/>
                </a:cubicBezTo>
                <a:cubicBezTo>
                  <a:pt x="19889" y="9107"/>
                  <a:pt x="20798" y="11001"/>
                  <a:pt x="21600" y="14370"/>
                </a:cubicBezTo>
              </a:path>
            </a:pathLst>
          </a:custGeom>
          <a:ln w="101600">
            <a:solidFill>
              <a:srgbClr val="6AACDA"/>
            </a:solidFill>
            <a:tailEnd type="stealth"/>
          </a:ln>
        </p:spPr>
        <p:txBody>
          <a:bodyPr lIns="45719" rIns="45719"/>
          <a:lstStyle/>
          <a:p>
            <a:pPr/>
          </a:p>
        </p:txBody>
      </p:sp>
      <p:sp>
        <p:nvSpPr>
          <p:cNvPr id="379" name="Abgerundetes Rechteck"/>
          <p:cNvSpPr/>
          <p:nvPr/>
        </p:nvSpPr>
        <p:spPr>
          <a:xfrm rot="21589221">
            <a:off x="421622" y="4346094"/>
            <a:ext cx="1226861" cy="718921"/>
          </a:xfrm>
          <a:prstGeom prst="roundRect">
            <a:avLst>
              <a:gd name="adj" fmla="val 26498"/>
            </a:avLst>
          </a:prstGeom>
          <a:solidFill>
            <a:schemeClr val="accent3">
              <a:lumOff val="44000"/>
            </a:schemeClr>
          </a:solidFill>
          <a:ln w="25400">
            <a:solidFill>
              <a:srgbClr val="4A7898"/>
            </a:solidFill>
          </a:ln>
        </p:spPr>
        <p:txBody>
          <a:bodyPr lIns="45719" rIns="45719"/>
          <a:lstStyle/>
          <a:p>
            <a:pPr/>
          </a:p>
        </p:txBody>
      </p:sp>
      <p:sp>
        <p:nvSpPr>
          <p:cNvPr id="380" name="Editorial  Review"/>
          <p:cNvSpPr txBox="1"/>
          <p:nvPr/>
        </p:nvSpPr>
        <p:spPr>
          <a:xfrm>
            <a:off x="581482" y="4406017"/>
            <a:ext cx="939179"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a:latin typeface="Gill Sans"/>
                <a:ea typeface="Gill Sans"/>
                <a:cs typeface="Gill Sans"/>
                <a:sym typeface="Gill Sans"/>
              </a:defRPr>
            </a:pPr>
            <a:r>
              <a:t>Editorial </a:t>
            </a:r>
            <a:br/>
            <a:r>
              <a:t>Review</a:t>
            </a:r>
          </a:p>
        </p:txBody>
      </p:sp>
      <p:sp>
        <p:nvSpPr>
          <p:cNvPr id="381" name="Abgerundetes Rechteck"/>
          <p:cNvSpPr/>
          <p:nvPr/>
        </p:nvSpPr>
        <p:spPr>
          <a:xfrm rot="21589221">
            <a:off x="2010760" y="2688776"/>
            <a:ext cx="1226862" cy="718921"/>
          </a:xfrm>
          <a:prstGeom prst="roundRect">
            <a:avLst>
              <a:gd name="adj" fmla="val 26498"/>
            </a:avLst>
          </a:prstGeom>
          <a:solidFill>
            <a:schemeClr val="accent3">
              <a:lumOff val="44000"/>
            </a:schemeClr>
          </a:solidFill>
          <a:ln w="25400">
            <a:solidFill>
              <a:srgbClr val="4A7898"/>
            </a:solidFill>
          </a:ln>
        </p:spPr>
        <p:txBody>
          <a:bodyPr lIns="45719" rIns="45719"/>
          <a:lstStyle/>
          <a:p>
            <a:pPr/>
          </a:p>
        </p:txBody>
      </p:sp>
      <p:sp>
        <p:nvSpPr>
          <p:cNvPr id="382" name="Peer Review"/>
          <p:cNvSpPr txBox="1"/>
          <p:nvPr/>
        </p:nvSpPr>
        <p:spPr>
          <a:xfrm>
            <a:off x="2241313" y="2735293"/>
            <a:ext cx="768956"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a:latin typeface="Gill Sans"/>
                <a:ea typeface="Gill Sans"/>
                <a:cs typeface="Gill Sans"/>
                <a:sym typeface="Gill Sans"/>
              </a:defRPr>
            </a:pPr>
            <a:r>
              <a:t>Peer</a:t>
            </a:r>
            <a:br/>
            <a:r>
              <a:t>Review</a:t>
            </a:r>
          </a:p>
        </p:txBody>
      </p:sp>
      <p:sp>
        <p:nvSpPr>
          <p:cNvPr id="383" name="Abgerundetes Rechteck"/>
          <p:cNvSpPr/>
          <p:nvPr/>
        </p:nvSpPr>
        <p:spPr>
          <a:xfrm rot="21589221">
            <a:off x="4637676" y="1491622"/>
            <a:ext cx="1226861" cy="718921"/>
          </a:xfrm>
          <a:prstGeom prst="roundRect">
            <a:avLst>
              <a:gd name="adj" fmla="val 26498"/>
            </a:avLst>
          </a:prstGeom>
          <a:solidFill>
            <a:schemeClr val="accent3">
              <a:lumOff val="44000"/>
            </a:schemeClr>
          </a:solidFill>
          <a:ln w="25400">
            <a:solidFill>
              <a:srgbClr val="4A7898"/>
            </a:solidFill>
          </a:ln>
        </p:spPr>
        <p:txBody>
          <a:bodyPr lIns="45719" rIns="45719"/>
          <a:lstStyle/>
          <a:p>
            <a:pPr/>
          </a:p>
        </p:txBody>
      </p:sp>
      <p:sp>
        <p:nvSpPr>
          <p:cNvPr id="384" name="Editorial…"/>
          <p:cNvSpPr txBox="1"/>
          <p:nvPr/>
        </p:nvSpPr>
        <p:spPr>
          <a:xfrm>
            <a:off x="4775720" y="1543366"/>
            <a:ext cx="939178"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a:latin typeface="Gill Sans"/>
                <a:ea typeface="Gill Sans"/>
                <a:cs typeface="Gill Sans"/>
                <a:sym typeface="Gill Sans"/>
              </a:defRPr>
            </a:pPr>
            <a:r>
              <a:t>Editorial </a:t>
            </a:r>
          </a:p>
          <a:p>
            <a:pPr algn="ctr">
              <a:defRPr>
                <a:latin typeface="Gill Sans"/>
                <a:ea typeface="Gill Sans"/>
                <a:cs typeface="Gill Sans"/>
                <a:sym typeface="Gill Sans"/>
              </a:defRPr>
            </a:pPr>
            <a:r>
              <a:t>Decision</a:t>
            </a:r>
          </a:p>
        </p:txBody>
      </p:sp>
      <p:sp>
        <p:nvSpPr>
          <p:cNvPr id="385" name="Abgerundetes Rechteck"/>
          <p:cNvSpPr/>
          <p:nvPr/>
        </p:nvSpPr>
        <p:spPr>
          <a:xfrm rot="21589221">
            <a:off x="7082851" y="1416136"/>
            <a:ext cx="1234990" cy="595602"/>
          </a:xfrm>
          <a:prstGeom prst="roundRect">
            <a:avLst>
              <a:gd name="adj" fmla="val 32103"/>
            </a:avLst>
          </a:prstGeom>
          <a:solidFill>
            <a:schemeClr val="accent3">
              <a:lumOff val="44000"/>
            </a:schemeClr>
          </a:solidFill>
          <a:ln w="25400">
            <a:solidFill>
              <a:srgbClr val="4A7898"/>
            </a:solidFill>
          </a:ln>
        </p:spPr>
        <p:txBody>
          <a:bodyPr lIns="45719" rIns="45719"/>
          <a:lstStyle/>
          <a:p>
            <a:pPr/>
          </a:p>
        </p:txBody>
      </p:sp>
      <p:sp>
        <p:nvSpPr>
          <p:cNvPr id="386" name="Abgerundetes Rechteck"/>
          <p:cNvSpPr/>
          <p:nvPr/>
        </p:nvSpPr>
        <p:spPr>
          <a:xfrm rot="21589221">
            <a:off x="3344963" y="3284990"/>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pPr/>
          </a:p>
        </p:txBody>
      </p:sp>
      <p:sp>
        <p:nvSpPr>
          <p:cNvPr id="387" name="Publication"/>
          <p:cNvSpPr txBox="1"/>
          <p:nvPr/>
        </p:nvSpPr>
        <p:spPr>
          <a:xfrm>
            <a:off x="7168026" y="1514657"/>
            <a:ext cx="1113865"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Publication</a:t>
            </a:r>
          </a:p>
        </p:txBody>
      </p:sp>
      <p:sp>
        <p:nvSpPr>
          <p:cNvPr id="388" name="Rejection"/>
          <p:cNvSpPr txBox="1"/>
          <p:nvPr/>
        </p:nvSpPr>
        <p:spPr>
          <a:xfrm>
            <a:off x="3430362" y="3288177"/>
            <a:ext cx="978135"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Rejection</a:t>
            </a:r>
          </a:p>
        </p:txBody>
      </p:sp>
      <p:sp>
        <p:nvSpPr>
          <p:cNvPr id="389" name="Abgerundetes Rechteck"/>
          <p:cNvSpPr/>
          <p:nvPr/>
        </p:nvSpPr>
        <p:spPr>
          <a:xfrm rot="21589221">
            <a:off x="1945753" y="4842019"/>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pPr/>
          </a:p>
        </p:txBody>
      </p:sp>
      <p:sp>
        <p:nvSpPr>
          <p:cNvPr id="390" name="Rejection"/>
          <p:cNvSpPr txBox="1"/>
          <p:nvPr/>
        </p:nvSpPr>
        <p:spPr>
          <a:xfrm>
            <a:off x="2065584" y="4828265"/>
            <a:ext cx="97813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Rejection</a:t>
            </a:r>
          </a:p>
        </p:txBody>
      </p:sp>
      <p:sp>
        <p:nvSpPr>
          <p:cNvPr id="391" name="Abgerundetes Rechteck"/>
          <p:cNvSpPr/>
          <p:nvPr/>
        </p:nvSpPr>
        <p:spPr>
          <a:xfrm rot="21589221">
            <a:off x="925505" y="3686937"/>
            <a:ext cx="1471913" cy="372013"/>
          </a:xfrm>
          <a:prstGeom prst="roundRect">
            <a:avLst>
              <a:gd name="adj" fmla="val 50000"/>
            </a:avLst>
          </a:prstGeom>
          <a:solidFill>
            <a:schemeClr val="accent3">
              <a:lumOff val="44000"/>
            </a:schemeClr>
          </a:solidFill>
          <a:ln w="25400">
            <a:solidFill>
              <a:srgbClr val="6AACDA"/>
            </a:solidFill>
          </a:ln>
        </p:spPr>
        <p:txBody>
          <a:bodyPr lIns="45719" rIns="45719"/>
          <a:lstStyle/>
          <a:p>
            <a:pPr/>
          </a:p>
        </p:txBody>
      </p:sp>
      <p:sp>
        <p:nvSpPr>
          <p:cNvPr id="392" name="Acceptance"/>
          <p:cNvSpPr txBox="1"/>
          <p:nvPr/>
        </p:nvSpPr>
        <p:spPr>
          <a:xfrm>
            <a:off x="1072326" y="3693873"/>
            <a:ext cx="1178271"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Acceptance</a:t>
            </a:r>
          </a:p>
        </p:txBody>
      </p:sp>
      <p:sp>
        <p:nvSpPr>
          <p:cNvPr id="393" name="Abgerundetes Rechteck"/>
          <p:cNvSpPr/>
          <p:nvPr/>
        </p:nvSpPr>
        <p:spPr>
          <a:xfrm rot="21589221">
            <a:off x="3056540" y="2180510"/>
            <a:ext cx="1471914" cy="372013"/>
          </a:xfrm>
          <a:prstGeom prst="roundRect">
            <a:avLst>
              <a:gd name="adj" fmla="val 50000"/>
            </a:avLst>
          </a:prstGeom>
          <a:solidFill>
            <a:schemeClr val="accent3">
              <a:lumOff val="44000"/>
            </a:schemeClr>
          </a:solidFill>
          <a:ln w="25400">
            <a:solidFill>
              <a:srgbClr val="6AACDA"/>
            </a:solidFill>
          </a:ln>
        </p:spPr>
        <p:txBody>
          <a:bodyPr lIns="45719" rIns="45719"/>
          <a:lstStyle/>
          <a:p>
            <a:pPr/>
          </a:p>
        </p:txBody>
      </p:sp>
      <p:sp>
        <p:nvSpPr>
          <p:cNvPr id="394" name="Acceptance"/>
          <p:cNvSpPr txBox="1"/>
          <p:nvPr/>
        </p:nvSpPr>
        <p:spPr>
          <a:xfrm>
            <a:off x="3203361" y="2187446"/>
            <a:ext cx="1178271"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Acceptance</a:t>
            </a:r>
          </a:p>
        </p:txBody>
      </p:sp>
      <p:sp>
        <p:nvSpPr>
          <p:cNvPr id="395" name="Mann"/>
          <p:cNvSpPr/>
          <p:nvPr/>
        </p:nvSpPr>
        <p:spPr>
          <a:xfrm>
            <a:off x="161243" y="4384981"/>
            <a:ext cx="234701" cy="60591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AACDA"/>
          </a:solidFill>
          <a:ln w="12700">
            <a:miter lim="400000"/>
          </a:ln>
        </p:spPr>
        <p:txBody>
          <a:bodyPr lIns="45719" rIns="45719"/>
          <a:lstStyle/>
          <a:p>
            <a:pPr/>
          </a:p>
        </p:txBody>
      </p:sp>
      <p:sp>
        <p:nvSpPr>
          <p:cNvPr id="396" name="Mann"/>
          <p:cNvSpPr/>
          <p:nvPr/>
        </p:nvSpPr>
        <p:spPr>
          <a:xfrm>
            <a:off x="4363730" y="1390770"/>
            <a:ext cx="234700" cy="60591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AACDA"/>
          </a:solidFill>
          <a:ln w="12700">
            <a:miter lim="400000"/>
          </a:ln>
        </p:spPr>
        <p:txBody>
          <a:bodyPr lIns="45719" rIns="45719"/>
          <a:lstStyle/>
          <a:p>
            <a:pPr/>
          </a:p>
        </p:txBody>
      </p:sp>
      <p:sp>
        <p:nvSpPr>
          <p:cNvPr id="397" name="Mann"/>
          <p:cNvSpPr/>
          <p:nvPr/>
        </p:nvSpPr>
        <p:spPr>
          <a:xfrm>
            <a:off x="1698356" y="2729177"/>
            <a:ext cx="234700" cy="60591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436D8A"/>
          </a:solidFill>
          <a:ln w="12700">
            <a:miter lim="400000"/>
          </a:ln>
        </p:spPr>
        <p:txBody>
          <a:bodyPr lIns="45719" rIns="45719"/>
          <a:lstStyle/>
          <a:p>
            <a:pPr/>
          </a:p>
        </p:txBody>
      </p:sp>
      <p:sp>
        <p:nvSpPr>
          <p:cNvPr id="398" name="Mann"/>
          <p:cNvSpPr/>
          <p:nvPr/>
        </p:nvSpPr>
        <p:spPr>
          <a:xfrm flipH="1">
            <a:off x="1205718" y="2724268"/>
            <a:ext cx="234701" cy="60591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436D8A"/>
          </a:solidFill>
          <a:ln w="12700">
            <a:miter lim="400000"/>
          </a:ln>
        </p:spPr>
        <p:txBody>
          <a:bodyPr lIns="45719" rIns="45719"/>
          <a:lstStyle/>
          <a:p>
            <a:pPr/>
          </a:p>
        </p:txBody>
      </p:sp>
      <p:sp>
        <p:nvSpPr>
          <p:cNvPr id="399" name="Frau"/>
          <p:cNvSpPr/>
          <p:nvPr/>
        </p:nvSpPr>
        <p:spPr>
          <a:xfrm>
            <a:off x="953149" y="2735293"/>
            <a:ext cx="250204" cy="62635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pPr/>
          </a:p>
        </p:txBody>
      </p:sp>
      <p:sp>
        <p:nvSpPr>
          <p:cNvPr id="400" name="Frau"/>
          <p:cNvSpPr/>
          <p:nvPr/>
        </p:nvSpPr>
        <p:spPr>
          <a:xfrm>
            <a:off x="1325752" y="2718956"/>
            <a:ext cx="250204" cy="62635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pPr/>
          </a:p>
        </p:txBody>
      </p:sp>
      <p:sp>
        <p:nvSpPr>
          <p:cNvPr id="401" name="Frau"/>
          <p:cNvSpPr/>
          <p:nvPr/>
        </p:nvSpPr>
        <p:spPr>
          <a:xfrm flipH="1">
            <a:off x="1546672" y="2718956"/>
            <a:ext cx="269034" cy="67349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pPr/>
          </a:p>
        </p:txBody>
      </p:sp>
      <p:sp>
        <p:nvSpPr>
          <p:cNvPr id="402" name="Abgerundetes Rechteck"/>
          <p:cNvSpPr/>
          <p:nvPr/>
        </p:nvSpPr>
        <p:spPr>
          <a:xfrm rot="21589221">
            <a:off x="5415355" y="2298528"/>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pPr/>
          </a:p>
        </p:txBody>
      </p:sp>
      <p:sp>
        <p:nvSpPr>
          <p:cNvPr id="403" name="Rejection"/>
          <p:cNvSpPr txBox="1"/>
          <p:nvPr/>
        </p:nvSpPr>
        <p:spPr>
          <a:xfrm>
            <a:off x="5500755" y="2301715"/>
            <a:ext cx="97813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Rejection</a:t>
            </a:r>
          </a:p>
        </p:txBody>
      </p:sp>
      <p:sp>
        <p:nvSpPr>
          <p:cNvPr id="404" name="Titel 1"/>
          <p:cNvSpPr txBox="1"/>
          <p:nvPr>
            <p:ph type="title"/>
          </p:nvPr>
        </p:nvSpPr>
        <p:spPr>
          <a:xfrm>
            <a:off x="301396" y="124586"/>
            <a:ext cx="6198910" cy="864097"/>
          </a:xfrm>
          <a:prstGeom prst="rect">
            <a:avLst/>
          </a:prstGeom>
        </p:spPr>
        <p:txBody>
          <a:bodyPr/>
          <a:lstStyle/>
          <a:p>
            <a:pPr>
              <a:defRPr sz="2200"/>
            </a:pPr>
            <a:r>
              <a:t>Problem 2: </a:t>
            </a:r>
          </a:p>
          <a:p>
            <a:pPr>
              <a:defRPr sz="2200"/>
            </a:pPr>
            <a:r>
              <a:t>Veröffentlichen ist teuer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Linie"/>
          <p:cNvSpPr/>
          <p:nvPr/>
        </p:nvSpPr>
        <p:spPr>
          <a:xfrm rot="19988145">
            <a:off x="5333028" y="1725291"/>
            <a:ext cx="774762" cy="1668125"/>
          </a:xfrm>
          <a:custGeom>
            <a:avLst/>
            <a:gdLst/>
            <a:ahLst/>
            <a:cxnLst>
              <a:cxn ang="0">
                <a:pos x="wd2" y="hd2"/>
              </a:cxn>
              <a:cxn ang="5400000">
                <a:pos x="wd2" y="hd2"/>
              </a:cxn>
              <a:cxn ang="10800000">
                <a:pos x="wd2" y="hd2"/>
              </a:cxn>
              <a:cxn ang="16200000">
                <a:pos x="wd2" y="hd2"/>
              </a:cxn>
            </a:cxnLst>
            <a:rect l="0" t="0" r="r" b="b"/>
            <a:pathLst>
              <a:path w="20731" h="21600" fill="norm" stroke="1" extrusionOk="0">
                <a:moveTo>
                  <a:pt x="0" y="0"/>
                </a:moveTo>
                <a:cubicBezTo>
                  <a:pt x="1931" y="690"/>
                  <a:pt x="3757" y="1446"/>
                  <a:pt x="5463" y="2263"/>
                </a:cubicBezTo>
                <a:cubicBezTo>
                  <a:pt x="16070" y="7340"/>
                  <a:pt x="21600" y="14396"/>
                  <a:pt x="20620" y="21600"/>
                </a:cubicBezTo>
              </a:path>
            </a:pathLst>
          </a:custGeom>
          <a:ln w="101600">
            <a:solidFill>
              <a:srgbClr val="DB3334"/>
            </a:solidFill>
            <a:tailEnd type="stealth"/>
          </a:ln>
        </p:spPr>
        <p:txBody>
          <a:bodyPr lIns="45719" rIns="45719"/>
          <a:lstStyle/>
          <a:p>
            <a:pPr/>
          </a:p>
        </p:txBody>
      </p:sp>
      <p:sp>
        <p:nvSpPr>
          <p:cNvPr id="409" name="Linie"/>
          <p:cNvSpPr/>
          <p:nvPr/>
        </p:nvSpPr>
        <p:spPr>
          <a:xfrm rot="19988145">
            <a:off x="2544894" y="2890173"/>
            <a:ext cx="1435744" cy="1612335"/>
          </a:xfrm>
          <a:custGeom>
            <a:avLst/>
            <a:gdLst/>
            <a:ahLst/>
            <a:cxnLst>
              <a:cxn ang="0">
                <a:pos x="wd2" y="hd2"/>
              </a:cxn>
              <a:cxn ang="5400000">
                <a:pos x="wd2" y="hd2"/>
              </a:cxn>
              <a:cxn ang="10800000">
                <a:pos x="wd2" y="hd2"/>
              </a:cxn>
              <a:cxn ang="16200000">
                <a:pos x="wd2" y="hd2"/>
              </a:cxn>
            </a:cxnLst>
            <a:rect l="0" t="0" r="r" b="b"/>
            <a:pathLst>
              <a:path w="19655" h="21169" fill="norm" stroke="1" extrusionOk="0">
                <a:moveTo>
                  <a:pt x="0" y="500"/>
                </a:moveTo>
                <a:cubicBezTo>
                  <a:pt x="3600" y="-431"/>
                  <a:pt x="7431" y="-53"/>
                  <a:pt x="10757" y="1562"/>
                </a:cubicBezTo>
                <a:cubicBezTo>
                  <a:pt x="18238" y="5193"/>
                  <a:pt x="21600" y="13693"/>
                  <a:pt x="18512" y="21169"/>
                </a:cubicBezTo>
              </a:path>
            </a:pathLst>
          </a:custGeom>
          <a:ln w="101600">
            <a:solidFill>
              <a:srgbClr val="DA0032"/>
            </a:solidFill>
            <a:tailEnd type="stealth"/>
          </a:ln>
        </p:spPr>
        <p:txBody>
          <a:bodyPr lIns="45719" rIns="45719"/>
          <a:lstStyle/>
          <a:p>
            <a:pPr/>
          </a:p>
        </p:txBody>
      </p:sp>
      <p:sp>
        <p:nvSpPr>
          <p:cNvPr id="410" name="Linie"/>
          <p:cNvSpPr/>
          <p:nvPr/>
        </p:nvSpPr>
        <p:spPr>
          <a:xfrm rot="19988145">
            <a:off x="1206672" y="4444413"/>
            <a:ext cx="1435743" cy="1612335"/>
          </a:xfrm>
          <a:custGeom>
            <a:avLst/>
            <a:gdLst/>
            <a:ahLst/>
            <a:cxnLst>
              <a:cxn ang="0">
                <a:pos x="wd2" y="hd2"/>
              </a:cxn>
              <a:cxn ang="5400000">
                <a:pos x="wd2" y="hd2"/>
              </a:cxn>
              <a:cxn ang="10800000">
                <a:pos x="wd2" y="hd2"/>
              </a:cxn>
              <a:cxn ang="16200000">
                <a:pos x="wd2" y="hd2"/>
              </a:cxn>
            </a:cxnLst>
            <a:rect l="0" t="0" r="r" b="b"/>
            <a:pathLst>
              <a:path w="19655" h="21169" fill="norm" stroke="1" extrusionOk="0">
                <a:moveTo>
                  <a:pt x="0" y="500"/>
                </a:moveTo>
                <a:cubicBezTo>
                  <a:pt x="3600" y="-431"/>
                  <a:pt x="7431" y="-53"/>
                  <a:pt x="10757" y="1562"/>
                </a:cubicBezTo>
                <a:cubicBezTo>
                  <a:pt x="18238" y="5193"/>
                  <a:pt x="21600" y="13693"/>
                  <a:pt x="18512" y="21169"/>
                </a:cubicBezTo>
              </a:path>
            </a:pathLst>
          </a:custGeom>
          <a:ln w="101600">
            <a:solidFill>
              <a:srgbClr val="DB3334"/>
            </a:solidFill>
            <a:tailEnd type="stealth"/>
          </a:ln>
        </p:spPr>
        <p:txBody>
          <a:bodyPr lIns="45719" rIns="45719"/>
          <a:lstStyle/>
          <a:p>
            <a:pPr/>
          </a:p>
        </p:txBody>
      </p:sp>
      <p:sp>
        <p:nvSpPr>
          <p:cNvPr id="411" name="Textfeld 3"/>
          <p:cNvSpPr txBox="1"/>
          <p:nvPr>
            <p:ph type="sldNum" sz="quarter" idx="2"/>
          </p:nvPr>
        </p:nvSpPr>
        <p:spPr>
          <a:xfrm>
            <a:off x="8159843" y="6049574"/>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13" name="Linie"/>
          <p:cNvSpPr/>
          <p:nvPr/>
        </p:nvSpPr>
        <p:spPr>
          <a:xfrm rot="19988145">
            <a:off x="-349451" y="2568622"/>
            <a:ext cx="7694262" cy="1344025"/>
          </a:xfrm>
          <a:custGeom>
            <a:avLst/>
            <a:gdLst/>
            <a:ahLst/>
            <a:cxnLst>
              <a:cxn ang="0">
                <a:pos x="wd2" y="hd2"/>
              </a:cxn>
              <a:cxn ang="5400000">
                <a:pos x="wd2" y="hd2"/>
              </a:cxn>
              <a:cxn ang="10800000">
                <a:pos x="wd2" y="hd2"/>
              </a:cxn>
              <a:cxn ang="16200000">
                <a:pos x="wd2" y="hd2"/>
              </a:cxn>
            </a:cxnLst>
            <a:rect l="0" t="0" r="r" b="b"/>
            <a:pathLst>
              <a:path w="21600" h="21215" fill="norm" stroke="1" extrusionOk="0">
                <a:moveTo>
                  <a:pt x="0" y="21215"/>
                </a:moveTo>
                <a:cubicBezTo>
                  <a:pt x="3330" y="8474"/>
                  <a:pt x="6979" y="1215"/>
                  <a:pt x="10719" y="141"/>
                </a:cubicBezTo>
                <a:cubicBezTo>
                  <a:pt x="12551" y="-385"/>
                  <a:pt x="14409" y="569"/>
                  <a:pt x="16216" y="2893"/>
                </a:cubicBezTo>
                <a:cubicBezTo>
                  <a:pt x="17145" y="4087"/>
                  <a:pt x="18071" y="5653"/>
                  <a:pt x="18990" y="7399"/>
                </a:cubicBezTo>
                <a:cubicBezTo>
                  <a:pt x="19889" y="9107"/>
                  <a:pt x="20798" y="11001"/>
                  <a:pt x="21600" y="14370"/>
                </a:cubicBezTo>
              </a:path>
            </a:pathLst>
          </a:custGeom>
          <a:ln w="101600">
            <a:solidFill>
              <a:srgbClr val="6AACDA"/>
            </a:solidFill>
            <a:tailEnd type="stealth"/>
          </a:ln>
        </p:spPr>
        <p:txBody>
          <a:bodyPr lIns="45719" rIns="45719"/>
          <a:lstStyle/>
          <a:p>
            <a:pPr/>
          </a:p>
        </p:txBody>
      </p:sp>
      <p:sp>
        <p:nvSpPr>
          <p:cNvPr id="414" name="Abgerundetes Rechteck"/>
          <p:cNvSpPr/>
          <p:nvPr/>
        </p:nvSpPr>
        <p:spPr>
          <a:xfrm rot="21589221">
            <a:off x="421622" y="4346094"/>
            <a:ext cx="1226861" cy="718921"/>
          </a:xfrm>
          <a:prstGeom prst="roundRect">
            <a:avLst>
              <a:gd name="adj" fmla="val 26498"/>
            </a:avLst>
          </a:prstGeom>
          <a:solidFill>
            <a:schemeClr val="accent3">
              <a:lumOff val="44000"/>
            </a:schemeClr>
          </a:solidFill>
          <a:ln w="25400">
            <a:solidFill>
              <a:srgbClr val="4A7898"/>
            </a:solidFill>
          </a:ln>
        </p:spPr>
        <p:txBody>
          <a:bodyPr lIns="45719" rIns="45719"/>
          <a:lstStyle/>
          <a:p>
            <a:pPr/>
          </a:p>
        </p:txBody>
      </p:sp>
      <p:sp>
        <p:nvSpPr>
          <p:cNvPr id="415" name="Editorial  Review"/>
          <p:cNvSpPr txBox="1"/>
          <p:nvPr/>
        </p:nvSpPr>
        <p:spPr>
          <a:xfrm>
            <a:off x="581482" y="4406017"/>
            <a:ext cx="939179"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a:latin typeface="Gill Sans"/>
                <a:ea typeface="Gill Sans"/>
                <a:cs typeface="Gill Sans"/>
                <a:sym typeface="Gill Sans"/>
              </a:defRPr>
            </a:pPr>
            <a:r>
              <a:t>Editorial </a:t>
            </a:r>
            <a:br/>
            <a:r>
              <a:t>Review</a:t>
            </a:r>
          </a:p>
        </p:txBody>
      </p:sp>
      <p:sp>
        <p:nvSpPr>
          <p:cNvPr id="416" name="Abgerundetes Rechteck"/>
          <p:cNvSpPr/>
          <p:nvPr/>
        </p:nvSpPr>
        <p:spPr>
          <a:xfrm rot="21589221">
            <a:off x="2010760" y="2688776"/>
            <a:ext cx="1226862" cy="718921"/>
          </a:xfrm>
          <a:prstGeom prst="roundRect">
            <a:avLst>
              <a:gd name="adj" fmla="val 26498"/>
            </a:avLst>
          </a:prstGeom>
          <a:solidFill>
            <a:schemeClr val="accent3">
              <a:lumOff val="44000"/>
            </a:schemeClr>
          </a:solidFill>
          <a:ln w="25400">
            <a:solidFill>
              <a:srgbClr val="4A7898"/>
            </a:solidFill>
          </a:ln>
        </p:spPr>
        <p:txBody>
          <a:bodyPr lIns="45719" rIns="45719"/>
          <a:lstStyle/>
          <a:p>
            <a:pPr/>
          </a:p>
        </p:txBody>
      </p:sp>
      <p:sp>
        <p:nvSpPr>
          <p:cNvPr id="417" name="Peer Review"/>
          <p:cNvSpPr txBox="1"/>
          <p:nvPr/>
        </p:nvSpPr>
        <p:spPr>
          <a:xfrm>
            <a:off x="2241313" y="2735293"/>
            <a:ext cx="768956"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a:latin typeface="Gill Sans"/>
                <a:ea typeface="Gill Sans"/>
                <a:cs typeface="Gill Sans"/>
                <a:sym typeface="Gill Sans"/>
              </a:defRPr>
            </a:pPr>
            <a:r>
              <a:t>Peer</a:t>
            </a:r>
            <a:br/>
            <a:r>
              <a:t>Review</a:t>
            </a:r>
          </a:p>
        </p:txBody>
      </p:sp>
      <p:sp>
        <p:nvSpPr>
          <p:cNvPr id="418" name="Abgerundetes Rechteck"/>
          <p:cNvSpPr/>
          <p:nvPr/>
        </p:nvSpPr>
        <p:spPr>
          <a:xfrm rot="21589221">
            <a:off x="4637676" y="1491622"/>
            <a:ext cx="1226861" cy="718921"/>
          </a:xfrm>
          <a:prstGeom prst="roundRect">
            <a:avLst>
              <a:gd name="adj" fmla="val 26498"/>
            </a:avLst>
          </a:prstGeom>
          <a:solidFill>
            <a:schemeClr val="accent3">
              <a:lumOff val="44000"/>
            </a:schemeClr>
          </a:solidFill>
          <a:ln w="25400">
            <a:solidFill>
              <a:srgbClr val="4A7898"/>
            </a:solidFill>
          </a:ln>
        </p:spPr>
        <p:txBody>
          <a:bodyPr lIns="45719" rIns="45719"/>
          <a:lstStyle/>
          <a:p>
            <a:pPr/>
          </a:p>
        </p:txBody>
      </p:sp>
      <p:sp>
        <p:nvSpPr>
          <p:cNvPr id="419" name="Editorial…"/>
          <p:cNvSpPr txBox="1"/>
          <p:nvPr/>
        </p:nvSpPr>
        <p:spPr>
          <a:xfrm>
            <a:off x="4775720" y="1543366"/>
            <a:ext cx="939178"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a:latin typeface="Gill Sans"/>
                <a:ea typeface="Gill Sans"/>
                <a:cs typeface="Gill Sans"/>
                <a:sym typeface="Gill Sans"/>
              </a:defRPr>
            </a:pPr>
            <a:r>
              <a:t>Editorial </a:t>
            </a:r>
          </a:p>
          <a:p>
            <a:pPr algn="ctr">
              <a:defRPr>
                <a:latin typeface="Gill Sans"/>
                <a:ea typeface="Gill Sans"/>
                <a:cs typeface="Gill Sans"/>
                <a:sym typeface="Gill Sans"/>
              </a:defRPr>
            </a:pPr>
            <a:r>
              <a:t>Decision</a:t>
            </a:r>
          </a:p>
        </p:txBody>
      </p:sp>
      <p:sp>
        <p:nvSpPr>
          <p:cNvPr id="420" name="Abgerundetes Rechteck"/>
          <p:cNvSpPr/>
          <p:nvPr/>
        </p:nvSpPr>
        <p:spPr>
          <a:xfrm rot="21589221">
            <a:off x="7082851" y="1416136"/>
            <a:ext cx="1234990" cy="595602"/>
          </a:xfrm>
          <a:prstGeom prst="roundRect">
            <a:avLst>
              <a:gd name="adj" fmla="val 32103"/>
            </a:avLst>
          </a:prstGeom>
          <a:solidFill>
            <a:schemeClr val="accent3">
              <a:lumOff val="44000"/>
            </a:schemeClr>
          </a:solidFill>
          <a:ln w="25400">
            <a:solidFill>
              <a:srgbClr val="4A7898"/>
            </a:solidFill>
          </a:ln>
        </p:spPr>
        <p:txBody>
          <a:bodyPr lIns="45719" rIns="45719"/>
          <a:lstStyle/>
          <a:p>
            <a:pPr/>
          </a:p>
        </p:txBody>
      </p:sp>
      <p:sp>
        <p:nvSpPr>
          <p:cNvPr id="421" name="Abgerundetes Rechteck"/>
          <p:cNvSpPr/>
          <p:nvPr/>
        </p:nvSpPr>
        <p:spPr>
          <a:xfrm rot="21589221">
            <a:off x="3344963" y="3284990"/>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pPr/>
          </a:p>
        </p:txBody>
      </p:sp>
      <p:sp>
        <p:nvSpPr>
          <p:cNvPr id="422" name="Publication"/>
          <p:cNvSpPr txBox="1"/>
          <p:nvPr/>
        </p:nvSpPr>
        <p:spPr>
          <a:xfrm>
            <a:off x="7168026" y="1514657"/>
            <a:ext cx="1113865"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Publication</a:t>
            </a:r>
          </a:p>
        </p:txBody>
      </p:sp>
      <p:sp>
        <p:nvSpPr>
          <p:cNvPr id="423" name="Rejection"/>
          <p:cNvSpPr txBox="1"/>
          <p:nvPr/>
        </p:nvSpPr>
        <p:spPr>
          <a:xfrm>
            <a:off x="3430362" y="3288177"/>
            <a:ext cx="97813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Rejection</a:t>
            </a:r>
          </a:p>
        </p:txBody>
      </p:sp>
      <p:sp>
        <p:nvSpPr>
          <p:cNvPr id="424" name="Abgerundetes Rechteck"/>
          <p:cNvSpPr/>
          <p:nvPr/>
        </p:nvSpPr>
        <p:spPr>
          <a:xfrm rot="21589221">
            <a:off x="1945753" y="4842019"/>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pPr/>
          </a:p>
        </p:txBody>
      </p:sp>
      <p:sp>
        <p:nvSpPr>
          <p:cNvPr id="425" name="Rejection"/>
          <p:cNvSpPr txBox="1"/>
          <p:nvPr/>
        </p:nvSpPr>
        <p:spPr>
          <a:xfrm>
            <a:off x="2065584" y="4828265"/>
            <a:ext cx="97813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Rejection</a:t>
            </a:r>
          </a:p>
        </p:txBody>
      </p:sp>
      <p:sp>
        <p:nvSpPr>
          <p:cNvPr id="426" name="Abgerundetes Rechteck"/>
          <p:cNvSpPr/>
          <p:nvPr/>
        </p:nvSpPr>
        <p:spPr>
          <a:xfrm rot="21589221">
            <a:off x="925505" y="3686937"/>
            <a:ext cx="1471913" cy="372013"/>
          </a:xfrm>
          <a:prstGeom prst="roundRect">
            <a:avLst>
              <a:gd name="adj" fmla="val 50000"/>
            </a:avLst>
          </a:prstGeom>
          <a:solidFill>
            <a:schemeClr val="accent3">
              <a:lumOff val="44000"/>
            </a:schemeClr>
          </a:solidFill>
          <a:ln w="25400">
            <a:solidFill>
              <a:srgbClr val="6AACDA"/>
            </a:solidFill>
          </a:ln>
        </p:spPr>
        <p:txBody>
          <a:bodyPr lIns="45719" rIns="45719"/>
          <a:lstStyle/>
          <a:p>
            <a:pPr/>
          </a:p>
        </p:txBody>
      </p:sp>
      <p:sp>
        <p:nvSpPr>
          <p:cNvPr id="427" name="Acceptance"/>
          <p:cNvSpPr txBox="1"/>
          <p:nvPr/>
        </p:nvSpPr>
        <p:spPr>
          <a:xfrm>
            <a:off x="1072326" y="3693873"/>
            <a:ext cx="1178271"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Acceptance</a:t>
            </a:r>
          </a:p>
        </p:txBody>
      </p:sp>
      <p:sp>
        <p:nvSpPr>
          <p:cNvPr id="428" name="Abgerundetes Rechteck"/>
          <p:cNvSpPr/>
          <p:nvPr/>
        </p:nvSpPr>
        <p:spPr>
          <a:xfrm rot="21589221">
            <a:off x="3056540" y="2180510"/>
            <a:ext cx="1471914" cy="372013"/>
          </a:xfrm>
          <a:prstGeom prst="roundRect">
            <a:avLst>
              <a:gd name="adj" fmla="val 50000"/>
            </a:avLst>
          </a:prstGeom>
          <a:solidFill>
            <a:schemeClr val="accent3">
              <a:lumOff val="44000"/>
            </a:schemeClr>
          </a:solidFill>
          <a:ln w="25400">
            <a:solidFill>
              <a:srgbClr val="6AACDA"/>
            </a:solidFill>
          </a:ln>
        </p:spPr>
        <p:txBody>
          <a:bodyPr lIns="45719" rIns="45719"/>
          <a:lstStyle/>
          <a:p>
            <a:pPr/>
          </a:p>
        </p:txBody>
      </p:sp>
      <p:sp>
        <p:nvSpPr>
          <p:cNvPr id="429" name="Acceptance"/>
          <p:cNvSpPr txBox="1"/>
          <p:nvPr/>
        </p:nvSpPr>
        <p:spPr>
          <a:xfrm>
            <a:off x="3203361" y="2187446"/>
            <a:ext cx="1178271"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Acceptance</a:t>
            </a:r>
          </a:p>
        </p:txBody>
      </p:sp>
      <p:sp>
        <p:nvSpPr>
          <p:cNvPr id="430" name="Mann"/>
          <p:cNvSpPr/>
          <p:nvPr/>
        </p:nvSpPr>
        <p:spPr>
          <a:xfrm>
            <a:off x="161243" y="4384981"/>
            <a:ext cx="234701" cy="60591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AACDA"/>
          </a:solidFill>
          <a:ln w="12700">
            <a:miter lim="400000"/>
          </a:ln>
        </p:spPr>
        <p:txBody>
          <a:bodyPr lIns="45719" rIns="45719"/>
          <a:lstStyle/>
          <a:p>
            <a:pPr/>
          </a:p>
        </p:txBody>
      </p:sp>
      <p:sp>
        <p:nvSpPr>
          <p:cNvPr id="431" name="Mann"/>
          <p:cNvSpPr/>
          <p:nvPr/>
        </p:nvSpPr>
        <p:spPr>
          <a:xfrm>
            <a:off x="4363730" y="1390770"/>
            <a:ext cx="234701" cy="60591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AACDA"/>
          </a:solidFill>
          <a:ln w="12700">
            <a:miter lim="400000"/>
          </a:ln>
        </p:spPr>
        <p:txBody>
          <a:bodyPr lIns="45719" rIns="45719"/>
          <a:lstStyle/>
          <a:p>
            <a:pPr/>
          </a:p>
        </p:txBody>
      </p:sp>
      <p:sp>
        <p:nvSpPr>
          <p:cNvPr id="432" name="Mann"/>
          <p:cNvSpPr/>
          <p:nvPr/>
        </p:nvSpPr>
        <p:spPr>
          <a:xfrm>
            <a:off x="1698356" y="2729177"/>
            <a:ext cx="234700" cy="60591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436D8A"/>
          </a:solidFill>
          <a:ln w="12700">
            <a:miter lim="400000"/>
          </a:ln>
        </p:spPr>
        <p:txBody>
          <a:bodyPr lIns="45719" rIns="45719"/>
          <a:lstStyle/>
          <a:p>
            <a:pPr/>
          </a:p>
        </p:txBody>
      </p:sp>
      <p:sp>
        <p:nvSpPr>
          <p:cNvPr id="433" name="Mann"/>
          <p:cNvSpPr/>
          <p:nvPr/>
        </p:nvSpPr>
        <p:spPr>
          <a:xfrm flipH="1">
            <a:off x="1205718" y="2724268"/>
            <a:ext cx="234701" cy="60591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436D8A"/>
          </a:solidFill>
          <a:ln w="12700">
            <a:miter lim="400000"/>
          </a:ln>
        </p:spPr>
        <p:txBody>
          <a:bodyPr lIns="45719" rIns="45719"/>
          <a:lstStyle/>
          <a:p>
            <a:pPr/>
          </a:p>
        </p:txBody>
      </p:sp>
      <p:sp>
        <p:nvSpPr>
          <p:cNvPr id="434" name="Frau"/>
          <p:cNvSpPr/>
          <p:nvPr/>
        </p:nvSpPr>
        <p:spPr>
          <a:xfrm>
            <a:off x="953149" y="2735293"/>
            <a:ext cx="250204" cy="62635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pPr/>
          </a:p>
        </p:txBody>
      </p:sp>
      <p:sp>
        <p:nvSpPr>
          <p:cNvPr id="435" name="Frau"/>
          <p:cNvSpPr/>
          <p:nvPr/>
        </p:nvSpPr>
        <p:spPr>
          <a:xfrm>
            <a:off x="1325752" y="2718956"/>
            <a:ext cx="250204" cy="62635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pPr/>
          </a:p>
        </p:txBody>
      </p:sp>
      <p:sp>
        <p:nvSpPr>
          <p:cNvPr id="436" name="Frau"/>
          <p:cNvSpPr/>
          <p:nvPr/>
        </p:nvSpPr>
        <p:spPr>
          <a:xfrm flipH="1">
            <a:off x="1546672" y="2718956"/>
            <a:ext cx="269034" cy="67349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pPr/>
          </a:p>
        </p:txBody>
      </p:sp>
      <p:sp>
        <p:nvSpPr>
          <p:cNvPr id="437" name="Abgerundetes Rechteck"/>
          <p:cNvSpPr/>
          <p:nvPr/>
        </p:nvSpPr>
        <p:spPr>
          <a:xfrm rot="21589221">
            <a:off x="5415355" y="2298528"/>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pPr/>
          </a:p>
        </p:txBody>
      </p:sp>
      <p:sp>
        <p:nvSpPr>
          <p:cNvPr id="438" name="Rejection"/>
          <p:cNvSpPr txBox="1"/>
          <p:nvPr/>
        </p:nvSpPr>
        <p:spPr>
          <a:xfrm>
            <a:off x="5500755" y="2301715"/>
            <a:ext cx="97813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Rejection</a:t>
            </a:r>
          </a:p>
        </p:txBody>
      </p:sp>
      <p:sp>
        <p:nvSpPr>
          <p:cNvPr id="439" name="Titel 1"/>
          <p:cNvSpPr txBox="1"/>
          <p:nvPr>
            <p:ph type="title"/>
          </p:nvPr>
        </p:nvSpPr>
        <p:spPr>
          <a:xfrm>
            <a:off x="301396" y="124586"/>
            <a:ext cx="6198910" cy="864097"/>
          </a:xfrm>
          <a:prstGeom prst="rect">
            <a:avLst/>
          </a:prstGeom>
        </p:spPr>
        <p:txBody>
          <a:bodyPr/>
          <a:lstStyle/>
          <a:p>
            <a:pPr>
              <a:defRPr sz="2200"/>
            </a:pPr>
            <a:r>
              <a:t>Problem 2: </a:t>
            </a:r>
          </a:p>
          <a:p>
            <a:pPr>
              <a:defRPr sz="2200"/>
            </a:pPr>
            <a:r>
              <a:t>Veröffentlichen ist teuer</a:t>
            </a:r>
          </a:p>
        </p:txBody>
      </p:sp>
      <p:sp>
        <p:nvSpPr>
          <p:cNvPr id="440" name="Wieso…"/>
          <p:cNvSpPr txBox="1"/>
          <p:nvPr/>
        </p:nvSpPr>
        <p:spPr>
          <a:xfrm>
            <a:off x="977388" y="1322897"/>
            <a:ext cx="1197135" cy="6173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941100"/>
                </a:solidFill>
              </a:defRPr>
            </a:pPr>
            <a:r>
              <a:t>Wieso </a:t>
            </a:r>
          </a:p>
          <a:p>
            <a:pPr>
              <a:defRPr>
                <a:solidFill>
                  <a:srgbClr val="941100"/>
                </a:solidFill>
              </a:defRPr>
            </a:pPr>
            <a:r>
              <a:t>eigentlich?</a:t>
            </a:r>
          </a:p>
        </p:txBody>
      </p:sp>
      <p:sp>
        <p:nvSpPr>
          <p:cNvPr id="441" name="Linie"/>
          <p:cNvSpPr/>
          <p:nvPr/>
        </p:nvSpPr>
        <p:spPr>
          <a:xfrm rot="18900000">
            <a:off x="1739920" y="1074046"/>
            <a:ext cx="1193920" cy="3879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2426" y="3475"/>
                  <a:pt x="4899" y="6629"/>
                  <a:pt x="7413" y="9452"/>
                </a:cubicBezTo>
                <a:cubicBezTo>
                  <a:pt x="12031" y="14640"/>
                  <a:pt x="16775" y="18701"/>
                  <a:pt x="21600" y="21600"/>
                </a:cubicBezTo>
              </a:path>
            </a:pathLst>
          </a:custGeom>
          <a:ln w="63500">
            <a:solidFill>
              <a:srgbClr val="941100"/>
            </a:solidFill>
            <a:tailEnd type="stealth"/>
          </a:ln>
        </p:spPr>
        <p:txBody>
          <a:bodyPr lIns="45719" rIns="45719"/>
          <a:lstStyle/>
          <a:p>
            <a:pPr/>
          </a:p>
        </p:txBody>
      </p:sp>
      <p:sp>
        <p:nvSpPr>
          <p:cNvPr id="442" name="Publication Fee pro Paper:…"/>
          <p:cNvSpPr txBox="1"/>
          <p:nvPr/>
        </p:nvSpPr>
        <p:spPr>
          <a:xfrm>
            <a:off x="5108587" y="4145076"/>
            <a:ext cx="2537927" cy="1158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Gill Sans"/>
                <a:ea typeface="Gill Sans"/>
                <a:cs typeface="Gill Sans"/>
                <a:sym typeface="Gill Sans"/>
              </a:defRPr>
            </a:pPr>
            <a:r>
              <a:t>Publication Fee pro Paper:</a:t>
            </a:r>
          </a:p>
          <a:p>
            <a:pPr>
              <a:defRPr>
                <a:latin typeface="Gill Sans"/>
                <a:ea typeface="Gill Sans"/>
                <a:cs typeface="Gill Sans"/>
                <a:sym typeface="Gill Sans"/>
              </a:defRPr>
            </a:pPr>
            <a:r>
              <a:t>i.d.R. ca. 1500 - 3500 $</a:t>
            </a:r>
          </a:p>
          <a:p>
            <a:pPr>
              <a:defRPr>
                <a:latin typeface="Gill Sans"/>
                <a:ea typeface="Gill Sans"/>
                <a:cs typeface="Gill Sans"/>
                <a:sym typeface="Gill Sans"/>
              </a:defRPr>
            </a:pPr>
          </a:p>
        </p:txBody>
      </p:sp>
      <p:sp>
        <p:nvSpPr>
          <p:cNvPr id="443" name="Abgerundetes Rechteck"/>
          <p:cNvSpPr/>
          <p:nvPr/>
        </p:nvSpPr>
        <p:spPr>
          <a:xfrm rot="21589221">
            <a:off x="4661769" y="3985625"/>
            <a:ext cx="3498471" cy="1011199"/>
          </a:xfrm>
          <a:prstGeom prst="roundRect">
            <a:avLst>
              <a:gd name="adj" fmla="val 50000"/>
            </a:avLst>
          </a:prstGeom>
          <a:ln w="25400">
            <a:solidFill>
              <a:schemeClr val="accent4">
                <a:lumOff val="-8800"/>
              </a:schemeClr>
            </a:solidFill>
          </a:ln>
        </p:spPr>
        <p:txBody>
          <a:bodyPr lIns="45719" rIns="45719"/>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Linie"/>
          <p:cNvSpPr/>
          <p:nvPr/>
        </p:nvSpPr>
        <p:spPr>
          <a:xfrm rot="19988145">
            <a:off x="5333028" y="1725291"/>
            <a:ext cx="774762" cy="1668125"/>
          </a:xfrm>
          <a:custGeom>
            <a:avLst/>
            <a:gdLst/>
            <a:ahLst/>
            <a:cxnLst>
              <a:cxn ang="0">
                <a:pos x="wd2" y="hd2"/>
              </a:cxn>
              <a:cxn ang="5400000">
                <a:pos x="wd2" y="hd2"/>
              </a:cxn>
              <a:cxn ang="10800000">
                <a:pos x="wd2" y="hd2"/>
              </a:cxn>
              <a:cxn ang="16200000">
                <a:pos x="wd2" y="hd2"/>
              </a:cxn>
            </a:cxnLst>
            <a:rect l="0" t="0" r="r" b="b"/>
            <a:pathLst>
              <a:path w="20731" h="21600" fill="norm" stroke="1" extrusionOk="0">
                <a:moveTo>
                  <a:pt x="0" y="0"/>
                </a:moveTo>
                <a:cubicBezTo>
                  <a:pt x="1931" y="690"/>
                  <a:pt x="3757" y="1446"/>
                  <a:pt x="5463" y="2263"/>
                </a:cubicBezTo>
                <a:cubicBezTo>
                  <a:pt x="16070" y="7340"/>
                  <a:pt x="21600" y="14396"/>
                  <a:pt x="20620" y="21600"/>
                </a:cubicBezTo>
              </a:path>
            </a:pathLst>
          </a:custGeom>
          <a:ln w="101600">
            <a:solidFill>
              <a:srgbClr val="DB3334"/>
            </a:solidFill>
            <a:tailEnd type="stealth"/>
          </a:ln>
        </p:spPr>
        <p:txBody>
          <a:bodyPr lIns="45719" rIns="45719"/>
          <a:lstStyle/>
          <a:p>
            <a:pPr/>
          </a:p>
        </p:txBody>
      </p:sp>
      <p:sp>
        <p:nvSpPr>
          <p:cNvPr id="448" name="Linie"/>
          <p:cNvSpPr/>
          <p:nvPr/>
        </p:nvSpPr>
        <p:spPr>
          <a:xfrm rot="19988145">
            <a:off x="2544894" y="2890173"/>
            <a:ext cx="1435744" cy="1612335"/>
          </a:xfrm>
          <a:custGeom>
            <a:avLst/>
            <a:gdLst/>
            <a:ahLst/>
            <a:cxnLst>
              <a:cxn ang="0">
                <a:pos x="wd2" y="hd2"/>
              </a:cxn>
              <a:cxn ang="5400000">
                <a:pos x="wd2" y="hd2"/>
              </a:cxn>
              <a:cxn ang="10800000">
                <a:pos x="wd2" y="hd2"/>
              </a:cxn>
              <a:cxn ang="16200000">
                <a:pos x="wd2" y="hd2"/>
              </a:cxn>
            </a:cxnLst>
            <a:rect l="0" t="0" r="r" b="b"/>
            <a:pathLst>
              <a:path w="19655" h="21169" fill="norm" stroke="1" extrusionOk="0">
                <a:moveTo>
                  <a:pt x="0" y="500"/>
                </a:moveTo>
                <a:cubicBezTo>
                  <a:pt x="3600" y="-431"/>
                  <a:pt x="7431" y="-53"/>
                  <a:pt x="10757" y="1562"/>
                </a:cubicBezTo>
                <a:cubicBezTo>
                  <a:pt x="18238" y="5193"/>
                  <a:pt x="21600" y="13693"/>
                  <a:pt x="18512" y="21169"/>
                </a:cubicBezTo>
              </a:path>
            </a:pathLst>
          </a:custGeom>
          <a:ln w="101600">
            <a:solidFill>
              <a:srgbClr val="DA0032"/>
            </a:solidFill>
            <a:tailEnd type="stealth"/>
          </a:ln>
        </p:spPr>
        <p:txBody>
          <a:bodyPr lIns="45719" rIns="45719"/>
          <a:lstStyle/>
          <a:p>
            <a:pPr/>
          </a:p>
        </p:txBody>
      </p:sp>
      <p:sp>
        <p:nvSpPr>
          <p:cNvPr id="449" name="Linie"/>
          <p:cNvSpPr/>
          <p:nvPr/>
        </p:nvSpPr>
        <p:spPr>
          <a:xfrm rot="19988145">
            <a:off x="1206672" y="4444413"/>
            <a:ext cx="1435743" cy="1612335"/>
          </a:xfrm>
          <a:custGeom>
            <a:avLst/>
            <a:gdLst/>
            <a:ahLst/>
            <a:cxnLst>
              <a:cxn ang="0">
                <a:pos x="wd2" y="hd2"/>
              </a:cxn>
              <a:cxn ang="5400000">
                <a:pos x="wd2" y="hd2"/>
              </a:cxn>
              <a:cxn ang="10800000">
                <a:pos x="wd2" y="hd2"/>
              </a:cxn>
              <a:cxn ang="16200000">
                <a:pos x="wd2" y="hd2"/>
              </a:cxn>
            </a:cxnLst>
            <a:rect l="0" t="0" r="r" b="b"/>
            <a:pathLst>
              <a:path w="19655" h="21169" fill="norm" stroke="1" extrusionOk="0">
                <a:moveTo>
                  <a:pt x="0" y="500"/>
                </a:moveTo>
                <a:cubicBezTo>
                  <a:pt x="3600" y="-431"/>
                  <a:pt x="7431" y="-53"/>
                  <a:pt x="10757" y="1562"/>
                </a:cubicBezTo>
                <a:cubicBezTo>
                  <a:pt x="18238" y="5193"/>
                  <a:pt x="21600" y="13693"/>
                  <a:pt x="18512" y="21169"/>
                </a:cubicBezTo>
              </a:path>
            </a:pathLst>
          </a:custGeom>
          <a:ln w="101600">
            <a:solidFill>
              <a:srgbClr val="DB3334"/>
            </a:solidFill>
            <a:tailEnd type="stealth"/>
          </a:ln>
        </p:spPr>
        <p:txBody>
          <a:bodyPr lIns="45719" rIns="45719"/>
          <a:lstStyle/>
          <a:p>
            <a:pPr/>
          </a:p>
        </p:txBody>
      </p:sp>
      <p:sp>
        <p:nvSpPr>
          <p:cNvPr id="450" name="Textfeld 3"/>
          <p:cNvSpPr txBox="1"/>
          <p:nvPr>
            <p:ph type="sldNum" sz="quarter" idx="2"/>
          </p:nvPr>
        </p:nvSpPr>
        <p:spPr>
          <a:xfrm>
            <a:off x="8159843" y="6049574"/>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1"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52" name="Linie"/>
          <p:cNvSpPr/>
          <p:nvPr/>
        </p:nvSpPr>
        <p:spPr>
          <a:xfrm rot="19988145">
            <a:off x="-349451" y="2568622"/>
            <a:ext cx="7694262" cy="1344025"/>
          </a:xfrm>
          <a:custGeom>
            <a:avLst/>
            <a:gdLst/>
            <a:ahLst/>
            <a:cxnLst>
              <a:cxn ang="0">
                <a:pos x="wd2" y="hd2"/>
              </a:cxn>
              <a:cxn ang="5400000">
                <a:pos x="wd2" y="hd2"/>
              </a:cxn>
              <a:cxn ang="10800000">
                <a:pos x="wd2" y="hd2"/>
              </a:cxn>
              <a:cxn ang="16200000">
                <a:pos x="wd2" y="hd2"/>
              </a:cxn>
            </a:cxnLst>
            <a:rect l="0" t="0" r="r" b="b"/>
            <a:pathLst>
              <a:path w="21600" h="21215" fill="norm" stroke="1" extrusionOk="0">
                <a:moveTo>
                  <a:pt x="0" y="21215"/>
                </a:moveTo>
                <a:cubicBezTo>
                  <a:pt x="3330" y="8474"/>
                  <a:pt x="6979" y="1215"/>
                  <a:pt x="10719" y="141"/>
                </a:cubicBezTo>
                <a:cubicBezTo>
                  <a:pt x="12551" y="-385"/>
                  <a:pt x="14409" y="569"/>
                  <a:pt x="16216" y="2893"/>
                </a:cubicBezTo>
                <a:cubicBezTo>
                  <a:pt x="17145" y="4087"/>
                  <a:pt x="18071" y="5653"/>
                  <a:pt x="18990" y="7399"/>
                </a:cubicBezTo>
                <a:cubicBezTo>
                  <a:pt x="19889" y="9107"/>
                  <a:pt x="20798" y="11001"/>
                  <a:pt x="21600" y="14370"/>
                </a:cubicBezTo>
              </a:path>
            </a:pathLst>
          </a:custGeom>
          <a:ln w="101600">
            <a:solidFill>
              <a:srgbClr val="6AACDA"/>
            </a:solidFill>
            <a:tailEnd type="stealth"/>
          </a:ln>
        </p:spPr>
        <p:txBody>
          <a:bodyPr lIns="45719" rIns="45719"/>
          <a:lstStyle/>
          <a:p>
            <a:pPr/>
          </a:p>
        </p:txBody>
      </p:sp>
      <p:sp>
        <p:nvSpPr>
          <p:cNvPr id="453" name="Abgerundetes Rechteck"/>
          <p:cNvSpPr/>
          <p:nvPr/>
        </p:nvSpPr>
        <p:spPr>
          <a:xfrm rot="21589221">
            <a:off x="421622" y="4346094"/>
            <a:ext cx="1226861" cy="718921"/>
          </a:xfrm>
          <a:prstGeom prst="roundRect">
            <a:avLst>
              <a:gd name="adj" fmla="val 26498"/>
            </a:avLst>
          </a:prstGeom>
          <a:solidFill>
            <a:schemeClr val="accent3">
              <a:lumOff val="44000"/>
            </a:schemeClr>
          </a:solidFill>
          <a:ln w="25400">
            <a:solidFill>
              <a:srgbClr val="4A7898"/>
            </a:solidFill>
          </a:ln>
        </p:spPr>
        <p:txBody>
          <a:bodyPr lIns="45719" rIns="45719"/>
          <a:lstStyle/>
          <a:p>
            <a:pPr/>
          </a:p>
        </p:txBody>
      </p:sp>
      <p:sp>
        <p:nvSpPr>
          <p:cNvPr id="454" name="Editorial  Review"/>
          <p:cNvSpPr txBox="1"/>
          <p:nvPr/>
        </p:nvSpPr>
        <p:spPr>
          <a:xfrm>
            <a:off x="581482" y="4406017"/>
            <a:ext cx="939179"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a:latin typeface="Gill Sans"/>
                <a:ea typeface="Gill Sans"/>
                <a:cs typeface="Gill Sans"/>
                <a:sym typeface="Gill Sans"/>
              </a:defRPr>
            </a:pPr>
            <a:r>
              <a:t>Editorial </a:t>
            </a:r>
            <a:br/>
            <a:r>
              <a:t>Review</a:t>
            </a:r>
          </a:p>
        </p:txBody>
      </p:sp>
      <p:sp>
        <p:nvSpPr>
          <p:cNvPr id="455" name="Abgerundetes Rechteck"/>
          <p:cNvSpPr/>
          <p:nvPr/>
        </p:nvSpPr>
        <p:spPr>
          <a:xfrm rot="21589221">
            <a:off x="2010760" y="2688776"/>
            <a:ext cx="1226862" cy="718921"/>
          </a:xfrm>
          <a:prstGeom prst="roundRect">
            <a:avLst>
              <a:gd name="adj" fmla="val 26498"/>
            </a:avLst>
          </a:prstGeom>
          <a:solidFill>
            <a:schemeClr val="accent3">
              <a:lumOff val="44000"/>
            </a:schemeClr>
          </a:solidFill>
          <a:ln w="25400">
            <a:solidFill>
              <a:srgbClr val="4A7898"/>
            </a:solidFill>
          </a:ln>
        </p:spPr>
        <p:txBody>
          <a:bodyPr lIns="45719" rIns="45719"/>
          <a:lstStyle/>
          <a:p>
            <a:pPr/>
          </a:p>
        </p:txBody>
      </p:sp>
      <p:sp>
        <p:nvSpPr>
          <p:cNvPr id="456" name="Peer Review"/>
          <p:cNvSpPr txBox="1"/>
          <p:nvPr/>
        </p:nvSpPr>
        <p:spPr>
          <a:xfrm>
            <a:off x="2241313" y="2735293"/>
            <a:ext cx="768956"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a:latin typeface="Gill Sans"/>
                <a:ea typeface="Gill Sans"/>
                <a:cs typeface="Gill Sans"/>
                <a:sym typeface="Gill Sans"/>
              </a:defRPr>
            </a:pPr>
            <a:r>
              <a:t>Peer</a:t>
            </a:r>
            <a:br/>
            <a:r>
              <a:t>Review</a:t>
            </a:r>
          </a:p>
        </p:txBody>
      </p:sp>
      <p:sp>
        <p:nvSpPr>
          <p:cNvPr id="457" name="Abgerundetes Rechteck"/>
          <p:cNvSpPr/>
          <p:nvPr/>
        </p:nvSpPr>
        <p:spPr>
          <a:xfrm rot="21589221">
            <a:off x="4637676" y="1491622"/>
            <a:ext cx="1226861" cy="718921"/>
          </a:xfrm>
          <a:prstGeom prst="roundRect">
            <a:avLst>
              <a:gd name="adj" fmla="val 26498"/>
            </a:avLst>
          </a:prstGeom>
          <a:solidFill>
            <a:schemeClr val="accent3">
              <a:lumOff val="44000"/>
            </a:schemeClr>
          </a:solidFill>
          <a:ln w="25400">
            <a:solidFill>
              <a:srgbClr val="4A7898"/>
            </a:solidFill>
          </a:ln>
        </p:spPr>
        <p:txBody>
          <a:bodyPr lIns="45719" rIns="45719"/>
          <a:lstStyle/>
          <a:p>
            <a:pPr/>
          </a:p>
        </p:txBody>
      </p:sp>
      <p:sp>
        <p:nvSpPr>
          <p:cNvPr id="458" name="Editorial…"/>
          <p:cNvSpPr txBox="1"/>
          <p:nvPr/>
        </p:nvSpPr>
        <p:spPr>
          <a:xfrm>
            <a:off x="4775720" y="1543366"/>
            <a:ext cx="939178"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a:latin typeface="Gill Sans"/>
                <a:ea typeface="Gill Sans"/>
                <a:cs typeface="Gill Sans"/>
                <a:sym typeface="Gill Sans"/>
              </a:defRPr>
            </a:pPr>
            <a:r>
              <a:t>Editorial </a:t>
            </a:r>
          </a:p>
          <a:p>
            <a:pPr algn="ctr">
              <a:defRPr>
                <a:latin typeface="Gill Sans"/>
                <a:ea typeface="Gill Sans"/>
                <a:cs typeface="Gill Sans"/>
                <a:sym typeface="Gill Sans"/>
              </a:defRPr>
            </a:pPr>
            <a:r>
              <a:t>Decision</a:t>
            </a:r>
          </a:p>
        </p:txBody>
      </p:sp>
      <p:sp>
        <p:nvSpPr>
          <p:cNvPr id="459" name="Abgerundetes Rechteck"/>
          <p:cNvSpPr/>
          <p:nvPr/>
        </p:nvSpPr>
        <p:spPr>
          <a:xfrm rot="21589221">
            <a:off x="7082851" y="1416136"/>
            <a:ext cx="1234990" cy="595602"/>
          </a:xfrm>
          <a:prstGeom prst="roundRect">
            <a:avLst>
              <a:gd name="adj" fmla="val 32103"/>
            </a:avLst>
          </a:prstGeom>
          <a:solidFill>
            <a:schemeClr val="accent3">
              <a:lumOff val="44000"/>
            </a:schemeClr>
          </a:solidFill>
          <a:ln w="25400">
            <a:solidFill>
              <a:srgbClr val="4A7898"/>
            </a:solidFill>
          </a:ln>
        </p:spPr>
        <p:txBody>
          <a:bodyPr lIns="45719" rIns="45719"/>
          <a:lstStyle/>
          <a:p>
            <a:pPr/>
          </a:p>
        </p:txBody>
      </p:sp>
      <p:sp>
        <p:nvSpPr>
          <p:cNvPr id="460" name="Abgerundetes Rechteck"/>
          <p:cNvSpPr/>
          <p:nvPr/>
        </p:nvSpPr>
        <p:spPr>
          <a:xfrm rot="21589221">
            <a:off x="3344963" y="3284990"/>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pPr/>
          </a:p>
        </p:txBody>
      </p:sp>
      <p:sp>
        <p:nvSpPr>
          <p:cNvPr id="461" name="Publication"/>
          <p:cNvSpPr txBox="1"/>
          <p:nvPr/>
        </p:nvSpPr>
        <p:spPr>
          <a:xfrm>
            <a:off x="7168026" y="1514657"/>
            <a:ext cx="1113865"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Publication</a:t>
            </a:r>
          </a:p>
        </p:txBody>
      </p:sp>
      <p:sp>
        <p:nvSpPr>
          <p:cNvPr id="462" name="Rejection"/>
          <p:cNvSpPr txBox="1"/>
          <p:nvPr/>
        </p:nvSpPr>
        <p:spPr>
          <a:xfrm>
            <a:off x="3430362" y="3288177"/>
            <a:ext cx="97813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Rejection</a:t>
            </a:r>
          </a:p>
        </p:txBody>
      </p:sp>
      <p:sp>
        <p:nvSpPr>
          <p:cNvPr id="463" name="Abgerundetes Rechteck"/>
          <p:cNvSpPr/>
          <p:nvPr/>
        </p:nvSpPr>
        <p:spPr>
          <a:xfrm rot="21589221">
            <a:off x="1945753" y="4842019"/>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pPr/>
          </a:p>
        </p:txBody>
      </p:sp>
      <p:sp>
        <p:nvSpPr>
          <p:cNvPr id="464" name="Rejection"/>
          <p:cNvSpPr txBox="1"/>
          <p:nvPr/>
        </p:nvSpPr>
        <p:spPr>
          <a:xfrm>
            <a:off x="2065584" y="4828265"/>
            <a:ext cx="97813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Rejection</a:t>
            </a:r>
          </a:p>
        </p:txBody>
      </p:sp>
      <p:sp>
        <p:nvSpPr>
          <p:cNvPr id="465" name="Abgerundetes Rechteck"/>
          <p:cNvSpPr/>
          <p:nvPr/>
        </p:nvSpPr>
        <p:spPr>
          <a:xfrm rot="21589221">
            <a:off x="925505" y="3686937"/>
            <a:ext cx="1471913" cy="372013"/>
          </a:xfrm>
          <a:prstGeom prst="roundRect">
            <a:avLst>
              <a:gd name="adj" fmla="val 50000"/>
            </a:avLst>
          </a:prstGeom>
          <a:solidFill>
            <a:schemeClr val="accent3">
              <a:lumOff val="44000"/>
            </a:schemeClr>
          </a:solidFill>
          <a:ln w="25400">
            <a:solidFill>
              <a:srgbClr val="6AACDA"/>
            </a:solidFill>
          </a:ln>
        </p:spPr>
        <p:txBody>
          <a:bodyPr lIns="45719" rIns="45719"/>
          <a:lstStyle/>
          <a:p>
            <a:pPr/>
          </a:p>
        </p:txBody>
      </p:sp>
      <p:sp>
        <p:nvSpPr>
          <p:cNvPr id="466" name="Acceptance"/>
          <p:cNvSpPr txBox="1"/>
          <p:nvPr/>
        </p:nvSpPr>
        <p:spPr>
          <a:xfrm>
            <a:off x="1072326" y="3693873"/>
            <a:ext cx="1178271"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Acceptance</a:t>
            </a:r>
          </a:p>
        </p:txBody>
      </p:sp>
      <p:sp>
        <p:nvSpPr>
          <p:cNvPr id="467" name="Abgerundetes Rechteck"/>
          <p:cNvSpPr/>
          <p:nvPr/>
        </p:nvSpPr>
        <p:spPr>
          <a:xfrm rot="21589221">
            <a:off x="3056540" y="2180510"/>
            <a:ext cx="1471914" cy="372013"/>
          </a:xfrm>
          <a:prstGeom prst="roundRect">
            <a:avLst>
              <a:gd name="adj" fmla="val 50000"/>
            </a:avLst>
          </a:prstGeom>
          <a:solidFill>
            <a:schemeClr val="accent3">
              <a:lumOff val="44000"/>
            </a:schemeClr>
          </a:solidFill>
          <a:ln w="25400">
            <a:solidFill>
              <a:srgbClr val="6AACDA"/>
            </a:solidFill>
          </a:ln>
        </p:spPr>
        <p:txBody>
          <a:bodyPr lIns="45719" rIns="45719"/>
          <a:lstStyle/>
          <a:p>
            <a:pPr/>
          </a:p>
        </p:txBody>
      </p:sp>
      <p:sp>
        <p:nvSpPr>
          <p:cNvPr id="468" name="Acceptance"/>
          <p:cNvSpPr txBox="1"/>
          <p:nvPr/>
        </p:nvSpPr>
        <p:spPr>
          <a:xfrm>
            <a:off x="3203361" y="2187446"/>
            <a:ext cx="1178271"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Acceptance</a:t>
            </a:r>
          </a:p>
        </p:txBody>
      </p:sp>
      <p:sp>
        <p:nvSpPr>
          <p:cNvPr id="469" name="Mann"/>
          <p:cNvSpPr/>
          <p:nvPr/>
        </p:nvSpPr>
        <p:spPr>
          <a:xfrm>
            <a:off x="161243" y="4384981"/>
            <a:ext cx="234701" cy="60591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AACDA"/>
          </a:solidFill>
          <a:ln w="12700">
            <a:miter lim="400000"/>
          </a:ln>
        </p:spPr>
        <p:txBody>
          <a:bodyPr lIns="45719" rIns="45719"/>
          <a:lstStyle/>
          <a:p>
            <a:pPr/>
          </a:p>
        </p:txBody>
      </p:sp>
      <p:sp>
        <p:nvSpPr>
          <p:cNvPr id="470" name="Mann"/>
          <p:cNvSpPr/>
          <p:nvPr/>
        </p:nvSpPr>
        <p:spPr>
          <a:xfrm>
            <a:off x="4363730" y="1390770"/>
            <a:ext cx="234701" cy="60591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AACDA"/>
          </a:solidFill>
          <a:ln w="12700">
            <a:miter lim="400000"/>
          </a:ln>
        </p:spPr>
        <p:txBody>
          <a:bodyPr lIns="45719" rIns="45719"/>
          <a:lstStyle/>
          <a:p>
            <a:pPr/>
          </a:p>
        </p:txBody>
      </p:sp>
      <p:sp>
        <p:nvSpPr>
          <p:cNvPr id="471" name="Mann"/>
          <p:cNvSpPr/>
          <p:nvPr/>
        </p:nvSpPr>
        <p:spPr>
          <a:xfrm>
            <a:off x="1698356" y="2729177"/>
            <a:ext cx="234700" cy="60591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436D8A"/>
          </a:solidFill>
          <a:ln w="12700">
            <a:miter lim="400000"/>
          </a:ln>
        </p:spPr>
        <p:txBody>
          <a:bodyPr lIns="45719" rIns="45719"/>
          <a:lstStyle/>
          <a:p>
            <a:pPr/>
          </a:p>
        </p:txBody>
      </p:sp>
      <p:sp>
        <p:nvSpPr>
          <p:cNvPr id="472" name="Mann"/>
          <p:cNvSpPr/>
          <p:nvPr/>
        </p:nvSpPr>
        <p:spPr>
          <a:xfrm flipH="1">
            <a:off x="1205718" y="2724268"/>
            <a:ext cx="234701" cy="60591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436D8A"/>
          </a:solidFill>
          <a:ln w="12700">
            <a:miter lim="400000"/>
          </a:ln>
        </p:spPr>
        <p:txBody>
          <a:bodyPr lIns="45719" rIns="45719"/>
          <a:lstStyle/>
          <a:p>
            <a:pPr/>
          </a:p>
        </p:txBody>
      </p:sp>
      <p:sp>
        <p:nvSpPr>
          <p:cNvPr id="473" name="Frau"/>
          <p:cNvSpPr/>
          <p:nvPr/>
        </p:nvSpPr>
        <p:spPr>
          <a:xfrm>
            <a:off x="953149" y="2735293"/>
            <a:ext cx="250204" cy="62635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pPr/>
          </a:p>
        </p:txBody>
      </p:sp>
      <p:sp>
        <p:nvSpPr>
          <p:cNvPr id="474" name="Frau"/>
          <p:cNvSpPr/>
          <p:nvPr/>
        </p:nvSpPr>
        <p:spPr>
          <a:xfrm>
            <a:off x="1325752" y="2718956"/>
            <a:ext cx="250204" cy="62635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pPr/>
          </a:p>
        </p:txBody>
      </p:sp>
      <p:sp>
        <p:nvSpPr>
          <p:cNvPr id="475" name="Frau"/>
          <p:cNvSpPr/>
          <p:nvPr/>
        </p:nvSpPr>
        <p:spPr>
          <a:xfrm flipH="1">
            <a:off x="1546672" y="2718956"/>
            <a:ext cx="269034" cy="67349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pPr/>
          </a:p>
        </p:txBody>
      </p:sp>
      <p:sp>
        <p:nvSpPr>
          <p:cNvPr id="476" name="Abgerundetes Rechteck"/>
          <p:cNvSpPr/>
          <p:nvPr/>
        </p:nvSpPr>
        <p:spPr>
          <a:xfrm rot="21589221">
            <a:off x="5415355" y="2298528"/>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pPr/>
          </a:p>
        </p:txBody>
      </p:sp>
      <p:sp>
        <p:nvSpPr>
          <p:cNvPr id="477" name="Rejection"/>
          <p:cNvSpPr txBox="1"/>
          <p:nvPr/>
        </p:nvSpPr>
        <p:spPr>
          <a:xfrm>
            <a:off x="5500755" y="2301715"/>
            <a:ext cx="97813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Gill Sans"/>
                <a:ea typeface="Gill Sans"/>
                <a:cs typeface="Gill Sans"/>
                <a:sym typeface="Gill Sans"/>
              </a:defRPr>
            </a:lvl1pPr>
          </a:lstStyle>
          <a:p>
            <a:pPr/>
            <a:r>
              <a:t>Rejection</a:t>
            </a:r>
          </a:p>
        </p:txBody>
      </p:sp>
      <p:sp>
        <p:nvSpPr>
          <p:cNvPr id="478" name="Publication Fee pro Paper:…"/>
          <p:cNvSpPr txBox="1"/>
          <p:nvPr/>
        </p:nvSpPr>
        <p:spPr>
          <a:xfrm>
            <a:off x="5108587" y="4145076"/>
            <a:ext cx="2661157" cy="169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Gill Sans"/>
                <a:ea typeface="Gill Sans"/>
                <a:cs typeface="Gill Sans"/>
                <a:sym typeface="Gill Sans"/>
              </a:defRPr>
            </a:pPr>
            <a:r>
              <a:t>Publication Fee pro Paper:</a:t>
            </a:r>
          </a:p>
          <a:p>
            <a:pPr>
              <a:defRPr>
                <a:latin typeface="Gill Sans"/>
                <a:ea typeface="Gill Sans"/>
                <a:cs typeface="Gill Sans"/>
                <a:sym typeface="Gill Sans"/>
              </a:defRPr>
            </a:pPr>
            <a:r>
              <a:t>i.d.R. ca. 1500 - 3500 $</a:t>
            </a:r>
          </a:p>
          <a:p>
            <a:pPr>
              <a:defRPr>
                <a:latin typeface="Gill Sans"/>
                <a:ea typeface="Gill Sans"/>
                <a:cs typeface="Gill Sans"/>
                <a:sym typeface="Gill Sans"/>
              </a:defRPr>
            </a:pPr>
          </a:p>
          <a:p>
            <a:pPr>
              <a:defRPr>
                <a:latin typeface="Gill Sans"/>
                <a:ea typeface="Gill Sans"/>
                <a:cs typeface="Gill Sans"/>
                <a:sym typeface="Gill Sans"/>
              </a:defRPr>
            </a:pPr>
            <a:r>
              <a:t>Kosten für das Journal:</a:t>
            </a:r>
          </a:p>
          <a:p>
            <a:pPr>
              <a:defRPr>
                <a:latin typeface="Gill Sans"/>
                <a:ea typeface="Gill Sans"/>
                <a:cs typeface="Gill Sans"/>
                <a:sym typeface="Gill Sans"/>
              </a:defRPr>
            </a:pPr>
            <a:r>
              <a:t>Websitepflege</a:t>
            </a:r>
          </a:p>
          <a:p>
            <a:pPr>
              <a:defRPr>
                <a:latin typeface="Gill Sans"/>
                <a:ea typeface="Gill Sans"/>
                <a:cs typeface="Gill Sans"/>
                <a:sym typeface="Gill Sans"/>
              </a:defRPr>
            </a:pPr>
            <a:r>
              <a:t>kleines Honorar für Editors</a:t>
            </a:r>
          </a:p>
        </p:txBody>
      </p:sp>
      <p:sp>
        <p:nvSpPr>
          <p:cNvPr id="479" name="Abgerundetes Rechteck"/>
          <p:cNvSpPr/>
          <p:nvPr/>
        </p:nvSpPr>
        <p:spPr>
          <a:xfrm rot="21589221">
            <a:off x="4666413" y="3985623"/>
            <a:ext cx="3492248" cy="1988515"/>
          </a:xfrm>
          <a:prstGeom prst="roundRect">
            <a:avLst>
              <a:gd name="adj" fmla="val 25580"/>
            </a:avLst>
          </a:prstGeom>
          <a:ln w="25400">
            <a:solidFill>
              <a:schemeClr val="accent4">
                <a:lumOff val="-8800"/>
              </a:schemeClr>
            </a:solidFill>
          </a:ln>
        </p:spPr>
        <p:txBody>
          <a:bodyPr lIns="45719" rIns="45719"/>
          <a:lstStyle/>
          <a:p>
            <a:pPr/>
          </a:p>
        </p:txBody>
      </p:sp>
      <p:sp>
        <p:nvSpPr>
          <p:cNvPr id="480" name="Titel 1"/>
          <p:cNvSpPr txBox="1"/>
          <p:nvPr>
            <p:ph type="title"/>
          </p:nvPr>
        </p:nvSpPr>
        <p:spPr>
          <a:xfrm>
            <a:off x="301396" y="124586"/>
            <a:ext cx="6198910" cy="864097"/>
          </a:xfrm>
          <a:prstGeom prst="rect">
            <a:avLst/>
          </a:prstGeom>
        </p:spPr>
        <p:txBody>
          <a:bodyPr/>
          <a:lstStyle/>
          <a:p>
            <a:pPr>
              <a:defRPr sz="2200"/>
            </a:pPr>
            <a:r>
              <a:t>Problem 2: </a:t>
            </a:r>
          </a:p>
          <a:p>
            <a:pPr>
              <a:defRPr sz="2200"/>
            </a:pPr>
            <a:r>
              <a:t>Veröffentlichen ist teuer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4" name="Textfeld 3"/>
          <p:cNvSpPr txBox="1"/>
          <p:nvPr>
            <p:ph type="sldNum" sz="quarter" idx="2"/>
          </p:nvPr>
        </p:nvSpPr>
        <p:spPr>
          <a:xfrm>
            <a:off x="8159843" y="6049574"/>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486" name="Bildschirmfoto 2021-07-07 um 10.57.58.png" descr="Bildschirmfoto 2021-07-07 um 10.57.58.png"/>
          <p:cNvPicPr>
            <a:picLocks noChangeAspect="1"/>
          </p:cNvPicPr>
          <p:nvPr/>
        </p:nvPicPr>
        <p:blipFill>
          <a:blip r:embed="rId3">
            <a:extLst/>
          </a:blip>
          <a:srcRect l="1244" t="12533" r="55269" b="4629"/>
          <a:stretch>
            <a:fillRect/>
          </a:stretch>
        </p:blipFill>
        <p:spPr>
          <a:xfrm>
            <a:off x="4689063" y="1523272"/>
            <a:ext cx="3559775" cy="4139323"/>
          </a:xfrm>
          <a:prstGeom prst="rect">
            <a:avLst/>
          </a:prstGeom>
          <a:ln w="12700">
            <a:miter lim="400000"/>
          </a:ln>
        </p:spPr>
      </p:pic>
      <p:pic>
        <p:nvPicPr>
          <p:cNvPr id="487" name="Bildschirmfoto 2021-07-07 um 10.57.58.png" descr="Bildschirmfoto 2021-07-07 um 10.57.58.png"/>
          <p:cNvPicPr>
            <a:picLocks noChangeAspect="0"/>
          </p:cNvPicPr>
          <p:nvPr/>
        </p:nvPicPr>
        <p:blipFill>
          <a:blip r:embed="rId3">
            <a:extLst/>
          </a:blip>
          <a:srcRect l="1244" t="12533" r="98393" b="4629"/>
          <a:stretch>
            <a:fillRect/>
          </a:stretch>
        </p:blipFill>
        <p:spPr>
          <a:xfrm>
            <a:off x="522073" y="1523272"/>
            <a:ext cx="4180507" cy="4139324"/>
          </a:xfrm>
          <a:prstGeom prst="rect">
            <a:avLst/>
          </a:prstGeom>
          <a:ln w="12700">
            <a:miter lim="400000"/>
          </a:ln>
        </p:spPr>
      </p:pic>
      <p:sp>
        <p:nvSpPr>
          <p:cNvPr id="488" name="Rechteck"/>
          <p:cNvSpPr/>
          <p:nvPr/>
        </p:nvSpPr>
        <p:spPr>
          <a:xfrm>
            <a:off x="623122" y="1631046"/>
            <a:ext cx="4038893" cy="1608123"/>
          </a:xfrm>
          <a:prstGeom prst="rect">
            <a:avLst/>
          </a:prstGeom>
          <a:solidFill>
            <a:srgbClr val="98CEDF"/>
          </a:solidFill>
          <a:ln w="12700">
            <a:miter lim="400000"/>
          </a:ln>
        </p:spPr>
        <p:txBody>
          <a:bodyPr lIns="45719" rIns="45719"/>
          <a:lstStyle/>
          <a:p>
            <a:pPr/>
          </a:p>
        </p:txBody>
      </p:sp>
      <p:sp>
        <p:nvSpPr>
          <p:cNvPr id="489" name="Rechteck"/>
          <p:cNvSpPr/>
          <p:nvPr/>
        </p:nvSpPr>
        <p:spPr>
          <a:xfrm>
            <a:off x="3113346" y="3410369"/>
            <a:ext cx="226405" cy="1608123"/>
          </a:xfrm>
          <a:prstGeom prst="rect">
            <a:avLst/>
          </a:prstGeom>
          <a:solidFill>
            <a:srgbClr val="98CEDF"/>
          </a:solidFill>
          <a:ln w="12700">
            <a:miter lim="400000"/>
          </a:ln>
        </p:spPr>
        <p:txBody>
          <a:bodyPr lIns="45719" rIns="45719"/>
          <a:lstStyle/>
          <a:p>
            <a:pPr/>
          </a:p>
        </p:txBody>
      </p:sp>
      <p:sp>
        <p:nvSpPr>
          <p:cNvPr id="490" name="Sprechblase"/>
          <p:cNvSpPr/>
          <p:nvPr/>
        </p:nvSpPr>
        <p:spPr>
          <a:xfrm>
            <a:off x="683040" y="1688856"/>
            <a:ext cx="3925854" cy="2116415"/>
          </a:xfrm>
          <a:prstGeom prst="wedgeEllipseCallout">
            <a:avLst>
              <a:gd name="adj1" fmla="val 79772"/>
              <a:gd name="adj2" fmla="val 23323"/>
            </a:avLst>
          </a:prstGeom>
          <a:solidFill>
            <a:schemeClr val="accent3">
              <a:lumOff val="44000"/>
            </a:schemeClr>
          </a:solidFill>
          <a:ln w="12700">
            <a:miter lim="400000"/>
          </a:ln>
        </p:spPr>
        <p:txBody>
          <a:bodyPr lIns="45719" rIns="45719"/>
          <a:lstStyle/>
          <a:p>
            <a:pPr/>
          </a:p>
        </p:txBody>
      </p:sp>
      <p:sp>
        <p:nvSpPr>
          <p:cNvPr id="491" name="Okay dann muss das auch noch von den Steuerzahler*innen bezahlt werden, damit dann alle darauf zugreifen können!"/>
          <p:cNvSpPr txBox="1"/>
          <p:nvPr/>
        </p:nvSpPr>
        <p:spPr>
          <a:xfrm>
            <a:off x="1199906" y="1992908"/>
            <a:ext cx="2885325" cy="1424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Gill Sans"/>
                <a:ea typeface="Gill Sans"/>
                <a:cs typeface="Gill Sans"/>
                <a:sym typeface="Gill Sans"/>
              </a:defRPr>
            </a:lvl1pPr>
          </a:lstStyle>
          <a:p>
            <a:pPr/>
            <a:r>
              <a:t>Okay dann muss das auch noch von den Steuerzahler*innen bezahlt werden, damit dann alle darauf zugreifen können!</a:t>
            </a:r>
          </a:p>
        </p:txBody>
      </p:sp>
      <p:sp>
        <p:nvSpPr>
          <p:cNvPr id="492" name="Rechteck"/>
          <p:cNvSpPr/>
          <p:nvPr/>
        </p:nvSpPr>
        <p:spPr>
          <a:xfrm>
            <a:off x="3113346" y="4851493"/>
            <a:ext cx="226405" cy="213487"/>
          </a:xfrm>
          <a:prstGeom prst="rect">
            <a:avLst/>
          </a:prstGeom>
          <a:solidFill>
            <a:srgbClr val="8A8A8A"/>
          </a:solidFill>
          <a:ln w="12700">
            <a:miter lim="400000"/>
          </a:ln>
        </p:spPr>
        <p:txBody>
          <a:bodyPr lIns="45719" rIns="45719"/>
          <a:lstStyle/>
          <a:p>
            <a:pPr/>
          </a:p>
        </p:txBody>
      </p:sp>
      <p:sp>
        <p:nvSpPr>
          <p:cNvPr id="493" name="Titel 1"/>
          <p:cNvSpPr txBox="1"/>
          <p:nvPr>
            <p:ph type="title"/>
          </p:nvPr>
        </p:nvSpPr>
        <p:spPr>
          <a:xfrm>
            <a:off x="301396" y="124586"/>
            <a:ext cx="6198910" cy="864097"/>
          </a:xfrm>
          <a:prstGeom prst="rect">
            <a:avLst/>
          </a:prstGeom>
        </p:spPr>
        <p:txBody>
          <a:bodyPr/>
          <a:lstStyle/>
          <a:p>
            <a:pPr>
              <a:defRPr sz="2200"/>
            </a:pPr>
            <a:r>
              <a:t>Problem 2: </a:t>
            </a:r>
          </a:p>
          <a:p>
            <a:pPr>
              <a:defRPr sz="2200"/>
            </a:pPr>
            <a:r>
              <a:t>Veröffentlichen ist teuer</a:t>
            </a:r>
          </a:p>
        </p:txBody>
      </p:sp>
      <p:sp>
        <p:nvSpPr>
          <p:cNvPr id="494" name="Abbildung 4…"/>
          <p:cNvSpPr txBox="1"/>
          <p:nvPr/>
        </p:nvSpPr>
        <p:spPr>
          <a:xfrm>
            <a:off x="514556" y="1142928"/>
            <a:ext cx="7773037" cy="3721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1000">
                <a:solidFill>
                  <a:schemeClr val="accent4">
                    <a:lumOff val="-8800"/>
                  </a:schemeClr>
                </a:solidFill>
                <a:latin typeface="D-DIN"/>
                <a:ea typeface="D-DIN"/>
                <a:cs typeface="D-DIN"/>
                <a:sym typeface="D-DIN"/>
              </a:defRPr>
            </a:pPr>
            <a:r>
              <a:t>Abbildung 4</a:t>
            </a:r>
          </a:p>
          <a:p>
            <a:pPr defTabSz="457200">
              <a:lnSpc>
                <a:spcPts val="1100"/>
              </a:lnSpc>
              <a:defRPr i="1" sz="1000">
                <a:solidFill>
                  <a:schemeClr val="accent4">
                    <a:lumOff val="-8800"/>
                  </a:schemeClr>
                </a:solidFill>
                <a:latin typeface="D-DIN"/>
                <a:ea typeface="D-DIN"/>
                <a:cs typeface="D-DIN"/>
                <a:sym typeface="D-DIN"/>
              </a:defRPr>
            </a:pPr>
            <a:r>
              <a:t>Hanna möchte allen ihre Ergebnisse zugänglich machen.</a:t>
            </a:r>
          </a:p>
        </p:txBody>
      </p:sp>
      <p:sp>
        <p:nvSpPr>
          <p:cNvPr id="495" name="Abbildung basiert auf einem Screenshot aus dem „Ich bin Hanna“-Video des BMBF; im Archiv nicht mehr verfügbar, aber das Video ist noch auf YouTube (Jörg Thomsen, 2021)"/>
          <p:cNvSpPr txBox="1"/>
          <p:nvPr/>
        </p:nvSpPr>
        <p:spPr>
          <a:xfrm>
            <a:off x="486792" y="5652185"/>
            <a:ext cx="8050263" cy="2134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000"/>
              </a:lnSpc>
              <a:defRPr sz="700">
                <a:solidFill>
                  <a:schemeClr val="accent3">
                    <a:lumOff val="-11199"/>
                  </a:schemeClr>
                </a:solidFill>
                <a:latin typeface="D-DIN"/>
                <a:ea typeface="D-DIN"/>
                <a:cs typeface="D-DIN"/>
                <a:sym typeface="D-DIN"/>
              </a:defRPr>
            </a:lvl1pPr>
          </a:lstStyle>
          <a:p>
            <a:pPr/>
            <a:r>
              <a:t>Abbildung basiert auf einem Screenshot aus dem „Ich bin Hanna“-Video des BMBF; im Archiv nicht mehr verfügbar, aber das Video ist noch auf YouTube (Jörg Thomsen, 2021)</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501" name="Bildschirmfoto 2021-07-07 um 10.57.58.png" descr="Bildschirmfoto 2021-07-07 um 10.57.58.png"/>
          <p:cNvPicPr>
            <a:picLocks noChangeAspect="1"/>
          </p:cNvPicPr>
          <p:nvPr/>
        </p:nvPicPr>
        <p:blipFill>
          <a:blip r:embed="rId3">
            <a:extLst/>
          </a:blip>
          <a:srcRect l="1244" t="12533" r="55269" b="4629"/>
          <a:stretch>
            <a:fillRect/>
          </a:stretch>
        </p:blipFill>
        <p:spPr>
          <a:xfrm>
            <a:off x="4689063" y="1523272"/>
            <a:ext cx="3559775" cy="4139323"/>
          </a:xfrm>
          <a:prstGeom prst="rect">
            <a:avLst/>
          </a:prstGeom>
          <a:ln w="12700">
            <a:miter lim="400000"/>
          </a:ln>
        </p:spPr>
      </p:pic>
      <p:pic>
        <p:nvPicPr>
          <p:cNvPr id="502" name="Bildschirmfoto 2021-07-07 um 10.57.58.png" descr="Bildschirmfoto 2021-07-07 um 10.57.58.png"/>
          <p:cNvPicPr>
            <a:picLocks noChangeAspect="0"/>
          </p:cNvPicPr>
          <p:nvPr/>
        </p:nvPicPr>
        <p:blipFill>
          <a:blip r:embed="rId3">
            <a:extLst/>
          </a:blip>
          <a:srcRect l="1244" t="12533" r="98393" b="4629"/>
          <a:stretch>
            <a:fillRect/>
          </a:stretch>
        </p:blipFill>
        <p:spPr>
          <a:xfrm>
            <a:off x="522073" y="1523272"/>
            <a:ext cx="4180507" cy="4139324"/>
          </a:xfrm>
          <a:prstGeom prst="rect">
            <a:avLst/>
          </a:prstGeom>
          <a:ln w="12700">
            <a:miter lim="400000"/>
          </a:ln>
        </p:spPr>
      </p:pic>
      <p:sp>
        <p:nvSpPr>
          <p:cNvPr id="503" name="Rechteck"/>
          <p:cNvSpPr/>
          <p:nvPr/>
        </p:nvSpPr>
        <p:spPr>
          <a:xfrm>
            <a:off x="623122" y="1631046"/>
            <a:ext cx="4038893" cy="1608123"/>
          </a:xfrm>
          <a:prstGeom prst="rect">
            <a:avLst/>
          </a:prstGeom>
          <a:solidFill>
            <a:srgbClr val="98CEDF"/>
          </a:solidFill>
          <a:ln w="12700">
            <a:miter lim="400000"/>
          </a:ln>
        </p:spPr>
        <p:txBody>
          <a:bodyPr lIns="45719" rIns="45719"/>
          <a:lstStyle/>
          <a:p>
            <a:pPr/>
          </a:p>
        </p:txBody>
      </p:sp>
      <p:sp>
        <p:nvSpPr>
          <p:cNvPr id="504" name="Rechteck"/>
          <p:cNvSpPr/>
          <p:nvPr/>
        </p:nvSpPr>
        <p:spPr>
          <a:xfrm>
            <a:off x="3113346" y="3410369"/>
            <a:ext cx="226405" cy="1608123"/>
          </a:xfrm>
          <a:prstGeom prst="rect">
            <a:avLst/>
          </a:prstGeom>
          <a:solidFill>
            <a:srgbClr val="98CEDF"/>
          </a:solidFill>
          <a:ln w="12700">
            <a:miter lim="400000"/>
          </a:ln>
        </p:spPr>
        <p:txBody>
          <a:bodyPr lIns="45719" rIns="45719"/>
          <a:lstStyle/>
          <a:p>
            <a:pPr/>
          </a:p>
        </p:txBody>
      </p:sp>
      <p:sp>
        <p:nvSpPr>
          <p:cNvPr id="505" name="Abbildung 5…"/>
          <p:cNvSpPr txBox="1"/>
          <p:nvPr/>
        </p:nvSpPr>
        <p:spPr>
          <a:xfrm>
            <a:off x="514556" y="1142928"/>
            <a:ext cx="7773037" cy="3721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1000">
                <a:solidFill>
                  <a:schemeClr val="accent4">
                    <a:lumOff val="-8800"/>
                  </a:schemeClr>
                </a:solidFill>
                <a:latin typeface="D-DIN"/>
                <a:ea typeface="D-DIN"/>
                <a:cs typeface="D-DIN"/>
                <a:sym typeface="D-DIN"/>
              </a:defRPr>
            </a:pPr>
            <a:r>
              <a:t>Abbildung 5</a:t>
            </a:r>
          </a:p>
          <a:p>
            <a:pPr defTabSz="457200">
              <a:lnSpc>
                <a:spcPts val="1100"/>
              </a:lnSpc>
              <a:defRPr i="1" sz="1000">
                <a:solidFill>
                  <a:schemeClr val="accent4">
                    <a:lumOff val="-8800"/>
                  </a:schemeClr>
                </a:solidFill>
                <a:latin typeface="D-DIN"/>
                <a:ea typeface="D-DIN"/>
                <a:cs typeface="D-DIN"/>
                <a:sym typeface="D-DIN"/>
              </a:defRPr>
            </a:pPr>
            <a:r>
              <a:t>Hanna hat sich keinen Open Access Verlag ausgesucht, weil sie noch an das Gute in der Welt geglaubt hat (zu Unrecht, sorry Hanna).</a:t>
            </a:r>
          </a:p>
        </p:txBody>
      </p:sp>
      <p:sp>
        <p:nvSpPr>
          <p:cNvPr id="506" name="Abbildung basiert auf einem Screenshot aus dem „Ich bin Hanna“-Video des BMBF; im Archiv nicht mehr verfügbar, aber das Video ist noch auf YouTube (Jörg Thomsen, 2021)"/>
          <p:cNvSpPr txBox="1"/>
          <p:nvPr/>
        </p:nvSpPr>
        <p:spPr>
          <a:xfrm>
            <a:off x="486792" y="5652185"/>
            <a:ext cx="8050263" cy="2134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000"/>
              </a:lnSpc>
              <a:defRPr sz="700">
                <a:solidFill>
                  <a:schemeClr val="accent3">
                    <a:lumOff val="-11199"/>
                  </a:schemeClr>
                </a:solidFill>
                <a:latin typeface="D-DIN"/>
                <a:ea typeface="D-DIN"/>
                <a:cs typeface="D-DIN"/>
                <a:sym typeface="D-DIN"/>
              </a:defRPr>
            </a:lvl1pPr>
          </a:lstStyle>
          <a:p>
            <a:pPr/>
            <a:r>
              <a:t>Abbildung basiert auf einem Screenshot aus dem „Ich bin Hanna“-Video des BMBF; im Archiv nicht mehr verfügbar, aber das Video ist noch auf YouTube (Jörg Thomsen, 2021)</a:t>
            </a:r>
          </a:p>
        </p:txBody>
      </p:sp>
      <p:sp>
        <p:nvSpPr>
          <p:cNvPr id="507" name="Rechteck"/>
          <p:cNvSpPr/>
          <p:nvPr/>
        </p:nvSpPr>
        <p:spPr>
          <a:xfrm>
            <a:off x="806690" y="2151577"/>
            <a:ext cx="3671756" cy="2786170"/>
          </a:xfrm>
          <a:prstGeom prst="rect">
            <a:avLst/>
          </a:prstGeom>
          <a:solidFill>
            <a:schemeClr val="accent3">
              <a:lumOff val="44000"/>
            </a:schemeClr>
          </a:solidFill>
          <a:ln w="25400">
            <a:solidFill>
              <a:schemeClr val="accent4">
                <a:lumOff val="-8800"/>
              </a:schemeClr>
            </a:solidFill>
          </a:ln>
        </p:spPr>
        <p:txBody>
          <a:bodyPr lIns="45719" rIns="45719"/>
          <a:lstStyle/>
          <a:p>
            <a:pPr/>
          </a:p>
        </p:txBody>
      </p:sp>
      <p:sp>
        <p:nvSpPr>
          <p:cNvPr id="508" name="Linie"/>
          <p:cNvSpPr/>
          <p:nvPr/>
        </p:nvSpPr>
        <p:spPr>
          <a:xfrm flipH="1" flipV="1">
            <a:off x="4481827" y="2149826"/>
            <a:ext cx="1329076" cy="798388"/>
          </a:xfrm>
          <a:prstGeom prst="line">
            <a:avLst/>
          </a:prstGeom>
          <a:ln w="25400">
            <a:solidFill>
              <a:schemeClr val="accent4">
                <a:lumOff val="-8800"/>
              </a:schemeClr>
            </a:solidFill>
          </a:ln>
        </p:spPr>
        <p:txBody>
          <a:bodyPr lIns="45719" rIns="45719"/>
          <a:lstStyle/>
          <a:p>
            <a:pPr/>
          </a:p>
        </p:txBody>
      </p:sp>
      <p:sp>
        <p:nvSpPr>
          <p:cNvPr id="509" name="Linie"/>
          <p:cNvSpPr/>
          <p:nvPr/>
        </p:nvSpPr>
        <p:spPr>
          <a:xfrm flipH="1">
            <a:off x="4496513" y="3716406"/>
            <a:ext cx="1321041" cy="1201111"/>
          </a:xfrm>
          <a:prstGeom prst="line">
            <a:avLst/>
          </a:prstGeom>
          <a:ln w="25400">
            <a:solidFill>
              <a:schemeClr val="accent4">
                <a:lumOff val="-8800"/>
              </a:schemeClr>
            </a:solidFill>
          </a:ln>
        </p:spPr>
        <p:txBody>
          <a:bodyPr lIns="45719" rIns="45719"/>
          <a:lstStyle/>
          <a:p>
            <a:pPr/>
          </a:p>
        </p:txBody>
      </p:sp>
      <p:sp>
        <p:nvSpPr>
          <p:cNvPr id="510" name="Rechteck"/>
          <p:cNvSpPr/>
          <p:nvPr/>
        </p:nvSpPr>
        <p:spPr>
          <a:xfrm>
            <a:off x="889340" y="2237226"/>
            <a:ext cx="568194" cy="484514"/>
          </a:xfrm>
          <a:prstGeom prst="rect">
            <a:avLst/>
          </a:prstGeom>
          <a:solidFill>
            <a:schemeClr val="accent3">
              <a:lumOff val="44000"/>
            </a:schemeClr>
          </a:solidFill>
          <a:ln w="12700">
            <a:miter lim="400000"/>
          </a:ln>
        </p:spPr>
        <p:txBody>
          <a:bodyPr lIns="45719" rIns="45719"/>
          <a:lstStyle/>
          <a:p>
            <a:pPr/>
          </a:p>
        </p:txBody>
      </p:sp>
      <p:sp>
        <p:nvSpPr>
          <p:cNvPr id="511" name="VERLAG"/>
          <p:cNvSpPr txBox="1"/>
          <p:nvPr/>
        </p:nvSpPr>
        <p:spPr>
          <a:xfrm>
            <a:off x="899008" y="2625219"/>
            <a:ext cx="591311"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900">
                <a:solidFill>
                  <a:srgbClr val="F3983F"/>
                </a:solidFill>
                <a:latin typeface="Georgia"/>
                <a:ea typeface="Georgia"/>
                <a:cs typeface="Georgia"/>
                <a:sym typeface="Georgia"/>
              </a:defRPr>
            </a:lvl1pPr>
          </a:lstStyle>
          <a:p>
            <a:pPr/>
            <a:r>
              <a:t>VERLAG </a:t>
            </a:r>
          </a:p>
        </p:txBody>
      </p:sp>
      <p:sp>
        <p:nvSpPr>
          <p:cNvPr id="512" name="Baum"/>
          <p:cNvSpPr/>
          <p:nvPr/>
        </p:nvSpPr>
        <p:spPr>
          <a:xfrm>
            <a:off x="1054479" y="2227584"/>
            <a:ext cx="330280" cy="415047"/>
          </a:xfrm>
          <a:custGeom>
            <a:avLst/>
            <a:gdLst/>
            <a:ahLst/>
            <a:cxnLst>
              <a:cxn ang="0">
                <a:pos x="wd2" y="hd2"/>
              </a:cxn>
              <a:cxn ang="5400000">
                <a:pos x="wd2" y="hd2"/>
              </a:cxn>
              <a:cxn ang="10800000">
                <a:pos x="wd2" y="hd2"/>
              </a:cxn>
              <a:cxn ang="16200000">
                <a:pos x="wd2" y="hd2"/>
              </a:cxn>
            </a:cxnLst>
            <a:rect l="0" t="0" r="r" b="b"/>
            <a:pathLst>
              <a:path w="21531" h="21599" fill="norm" stroke="1" extrusionOk="0">
                <a:moveTo>
                  <a:pt x="8459" y="0"/>
                </a:moveTo>
                <a:cubicBezTo>
                  <a:pt x="8430" y="17"/>
                  <a:pt x="8385" y="18"/>
                  <a:pt x="8353" y="33"/>
                </a:cubicBezTo>
                <a:cubicBezTo>
                  <a:pt x="8261" y="78"/>
                  <a:pt x="8167" y="149"/>
                  <a:pt x="8141" y="246"/>
                </a:cubicBezTo>
                <a:cubicBezTo>
                  <a:pt x="8125" y="312"/>
                  <a:pt x="8192" y="361"/>
                  <a:pt x="8214" y="402"/>
                </a:cubicBezTo>
                <a:cubicBezTo>
                  <a:pt x="8257" y="487"/>
                  <a:pt x="8232" y="654"/>
                  <a:pt x="8165" y="695"/>
                </a:cubicBezTo>
                <a:cubicBezTo>
                  <a:pt x="7901" y="855"/>
                  <a:pt x="7751" y="471"/>
                  <a:pt x="7483" y="603"/>
                </a:cubicBezTo>
                <a:cubicBezTo>
                  <a:pt x="7292" y="697"/>
                  <a:pt x="7290" y="946"/>
                  <a:pt x="7099" y="1039"/>
                </a:cubicBezTo>
                <a:cubicBezTo>
                  <a:pt x="6900" y="1137"/>
                  <a:pt x="6622" y="966"/>
                  <a:pt x="6475" y="1136"/>
                </a:cubicBezTo>
                <a:cubicBezTo>
                  <a:pt x="6388" y="1235"/>
                  <a:pt x="6463" y="1349"/>
                  <a:pt x="6426" y="1481"/>
                </a:cubicBezTo>
                <a:cubicBezTo>
                  <a:pt x="6398" y="1579"/>
                  <a:pt x="6346" y="1657"/>
                  <a:pt x="6237" y="1689"/>
                </a:cubicBezTo>
                <a:cubicBezTo>
                  <a:pt x="6076" y="1737"/>
                  <a:pt x="5956" y="1644"/>
                  <a:pt x="5848" y="1611"/>
                </a:cubicBezTo>
                <a:cubicBezTo>
                  <a:pt x="5762" y="1585"/>
                  <a:pt x="5646" y="1565"/>
                  <a:pt x="5539" y="1565"/>
                </a:cubicBezTo>
                <a:cubicBezTo>
                  <a:pt x="5464" y="1624"/>
                  <a:pt x="5379" y="1692"/>
                  <a:pt x="5261" y="1714"/>
                </a:cubicBezTo>
                <a:cubicBezTo>
                  <a:pt x="5120" y="1741"/>
                  <a:pt x="4959" y="1677"/>
                  <a:pt x="4863" y="1734"/>
                </a:cubicBezTo>
                <a:cubicBezTo>
                  <a:pt x="4686" y="1785"/>
                  <a:pt x="4799" y="2053"/>
                  <a:pt x="4700" y="2162"/>
                </a:cubicBezTo>
                <a:cubicBezTo>
                  <a:pt x="4661" y="2206"/>
                  <a:pt x="4580" y="2233"/>
                  <a:pt x="4505" y="2247"/>
                </a:cubicBezTo>
                <a:cubicBezTo>
                  <a:pt x="4434" y="2260"/>
                  <a:pt x="4370" y="2236"/>
                  <a:pt x="4327" y="2267"/>
                </a:cubicBezTo>
                <a:cubicBezTo>
                  <a:pt x="4227" y="2294"/>
                  <a:pt x="4275" y="2389"/>
                  <a:pt x="4238" y="2468"/>
                </a:cubicBezTo>
                <a:cubicBezTo>
                  <a:pt x="4191" y="2569"/>
                  <a:pt x="4058" y="2610"/>
                  <a:pt x="3992" y="2695"/>
                </a:cubicBezTo>
                <a:cubicBezTo>
                  <a:pt x="3972" y="2722"/>
                  <a:pt x="3959" y="2770"/>
                  <a:pt x="3986" y="2798"/>
                </a:cubicBezTo>
                <a:cubicBezTo>
                  <a:pt x="4059" y="2958"/>
                  <a:pt x="4397" y="2807"/>
                  <a:pt x="4547" y="2889"/>
                </a:cubicBezTo>
                <a:cubicBezTo>
                  <a:pt x="4665" y="2953"/>
                  <a:pt x="4571" y="3066"/>
                  <a:pt x="4571" y="3175"/>
                </a:cubicBezTo>
                <a:cubicBezTo>
                  <a:pt x="4590" y="3194"/>
                  <a:pt x="4609" y="3215"/>
                  <a:pt x="4628" y="3234"/>
                </a:cubicBezTo>
                <a:cubicBezTo>
                  <a:pt x="4735" y="3298"/>
                  <a:pt x="4862" y="3330"/>
                  <a:pt x="4848" y="3474"/>
                </a:cubicBezTo>
                <a:cubicBezTo>
                  <a:pt x="4803" y="3508"/>
                  <a:pt x="4772" y="3538"/>
                  <a:pt x="4700" y="3552"/>
                </a:cubicBezTo>
                <a:cubicBezTo>
                  <a:pt x="4588" y="3574"/>
                  <a:pt x="4456" y="3531"/>
                  <a:pt x="4376" y="3513"/>
                </a:cubicBezTo>
                <a:cubicBezTo>
                  <a:pt x="4149" y="3464"/>
                  <a:pt x="3817" y="3477"/>
                  <a:pt x="3709" y="3598"/>
                </a:cubicBezTo>
                <a:cubicBezTo>
                  <a:pt x="3589" y="3731"/>
                  <a:pt x="3770" y="3895"/>
                  <a:pt x="3806" y="4012"/>
                </a:cubicBezTo>
                <a:cubicBezTo>
                  <a:pt x="3803" y="4083"/>
                  <a:pt x="3800" y="4155"/>
                  <a:pt x="3798" y="4227"/>
                </a:cubicBezTo>
                <a:cubicBezTo>
                  <a:pt x="3798" y="4294"/>
                  <a:pt x="3826" y="4376"/>
                  <a:pt x="3783" y="4421"/>
                </a:cubicBezTo>
                <a:cubicBezTo>
                  <a:pt x="3753" y="4488"/>
                  <a:pt x="3639" y="4476"/>
                  <a:pt x="3571" y="4512"/>
                </a:cubicBezTo>
                <a:cubicBezTo>
                  <a:pt x="3490" y="4555"/>
                  <a:pt x="3456" y="4628"/>
                  <a:pt x="3342" y="4649"/>
                </a:cubicBezTo>
                <a:cubicBezTo>
                  <a:pt x="3224" y="4671"/>
                  <a:pt x="3170" y="4580"/>
                  <a:pt x="3130" y="4533"/>
                </a:cubicBezTo>
                <a:cubicBezTo>
                  <a:pt x="3063" y="4453"/>
                  <a:pt x="2866" y="4232"/>
                  <a:pt x="2667" y="4272"/>
                </a:cubicBezTo>
                <a:cubicBezTo>
                  <a:pt x="2585" y="4288"/>
                  <a:pt x="2495" y="4332"/>
                  <a:pt x="2463" y="4389"/>
                </a:cubicBezTo>
                <a:cubicBezTo>
                  <a:pt x="2436" y="4437"/>
                  <a:pt x="2457" y="4490"/>
                  <a:pt x="2440" y="4551"/>
                </a:cubicBezTo>
                <a:cubicBezTo>
                  <a:pt x="2417" y="4634"/>
                  <a:pt x="2376" y="4717"/>
                  <a:pt x="2302" y="4759"/>
                </a:cubicBezTo>
                <a:cubicBezTo>
                  <a:pt x="2247" y="4791"/>
                  <a:pt x="2129" y="4814"/>
                  <a:pt x="2033" y="4791"/>
                </a:cubicBezTo>
                <a:cubicBezTo>
                  <a:pt x="1997" y="4783"/>
                  <a:pt x="1939" y="4759"/>
                  <a:pt x="1879" y="4773"/>
                </a:cubicBezTo>
                <a:cubicBezTo>
                  <a:pt x="1806" y="4789"/>
                  <a:pt x="1753" y="4846"/>
                  <a:pt x="1692" y="4876"/>
                </a:cubicBezTo>
                <a:cubicBezTo>
                  <a:pt x="1601" y="4920"/>
                  <a:pt x="1481" y="4931"/>
                  <a:pt x="1398" y="4981"/>
                </a:cubicBezTo>
                <a:cubicBezTo>
                  <a:pt x="1375" y="4994"/>
                  <a:pt x="1368" y="5021"/>
                  <a:pt x="1349" y="5038"/>
                </a:cubicBezTo>
                <a:cubicBezTo>
                  <a:pt x="1349" y="5065"/>
                  <a:pt x="1351" y="5077"/>
                  <a:pt x="1366" y="5091"/>
                </a:cubicBezTo>
                <a:cubicBezTo>
                  <a:pt x="1388" y="5137"/>
                  <a:pt x="1444" y="5134"/>
                  <a:pt x="1497" y="5155"/>
                </a:cubicBezTo>
                <a:cubicBezTo>
                  <a:pt x="1568" y="5183"/>
                  <a:pt x="1616" y="5214"/>
                  <a:pt x="1644" y="5278"/>
                </a:cubicBezTo>
                <a:cubicBezTo>
                  <a:pt x="1655" y="5305"/>
                  <a:pt x="1666" y="5336"/>
                  <a:pt x="1644" y="5363"/>
                </a:cubicBezTo>
                <a:cubicBezTo>
                  <a:pt x="1612" y="5489"/>
                  <a:pt x="1370" y="5457"/>
                  <a:pt x="1317" y="5571"/>
                </a:cubicBezTo>
                <a:cubicBezTo>
                  <a:pt x="1240" y="5737"/>
                  <a:pt x="1504" y="5899"/>
                  <a:pt x="1635" y="5927"/>
                </a:cubicBezTo>
                <a:cubicBezTo>
                  <a:pt x="1749" y="5952"/>
                  <a:pt x="1826" y="5888"/>
                  <a:pt x="1896" y="5870"/>
                </a:cubicBezTo>
                <a:cubicBezTo>
                  <a:pt x="1942" y="5858"/>
                  <a:pt x="1987" y="5868"/>
                  <a:pt x="2033" y="5870"/>
                </a:cubicBezTo>
                <a:cubicBezTo>
                  <a:pt x="2058" y="5885"/>
                  <a:pt x="2083" y="5900"/>
                  <a:pt x="2107" y="5916"/>
                </a:cubicBezTo>
                <a:cubicBezTo>
                  <a:pt x="2185" y="6007"/>
                  <a:pt x="2091" y="6112"/>
                  <a:pt x="2065" y="6195"/>
                </a:cubicBezTo>
                <a:cubicBezTo>
                  <a:pt x="2036" y="6289"/>
                  <a:pt x="2113" y="6333"/>
                  <a:pt x="2131" y="6389"/>
                </a:cubicBezTo>
                <a:cubicBezTo>
                  <a:pt x="2148" y="6444"/>
                  <a:pt x="2094" y="6496"/>
                  <a:pt x="2082" y="6538"/>
                </a:cubicBezTo>
                <a:cubicBezTo>
                  <a:pt x="2071" y="6575"/>
                  <a:pt x="2092" y="6617"/>
                  <a:pt x="2099" y="6643"/>
                </a:cubicBezTo>
                <a:cubicBezTo>
                  <a:pt x="2126" y="6739"/>
                  <a:pt x="2057" y="6824"/>
                  <a:pt x="1993" y="6851"/>
                </a:cubicBezTo>
                <a:cubicBezTo>
                  <a:pt x="1752" y="6952"/>
                  <a:pt x="1622" y="6709"/>
                  <a:pt x="1383" y="6753"/>
                </a:cubicBezTo>
                <a:cubicBezTo>
                  <a:pt x="1248" y="6777"/>
                  <a:pt x="1071" y="6855"/>
                  <a:pt x="1146" y="7018"/>
                </a:cubicBezTo>
                <a:cubicBezTo>
                  <a:pt x="1189" y="7111"/>
                  <a:pt x="1404" y="7301"/>
                  <a:pt x="1601" y="7265"/>
                </a:cubicBezTo>
                <a:cubicBezTo>
                  <a:pt x="1702" y="7246"/>
                  <a:pt x="1839" y="7157"/>
                  <a:pt x="1959" y="7219"/>
                </a:cubicBezTo>
                <a:cubicBezTo>
                  <a:pt x="2115" y="7300"/>
                  <a:pt x="2032" y="7519"/>
                  <a:pt x="2205" y="7578"/>
                </a:cubicBezTo>
                <a:cubicBezTo>
                  <a:pt x="2424" y="7651"/>
                  <a:pt x="2911" y="7641"/>
                  <a:pt x="2895" y="7868"/>
                </a:cubicBezTo>
                <a:cubicBezTo>
                  <a:pt x="2847" y="7904"/>
                  <a:pt x="2819" y="7933"/>
                  <a:pt x="2741" y="7948"/>
                </a:cubicBezTo>
                <a:cubicBezTo>
                  <a:pt x="2601" y="7974"/>
                  <a:pt x="2449" y="7912"/>
                  <a:pt x="2334" y="7953"/>
                </a:cubicBezTo>
                <a:cubicBezTo>
                  <a:pt x="2209" y="7997"/>
                  <a:pt x="2215" y="8167"/>
                  <a:pt x="2016" y="8207"/>
                </a:cubicBezTo>
                <a:cubicBezTo>
                  <a:pt x="1873" y="8235"/>
                  <a:pt x="1783" y="8132"/>
                  <a:pt x="1707" y="8097"/>
                </a:cubicBezTo>
                <a:cubicBezTo>
                  <a:pt x="1603" y="8048"/>
                  <a:pt x="1436" y="8101"/>
                  <a:pt x="1366" y="8142"/>
                </a:cubicBezTo>
                <a:cubicBezTo>
                  <a:pt x="1342" y="8156"/>
                  <a:pt x="1330" y="8183"/>
                  <a:pt x="1309" y="8200"/>
                </a:cubicBezTo>
                <a:cubicBezTo>
                  <a:pt x="1309" y="8219"/>
                  <a:pt x="1309" y="8239"/>
                  <a:pt x="1309" y="8259"/>
                </a:cubicBezTo>
                <a:cubicBezTo>
                  <a:pt x="1336" y="8280"/>
                  <a:pt x="1353" y="8312"/>
                  <a:pt x="1383" y="8330"/>
                </a:cubicBezTo>
                <a:cubicBezTo>
                  <a:pt x="1433" y="8359"/>
                  <a:pt x="1598" y="8433"/>
                  <a:pt x="1521" y="8513"/>
                </a:cubicBezTo>
                <a:cubicBezTo>
                  <a:pt x="1467" y="8639"/>
                  <a:pt x="1114" y="8542"/>
                  <a:pt x="1048" y="8693"/>
                </a:cubicBezTo>
                <a:cubicBezTo>
                  <a:pt x="995" y="8755"/>
                  <a:pt x="1063" y="8845"/>
                  <a:pt x="1097" y="8881"/>
                </a:cubicBezTo>
                <a:cubicBezTo>
                  <a:pt x="1138" y="8924"/>
                  <a:pt x="1275" y="8996"/>
                  <a:pt x="1334" y="9032"/>
                </a:cubicBezTo>
                <a:cubicBezTo>
                  <a:pt x="1438" y="9094"/>
                  <a:pt x="1502" y="9186"/>
                  <a:pt x="1586" y="9265"/>
                </a:cubicBezTo>
                <a:cubicBezTo>
                  <a:pt x="1587" y="9412"/>
                  <a:pt x="1433" y="9383"/>
                  <a:pt x="1326" y="9441"/>
                </a:cubicBezTo>
                <a:cubicBezTo>
                  <a:pt x="1238" y="9489"/>
                  <a:pt x="1190" y="9573"/>
                  <a:pt x="1082" y="9610"/>
                </a:cubicBezTo>
                <a:cubicBezTo>
                  <a:pt x="989" y="9642"/>
                  <a:pt x="848" y="9610"/>
                  <a:pt x="756" y="9642"/>
                </a:cubicBezTo>
                <a:cubicBezTo>
                  <a:pt x="728" y="9732"/>
                  <a:pt x="793" y="9772"/>
                  <a:pt x="813" y="9855"/>
                </a:cubicBezTo>
                <a:cubicBezTo>
                  <a:pt x="837" y="9954"/>
                  <a:pt x="717" y="10040"/>
                  <a:pt x="782" y="10141"/>
                </a:cubicBezTo>
                <a:cubicBezTo>
                  <a:pt x="836" y="10226"/>
                  <a:pt x="962" y="10210"/>
                  <a:pt x="1091" y="10239"/>
                </a:cubicBezTo>
                <a:cubicBezTo>
                  <a:pt x="1164" y="10260"/>
                  <a:pt x="1236" y="10281"/>
                  <a:pt x="1309" y="10303"/>
                </a:cubicBezTo>
                <a:cubicBezTo>
                  <a:pt x="1361" y="10313"/>
                  <a:pt x="1458" y="10305"/>
                  <a:pt x="1497" y="10298"/>
                </a:cubicBezTo>
                <a:cubicBezTo>
                  <a:pt x="1563" y="10294"/>
                  <a:pt x="1627" y="10289"/>
                  <a:pt x="1692" y="10284"/>
                </a:cubicBezTo>
                <a:cubicBezTo>
                  <a:pt x="1773" y="10268"/>
                  <a:pt x="1865" y="10243"/>
                  <a:pt x="1944" y="10225"/>
                </a:cubicBezTo>
                <a:cubicBezTo>
                  <a:pt x="2121" y="10186"/>
                  <a:pt x="2333" y="10172"/>
                  <a:pt x="2408" y="10291"/>
                </a:cubicBezTo>
                <a:cubicBezTo>
                  <a:pt x="2419" y="10308"/>
                  <a:pt x="2437" y="10354"/>
                  <a:pt x="2423" y="10388"/>
                </a:cubicBezTo>
                <a:cubicBezTo>
                  <a:pt x="2393" y="10463"/>
                  <a:pt x="2281" y="10510"/>
                  <a:pt x="2196" y="10545"/>
                </a:cubicBezTo>
                <a:cubicBezTo>
                  <a:pt x="2041" y="10610"/>
                  <a:pt x="1692" y="10709"/>
                  <a:pt x="1601" y="10810"/>
                </a:cubicBezTo>
                <a:cubicBezTo>
                  <a:pt x="1487" y="10937"/>
                  <a:pt x="1624" y="11126"/>
                  <a:pt x="1383" y="11174"/>
                </a:cubicBezTo>
                <a:cubicBezTo>
                  <a:pt x="1127" y="11225"/>
                  <a:pt x="1060" y="10918"/>
                  <a:pt x="782" y="10986"/>
                </a:cubicBezTo>
                <a:cubicBezTo>
                  <a:pt x="747" y="10994"/>
                  <a:pt x="704" y="11015"/>
                  <a:pt x="676" y="11032"/>
                </a:cubicBezTo>
                <a:cubicBezTo>
                  <a:pt x="608" y="11072"/>
                  <a:pt x="552" y="11164"/>
                  <a:pt x="530" y="11238"/>
                </a:cubicBezTo>
                <a:cubicBezTo>
                  <a:pt x="498" y="11344"/>
                  <a:pt x="549" y="11426"/>
                  <a:pt x="487" y="11505"/>
                </a:cubicBezTo>
                <a:cubicBezTo>
                  <a:pt x="446" y="11557"/>
                  <a:pt x="365" y="11603"/>
                  <a:pt x="284" y="11622"/>
                </a:cubicBezTo>
                <a:cubicBezTo>
                  <a:pt x="199" y="11642"/>
                  <a:pt x="112" y="11633"/>
                  <a:pt x="57" y="11674"/>
                </a:cubicBezTo>
                <a:cubicBezTo>
                  <a:pt x="24" y="11700"/>
                  <a:pt x="-26" y="11764"/>
                  <a:pt x="17" y="11810"/>
                </a:cubicBezTo>
                <a:cubicBezTo>
                  <a:pt x="47" y="11877"/>
                  <a:pt x="152" y="11887"/>
                  <a:pt x="235" y="11914"/>
                </a:cubicBezTo>
                <a:cubicBezTo>
                  <a:pt x="347" y="11951"/>
                  <a:pt x="499" y="11999"/>
                  <a:pt x="553" y="12083"/>
                </a:cubicBezTo>
                <a:cubicBezTo>
                  <a:pt x="646" y="12230"/>
                  <a:pt x="405" y="12289"/>
                  <a:pt x="455" y="12440"/>
                </a:cubicBezTo>
                <a:cubicBezTo>
                  <a:pt x="493" y="12551"/>
                  <a:pt x="631" y="12594"/>
                  <a:pt x="684" y="12694"/>
                </a:cubicBezTo>
                <a:cubicBezTo>
                  <a:pt x="718" y="12759"/>
                  <a:pt x="716" y="12836"/>
                  <a:pt x="782" y="12875"/>
                </a:cubicBezTo>
                <a:cubicBezTo>
                  <a:pt x="881" y="12933"/>
                  <a:pt x="1183" y="12885"/>
                  <a:pt x="1317" y="12861"/>
                </a:cubicBezTo>
                <a:cubicBezTo>
                  <a:pt x="1458" y="12837"/>
                  <a:pt x="1621" y="12875"/>
                  <a:pt x="1650" y="12946"/>
                </a:cubicBezTo>
                <a:cubicBezTo>
                  <a:pt x="1669" y="12967"/>
                  <a:pt x="1661" y="12982"/>
                  <a:pt x="1658" y="13012"/>
                </a:cubicBezTo>
                <a:cubicBezTo>
                  <a:pt x="1638" y="13029"/>
                  <a:pt x="1626" y="13056"/>
                  <a:pt x="1601" y="13069"/>
                </a:cubicBezTo>
                <a:cubicBezTo>
                  <a:pt x="1485" y="13132"/>
                  <a:pt x="1300" y="13128"/>
                  <a:pt x="1171" y="13181"/>
                </a:cubicBezTo>
                <a:cubicBezTo>
                  <a:pt x="1068" y="13223"/>
                  <a:pt x="984" y="13292"/>
                  <a:pt x="871" y="13330"/>
                </a:cubicBezTo>
                <a:cubicBezTo>
                  <a:pt x="732" y="13375"/>
                  <a:pt x="478" y="13423"/>
                  <a:pt x="544" y="13602"/>
                </a:cubicBezTo>
                <a:cubicBezTo>
                  <a:pt x="586" y="13713"/>
                  <a:pt x="766" y="13736"/>
                  <a:pt x="805" y="13849"/>
                </a:cubicBezTo>
                <a:cubicBezTo>
                  <a:pt x="841" y="13952"/>
                  <a:pt x="704" y="14022"/>
                  <a:pt x="782" y="14116"/>
                </a:cubicBezTo>
                <a:cubicBezTo>
                  <a:pt x="893" y="14249"/>
                  <a:pt x="1304" y="14157"/>
                  <a:pt x="1375" y="14322"/>
                </a:cubicBezTo>
                <a:cubicBezTo>
                  <a:pt x="1451" y="14403"/>
                  <a:pt x="1338" y="14495"/>
                  <a:pt x="1286" y="14537"/>
                </a:cubicBezTo>
                <a:cubicBezTo>
                  <a:pt x="1158" y="14637"/>
                  <a:pt x="867" y="14805"/>
                  <a:pt x="985" y="15030"/>
                </a:cubicBezTo>
                <a:cubicBezTo>
                  <a:pt x="1034" y="15123"/>
                  <a:pt x="1204" y="15206"/>
                  <a:pt x="1383" y="15147"/>
                </a:cubicBezTo>
                <a:cubicBezTo>
                  <a:pt x="1445" y="15127"/>
                  <a:pt x="1492" y="15082"/>
                  <a:pt x="1546" y="15056"/>
                </a:cubicBezTo>
                <a:cubicBezTo>
                  <a:pt x="1601" y="15029"/>
                  <a:pt x="1664" y="15018"/>
                  <a:pt x="1701" y="14978"/>
                </a:cubicBezTo>
                <a:cubicBezTo>
                  <a:pt x="1740" y="14936"/>
                  <a:pt x="1766" y="14882"/>
                  <a:pt x="1822" y="14855"/>
                </a:cubicBezTo>
                <a:cubicBezTo>
                  <a:pt x="1866" y="14832"/>
                  <a:pt x="1919" y="14840"/>
                  <a:pt x="1976" y="14843"/>
                </a:cubicBezTo>
                <a:cubicBezTo>
                  <a:pt x="2012" y="14870"/>
                  <a:pt x="2061" y="14888"/>
                  <a:pt x="2082" y="14927"/>
                </a:cubicBezTo>
                <a:cubicBezTo>
                  <a:pt x="2126" y="15008"/>
                  <a:pt x="2106" y="15080"/>
                  <a:pt x="2205" y="15115"/>
                </a:cubicBezTo>
                <a:cubicBezTo>
                  <a:pt x="2262" y="15128"/>
                  <a:pt x="2317" y="15141"/>
                  <a:pt x="2374" y="15154"/>
                </a:cubicBezTo>
                <a:cubicBezTo>
                  <a:pt x="2528" y="15182"/>
                  <a:pt x="2685" y="15064"/>
                  <a:pt x="2766" y="15211"/>
                </a:cubicBezTo>
                <a:cubicBezTo>
                  <a:pt x="2805" y="15281"/>
                  <a:pt x="2763" y="15373"/>
                  <a:pt x="2789" y="15458"/>
                </a:cubicBezTo>
                <a:cubicBezTo>
                  <a:pt x="2827" y="15580"/>
                  <a:pt x="2987" y="15649"/>
                  <a:pt x="2847" y="15796"/>
                </a:cubicBezTo>
                <a:cubicBezTo>
                  <a:pt x="2783" y="15863"/>
                  <a:pt x="2619" y="15863"/>
                  <a:pt x="2569" y="15940"/>
                </a:cubicBezTo>
                <a:cubicBezTo>
                  <a:pt x="2495" y="16055"/>
                  <a:pt x="2618" y="16206"/>
                  <a:pt x="2709" y="16238"/>
                </a:cubicBezTo>
                <a:cubicBezTo>
                  <a:pt x="2909" y="16309"/>
                  <a:pt x="3149" y="16155"/>
                  <a:pt x="3359" y="16226"/>
                </a:cubicBezTo>
                <a:cubicBezTo>
                  <a:pt x="3504" y="16274"/>
                  <a:pt x="3571" y="16386"/>
                  <a:pt x="3774" y="16375"/>
                </a:cubicBezTo>
                <a:cubicBezTo>
                  <a:pt x="3801" y="16353"/>
                  <a:pt x="3841" y="16340"/>
                  <a:pt x="3863" y="16315"/>
                </a:cubicBezTo>
                <a:cubicBezTo>
                  <a:pt x="3898" y="16278"/>
                  <a:pt x="3921" y="16231"/>
                  <a:pt x="3969" y="16206"/>
                </a:cubicBezTo>
                <a:cubicBezTo>
                  <a:pt x="4036" y="16170"/>
                  <a:pt x="4135" y="16164"/>
                  <a:pt x="4204" y="16134"/>
                </a:cubicBezTo>
                <a:cubicBezTo>
                  <a:pt x="4278" y="16102"/>
                  <a:pt x="4392" y="16051"/>
                  <a:pt x="4490" y="16107"/>
                </a:cubicBezTo>
                <a:cubicBezTo>
                  <a:pt x="4612" y="16178"/>
                  <a:pt x="4587" y="16368"/>
                  <a:pt x="4717" y="16432"/>
                </a:cubicBezTo>
                <a:cubicBezTo>
                  <a:pt x="4898" y="16522"/>
                  <a:pt x="5087" y="16369"/>
                  <a:pt x="5270" y="16413"/>
                </a:cubicBezTo>
                <a:cubicBezTo>
                  <a:pt x="5423" y="16451"/>
                  <a:pt x="5447" y="16597"/>
                  <a:pt x="5613" y="16628"/>
                </a:cubicBezTo>
                <a:cubicBezTo>
                  <a:pt x="5738" y="16652"/>
                  <a:pt x="5900" y="16478"/>
                  <a:pt x="5971" y="16432"/>
                </a:cubicBezTo>
                <a:cubicBezTo>
                  <a:pt x="6009" y="16407"/>
                  <a:pt x="6096" y="16366"/>
                  <a:pt x="6157" y="16400"/>
                </a:cubicBezTo>
                <a:cubicBezTo>
                  <a:pt x="6472" y="16448"/>
                  <a:pt x="6063" y="16968"/>
                  <a:pt x="6392" y="17037"/>
                </a:cubicBezTo>
                <a:cubicBezTo>
                  <a:pt x="6492" y="17059"/>
                  <a:pt x="6591" y="16999"/>
                  <a:pt x="6653" y="16978"/>
                </a:cubicBezTo>
                <a:cubicBezTo>
                  <a:pt x="6726" y="16959"/>
                  <a:pt x="6800" y="16938"/>
                  <a:pt x="6873" y="16919"/>
                </a:cubicBezTo>
                <a:cubicBezTo>
                  <a:pt x="7017" y="16869"/>
                  <a:pt x="7108" y="16785"/>
                  <a:pt x="7191" y="16686"/>
                </a:cubicBezTo>
                <a:cubicBezTo>
                  <a:pt x="7250" y="16615"/>
                  <a:pt x="7379" y="16451"/>
                  <a:pt x="7563" y="16491"/>
                </a:cubicBezTo>
                <a:cubicBezTo>
                  <a:pt x="7741" y="16530"/>
                  <a:pt x="7780" y="16745"/>
                  <a:pt x="7873" y="16855"/>
                </a:cubicBezTo>
                <a:cubicBezTo>
                  <a:pt x="7913" y="16902"/>
                  <a:pt x="7983" y="16971"/>
                  <a:pt x="8108" y="16946"/>
                </a:cubicBezTo>
                <a:cubicBezTo>
                  <a:pt x="8208" y="16926"/>
                  <a:pt x="8261" y="16844"/>
                  <a:pt x="8307" y="16762"/>
                </a:cubicBezTo>
                <a:cubicBezTo>
                  <a:pt x="8811" y="17200"/>
                  <a:pt x="9645" y="17976"/>
                  <a:pt x="9645" y="17976"/>
                </a:cubicBezTo>
                <a:cubicBezTo>
                  <a:pt x="9645" y="17976"/>
                  <a:pt x="9976" y="18231"/>
                  <a:pt x="9976" y="18562"/>
                </a:cubicBezTo>
                <a:cubicBezTo>
                  <a:pt x="9976" y="19024"/>
                  <a:pt x="9976" y="19718"/>
                  <a:pt x="9976" y="19945"/>
                </a:cubicBezTo>
                <a:cubicBezTo>
                  <a:pt x="9976" y="20728"/>
                  <a:pt x="9275" y="21597"/>
                  <a:pt x="9275" y="21597"/>
                </a:cubicBezTo>
                <a:cubicBezTo>
                  <a:pt x="9275" y="21597"/>
                  <a:pt x="12156" y="21599"/>
                  <a:pt x="12312" y="21599"/>
                </a:cubicBezTo>
                <a:cubicBezTo>
                  <a:pt x="12136" y="21598"/>
                  <a:pt x="11551" y="20437"/>
                  <a:pt x="11551" y="19800"/>
                </a:cubicBezTo>
                <a:cubicBezTo>
                  <a:pt x="11551" y="19712"/>
                  <a:pt x="11551" y="19149"/>
                  <a:pt x="11551" y="18439"/>
                </a:cubicBezTo>
                <a:cubicBezTo>
                  <a:pt x="11551" y="18313"/>
                  <a:pt x="12770" y="17328"/>
                  <a:pt x="13727" y="16613"/>
                </a:cubicBezTo>
                <a:cubicBezTo>
                  <a:pt x="13783" y="16676"/>
                  <a:pt x="13849" y="16735"/>
                  <a:pt x="13907" y="16763"/>
                </a:cubicBezTo>
                <a:cubicBezTo>
                  <a:pt x="14005" y="16812"/>
                  <a:pt x="14097" y="16760"/>
                  <a:pt x="14159" y="16725"/>
                </a:cubicBezTo>
                <a:cubicBezTo>
                  <a:pt x="14245" y="16674"/>
                  <a:pt x="14295" y="16594"/>
                  <a:pt x="14387" y="16550"/>
                </a:cubicBezTo>
                <a:cubicBezTo>
                  <a:pt x="14448" y="16522"/>
                  <a:pt x="14510" y="16524"/>
                  <a:pt x="14591" y="16510"/>
                </a:cubicBezTo>
                <a:cubicBezTo>
                  <a:pt x="14611" y="16506"/>
                  <a:pt x="14663" y="16499"/>
                  <a:pt x="14697" y="16505"/>
                </a:cubicBezTo>
                <a:cubicBezTo>
                  <a:pt x="14793" y="16523"/>
                  <a:pt x="14859" y="16557"/>
                  <a:pt x="14883" y="16633"/>
                </a:cubicBezTo>
                <a:cubicBezTo>
                  <a:pt x="14913" y="16728"/>
                  <a:pt x="14829" y="16803"/>
                  <a:pt x="14908" y="16880"/>
                </a:cubicBezTo>
                <a:cubicBezTo>
                  <a:pt x="14952" y="16923"/>
                  <a:pt x="15088" y="16931"/>
                  <a:pt x="15169" y="16907"/>
                </a:cubicBezTo>
                <a:cubicBezTo>
                  <a:pt x="15293" y="16870"/>
                  <a:pt x="15350" y="16788"/>
                  <a:pt x="15444" y="16731"/>
                </a:cubicBezTo>
                <a:cubicBezTo>
                  <a:pt x="15470" y="16716"/>
                  <a:pt x="15502" y="16709"/>
                  <a:pt x="15527" y="16692"/>
                </a:cubicBezTo>
                <a:cubicBezTo>
                  <a:pt x="15645" y="16695"/>
                  <a:pt x="15851" y="16792"/>
                  <a:pt x="15883" y="16862"/>
                </a:cubicBezTo>
                <a:cubicBezTo>
                  <a:pt x="15908" y="16916"/>
                  <a:pt x="15860" y="16974"/>
                  <a:pt x="15883" y="17037"/>
                </a:cubicBezTo>
                <a:cubicBezTo>
                  <a:pt x="15904" y="17100"/>
                  <a:pt x="15992" y="17149"/>
                  <a:pt x="16071" y="17166"/>
                </a:cubicBezTo>
                <a:cubicBezTo>
                  <a:pt x="16166" y="17186"/>
                  <a:pt x="16249" y="17147"/>
                  <a:pt x="16298" y="17127"/>
                </a:cubicBezTo>
                <a:cubicBezTo>
                  <a:pt x="16471" y="17055"/>
                  <a:pt x="16644" y="16922"/>
                  <a:pt x="16713" y="16770"/>
                </a:cubicBezTo>
                <a:cubicBezTo>
                  <a:pt x="16744" y="16702"/>
                  <a:pt x="16713" y="16598"/>
                  <a:pt x="16747" y="16530"/>
                </a:cubicBezTo>
                <a:cubicBezTo>
                  <a:pt x="16797" y="16427"/>
                  <a:pt x="16984" y="16405"/>
                  <a:pt x="17062" y="16322"/>
                </a:cubicBezTo>
                <a:cubicBezTo>
                  <a:pt x="17111" y="16271"/>
                  <a:pt x="17151" y="16189"/>
                  <a:pt x="17234" y="16167"/>
                </a:cubicBezTo>
                <a:cubicBezTo>
                  <a:pt x="17325" y="16117"/>
                  <a:pt x="17412" y="16236"/>
                  <a:pt x="17486" y="16251"/>
                </a:cubicBezTo>
                <a:cubicBezTo>
                  <a:pt x="17591" y="16273"/>
                  <a:pt x="17682" y="16172"/>
                  <a:pt x="17778" y="16231"/>
                </a:cubicBezTo>
                <a:cubicBezTo>
                  <a:pt x="17922" y="16272"/>
                  <a:pt x="17836" y="16455"/>
                  <a:pt x="17967" y="16491"/>
                </a:cubicBezTo>
                <a:cubicBezTo>
                  <a:pt x="18062" y="16544"/>
                  <a:pt x="18188" y="16456"/>
                  <a:pt x="18225" y="16413"/>
                </a:cubicBezTo>
                <a:cubicBezTo>
                  <a:pt x="18369" y="16247"/>
                  <a:pt x="18056" y="15975"/>
                  <a:pt x="18299" y="15856"/>
                </a:cubicBezTo>
                <a:cubicBezTo>
                  <a:pt x="18497" y="15758"/>
                  <a:pt x="18746" y="15898"/>
                  <a:pt x="18975" y="15856"/>
                </a:cubicBezTo>
                <a:cubicBezTo>
                  <a:pt x="19040" y="15843"/>
                  <a:pt x="19096" y="15820"/>
                  <a:pt x="19144" y="15796"/>
                </a:cubicBezTo>
                <a:cubicBezTo>
                  <a:pt x="19197" y="15770"/>
                  <a:pt x="19246" y="15756"/>
                  <a:pt x="19267" y="15705"/>
                </a:cubicBezTo>
                <a:cubicBezTo>
                  <a:pt x="19276" y="15694"/>
                  <a:pt x="19276" y="15674"/>
                  <a:pt x="19276" y="15654"/>
                </a:cubicBezTo>
                <a:cubicBezTo>
                  <a:pt x="19224" y="15611"/>
                  <a:pt x="19177" y="15554"/>
                  <a:pt x="19096" y="15536"/>
                </a:cubicBezTo>
                <a:cubicBezTo>
                  <a:pt x="19001" y="15515"/>
                  <a:pt x="18914" y="15560"/>
                  <a:pt x="18829" y="15536"/>
                </a:cubicBezTo>
                <a:cubicBezTo>
                  <a:pt x="18781" y="15522"/>
                  <a:pt x="18759" y="15487"/>
                  <a:pt x="18723" y="15465"/>
                </a:cubicBezTo>
                <a:cubicBezTo>
                  <a:pt x="18697" y="15298"/>
                  <a:pt x="18775" y="15326"/>
                  <a:pt x="18852" y="15225"/>
                </a:cubicBezTo>
                <a:cubicBezTo>
                  <a:pt x="18884" y="15184"/>
                  <a:pt x="18876" y="15123"/>
                  <a:pt x="18901" y="15076"/>
                </a:cubicBezTo>
                <a:cubicBezTo>
                  <a:pt x="18939" y="15004"/>
                  <a:pt x="19021" y="14960"/>
                  <a:pt x="19047" y="14875"/>
                </a:cubicBezTo>
                <a:cubicBezTo>
                  <a:pt x="19079" y="14769"/>
                  <a:pt x="18936" y="14676"/>
                  <a:pt x="18909" y="14596"/>
                </a:cubicBezTo>
                <a:cubicBezTo>
                  <a:pt x="18878" y="14505"/>
                  <a:pt x="18986" y="14364"/>
                  <a:pt x="19038" y="14336"/>
                </a:cubicBezTo>
                <a:cubicBezTo>
                  <a:pt x="19188" y="14255"/>
                  <a:pt x="19464" y="14397"/>
                  <a:pt x="19648" y="14290"/>
                </a:cubicBezTo>
                <a:cubicBezTo>
                  <a:pt x="19715" y="14251"/>
                  <a:pt x="19748" y="14181"/>
                  <a:pt x="19797" y="14128"/>
                </a:cubicBezTo>
                <a:cubicBezTo>
                  <a:pt x="19848" y="14071"/>
                  <a:pt x="19948" y="14048"/>
                  <a:pt x="20000" y="13992"/>
                </a:cubicBezTo>
                <a:cubicBezTo>
                  <a:pt x="20082" y="13905"/>
                  <a:pt x="20098" y="13852"/>
                  <a:pt x="20284" y="13862"/>
                </a:cubicBezTo>
                <a:cubicBezTo>
                  <a:pt x="20307" y="13881"/>
                  <a:pt x="20345" y="13891"/>
                  <a:pt x="20364" y="13913"/>
                </a:cubicBezTo>
                <a:cubicBezTo>
                  <a:pt x="20405" y="13957"/>
                  <a:pt x="20436" y="14034"/>
                  <a:pt x="20470" y="14082"/>
                </a:cubicBezTo>
                <a:cubicBezTo>
                  <a:pt x="20504" y="14089"/>
                  <a:pt x="20534" y="14111"/>
                  <a:pt x="20584" y="14102"/>
                </a:cubicBezTo>
                <a:cubicBezTo>
                  <a:pt x="20716" y="14079"/>
                  <a:pt x="20958" y="13991"/>
                  <a:pt x="20911" y="13835"/>
                </a:cubicBezTo>
                <a:cubicBezTo>
                  <a:pt x="20883" y="13746"/>
                  <a:pt x="20730" y="13595"/>
                  <a:pt x="20633" y="13563"/>
                </a:cubicBezTo>
                <a:cubicBezTo>
                  <a:pt x="20514" y="13523"/>
                  <a:pt x="20416" y="13551"/>
                  <a:pt x="20356" y="13460"/>
                </a:cubicBezTo>
                <a:cubicBezTo>
                  <a:pt x="20335" y="13428"/>
                  <a:pt x="20327" y="13375"/>
                  <a:pt x="20341" y="13336"/>
                </a:cubicBezTo>
                <a:cubicBezTo>
                  <a:pt x="20376" y="13237"/>
                  <a:pt x="20469" y="13174"/>
                  <a:pt x="20576" y="13135"/>
                </a:cubicBezTo>
                <a:cubicBezTo>
                  <a:pt x="20664" y="13103"/>
                  <a:pt x="20760" y="13095"/>
                  <a:pt x="20796" y="13024"/>
                </a:cubicBezTo>
                <a:cubicBezTo>
                  <a:pt x="20849" y="12922"/>
                  <a:pt x="20717" y="12799"/>
                  <a:pt x="20779" y="12726"/>
                </a:cubicBezTo>
                <a:cubicBezTo>
                  <a:pt x="20805" y="12612"/>
                  <a:pt x="21085" y="12606"/>
                  <a:pt x="21211" y="12564"/>
                </a:cubicBezTo>
                <a:cubicBezTo>
                  <a:pt x="21300" y="12534"/>
                  <a:pt x="21324" y="12488"/>
                  <a:pt x="21381" y="12433"/>
                </a:cubicBezTo>
                <a:cubicBezTo>
                  <a:pt x="21375" y="12253"/>
                  <a:pt x="21127" y="12307"/>
                  <a:pt x="21146" y="12095"/>
                </a:cubicBezTo>
                <a:cubicBezTo>
                  <a:pt x="21181" y="12068"/>
                  <a:pt x="21204" y="12029"/>
                  <a:pt x="21243" y="12006"/>
                </a:cubicBezTo>
                <a:cubicBezTo>
                  <a:pt x="21334" y="11951"/>
                  <a:pt x="21358" y="11930"/>
                  <a:pt x="21430" y="11862"/>
                </a:cubicBezTo>
                <a:cubicBezTo>
                  <a:pt x="21431" y="11683"/>
                  <a:pt x="21194" y="11716"/>
                  <a:pt x="21048" y="11654"/>
                </a:cubicBezTo>
                <a:cubicBezTo>
                  <a:pt x="21015" y="11640"/>
                  <a:pt x="21000" y="11610"/>
                  <a:pt x="20974" y="11590"/>
                </a:cubicBezTo>
                <a:cubicBezTo>
                  <a:pt x="20974" y="11572"/>
                  <a:pt x="20974" y="11555"/>
                  <a:pt x="20974" y="11537"/>
                </a:cubicBezTo>
                <a:cubicBezTo>
                  <a:pt x="21002" y="11514"/>
                  <a:pt x="21021" y="11484"/>
                  <a:pt x="21057" y="11466"/>
                </a:cubicBezTo>
                <a:cubicBezTo>
                  <a:pt x="21168" y="11413"/>
                  <a:pt x="21322" y="11415"/>
                  <a:pt x="21423" y="11356"/>
                </a:cubicBezTo>
                <a:cubicBezTo>
                  <a:pt x="21495" y="11315"/>
                  <a:pt x="21574" y="11174"/>
                  <a:pt x="21504" y="11083"/>
                </a:cubicBezTo>
                <a:cubicBezTo>
                  <a:pt x="21448" y="11009"/>
                  <a:pt x="21318" y="10959"/>
                  <a:pt x="21203" y="10934"/>
                </a:cubicBezTo>
                <a:cubicBezTo>
                  <a:pt x="20983" y="10886"/>
                  <a:pt x="20840" y="11005"/>
                  <a:pt x="20690" y="11044"/>
                </a:cubicBezTo>
                <a:cubicBezTo>
                  <a:pt x="20593" y="11057"/>
                  <a:pt x="20496" y="11070"/>
                  <a:pt x="20398" y="11083"/>
                </a:cubicBezTo>
                <a:cubicBezTo>
                  <a:pt x="20326" y="11101"/>
                  <a:pt x="20194" y="11158"/>
                  <a:pt x="20089" y="11121"/>
                </a:cubicBezTo>
                <a:cubicBezTo>
                  <a:pt x="20051" y="11108"/>
                  <a:pt x="20039" y="11075"/>
                  <a:pt x="20015" y="11050"/>
                </a:cubicBezTo>
                <a:cubicBezTo>
                  <a:pt x="20022" y="10894"/>
                  <a:pt x="20237" y="10890"/>
                  <a:pt x="20332" y="10804"/>
                </a:cubicBezTo>
                <a:cubicBezTo>
                  <a:pt x="20396" y="10746"/>
                  <a:pt x="20378" y="10623"/>
                  <a:pt x="20430" y="10557"/>
                </a:cubicBezTo>
                <a:cubicBezTo>
                  <a:pt x="20491" y="10479"/>
                  <a:pt x="20614" y="10442"/>
                  <a:pt x="20682" y="10369"/>
                </a:cubicBezTo>
                <a:cubicBezTo>
                  <a:pt x="20800" y="10242"/>
                  <a:pt x="20905" y="9931"/>
                  <a:pt x="20756" y="9765"/>
                </a:cubicBezTo>
                <a:cubicBezTo>
                  <a:pt x="20696" y="9699"/>
                  <a:pt x="20530" y="9623"/>
                  <a:pt x="20356" y="9654"/>
                </a:cubicBezTo>
                <a:cubicBezTo>
                  <a:pt x="20278" y="9668"/>
                  <a:pt x="20170" y="9709"/>
                  <a:pt x="20063" y="9688"/>
                </a:cubicBezTo>
                <a:cubicBezTo>
                  <a:pt x="19964" y="9668"/>
                  <a:pt x="19869" y="9604"/>
                  <a:pt x="19820" y="9544"/>
                </a:cubicBezTo>
                <a:cubicBezTo>
                  <a:pt x="19804" y="9524"/>
                  <a:pt x="19805" y="9498"/>
                  <a:pt x="19788" y="9480"/>
                </a:cubicBezTo>
                <a:cubicBezTo>
                  <a:pt x="19802" y="9355"/>
                  <a:pt x="19965" y="9347"/>
                  <a:pt x="20063" y="9290"/>
                </a:cubicBezTo>
                <a:cubicBezTo>
                  <a:pt x="20154" y="9238"/>
                  <a:pt x="20162" y="9145"/>
                  <a:pt x="20210" y="9057"/>
                </a:cubicBezTo>
                <a:cubicBezTo>
                  <a:pt x="20248" y="8987"/>
                  <a:pt x="20323" y="8927"/>
                  <a:pt x="20349" y="8849"/>
                </a:cubicBezTo>
                <a:cubicBezTo>
                  <a:pt x="20367" y="8796"/>
                  <a:pt x="20338" y="8733"/>
                  <a:pt x="20315" y="8707"/>
                </a:cubicBezTo>
                <a:cubicBezTo>
                  <a:pt x="20282" y="8669"/>
                  <a:pt x="20121" y="8573"/>
                  <a:pt x="20023" y="8590"/>
                </a:cubicBezTo>
                <a:cubicBezTo>
                  <a:pt x="19929" y="8607"/>
                  <a:pt x="19800" y="8655"/>
                  <a:pt x="19682" y="8616"/>
                </a:cubicBezTo>
                <a:cubicBezTo>
                  <a:pt x="19551" y="8572"/>
                  <a:pt x="19540" y="8435"/>
                  <a:pt x="19396" y="8408"/>
                </a:cubicBezTo>
                <a:cubicBezTo>
                  <a:pt x="19339" y="8397"/>
                  <a:pt x="19267" y="8425"/>
                  <a:pt x="19227" y="8435"/>
                </a:cubicBezTo>
                <a:cubicBezTo>
                  <a:pt x="19110" y="8463"/>
                  <a:pt x="18998" y="8489"/>
                  <a:pt x="18884" y="8513"/>
                </a:cubicBezTo>
                <a:cubicBezTo>
                  <a:pt x="18798" y="8530"/>
                  <a:pt x="18647" y="8510"/>
                  <a:pt x="18680" y="8421"/>
                </a:cubicBezTo>
                <a:cubicBezTo>
                  <a:pt x="18716" y="8326"/>
                  <a:pt x="18917" y="8321"/>
                  <a:pt x="19015" y="8272"/>
                </a:cubicBezTo>
                <a:cubicBezTo>
                  <a:pt x="19101" y="8230"/>
                  <a:pt x="19177" y="8169"/>
                  <a:pt x="19276" y="8136"/>
                </a:cubicBezTo>
                <a:cubicBezTo>
                  <a:pt x="19349" y="8123"/>
                  <a:pt x="19421" y="8110"/>
                  <a:pt x="19494" y="8097"/>
                </a:cubicBezTo>
                <a:cubicBezTo>
                  <a:pt x="19560" y="8069"/>
                  <a:pt x="19588" y="7998"/>
                  <a:pt x="19648" y="7966"/>
                </a:cubicBezTo>
                <a:cubicBezTo>
                  <a:pt x="19707" y="7935"/>
                  <a:pt x="19811" y="7945"/>
                  <a:pt x="19869" y="7914"/>
                </a:cubicBezTo>
                <a:cubicBezTo>
                  <a:pt x="19919" y="7887"/>
                  <a:pt x="19939" y="7825"/>
                  <a:pt x="19974" y="7786"/>
                </a:cubicBezTo>
                <a:cubicBezTo>
                  <a:pt x="20058" y="7694"/>
                  <a:pt x="20177" y="7675"/>
                  <a:pt x="20178" y="7512"/>
                </a:cubicBezTo>
                <a:cubicBezTo>
                  <a:pt x="20145" y="7485"/>
                  <a:pt x="20127" y="7450"/>
                  <a:pt x="20080" y="7434"/>
                </a:cubicBezTo>
                <a:cubicBezTo>
                  <a:pt x="19906" y="7374"/>
                  <a:pt x="19754" y="7417"/>
                  <a:pt x="19771" y="7214"/>
                </a:cubicBezTo>
                <a:cubicBezTo>
                  <a:pt x="19797" y="7193"/>
                  <a:pt x="19815" y="7158"/>
                  <a:pt x="19845" y="7141"/>
                </a:cubicBezTo>
                <a:cubicBezTo>
                  <a:pt x="19901" y="7111"/>
                  <a:pt x="19996" y="7097"/>
                  <a:pt x="20055" y="7070"/>
                </a:cubicBezTo>
                <a:cubicBezTo>
                  <a:pt x="20096" y="6931"/>
                  <a:pt x="19905" y="6922"/>
                  <a:pt x="19797" y="6862"/>
                </a:cubicBezTo>
                <a:cubicBezTo>
                  <a:pt x="19769" y="6847"/>
                  <a:pt x="19755" y="6817"/>
                  <a:pt x="19731" y="6798"/>
                </a:cubicBezTo>
                <a:cubicBezTo>
                  <a:pt x="19732" y="6640"/>
                  <a:pt x="19875" y="6495"/>
                  <a:pt x="20000" y="6435"/>
                </a:cubicBezTo>
                <a:cubicBezTo>
                  <a:pt x="20065" y="6403"/>
                  <a:pt x="20143" y="6397"/>
                  <a:pt x="20203" y="6364"/>
                </a:cubicBezTo>
                <a:cubicBezTo>
                  <a:pt x="20250" y="6338"/>
                  <a:pt x="20345" y="6239"/>
                  <a:pt x="20284" y="6174"/>
                </a:cubicBezTo>
                <a:cubicBezTo>
                  <a:pt x="20236" y="6070"/>
                  <a:pt x="20002" y="6150"/>
                  <a:pt x="19894" y="6096"/>
                </a:cubicBezTo>
                <a:cubicBezTo>
                  <a:pt x="19759" y="6029"/>
                  <a:pt x="19842" y="5898"/>
                  <a:pt x="19763" y="5804"/>
                </a:cubicBezTo>
                <a:cubicBezTo>
                  <a:pt x="19685" y="5712"/>
                  <a:pt x="19435" y="5747"/>
                  <a:pt x="19348" y="5662"/>
                </a:cubicBezTo>
                <a:cubicBezTo>
                  <a:pt x="19286" y="5601"/>
                  <a:pt x="19328" y="5473"/>
                  <a:pt x="19324" y="5376"/>
                </a:cubicBezTo>
                <a:cubicBezTo>
                  <a:pt x="19322" y="5322"/>
                  <a:pt x="19289" y="5260"/>
                  <a:pt x="19333" y="5221"/>
                </a:cubicBezTo>
                <a:cubicBezTo>
                  <a:pt x="19369" y="5147"/>
                  <a:pt x="19504" y="5176"/>
                  <a:pt x="19608" y="5155"/>
                </a:cubicBezTo>
                <a:cubicBezTo>
                  <a:pt x="19732" y="5129"/>
                  <a:pt x="19829" y="5087"/>
                  <a:pt x="19886" y="5006"/>
                </a:cubicBezTo>
                <a:cubicBezTo>
                  <a:pt x="19908" y="4973"/>
                  <a:pt x="19942" y="4888"/>
                  <a:pt x="19900" y="4844"/>
                </a:cubicBezTo>
                <a:cubicBezTo>
                  <a:pt x="19856" y="4743"/>
                  <a:pt x="19645" y="4794"/>
                  <a:pt x="19600" y="4661"/>
                </a:cubicBezTo>
                <a:cubicBezTo>
                  <a:pt x="19559" y="4540"/>
                  <a:pt x="19793" y="4409"/>
                  <a:pt x="19706" y="4220"/>
                </a:cubicBezTo>
                <a:cubicBezTo>
                  <a:pt x="19669" y="4140"/>
                  <a:pt x="19571" y="4119"/>
                  <a:pt x="19494" y="4071"/>
                </a:cubicBezTo>
                <a:cubicBezTo>
                  <a:pt x="19311" y="4076"/>
                  <a:pt x="19342" y="4233"/>
                  <a:pt x="19178" y="4259"/>
                </a:cubicBezTo>
                <a:cubicBezTo>
                  <a:pt x="19016" y="4284"/>
                  <a:pt x="18946" y="4083"/>
                  <a:pt x="18812" y="4057"/>
                </a:cubicBezTo>
                <a:cubicBezTo>
                  <a:pt x="18693" y="4034"/>
                  <a:pt x="18536" y="4154"/>
                  <a:pt x="18428" y="4078"/>
                </a:cubicBezTo>
                <a:cubicBezTo>
                  <a:pt x="18300" y="4042"/>
                  <a:pt x="18371" y="3914"/>
                  <a:pt x="18331" y="3806"/>
                </a:cubicBezTo>
                <a:cubicBezTo>
                  <a:pt x="18320" y="3777"/>
                  <a:pt x="18291" y="3756"/>
                  <a:pt x="18274" y="3733"/>
                </a:cubicBezTo>
                <a:cubicBezTo>
                  <a:pt x="18073" y="3697"/>
                  <a:pt x="17900" y="3831"/>
                  <a:pt x="17818" y="3934"/>
                </a:cubicBezTo>
                <a:cubicBezTo>
                  <a:pt x="17747" y="4025"/>
                  <a:pt x="17715" y="4124"/>
                  <a:pt x="17543" y="4117"/>
                </a:cubicBezTo>
                <a:cubicBezTo>
                  <a:pt x="17504" y="4086"/>
                  <a:pt x="17455" y="4066"/>
                  <a:pt x="17429" y="4025"/>
                </a:cubicBezTo>
                <a:cubicBezTo>
                  <a:pt x="17175" y="3638"/>
                  <a:pt x="17816" y="3597"/>
                  <a:pt x="17950" y="3363"/>
                </a:cubicBezTo>
                <a:cubicBezTo>
                  <a:pt x="18043" y="3198"/>
                  <a:pt x="17875" y="3120"/>
                  <a:pt x="17844" y="2999"/>
                </a:cubicBezTo>
                <a:cubicBezTo>
                  <a:pt x="17832" y="2953"/>
                  <a:pt x="17869" y="2904"/>
                  <a:pt x="17884" y="2876"/>
                </a:cubicBezTo>
                <a:cubicBezTo>
                  <a:pt x="17926" y="2796"/>
                  <a:pt x="17963" y="2687"/>
                  <a:pt x="17909" y="2603"/>
                </a:cubicBezTo>
                <a:cubicBezTo>
                  <a:pt x="17892" y="2575"/>
                  <a:pt x="17877" y="2547"/>
                  <a:pt x="17844" y="2532"/>
                </a:cubicBezTo>
                <a:cubicBezTo>
                  <a:pt x="17709" y="2474"/>
                  <a:pt x="17609" y="2576"/>
                  <a:pt x="17552" y="2624"/>
                </a:cubicBezTo>
                <a:cubicBezTo>
                  <a:pt x="17512" y="2657"/>
                  <a:pt x="17458" y="2687"/>
                  <a:pt x="17397" y="2701"/>
                </a:cubicBezTo>
                <a:cubicBezTo>
                  <a:pt x="17350" y="2713"/>
                  <a:pt x="17317" y="2708"/>
                  <a:pt x="17283" y="2727"/>
                </a:cubicBezTo>
                <a:cubicBezTo>
                  <a:pt x="17212" y="2767"/>
                  <a:pt x="17207" y="2853"/>
                  <a:pt x="17111" y="2876"/>
                </a:cubicBezTo>
                <a:cubicBezTo>
                  <a:pt x="17078" y="2894"/>
                  <a:pt x="17010" y="2890"/>
                  <a:pt x="16973" y="2876"/>
                </a:cubicBezTo>
                <a:cubicBezTo>
                  <a:pt x="16909" y="2850"/>
                  <a:pt x="16868" y="2791"/>
                  <a:pt x="16795" y="2772"/>
                </a:cubicBezTo>
                <a:cubicBezTo>
                  <a:pt x="16728" y="2770"/>
                  <a:pt x="16660" y="2768"/>
                  <a:pt x="16592" y="2766"/>
                </a:cubicBezTo>
                <a:cubicBezTo>
                  <a:pt x="16545" y="2756"/>
                  <a:pt x="16513" y="2732"/>
                  <a:pt x="16478" y="2713"/>
                </a:cubicBezTo>
                <a:cubicBezTo>
                  <a:pt x="16451" y="2618"/>
                  <a:pt x="16475" y="2530"/>
                  <a:pt x="16526" y="2461"/>
                </a:cubicBezTo>
                <a:cubicBezTo>
                  <a:pt x="16559" y="2418"/>
                  <a:pt x="16625" y="2348"/>
                  <a:pt x="16584" y="2267"/>
                </a:cubicBezTo>
                <a:cubicBezTo>
                  <a:pt x="16547" y="2194"/>
                  <a:pt x="16449" y="2144"/>
                  <a:pt x="16346" y="2123"/>
                </a:cubicBezTo>
                <a:cubicBezTo>
                  <a:pt x="16283" y="2110"/>
                  <a:pt x="16232" y="2121"/>
                  <a:pt x="16185" y="2098"/>
                </a:cubicBezTo>
                <a:cubicBezTo>
                  <a:pt x="16118" y="2065"/>
                  <a:pt x="16116" y="2001"/>
                  <a:pt x="16080" y="1942"/>
                </a:cubicBezTo>
                <a:cubicBezTo>
                  <a:pt x="16012" y="1834"/>
                  <a:pt x="15839" y="1731"/>
                  <a:pt x="15982" y="1584"/>
                </a:cubicBezTo>
                <a:cubicBezTo>
                  <a:pt x="16067" y="1497"/>
                  <a:pt x="16221" y="1541"/>
                  <a:pt x="16315" y="1488"/>
                </a:cubicBezTo>
                <a:cubicBezTo>
                  <a:pt x="16329" y="1479"/>
                  <a:pt x="16334" y="1459"/>
                  <a:pt x="16346" y="1449"/>
                </a:cubicBezTo>
                <a:cubicBezTo>
                  <a:pt x="16345" y="1308"/>
                  <a:pt x="16182" y="1228"/>
                  <a:pt x="16071" y="1170"/>
                </a:cubicBezTo>
                <a:cubicBezTo>
                  <a:pt x="16035" y="1151"/>
                  <a:pt x="15973" y="1108"/>
                  <a:pt x="15900" y="1124"/>
                </a:cubicBezTo>
                <a:cubicBezTo>
                  <a:pt x="15810" y="1143"/>
                  <a:pt x="15768" y="1215"/>
                  <a:pt x="15679" y="1234"/>
                </a:cubicBezTo>
                <a:cubicBezTo>
                  <a:pt x="15543" y="1263"/>
                  <a:pt x="15377" y="1155"/>
                  <a:pt x="15224" y="1156"/>
                </a:cubicBezTo>
                <a:cubicBezTo>
                  <a:pt x="15203" y="1173"/>
                  <a:pt x="15170" y="1182"/>
                  <a:pt x="15152" y="1202"/>
                </a:cubicBezTo>
                <a:cubicBezTo>
                  <a:pt x="15113" y="1245"/>
                  <a:pt x="15093" y="1302"/>
                  <a:pt x="15038" y="1332"/>
                </a:cubicBezTo>
                <a:cubicBezTo>
                  <a:pt x="15005" y="1349"/>
                  <a:pt x="14944" y="1355"/>
                  <a:pt x="14900" y="1344"/>
                </a:cubicBezTo>
                <a:cubicBezTo>
                  <a:pt x="14721" y="1297"/>
                  <a:pt x="14723" y="1134"/>
                  <a:pt x="14786" y="994"/>
                </a:cubicBezTo>
                <a:cubicBezTo>
                  <a:pt x="14798" y="967"/>
                  <a:pt x="14816" y="916"/>
                  <a:pt x="14802" y="877"/>
                </a:cubicBezTo>
                <a:cubicBezTo>
                  <a:pt x="14781" y="815"/>
                  <a:pt x="14716" y="751"/>
                  <a:pt x="14680" y="695"/>
                </a:cubicBezTo>
                <a:cubicBezTo>
                  <a:pt x="14616" y="597"/>
                  <a:pt x="14568" y="511"/>
                  <a:pt x="14445" y="461"/>
                </a:cubicBezTo>
                <a:cubicBezTo>
                  <a:pt x="14405" y="446"/>
                  <a:pt x="14318" y="428"/>
                  <a:pt x="14273" y="454"/>
                </a:cubicBezTo>
                <a:cubicBezTo>
                  <a:pt x="14150" y="490"/>
                  <a:pt x="14245" y="677"/>
                  <a:pt x="14087" y="715"/>
                </a:cubicBezTo>
                <a:cubicBezTo>
                  <a:pt x="14039" y="740"/>
                  <a:pt x="13955" y="721"/>
                  <a:pt x="13915" y="701"/>
                </a:cubicBezTo>
                <a:cubicBezTo>
                  <a:pt x="13864" y="676"/>
                  <a:pt x="13828" y="629"/>
                  <a:pt x="13777" y="603"/>
                </a:cubicBezTo>
                <a:cubicBezTo>
                  <a:pt x="13583" y="506"/>
                  <a:pt x="13180" y="500"/>
                  <a:pt x="13199" y="740"/>
                </a:cubicBezTo>
                <a:cubicBezTo>
                  <a:pt x="13212" y="750"/>
                  <a:pt x="13220" y="770"/>
                  <a:pt x="13233" y="779"/>
                </a:cubicBezTo>
                <a:cubicBezTo>
                  <a:pt x="13274" y="806"/>
                  <a:pt x="13333" y="809"/>
                  <a:pt x="13379" y="831"/>
                </a:cubicBezTo>
                <a:cubicBezTo>
                  <a:pt x="13410" y="847"/>
                  <a:pt x="13429" y="873"/>
                  <a:pt x="13460" y="889"/>
                </a:cubicBezTo>
                <a:cubicBezTo>
                  <a:pt x="13473" y="933"/>
                  <a:pt x="13480" y="958"/>
                  <a:pt x="13477" y="1007"/>
                </a:cubicBezTo>
                <a:cubicBezTo>
                  <a:pt x="13434" y="1043"/>
                  <a:pt x="13412" y="1080"/>
                  <a:pt x="13345" y="1097"/>
                </a:cubicBezTo>
                <a:cubicBezTo>
                  <a:pt x="13281" y="1113"/>
                  <a:pt x="13191" y="1095"/>
                  <a:pt x="13136" y="1117"/>
                </a:cubicBezTo>
                <a:cubicBezTo>
                  <a:pt x="13114" y="1135"/>
                  <a:pt x="13092" y="1152"/>
                  <a:pt x="13070" y="1170"/>
                </a:cubicBezTo>
                <a:cubicBezTo>
                  <a:pt x="13047" y="1183"/>
                  <a:pt x="13018" y="1188"/>
                  <a:pt x="12996" y="1202"/>
                </a:cubicBezTo>
                <a:cubicBezTo>
                  <a:pt x="12787" y="1196"/>
                  <a:pt x="12751" y="1051"/>
                  <a:pt x="12526" y="1065"/>
                </a:cubicBezTo>
                <a:cubicBezTo>
                  <a:pt x="12507" y="1076"/>
                  <a:pt x="12487" y="1086"/>
                  <a:pt x="12468" y="1097"/>
                </a:cubicBezTo>
                <a:cubicBezTo>
                  <a:pt x="12416" y="1158"/>
                  <a:pt x="12434" y="1275"/>
                  <a:pt x="12377" y="1337"/>
                </a:cubicBezTo>
                <a:cubicBezTo>
                  <a:pt x="12349" y="1368"/>
                  <a:pt x="12267" y="1407"/>
                  <a:pt x="12183" y="1389"/>
                </a:cubicBezTo>
                <a:cubicBezTo>
                  <a:pt x="12147" y="1382"/>
                  <a:pt x="12104" y="1351"/>
                  <a:pt x="12045" y="1364"/>
                </a:cubicBezTo>
                <a:cubicBezTo>
                  <a:pt x="11986" y="1377"/>
                  <a:pt x="11955" y="1430"/>
                  <a:pt x="11899" y="1449"/>
                </a:cubicBezTo>
                <a:cubicBezTo>
                  <a:pt x="11796" y="1482"/>
                  <a:pt x="11667" y="1415"/>
                  <a:pt x="11630" y="1371"/>
                </a:cubicBezTo>
                <a:cubicBezTo>
                  <a:pt x="11494" y="1210"/>
                  <a:pt x="11773" y="1107"/>
                  <a:pt x="11736" y="962"/>
                </a:cubicBezTo>
                <a:cubicBezTo>
                  <a:pt x="11722" y="907"/>
                  <a:pt x="11689" y="885"/>
                  <a:pt x="11655" y="850"/>
                </a:cubicBezTo>
                <a:cubicBezTo>
                  <a:pt x="11429" y="841"/>
                  <a:pt x="11409" y="1030"/>
                  <a:pt x="11143" y="1019"/>
                </a:cubicBezTo>
                <a:cubicBezTo>
                  <a:pt x="11101" y="988"/>
                  <a:pt x="11051" y="976"/>
                  <a:pt x="11028" y="928"/>
                </a:cubicBezTo>
                <a:cubicBezTo>
                  <a:pt x="11010" y="890"/>
                  <a:pt x="11038" y="836"/>
                  <a:pt x="11020" y="793"/>
                </a:cubicBezTo>
                <a:cubicBezTo>
                  <a:pt x="11012" y="773"/>
                  <a:pt x="10984" y="757"/>
                  <a:pt x="10971" y="740"/>
                </a:cubicBezTo>
                <a:cubicBezTo>
                  <a:pt x="10582" y="661"/>
                  <a:pt x="10663" y="935"/>
                  <a:pt x="10427" y="1012"/>
                </a:cubicBezTo>
                <a:cubicBezTo>
                  <a:pt x="10354" y="1036"/>
                  <a:pt x="10272" y="1017"/>
                  <a:pt x="10183" y="1033"/>
                </a:cubicBezTo>
                <a:cubicBezTo>
                  <a:pt x="10082" y="1050"/>
                  <a:pt x="9895" y="1094"/>
                  <a:pt x="9800" y="1046"/>
                </a:cubicBezTo>
                <a:cubicBezTo>
                  <a:pt x="9719" y="1006"/>
                  <a:pt x="9715" y="891"/>
                  <a:pt x="9630" y="857"/>
                </a:cubicBezTo>
                <a:cubicBezTo>
                  <a:pt x="9563" y="853"/>
                  <a:pt x="9495" y="849"/>
                  <a:pt x="9427" y="845"/>
                </a:cubicBezTo>
                <a:cubicBezTo>
                  <a:pt x="9377" y="834"/>
                  <a:pt x="9351" y="800"/>
                  <a:pt x="9313" y="779"/>
                </a:cubicBezTo>
                <a:cubicBezTo>
                  <a:pt x="9306" y="752"/>
                  <a:pt x="9282" y="710"/>
                  <a:pt x="9296" y="669"/>
                </a:cubicBezTo>
                <a:cubicBezTo>
                  <a:pt x="9306" y="639"/>
                  <a:pt x="9340" y="607"/>
                  <a:pt x="9353" y="578"/>
                </a:cubicBezTo>
                <a:cubicBezTo>
                  <a:pt x="9388" y="500"/>
                  <a:pt x="9324" y="409"/>
                  <a:pt x="9256" y="390"/>
                </a:cubicBezTo>
                <a:cubicBezTo>
                  <a:pt x="9145" y="337"/>
                  <a:pt x="9007" y="506"/>
                  <a:pt x="8881" y="429"/>
                </a:cubicBezTo>
                <a:cubicBezTo>
                  <a:pt x="8823" y="412"/>
                  <a:pt x="8763" y="343"/>
                  <a:pt x="8783" y="267"/>
                </a:cubicBezTo>
                <a:cubicBezTo>
                  <a:pt x="8790" y="241"/>
                  <a:pt x="8811" y="197"/>
                  <a:pt x="8800" y="162"/>
                </a:cubicBezTo>
                <a:cubicBezTo>
                  <a:pt x="8767" y="52"/>
                  <a:pt x="8635" y="-1"/>
                  <a:pt x="8459" y="0"/>
                </a:cubicBezTo>
                <a:close/>
                <a:moveTo>
                  <a:pt x="9783" y="16089"/>
                </a:moveTo>
                <a:cubicBezTo>
                  <a:pt x="9851" y="16101"/>
                  <a:pt x="9914" y="16135"/>
                  <a:pt x="9976" y="16175"/>
                </a:cubicBezTo>
                <a:cubicBezTo>
                  <a:pt x="9976" y="16474"/>
                  <a:pt x="9976" y="16799"/>
                  <a:pt x="9976" y="17097"/>
                </a:cubicBezTo>
                <a:cubicBezTo>
                  <a:pt x="9976" y="17096"/>
                  <a:pt x="9882" y="17286"/>
                  <a:pt x="9671" y="17127"/>
                </a:cubicBezTo>
                <a:cubicBezTo>
                  <a:pt x="9541" y="17029"/>
                  <a:pt x="8872" y="16498"/>
                  <a:pt x="8804" y="16444"/>
                </a:cubicBezTo>
                <a:cubicBezTo>
                  <a:pt x="8867" y="16377"/>
                  <a:pt x="8923" y="16299"/>
                  <a:pt x="9020" y="16270"/>
                </a:cubicBezTo>
                <a:cubicBezTo>
                  <a:pt x="9144" y="16233"/>
                  <a:pt x="9233" y="16324"/>
                  <a:pt x="9361" y="16297"/>
                </a:cubicBezTo>
                <a:cubicBezTo>
                  <a:pt x="9503" y="16267"/>
                  <a:pt x="9621" y="16059"/>
                  <a:pt x="9783" y="16089"/>
                </a:cubicBezTo>
                <a:close/>
                <a:moveTo>
                  <a:pt x="12111" y="16270"/>
                </a:moveTo>
                <a:cubicBezTo>
                  <a:pt x="12207" y="16287"/>
                  <a:pt x="12265" y="16333"/>
                  <a:pt x="12337" y="16368"/>
                </a:cubicBezTo>
                <a:cubicBezTo>
                  <a:pt x="12474" y="16434"/>
                  <a:pt x="12782" y="16524"/>
                  <a:pt x="13025" y="16479"/>
                </a:cubicBezTo>
                <a:lnTo>
                  <a:pt x="11863" y="17379"/>
                </a:lnTo>
                <a:cubicBezTo>
                  <a:pt x="11863" y="17379"/>
                  <a:pt x="11551" y="17522"/>
                  <a:pt x="11551" y="17276"/>
                </a:cubicBezTo>
                <a:cubicBezTo>
                  <a:pt x="11551" y="16969"/>
                  <a:pt x="11551" y="16667"/>
                  <a:pt x="11551" y="16388"/>
                </a:cubicBezTo>
                <a:cubicBezTo>
                  <a:pt x="11678" y="16360"/>
                  <a:pt x="11794" y="16339"/>
                  <a:pt x="11916" y="16304"/>
                </a:cubicBezTo>
                <a:cubicBezTo>
                  <a:pt x="11961" y="16290"/>
                  <a:pt x="12043" y="16258"/>
                  <a:pt x="12111" y="16270"/>
                </a:cubicBezTo>
                <a:close/>
              </a:path>
            </a:pathLst>
          </a:custGeom>
          <a:solidFill>
            <a:schemeClr val="accent4">
              <a:lumOff val="28000"/>
            </a:schemeClr>
          </a:solidFill>
          <a:ln w="12700">
            <a:miter lim="400000"/>
          </a:ln>
        </p:spPr>
        <p:txBody>
          <a:bodyPr lIns="45719" rIns="45719"/>
          <a:lstStyle/>
          <a:p>
            <a:pPr/>
          </a:p>
        </p:txBody>
      </p:sp>
      <p:sp>
        <p:nvSpPr>
          <p:cNvPr id="513" name="Linie"/>
          <p:cNvSpPr/>
          <p:nvPr/>
        </p:nvSpPr>
        <p:spPr>
          <a:xfrm>
            <a:off x="954552" y="2655330"/>
            <a:ext cx="430207" cy="1"/>
          </a:xfrm>
          <a:prstGeom prst="line">
            <a:avLst/>
          </a:prstGeom>
          <a:ln w="25400">
            <a:solidFill>
              <a:schemeClr val="accent4">
                <a:lumOff val="28000"/>
              </a:schemeClr>
            </a:solidFill>
          </a:ln>
        </p:spPr>
        <p:txBody>
          <a:bodyPr lIns="45719" rIns="45719"/>
          <a:lstStyle/>
          <a:p>
            <a:pPr/>
          </a:p>
        </p:txBody>
      </p:sp>
      <p:sp>
        <p:nvSpPr>
          <p:cNvPr id="514" name="Studie von Hanna"/>
          <p:cNvSpPr txBox="1"/>
          <p:nvPr/>
        </p:nvSpPr>
        <p:spPr>
          <a:xfrm>
            <a:off x="889340" y="3051139"/>
            <a:ext cx="1351767"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chemeClr val="accent4">
                    <a:lumOff val="-8800"/>
                  </a:schemeClr>
                </a:solidFill>
                <a:latin typeface="Georgia"/>
                <a:ea typeface="Georgia"/>
                <a:cs typeface="Georgia"/>
                <a:sym typeface="Georgia"/>
              </a:defRPr>
            </a:lvl1pPr>
          </a:lstStyle>
          <a:p>
            <a:pPr/>
            <a:r>
              <a:t>Studie von Hanna </a:t>
            </a:r>
          </a:p>
        </p:txBody>
      </p:sp>
      <p:sp>
        <p:nvSpPr>
          <p:cNvPr id="515" name="Erstautorin, H., Zweitautor, J. F., M., Drittautorin, M. M."/>
          <p:cNvSpPr txBox="1"/>
          <p:nvPr/>
        </p:nvSpPr>
        <p:spPr>
          <a:xfrm>
            <a:off x="899008" y="3242729"/>
            <a:ext cx="1329319" cy="154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
                <a:solidFill>
                  <a:srgbClr val="1C65B8"/>
                </a:solidFill>
                <a:latin typeface="+mn-lt"/>
                <a:ea typeface="+mn-ea"/>
                <a:cs typeface="+mn-cs"/>
                <a:sym typeface="Helvetica"/>
              </a:defRPr>
            </a:lvl1pPr>
          </a:lstStyle>
          <a:p>
            <a:pPr/>
            <a:r>
              <a:t>Erstautorin, H., Zweitautor, J. F., M., Drittautorin, M. M.</a:t>
            </a:r>
          </a:p>
        </p:txBody>
      </p:sp>
      <p:sp>
        <p:nvSpPr>
          <p:cNvPr id="516" name="Journal für Neuropsychologie"/>
          <p:cNvSpPr txBox="1"/>
          <p:nvPr/>
        </p:nvSpPr>
        <p:spPr>
          <a:xfrm>
            <a:off x="1578169" y="2414399"/>
            <a:ext cx="21287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chemeClr val="accent4">
                    <a:lumOff val="-8800"/>
                  </a:schemeClr>
                </a:solidFill>
                <a:latin typeface="+mn-lt"/>
                <a:ea typeface="+mn-ea"/>
                <a:cs typeface="+mn-cs"/>
                <a:sym typeface="Helvetica"/>
              </a:defRPr>
            </a:lvl1pPr>
          </a:lstStyle>
          <a:p>
            <a:pPr/>
            <a:r>
              <a:t>Journal für Neuropsychologie </a:t>
            </a:r>
          </a:p>
        </p:txBody>
      </p:sp>
      <p:sp>
        <p:nvSpPr>
          <p:cNvPr id="517" name="Linie"/>
          <p:cNvSpPr/>
          <p:nvPr/>
        </p:nvSpPr>
        <p:spPr>
          <a:xfrm>
            <a:off x="1571601" y="2683639"/>
            <a:ext cx="2081626" cy="1"/>
          </a:xfrm>
          <a:prstGeom prst="line">
            <a:avLst/>
          </a:prstGeom>
          <a:ln w="12700">
            <a:solidFill>
              <a:schemeClr val="accent4">
                <a:lumOff val="-8800"/>
              </a:schemeClr>
            </a:solidFill>
          </a:ln>
        </p:spPr>
        <p:txBody>
          <a:bodyPr lIns="45719" rIns="45719"/>
          <a:lstStyle/>
          <a:p>
            <a:pPr/>
          </a:p>
        </p:txBody>
      </p:sp>
      <p:sp>
        <p:nvSpPr>
          <p:cNvPr id="518" name="Linie"/>
          <p:cNvSpPr/>
          <p:nvPr/>
        </p:nvSpPr>
        <p:spPr>
          <a:xfrm>
            <a:off x="954552" y="3030494"/>
            <a:ext cx="3363449" cy="1"/>
          </a:xfrm>
          <a:prstGeom prst="line">
            <a:avLst/>
          </a:prstGeom>
          <a:ln w="12700">
            <a:solidFill>
              <a:schemeClr val="accent4">
                <a:lumOff val="13999"/>
              </a:schemeClr>
            </a:solidFill>
          </a:ln>
        </p:spPr>
        <p:txBody>
          <a:bodyPr lIns="45719" rIns="45719"/>
          <a:lstStyle/>
          <a:p>
            <a:pPr/>
          </a:p>
        </p:txBody>
      </p:sp>
      <p:sp>
        <p:nvSpPr>
          <p:cNvPr id="519" name="Rechteck"/>
          <p:cNvSpPr/>
          <p:nvPr/>
        </p:nvSpPr>
        <p:spPr>
          <a:xfrm>
            <a:off x="967252" y="3700579"/>
            <a:ext cx="3393593" cy="1100539"/>
          </a:xfrm>
          <a:prstGeom prst="rect">
            <a:avLst/>
          </a:prstGeom>
          <a:solidFill>
            <a:schemeClr val="accent3">
              <a:lumOff val="44000"/>
            </a:schemeClr>
          </a:solidFill>
          <a:ln w="38100">
            <a:solidFill>
              <a:srgbClr val="941100"/>
            </a:solidFill>
          </a:ln>
        </p:spPr>
        <p:txBody>
          <a:bodyPr lIns="45719" rIns="45719"/>
          <a:lstStyle/>
          <a:p>
            <a:pPr>
              <a:defRPr>
                <a:solidFill>
                  <a:srgbClr val="941100"/>
                </a:solidFill>
              </a:defRPr>
            </a:pPr>
          </a:p>
        </p:txBody>
      </p:sp>
      <p:sp>
        <p:nvSpPr>
          <p:cNvPr id="520" name="Volume 123, Issue 10, January 2022, pages 1 - 18"/>
          <p:cNvSpPr txBox="1"/>
          <p:nvPr/>
        </p:nvSpPr>
        <p:spPr>
          <a:xfrm>
            <a:off x="1739015" y="2668030"/>
            <a:ext cx="1807107" cy="16514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chemeClr val="accent4">
                    <a:lumOff val="-8800"/>
                  </a:schemeClr>
                </a:solidFill>
              </a:defRPr>
            </a:lvl1pPr>
          </a:lstStyle>
          <a:p>
            <a:pPr/>
            <a:r>
              <a:t>Volume 123, Issue 10, January 2022, pages 1 - 18</a:t>
            </a:r>
          </a:p>
        </p:txBody>
      </p:sp>
      <p:sp>
        <p:nvSpPr>
          <p:cNvPr id="521" name="Dreieck"/>
          <p:cNvSpPr/>
          <p:nvPr/>
        </p:nvSpPr>
        <p:spPr>
          <a:xfrm rot="10800000">
            <a:off x="1422964" y="3569594"/>
            <a:ext cx="61894" cy="46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3">
              <a:lumOff val="44000"/>
            </a:schemeClr>
          </a:solidFill>
          <a:ln>
            <a:solidFill>
              <a:srgbClr val="1C65B8"/>
            </a:solidFill>
          </a:ln>
        </p:spPr>
        <p:txBody>
          <a:bodyPr lIns="45719" rIns="45719"/>
          <a:lstStyle/>
          <a:p>
            <a:pPr/>
          </a:p>
        </p:txBody>
      </p:sp>
      <p:sp>
        <p:nvSpPr>
          <p:cNvPr id="522" name="Rechteck"/>
          <p:cNvSpPr/>
          <p:nvPr/>
        </p:nvSpPr>
        <p:spPr>
          <a:xfrm>
            <a:off x="1384758" y="3509341"/>
            <a:ext cx="161117" cy="70642"/>
          </a:xfrm>
          <a:prstGeom prst="rect">
            <a:avLst/>
          </a:prstGeom>
          <a:solidFill>
            <a:schemeClr val="accent3">
              <a:lumOff val="44000"/>
            </a:schemeClr>
          </a:solidFill>
          <a:ln w="12700">
            <a:miter lim="400000"/>
          </a:ln>
        </p:spPr>
        <p:txBody>
          <a:bodyPr lIns="45719" rIns="45719"/>
          <a:lstStyle/>
          <a:p>
            <a:pPr/>
          </a:p>
        </p:txBody>
      </p:sp>
      <p:sp>
        <p:nvSpPr>
          <p:cNvPr id="523" name="Show more"/>
          <p:cNvSpPr txBox="1"/>
          <p:nvPr/>
        </p:nvSpPr>
        <p:spPr>
          <a:xfrm>
            <a:off x="928671" y="3502805"/>
            <a:ext cx="489531" cy="180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1C65B8"/>
                </a:solidFill>
                <a:latin typeface="+mn-lt"/>
                <a:ea typeface="+mn-ea"/>
                <a:cs typeface="+mn-cs"/>
                <a:sym typeface="Helvetica"/>
              </a:defRPr>
            </a:lvl1pPr>
          </a:lstStyle>
          <a:p>
            <a:pPr/>
            <a:r>
              <a:t>Show more</a:t>
            </a:r>
          </a:p>
        </p:txBody>
      </p:sp>
      <p:sp>
        <p:nvSpPr>
          <p:cNvPr id="524" name="PDF Purchase Options…"/>
          <p:cNvSpPr txBox="1"/>
          <p:nvPr/>
        </p:nvSpPr>
        <p:spPr>
          <a:xfrm>
            <a:off x="1054479" y="3751024"/>
            <a:ext cx="3138121" cy="7594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solidFill>
                  <a:schemeClr val="accent4">
                    <a:lumOff val="-8800"/>
                  </a:schemeClr>
                </a:solidFill>
                <a:latin typeface="Georgia"/>
                <a:ea typeface="Georgia"/>
                <a:cs typeface="Georgia"/>
                <a:sym typeface="Georgia"/>
              </a:defRPr>
            </a:pPr>
            <a:r>
              <a:t>PDF Purchase Options</a:t>
            </a:r>
          </a:p>
          <a:p>
            <a:pPr>
              <a:lnSpc>
                <a:spcPct val="70000"/>
              </a:lnSpc>
              <a:defRPr sz="1200">
                <a:solidFill>
                  <a:schemeClr val="accent4">
                    <a:lumOff val="-8800"/>
                  </a:schemeClr>
                </a:solidFill>
                <a:latin typeface="+mn-lt"/>
                <a:ea typeface="+mn-ea"/>
                <a:cs typeface="+mn-cs"/>
                <a:sym typeface="Helvetica"/>
              </a:defRPr>
            </a:pPr>
          </a:p>
          <a:p>
            <a:pPr>
              <a:lnSpc>
                <a:spcPct val="70000"/>
              </a:lnSpc>
              <a:defRPr sz="1000">
                <a:solidFill>
                  <a:schemeClr val="accent4">
                    <a:lumOff val="-8800"/>
                  </a:schemeClr>
                </a:solidFill>
                <a:latin typeface="+mn-lt"/>
                <a:ea typeface="+mn-ea"/>
                <a:cs typeface="+mn-cs"/>
                <a:sym typeface="Helvetica"/>
              </a:defRPr>
            </a:pPr>
            <a:r>
              <a:t>      Academic &amp; Personal                   Corporate                    </a:t>
            </a:r>
          </a:p>
          <a:p>
            <a:pPr>
              <a:lnSpc>
                <a:spcPct val="70000"/>
              </a:lnSpc>
              <a:defRPr sz="1000">
                <a:solidFill>
                  <a:schemeClr val="accent4">
                    <a:lumOff val="-8800"/>
                  </a:schemeClr>
                </a:solidFill>
                <a:latin typeface="+mn-lt"/>
                <a:ea typeface="+mn-ea"/>
                <a:cs typeface="+mn-cs"/>
                <a:sym typeface="Helvetica"/>
              </a:defRPr>
            </a:pPr>
            <a:r>
              <a:t>                 Access                                  Access</a:t>
            </a:r>
          </a:p>
        </p:txBody>
      </p:sp>
      <p:sp>
        <p:nvSpPr>
          <p:cNvPr id="525" name="Abgerundetes Rechteck"/>
          <p:cNvSpPr/>
          <p:nvPr/>
        </p:nvSpPr>
        <p:spPr>
          <a:xfrm>
            <a:off x="1397458" y="4393107"/>
            <a:ext cx="1044524" cy="325262"/>
          </a:xfrm>
          <a:prstGeom prst="roundRect">
            <a:avLst>
              <a:gd name="adj" fmla="val 20066"/>
            </a:avLst>
          </a:prstGeom>
          <a:solidFill>
            <a:srgbClr val="3E969D"/>
          </a:solidFill>
          <a:ln w="25400">
            <a:solidFill>
              <a:srgbClr val="3E969D"/>
            </a:solidFill>
          </a:ln>
        </p:spPr>
        <p:txBody>
          <a:bodyPr lIns="45719" rIns="45719"/>
          <a:lstStyle/>
          <a:p>
            <a:pPr/>
          </a:p>
        </p:txBody>
      </p:sp>
      <p:sp>
        <p:nvSpPr>
          <p:cNvPr id="526" name="Abgerundetes Rechteck"/>
          <p:cNvSpPr/>
          <p:nvPr/>
        </p:nvSpPr>
        <p:spPr>
          <a:xfrm>
            <a:off x="3023892" y="4393107"/>
            <a:ext cx="994423" cy="325262"/>
          </a:xfrm>
          <a:prstGeom prst="roundRect">
            <a:avLst>
              <a:gd name="adj" fmla="val 20066"/>
            </a:avLst>
          </a:prstGeom>
          <a:solidFill>
            <a:srgbClr val="3E969D"/>
          </a:solidFill>
          <a:ln w="25400">
            <a:solidFill>
              <a:srgbClr val="3E969D"/>
            </a:solidFill>
          </a:ln>
        </p:spPr>
        <p:txBody>
          <a:bodyPr lIns="45719" rIns="45719"/>
          <a:lstStyle/>
          <a:p>
            <a:pPr/>
          </a:p>
        </p:txBody>
      </p:sp>
      <p:sp>
        <p:nvSpPr>
          <p:cNvPr id="527" name="$ 31.50"/>
          <p:cNvSpPr txBox="1"/>
          <p:nvPr/>
        </p:nvSpPr>
        <p:spPr>
          <a:xfrm>
            <a:off x="1486296" y="4380407"/>
            <a:ext cx="866848"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defRPr>
            </a:lvl1pPr>
          </a:lstStyle>
          <a:p>
            <a:pPr/>
            <a:r>
              <a:t>$ 31.50</a:t>
            </a:r>
          </a:p>
        </p:txBody>
      </p:sp>
      <p:sp>
        <p:nvSpPr>
          <p:cNvPr id="528" name="$ 39.50"/>
          <p:cNvSpPr txBox="1"/>
          <p:nvPr/>
        </p:nvSpPr>
        <p:spPr>
          <a:xfrm>
            <a:off x="3087679" y="4380407"/>
            <a:ext cx="866848"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defRPr>
            </a:lvl1pPr>
          </a:lstStyle>
          <a:p>
            <a:pPr/>
            <a:r>
              <a:t>$ 39.50</a:t>
            </a:r>
          </a:p>
        </p:txBody>
      </p:sp>
      <p:pic>
        <p:nvPicPr>
          <p:cNvPr id="529" name="Bildschirmfoto 2021-07-07 um 10.57.58.png" descr="Bildschirmfoto 2021-07-07 um 10.57.58.png"/>
          <p:cNvPicPr>
            <a:picLocks noChangeAspect="1"/>
          </p:cNvPicPr>
          <p:nvPr/>
        </p:nvPicPr>
        <p:blipFill>
          <a:blip r:embed="rId3">
            <a:extLst/>
          </a:blip>
          <a:srcRect l="29892" t="42704" r="67911" b="55682"/>
          <a:stretch>
            <a:fillRect/>
          </a:stretch>
        </p:blipFill>
        <p:spPr>
          <a:xfrm rot="10800000">
            <a:off x="7029327" y="3036805"/>
            <a:ext cx="179737" cy="80606"/>
          </a:xfrm>
          <a:prstGeom prst="rect">
            <a:avLst/>
          </a:prstGeom>
          <a:ln w="12700">
            <a:miter lim="400000"/>
          </a:ln>
        </p:spPr>
      </p:pic>
      <p:sp>
        <p:nvSpPr>
          <p:cNvPr id="530" name="Rechteck"/>
          <p:cNvSpPr/>
          <p:nvPr/>
        </p:nvSpPr>
        <p:spPr>
          <a:xfrm>
            <a:off x="3812004" y="2316300"/>
            <a:ext cx="404806" cy="570316"/>
          </a:xfrm>
          <a:prstGeom prst="rect">
            <a:avLst/>
          </a:prstGeom>
          <a:solidFill>
            <a:srgbClr val="FF9300">
              <a:alpha val="66543"/>
            </a:srgbClr>
          </a:solidFill>
          <a:ln w="12700">
            <a:miter lim="400000"/>
          </a:ln>
        </p:spPr>
        <p:txBody>
          <a:bodyPr lIns="45719" rIns="45719"/>
          <a:lstStyle/>
          <a:p>
            <a:pPr/>
          </a:p>
        </p:txBody>
      </p:sp>
      <p:sp>
        <p:nvSpPr>
          <p:cNvPr id="531" name="Rechteck"/>
          <p:cNvSpPr/>
          <p:nvPr/>
        </p:nvSpPr>
        <p:spPr>
          <a:xfrm>
            <a:off x="3836214" y="2358371"/>
            <a:ext cx="356386" cy="125492"/>
          </a:xfrm>
          <a:prstGeom prst="rect">
            <a:avLst/>
          </a:prstGeom>
          <a:solidFill>
            <a:schemeClr val="accent3">
              <a:lumOff val="44000"/>
            </a:schemeClr>
          </a:solidFill>
          <a:ln w="12700">
            <a:miter lim="400000"/>
          </a:ln>
        </p:spPr>
        <p:txBody>
          <a:bodyPr lIns="45719" rIns="45719"/>
          <a:lstStyle/>
          <a:p>
            <a:pPr/>
          </a:p>
        </p:txBody>
      </p:sp>
      <p:sp>
        <p:nvSpPr>
          <p:cNvPr id="532" name="Journal for…"/>
          <p:cNvSpPr txBox="1"/>
          <p:nvPr/>
        </p:nvSpPr>
        <p:spPr>
          <a:xfrm>
            <a:off x="3812004" y="2325220"/>
            <a:ext cx="398523" cy="1917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300"/>
            </a:pPr>
            <a:r>
              <a:t>Journal for </a:t>
            </a:r>
          </a:p>
          <a:p>
            <a:pPr algn="ctr">
              <a:defRPr sz="300"/>
            </a:pPr>
            <a:r>
              <a:t>Neuropsychology</a:t>
            </a:r>
          </a:p>
        </p:txBody>
      </p:sp>
      <p:sp>
        <p:nvSpPr>
          <p:cNvPr id="533" name="Gehirn"/>
          <p:cNvSpPr/>
          <p:nvPr/>
        </p:nvSpPr>
        <p:spPr>
          <a:xfrm>
            <a:off x="3873369" y="2559824"/>
            <a:ext cx="282076" cy="216413"/>
          </a:xfrm>
          <a:custGeom>
            <a:avLst/>
            <a:gdLst/>
            <a:ahLst/>
            <a:cxnLst>
              <a:cxn ang="0">
                <a:pos x="wd2" y="hd2"/>
              </a:cxn>
              <a:cxn ang="5400000">
                <a:pos x="wd2" y="hd2"/>
              </a:cxn>
              <a:cxn ang="10800000">
                <a:pos x="wd2" y="hd2"/>
              </a:cxn>
              <a:cxn ang="16200000">
                <a:pos x="wd2" y="hd2"/>
              </a:cxn>
            </a:cxnLst>
            <a:rect l="0" t="0" r="r" b="b"/>
            <a:pathLst>
              <a:path w="20765" h="21427" fill="norm" stroke="1" extrusionOk="0">
                <a:moveTo>
                  <a:pt x="7654" y="1"/>
                </a:moveTo>
                <a:cubicBezTo>
                  <a:pt x="6294" y="20"/>
                  <a:pt x="4753" y="903"/>
                  <a:pt x="4110" y="2532"/>
                </a:cubicBezTo>
                <a:cubicBezTo>
                  <a:pt x="4110" y="2532"/>
                  <a:pt x="4104" y="2532"/>
                  <a:pt x="4104" y="2532"/>
                </a:cubicBezTo>
                <a:cubicBezTo>
                  <a:pt x="3722" y="3624"/>
                  <a:pt x="3929" y="4445"/>
                  <a:pt x="3945" y="4495"/>
                </a:cubicBezTo>
                <a:cubicBezTo>
                  <a:pt x="3976" y="4602"/>
                  <a:pt x="3935" y="4724"/>
                  <a:pt x="3855" y="4767"/>
                </a:cubicBezTo>
                <a:cubicBezTo>
                  <a:pt x="3839" y="4774"/>
                  <a:pt x="3828" y="4781"/>
                  <a:pt x="3812" y="4781"/>
                </a:cubicBezTo>
                <a:cubicBezTo>
                  <a:pt x="3743" y="4788"/>
                  <a:pt x="3679" y="4730"/>
                  <a:pt x="3653" y="4644"/>
                </a:cubicBezTo>
                <a:cubicBezTo>
                  <a:pt x="3642" y="4595"/>
                  <a:pt x="3430" y="3790"/>
                  <a:pt x="3722" y="2691"/>
                </a:cubicBezTo>
                <a:cubicBezTo>
                  <a:pt x="3754" y="2562"/>
                  <a:pt x="3690" y="2425"/>
                  <a:pt x="3590" y="2425"/>
                </a:cubicBezTo>
                <a:cubicBezTo>
                  <a:pt x="1950" y="2425"/>
                  <a:pt x="273" y="5524"/>
                  <a:pt x="347" y="7372"/>
                </a:cubicBezTo>
                <a:cubicBezTo>
                  <a:pt x="353" y="7515"/>
                  <a:pt x="475" y="7579"/>
                  <a:pt x="555" y="7493"/>
                </a:cubicBezTo>
                <a:cubicBezTo>
                  <a:pt x="778" y="7236"/>
                  <a:pt x="1021" y="7029"/>
                  <a:pt x="1281" y="6886"/>
                </a:cubicBezTo>
                <a:cubicBezTo>
                  <a:pt x="1350" y="6850"/>
                  <a:pt x="1429" y="6879"/>
                  <a:pt x="1472" y="6964"/>
                </a:cubicBezTo>
                <a:cubicBezTo>
                  <a:pt x="1530" y="7078"/>
                  <a:pt x="1487" y="7236"/>
                  <a:pt x="1397" y="7279"/>
                </a:cubicBezTo>
                <a:cubicBezTo>
                  <a:pt x="1036" y="7471"/>
                  <a:pt x="750" y="7772"/>
                  <a:pt x="516" y="8129"/>
                </a:cubicBezTo>
                <a:cubicBezTo>
                  <a:pt x="-529" y="10034"/>
                  <a:pt x="140" y="12853"/>
                  <a:pt x="1392" y="14423"/>
                </a:cubicBezTo>
                <a:cubicBezTo>
                  <a:pt x="1610" y="14680"/>
                  <a:pt x="1833" y="14902"/>
                  <a:pt x="2056" y="15088"/>
                </a:cubicBezTo>
                <a:cubicBezTo>
                  <a:pt x="2156" y="15166"/>
                  <a:pt x="2358" y="15310"/>
                  <a:pt x="2352" y="15324"/>
                </a:cubicBezTo>
                <a:cubicBezTo>
                  <a:pt x="3759" y="16381"/>
                  <a:pt x="5347" y="16295"/>
                  <a:pt x="5973" y="16216"/>
                </a:cubicBezTo>
                <a:cubicBezTo>
                  <a:pt x="6105" y="16202"/>
                  <a:pt x="6238" y="16244"/>
                  <a:pt x="6344" y="16344"/>
                </a:cubicBezTo>
                <a:cubicBezTo>
                  <a:pt x="6567" y="16543"/>
                  <a:pt x="8073" y="17950"/>
                  <a:pt x="10605" y="17872"/>
                </a:cubicBezTo>
                <a:cubicBezTo>
                  <a:pt x="11231" y="17850"/>
                  <a:pt x="12001" y="17751"/>
                  <a:pt x="12824" y="17401"/>
                </a:cubicBezTo>
                <a:cubicBezTo>
                  <a:pt x="13912" y="16937"/>
                  <a:pt x="14755" y="15760"/>
                  <a:pt x="14686" y="14325"/>
                </a:cubicBezTo>
                <a:cubicBezTo>
                  <a:pt x="14506" y="12369"/>
                  <a:pt x="13817" y="11205"/>
                  <a:pt x="12469" y="10377"/>
                </a:cubicBezTo>
                <a:cubicBezTo>
                  <a:pt x="11806" y="9970"/>
                  <a:pt x="11046" y="9898"/>
                  <a:pt x="10467" y="9926"/>
                </a:cubicBezTo>
                <a:cubicBezTo>
                  <a:pt x="10122" y="9948"/>
                  <a:pt x="9815" y="9999"/>
                  <a:pt x="9550" y="10056"/>
                </a:cubicBezTo>
                <a:lnTo>
                  <a:pt x="9512" y="10069"/>
                </a:lnTo>
                <a:cubicBezTo>
                  <a:pt x="8599" y="10283"/>
                  <a:pt x="8137" y="10662"/>
                  <a:pt x="8132" y="10669"/>
                </a:cubicBezTo>
                <a:cubicBezTo>
                  <a:pt x="8111" y="10691"/>
                  <a:pt x="8085" y="10698"/>
                  <a:pt x="8064" y="10698"/>
                </a:cubicBezTo>
                <a:cubicBezTo>
                  <a:pt x="8006" y="10705"/>
                  <a:pt x="7952" y="10669"/>
                  <a:pt x="7920" y="10598"/>
                </a:cubicBezTo>
                <a:cubicBezTo>
                  <a:pt x="7872" y="10498"/>
                  <a:pt x="7899" y="10370"/>
                  <a:pt x="7968" y="10306"/>
                </a:cubicBezTo>
                <a:cubicBezTo>
                  <a:pt x="7989" y="10291"/>
                  <a:pt x="8266" y="10062"/>
                  <a:pt x="8807" y="9848"/>
                </a:cubicBezTo>
                <a:cubicBezTo>
                  <a:pt x="8903" y="9813"/>
                  <a:pt x="8918" y="9641"/>
                  <a:pt x="8839" y="9570"/>
                </a:cubicBezTo>
                <a:cubicBezTo>
                  <a:pt x="8313" y="9098"/>
                  <a:pt x="7617" y="8270"/>
                  <a:pt x="7416" y="7071"/>
                </a:cubicBezTo>
                <a:cubicBezTo>
                  <a:pt x="7394" y="6957"/>
                  <a:pt x="7448" y="6843"/>
                  <a:pt x="7533" y="6821"/>
                </a:cubicBezTo>
                <a:cubicBezTo>
                  <a:pt x="7618" y="6793"/>
                  <a:pt x="7698" y="6865"/>
                  <a:pt x="7719" y="6987"/>
                </a:cubicBezTo>
                <a:cubicBezTo>
                  <a:pt x="7942" y="8321"/>
                  <a:pt x="8912" y="9179"/>
                  <a:pt x="9358" y="9507"/>
                </a:cubicBezTo>
                <a:cubicBezTo>
                  <a:pt x="9469" y="9586"/>
                  <a:pt x="9597" y="9620"/>
                  <a:pt x="9719" y="9592"/>
                </a:cubicBezTo>
                <a:cubicBezTo>
                  <a:pt x="10234" y="9492"/>
                  <a:pt x="11518" y="9334"/>
                  <a:pt x="12595" y="9998"/>
                </a:cubicBezTo>
                <a:cubicBezTo>
                  <a:pt x="12998" y="10240"/>
                  <a:pt x="13345" y="10521"/>
                  <a:pt x="13636" y="10828"/>
                </a:cubicBezTo>
                <a:cubicBezTo>
                  <a:pt x="13743" y="10942"/>
                  <a:pt x="13897" y="10948"/>
                  <a:pt x="14008" y="10841"/>
                </a:cubicBezTo>
                <a:cubicBezTo>
                  <a:pt x="14640" y="10241"/>
                  <a:pt x="15270" y="10013"/>
                  <a:pt x="15902" y="10156"/>
                </a:cubicBezTo>
                <a:cubicBezTo>
                  <a:pt x="16756" y="10356"/>
                  <a:pt x="17361" y="11205"/>
                  <a:pt x="17584" y="11691"/>
                </a:cubicBezTo>
                <a:cubicBezTo>
                  <a:pt x="17626" y="11784"/>
                  <a:pt x="17616" y="11912"/>
                  <a:pt x="17552" y="11983"/>
                </a:cubicBezTo>
                <a:cubicBezTo>
                  <a:pt x="17526" y="12011"/>
                  <a:pt x="17499" y="12025"/>
                  <a:pt x="17468" y="12025"/>
                </a:cubicBezTo>
                <a:cubicBezTo>
                  <a:pt x="17414" y="12032"/>
                  <a:pt x="17357" y="11996"/>
                  <a:pt x="17325" y="11925"/>
                </a:cubicBezTo>
                <a:cubicBezTo>
                  <a:pt x="17144" y="11532"/>
                  <a:pt x="16602" y="10749"/>
                  <a:pt x="15849" y="10578"/>
                </a:cubicBezTo>
                <a:cubicBezTo>
                  <a:pt x="15313" y="10456"/>
                  <a:pt x="14766" y="10648"/>
                  <a:pt x="14214" y="11169"/>
                </a:cubicBezTo>
                <a:cubicBezTo>
                  <a:pt x="14123" y="11254"/>
                  <a:pt x="14108" y="11418"/>
                  <a:pt x="14177" y="11532"/>
                </a:cubicBezTo>
                <a:cubicBezTo>
                  <a:pt x="14389" y="11875"/>
                  <a:pt x="14565" y="12262"/>
                  <a:pt x="14698" y="12683"/>
                </a:cubicBezTo>
                <a:cubicBezTo>
                  <a:pt x="14847" y="13169"/>
                  <a:pt x="14952" y="13695"/>
                  <a:pt x="15005" y="14316"/>
                </a:cubicBezTo>
                <a:cubicBezTo>
                  <a:pt x="16369" y="14966"/>
                  <a:pt x="19967" y="14602"/>
                  <a:pt x="20652" y="11448"/>
                </a:cubicBezTo>
                <a:cubicBezTo>
                  <a:pt x="21071" y="9520"/>
                  <a:pt x="20280" y="7208"/>
                  <a:pt x="19086" y="6630"/>
                </a:cubicBezTo>
                <a:cubicBezTo>
                  <a:pt x="18943" y="6558"/>
                  <a:pt x="18795" y="6680"/>
                  <a:pt x="18758" y="6879"/>
                </a:cubicBezTo>
                <a:cubicBezTo>
                  <a:pt x="18652" y="7472"/>
                  <a:pt x="18444" y="7944"/>
                  <a:pt x="18242" y="8258"/>
                </a:cubicBezTo>
                <a:cubicBezTo>
                  <a:pt x="18189" y="8336"/>
                  <a:pt x="18189" y="8458"/>
                  <a:pt x="18242" y="8543"/>
                </a:cubicBezTo>
                <a:cubicBezTo>
                  <a:pt x="18338" y="8693"/>
                  <a:pt x="18481" y="8971"/>
                  <a:pt x="18635" y="9442"/>
                </a:cubicBezTo>
                <a:cubicBezTo>
                  <a:pt x="18667" y="9542"/>
                  <a:pt x="18640" y="9678"/>
                  <a:pt x="18565" y="9728"/>
                </a:cubicBezTo>
                <a:cubicBezTo>
                  <a:pt x="18544" y="9742"/>
                  <a:pt x="18529" y="9748"/>
                  <a:pt x="18507" y="9748"/>
                </a:cubicBezTo>
                <a:cubicBezTo>
                  <a:pt x="18438" y="9755"/>
                  <a:pt x="18375" y="9700"/>
                  <a:pt x="18348" y="9614"/>
                </a:cubicBezTo>
                <a:cubicBezTo>
                  <a:pt x="18348" y="9607"/>
                  <a:pt x="18226" y="9179"/>
                  <a:pt x="17977" y="8793"/>
                </a:cubicBezTo>
                <a:cubicBezTo>
                  <a:pt x="17653" y="8301"/>
                  <a:pt x="17271" y="8108"/>
                  <a:pt x="16836" y="8222"/>
                </a:cubicBezTo>
                <a:cubicBezTo>
                  <a:pt x="16740" y="8244"/>
                  <a:pt x="16650" y="8150"/>
                  <a:pt x="16650" y="8015"/>
                </a:cubicBezTo>
                <a:cubicBezTo>
                  <a:pt x="16650" y="7908"/>
                  <a:pt x="16708" y="7822"/>
                  <a:pt x="16783" y="7807"/>
                </a:cubicBezTo>
                <a:cubicBezTo>
                  <a:pt x="17244" y="7686"/>
                  <a:pt x="17610" y="7886"/>
                  <a:pt x="17791" y="8022"/>
                </a:cubicBezTo>
                <a:cubicBezTo>
                  <a:pt x="17871" y="8079"/>
                  <a:pt x="17971" y="8057"/>
                  <a:pt x="18030" y="7957"/>
                </a:cubicBezTo>
                <a:cubicBezTo>
                  <a:pt x="18444" y="7300"/>
                  <a:pt x="18980" y="5845"/>
                  <a:pt x="18215" y="4332"/>
                </a:cubicBezTo>
                <a:cubicBezTo>
                  <a:pt x="17738" y="3390"/>
                  <a:pt x="16750" y="2824"/>
                  <a:pt x="15965" y="2789"/>
                </a:cubicBezTo>
                <a:cubicBezTo>
                  <a:pt x="15901" y="2789"/>
                  <a:pt x="15843" y="2790"/>
                  <a:pt x="15779" y="2798"/>
                </a:cubicBezTo>
                <a:cubicBezTo>
                  <a:pt x="15647" y="2812"/>
                  <a:pt x="15403" y="2824"/>
                  <a:pt x="15074" y="2931"/>
                </a:cubicBezTo>
                <a:cubicBezTo>
                  <a:pt x="14560" y="3096"/>
                  <a:pt x="14279" y="3382"/>
                  <a:pt x="14273" y="3382"/>
                </a:cubicBezTo>
                <a:cubicBezTo>
                  <a:pt x="14204" y="3453"/>
                  <a:pt x="14107" y="3433"/>
                  <a:pt x="14054" y="3333"/>
                </a:cubicBezTo>
                <a:cubicBezTo>
                  <a:pt x="14007" y="3240"/>
                  <a:pt x="14019" y="3103"/>
                  <a:pt x="14088" y="3039"/>
                </a:cubicBezTo>
                <a:cubicBezTo>
                  <a:pt x="14114" y="3010"/>
                  <a:pt x="14470" y="2669"/>
                  <a:pt x="15096" y="2483"/>
                </a:cubicBezTo>
                <a:cubicBezTo>
                  <a:pt x="15186" y="2455"/>
                  <a:pt x="15227" y="2304"/>
                  <a:pt x="15169" y="2204"/>
                </a:cubicBezTo>
                <a:cubicBezTo>
                  <a:pt x="14341" y="648"/>
                  <a:pt x="11471" y="-173"/>
                  <a:pt x="10170" y="641"/>
                </a:cubicBezTo>
                <a:cubicBezTo>
                  <a:pt x="10048" y="719"/>
                  <a:pt x="9996" y="919"/>
                  <a:pt x="10059" y="1076"/>
                </a:cubicBezTo>
                <a:cubicBezTo>
                  <a:pt x="10203" y="1461"/>
                  <a:pt x="10265" y="1904"/>
                  <a:pt x="10233" y="2325"/>
                </a:cubicBezTo>
                <a:cubicBezTo>
                  <a:pt x="10228" y="2432"/>
                  <a:pt x="10165" y="2512"/>
                  <a:pt x="10091" y="2519"/>
                </a:cubicBezTo>
                <a:cubicBezTo>
                  <a:pt x="10080" y="2519"/>
                  <a:pt x="10075" y="2519"/>
                  <a:pt x="10064" y="2519"/>
                </a:cubicBezTo>
                <a:cubicBezTo>
                  <a:pt x="9979" y="2505"/>
                  <a:pt x="9916" y="2404"/>
                  <a:pt x="9927" y="2282"/>
                </a:cubicBezTo>
                <a:cubicBezTo>
                  <a:pt x="9937" y="2140"/>
                  <a:pt x="10011" y="1106"/>
                  <a:pt x="9295" y="520"/>
                </a:cubicBezTo>
                <a:cubicBezTo>
                  <a:pt x="8854" y="161"/>
                  <a:pt x="8273" y="-8"/>
                  <a:pt x="7654" y="1"/>
                </a:cubicBezTo>
                <a:close/>
                <a:moveTo>
                  <a:pt x="6930" y="3139"/>
                </a:moveTo>
                <a:cubicBezTo>
                  <a:pt x="7435" y="3144"/>
                  <a:pt x="7913" y="3351"/>
                  <a:pt x="8361" y="3761"/>
                </a:cubicBezTo>
                <a:cubicBezTo>
                  <a:pt x="8886" y="4239"/>
                  <a:pt x="9242" y="4895"/>
                  <a:pt x="9449" y="5352"/>
                </a:cubicBezTo>
                <a:cubicBezTo>
                  <a:pt x="9491" y="5444"/>
                  <a:pt x="9582" y="5480"/>
                  <a:pt x="9656" y="5430"/>
                </a:cubicBezTo>
                <a:cubicBezTo>
                  <a:pt x="10925" y="4509"/>
                  <a:pt x="12288" y="4695"/>
                  <a:pt x="13403" y="5952"/>
                </a:cubicBezTo>
                <a:cubicBezTo>
                  <a:pt x="13456" y="6009"/>
                  <a:pt x="13535" y="6015"/>
                  <a:pt x="13593" y="5958"/>
                </a:cubicBezTo>
                <a:cubicBezTo>
                  <a:pt x="13795" y="5758"/>
                  <a:pt x="14331" y="5353"/>
                  <a:pt x="15154" y="5617"/>
                </a:cubicBezTo>
                <a:cubicBezTo>
                  <a:pt x="15239" y="5631"/>
                  <a:pt x="15291" y="5745"/>
                  <a:pt x="15270" y="5867"/>
                </a:cubicBezTo>
                <a:cubicBezTo>
                  <a:pt x="15249" y="5981"/>
                  <a:pt x="15164" y="6045"/>
                  <a:pt x="15079" y="6016"/>
                </a:cubicBezTo>
                <a:cubicBezTo>
                  <a:pt x="14527" y="5866"/>
                  <a:pt x="14076" y="5967"/>
                  <a:pt x="13736" y="6331"/>
                </a:cubicBezTo>
                <a:cubicBezTo>
                  <a:pt x="13418" y="6673"/>
                  <a:pt x="13217" y="7243"/>
                  <a:pt x="13195" y="7856"/>
                </a:cubicBezTo>
                <a:cubicBezTo>
                  <a:pt x="13190" y="7964"/>
                  <a:pt x="13132" y="8050"/>
                  <a:pt x="13053" y="8057"/>
                </a:cubicBezTo>
                <a:cubicBezTo>
                  <a:pt x="13026" y="8057"/>
                  <a:pt x="13000" y="8057"/>
                  <a:pt x="12973" y="8028"/>
                </a:cubicBezTo>
                <a:cubicBezTo>
                  <a:pt x="12915" y="7985"/>
                  <a:pt x="12882" y="7900"/>
                  <a:pt x="12887" y="7814"/>
                </a:cubicBezTo>
                <a:cubicBezTo>
                  <a:pt x="12903" y="7336"/>
                  <a:pt x="13015" y="6880"/>
                  <a:pt x="13195" y="6509"/>
                </a:cubicBezTo>
                <a:cubicBezTo>
                  <a:pt x="13243" y="6416"/>
                  <a:pt x="13228" y="6295"/>
                  <a:pt x="13164" y="6224"/>
                </a:cubicBezTo>
                <a:cubicBezTo>
                  <a:pt x="11630" y="4532"/>
                  <a:pt x="10133" y="5487"/>
                  <a:pt x="9543" y="5994"/>
                </a:cubicBezTo>
                <a:cubicBezTo>
                  <a:pt x="9464" y="6058"/>
                  <a:pt x="9364" y="6023"/>
                  <a:pt x="9321" y="5909"/>
                </a:cubicBezTo>
                <a:cubicBezTo>
                  <a:pt x="9194" y="5559"/>
                  <a:pt x="8827" y="4688"/>
                  <a:pt x="8185" y="4102"/>
                </a:cubicBezTo>
                <a:cubicBezTo>
                  <a:pt x="7548" y="3524"/>
                  <a:pt x="6843" y="3403"/>
                  <a:pt x="6084" y="3746"/>
                </a:cubicBezTo>
                <a:cubicBezTo>
                  <a:pt x="5999" y="3781"/>
                  <a:pt x="5909" y="3717"/>
                  <a:pt x="5888" y="3603"/>
                </a:cubicBezTo>
                <a:cubicBezTo>
                  <a:pt x="5867" y="3496"/>
                  <a:pt x="5915" y="3375"/>
                  <a:pt x="5994" y="3346"/>
                </a:cubicBezTo>
                <a:cubicBezTo>
                  <a:pt x="6315" y="3204"/>
                  <a:pt x="6627" y="3136"/>
                  <a:pt x="6930" y="3139"/>
                </a:cubicBezTo>
                <a:close/>
                <a:moveTo>
                  <a:pt x="4412" y="7120"/>
                </a:moveTo>
                <a:cubicBezTo>
                  <a:pt x="4454" y="7118"/>
                  <a:pt x="4496" y="7136"/>
                  <a:pt x="4528" y="7178"/>
                </a:cubicBezTo>
                <a:cubicBezTo>
                  <a:pt x="5112" y="7964"/>
                  <a:pt x="5357" y="9491"/>
                  <a:pt x="4678" y="11169"/>
                </a:cubicBezTo>
                <a:cubicBezTo>
                  <a:pt x="4630" y="11290"/>
                  <a:pt x="4688" y="11440"/>
                  <a:pt x="4789" y="11448"/>
                </a:cubicBezTo>
                <a:cubicBezTo>
                  <a:pt x="5622" y="11512"/>
                  <a:pt x="7236" y="11876"/>
                  <a:pt x="8250" y="13725"/>
                </a:cubicBezTo>
                <a:cubicBezTo>
                  <a:pt x="8287" y="13789"/>
                  <a:pt x="8351" y="13816"/>
                  <a:pt x="8409" y="13781"/>
                </a:cubicBezTo>
                <a:cubicBezTo>
                  <a:pt x="9009" y="13474"/>
                  <a:pt x="9645" y="13354"/>
                  <a:pt x="10245" y="13439"/>
                </a:cubicBezTo>
                <a:cubicBezTo>
                  <a:pt x="10314" y="13447"/>
                  <a:pt x="10373" y="13374"/>
                  <a:pt x="10373" y="13281"/>
                </a:cubicBezTo>
                <a:cubicBezTo>
                  <a:pt x="10373" y="12831"/>
                  <a:pt x="10547" y="12183"/>
                  <a:pt x="11237" y="11833"/>
                </a:cubicBezTo>
                <a:cubicBezTo>
                  <a:pt x="11322" y="11791"/>
                  <a:pt x="11413" y="11855"/>
                  <a:pt x="11439" y="11970"/>
                </a:cubicBezTo>
                <a:cubicBezTo>
                  <a:pt x="11466" y="12077"/>
                  <a:pt x="11417" y="12190"/>
                  <a:pt x="11338" y="12233"/>
                </a:cubicBezTo>
                <a:cubicBezTo>
                  <a:pt x="10547" y="12640"/>
                  <a:pt x="10691" y="13418"/>
                  <a:pt x="10696" y="13446"/>
                </a:cubicBezTo>
                <a:cubicBezTo>
                  <a:pt x="10707" y="13510"/>
                  <a:pt x="10743" y="13552"/>
                  <a:pt x="10786" y="13567"/>
                </a:cubicBezTo>
                <a:cubicBezTo>
                  <a:pt x="11391" y="13788"/>
                  <a:pt x="11889" y="14216"/>
                  <a:pt x="12170" y="14780"/>
                </a:cubicBezTo>
                <a:cubicBezTo>
                  <a:pt x="12218" y="14873"/>
                  <a:pt x="12208" y="15010"/>
                  <a:pt x="12144" y="15074"/>
                </a:cubicBezTo>
                <a:cubicBezTo>
                  <a:pt x="12117" y="15103"/>
                  <a:pt x="12091" y="15117"/>
                  <a:pt x="12059" y="15117"/>
                </a:cubicBezTo>
                <a:cubicBezTo>
                  <a:pt x="12006" y="15124"/>
                  <a:pt x="11954" y="15087"/>
                  <a:pt x="11917" y="15023"/>
                </a:cubicBezTo>
                <a:cubicBezTo>
                  <a:pt x="11386" y="13945"/>
                  <a:pt x="9852" y="13361"/>
                  <a:pt x="8308" y="14289"/>
                </a:cubicBezTo>
                <a:cubicBezTo>
                  <a:pt x="8239" y="14332"/>
                  <a:pt x="8160" y="14295"/>
                  <a:pt x="8117" y="14209"/>
                </a:cubicBezTo>
                <a:cubicBezTo>
                  <a:pt x="6870" y="11625"/>
                  <a:pt x="4296" y="11862"/>
                  <a:pt x="4270" y="11862"/>
                </a:cubicBezTo>
                <a:lnTo>
                  <a:pt x="3961" y="11847"/>
                </a:lnTo>
                <a:cubicBezTo>
                  <a:pt x="3924" y="11818"/>
                  <a:pt x="3892" y="11768"/>
                  <a:pt x="3881" y="11711"/>
                </a:cubicBezTo>
                <a:cubicBezTo>
                  <a:pt x="3759" y="11011"/>
                  <a:pt x="3176" y="10055"/>
                  <a:pt x="2332" y="9641"/>
                </a:cubicBezTo>
                <a:cubicBezTo>
                  <a:pt x="2264" y="9605"/>
                  <a:pt x="2209" y="9514"/>
                  <a:pt x="2220" y="9407"/>
                </a:cubicBezTo>
                <a:cubicBezTo>
                  <a:pt x="2236" y="9271"/>
                  <a:pt x="2337" y="9192"/>
                  <a:pt x="2427" y="9235"/>
                </a:cubicBezTo>
                <a:cubicBezTo>
                  <a:pt x="2788" y="9406"/>
                  <a:pt x="3170" y="9735"/>
                  <a:pt x="3483" y="10120"/>
                </a:cubicBezTo>
                <a:cubicBezTo>
                  <a:pt x="3680" y="10363"/>
                  <a:pt x="3913" y="10720"/>
                  <a:pt x="4067" y="11162"/>
                </a:cubicBezTo>
                <a:cubicBezTo>
                  <a:pt x="4115" y="11291"/>
                  <a:pt x="4248" y="11306"/>
                  <a:pt x="4306" y="11184"/>
                </a:cubicBezTo>
                <a:cubicBezTo>
                  <a:pt x="5022" y="9614"/>
                  <a:pt x="4831" y="8186"/>
                  <a:pt x="4311" y="7486"/>
                </a:cubicBezTo>
                <a:cubicBezTo>
                  <a:pt x="4253" y="7408"/>
                  <a:pt x="4243" y="7273"/>
                  <a:pt x="4301" y="7194"/>
                </a:cubicBezTo>
                <a:cubicBezTo>
                  <a:pt x="4330" y="7148"/>
                  <a:pt x="4370" y="7123"/>
                  <a:pt x="4412" y="7120"/>
                </a:cubicBezTo>
                <a:close/>
                <a:moveTo>
                  <a:pt x="2258" y="15717"/>
                </a:moveTo>
                <a:cubicBezTo>
                  <a:pt x="1971" y="17680"/>
                  <a:pt x="4031" y="19435"/>
                  <a:pt x="5702" y="18764"/>
                </a:cubicBezTo>
                <a:cubicBezTo>
                  <a:pt x="5612" y="19699"/>
                  <a:pt x="5001" y="21083"/>
                  <a:pt x="5001" y="21083"/>
                </a:cubicBezTo>
                <a:lnTo>
                  <a:pt x="6238" y="21427"/>
                </a:lnTo>
                <a:lnTo>
                  <a:pt x="8727" y="18063"/>
                </a:lnTo>
                <a:cubicBezTo>
                  <a:pt x="7390" y="17742"/>
                  <a:pt x="6699" y="17172"/>
                  <a:pt x="6333" y="16843"/>
                </a:cubicBezTo>
                <a:cubicBezTo>
                  <a:pt x="6163" y="16686"/>
                  <a:pt x="5962" y="16614"/>
                  <a:pt x="5761" y="16636"/>
                </a:cubicBezTo>
                <a:cubicBezTo>
                  <a:pt x="5442" y="16672"/>
                  <a:pt x="4954" y="16693"/>
                  <a:pt x="4381" y="16593"/>
                </a:cubicBezTo>
                <a:cubicBezTo>
                  <a:pt x="3786" y="16494"/>
                  <a:pt x="3027" y="16259"/>
                  <a:pt x="2258" y="15717"/>
                </a:cubicBezTo>
                <a:close/>
              </a:path>
            </a:pathLst>
          </a:custGeom>
          <a:solidFill>
            <a:schemeClr val="accent3">
              <a:lumOff val="44000"/>
            </a:schemeClr>
          </a:solidFill>
          <a:ln w="12700">
            <a:miter lim="400000"/>
          </a:ln>
        </p:spPr>
        <p:txBody>
          <a:bodyPr lIns="45719" rIns="45719"/>
          <a:lstStyle/>
          <a:p>
            <a:pPr/>
          </a:p>
        </p:txBody>
      </p:sp>
      <p:sp>
        <p:nvSpPr>
          <p:cNvPr id="534" name="Titel 1"/>
          <p:cNvSpPr txBox="1"/>
          <p:nvPr>
            <p:ph type="title"/>
          </p:nvPr>
        </p:nvSpPr>
        <p:spPr>
          <a:xfrm>
            <a:off x="301396" y="124586"/>
            <a:ext cx="6198910" cy="864097"/>
          </a:xfrm>
          <a:prstGeom prst="rect">
            <a:avLst/>
          </a:prstGeom>
        </p:spPr>
        <p:txBody>
          <a:bodyPr/>
          <a:lstStyle/>
          <a:p>
            <a:pPr>
              <a:defRPr sz="2200"/>
            </a:pPr>
            <a:r>
              <a:t>Problem 2: </a:t>
            </a:r>
          </a:p>
          <a:p>
            <a:pPr>
              <a:defRPr sz="2200"/>
            </a:pPr>
            <a:r>
              <a:t>Veröffentlichen ist teuer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9"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540" name="Bildschirmfoto 2021-07-07 um 10.57.58.png" descr="Bildschirmfoto 2021-07-07 um 10.57.58.png"/>
          <p:cNvPicPr>
            <a:picLocks noChangeAspect="1"/>
          </p:cNvPicPr>
          <p:nvPr/>
        </p:nvPicPr>
        <p:blipFill>
          <a:blip r:embed="rId2">
            <a:extLst/>
          </a:blip>
          <a:srcRect l="1244" t="12533" r="55269" b="4629"/>
          <a:stretch>
            <a:fillRect/>
          </a:stretch>
        </p:blipFill>
        <p:spPr>
          <a:xfrm>
            <a:off x="4689063" y="1523272"/>
            <a:ext cx="3559775" cy="4139323"/>
          </a:xfrm>
          <a:prstGeom prst="rect">
            <a:avLst/>
          </a:prstGeom>
          <a:ln w="12700">
            <a:miter lim="400000"/>
          </a:ln>
        </p:spPr>
      </p:pic>
      <p:pic>
        <p:nvPicPr>
          <p:cNvPr id="541" name="Bildschirmfoto 2021-07-07 um 10.57.58.png" descr="Bildschirmfoto 2021-07-07 um 10.57.58.png"/>
          <p:cNvPicPr>
            <a:picLocks noChangeAspect="0"/>
          </p:cNvPicPr>
          <p:nvPr/>
        </p:nvPicPr>
        <p:blipFill>
          <a:blip r:embed="rId2">
            <a:extLst/>
          </a:blip>
          <a:srcRect l="1244" t="12533" r="98393" b="4629"/>
          <a:stretch>
            <a:fillRect/>
          </a:stretch>
        </p:blipFill>
        <p:spPr>
          <a:xfrm>
            <a:off x="522073" y="1523272"/>
            <a:ext cx="4180507" cy="4139324"/>
          </a:xfrm>
          <a:prstGeom prst="rect">
            <a:avLst/>
          </a:prstGeom>
          <a:ln w="12700">
            <a:miter lim="400000"/>
          </a:ln>
        </p:spPr>
      </p:pic>
      <p:sp>
        <p:nvSpPr>
          <p:cNvPr id="542" name="Rechteck"/>
          <p:cNvSpPr/>
          <p:nvPr/>
        </p:nvSpPr>
        <p:spPr>
          <a:xfrm>
            <a:off x="623122" y="1631046"/>
            <a:ext cx="4038893" cy="1608123"/>
          </a:xfrm>
          <a:prstGeom prst="rect">
            <a:avLst/>
          </a:prstGeom>
          <a:solidFill>
            <a:srgbClr val="C6C6C6"/>
          </a:solidFill>
          <a:ln w="12700">
            <a:miter lim="400000"/>
          </a:ln>
        </p:spPr>
        <p:txBody>
          <a:bodyPr lIns="45719" rIns="45719"/>
          <a:lstStyle/>
          <a:p>
            <a:pPr/>
          </a:p>
        </p:txBody>
      </p:sp>
      <p:sp>
        <p:nvSpPr>
          <p:cNvPr id="543" name="Rechteck"/>
          <p:cNvSpPr/>
          <p:nvPr/>
        </p:nvSpPr>
        <p:spPr>
          <a:xfrm>
            <a:off x="3113346" y="3410369"/>
            <a:ext cx="226405" cy="1608123"/>
          </a:xfrm>
          <a:prstGeom prst="rect">
            <a:avLst/>
          </a:prstGeom>
          <a:solidFill>
            <a:srgbClr val="98CEDF"/>
          </a:solidFill>
          <a:ln w="12700">
            <a:miter lim="400000"/>
          </a:ln>
        </p:spPr>
        <p:txBody>
          <a:bodyPr lIns="45719" rIns="45719"/>
          <a:lstStyle/>
          <a:p>
            <a:pPr/>
          </a:p>
        </p:txBody>
      </p:sp>
      <p:sp>
        <p:nvSpPr>
          <p:cNvPr id="544" name="Abbildung 5…"/>
          <p:cNvSpPr txBox="1"/>
          <p:nvPr/>
        </p:nvSpPr>
        <p:spPr>
          <a:xfrm>
            <a:off x="514556" y="1142928"/>
            <a:ext cx="7773037" cy="3721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1000">
                <a:solidFill>
                  <a:schemeClr val="accent4">
                    <a:lumOff val="-8800"/>
                  </a:schemeClr>
                </a:solidFill>
                <a:latin typeface="D-DIN"/>
                <a:ea typeface="D-DIN"/>
                <a:cs typeface="D-DIN"/>
                <a:sym typeface="D-DIN"/>
              </a:defRPr>
            </a:pPr>
            <a:r>
              <a:t>Abbildung 5</a:t>
            </a:r>
          </a:p>
          <a:p>
            <a:pPr defTabSz="457200">
              <a:lnSpc>
                <a:spcPts val="1100"/>
              </a:lnSpc>
              <a:defRPr i="1" sz="1000">
                <a:solidFill>
                  <a:schemeClr val="accent4">
                    <a:lumOff val="-8800"/>
                  </a:schemeClr>
                </a:solidFill>
                <a:latin typeface="D-DIN"/>
                <a:ea typeface="D-DIN"/>
                <a:cs typeface="D-DIN"/>
                <a:sym typeface="D-DIN"/>
              </a:defRPr>
            </a:pPr>
            <a:r>
              <a:t>Hanna hat sich keinen Open Access Verlag ausgesucht, weil sie noch an das Gute in der Welt geglaubt hat (zu Unrecht, sorry Hanna).</a:t>
            </a:r>
          </a:p>
        </p:txBody>
      </p:sp>
      <p:sp>
        <p:nvSpPr>
          <p:cNvPr id="545" name="Abbildung basiert auf einem Screenshot aus dem „Ich bin Hanna“-Video des BMBF; im Archiv nicht mehr verfügbar, aber das Video ist noch auf YouTube (Jörg Thomsen, 2021)"/>
          <p:cNvSpPr txBox="1"/>
          <p:nvPr/>
        </p:nvSpPr>
        <p:spPr>
          <a:xfrm>
            <a:off x="486792" y="5652185"/>
            <a:ext cx="8050263" cy="2134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000"/>
              </a:lnSpc>
              <a:defRPr sz="700">
                <a:solidFill>
                  <a:schemeClr val="accent3">
                    <a:lumOff val="-11199"/>
                  </a:schemeClr>
                </a:solidFill>
                <a:latin typeface="D-DIN"/>
                <a:ea typeface="D-DIN"/>
                <a:cs typeface="D-DIN"/>
                <a:sym typeface="D-DIN"/>
              </a:defRPr>
            </a:lvl1pPr>
          </a:lstStyle>
          <a:p>
            <a:pPr/>
            <a:r>
              <a:t>Abbildung basiert auf einem Screenshot aus dem „Ich bin Hanna“-Video des BMBF; im Archiv nicht mehr verfügbar, aber das Video ist noch auf YouTube (Jörg Thomsen, 2021)</a:t>
            </a:r>
          </a:p>
        </p:txBody>
      </p:sp>
      <p:sp>
        <p:nvSpPr>
          <p:cNvPr id="546" name="Rechteck"/>
          <p:cNvSpPr/>
          <p:nvPr/>
        </p:nvSpPr>
        <p:spPr>
          <a:xfrm>
            <a:off x="806690" y="2151577"/>
            <a:ext cx="3671756" cy="2786170"/>
          </a:xfrm>
          <a:prstGeom prst="rect">
            <a:avLst/>
          </a:prstGeom>
          <a:solidFill>
            <a:schemeClr val="accent3">
              <a:lumOff val="44000"/>
            </a:schemeClr>
          </a:solidFill>
          <a:ln w="25400">
            <a:solidFill>
              <a:schemeClr val="accent4">
                <a:lumOff val="-8800"/>
              </a:schemeClr>
            </a:solidFill>
          </a:ln>
        </p:spPr>
        <p:txBody>
          <a:bodyPr lIns="45719" rIns="45719"/>
          <a:lstStyle/>
          <a:p>
            <a:pPr/>
          </a:p>
        </p:txBody>
      </p:sp>
      <p:sp>
        <p:nvSpPr>
          <p:cNvPr id="547" name="Linie"/>
          <p:cNvSpPr/>
          <p:nvPr/>
        </p:nvSpPr>
        <p:spPr>
          <a:xfrm flipH="1" flipV="1">
            <a:off x="4481827" y="2149826"/>
            <a:ext cx="1329075" cy="798388"/>
          </a:xfrm>
          <a:prstGeom prst="line">
            <a:avLst/>
          </a:prstGeom>
          <a:ln w="25400">
            <a:solidFill>
              <a:schemeClr val="accent4">
                <a:lumOff val="-8800"/>
              </a:schemeClr>
            </a:solidFill>
          </a:ln>
        </p:spPr>
        <p:txBody>
          <a:bodyPr lIns="45719" rIns="45719"/>
          <a:lstStyle/>
          <a:p>
            <a:pPr/>
          </a:p>
        </p:txBody>
      </p:sp>
      <p:sp>
        <p:nvSpPr>
          <p:cNvPr id="548" name="Linie"/>
          <p:cNvSpPr/>
          <p:nvPr/>
        </p:nvSpPr>
        <p:spPr>
          <a:xfrm flipH="1">
            <a:off x="4496513" y="3716407"/>
            <a:ext cx="1321041" cy="1201110"/>
          </a:xfrm>
          <a:prstGeom prst="line">
            <a:avLst/>
          </a:prstGeom>
          <a:ln w="25400">
            <a:solidFill>
              <a:schemeClr val="accent4">
                <a:lumOff val="-8800"/>
              </a:schemeClr>
            </a:solidFill>
          </a:ln>
        </p:spPr>
        <p:txBody>
          <a:bodyPr lIns="45719" rIns="45719"/>
          <a:lstStyle/>
          <a:p>
            <a:pPr/>
          </a:p>
        </p:txBody>
      </p:sp>
      <p:sp>
        <p:nvSpPr>
          <p:cNvPr id="549" name="Rechteck"/>
          <p:cNvSpPr/>
          <p:nvPr/>
        </p:nvSpPr>
        <p:spPr>
          <a:xfrm>
            <a:off x="889340" y="2237226"/>
            <a:ext cx="568194" cy="484514"/>
          </a:xfrm>
          <a:prstGeom prst="rect">
            <a:avLst/>
          </a:prstGeom>
          <a:solidFill>
            <a:schemeClr val="accent3">
              <a:lumOff val="44000"/>
            </a:schemeClr>
          </a:solidFill>
          <a:ln w="12700">
            <a:miter lim="400000"/>
          </a:ln>
        </p:spPr>
        <p:txBody>
          <a:bodyPr lIns="45719" rIns="45719"/>
          <a:lstStyle/>
          <a:p>
            <a:pPr/>
          </a:p>
        </p:txBody>
      </p:sp>
      <p:sp>
        <p:nvSpPr>
          <p:cNvPr id="550" name="VERLAG"/>
          <p:cNvSpPr txBox="1"/>
          <p:nvPr/>
        </p:nvSpPr>
        <p:spPr>
          <a:xfrm>
            <a:off x="899008" y="2625219"/>
            <a:ext cx="591311"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900">
                <a:solidFill>
                  <a:srgbClr val="919191"/>
                </a:solidFill>
                <a:latin typeface="Georgia"/>
                <a:ea typeface="Georgia"/>
                <a:cs typeface="Georgia"/>
                <a:sym typeface="Georgia"/>
              </a:defRPr>
            </a:lvl1pPr>
          </a:lstStyle>
          <a:p>
            <a:pPr/>
            <a:r>
              <a:t>VERLAG </a:t>
            </a:r>
          </a:p>
        </p:txBody>
      </p:sp>
      <p:sp>
        <p:nvSpPr>
          <p:cNvPr id="551" name="Baum"/>
          <p:cNvSpPr/>
          <p:nvPr/>
        </p:nvSpPr>
        <p:spPr>
          <a:xfrm>
            <a:off x="1054479" y="2227583"/>
            <a:ext cx="330280" cy="415048"/>
          </a:xfrm>
          <a:custGeom>
            <a:avLst/>
            <a:gdLst/>
            <a:ahLst/>
            <a:cxnLst>
              <a:cxn ang="0">
                <a:pos x="wd2" y="hd2"/>
              </a:cxn>
              <a:cxn ang="5400000">
                <a:pos x="wd2" y="hd2"/>
              </a:cxn>
              <a:cxn ang="10800000">
                <a:pos x="wd2" y="hd2"/>
              </a:cxn>
              <a:cxn ang="16200000">
                <a:pos x="wd2" y="hd2"/>
              </a:cxn>
            </a:cxnLst>
            <a:rect l="0" t="0" r="r" b="b"/>
            <a:pathLst>
              <a:path w="21531" h="21599" fill="norm" stroke="1" extrusionOk="0">
                <a:moveTo>
                  <a:pt x="8459" y="0"/>
                </a:moveTo>
                <a:cubicBezTo>
                  <a:pt x="8430" y="17"/>
                  <a:pt x="8385" y="18"/>
                  <a:pt x="8353" y="33"/>
                </a:cubicBezTo>
                <a:cubicBezTo>
                  <a:pt x="8261" y="78"/>
                  <a:pt x="8167" y="149"/>
                  <a:pt x="8141" y="246"/>
                </a:cubicBezTo>
                <a:cubicBezTo>
                  <a:pt x="8125" y="312"/>
                  <a:pt x="8192" y="361"/>
                  <a:pt x="8214" y="402"/>
                </a:cubicBezTo>
                <a:cubicBezTo>
                  <a:pt x="8257" y="487"/>
                  <a:pt x="8232" y="654"/>
                  <a:pt x="8165" y="695"/>
                </a:cubicBezTo>
                <a:cubicBezTo>
                  <a:pt x="7901" y="855"/>
                  <a:pt x="7751" y="471"/>
                  <a:pt x="7483" y="603"/>
                </a:cubicBezTo>
                <a:cubicBezTo>
                  <a:pt x="7292" y="697"/>
                  <a:pt x="7290" y="946"/>
                  <a:pt x="7099" y="1039"/>
                </a:cubicBezTo>
                <a:cubicBezTo>
                  <a:pt x="6900" y="1137"/>
                  <a:pt x="6622" y="966"/>
                  <a:pt x="6475" y="1136"/>
                </a:cubicBezTo>
                <a:cubicBezTo>
                  <a:pt x="6388" y="1235"/>
                  <a:pt x="6463" y="1349"/>
                  <a:pt x="6426" y="1481"/>
                </a:cubicBezTo>
                <a:cubicBezTo>
                  <a:pt x="6398" y="1579"/>
                  <a:pt x="6346" y="1657"/>
                  <a:pt x="6237" y="1689"/>
                </a:cubicBezTo>
                <a:cubicBezTo>
                  <a:pt x="6076" y="1737"/>
                  <a:pt x="5956" y="1644"/>
                  <a:pt x="5848" y="1611"/>
                </a:cubicBezTo>
                <a:cubicBezTo>
                  <a:pt x="5762" y="1585"/>
                  <a:pt x="5646" y="1565"/>
                  <a:pt x="5539" y="1565"/>
                </a:cubicBezTo>
                <a:cubicBezTo>
                  <a:pt x="5464" y="1624"/>
                  <a:pt x="5379" y="1692"/>
                  <a:pt x="5261" y="1714"/>
                </a:cubicBezTo>
                <a:cubicBezTo>
                  <a:pt x="5120" y="1741"/>
                  <a:pt x="4959" y="1677"/>
                  <a:pt x="4863" y="1734"/>
                </a:cubicBezTo>
                <a:cubicBezTo>
                  <a:pt x="4686" y="1785"/>
                  <a:pt x="4799" y="2053"/>
                  <a:pt x="4700" y="2162"/>
                </a:cubicBezTo>
                <a:cubicBezTo>
                  <a:pt x="4661" y="2206"/>
                  <a:pt x="4580" y="2233"/>
                  <a:pt x="4505" y="2247"/>
                </a:cubicBezTo>
                <a:cubicBezTo>
                  <a:pt x="4434" y="2260"/>
                  <a:pt x="4370" y="2236"/>
                  <a:pt x="4327" y="2267"/>
                </a:cubicBezTo>
                <a:cubicBezTo>
                  <a:pt x="4227" y="2294"/>
                  <a:pt x="4275" y="2389"/>
                  <a:pt x="4238" y="2468"/>
                </a:cubicBezTo>
                <a:cubicBezTo>
                  <a:pt x="4191" y="2569"/>
                  <a:pt x="4058" y="2610"/>
                  <a:pt x="3992" y="2695"/>
                </a:cubicBezTo>
                <a:cubicBezTo>
                  <a:pt x="3972" y="2722"/>
                  <a:pt x="3959" y="2770"/>
                  <a:pt x="3986" y="2798"/>
                </a:cubicBezTo>
                <a:cubicBezTo>
                  <a:pt x="4059" y="2958"/>
                  <a:pt x="4397" y="2807"/>
                  <a:pt x="4547" y="2889"/>
                </a:cubicBezTo>
                <a:cubicBezTo>
                  <a:pt x="4665" y="2953"/>
                  <a:pt x="4571" y="3066"/>
                  <a:pt x="4571" y="3175"/>
                </a:cubicBezTo>
                <a:cubicBezTo>
                  <a:pt x="4590" y="3194"/>
                  <a:pt x="4609" y="3215"/>
                  <a:pt x="4628" y="3234"/>
                </a:cubicBezTo>
                <a:cubicBezTo>
                  <a:pt x="4735" y="3298"/>
                  <a:pt x="4862" y="3330"/>
                  <a:pt x="4848" y="3474"/>
                </a:cubicBezTo>
                <a:cubicBezTo>
                  <a:pt x="4803" y="3508"/>
                  <a:pt x="4772" y="3538"/>
                  <a:pt x="4700" y="3552"/>
                </a:cubicBezTo>
                <a:cubicBezTo>
                  <a:pt x="4588" y="3574"/>
                  <a:pt x="4456" y="3531"/>
                  <a:pt x="4376" y="3513"/>
                </a:cubicBezTo>
                <a:cubicBezTo>
                  <a:pt x="4149" y="3464"/>
                  <a:pt x="3817" y="3477"/>
                  <a:pt x="3709" y="3598"/>
                </a:cubicBezTo>
                <a:cubicBezTo>
                  <a:pt x="3589" y="3731"/>
                  <a:pt x="3770" y="3895"/>
                  <a:pt x="3806" y="4012"/>
                </a:cubicBezTo>
                <a:cubicBezTo>
                  <a:pt x="3803" y="4083"/>
                  <a:pt x="3800" y="4155"/>
                  <a:pt x="3798" y="4227"/>
                </a:cubicBezTo>
                <a:cubicBezTo>
                  <a:pt x="3798" y="4294"/>
                  <a:pt x="3826" y="4376"/>
                  <a:pt x="3783" y="4421"/>
                </a:cubicBezTo>
                <a:cubicBezTo>
                  <a:pt x="3753" y="4488"/>
                  <a:pt x="3639" y="4476"/>
                  <a:pt x="3571" y="4512"/>
                </a:cubicBezTo>
                <a:cubicBezTo>
                  <a:pt x="3490" y="4555"/>
                  <a:pt x="3456" y="4628"/>
                  <a:pt x="3342" y="4649"/>
                </a:cubicBezTo>
                <a:cubicBezTo>
                  <a:pt x="3224" y="4671"/>
                  <a:pt x="3170" y="4580"/>
                  <a:pt x="3130" y="4533"/>
                </a:cubicBezTo>
                <a:cubicBezTo>
                  <a:pt x="3063" y="4453"/>
                  <a:pt x="2866" y="4232"/>
                  <a:pt x="2667" y="4272"/>
                </a:cubicBezTo>
                <a:cubicBezTo>
                  <a:pt x="2585" y="4288"/>
                  <a:pt x="2495" y="4332"/>
                  <a:pt x="2463" y="4389"/>
                </a:cubicBezTo>
                <a:cubicBezTo>
                  <a:pt x="2436" y="4437"/>
                  <a:pt x="2457" y="4490"/>
                  <a:pt x="2440" y="4551"/>
                </a:cubicBezTo>
                <a:cubicBezTo>
                  <a:pt x="2417" y="4634"/>
                  <a:pt x="2376" y="4717"/>
                  <a:pt x="2302" y="4759"/>
                </a:cubicBezTo>
                <a:cubicBezTo>
                  <a:pt x="2247" y="4791"/>
                  <a:pt x="2129" y="4814"/>
                  <a:pt x="2033" y="4791"/>
                </a:cubicBezTo>
                <a:cubicBezTo>
                  <a:pt x="1997" y="4783"/>
                  <a:pt x="1939" y="4759"/>
                  <a:pt x="1879" y="4773"/>
                </a:cubicBezTo>
                <a:cubicBezTo>
                  <a:pt x="1806" y="4789"/>
                  <a:pt x="1753" y="4846"/>
                  <a:pt x="1692" y="4876"/>
                </a:cubicBezTo>
                <a:cubicBezTo>
                  <a:pt x="1601" y="4920"/>
                  <a:pt x="1481" y="4931"/>
                  <a:pt x="1398" y="4981"/>
                </a:cubicBezTo>
                <a:cubicBezTo>
                  <a:pt x="1375" y="4994"/>
                  <a:pt x="1368" y="5021"/>
                  <a:pt x="1349" y="5038"/>
                </a:cubicBezTo>
                <a:cubicBezTo>
                  <a:pt x="1349" y="5065"/>
                  <a:pt x="1351" y="5077"/>
                  <a:pt x="1366" y="5091"/>
                </a:cubicBezTo>
                <a:cubicBezTo>
                  <a:pt x="1388" y="5137"/>
                  <a:pt x="1444" y="5134"/>
                  <a:pt x="1497" y="5155"/>
                </a:cubicBezTo>
                <a:cubicBezTo>
                  <a:pt x="1568" y="5183"/>
                  <a:pt x="1616" y="5214"/>
                  <a:pt x="1644" y="5278"/>
                </a:cubicBezTo>
                <a:cubicBezTo>
                  <a:pt x="1655" y="5305"/>
                  <a:pt x="1666" y="5336"/>
                  <a:pt x="1644" y="5363"/>
                </a:cubicBezTo>
                <a:cubicBezTo>
                  <a:pt x="1612" y="5489"/>
                  <a:pt x="1370" y="5457"/>
                  <a:pt x="1317" y="5571"/>
                </a:cubicBezTo>
                <a:cubicBezTo>
                  <a:pt x="1240" y="5737"/>
                  <a:pt x="1504" y="5899"/>
                  <a:pt x="1635" y="5927"/>
                </a:cubicBezTo>
                <a:cubicBezTo>
                  <a:pt x="1749" y="5952"/>
                  <a:pt x="1826" y="5888"/>
                  <a:pt x="1896" y="5870"/>
                </a:cubicBezTo>
                <a:cubicBezTo>
                  <a:pt x="1942" y="5858"/>
                  <a:pt x="1987" y="5868"/>
                  <a:pt x="2033" y="5870"/>
                </a:cubicBezTo>
                <a:cubicBezTo>
                  <a:pt x="2058" y="5885"/>
                  <a:pt x="2083" y="5900"/>
                  <a:pt x="2107" y="5916"/>
                </a:cubicBezTo>
                <a:cubicBezTo>
                  <a:pt x="2185" y="6007"/>
                  <a:pt x="2091" y="6112"/>
                  <a:pt x="2065" y="6195"/>
                </a:cubicBezTo>
                <a:cubicBezTo>
                  <a:pt x="2036" y="6289"/>
                  <a:pt x="2113" y="6333"/>
                  <a:pt x="2131" y="6389"/>
                </a:cubicBezTo>
                <a:cubicBezTo>
                  <a:pt x="2148" y="6444"/>
                  <a:pt x="2094" y="6496"/>
                  <a:pt x="2082" y="6538"/>
                </a:cubicBezTo>
                <a:cubicBezTo>
                  <a:pt x="2071" y="6575"/>
                  <a:pt x="2092" y="6617"/>
                  <a:pt x="2099" y="6643"/>
                </a:cubicBezTo>
                <a:cubicBezTo>
                  <a:pt x="2126" y="6739"/>
                  <a:pt x="2057" y="6824"/>
                  <a:pt x="1993" y="6851"/>
                </a:cubicBezTo>
                <a:cubicBezTo>
                  <a:pt x="1752" y="6952"/>
                  <a:pt x="1622" y="6709"/>
                  <a:pt x="1383" y="6753"/>
                </a:cubicBezTo>
                <a:cubicBezTo>
                  <a:pt x="1248" y="6777"/>
                  <a:pt x="1071" y="6855"/>
                  <a:pt x="1146" y="7018"/>
                </a:cubicBezTo>
                <a:cubicBezTo>
                  <a:pt x="1189" y="7111"/>
                  <a:pt x="1404" y="7301"/>
                  <a:pt x="1601" y="7265"/>
                </a:cubicBezTo>
                <a:cubicBezTo>
                  <a:pt x="1701" y="7246"/>
                  <a:pt x="1839" y="7157"/>
                  <a:pt x="1959" y="7219"/>
                </a:cubicBezTo>
                <a:cubicBezTo>
                  <a:pt x="2115" y="7300"/>
                  <a:pt x="2032" y="7519"/>
                  <a:pt x="2205" y="7578"/>
                </a:cubicBezTo>
                <a:cubicBezTo>
                  <a:pt x="2424" y="7651"/>
                  <a:pt x="2911" y="7641"/>
                  <a:pt x="2895" y="7868"/>
                </a:cubicBezTo>
                <a:cubicBezTo>
                  <a:pt x="2847" y="7904"/>
                  <a:pt x="2819" y="7933"/>
                  <a:pt x="2741" y="7948"/>
                </a:cubicBezTo>
                <a:cubicBezTo>
                  <a:pt x="2601" y="7974"/>
                  <a:pt x="2449" y="7912"/>
                  <a:pt x="2334" y="7953"/>
                </a:cubicBezTo>
                <a:cubicBezTo>
                  <a:pt x="2209" y="7997"/>
                  <a:pt x="2215" y="8167"/>
                  <a:pt x="2016" y="8207"/>
                </a:cubicBezTo>
                <a:cubicBezTo>
                  <a:pt x="1873" y="8235"/>
                  <a:pt x="1783" y="8132"/>
                  <a:pt x="1707" y="8097"/>
                </a:cubicBezTo>
                <a:cubicBezTo>
                  <a:pt x="1603" y="8048"/>
                  <a:pt x="1436" y="8101"/>
                  <a:pt x="1366" y="8142"/>
                </a:cubicBezTo>
                <a:cubicBezTo>
                  <a:pt x="1342" y="8156"/>
                  <a:pt x="1330" y="8183"/>
                  <a:pt x="1309" y="8200"/>
                </a:cubicBezTo>
                <a:cubicBezTo>
                  <a:pt x="1309" y="8219"/>
                  <a:pt x="1309" y="8239"/>
                  <a:pt x="1309" y="8259"/>
                </a:cubicBezTo>
                <a:cubicBezTo>
                  <a:pt x="1336" y="8280"/>
                  <a:pt x="1353" y="8312"/>
                  <a:pt x="1383" y="8330"/>
                </a:cubicBezTo>
                <a:cubicBezTo>
                  <a:pt x="1433" y="8359"/>
                  <a:pt x="1598" y="8433"/>
                  <a:pt x="1521" y="8513"/>
                </a:cubicBezTo>
                <a:cubicBezTo>
                  <a:pt x="1467" y="8639"/>
                  <a:pt x="1114" y="8542"/>
                  <a:pt x="1048" y="8693"/>
                </a:cubicBezTo>
                <a:cubicBezTo>
                  <a:pt x="995" y="8755"/>
                  <a:pt x="1063" y="8845"/>
                  <a:pt x="1097" y="8881"/>
                </a:cubicBezTo>
                <a:cubicBezTo>
                  <a:pt x="1138" y="8924"/>
                  <a:pt x="1275" y="8996"/>
                  <a:pt x="1334" y="9032"/>
                </a:cubicBezTo>
                <a:cubicBezTo>
                  <a:pt x="1438" y="9094"/>
                  <a:pt x="1502" y="9186"/>
                  <a:pt x="1586" y="9265"/>
                </a:cubicBezTo>
                <a:cubicBezTo>
                  <a:pt x="1587" y="9412"/>
                  <a:pt x="1433" y="9383"/>
                  <a:pt x="1326" y="9441"/>
                </a:cubicBezTo>
                <a:cubicBezTo>
                  <a:pt x="1238" y="9489"/>
                  <a:pt x="1190" y="9573"/>
                  <a:pt x="1082" y="9610"/>
                </a:cubicBezTo>
                <a:cubicBezTo>
                  <a:pt x="989" y="9642"/>
                  <a:pt x="848" y="9610"/>
                  <a:pt x="756" y="9642"/>
                </a:cubicBezTo>
                <a:cubicBezTo>
                  <a:pt x="728" y="9732"/>
                  <a:pt x="793" y="9772"/>
                  <a:pt x="813" y="9855"/>
                </a:cubicBezTo>
                <a:cubicBezTo>
                  <a:pt x="837" y="9954"/>
                  <a:pt x="717" y="10040"/>
                  <a:pt x="782" y="10141"/>
                </a:cubicBezTo>
                <a:cubicBezTo>
                  <a:pt x="836" y="10226"/>
                  <a:pt x="962" y="10210"/>
                  <a:pt x="1091" y="10239"/>
                </a:cubicBezTo>
                <a:cubicBezTo>
                  <a:pt x="1164" y="10260"/>
                  <a:pt x="1236" y="10281"/>
                  <a:pt x="1309" y="10303"/>
                </a:cubicBezTo>
                <a:cubicBezTo>
                  <a:pt x="1361" y="10313"/>
                  <a:pt x="1458" y="10305"/>
                  <a:pt x="1497" y="10298"/>
                </a:cubicBezTo>
                <a:cubicBezTo>
                  <a:pt x="1563" y="10294"/>
                  <a:pt x="1627" y="10289"/>
                  <a:pt x="1692" y="10284"/>
                </a:cubicBezTo>
                <a:cubicBezTo>
                  <a:pt x="1773" y="10268"/>
                  <a:pt x="1865" y="10243"/>
                  <a:pt x="1944" y="10225"/>
                </a:cubicBezTo>
                <a:cubicBezTo>
                  <a:pt x="2121" y="10186"/>
                  <a:pt x="2333" y="10172"/>
                  <a:pt x="2408" y="10291"/>
                </a:cubicBezTo>
                <a:cubicBezTo>
                  <a:pt x="2419" y="10308"/>
                  <a:pt x="2437" y="10354"/>
                  <a:pt x="2423" y="10388"/>
                </a:cubicBezTo>
                <a:cubicBezTo>
                  <a:pt x="2393" y="10463"/>
                  <a:pt x="2281" y="10510"/>
                  <a:pt x="2196" y="10545"/>
                </a:cubicBezTo>
                <a:cubicBezTo>
                  <a:pt x="2041" y="10610"/>
                  <a:pt x="1692" y="10709"/>
                  <a:pt x="1601" y="10810"/>
                </a:cubicBezTo>
                <a:cubicBezTo>
                  <a:pt x="1487" y="10937"/>
                  <a:pt x="1624" y="11126"/>
                  <a:pt x="1383" y="11174"/>
                </a:cubicBezTo>
                <a:cubicBezTo>
                  <a:pt x="1127" y="11225"/>
                  <a:pt x="1060" y="10918"/>
                  <a:pt x="782" y="10986"/>
                </a:cubicBezTo>
                <a:cubicBezTo>
                  <a:pt x="747" y="10994"/>
                  <a:pt x="704" y="11015"/>
                  <a:pt x="676" y="11032"/>
                </a:cubicBezTo>
                <a:cubicBezTo>
                  <a:pt x="608" y="11072"/>
                  <a:pt x="552" y="11164"/>
                  <a:pt x="530" y="11238"/>
                </a:cubicBezTo>
                <a:cubicBezTo>
                  <a:pt x="498" y="11344"/>
                  <a:pt x="549" y="11426"/>
                  <a:pt x="487" y="11505"/>
                </a:cubicBezTo>
                <a:cubicBezTo>
                  <a:pt x="446" y="11557"/>
                  <a:pt x="365" y="11603"/>
                  <a:pt x="284" y="11622"/>
                </a:cubicBezTo>
                <a:cubicBezTo>
                  <a:pt x="199" y="11642"/>
                  <a:pt x="112" y="11633"/>
                  <a:pt x="57" y="11674"/>
                </a:cubicBezTo>
                <a:cubicBezTo>
                  <a:pt x="24" y="11700"/>
                  <a:pt x="-26" y="11764"/>
                  <a:pt x="17" y="11810"/>
                </a:cubicBezTo>
                <a:cubicBezTo>
                  <a:pt x="47" y="11877"/>
                  <a:pt x="152" y="11887"/>
                  <a:pt x="235" y="11914"/>
                </a:cubicBezTo>
                <a:cubicBezTo>
                  <a:pt x="347" y="11951"/>
                  <a:pt x="499" y="11999"/>
                  <a:pt x="553" y="12083"/>
                </a:cubicBezTo>
                <a:cubicBezTo>
                  <a:pt x="646" y="12230"/>
                  <a:pt x="405" y="12289"/>
                  <a:pt x="455" y="12440"/>
                </a:cubicBezTo>
                <a:cubicBezTo>
                  <a:pt x="493" y="12551"/>
                  <a:pt x="631" y="12594"/>
                  <a:pt x="684" y="12694"/>
                </a:cubicBezTo>
                <a:cubicBezTo>
                  <a:pt x="718" y="12759"/>
                  <a:pt x="716" y="12836"/>
                  <a:pt x="782" y="12875"/>
                </a:cubicBezTo>
                <a:cubicBezTo>
                  <a:pt x="881" y="12933"/>
                  <a:pt x="1183" y="12885"/>
                  <a:pt x="1317" y="12861"/>
                </a:cubicBezTo>
                <a:cubicBezTo>
                  <a:pt x="1458" y="12837"/>
                  <a:pt x="1621" y="12875"/>
                  <a:pt x="1650" y="12946"/>
                </a:cubicBezTo>
                <a:cubicBezTo>
                  <a:pt x="1669" y="12967"/>
                  <a:pt x="1661" y="12982"/>
                  <a:pt x="1658" y="13012"/>
                </a:cubicBezTo>
                <a:cubicBezTo>
                  <a:pt x="1638" y="13029"/>
                  <a:pt x="1626" y="13056"/>
                  <a:pt x="1601" y="13069"/>
                </a:cubicBezTo>
                <a:cubicBezTo>
                  <a:pt x="1485" y="13132"/>
                  <a:pt x="1300" y="13128"/>
                  <a:pt x="1171" y="13181"/>
                </a:cubicBezTo>
                <a:cubicBezTo>
                  <a:pt x="1068" y="13223"/>
                  <a:pt x="984" y="13292"/>
                  <a:pt x="871" y="13330"/>
                </a:cubicBezTo>
                <a:cubicBezTo>
                  <a:pt x="732" y="13375"/>
                  <a:pt x="478" y="13423"/>
                  <a:pt x="544" y="13602"/>
                </a:cubicBezTo>
                <a:cubicBezTo>
                  <a:pt x="586" y="13713"/>
                  <a:pt x="766" y="13736"/>
                  <a:pt x="805" y="13849"/>
                </a:cubicBezTo>
                <a:cubicBezTo>
                  <a:pt x="841" y="13952"/>
                  <a:pt x="704" y="14022"/>
                  <a:pt x="782" y="14116"/>
                </a:cubicBezTo>
                <a:cubicBezTo>
                  <a:pt x="893" y="14249"/>
                  <a:pt x="1304" y="14157"/>
                  <a:pt x="1375" y="14322"/>
                </a:cubicBezTo>
                <a:cubicBezTo>
                  <a:pt x="1451" y="14403"/>
                  <a:pt x="1338" y="14495"/>
                  <a:pt x="1286" y="14537"/>
                </a:cubicBezTo>
                <a:cubicBezTo>
                  <a:pt x="1158" y="14637"/>
                  <a:pt x="867" y="14805"/>
                  <a:pt x="985" y="15030"/>
                </a:cubicBezTo>
                <a:cubicBezTo>
                  <a:pt x="1034" y="15123"/>
                  <a:pt x="1204" y="15206"/>
                  <a:pt x="1383" y="15147"/>
                </a:cubicBezTo>
                <a:cubicBezTo>
                  <a:pt x="1445" y="15127"/>
                  <a:pt x="1492" y="15082"/>
                  <a:pt x="1546" y="15056"/>
                </a:cubicBezTo>
                <a:cubicBezTo>
                  <a:pt x="1601" y="15029"/>
                  <a:pt x="1664" y="15018"/>
                  <a:pt x="1701" y="14978"/>
                </a:cubicBezTo>
                <a:cubicBezTo>
                  <a:pt x="1740" y="14936"/>
                  <a:pt x="1766" y="14882"/>
                  <a:pt x="1822" y="14855"/>
                </a:cubicBezTo>
                <a:cubicBezTo>
                  <a:pt x="1866" y="14832"/>
                  <a:pt x="1919" y="14840"/>
                  <a:pt x="1976" y="14843"/>
                </a:cubicBezTo>
                <a:cubicBezTo>
                  <a:pt x="2012" y="14870"/>
                  <a:pt x="2061" y="14888"/>
                  <a:pt x="2082" y="14927"/>
                </a:cubicBezTo>
                <a:cubicBezTo>
                  <a:pt x="2126" y="15008"/>
                  <a:pt x="2106" y="15080"/>
                  <a:pt x="2205" y="15115"/>
                </a:cubicBezTo>
                <a:cubicBezTo>
                  <a:pt x="2262" y="15128"/>
                  <a:pt x="2317" y="15141"/>
                  <a:pt x="2374" y="15154"/>
                </a:cubicBezTo>
                <a:cubicBezTo>
                  <a:pt x="2528" y="15182"/>
                  <a:pt x="2685" y="15064"/>
                  <a:pt x="2766" y="15211"/>
                </a:cubicBezTo>
                <a:cubicBezTo>
                  <a:pt x="2805" y="15281"/>
                  <a:pt x="2763" y="15373"/>
                  <a:pt x="2789" y="15458"/>
                </a:cubicBezTo>
                <a:cubicBezTo>
                  <a:pt x="2827" y="15580"/>
                  <a:pt x="2987" y="15649"/>
                  <a:pt x="2847" y="15796"/>
                </a:cubicBezTo>
                <a:cubicBezTo>
                  <a:pt x="2783" y="15863"/>
                  <a:pt x="2619" y="15863"/>
                  <a:pt x="2569" y="15940"/>
                </a:cubicBezTo>
                <a:cubicBezTo>
                  <a:pt x="2495" y="16055"/>
                  <a:pt x="2618" y="16206"/>
                  <a:pt x="2709" y="16238"/>
                </a:cubicBezTo>
                <a:cubicBezTo>
                  <a:pt x="2909" y="16309"/>
                  <a:pt x="3149" y="16155"/>
                  <a:pt x="3359" y="16226"/>
                </a:cubicBezTo>
                <a:cubicBezTo>
                  <a:pt x="3504" y="16274"/>
                  <a:pt x="3571" y="16386"/>
                  <a:pt x="3774" y="16375"/>
                </a:cubicBezTo>
                <a:cubicBezTo>
                  <a:pt x="3801" y="16353"/>
                  <a:pt x="3841" y="16340"/>
                  <a:pt x="3863" y="16315"/>
                </a:cubicBezTo>
                <a:cubicBezTo>
                  <a:pt x="3898" y="16278"/>
                  <a:pt x="3921" y="16231"/>
                  <a:pt x="3969" y="16206"/>
                </a:cubicBezTo>
                <a:cubicBezTo>
                  <a:pt x="4036" y="16170"/>
                  <a:pt x="4135" y="16164"/>
                  <a:pt x="4204" y="16134"/>
                </a:cubicBezTo>
                <a:cubicBezTo>
                  <a:pt x="4278" y="16102"/>
                  <a:pt x="4392" y="16051"/>
                  <a:pt x="4490" y="16107"/>
                </a:cubicBezTo>
                <a:cubicBezTo>
                  <a:pt x="4612" y="16178"/>
                  <a:pt x="4587" y="16368"/>
                  <a:pt x="4717" y="16432"/>
                </a:cubicBezTo>
                <a:cubicBezTo>
                  <a:pt x="4898" y="16522"/>
                  <a:pt x="5087" y="16369"/>
                  <a:pt x="5270" y="16413"/>
                </a:cubicBezTo>
                <a:cubicBezTo>
                  <a:pt x="5423" y="16451"/>
                  <a:pt x="5447" y="16597"/>
                  <a:pt x="5613" y="16628"/>
                </a:cubicBezTo>
                <a:cubicBezTo>
                  <a:pt x="5738" y="16652"/>
                  <a:pt x="5900" y="16478"/>
                  <a:pt x="5971" y="16432"/>
                </a:cubicBezTo>
                <a:cubicBezTo>
                  <a:pt x="6009" y="16407"/>
                  <a:pt x="6096" y="16366"/>
                  <a:pt x="6157" y="16400"/>
                </a:cubicBezTo>
                <a:cubicBezTo>
                  <a:pt x="6472" y="16448"/>
                  <a:pt x="6063" y="16968"/>
                  <a:pt x="6392" y="17037"/>
                </a:cubicBezTo>
                <a:cubicBezTo>
                  <a:pt x="6492" y="17059"/>
                  <a:pt x="6591" y="16999"/>
                  <a:pt x="6653" y="16978"/>
                </a:cubicBezTo>
                <a:cubicBezTo>
                  <a:pt x="6726" y="16959"/>
                  <a:pt x="6800" y="16938"/>
                  <a:pt x="6873" y="16919"/>
                </a:cubicBezTo>
                <a:cubicBezTo>
                  <a:pt x="7017" y="16869"/>
                  <a:pt x="7108" y="16785"/>
                  <a:pt x="7191" y="16686"/>
                </a:cubicBezTo>
                <a:cubicBezTo>
                  <a:pt x="7250" y="16615"/>
                  <a:pt x="7379" y="16451"/>
                  <a:pt x="7563" y="16491"/>
                </a:cubicBezTo>
                <a:cubicBezTo>
                  <a:pt x="7741" y="16530"/>
                  <a:pt x="7780" y="16745"/>
                  <a:pt x="7873" y="16855"/>
                </a:cubicBezTo>
                <a:cubicBezTo>
                  <a:pt x="7913" y="16902"/>
                  <a:pt x="7983" y="16971"/>
                  <a:pt x="8108" y="16946"/>
                </a:cubicBezTo>
                <a:cubicBezTo>
                  <a:pt x="8208" y="16926"/>
                  <a:pt x="8261" y="16844"/>
                  <a:pt x="8307" y="16762"/>
                </a:cubicBezTo>
                <a:cubicBezTo>
                  <a:pt x="8811" y="17200"/>
                  <a:pt x="9645" y="17976"/>
                  <a:pt x="9645" y="17976"/>
                </a:cubicBezTo>
                <a:cubicBezTo>
                  <a:pt x="9645" y="17976"/>
                  <a:pt x="9976" y="18231"/>
                  <a:pt x="9976" y="18562"/>
                </a:cubicBezTo>
                <a:cubicBezTo>
                  <a:pt x="9976" y="19024"/>
                  <a:pt x="9976" y="19718"/>
                  <a:pt x="9976" y="19945"/>
                </a:cubicBezTo>
                <a:cubicBezTo>
                  <a:pt x="9976" y="20728"/>
                  <a:pt x="9275" y="21597"/>
                  <a:pt x="9275" y="21597"/>
                </a:cubicBezTo>
                <a:cubicBezTo>
                  <a:pt x="9275" y="21597"/>
                  <a:pt x="12156" y="21599"/>
                  <a:pt x="12312" y="21599"/>
                </a:cubicBezTo>
                <a:cubicBezTo>
                  <a:pt x="12136" y="21598"/>
                  <a:pt x="11551" y="20437"/>
                  <a:pt x="11551" y="19800"/>
                </a:cubicBezTo>
                <a:cubicBezTo>
                  <a:pt x="11551" y="19712"/>
                  <a:pt x="11551" y="19149"/>
                  <a:pt x="11551" y="18439"/>
                </a:cubicBezTo>
                <a:cubicBezTo>
                  <a:pt x="11551" y="18313"/>
                  <a:pt x="12770" y="17328"/>
                  <a:pt x="13727" y="16613"/>
                </a:cubicBezTo>
                <a:cubicBezTo>
                  <a:pt x="13783" y="16676"/>
                  <a:pt x="13849" y="16735"/>
                  <a:pt x="13907" y="16763"/>
                </a:cubicBezTo>
                <a:cubicBezTo>
                  <a:pt x="14005" y="16812"/>
                  <a:pt x="14097" y="16760"/>
                  <a:pt x="14159" y="16725"/>
                </a:cubicBezTo>
                <a:cubicBezTo>
                  <a:pt x="14245" y="16674"/>
                  <a:pt x="14295" y="16594"/>
                  <a:pt x="14387" y="16550"/>
                </a:cubicBezTo>
                <a:cubicBezTo>
                  <a:pt x="14448" y="16522"/>
                  <a:pt x="14510" y="16524"/>
                  <a:pt x="14591" y="16510"/>
                </a:cubicBezTo>
                <a:cubicBezTo>
                  <a:pt x="14611" y="16506"/>
                  <a:pt x="14663" y="16499"/>
                  <a:pt x="14697" y="16505"/>
                </a:cubicBezTo>
                <a:cubicBezTo>
                  <a:pt x="14793" y="16523"/>
                  <a:pt x="14859" y="16557"/>
                  <a:pt x="14883" y="16633"/>
                </a:cubicBezTo>
                <a:cubicBezTo>
                  <a:pt x="14913" y="16728"/>
                  <a:pt x="14829" y="16803"/>
                  <a:pt x="14908" y="16880"/>
                </a:cubicBezTo>
                <a:cubicBezTo>
                  <a:pt x="14952" y="16923"/>
                  <a:pt x="15088" y="16931"/>
                  <a:pt x="15169" y="16907"/>
                </a:cubicBezTo>
                <a:cubicBezTo>
                  <a:pt x="15293" y="16870"/>
                  <a:pt x="15350" y="16788"/>
                  <a:pt x="15444" y="16731"/>
                </a:cubicBezTo>
                <a:cubicBezTo>
                  <a:pt x="15470" y="16716"/>
                  <a:pt x="15502" y="16709"/>
                  <a:pt x="15527" y="16692"/>
                </a:cubicBezTo>
                <a:cubicBezTo>
                  <a:pt x="15645" y="16695"/>
                  <a:pt x="15851" y="16792"/>
                  <a:pt x="15883" y="16862"/>
                </a:cubicBezTo>
                <a:cubicBezTo>
                  <a:pt x="15908" y="16916"/>
                  <a:pt x="15860" y="16974"/>
                  <a:pt x="15883" y="17037"/>
                </a:cubicBezTo>
                <a:cubicBezTo>
                  <a:pt x="15904" y="17100"/>
                  <a:pt x="15992" y="17149"/>
                  <a:pt x="16071" y="17166"/>
                </a:cubicBezTo>
                <a:cubicBezTo>
                  <a:pt x="16166" y="17186"/>
                  <a:pt x="16249" y="17147"/>
                  <a:pt x="16298" y="17127"/>
                </a:cubicBezTo>
                <a:cubicBezTo>
                  <a:pt x="16471" y="17055"/>
                  <a:pt x="16644" y="16922"/>
                  <a:pt x="16713" y="16770"/>
                </a:cubicBezTo>
                <a:cubicBezTo>
                  <a:pt x="16744" y="16702"/>
                  <a:pt x="16713" y="16598"/>
                  <a:pt x="16747" y="16530"/>
                </a:cubicBezTo>
                <a:cubicBezTo>
                  <a:pt x="16797" y="16427"/>
                  <a:pt x="16984" y="16405"/>
                  <a:pt x="17062" y="16322"/>
                </a:cubicBezTo>
                <a:cubicBezTo>
                  <a:pt x="17111" y="16271"/>
                  <a:pt x="17151" y="16189"/>
                  <a:pt x="17234" y="16167"/>
                </a:cubicBezTo>
                <a:cubicBezTo>
                  <a:pt x="17325" y="16117"/>
                  <a:pt x="17412" y="16236"/>
                  <a:pt x="17486" y="16251"/>
                </a:cubicBezTo>
                <a:cubicBezTo>
                  <a:pt x="17591" y="16273"/>
                  <a:pt x="17682" y="16172"/>
                  <a:pt x="17778" y="16231"/>
                </a:cubicBezTo>
                <a:cubicBezTo>
                  <a:pt x="17922" y="16272"/>
                  <a:pt x="17836" y="16455"/>
                  <a:pt x="17967" y="16491"/>
                </a:cubicBezTo>
                <a:cubicBezTo>
                  <a:pt x="18062" y="16544"/>
                  <a:pt x="18188" y="16456"/>
                  <a:pt x="18225" y="16413"/>
                </a:cubicBezTo>
                <a:cubicBezTo>
                  <a:pt x="18369" y="16247"/>
                  <a:pt x="18056" y="15975"/>
                  <a:pt x="18299" y="15856"/>
                </a:cubicBezTo>
                <a:cubicBezTo>
                  <a:pt x="18497" y="15758"/>
                  <a:pt x="18746" y="15898"/>
                  <a:pt x="18975" y="15856"/>
                </a:cubicBezTo>
                <a:cubicBezTo>
                  <a:pt x="19040" y="15843"/>
                  <a:pt x="19096" y="15820"/>
                  <a:pt x="19144" y="15796"/>
                </a:cubicBezTo>
                <a:cubicBezTo>
                  <a:pt x="19197" y="15770"/>
                  <a:pt x="19246" y="15756"/>
                  <a:pt x="19267" y="15705"/>
                </a:cubicBezTo>
                <a:cubicBezTo>
                  <a:pt x="19276" y="15694"/>
                  <a:pt x="19276" y="15674"/>
                  <a:pt x="19276" y="15654"/>
                </a:cubicBezTo>
                <a:cubicBezTo>
                  <a:pt x="19224" y="15611"/>
                  <a:pt x="19177" y="15554"/>
                  <a:pt x="19096" y="15536"/>
                </a:cubicBezTo>
                <a:cubicBezTo>
                  <a:pt x="19001" y="15515"/>
                  <a:pt x="18914" y="15560"/>
                  <a:pt x="18829" y="15536"/>
                </a:cubicBezTo>
                <a:cubicBezTo>
                  <a:pt x="18781" y="15522"/>
                  <a:pt x="18759" y="15487"/>
                  <a:pt x="18723" y="15465"/>
                </a:cubicBezTo>
                <a:cubicBezTo>
                  <a:pt x="18697" y="15298"/>
                  <a:pt x="18775" y="15326"/>
                  <a:pt x="18852" y="15225"/>
                </a:cubicBezTo>
                <a:cubicBezTo>
                  <a:pt x="18884" y="15184"/>
                  <a:pt x="18876" y="15123"/>
                  <a:pt x="18901" y="15076"/>
                </a:cubicBezTo>
                <a:cubicBezTo>
                  <a:pt x="18939" y="15004"/>
                  <a:pt x="19021" y="14960"/>
                  <a:pt x="19047" y="14875"/>
                </a:cubicBezTo>
                <a:cubicBezTo>
                  <a:pt x="19079" y="14769"/>
                  <a:pt x="18936" y="14676"/>
                  <a:pt x="18909" y="14596"/>
                </a:cubicBezTo>
                <a:cubicBezTo>
                  <a:pt x="18878" y="14505"/>
                  <a:pt x="18986" y="14364"/>
                  <a:pt x="19038" y="14336"/>
                </a:cubicBezTo>
                <a:cubicBezTo>
                  <a:pt x="19188" y="14255"/>
                  <a:pt x="19464" y="14397"/>
                  <a:pt x="19648" y="14290"/>
                </a:cubicBezTo>
                <a:cubicBezTo>
                  <a:pt x="19715" y="14251"/>
                  <a:pt x="19748" y="14181"/>
                  <a:pt x="19797" y="14128"/>
                </a:cubicBezTo>
                <a:cubicBezTo>
                  <a:pt x="19848" y="14071"/>
                  <a:pt x="19948" y="14048"/>
                  <a:pt x="20000" y="13992"/>
                </a:cubicBezTo>
                <a:cubicBezTo>
                  <a:pt x="20082" y="13905"/>
                  <a:pt x="20098" y="13852"/>
                  <a:pt x="20284" y="13862"/>
                </a:cubicBezTo>
                <a:cubicBezTo>
                  <a:pt x="20307" y="13881"/>
                  <a:pt x="20345" y="13891"/>
                  <a:pt x="20364" y="13913"/>
                </a:cubicBezTo>
                <a:cubicBezTo>
                  <a:pt x="20405" y="13957"/>
                  <a:pt x="20436" y="14034"/>
                  <a:pt x="20470" y="14082"/>
                </a:cubicBezTo>
                <a:cubicBezTo>
                  <a:pt x="20504" y="14089"/>
                  <a:pt x="20534" y="14111"/>
                  <a:pt x="20584" y="14102"/>
                </a:cubicBezTo>
                <a:cubicBezTo>
                  <a:pt x="20716" y="14079"/>
                  <a:pt x="20958" y="13991"/>
                  <a:pt x="20911" y="13835"/>
                </a:cubicBezTo>
                <a:cubicBezTo>
                  <a:pt x="20883" y="13746"/>
                  <a:pt x="20730" y="13595"/>
                  <a:pt x="20633" y="13563"/>
                </a:cubicBezTo>
                <a:cubicBezTo>
                  <a:pt x="20514" y="13523"/>
                  <a:pt x="20416" y="13551"/>
                  <a:pt x="20356" y="13460"/>
                </a:cubicBezTo>
                <a:cubicBezTo>
                  <a:pt x="20335" y="13428"/>
                  <a:pt x="20327" y="13375"/>
                  <a:pt x="20341" y="13336"/>
                </a:cubicBezTo>
                <a:cubicBezTo>
                  <a:pt x="20376" y="13237"/>
                  <a:pt x="20469" y="13174"/>
                  <a:pt x="20576" y="13135"/>
                </a:cubicBezTo>
                <a:cubicBezTo>
                  <a:pt x="20664" y="13103"/>
                  <a:pt x="20760" y="13095"/>
                  <a:pt x="20796" y="13024"/>
                </a:cubicBezTo>
                <a:cubicBezTo>
                  <a:pt x="20849" y="12922"/>
                  <a:pt x="20717" y="12799"/>
                  <a:pt x="20779" y="12726"/>
                </a:cubicBezTo>
                <a:cubicBezTo>
                  <a:pt x="20805" y="12612"/>
                  <a:pt x="21085" y="12606"/>
                  <a:pt x="21211" y="12564"/>
                </a:cubicBezTo>
                <a:cubicBezTo>
                  <a:pt x="21300" y="12534"/>
                  <a:pt x="21324" y="12488"/>
                  <a:pt x="21381" y="12433"/>
                </a:cubicBezTo>
                <a:cubicBezTo>
                  <a:pt x="21375" y="12253"/>
                  <a:pt x="21127" y="12307"/>
                  <a:pt x="21146" y="12095"/>
                </a:cubicBezTo>
                <a:cubicBezTo>
                  <a:pt x="21181" y="12068"/>
                  <a:pt x="21204" y="12029"/>
                  <a:pt x="21243" y="12006"/>
                </a:cubicBezTo>
                <a:cubicBezTo>
                  <a:pt x="21334" y="11951"/>
                  <a:pt x="21358" y="11930"/>
                  <a:pt x="21430" y="11862"/>
                </a:cubicBezTo>
                <a:cubicBezTo>
                  <a:pt x="21431" y="11683"/>
                  <a:pt x="21194" y="11716"/>
                  <a:pt x="21048" y="11654"/>
                </a:cubicBezTo>
                <a:cubicBezTo>
                  <a:pt x="21015" y="11640"/>
                  <a:pt x="21000" y="11610"/>
                  <a:pt x="20974" y="11590"/>
                </a:cubicBezTo>
                <a:cubicBezTo>
                  <a:pt x="20974" y="11572"/>
                  <a:pt x="20974" y="11555"/>
                  <a:pt x="20974" y="11537"/>
                </a:cubicBezTo>
                <a:cubicBezTo>
                  <a:pt x="21002" y="11514"/>
                  <a:pt x="21021" y="11484"/>
                  <a:pt x="21057" y="11466"/>
                </a:cubicBezTo>
                <a:cubicBezTo>
                  <a:pt x="21168" y="11413"/>
                  <a:pt x="21322" y="11415"/>
                  <a:pt x="21423" y="11356"/>
                </a:cubicBezTo>
                <a:cubicBezTo>
                  <a:pt x="21495" y="11315"/>
                  <a:pt x="21574" y="11174"/>
                  <a:pt x="21504" y="11083"/>
                </a:cubicBezTo>
                <a:cubicBezTo>
                  <a:pt x="21448" y="11009"/>
                  <a:pt x="21318" y="10959"/>
                  <a:pt x="21203" y="10934"/>
                </a:cubicBezTo>
                <a:cubicBezTo>
                  <a:pt x="20983" y="10886"/>
                  <a:pt x="20840" y="11005"/>
                  <a:pt x="20690" y="11044"/>
                </a:cubicBezTo>
                <a:cubicBezTo>
                  <a:pt x="20593" y="11057"/>
                  <a:pt x="20496" y="11070"/>
                  <a:pt x="20398" y="11083"/>
                </a:cubicBezTo>
                <a:cubicBezTo>
                  <a:pt x="20326" y="11101"/>
                  <a:pt x="20194" y="11158"/>
                  <a:pt x="20089" y="11121"/>
                </a:cubicBezTo>
                <a:cubicBezTo>
                  <a:pt x="20051" y="11108"/>
                  <a:pt x="20039" y="11075"/>
                  <a:pt x="20015" y="11050"/>
                </a:cubicBezTo>
                <a:cubicBezTo>
                  <a:pt x="20022" y="10894"/>
                  <a:pt x="20237" y="10890"/>
                  <a:pt x="20332" y="10804"/>
                </a:cubicBezTo>
                <a:cubicBezTo>
                  <a:pt x="20396" y="10746"/>
                  <a:pt x="20378" y="10623"/>
                  <a:pt x="20430" y="10557"/>
                </a:cubicBezTo>
                <a:cubicBezTo>
                  <a:pt x="20491" y="10479"/>
                  <a:pt x="20614" y="10442"/>
                  <a:pt x="20682" y="10369"/>
                </a:cubicBezTo>
                <a:cubicBezTo>
                  <a:pt x="20800" y="10242"/>
                  <a:pt x="20905" y="9931"/>
                  <a:pt x="20756" y="9765"/>
                </a:cubicBezTo>
                <a:cubicBezTo>
                  <a:pt x="20696" y="9699"/>
                  <a:pt x="20530" y="9623"/>
                  <a:pt x="20356" y="9654"/>
                </a:cubicBezTo>
                <a:cubicBezTo>
                  <a:pt x="20278" y="9668"/>
                  <a:pt x="20170" y="9709"/>
                  <a:pt x="20063" y="9688"/>
                </a:cubicBezTo>
                <a:cubicBezTo>
                  <a:pt x="19964" y="9668"/>
                  <a:pt x="19869" y="9604"/>
                  <a:pt x="19820" y="9544"/>
                </a:cubicBezTo>
                <a:cubicBezTo>
                  <a:pt x="19804" y="9524"/>
                  <a:pt x="19805" y="9498"/>
                  <a:pt x="19788" y="9480"/>
                </a:cubicBezTo>
                <a:cubicBezTo>
                  <a:pt x="19802" y="9355"/>
                  <a:pt x="19965" y="9347"/>
                  <a:pt x="20063" y="9290"/>
                </a:cubicBezTo>
                <a:cubicBezTo>
                  <a:pt x="20154" y="9238"/>
                  <a:pt x="20162" y="9145"/>
                  <a:pt x="20210" y="9057"/>
                </a:cubicBezTo>
                <a:cubicBezTo>
                  <a:pt x="20248" y="8987"/>
                  <a:pt x="20323" y="8927"/>
                  <a:pt x="20349" y="8849"/>
                </a:cubicBezTo>
                <a:cubicBezTo>
                  <a:pt x="20367" y="8796"/>
                  <a:pt x="20338" y="8733"/>
                  <a:pt x="20315" y="8707"/>
                </a:cubicBezTo>
                <a:cubicBezTo>
                  <a:pt x="20282" y="8669"/>
                  <a:pt x="20121" y="8573"/>
                  <a:pt x="20023" y="8590"/>
                </a:cubicBezTo>
                <a:cubicBezTo>
                  <a:pt x="19929" y="8607"/>
                  <a:pt x="19800" y="8655"/>
                  <a:pt x="19682" y="8616"/>
                </a:cubicBezTo>
                <a:cubicBezTo>
                  <a:pt x="19551" y="8572"/>
                  <a:pt x="19540" y="8435"/>
                  <a:pt x="19396" y="8408"/>
                </a:cubicBezTo>
                <a:cubicBezTo>
                  <a:pt x="19339" y="8397"/>
                  <a:pt x="19267" y="8425"/>
                  <a:pt x="19227" y="8435"/>
                </a:cubicBezTo>
                <a:cubicBezTo>
                  <a:pt x="19110" y="8463"/>
                  <a:pt x="18998" y="8489"/>
                  <a:pt x="18884" y="8513"/>
                </a:cubicBezTo>
                <a:cubicBezTo>
                  <a:pt x="18798" y="8530"/>
                  <a:pt x="18647" y="8510"/>
                  <a:pt x="18680" y="8421"/>
                </a:cubicBezTo>
                <a:cubicBezTo>
                  <a:pt x="18716" y="8326"/>
                  <a:pt x="18917" y="8321"/>
                  <a:pt x="19015" y="8272"/>
                </a:cubicBezTo>
                <a:cubicBezTo>
                  <a:pt x="19101" y="8230"/>
                  <a:pt x="19177" y="8169"/>
                  <a:pt x="19276" y="8136"/>
                </a:cubicBezTo>
                <a:cubicBezTo>
                  <a:pt x="19349" y="8123"/>
                  <a:pt x="19421" y="8110"/>
                  <a:pt x="19494" y="8097"/>
                </a:cubicBezTo>
                <a:cubicBezTo>
                  <a:pt x="19560" y="8069"/>
                  <a:pt x="19588" y="7998"/>
                  <a:pt x="19648" y="7966"/>
                </a:cubicBezTo>
                <a:cubicBezTo>
                  <a:pt x="19707" y="7935"/>
                  <a:pt x="19811" y="7945"/>
                  <a:pt x="19869" y="7914"/>
                </a:cubicBezTo>
                <a:cubicBezTo>
                  <a:pt x="19919" y="7887"/>
                  <a:pt x="19939" y="7825"/>
                  <a:pt x="19974" y="7786"/>
                </a:cubicBezTo>
                <a:cubicBezTo>
                  <a:pt x="20058" y="7694"/>
                  <a:pt x="20177" y="7675"/>
                  <a:pt x="20178" y="7512"/>
                </a:cubicBezTo>
                <a:cubicBezTo>
                  <a:pt x="20145" y="7485"/>
                  <a:pt x="20127" y="7450"/>
                  <a:pt x="20080" y="7434"/>
                </a:cubicBezTo>
                <a:cubicBezTo>
                  <a:pt x="19906" y="7374"/>
                  <a:pt x="19754" y="7417"/>
                  <a:pt x="19771" y="7214"/>
                </a:cubicBezTo>
                <a:cubicBezTo>
                  <a:pt x="19797" y="7193"/>
                  <a:pt x="19815" y="7158"/>
                  <a:pt x="19845" y="7141"/>
                </a:cubicBezTo>
                <a:cubicBezTo>
                  <a:pt x="19901" y="7111"/>
                  <a:pt x="19996" y="7097"/>
                  <a:pt x="20055" y="7070"/>
                </a:cubicBezTo>
                <a:cubicBezTo>
                  <a:pt x="20096" y="6931"/>
                  <a:pt x="19905" y="6922"/>
                  <a:pt x="19797" y="6862"/>
                </a:cubicBezTo>
                <a:cubicBezTo>
                  <a:pt x="19769" y="6847"/>
                  <a:pt x="19755" y="6817"/>
                  <a:pt x="19731" y="6798"/>
                </a:cubicBezTo>
                <a:cubicBezTo>
                  <a:pt x="19732" y="6640"/>
                  <a:pt x="19875" y="6495"/>
                  <a:pt x="20000" y="6435"/>
                </a:cubicBezTo>
                <a:cubicBezTo>
                  <a:pt x="20065" y="6403"/>
                  <a:pt x="20143" y="6397"/>
                  <a:pt x="20203" y="6364"/>
                </a:cubicBezTo>
                <a:cubicBezTo>
                  <a:pt x="20250" y="6338"/>
                  <a:pt x="20345" y="6239"/>
                  <a:pt x="20284" y="6174"/>
                </a:cubicBezTo>
                <a:cubicBezTo>
                  <a:pt x="20236" y="6070"/>
                  <a:pt x="20002" y="6150"/>
                  <a:pt x="19894" y="6096"/>
                </a:cubicBezTo>
                <a:cubicBezTo>
                  <a:pt x="19759" y="6029"/>
                  <a:pt x="19842" y="5898"/>
                  <a:pt x="19763" y="5804"/>
                </a:cubicBezTo>
                <a:cubicBezTo>
                  <a:pt x="19685" y="5712"/>
                  <a:pt x="19435" y="5747"/>
                  <a:pt x="19348" y="5662"/>
                </a:cubicBezTo>
                <a:cubicBezTo>
                  <a:pt x="19286" y="5601"/>
                  <a:pt x="19328" y="5473"/>
                  <a:pt x="19324" y="5376"/>
                </a:cubicBezTo>
                <a:cubicBezTo>
                  <a:pt x="19322" y="5322"/>
                  <a:pt x="19289" y="5260"/>
                  <a:pt x="19333" y="5221"/>
                </a:cubicBezTo>
                <a:cubicBezTo>
                  <a:pt x="19369" y="5147"/>
                  <a:pt x="19504" y="5176"/>
                  <a:pt x="19608" y="5155"/>
                </a:cubicBezTo>
                <a:cubicBezTo>
                  <a:pt x="19732" y="5129"/>
                  <a:pt x="19829" y="5087"/>
                  <a:pt x="19886" y="5006"/>
                </a:cubicBezTo>
                <a:cubicBezTo>
                  <a:pt x="19908" y="4973"/>
                  <a:pt x="19942" y="4888"/>
                  <a:pt x="19900" y="4844"/>
                </a:cubicBezTo>
                <a:cubicBezTo>
                  <a:pt x="19856" y="4743"/>
                  <a:pt x="19645" y="4794"/>
                  <a:pt x="19600" y="4661"/>
                </a:cubicBezTo>
                <a:cubicBezTo>
                  <a:pt x="19559" y="4540"/>
                  <a:pt x="19793" y="4409"/>
                  <a:pt x="19706" y="4220"/>
                </a:cubicBezTo>
                <a:cubicBezTo>
                  <a:pt x="19669" y="4140"/>
                  <a:pt x="19571" y="4119"/>
                  <a:pt x="19494" y="4071"/>
                </a:cubicBezTo>
                <a:cubicBezTo>
                  <a:pt x="19311" y="4076"/>
                  <a:pt x="19342" y="4233"/>
                  <a:pt x="19178" y="4259"/>
                </a:cubicBezTo>
                <a:cubicBezTo>
                  <a:pt x="19016" y="4284"/>
                  <a:pt x="18946" y="4083"/>
                  <a:pt x="18812" y="4057"/>
                </a:cubicBezTo>
                <a:cubicBezTo>
                  <a:pt x="18693" y="4034"/>
                  <a:pt x="18536" y="4154"/>
                  <a:pt x="18428" y="4078"/>
                </a:cubicBezTo>
                <a:cubicBezTo>
                  <a:pt x="18300" y="4042"/>
                  <a:pt x="18371" y="3914"/>
                  <a:pt x="18331" y="3806"/>
                </a:cubicBezTo>
                <a:cubicBezTo>
                  <a:pt x="18320" y="3777"/>
                  <a:pt x="18291" y="3756"/>
                  <a:pt x="18274" y="3733"/>
                </a:cubicBezTo>
                <a:cubicBezTo>
                  <a:pt x="18073" y="3697"/>
                  <a:pt x="17900" y="3831"/>
                  <a:pt x="17818" y="3934"/>
                </a:cubicBezTo>
                <a:cubicBezTo>
                  <a:pt x="17747" y="4025"/>
                  <a:pt x="17715" y="4124"/>
                  <a:pt x="17543" y="4117"/>
                </a:cubicBezTo>
                <a:cubicBezTo>
                  <a:pt x="17504" y="4086"/>
                  <a:pt x="17455" y="4066"/>
                  <a:pt x="17429" y="4025"/>
                </a:cubicBezTo>
                <a:cubicBezTo>
                  <a:pt x="17175" y="3638"/>
                  <a:pt x="17816" y="3597"/>
                  <a:pt x="17950" y="3363"/>
                </a:cubicBezTo>
                <a:cubicBezTo>
                  <a:pt x="18043" y="3198"/>
                  <a:pt x="17875" y="3120"/>
                  <a:pt x="17844" y="2999"/>
                </a:cubicBezTo>
                <a:cubicBezTo>
                  <a:pt x="17832" y="2953"/>
                  <a:pt x="17869" y="2904"/>
                  <a:pt x="17884" y="2876"/>
                </a:cubicBezTo>
                <a:cubicBezTo>
                  <a:pt x="17926" y="2796"/>
                  <a:pt x="17963" y="2687"/>
                  <a:pt x="17909" y="2603"/>
                </a:cubicBezTo>
                <a:cubicBezTo>
                  <a:pt x="17892" y="2575"/>
                  <a:pt x="17877" y="2547"/>
                  <a:pt x="17844" y="2532"/>
                </a:cubicBezTo>
                <a:cubicBezTo>
                  <a:pt x="17709" y="2474"/>
                  <a:pt x="17609" y="2576"/>
                  <a:pt x="17552" y="2624"/>
                </a:cubicBezTo>
                <a:cubicBezTo>
                  <a:pt x="17512" y="2657"/>
                  <a:pt x="17458" y="2687"/>
                  <a:pt x="17397" y="2701"/>
                </a:cubicBezTo>
                <a:cubicBezTo>
                  <a:pt x="17350" y="2713"/>
                  <a:pt x="17317" y="2708"/>
                  <a:pt x="17283" y="2727"/>
                </a:cubicBezTo>
                <a:cubicBezTo>
                  <a:pt x="17212" y="2767"/>
                  <a:pt x="17207" y="2853"/>
                  <a:pt x="17111" y="2876"/>
                </a:cubicBezTo>
                <a:cubicBezTo>
                  <a:pt x="17078" y="2894"/>
                  <a:pt x="17010" y="2890"/>
                  <a:pt x="16973" y="2876"/>
                </a:cubicBezTo>
                <a:cubicBezTo>
                  <a:pt x="16909" y="2850"/>
                  <a:pt x="16868" y="2791"/>
                  <a:pt x="16795" y="2772"/>
                </a:cubicBezTo>
                <a:cubicBezTo>
                  <a:pt x="16728" y="2770"/>
                  <a:pt x="16660" y="2768"/>
                  <a:pt x="16592" y="2766"/>
                </a:cubicBezTo>
                <a:cubicBezTo>
                  <a:pt x="16545" y="2756"/>
                  <a:pt x="16513" y="2732"/>
                  <a:pt x="16478" y="2713"/>
                </a:cubicBezTo>
                <a:cubicBezTo>
                  <a:pt x="16451" y="2618"/>
                  <a:pt x="16475" y="2530"/>
                  <a:pt x="16526" y="2461"/>
                </a:cubicBezTo>
                <a:cubicBezTo>
                  <a:pt x="16559" y="2418"/>
                  <a:pt x="16625" y="2348"/>
                  <a:pt x="16584" y="2267"/>
                </a:cubicBezTo>
                <a:cubicBezTo>
                  <a:pt x="16547" y="2194"/>
                  <a:pt x="16449" y="2144"/>
                  <a:pt x="16346" y="2123"/>
                </a:cubicBezTo>
                <a:cubicBezTo>
                  <a:pt x="16283" y="2110"/>
                  <a:pt x="16232" y="2121"/>
                  <a:pt x="16185" y="2098"/>
                </a:cubicBezTo>
                <a:cubicBezTo>
                  <a:pt x="16118" y="2065"/>
                  <a:pt x="16116" y="2001"/>
                  <a:pt x="16080" y="1942"/>
                </a:cubicBezTo>
                <a:cubicBezTo>
                  <a:pt x="16012" y="1834"/>
                  <a:pt x="15839" y="1731"/>
                  <a:pt x="15982" y="1584"/>
                </a:cubicBezTo>
                <a:cubicBezTo>
                  <a:pt x="16067" y="1497"/>
                  <a:pt x="16221" y="1541"/>
                  <a:pt x="16315" y="1488"/>
                </a:cubicBezTo>
                <a:cubicBezTo>
                  <a:pt x="16329" y="1479"/>
                  <a:pt x="16334" y="1459"/>
                  <a:pt x="16346" y="1449"/>
                </a:cubicBezTo>
                <a:cubicBezTo>
                  <a:pt x="16345" y="1308"/>
                  <a:pt x="16182" y="1228"/>
                  <a:pt x="16071" y="1170"/>
                </a:cubicBezTo>
                <a:cubicBezTo>
                  <a:pt x="16035" y="1151"/>
                  <a:pt x="15973" y="1108"/>
                  <a:pt x="15900" y="1124"/>
                </a:cubicBezTo>
                <a:cubicBezTo>
                  <a:pt x="15810" y="1143"/>
                  <a:pt x="15768" y="1215"/>
                  <a:pt x="15679" y="1234"/>
                </a:cubicBezTo>
                <a:cubicBezTo>
                  <a:pt x="15543" y="1263"/>
                  <a:pt x="15377" y="1155"/>
                  <a:pt x="15224" y="1156"/>
                </a:cubicBezTo>
                <a:cubicBezTo>
                  <a:pt x="15203" y="1173"/>
                  <a:pt x="15170" y="1182"/>
                  <a:pt x="15152" y="1202"/>
                </a:cubicBezTo>
                <a:cubicBezTo>
                  <a:pt x="15113" y="1245"/>
                  <a:pt x="15093" y="1302"/>
                  <a:pt x="15038" y="1332"/>
                </a:cubicBezTo>
                <a:cubicBezTo>
                  <a:pt x="15005" y="1349"/>
                  <a:pt x="14944" y="1355"/>
                  <a:pt x="14900" y="1344"/>
                </a:cubicBezTo>
                <a:cubicBezTo>
                  <a:pt x="14721" y="1297"/>
                  <a:pt x="14723" y="1134"/>
                  <a:pt x="14786" y="994"/>
                </a:cubicBezTo>
                <a:cubicBezTo>
                  <a:pt x="14798" y="967"/>
                  <a:pt x="14816" y="916"/>
                  <a:pt x="14802" y="877"/>
                </a:cubicBezTo>
                <a:cubicBezTo>
                  <a:pt x="14781" y="815"/>
                  <a:pt x="14716" y="751"/>
                  <a:pt x="14680" y="695"/>
                </a:cubicBezTo>
                <a:cubicBezTo>
                  <a:pt x="14616" y="597"/>
                  <a:pt x="14568" y="511"/>
                  <a:pt x="14445" y="461"/>
                </a:cubicBezTo>
                <a:cubicBezTo>
                  <a:pt x="14405" y="446"/>
                  <a:pt x="14318" y="428"/>
                  <a:pt x="14273" y="454"/>
                </a:cubicBezTo>
                <a:cubicBezTo>
                  <a:pt x="14150" y="490"/>
                  <a:pt x="14245" y="677"/>
                  <a:pt x="14087" y="715"/>
                </a:cubicBezTo>
                <a:cubicBezTo>
                  <a:pt x="14039" y="740"/>
                  <a:pt x="13955" y="721"/>
                  <a:pt x="13915" y="701"/>
                </a:cubicBezTo>
                <a:cubicBezTo>
                  <a:pt x="13864" y="676"/>
                  <a:pt x="13828" y="629"/>
                  <a:pt x="13777" y="603"/>
                </a:cubicBezTo>
                <a:cubicBezTo>
                  <a:pt x="13583" y="506"/>
                  <a:pt x="13180" y="500"/>
                  <a:pt x="13199" y="740"/>
                </a:cubicBezTo>
                <a:cubicBezTo>
                  <a:pt x="13212" y="750"/>
                  <a:pt x="13220" y="770"/>
                  <a:pt x="13233" y="779"/>
                </a:cubicBezTo>
                <a:cubicBezTo>
                  <a:pt x="13274" y="806"/>
                  <a:pt x="13333" y="809"/>
                  <a:pt x="13379" y="831"/>
                </a:cubicBezTo>
                <a:cubicBezTo>
                  <a:pt x="13410" y="847"/>
                  <a:pt x="13429" y="873"/>
                  <a:pt x="13460" y="889"/>
                </a:cubicBezTo>
                <a:cubicBezTo>
                  <a:pt x="13473" y="933"/>
                  <a:pt x="13480" y="958"/>
                  <a:pt x="13477" y="1007"/>
                </a:cubicBezTo>
                <a:cubicBezTo>
                  <a:pt x="13434" y="1043"/>
                  <a:pt x="13412" y="1080"/>
                  <a:pt x="13345" y="1097"/>
                </a:cubicBezTo>
                <a:cubicBezTo>
                  <a:pt x="13281" y="1113"/>
                  <a:pt x="13191" y="1095"/>
                  <a:pt x="13136" y="1117"/>
                </a:cubicBezTo>
                <a:cubicBezTo>
                  <a:pt x="13114" y="1135"/>
                  <a:pt x="13092" y="1152"/>
                  <a:pt x="13070" y="1170"/>
                </a:cubicBezTo>
                <a:cubicBezTo>
                  <a:pt x="13047" y="1183"/>
                  <a:pt x="13018" y="1188"/>
                  <a:pt x="12996" y="1202"/>
                </a:cubicBezTo>
                <a:cubicBezTo>
                  <a:pt x="12787" y="1196"/>
                  <a:pt x="12751" y="1051"/>
                  <a:pt x="12526" y="1065"/>
                </a:cubicBezTo>
                <a:cubicBezTo>
                  <a:pt x="12507" y="1076"/>
                  <a:pt x="12487" y="1086"/>
                  <a:pt x="12468" y="1097"/>
                </a:cubicBezTo>
                <a:cubicBezTo>
                  <a:pt x="12416" y="1158"/>
                  <a:pt x="12434" y="1275"/>
                  <a:pt x="12377" y="1337"/>
                </a:cubicBezTo>
                <a:cubicBezTo>
                  <a:pt x="12349" y="1368"/>
                  <a:pt x="12267" y="1407"/>
                  <a:pt x="12183" y="1389"/>
                </a:cubicBezTo>
                <a:cubicBezTo>
                  <a:pt x="12147" y="1382"/>
                  <a:pt x="12104" y="1351"/>
                  <a:pt x="12045" y="1364"/>
                </a:cubicBezTo>
                <a:cubicBezTo>
                  <a:pt x="11986" y="1377"/>
                  <a:pt x="11955" y="1430"/>
                  <a:pt x="11899" y="1449"/>
                </a:cubicBezTo>
                <a:cubicBezTo>
                  <a:pt x="11796" y="1482"/>
                  <a:pt x="11667" y="1415"/>
                  <a:pt x="11630" y="1371"/>
                </a:cubicBezTo>
                <a:cubicBezTo>
                  <a:pt x="11494" y="1210"/>
                  <a:pt x="11773" y="1107"/>
                  <a:pt x="11736" y="962"/>
                </a:cubicBezTo>
                <a:cubicBezTo>
                  <a:pt x="11722" y="907"/>
                  <a:pt x="11689" y="885"/>
                  <a:pt x="11655" y="850"/>
                </a:cubicBezTo>
                <a:cubicBezTo>
                  <a:pt x="11429" y="841"/>
                  <a:pt x="11409" y="1030"/>
                  <a:pt x="11143" y="1019"/>
                </a:cubicBezTo>
                <a:cubicBezTo>
                  <a:pt x="11101" y="988"/>
                  <a:pt x="11051" y="976"/>
                  <a:pt x="11028" y="928"/>
                </a:cubicBezTo>
                <a:cubicBezTo>
                  <a:pt x="11010" y="890"/>
                  <a:pt x="11038" y="836"/>
                  <a:pt x="11020" y="793"/>
                </a:cubicBezTo>
                <a:cubicBezTo>
                  <a:pt x="11012" y="773"/>
                  <a:pt x="10984" y="757"/>
                  <a:pt x="10971" y="740"/>
                </a:cubicBezTo>
                <a:cubicBezTo>
                  <a:pt x="10582" y="661"/>
                  <a:pt x="10663" y="935"/>
                  <a:pt x="10427" y="1012"/>
                </a:cubicBezTo>
                <a:cubicBezTo>
                  <a:pt x="10354" y="1036"/>
                  <a:pt x="10272" y="1017"/>
                  <a:pt x="10183" y="1033"/>
                </a:cubicBezTo>
                <a:cubicBezTo>
                  <a:pt x="10082" y="1050"/>
                  <a:pt x="9895" y="1094"/>
                  <a:pt x="9800" y="1046"/>
                </a:cubicBezTo>
                <a:cubicBezTo>
                  <a:pt x="9719" y="1006"/>
                  <a:pt x="9715" y="891"/>
                  <a:pt x="9630" y="857"/>
                </a:cubicBezTo>
                <a:cubicBezTo>
                  <a:pt x="9563" y="853"/>
                  <a:pt x="9495" y="849"/>
                  <a:pt x="9427" y="845"/>
                </a:cubicBezTo>
                <a:cubicBezTo>
                  <a:pt x="9377" y="834"/>
                  <a:pt x="9351" y="800"/>
                  <a:pt x="9313" y="779"/>
                </a:cubicBezTo>
                <a:cubicBezTo>
                  <a:pt x="9306" y="752"/>
                  <a:pt x="9282" y="710"/>
                  <a:pt x="9296" y="669"/>
                </a:cubicBezTo>
                <a:cubicBezTo>
                  <a:pt x="9306" y="639"/>
                  <a:pt x="9340" y="607"/>
                  <a:pt x="9353" y="578"/>
                </a:cubicBezTo>
                <a:cubicBezTo>
                  <a:pt x="9388" y="500"/>
                  <a:pt x="9324" y="409"/>
                  <a:pt x="9256" y="390"/>
                </a:cubicBezTo>
                <a:cubicBezTo>
                  <a:pt x="9145" y="337"/>
                  <a:pt x="9007" y="506"/>
                  <a:pt x="8881" y="429"/>
                </a:cubicBezTo>
                <a:cubicBezTo>
                  <a:pt x="8823" y="412"/>
                  <a:pt x="8763" y="343"/>
                  <a:pt x="8783" y="267"/>
                </a:cubicBezTo>
                <a:cubicBezTo>
                  <a:pt x="8790" y="241"/>
                  <a:pt x="8811" y="197"/>
                  <a:pt x="8800" y="162"/>
                </a:cubicBezTo>
                <a:cubicBezTo>
                  <a:pt x="8767" y="52"/>
                  <a:pt x="8635" y="-1"/>
                  <a:pt x="8459" y="0"/>
                </a:cubicBezTo>
                <a:close/>
                <a:moveTo>
                  <a:pt x="9783" y="16089"/>
                </a:moveTo>
                <a:cubicBezTo>
                  <a:pt x="9851" y="16101"/>
                  <a:pt x="9914" y="16135"/>
                  <a:pt x="9976" y="16175"/>
                </a:cubicBezTo>
                <a:cubicBezTo>
                  <a:pt x="9976" y="16474"/>
                  <a:pt x="9976" y="16799"/>
                  <a:pt x="9976" y="17097"/>
                </a:cubicBezTo>
                <a:cubicBezTo>
                  <a:pt x="9976" y="17096"/>
                  <a:pt x="9882" y="17286"/>
                  <a:pt x="9671" y="17127"/>
                </a:cubicBezTo>
                <a:cubicBezTo>
                  <a:pt x="9541" y="17029"/>
                  <a:pt x="8872" y="16498"/>
                  <a:pt x="8804" y="16444"/>
                </a:cubicBezTo>
                <a:cubicBezTo>
                  <a:pt x="8867" y="16377"/>
                  <a:pt x="8923" y="16299"/>
                  <a:pt x="9020" y="16270"/>
                </a:cubicBezTo>
                <a:cubicBezTo>
                  <a:pt x="9144" y="16233"/>
                  <a:pt x="9233" y="16324"/>
                  <a:pt x="9361" y="16297"/>
                </a:cubicBezTo>
                <a:cubicBezTo>
                  <a:pt x="9503" y="16267"/>
                  <a:pt x="9621" y="16059"/>
                  <a:pt x="9783" y="16089"/>
                </a:cubicBezTo>
                <a:close/>
                <a:moveTo>
                  <a:pt x="12111" y="16270"/>
                </a:moveTo>
                <a:cubicBezTo>
                  <a:pt x="12207" y="16287"/>
                  <a:pt x="12265" y="16333"/>
                  <a:pt x="12337" y="16368"/>
                </a:cubicBezTo>
                <a:cubicBezTo>
                  <a:pt x="12474" y="16434"/>
                  <a:pt x="12782" y="16524"/>
                  <a:pt x="13025" y="16479"/>
                </a:cubicBezTo>
                <a:lnTo>
                  <a:pt x="11863" y="17379"/>
                </a:lnTo>
                <a:cubicBezTo>
                  <a:pt x="11863" y="17379"/>
                  <a:pt x="11551" y="17522"/>
                  <a:pt x="11551" y="17276"/>
                </a:cubicBezTo>
                <a:cubicBezTo>
                  <a:pt x="11551" y="16969"/>
                  <a:pt x="11551" y="16667"/>
                  <a:pt x="11551" y="16388"/>
                </a:cubicBezTo>
                <a:cubicBezTo>
                  <a:pt x="11678" y="16360"/>
                  <a:pt x="11794" y="16339"/>
                  <a:pt x="11916" y="16304"/>
                </a:cubicBezTo>
                <a:cubicBezTo>
                  <a:pt x="11961" y="16290"/>
                  <a:pt x="12043" y="16258"/>
                  <a:pt x="12111" y="16270"/>
                </a:cubicBezTo>
                <a:close/>
              </a:path>
            </a:pathLst>
          </a:custGeom>
          <a:solidFill>
            <a:schemeClr val="accent4">
              <a:lumOff val="28000"/>
            </a:schemeClr>
          </a:solidFill>
          <a:ln w="12700">
            <a:miter lim="400000"/>
          </a:ln>
        </p:spPr>
        <p:txBody>
          <a:bodyPr lIns="45719" rIns="45719"/>
          <a:lstStyle/>
          <a:p>
            <a:pPr/>
          </a:p>
        </p:txBody>
      </p:sp>
      <p:sp>
        <p:nvSpPr>
          <p:cNvPr id="552" name="Linie"/>
          <p:cNvSpPr/>
          <p:nvPr/>
        </p:nvSpPr>
        <p:spPr>
          <a:xfrm>
            <a:off x="954552" y="2655330"/>
            <a:ext cx="430207" cy="1"/>
          </a:xfrm>
          <a:prstGeom prst="line">
            <a:avLst/>
          </a:prstGeom>
          <a:ln w="25400">
            <a:solidFill>
              <a:schemeClr val="accent4">
                <a:lumOff val="28000"/>
              </a:schemeClr>
            </a:solidFill>
          </a:ln>
        </p:spPr>
        <p:txBody>
          <a:bodyPr lIns="45719" rIns="45719"/>
          <a:lstStyle/>
          <a:p>
            <a:pPr/>
          </a:p>
        </p:txBody>
      </p:sp>
      <p:sp>
        <p:nvSpPr>
          <p:cNvPr id="553" name="Studie von Hanna"/>
          <p:cNvSpPr txBox="1"/>
          <p:nvPr/>
        </p:nvSpPr>
        <p:spPr>
          <a:xfrm>
            <a:off x="889340" y="3051139"/>
            <a:ext cx="1351767"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chemeClr val="accent4">
                    <a:lumOff val="-8800"/>
                  </a:schemeClr>
                </a:solidFill>
                <a:latin typeface="Georgia"/>
                <a:ea typeface="Georgia"/>
                <a:cs typeface="Georgia"/>
                <a:sym typeface="Georgia"/>
              </a:defRPr>
            </a:lvl1pPr>
          </a:lstStyle>
          <a:p>
            <a:pPr/>
            <a:r>
              <a:t>Studie von Hanna </a:t>
            </a:r>
          </a:p>
        </p:txBody>
      </p:sp>
      <p:sp>
        <p:nvSpPr>
          <p:cNvPr id="554" name="Erstautorin, H., Zweitautor, J. F., M., Drittautorin, M. M."/>
          <p:cNvSpPr txBox="1"/>
          <p:nvPr/>
        </p:nvSpPr>
        <p:spPr>
          <a:xfrm>
            <a:off x="899008" y="3242729"/>
            <a:ext cx="1329319" cy="154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00">
                <a:solidFill>
                  <a:srgbClr val="929292"/>
                </a:solidFill>
                <a:latin typeface="+mn-lt"/>
                <a:ea typeface="+mn-ea"/>
                <a:cs typeface="+mn-cs"/>
                <a:sym typeface="Helvetica"/>
              </a:defRPr>
            </a:lvl1pPr>
          </a:lstStyle>
          <a:p>
            <a:pPr/>
            <a:r>
              <a:t>Erstautorin, H., Zweitautor, J. F., M., Drittautorin, M. M.</a:t>
            </a:r>
          </a:p>
        </p:txBody>
      </p:sp>
      <p:sp>
        <p:nvSpPr>
          <p:cNvPr id="555" name="Journal für Neuropsychologie"/>
          <p:cNvSpPr txBox="1"/>
          <p:nvPr/>
        </p:nvSpPr>
        <p:spPr>
          <a:xfrm>
            <a:off x="1578169" y="2414399"/>
            <a:ext cx="2128799"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chemeClr val="accent4">
                    <a:lumOff val="-8800"/>
                  </a:schemeClr>
                </a:solidFill>
                <a:latin typeface="+mn-lt"/>
                <a:ea typeface="+mn-ea"/>
                <a:cs typeface="+mn-cs"/>
                <a:sym typeface="Helvetica"/>
              </a:defRPr>
            </a:lvl1pPr>
          </a:lstStyle>
          <a:p>
            <a:pPr/>
            <a:r>
              <a:t>Journal für Neuropsychologie </a:t>
            </a:r>
          </a:p>
        </p:txBody>
      </p:sp>
      <p:sp>
        <p:nvSpPr>
          <p:cNvPr id="556" name="Linie"/>
          <p:cNvSpPr/>
          <p:nvPr/>
        </p:nvSpPr>
        <p:spPr>
          <a:xfrm>
            <a:off x="1571601" y="2683639"/>
            <a:ext cx="2081626" cy="1"/>
          </a:xfrm>
          <a:prstGeom prst="line">
            <a:avLst/>
          </a:prstGeom>
          <a:ln w="12700">
            <a:solidFill>
              <a:schemeClr val="accent4">
                <a:lumOff val="-8800"/>
              </a:schemeClr>
            </a:solidFill>
          </a:ln>
        </p:spPr>
        <p:txBody>
          <a:bodyPr lIns="45719" rIns="45719"/>
          <a:lstStyle/>
          <a:p>
            <a:pPr/>
          </a:p>
        </p:txBody>
      </p:sp>
      <p:sp>
        <p:nvSpPr>
          <p:cNvPr id="557" name="Show more"/>
          <p:cNvSpPr txBox="1"/>
          <p:nvPr/>
        </p:nvSpPr>
        <p:spPr>
          <a:xfrm>
            <a:off x="928671" y="3502805"/>
            <a:ext cx="489531" cy="180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5E5E5E"/>
                </a:solidFill>
                <a:latin typeface="+mn-lt"/>
                <a:ea typeface="+mn-ea"/>
                <a:cs typeface="+mn-cs"/>
                <a:sym typeface="Helvetica"/>
              </a:defRPr>
            </a:lvl1pPr>
          </a:lstStyle>
          <a:p>
            <a:pPr/>
            <a:r>
              <a:t>Show more</a:t>
            </a:r>
          </a:p>
        </p:txBody>
      </p:sp>
      <p:sp>
        <p:nvSpPr>
          <p:cNvPr id="558" name="Dreieck"/>
          <p:cNvSpPr/>
          <p:nvPr/>
        </p:nvSpPr>
        <p:spPr>
          <a:xfrm rot="10800000">
            <a:off x="1422964" y="3569594"/>
            <a:ext cx="61894" cy="46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3">
              <a:lumOff val="44000"/>
            </a:schemeClr>
          </a:solidFill>
          <a:ln>
            <a:solidFill>
              <a:schemeClr val="accent3">
                <a:lumOff val="-11199"/>
              </a:schemeClr>
            </a:solidFill>
          </a:ln>
        </p:spPr>
        <p:txBody>
          <a:bodyPr lIns="45719" rIns="45719"/>
          <a:lstStyle/>
          <a:p>
            <a:pPr/>
          </a:p>
        </p:txBody>
      </p:sp>
      <p:sp>
        <p:nvSpPr>
          <p:cNvPr id="559" name="Linie"/>
          <p:cNvSpPr/>
          <p:nvPr/>
        </p:nvSpPr>
        <p:spPr>
          <a:xfrm>
            <a:off x="954552" y="3030494"/>
            <a:ext cx="3363448" cy="1"/>
          </a:xfrm>
          <a:prstGeom prst="line">
            <a:avLst/>
          </a:prstGeom>
          <a:ln w="12700">
            <a:solidFill>
              <a:schemeClr val="accent4">
                <a:lumOff val="13999"/>
              </a:schemeClr>
            </a:solidFill>
          </a:ln>
        </p:spPr>
        <p:txBody>
          <a:bodyPr lIns="45719" rIns="45719"/>
          <a:lstStyle/>
          <a:p>
            <a:pPr/>
          </a:p>
        </p:txBody>
      </p:sp>
      <p:sp>
        <p:nvSpPr>
          <p:cNvPr id="560" name="Rechteck"/>
          <p:cNvSpPr/>
          <p:nvPr/>
        </p:nvSpPr>
        <p:spPr>
          <a:xfrm>
            <a:off x="3812004" y="2316300"/>
            <a:ext cx="404806" cy="570316"/>
          </a:xfrm>
          <a:prstGeom prst="rect">
            <a:avLst/>
          </a:prstGeom>
          <a:solidFill>
            <a:srgbClr val="929292"/>
          </a:solidFill>
          <a:ln w="12700">
            <a:miter lim="400000"/>
          </a:ln>
        </p:spPr>
        <p:txBody>
          <a:bodyPr lIns="45719" rIns="45719"/>
          <a:lstStyle/>
          <a:p>
            <a:pPr/>
          </a:p>
        </p:txBody>
      </p:sp>
      <p:pic>
        <p:nvPicPr>
          <p:cNvPr id="561" name="Bildschirmfoto 2021-07-07 um 10.57.58.png" descr="Bildschirmfoto 2021-07-07 um 10.57.58.png"/>
          <p:cNvPicPr>
            <a:picLocks noChangeAspect="1"/>
          </p:cNvPicPr>
          <p:nvPr/>
        </p:nvPicPr>
        <p:blipFill>
          <a:blip r:embed="rId2">
            <a:extLst/>
          </a:blip>
          <a:srcRect l="29892" t="42704" r="67911" b="55682"/>
          <a:stretch>
            <a:fillRect/>
          </a:stretch>
        </p:blipFill>
        <p:spPr>
          <a:xfrm rot="10800000">
            <a:off x="7029327" y="3036805"/>
            <a:ext cx="179737" cy="80606"/>
          </a:xfrm>
          <a:prstGeom prst="rect">
            <a:avLst/>
          </a:prstGeom>
          <a:ln w="12700">
            <a:miter lim="400000"/>
          </a:ln>
        </p:spPr>
      </p:pic>
      <p:sp>
        <p:nvSpPr>
          <p:cNvPr id="562" name="Rechteck"/>
          <p:cNvSpPr/>
          <p:nvPr/>
        </p:nvSpPr>
        <p:spPr>
          <a:xfrm>
            <a:off x="527256" y="1503877"/>
            <a:ext cx="7747637" cy="4158802"/>
          </a:xfrm>
          <a:prstGeom prst="rect">
            <a:avLst/>
          </a:prstGeom>
          <a:solidFill>
            <a:schemeClr val="accent3">
              <a:lumOff val="44000"/>
              <a:alpha val="62305"/>
            </a:schemeClr>
          </a:solidFill>
          <a:ln w="12700">
            <a:miter lim="400000"/>
          </a:ln>
        </p:spPr>
        <p:txBody>
          <a:bodyPr lIns="45719" rIns="45719"/>
          <a:lstStyle/>
          <a:p>
            <a:pPr/>
          </a:p>
        </p:txBody>
      </p:sp>
      <p:sp>
        <p:nvSpPr>
          <p:cNvPr id="563" name="Rechteck"/>
          <p:cNvSpPr/>
          <p:nvPr/>
        </p:nvSpPr>
        <p:spPr>
          <a:xfrm>
            <a:off x="967252" y="3700579"/>
            <a:ext cx="3393593" cy="1100539"/>
          </a:xfrm>
          <a:prstGeom prst="rect">
            <a:avLst/>
          </a:prstGeom>
          <a:solidFill>
            <a:schemeClr val="accent3">
              <a:lumOff val="44000"/>
            </a:schemeClr>
          </a:solidFill>
          <a:ln w="38100">
            <a:solidFill>
              <a:srgbClr val="941100"/>
            </a:solidFill>
          </a:ln>
        </p:spPr>
        <p:txBody>
          <a:bodyPr lIns="45719" rIns="45719"/>
          <a:lstStyle/>
          <a:p>
            <a:pPr>
              <a:defRPr>
                <a:solidFill>
                  <a:srgbClr val="941100"/>
                </a:solidFill>
              </a:defRPr>
            </a:pPr>
          </a:p>
        </p:txBody>
      </p:sp>
      <p:sp>
        <p:nvSpPr>
          <p:cNvPr id="564" name="Volume 123, Issue 10, January 2022, pages 1 - 18"/>
          <p:cNvSpPr txBox="1"/>
          <p:nvPr/>
        </p:nvSpPr>
        <p:spPr>
          <a:xfrm>
            <a:off x="1739015" y="2668030"/>
            <a:ext cx="1807107" cy="16514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chemeClr val="accent4">
                    <a:lumOff val="13999"/>
                  </a:schemeClr>
                </a:solidFill>
              </a:defRPr>
            </a:lvl1pPr>
          </a:lstStyle>
          <a:p>
            <a:pPr/>
            <a:r>
              <a:t>Volume 123, Issue 10, January 2022, pages 1 - 18</a:t>
            </a:r>
          </a:p>
        </p:txBody>
      </p:sp>
      <p:sp>
        <p:nvSpPr>
          <p:cNvPr id="565" name="Rechteck"/>
          <p:cNvSpPr/>
          <p:nvPr/>
        </p:nvSpPr>
        <p:spPr>
          <a:xfrm>
            <a:off x="1384758" y="3509340"/>
            <a:ext cx="161117" cy="70643"/>
          </a:xfrm>
          <a:prstGeom prst="rect">
            <a:avLst/>
          </a:prstGeom>
          <a:solidFill>
            <a:schemeClr val="accent3">
              <a:lumOff val="44000"/>
            </a:schemeClr>
          </a:solidFill>
          <a:ln w="12700">
            <a:miter lim="400000"/>
          </a:ln>
        </p:spPr>
        <p:txBody>
          <a:bodyPr lIns="45719" rIns="45719"/>
          <a:lstStyle/>
          <a:p>
            <a:pPr/>
          </a:p>
        </p:txBody>
      </p:sp>
      <p:sp>
        <p:nvSpPr>
          <p:cNvPr id="566" name="PDF Purchase Options…"/>
          <p:cNvSpPr txBox="1"/>
          <p:nvPr/>
        </p:nvSpPr>
        <p:spPr>
          <a:xfrm>
            <a:off x="1054479" y="3751024"/>
            <a:ext cx="3138121" cy="7594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solidFill>
                  <a:schemeClr val="accent4">
                    <a:lumOff val="-8800"/>
                  </a:schemeClr>
                </a:solidFill>
                <a:latin typeface="Georgia"/>
                <a:ea typeface="Georgia"/>
                <a:cs typeface="Georgia"/>
                <a:sym typeface="Georgia"/>
              </a:defRPr>
            </a:pPr>
            <a:r>
              <a:t>PDF Purchase Options</a:t>
            </a:r>
          </a:p>
          <a:p>
            <a:pPr>
              <a:lnSpc>
                <a:spcPct val="70000"/>
              </a:lnSpc>
              <a:defRPr sz="1200">
                <a:solidFill>
                  <a:schemeClr val="accent4">
                    <a:lumOff val="-8800"/>
                  </a:schemeClr>
                </a:solidFill>
                <a:latin typeface="+mn-lt"/>
                <a:ea typeface="+mn-ea"/>
                <a:cs typeface="+mn-cs"/>
                <a:sym typeface="Helvetica"/>
              </a:defRPr>
            </a:pPr>
          </a:p>
          <a:p>
            <a:pPr>
              <a:lnSpc>
                <a:spcPct val="70000"/>
              </a:lnSpc>
              <a:defRPr sz="1000">
                <a:solidFill>
                  <a:schemeClr val="accent4">
                    <a:lumOff val="-8800"/>
                  </a:schemeClr>
                </a:solidFill>
                <a:latin typeface="+mn-lt"/>
                <a:ea typeface="+mn-ea"/>
                <a:cs typeface="+mn-cs"/>
                <a:sym typeface="Helvetica"/>
              </a:defRPr>
            </a:pPr>
            <a:r>
              <a:t>      Academic &amp; Personal                   Corporate                    </a:t>
            </a:r>
          </a:p>
          <a:p>
            <a:pPr>
              <a:lnSpc>
                <a:spcPct val="70000"/>
              </a:lnSpc>
              <a:defRPr sz="1000">
                <a:solidFill>
                  <a:schemeClr val="accent4">
                    <a:lumOff val="-8800"/>
                  </a:schemeClr>
                </a:solidFill>
                <a:latin typeface="+mn-lt"/>
                <a:ea typeface="+mn-ea"/>
                <a:cs typeface="+mn-cs"/>
                <a:sym typeface="Helvetica"/>
              </a:defRPr>
            </a:pPr>
            <a:r>
              <a:t>                 Access                                  Access</a:t>
            </a:r>
          </a:p>
        </p:txBody>
      </p:sp>
      <p:sp>
        <p:nvSpPr>
          <p:cNvPr id="567" name="Abgerundetes Rechteck"/>
          <p:cNvSpPr/>
          <p:nvPr/>
        </p:nvSpPr>
        <p:spPr>
          <a:xfrm>
            <a:off x="1397458" y="4393107"/>
            <a:ext cx="1044524" cy="325262"/>
          </a:xfrm>
          <a:prstGeom prst="roundRect">
            <a:avLst>
              <a:gd name="adj" fmla="val 20066"/>
            </a:avLst>
          </a:prstGeom>
          <a:solidFill>
            <a:srgbClr val="3E969D"/>
          </a:solidFill>
          <a:ln w="25400">
            <a:solidFill>
              <a:srgbClr val="3E969D"/>
            </a:solidFill>
          </a:ln>
        </p:spPr>
        <p:txBody>
          <a:bodyPr lIns="45719" rIns="45719"/>
          <a:lstStyle/>
          <a:p>
            <a:pPr/>
          </a:p>
        </p:txBody>
      </p:sp>
      <p:sp>
        <p:nvSpPr>
          <p:cNvPr id="568" name="Abgerundetes Rechteck"/>
          <p:cNvSpPr/>
          <p:nvPr/>
        </p:nvSpPr>
        <p:spPr>
          <a:xfrm>
            <a:off x="3023892" y="4393107"/>
            <a:ext cx="994423" cy="325262"/>
          </a:xfrm>
          <a:prstGeom prst="roundRect">
            <a:avLst>
              <a:gd name="adj" fmla="val 20066"/>
            </a:avLst>
          </a:prstGeom>
          <a:solidFill>
            <a:srgbClr val="3E969D"/>
          </a:solidFill>
          <a:ln w="25400">
            <a:solidFill>
              <a:srgbClr val="3E969D"/>
            </a:solidFill>
          </a:ln>
        </p:spPr>
        <p:txBody>
          <a:bodyPr lIns="45719" rIns="45719"/>
          <a:lstStyle/>
          <a:p>
            <a:pPr/>
          </a:p>
        </p:txBody>
      </p:sp>
      <p:sp>
        <p:nvSpPr>
          <p:cNvPr id="569" name="$ 31.50"/>
          <p:cNvSpPr txBox="1"/>
          <p:nvPr/>
        </p:nvSpPr>
        <p:spPr>
          <a:xfrm>
            <a:off x="1486296" y="4380407"/>
            <a:ext cx="866848"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defRPr>
            </a:lvl1pPr>
          </a:lstStyle>
          <a:p>
            <a:pPr/>
            <a:r>
              <a:t>$ 31.50</a:t>
            </a:r>
          </a:p>
        </p:txBody>
      </p:sp>
      <p:sp>
        <p:nvSpPr>
          <p:cNvPr id="570" name="$ 39.50"/>
          <p:cNvSpPr txBox="1"/>
          <p:nvPr/>
        </p:nvSpPr>
        <p:spPr>
          <a:xfrm>
            <a:off x="3087679" y="4380407"/>
            <a:ext cx="866848"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defRPr>
            </a:lvl1pPr>
          </a:lstStyle>
          <a:p>
            <a:pPr/>
            <a:r>
              <a:t>$ 39.50</a:t>
            </a:r>
          </a:p>
        </p:txBody>
      </p:sp>
      <p:sp>
        <p:nvSpPr>
          <p:cNvPr id="571" name="Rechteck"/>
          <p:cNvSpPr/>
          <p:nvPr/>
        </p:nvSpPr>
        <p:spPr>
          <a:xfrm>
            <a:off x="3836214" y="2358371"/>
            <a:ext cx="356386" cy="125492"/>
          </a:xfrm>
          <a:prstGeom prst="rect">
            <a:avLst/>
          </a:prstGeom>
          <a:solidFill>
            <a:schemeClr val="accent3">
              <a:lumOff val="44000"/>
            </a:schemeClr>
          </a:solidFill>
          <a:ln w="12700">
            <a:miter lim="400000"/>
          </a:ln>
        </p:spPr>
        <p:txBody>
          <a:bodyPr lIns="45719" rIns="45719"/>
          <a:lstStyle/>
          <a:p>
            <a:pPr/>
          </a:p>
        </p:txBody>
      </p:sp>
      <p:sp>
        <p:nvSpPr>
          <p:cNvPr id="572" name="Gehirn"/>
          <p:cNvSpPr/>
          <p:nvPr/>
        </p:nvSpPr>
        <p:spPr>
          <a:xfrm>
            <a:off x="3873369" y="2559824"/>
            <a:ext cx="282076" cy="216413"/>
          </a:xfrm>
          <a:custGeom>
            <a:avLst/>
            <a:gdLst/>
            <a:ahLst/>
            <a:cxnLst>
              <a:cxn ang="0">
                <a:pos x="wd2" y="hd2"/>
              </a:cxn>
              <a:cxn ang="5400000">
                <a:pos x="wd2" y="hd2"/>
              </a:cxn>
              <a:cxn ang="10800000">
                <a:pos x="wd2" y="hd2"/>
              </a:cxn>
              <a:cxn ang="16200000">
                <a:pos x="wd2" y="hd2"/>
              </a:cxn>
            </a:cxnLst>
            <a:rect l="0" t="0" r="r" b="b"/>
            <a:pathLst>
              <a:path w="20765" h="21427" fill="norm" stroke="1" extrusionOk="0">
                <a:moveTo>
                  <a:pt x="7654" y="1"/>
                </a:moveTo>
                <a:cubicBezTo>
                  <a:pt x="6294" y="20"/>
                  <a:pt x="4753" y="903"/>
                  <a:pt x="4110" y="2532"/>
                </a:cubicBezTo>
                <a:cubicBezTo>
                  <a:pt x="4110" y="2532"/>
                  <a:pt x="4104" y="2532"/>
                  <a:pt x="4104" y="2532"/>
                </a:cubicBezTo>
                <a:cubicBezTo>
                  <a:pt x="3722" y="3624"/>
                  <a:pt x="3929" y="4445"/>
                  <a:pt x="3945" y="4495"/>
                </a:cubicBezTo>
                <a:cubicBezTo>
                  <a:pt x="3976" y="4602"/>
                  <a:pt x="3935" y="4724"/>
                  <a:pt x="3855" y="4767"/>
                </a:cubicBezTo>
                <a:cubicBezTo>
                  <a:pt x="3839" y="4774"/>
                  <a:pt x="3828" y="4781"/>
                  <a:pt x="3812" y="4781"/>
                </a:cubicBezTo>
                <a:cubicBezTo>
                  <a:pt x="3743" y="4788"/>
                  <a:pt x="3679" y="4730"/>
                  <a:pt x="3653" y="4644"/>
                </a:cubicBezTo>
                <a:cubicBezTo>
                  <a:pt x="3642" y="4595"/>
                  <a:pt x="3430" y="3790"/>
                  <a:pt x="3722" y="2691"/>
                </a:cubicBezTo>
                <a:cubicBezTo>
                  <a:pt x="3754" y="2562"/>
                  <a:pt x="3690" y="2425"/>
                  <a:pt x="3590" y="2425"/>
                </a:cubicBezTo>
                <a:cubicBezTo>
                  <a:pt x="1950" y="2425"/>
                  <a:pt x="273" y="5524"/>
                  <a:pt x="347" y="7372"/>
                </a:cubicBezTo>
                <a:cubicBezTo>
                  <a:pt x="353" y="7515"/>
                  <a:pt x="475" y="7579"/>
                  <a:pt x="555" y="7493"/>
                </a:cubicBezTo>
                <a:cubicBezTo>
                  <a:pt x="778" y="7236"/>
                  <a:pt x="1021" y="7029"/>
                  <a:pt x="1281" y="6886"/>
                </a:cubicBezTo>
                <a:cubicBezTo>
                  <a:pt x="1350" y="6850"/>
                  <a:pt x="1429" y="6879"/>
                  <a:pt x="1472" y="6964"/>
                </a:cubicBezTo>
                <a:cubicBezTo>
                  <a:pt x="1530" y="7078"/>
                  <a:pt x="1487" y="7236"/>
                  <a:pt x="1397" y="7279"/>
                </a:cubicBezTo>
                <a:cubicBezTo>
                  <a:pt x="1036" y="7471"/>
                  <a:pt x="750" y="7772"/>
                  <a:pt x="516" y="8129"/>
                </a:cubicBezTo>
                <a:cubicBezTo>
                  <a:pt x="-529" y="10034"/>
                  <a:pt x="140" y="12853"/>
                  <a:pt x="1392" y="14423"/>
                </a:cubicBezTo>
                <a:cubicBezTo>
                  <a:pt x="1610" y="14680"/>
                  <a:pt x="1833" y="14902"/>
                  <a:pt x="2056" y="15088"/>
                </a:cubicBezTo>
                <a:cubicBezTo>
                  <a:pt x="2156" y="15166"/>
                  <a:pt x="2358" y="15310"/>
                  <a:pt x="2352" y="15324"/>
                </a:cubicBezTo>
                <a:cubicBezTo>
                  <a:pt x="3759" y="16381"/>
                  <a:pt x="5347" y="16295"/>
                  <a:pt x="5973" y="16216"/>
                </a:cubicBezTo>
                <a:cubicBezTo>
                  <a:pt x="6105" y="16202"/>
                  <a:pt x="6238" y="16244"/>
                  <a:pt x="6344" y="16344"/>
                </a:cubicBezTo>
                <a:cubicBezTo>
                  <a:pt x="6567" y="16543"/>
                  <a:pt x="8073" y="17950"/>
                  <a:pt x="10605" y="17872"/>
                </a:cubicBezTo>
                <a:cubicBezTo>
                  <a:pt x="11231" y="17850"/>
                  <a:pt x="12001" y="17751"/>
                  <a:pt x="12824" y="17401"/>
                </a:cubicBezTo>
                <a:cubicBezTo>
                  <a:pt x="13912" y="16937"/>
                  <a:pt x="14755" y="15760"/>
                  <a:pt x="14686" y="14325"/>
                </a:cubicBezTo>
                <a:cubicBezTo>
                  <a:pt x="14506" y="12369"/>
                  <a:pt x="13817" y="11205"/>
                  <a:pt x="12469" y="10377"/>
                </a:cubicBezTo>
                <a:cubicBezTo>
                  <a:pt x="11806" y="9970"/>
                  <a:pt x="11046" y="9898"/>
                  <a:pt x="10467" y="9926"/>
                </a:cubicBezTo>
                <a:cubicBezTo>
                  <a:pt x="10122" y="9948"/>
                  <a:pt x="9815" y="9999"/>
                  <a:pt x="9550" y="10056"/>
                </a:cubicBezTo>
                <a:lnTo>
                  <a:pt x="9512" y="10069"/>
                </a:lnTo>
                <a:cubicBezTo>
                  <a:pt x="8599" y="10283"/>
                  <a:pt x="8137" y="10662"/>
                  <a:pt x="8132" y="10669"/>
                </a:cubicBezTo>
                <a:cubicBezTo>
                  <a:pt x="8111" y="10691"/>
                  <a:pt x="8085" y="10698"/>
                  <a:pt x="8064" y="10698"/>
                </a:cubicBezTo>
                <a:cubicBezTo>
                  <a:pt x="8006" y="10705"/>
                  <a:pt x="7952" y="10669"/>
                  <a:pt x="7920" y="10598"/>
                </a:cubicBezTo>
                <a:cubicBezTo>
                  <a:pt x="7872" y="10498"/>
                  <a:pt x="7899" y="10370"/>
                  <a:pt x="7968" y="10306"/>
                </a:cubicBezTo>
                <a:cubicBezTo>
                  <a:pt x="7989" y="10291"/>
                  <a:pt x="8266" y="10062"/>
                  <a:pt x="8807" y="9848"/>
                </a:cubicBezTo>
                <a:cubicBezTo>
                  <a:pt x="8903" y="9813"/>
                  <a:pt x="8918" y="9641"/>
                  <a:pt x="8839" y="9570"/>
                </a:cubicBezTo>
                <a:cubicBezTo>
                  <a:pt x="8313" y="9098"/>
                  <a:pt x="7617" y="8270"/>
                  <a:pt x="7416" y="7071"/>
                </a:cubicBezTo>
                <a:cubicBezTo>
                  <a:pt x="7394" y="6957"/>
                  <a:pt x="7448" y="6843"/>
                  <a:pt x="7533" y="6821"/>
                </a:cubicBezTo>
                <a:cubicBezTo>
                  <a:pt x="7618" y="6793"/>
                  <a:pt x="7698" y="6865"/>
                  <a:pt x="7719" y="6987"/>
                </a:cubicBezTo>
                <a:cubicBezTo>
                  <a:pt x="7942" y="8321"/>
                  <a:pt x="8912" y="9179"/>
                  <a:pt x="9358" y="9507"/>
                </a:cubicBezTo>
                <a:cubicBezTo>
                  <a:pt x="9469" y="9586"/>
                  <a:pt x="9597" y="9620"/>
                  <a:pt x="9719" y="9592"/>
                </a:cubicBezTo>
                <a:cubicBezTo>
                  <a:pt x="10234" y="9492"/>
                  <a:pt x="11518" y="9334"/>
                  <a:pt x="12595" y="9998"/>
                </a:cubicBezTo>
                <a:cubicBezTo>
                  <a:pt x="12998" y="10240"/>
                  <a:pt x="13345" y="10521"/>
                  <a:pt x="13636" y="10828"/>
                </a:cubicBezTo>
                <a:cubicBezTo>
                  <a:pt x="13743" y="10942"/>
                  <a:pt x="13897" y="10948"/>
                  <a:pt x="14008" y="10841"/>
                </a:cubicBezTo>
                <a:cubicBezTo>
                  <a:pt x="14640" y="10241"/>
                  <a:pt x="15270" y="10013"/>
                  <a:pt x="15902" y="10156"/>
                </a:cubicBezTo>
                <a:cubicBezTo>
                  <a:pt x="16756" y="10356"/>
                  <a:pt x="17361" y="11205"/>
                  <a:pt x="17584" y="11691"/>
                </a:cubicBezTo>
                <a:cubicBezTo>
                  <a:pt x="17626" y="11784"/>
                  <a:pt x="17616" y="11912"/>
                  <a:pt x="17552" y="11983"/>
                </a:cubicBezTo>
                <a:cubicBezTo>
                  <a:pt x="17526" y="12011"/>
                  <a:pt x="17499" y="12025"/>
                  <a:pt x="17468" y="12025"/>
                </a:cubicBezTo>
                <a:cubicBezTo>
                  <a:pt x="17414" y="12032"/>
                  <a:pt x="17357" y="11996"/>
                  <a:pt x="17325" y="11925"/>
                </a:cubicBezTo>
                <a:cubicBezTo>
                  <a:pt x="17144" y="11532"/>
                  <a:pt x="16602" y="10749"/>
                  <a:pt x="15849" y="10578"/>
                </a:cubicBezTo>
                <a:cubicBezTo>
                  <a:pt x="15313" y="10456"/>
                  <a:pt x="14766" y="10648"/>
                  <a:pt x="14214" y="11169"/>
                </a:cubicBezTo>
                <a:cubicBezTo>
                  <a:pt x="14123" y="11254"/>
                  <a:pt x="14108" y="11418"/>
                  <a:pt x="14177" y="11532"/>
                </a:cubicBezTo>
                <a:cubicBezTo>
                  <a:pt x="14389" y="11875"/>
                  <a:pt x="14565" y="12262"/>
                  <a:pt x="14698" y="12683"/>
                </a:cubicBezTo>
                <a:cubicBezTo>
                  <a:pt x="14847" y="13169"/>
                  <a:pt x="14952" y="13695"/>
                  <a:pt x="15005" y="14316"/>
                </a:cubicBezTo>
                <a:cubicBezTo>
                  <a:pt x="16369" y="14966"/>
                  <a:pt x="19967" y="14602"/>
                  <a:pt x="20652" y="11448"/>
                </a:cubicBezTo>
                <a:cubicBezTo>
                  <a:pt x="21071" y="9520"/>
                  <a:pt x="20280" y="7208"/>
                  <a:pt x="19086" y="6630"/>
                </a:cubicBezTo>
                <a:cubicBezTo>
                  <a:pt x="18943" y="6558"/>
                  <a:pt x="18795" y="6680"/>
                  <a:pt x="18758" y="6879"/>
                </a:cubicBezTo>
                <a:cubicBezTo>
                  <a:pt x="18652" y="7472"/>
                  <a:pt x="18444" y="7944"/>
                  <a:pt x="18242" y="8258"/>
                </a:cubicBezTo>
                <a:cubicBezTo>
                  <a:pt x="18189" y="8336"/>
                  <a:pt x="18189" y="8458"/>
                  <a:pt x="18242" y="8543"/>
                </a:cubicBezTo>
                <a:cubicBezTo>
                  <a:pt x="18338" y="8693"/>
                  <a:pt x="18481" y="8971"/>
                  <a:pt x="18635" y="9442"/>
                </a:cubicBezTo>
                <a:cubicBezTo>
                  <a:pt x="18667" y="9542"/>
                  <a:pt x="18640" y="9678"/>
                  <a:pt x="18565" y="9728"/>
                </a:cubicBezTo>
                <a:cubicBezTo>
                  <a:pt x="18544" y="9742"/>
                  <a:pt x="18529" y="9748"/>
                  <a:pt x="18507" y="9748"/>
                </a:cubicBezTo>
                <a:cubicBezTo>
                  <a:pt x="18438" y="9755"/>
                  <a:pt x="18375" y="9700"/>
                  <a:pt x="18348" y="9614"/>
                </a:cubicBezTo>
                <a:cubicBezTo>
                  <a:pt x="18348" y="9607"/>
                  <a:pt x="18226" y="9179"/>
                  <a:pt x="17977" y="8793"/>
                </a:cubicBezTo>
                <a:cubicBezTo>
                  <a:pt x="17653" y="8301"/>
                  <a:pt x="17271" y="8108"/>
                  <a:pt x="16836" y="8222"/>
                </a:cubicBezTo>
                <a:cubicBezTo>
                  <a:pt x="16740" y="8244"/>
                  <a:pt x="16650" y="8150"/>
                  <a:pt x="16650" y="8015"/>
                </a:cubicBezTo>
                <a:cubicBezTo>
                  <a:pt x="16650" y="7908"/>
                  <a:pt x="16708" y="7822"/>
                  <a:pt x="16783" y="7807"/>
                </a:cubicBezTo>
                <a:cubicBezTo>
                  <a:pt x="17244" y="7686"/>
                  <a:pt x="17610" y="7886"/>
                  <a:pt x="17791" y="8022"/>
                </a:cubicBezTo>
                <a:cubicBezTo>
                  <a:pt x="17871" y="8079"/>
                  <a:pt x="17971" y="8057"/>
                  <a:pt x="18030" y="7957"/>
                </a:cubicBezTo>
                <a:cubicBezTo>
                  <a:pt x="18444" y="7300"/>
                  <a:pt x="18980" y="5845"/>
                  <a:pt x="18215" y="4332"/>
                </a:cubicBezTo>
                <a:cubicBezTo>
                  <a:pt x="17738" y="3390"/>
                  <a:pt x="16750" y="2824"/>
                  <a:pt x="15965" y="2789"/>
                </a:cubicBezTo>
                <a:cubicBezTo>
                  <a:pt x="15901" y="2789"/>
                  <a:pt x="15843" y="2790"/>
                  <a:pt x="15779" y="2798"/>
                </a:cubicBezTo>
                <a:cubicBezTo>
                  <a:pt x="15647" y="2812"/>
                  <a:pt x="15403" y="2824"/>
                  <a:pt x="15074" y="2931"/>
                </a:cubicBezTo>
                <a:cubicBezTo>
                  <a:pt x="14560" y="3096"/>
                  <a:pt x="14279" y="3382"/>
                  <a:pt x="14273" y="3382"/>
                </a:cubicBezTo>
                <a:cubicBezTo>
                  <a:pt x="14204" y="3453"/>
                  <a:pt x="14107" y="3433"/>
                  <a:pt x="14054" y="3333"/>
                </a:cubicBezTo>
                <a:cubicBezTo>
                  <a:pt x="14007" y="3240"/>
                  <a:pt x="14019" y="3103"/>
                  <a:pt x="14088" y="3039"/>
                </a:cubicBezTo>
                <a:cubicBezTo>
                  <a:pt x="14114" y="3010"/>
                  <a:pt x="14470" y="2669"/>
                  <a:pt x="15096" y="2483"/>
                </a:cubicBezTo>
                <a:cubicBezTo>
                  <a:pt x="15186" y="2455"/>
                  <a:pt x="15227" y="2304"/>
                  <a:pt x="15169" y="2204"/>
                </a:cubicBezTo>
                <a:cubicBezTo>
                  <a:pt x="14341" y="648"/>
                  <a:pt x="11471" y="-173"/>
                  <a:pt x="10170" y="641"/>
                </a:cubicBezTo>
                <a:cubicBezTo>
                  <a:pt x="10048" y="719"/>
                  <a:pt x="9996" y="919"/>
                  <a:pt x="10059" y="1076"/>
                </a:cubicBezTo>
                <a:cubicBezTo>
                  <a:pt x="10203" y="1461"/>
                  <a:pt x="10265" y="1904"/>
                  <a:pt x="10233" y="2325"/>
                </a:cubicBezTo>
                <a:cubicBezTo>
                  <a:pt x="10228" y="2432"/>
                  <a:pt x="10165" y="2512"/>
                  <a:pt x="10091" y="2519"/>
                </a:cubicBezTo>
                <a:cubicBezTo>
                  <a:pt x="10080" y="2519"/>
                  <a:pt x="10075" y="2519"/>
                  <a:pt x="10064" y="2519"/>
                </a:cubicBezTo>
                <a:cubicBezTo>
                  <a:pt x="9979" y="2505"/>
                  <a:pt x="9916" y="2404"/>
                  <a:pt x="9927" y="2282"/>
                </a:cubicBezTo>
                <a:cubicBezTo>
                  <a:pt x="9937" y="2140"/>
                  <a:pt x="10011" y="1106"/>
                  <a:pt x="9295" y="520"/>
                </a:cubicBezTo>
                <a:cubicBezTo>
                  <a:pt x="8854" y="161"/>
                  <a:pt x="8273" y="-8"/>
                  <a:pt x="7654" y="1"/>
                </a:cubicBezTo>
                <a:close/>
                <a:moveTo>
                  <a:pt x="6930" y="3139"/>
                </a:moveTo>
                <a:cubicBezTo>
                  <a:pt x="7435" y="3144"/>
                  <a:pt x="7913" y="3351"/>
                  <a:pt x="8361" y="3761"/>
                </a:cubicBezTo>
                <a:cubicBezTo>
                  <a:pt x="8886" y="4239"/>
                  <a:pt x="9242" y="4895"/>
                  <a:pt x="9449" y="5352"/>
                </a:cubicBezTo>
                <a:cubicBezTo>
                  <a:pt x="9491" y="5444"/>
                  <a:pt x="9582" y="5480"/>
                  <a:pt x="9656" y="5430"/>
                </a:cubicBezTo>
                <a:cubicBezTo>
                  <a:pt x="10925" y="4509"/>
                  <a:pt x="12288" y="4695"/>
                  <a:pt x="13403" y="5952"/>
                </a:cubicBezTo>
                <a:cubicBezTo>
                  <a:pt x="13456" y="6009"/>
                  <a:pt x="13535" y="6015"/>
                  <a:pt x="13593" y="5958"/>
                </a:cubicBezTo>
                <a:cubicBezTo>
                  <a:pt x="13795" y="5758"/>
                  <a:pt x="14331" y="5353"/>
                  <a:pt x="15154" y="5617"/>
                </a:cubicBezTo>
                <a:cubicBezTo>
                  <a:pt x="15239" y="5631"/>
                  <a:pt x="15291" y="5745"/>
                  <a:pt x="15270" y="5867"/>
                </a:cubicBezTo>
                <a:cubicBezTo>
                  <a:pt x="15249" y="5981"/>
                  <a:pt x="15164" y="6045"/>
                  <a:pt x="15079" y="6016"/>
                </a:cubicBezTo>
                <a:cubicBezTo>
                  <a:pt x="14527" y="5866"/>
                  <a:pt x="14076" y="5967"/>
                  <a:pt x="13736" y="6331"/>
                </a:cubicBezTo>
                <a:cubicBezTo>
                  <a:pt x="13418" y="6673"/>
                  <a:pt x="13217" y="7243"/>
                  <a:pt x="13195" y="7856"/>
                </a:cubicBezTo>
                <a:cubicBezTo>
                  <a:pt x="13190" y="7964"/>
                  <a:pt x="13132" y="8050"/>
                  <a:pt x="13053" y="8057"/>
                </a:cubicBezTo>
                <a:cubicBezTo>
                  <a:pt x="13026" y="8057"/>
                  <a:pt x="13000" y="8057"/>
                  <a:pt x="12973" y="8028"/>
                </a:cubicBezTo>
                <a:cubicBezTo>
                  <a:pt x="12915" y="7985"/>
                  <a:pt x="12882" y="7900"/>
                  <a:pt x="12887" y="7814"/>
                </a:cubicBezTo>
                <a:cubicBezTo>
                  <a:pt x="12903" y="7336"/>
                  <a:pt x="13015" y="6880"/>
                  <a:pt x="13195" y="6509"/>
                </a:cubicBezTo>
                <a:cubicBezTo>
                  <a:pt x="13243" y="6416"/>
                  <a:pt x="13228" y="6295"/>
                  <a:pt x="13164" y="6224"/>
                </a:cubicBezTo>
                <a:cubicBezTo>
                  <a:pt x="11630" y="4532"/>
                  <a:pt x="10133" y="5487"/>
                  <a:pt x="9543" y="5994"/>
                </a:cubicBezTo>
                <a:cubicBezTo>
                  <a:pt x="9464" y="6058"/>
                  <a:pt x="9364" y="6023"/>
                  <a:pt x="9321" y="5909"/>
                </a:cubicBezTo>
                <a:cubicBezTo>
                  <a:pt x="9194" y="5559"/>
                  <a:pt x="8827" y="4688"/>
                  <a:pt x="8185" y="4102"/>
                </a:cubicBezTo>
                <a:cubicBezTo>
                  <a:pt x="7548" y="3524"/>
                  <a:pt x="6843" y="3403"/>
                  <a:pt x="6084" y="3746"/>
                </a:cubicBezTo>
                <a:cubicBezTo>
                  <a:pt x="5999" y="3781"/>
                  <a:pt x="5909" y="3717"/>
                  <a:pt x="5888" y="3603"/>
                </a:cubicBezTo>
                <a:cubicBezTo>
                  <a:pt x="5867" y="3496"/>
                  <a:pt x="5915" y="3375"/>
                  <a:pt x="5994" y="3346"/>
                </a:cubicBezTo>
                <a:cubicBezTo>
                  <a:pt x="6315" y="3204"/>
                  <a:pt x="6627" y="3136"/>
                  <a:pt x="6930" y="3139"/>
                </a:cubicBezTo>
                <a:close/>
                <a:moveTo>
                  <a:pt x="4412" y="7120"/>
                </a:moveTo>
                <a:cubicBezTo>
                  <a:pt x="4454" y="7118"/>
                  <a:pt x="4496" y="7136"/>
                  <a:pt x="4528" y="7178"/>
                </a:cubicBezTo>
                <a:cubicBezTo>
                  <a:pt x="5112" y="7964"/>
                  <a:pt x="5357" y="9491"/>
                  <a:pt x="4678" y="11169"/>
                </a:cubicBezTo>
                <a:cubicBezTo>
                  <a:pt x="4630" y="11290"/>
                  <a:pt x="4688" y="11440"/>
                  <a:pt x="4789" y="11448"/>
                </a:cubicBezTo>
                <a:cubicBezTo>
                  <a:pt x="5622" y="11512"/>
                  <a:pt x="7236" y="11876"/>
                  <a:pt x="8250" y="13725"/>
                </a:cubicBezTo>
                <a:cubicBezTo>
                  <a:pt x="8287" y="13789"/>
                  <a:pt x="8351" y="13816"/>
                  <a:pt x="8409" y="13781"/>
                </a:cubicBezTo>
                <a:cubicBezTo>
                  <a:pt x="9009" y="13474"/>
                  <a:pt x="9645" y="13354"/>
                  <a:pt x="10245" y="13439"/>
                </a:cubicBezTo>
                <a:cubicBezTo>
                  <a:pt x="10314" y="13447"/>
                  <a:pt x="10373" y="13374"/>
                  <a:pt x="10373" y="13281"/>
                </a:cubicBezTo>
                <a:cubicBezTo>
                  <a:pt x="10373" y="12831"/>
                  <a:pt x="10547" y="12183"/>
                  <a:pt x="11237" y="11833"/>
                </a:cubicBezTo>
                <a:cubicBezTo>
                  <a:pt x="11322" y="11791"/>
                  <a:pt x="11413" y="11855"/>
                  <a:pt x="11439" y="11970"/>
                </a:cubicBezTo>
                <a:cubicBezTo>
                  <a:pt x="11466" y="12077"/>
                  <a:pt x="11417" y="12190"/>
                  <a:pt x="11338" y="12233"/>
                </a:cubicBezTo>
                <a:cubicBezTo>
                  <a:pt x="10547" y="12640"/>
                  <a:pt x="10691" y="13418"/>
                  <a:pt x="10696" y="13446"/>
                </a:cubicBezTo>
                <a:cubicBezTo>
                  <a:pt x="10707" y="13510"/>
                  <a:pt x="10743" y="13552"/>
                  <a:pt x="10786" y="13567"/>
                </a:cubicBezTo>
                <a:cubicBezTo>
                  <a:pt x="11391" y="13788"/>
                  <a:pt x="11889" y="14216"/>
                  <a:pt x="12170" y="14780"/>
                </a:cubicBezTo>
                <a:cubicBezTo>
                  <a:pt x="12218" y="14873"/>
                  <a:pt x="12208" y="15010"/>
                  <a:pt x="12144" y="15074"/>
                </a:cubicBezTo>
                <a:cubicBezTo>
                  <a:pt x="12117" y="15103"/>
                  <a:pt x="12091" y="15117"/>
                  <a:pt x="12059" y="15117"/>
                </a:cubicBezTo>
                <a:cubicBezTo>
                  <a:pt x="12006" y="15124"/>
                  <a:pt x="11954" y="15087"/>
                  <a:pt x="11917" y="15023"/>
                </a:cubicBezTo>
                <a:cubicBezTo>
                  <a:pt x="11386" y="13945"/>
                  <a:pt x="9852" y="13361"/>
                  <a:pt x="8308" y="14289"/>
                </a:cubicBezTo>
                <a:cubicBezTo>
                  <a:pt x="8239" y="14332"/>
                  <a:pt x="8160" y="14295"/>
                  <a:pt x="8117" y="14209"/>
                </a:cubicBezTo>
                <a:cubicBezTo>
                  <a:pt x="6870" y="11625"/>
                  <a:pt x="4296" y="11862"/>
                  <a:pt x="4270" y="11862"/>
                </a:cubicBezTo>
                <a:lnTo>
                  <a:pt x="3961" y="11847"/>
                </a:lnTo>
                <a:cubicBezTo>
                  <a:pt x="3924" y="11818"/>
                  <a:pt x="3892" y="11768"/>
                  <a:pt x="3881" y="11711"/>
                </a:cubicBezTo>
                <a:cubicBezTo>
                  <a:pt x="3759" y="11011"/>
                  <a:pt x="3176" y="10055"/>
                  <a:pt x="2332" y="9641"/>
                </a:cubicBezTo>
                <a:cubicBezTo>
                  <a:pt x="2264" y="9605"/>
                  <a:pt x="2209" y="9514"/>
                  <a:pt x="2220" y="9407"/>
                </a:cubicBezTo>
                <a:cubicBezTo>
                  <a:pt x="2236" y="9271"/>
                  <a:pt x="2337" y="9192"/>
                  <a:pt x="2427" y="9235"/>
                </a:cubicBezTo>
                <a:cubicBezTo>
                  <a:pt x="2788" y="9406"/>
                  <a:pt x="3170" y="9735"/>
                  <a:pt x="3483" y="10120"/>
                </a:cubicBezTo>
                <a:cubicBezTo>
                  <a:pt x="3680" y="10363"/>
                  <a:pt x="3913" y="10720"/>
                  <a:pt x="4067" y="11162"/>
                </a:cubicBezTo>
                <a:cubicBezTo>
                  <a:pt x="4115" y="11291"/>
                  <a:pt x="4248" y="11306"/>
                  <a:pt x="4306" y="11184"/>
                </a:cubicBezTo>
                <a:cubicBezTo>
                  <a:pt x="5022" y="9614"/>
                  <a:pt x="4831" y="8186"/>
                  <a:pt x="4311" y="7486"/>
                </a:cubicBezTo>
                <a:cubicBezTo>
                  <a:pt x="4253" y="7408"/>
                  <a:pt x="4243" y="7273"/>
                  <a:pt x="4301" y="7194"/>
                </a:cubicBezTo>
                <a:cubicBezTo>
                  <a:pt x="4330" y="7148"/>
                  <a:pt x="4370" y="7123"/>
                  <a:pt x="4412" y="7120"/>
                </a:cubicBezTo>
                <a:close/>
                <a:moveTo>
                  <a:pt x="2258" y="15717"/>
                </a:moveTo>
                <a:cubicBezTo>
                  <a:pt x="1971" y="17680"/>
                  <a:pt x="4031" y="19435"/>
                  <a:pt x="5702" y="18764"/>
                </a:cubicBezTo>
                <a:cubicBezTo>
                  <a:pt x="5612" y="19699"/>
                  <a:pt x="5001" y="21083"/>
                  <a:pt x="5001" y="21083"/>
                </a:cubicBezTo>
                <a:lnTo>
                  <a:pt x="6238" y="21427"/>
                </a:lnTo>
                <a:lnTo>
                  <a:pt x="8727" y="18063"/>
                </a:lnTo>
                <a:cubicBezTo>
                  <a:pt x="7390" y="17742"/>
                  <a:pt x="6699" y="17172"/>
                  <a:pt x="6333" y="16843"/>
                </a:cubicBezTo>
                <a:cubicBezTo>
                  <a:pt x="6163" y="16686"/>
                  <a:pt x="5962" y="16614"/>
                  <a:pt x="5761" y="16636"/>
                </a:cubicBezTo>
                <a:cubicBezTo>
                  <a:pt x="5442" y="16672"/>
                  <a:pt x="4954" y="16693"/>
                  <a:pt x="4381" y="16593"/>
                </a:cubicBezTo>
                <a:cubicBezTo>
                  <a:pt x="3786" y="16494"/>
                  <a:pt x="3027" y="16259"/>
                  <a:pt x="2258" y="15717"/>
                </a:cubicBezTo>
                <a:close/>
              </a:path>
            </a:pathLst>
          </a:custGeom>
          <a:solidFill>
            <a:schemeClr val="accent3">
              <a:lumOff val="44000"/>
            </a:schemeClr>
          </a:solidFill>
          <a:ln w="12700">
            <a:miter lim="400000"/>
          </a:ln>
        </p:spPr>
        <p:txBody>
          <a:bodyPr lIns="45719" rIns="45719"/>
          <a:lstStyle/>
          <a:p>
            <a:pPr/>
          </a:p>
        </p:txBody>
      </p:sp>
      <p:sp>
        <p:nvSpPr>
          <p:cNvPr id="573" name="Journal for…"/>
          <p:cNvSpPr txBox="1"/>
          <p:nvPr/>
        </p:nvSpPr>
        <p:spPr>
          <a:xfrm>
            <a:off x="3812004" y="2325220"/>
            <a:ext cx="398523" cy="1917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300">
                <a:solidFill>
                  <a:schemeClr val="accent4"/>
                </a:solidFill>
              </a:defRPr>
            </a:pPr>
            <a:r>
              <a:t>Journal for </a:t>
            </a:r>
          </a:p>
          <a:p>
            <a:pPr algn="ctr">
              <a:defRPr sz="300">
                <a:solidFill>
                  <a:schemeClr val="accent4"/>
                </a:solidFill>
              </a:defRPr>
            </a:pPr>
            <a:r>
              <a:t>Neuropsychology</a:t>
            </a:r>
          </a:p>
        </p:txBody>
      </p:sp>
      <p:sp>
        <p:nvSpPr>
          <p:cNvPr id="574" name="Paywall"/>
          <p:cNvSpPr txBox="1"/>
          <p:nvPr/>
        </p:nvSpPr>
        <p:spPr>
          <a:xfrm>
            <a:off x="4511923" y="3238499"/>
            <a:ext cx="993836"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941100"/>
                </a:solidFill>
                <a:latin typeface="Gill Sans"/>
                <a:ea typeface="Gill Sans"/>
                <a:cs typeface="Gill Sans"/>
                <a:sym typeface="Gill Sans"/>
              </a:defRPr>
            </a:lvl1pPr>
          </a:lstStyle>
          <a:p>
            <a:pPr/>
            <a:r>
              <a:t>Paywall</a:t>
            </a:r>
          </a:p>
        </p:txBody>
      </p:sp>
      <p:sp>
        <p:nvSpPr>
          <p:cNvPr id="575" name="Linie"/>
          <p:cNvSpPr/>
          <p:nvPr/>
        </p:nvSpPr>
        <p:spPr>
          <a:xfrm rot="8312305">
            <a:off x="4324230" y="4019052"/>
            <a:ext cx="1067133" cy="171775"/>
          </a:xfrm>
          <a:custGeom>
            <a:avLst/>
            <a:gdLst/>
            <a:ahLst/>
            <a:cxnLst>
              <a:cxn ang="0">
                <a:pos x="wd2" y="hd2"/>
              </a:cxn>
              <a:cxn ang="5400000">
                <a:pos x="wd2" y="hd2"/>
              </a:cxn>
              <a:cxn ang="10800000">
                <a:pos x="wd2" y="hd2"/>
              </a:cxn>
              <a:cxn ang="16200000">
                <a:pos x="wd2" y="hd2"/>
              </a:cxn>
            </a:cxnLst>
            <a:rect l="0" t="0" r="r" b="b"/>
            <a:pathLst>
              <a:path w="21600" h="17923" fill="norm" stroke="1" extrusionOk="0">
                <a:moveTo>
                  <a:pt x="0" y="17923"/>
                </a:moveTo>
                <a:cubicBezTo>
                  <a:pt x="1995" y="10460"/>
                  <a:pt x="4263" y="5166"/>
                  <a:pt x="6667" y="2363"/>
                </a:cubicBezTo>
                <a:cubicBezTo>
                  <a:pt x="11848" y="-3677"/>
                  <a:pt x="17282" y="1985"/>
                  <a:pt x="21600" y="17923"/>
                </a:cubicBezTo>
              </a:path>
            </a:pathLst>
          </a:custGeom>
          <a:ln w="38100">
            <a:solidFill>
              <a:srgbClr val="941F1C"/>
            </a:solidFill>
            <a:tailEnd type="stealth"/>
          </a:ln>
        </p:spPr>
        <p:txBody>
          <a:bodyPr lIns="45719" rIns="45719"/>
          <a:lstStyle/>
          <a:p>
            <a:pPr/>
          </a:p>
        </p:txBody>
      </p:sp>
      <p:sp>
        <p:nvSpPr>
          <p:cNvPr id="576" name="Titel 1"/>
          <p:cNvSpPr txBox="1"/>
          <p:nvPr>
            <p:ph type="title"/>
          </p:nvPr>
        </p:nvSpPr>
        <p:spPr>
          <a:xfrm>
            <a:off x="301396" y="124586"/>
            <a:ext cx="6198910" cy="864097"/>
          </a:xfrm>
          <a:prstGeom prst="rect">
            <a:avLst/>
          </a:prstGeom>
        </p:spPr>
        <p:txBody>
          <a:bodyPr/>
          <a:lstStyle/>
          <a:p>
            <a:pPr>
              <a:defRPr sz="2200"/>
            </a:pPr>
            <a:r>
              <a:t>Problem 2: </a:t>
            </a:r>
          </a:p>
          <a:p>
            <a:pPr>
              <a:defRPr sz="2200"/>
            </a:pPr>
            <a:r>
              <a:t>Veröffentlichen ist teuer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8" name="Textfeld 3"/>
          <p:cNvSpPr txBox="1"/>
          <p:nvPr>
            <p:ph type="sldNum" sz="quarter" idx="2"/>
          </p:nvPr>
        </p:nvSpPr>
        <p:spPr>
          <a:xfrm>
            <a:off x="8159843" y="6049574"/>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9"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80" name="Titel 1"/>
          <p:cNvSpPr txBox="1"/>
          <p:nvPr>
            <p:ph type="title"/>
          </p:nvPr>
        </p:nvSpPr>
        <p:spPr>
          <a:xfrm>
            <a:off x="301396" y="124586"/>
            <a:ext cx="6198910" cy="864097"/>
          </a:xfrm>
          <a:prstGeom prst="rect">
            <a:avLst/>
          </a:prstGeom>
        </p:spPr>
        <p:txBody>
          <a:bodyPr/>
          <a:lstStyle>
            <a:lvl1pPr>
              <a:defRPr sz="2200"/>
            </a:lvl1pPr>
          </a:lstStyle>
          <a:p>
            <a:pPr/>
            <a:r>
              <a:t>Open Access Journals als Alternative?</a:t>
            </a:r>
          </a:p>
        </p:txBody>
      </p:sp>
      <p:sp>
        <p:nvSpPr>
          <p:cNvPr id="581" name="Problem:…"/>
          <p:cNvSpPr txBox="1"/>
          <p:nvPr/>
        </p:nvSpPr>
        <p:spPr>
          <a:xfrm>
            <a:off x="301396" y="1442950"/>
            <a:ext cx="7858448" cy="3558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a:latin typeface="Gill Sans"/>
                <a:ea typeface="Gill Sans"/>
                <a:cs typeface="Gill Sans"/>
                <a:sym typeface="Gill Sans"/>
              </a:defRPr>
            </a:pPr>
          </a:p>
          <a:p>
            <a:pPr>
              <a:lnSpc>
                <a:spcPct val="120000"/>
              </a:lnSpc>
              <a:defRPr>
                <a:solidFill>
                  <a:srgbClr val="941100"/>
                </a:solidFill>
                <a:latin typeface="Gill Sans"/>
                <a:ea typeface="Gill Sans"/>
                <a:cs typeface="Gill Sans"/>
                <a:sym typeface="Gill Sans"/>
              </a:defRPr>
            </a:pPr>
            <a:r>
              <a:t>Problem: </a:t>
            </a:r>
          </a:p>
          <a:p>
            <a:pPr>
              <a:lnSpc>
                <a:spcPct val="120000"/>
              </a:lnSpc>
              <a:defRPr>
                <a:solidFill>
                  <a:srgbClr val="941100"/>
                </a:solidFill>
                <a:latin typeface="Gill Sans"/>
                <a:ea typeface="Gill Sans"/>
                <a:cs typeface="Gill Sans"/>
                <a:sym typeface="Gill Sans"/>
              </a:defRPr>
            </a:pPr>
            <a:r>
              <a:t>Open-Access-Veröffentlichungen in Top-Tier-Journals kosten sogar noch mehr als Veröffentlichungen hinter Paywalls!</a:t>
            </a:r>
          </a:p>
          <a:p>
            <a:pPr>
              <a:lnSpc>
                <a:spcPct val="120000"/>
              </a:lnSpc>
              <a:defRPr>
                <a:latin typeface="Gill Sans"/>
                <a:ea typeface="Gill Sans"/>
                <a:cs typeface="Gill Sans"/>
                <a:sym typeface="Gill Sans"/>
              </a:defRPr>
            </a:pPr>
            <a:r>
              <a:t>—&gt; z.B. 9500 € für 1 Open-Access Publikation in Nature (Stand 2021)</a:t>
            </a:r>
          </a:p>
          <a:p>
            <a:pPr>
              <a:lnSpc>
                <a:spcPct val="120000"/>
              </a:lnSpc>
              <a:defRPr>
                <a:latin typeface="Gill Sans"/>
                <a:ea typeface="Gill Sans"/>
                <a:cs typeface="Gill Sans"/>
                <a:sym typeface="Gill Sans"/>
              </a:defRPr>
            </a:pPr>
          </a:p>
          <a:p>
            <a:pPr>
              <a:lnSpc>
                <a:spcPct val="120000"/>
              </a:lnSpc>
              <a:defRPr>
                <a:solidFill>
                  <a:srgbClr val="941100"/>
                </a:solidFill>
                <a:latin typeface="Gill Sans"/>
                <a:ea typeface="Gill Sans"/>
                <a:cs typeface="Gill Sans"/>
                <a:sym typeface="Gill Sans"/>
              </a:defRPr>
            </a:pPr>
            <a:r>
              <a:t>Folgen: </a:t>
            </a:r>
          </a:p>
          <a:p>
            <a:pPr>
              <a:lnSpc>
                <a:spcPct val="120000"/>
              </a:lnSpc>
              <a:defRPr>
                <a:latin typeface="Gill Sans"/>
                <a:ea typeface="Gill Sans"/>
                <a:cs typeface="Gill Sans"/>
                <a:sym typeface="Gill Sans"/>
              </a:defRPr>
            </a:pPr>
            <a:r>
              <a:rPr>
                <a:solidFill>
                  <a:srgbClr val="941100"/>
                </a:solidFill>
              </a:rPr>
              <a:t>—&gt; Gatekeeping</a:t>
            </a:r>
            <a:r>
              <a:t>: Nur Wissenschaftler*innen aus reichen Unis /   </a:t>
            </a:r>
          </a:p>
          <a:p>
            <a:pPr lvl="1" indent="228600">
              <a:lnSpc>
                <a:spcPct val="120000"/>
              </a:lnSpc>
              <a:defRPr>
                <a:latin typeface="Gill Sans"/>
                <a:ea typeface="Gill Sans"/>
                <a:cs typeface="Gill Sans"/>
                <a:sym typeface="Gill Sans"/>
              </a:defRPr>
            </a:pPr>
            <a:r>
              <a:t>   bekannten/erfolgreichen Arbeitseinheiten können sich überhaupt    </a:t>
            </a:r>
          </a:p>
          <a:p>
            <a:pPr lvl="1" indent="228600">
              <a:lnSpc>
                <a:spcPct val="120000"/>
              </a:lnSpc>
              <a:defRPr>
                <a:latin typeface="Gill Sans"/>
                <a:ea typeface="Gill Sans"/>
                <a:cs typeface="Gill Sans"/>
                <a:sym typeface="Gill Sans"/>
              </a:defRPr>
            </a:pPr>
            <a:r>
              <a:t>   leisten in „guten“ Journals wie Nature zu veröffentlichen und </a:t>
            </a:r>
          </a:p>
          <a:p>
            <a:pPr lvl="1" indent="228600">
              <a:lnSpc>
                <a:spcPct val="120000"/>
              </a:lnSpc>
              <a:defRPr>
                <a:latin typeface="Gill Sans"/>
                <a:ea typeface="Gill Sans"/>
                <a:cs typeface="Gill Sans"/>
                <a:sym typeface="Gill Sans"/>
              </a:defRPr>
            </a:pPr>
            <a:r>
              <a:t>   haben (noch) bessere Chancen Karriere zu machen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5" name="Textfeld 3"/>
          <p:cNvSpPr txBox="1"/>
          <p:nvPr>
            <p:ph type="sldNum" sz="quarter" idx="2"/>
          </p:nvPr>
        </p:nvSpPr>
        <p:spPr>
          <a:xfrm>
            <a:off x="8159843" y="6049574"/>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6"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87" name="Titel 1"/>
          <p:cNvSpPr txBox="1"/>
          <p:nvPr>
            <p:ph type="title"/>
          </p:nvPr>
        </p:nvSpPr>
        <p:spPr>
          <a:xfrm>
            <a:off x="301396" y="107044"/>
            <a:ext cx="6198910" cy="864097"/>
          </a:xfrm>
          <a:prstGeom prst="rect">
            <a:avLst/>
          </a:prstGeom>
        </p:spPr>
        <p:txBody>
          <a:bodyPr/>
          <a:lstStyle>
            <a:lvl1pPr>
              <a:defRPr sz="2200"/>
            </a:lvl1pPr>
          </a:lstStyle>
          <a:p>
            <a:pPr/>
            <a:r>
              <a:t>Zusammenfassung: Open Science</a:t>
            </a:r>
          </a:p>
        </p:txBody>
      </p:sp>
      <p:pic>
        <p:nvPicPr>
          <p:cNvPr id="588" name="Bildschirmfoto 2021-07-07 um 17.17.24.png" descr="Bildschirmfoto 2021-07-07 um 17.17.24.png"/>
          <p:cNvPicPr>
            <a:picLocks noChangeAspect="1"/>
          </p:cNvPicPr>
          <p:nvPr/>
        </p:nvPicPr>
        <p:blipFill>
          <a:blip r:embed="rId3">
            <a:extLst/>
          </a:blip>
          <a:srcRect l="0" t="0" r="860" b="1274"/>
          <a:stretch>
            <a:fillRect/>
          </a:stretch>
        </p:blipFill>
        <p:spPr>
          <a:xfrm>
            <a:off x="660449" y="1345933"/>
            <a:ext cx="7396970" cy="4627517"/>
          </a:xfrm>
          <a:prstGeom prst="rect">
            <a:avLst/>
          </a:prstGeom>
          <a:ln w="12700">
            <a:miter lim="400000"/>
          </a:ln>
        </p:spPr>
      </p:pic>
      <p:sp>
        <p:nvSpPr>
          <p:cNvPr id="589" name="Abbildung 6…"/>
          <p:cNvSpPr txBox="1"/>
          <p:nvPr/>
        </p:nvSpPr>
        <p:spPr>
          <a:xfrm>
            <a:off x="590756" y="1168328"/>
            <a:ext cx="3960838" cy="3662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800">
                <a:solidFill>
                  <a:schemeClr val="accent4">
                    <a:lumOff val="13999"/>
                  </a:schemeClr>
                </a:solidFill>
                <a:latin typeface="D-DIN"/>
                <a:ea typeface="D-DIN"/>
                <a:cs typeface="D-DIN"/>
                <a:sym typeface="D-DIN"/>
              </a:defRPr>
            </a:pPr>
            <a:r>
              <a:t>Abbildung 6</a:t>
            </a:r>
          </a:p>
          <a:p>
            <a:pPr defTabSz="457200">
              <a:lnSpc>
                <a:spcPts val="1100"/>
              </a:lnSpc>
              <a:defRPr i="1" sz="800">
                <a:solidFill>
                  <a:schemeClr val="accent4">
                    <a:lumOff val="13999"/>
                  </a:schemeClr>
                </a:solidFill>
                <a:latin typeface="D-DIN"/>
                <a:ea typeface="D-DIN"/>
                <a:cs typeface="D-DIN"/>
                <a:sym typeface="D-DIN"/>
              </a:defRPr>
            </a:pPr>
            <a:r>
              <a:t>Open Science</a:t>
            </a:r>
          </a:p>
        </p:txBody>
      </p:sp>
      <p:sp>
        <p:nvSpPr>
          <p:cNvPr id="590" name="DGPs JuMis // ECRs, 2021"/>
          <p:cNvSpPr txBox="1"/>
          <p:nvPr/>
        </p:nvSpPr>
        <p:spPr>
          <a:xfrm>
            <a:off x="717756" y="5803828"/>
            <a:ext cx="3960838" cy="2265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100"/>
              </a:lnSpc>
              <a:defRPr sz="800">
                <a:solidFill>
                  <a:schemeClr val="accent4">
                    <a:lumOff val="13999"/>
                  </a:schemeClr>
                </a:solidFill>
                <a:latin typeface="D-DIN"/>
                <a:ea typeface="D-DIN"/>
                <a:cs typeface="D-DIN"/>
                <a:sym typeface="D-DIN"/>
              </a:defRPr>
            </a:lvl1pPr>
          </a:lstStyle>
          <a:p>
            <a:pPr/>
            <a:r>
              <a:t>DGPs JuMis // ECRs, 2021</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4"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96" name="Titel 1"/>
          <p:cNvSpPr txBox="1"/>
          <p:nvPr>
            <p:ph type="title"/>
          </p:nvPr>
        </p:nvSpPr>
        <p:spPr>
          <a:xfrm>
            <a:off x="301396" y="107044"/>
            <a:ext cx="6198910" cy="864097"/>
          </a:xfrm>
          <a:prstGeom prst="rect">
            <a:avLst/>
          </a:prstGeom>
        </p:spPr>
        <p:txBody>
          <a:bodyPr/>
          <a:lstStyle>
            <a:lvl1pPr>
              <a:defRPr sz="2200"/>
            </a:lvl1pPr>
          </a:lstStyle>
          <a:p>
            <a:pPr/>
            <a:r>
              <a:t>Promotion &amp; Karriere in der Wissenschaft</a:t>
            </a:r>
          </a:p>
        </p:txBody>
      </p:sp>
      <p:pic>
        <p:nvPicPr>
          <p:cNvPr id="597" name="Bildschirmfoto 2021-07-07 um 10.57.58.png" descr="Bildschirmfoto 2021-07-07 um 10.57.58.png"/>
          <p:cNvPicPr>
            <a:picLocks noChangeAspect="1"/>
          </p:cNvPicPr>
          <p:nvPr/>
        </p:nvPicPr>
        <p:blipFill>
          <a:blip r:embed="rId2">
            <a:extLst/>
          </a:blip>
          <a:srcRect l="1244" t="12533" r="55269" b="4629"/>
          <a:stretch>
            <a:fillRect/>
          </a:stretch>
        </p:blipFill>
        <p:spPr>
          <a:xfrm>
            <a:off x="4689063" y="1523272"/>
            <a:ext cx="3559775" cy="4139323"/>
          </a:xfrm>
          <a:prstGeom prst="rect">
            <a:avLst/>
          </a:prstGeom>
          <a:ln w="12700">
            <a:miter lim="400000"/>
          </a:ln>
        </p:spPr>
      </p:pic>
      <p:pic>
        <p:nvPicPr>
          <p:cNvPr id="598" name="Bildschirmfoto 2021-07-07 um 10.57.58.png" descr="Bildschirmfoto 2021-07-07 um 10.57.58.png"/>
          <p:cNvPicPr>
            <a:picLocks noChangeAspect="0"/>
          </p:cNvPicPr>
          <p:nvPr/>
        </p:nvPicPr>
        <p:blipFill>
          <a:blip r:embed="rId2">
            <a:extLst/>
          </a:blip>
          <a:srcRect l="1244" t="12533" r="98393" b="4629"/>
          <a:stretch>
            <a:fillRect/>
          </a:stretch>
        </p:blipFill>
        <p:spPr>
          <a:xfrm>
            <a:off x="522073" y="1523272"/>
            <a:ext cx="4180507" cy="4139324"/>
          </a:xfrm>
          <a:prstGeom prst="rect">
            <a:avLst/>
          </a:prstGeom>
          <a:ln w="12700">
            <a:miter lim="400000"/>
          </a:ln>
        </p:spPr>
      </p:pic>
      <p:sp>
        <p:nvSpPr>
          <p:cNvPr id="599" name="Rechteck"/>
          <p:cNvSpPr/>
          <p:nvPr/>
        </p:nvSpPr>
        <p:spPr>
          <a:xfrm>
            <a:off x="623122" y="1631046"/>
            <a:ext cx="4038893" cy="1608123"/>
          </a:xfrm>
          <a:prstGeom prst="rect">
            <a:avLst/>
          </a:prstGeom>
          <a:solidFill>
            <a:srgbClr val="98CEDF"/>
          </a:solidFill>
          <a:ln w="12700">
            <a:miter lim="400000"/>
          </a:ln>
        </p:spPr>
        <p:txBody>
          <a:bodyPr lIns="45719" rIns="45719"/>
          <a:lstStyle/>
          <a:p>
            <a:pPr/>
          </a:p>
        </p:txBody>
      </p:sp>
      <p:sp>
        <p:nvSpPr>
          <p:cNvPr id="600" name="Sprechblase"/>
          <p:cNvSpPr/>
          <p:nvPr/>
        </p:nvSpPr>
        <p:spPr>
          <a:xfrm>
            <a:off x="683040" y="1688856"/>
            <a:ext cx="3925854" cy="1721500"/>
          </a:xfrm>
          <a:prstGeom prst="wedgeEllipseCallout">
            <a:avLst>
              <a:gd name="adj1" fmla="val 79772"/>
              <a:gd name="adj2" fmla="val 17203"/>
            </a:avLst>
          </a:prstGeom>
          <a:solidFill>
            <a:schemeClr val="accent3">
              <a:lumOff val="44000"/>
            </a:schemeClr>
          </a:solidFill>
          <a:ln w="12700">
            <a:miter lim="400000"/>
          </a:ln>
        </p:spPr>
        <p:txBody>
          <a:bodyPr lIns="45719" rIns="45719"/>
          <a:lstStyle/>
          <a:p>
            <a:pPr/>
          </a:p>
        </p:txBody>
      </p:sp>
      <p:sp>
        <p:nvSpPr>
          <p:cNvPr id="601" name="Rechteck"/>
          <p:cNvSpPr/>
          <p:nvPr/>
        </p:nvSpPr>
        <p:spPr>
          <a:xfrm>
            <a:off x="3113346" y="3410369"/>
            <a:ext cx="226405" cy="1608123"/>
          </a:xfrm>
          <a:prstGeom prst="rect">
            <a:avLst/>
          </a:prstGeom>
          <a:solidFill>
            <a:srgbClr val="98CEDF"/>
          </a:solidFill>
          <a:ln w="12700">
            <a:miter lim="400000"/>
          </a:ln>
        </p:spPr>
        <p:txBody>
          <a:bodyPr lIns="45719" rIns="45719"/>
          <a:lstStyle/>
          <a:p>
            <a:pPr/>
          </a:p>
        </p:txBody>
      </p:sp>
      <p:sp>
        <p:nvSpPr>
          <p:cNvPr id="602" name="„Okay, aber wenn ich…"/>
          <p:cNvSpPr txBox="1"/>
          <p:nvPr/>
        </p:nvSpPr>
        <p:spPr>
          <a:xfrm>
            <a:off x="865926" y="1881387"/>
            <a:ext cx="3553284" cy="136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700">
                <a:latin typeface="Gill Sans"/>
                <a:ea typeface="Gill Sans"/>
                <a:cs typeface="Gill Sans"/>
                <a:sym typeface="Gill Sans"/>
              </a:defRPr>
            </a:pPr>
            <a:r>
              <a:t>„Okay, aber wenn ich </a:t>
            </a:r>
          </a:p>
          <a:p>
            <a:pPr algn="ctr">
              <a:defRPr sz="1700">
                <a:latin typeface="Gill Sans"/>
                <a:ea typeface="Gill Sans"/>
                <a:cs typeface="Gill Sans"/>
                <a:sym typeface="Gill Sans"/>
              </a:defRPr>
            </a:pPr>
            <a:r>
              <a:t>viele gute Studien in guten Journals veröffentliche klappt das mit </a:t>
            </a:r>
          </a:p>
          <a:p>
            <a:pPr algn="ctr">
              <a:defRPr sz="1700">
                <a:latin typeface="Gill Sans"/>
                <a:ea typeface="Gill Sans"/>
                <a:cs typeface="Gill Sans"/>
                <a:sym typeface="Gill Sans"/>
              </a:defRPr>
            </a:pPr>
            <a:r>
              <a:t>meiner Karriere in der </a:t>
            </a:r>
          </a:p>
          <a:p>
            <a:pPr algn="ctr">
              <a:defRPr sz="1700">
                <a:latin typeface="Gill Sans"/>
                <a:ea typeface="Gill Sans"/>
                <a:cs typeface="Gill Sans"/>
                <a:sym typeface="Gill Sans"/>
              </a:defRPr>
            </a:pPr>
            <a:r>
              <a:t>Wissenschaft, oder?“</a:t>
            </a:r>
          </a:p>
        </p:txBody>
      </p:sp>
      <p:sp>
        <p:nvSpPr>
          <p:cNvPr id="603" name="Abbildung 7…"/>
          <p:cNvSpPr txBox="1"/>
          <p:nvPr/>
        </p:nvSpPr>
        <p:spPr>
          <a:xfrm>
            <a:off x="514556" y="1142928"/>
            <a:ext cx="3960838" cy="3721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1000">
                <a:solidFill>
                  <a:schemeClr val="accent4">
                    <a:lumOff val="-8800"/>
                  </a:schemeClr>
                </a:solidFill>
                <a:latin typeface="D-DIN"/>
                <a:ea typeface="D-DIN"/>
                <a:cs typeface="D-DIN"/>
                <a:sym typeface="D-DIN"/>
              </a:defRPr>
            </a:pPr>
            <a:r>
              <a:t>Abbildung 7</a:t>
            </a:r>
          </a:p>
          <a:p>
            <a:pPr defTabSz="457200">
              <a:lnSpc>
                <a:spcPts val="1100"/>
              </a:lnSpc>
              <a:defRPr i="1" sz="1000">
                <a:solidFill>
                  <a:schemeClr val="accent4">
                    <a:lumOff val="-8800"/>
                  </a:schemeClr>
                </a:solidFill>
                <a:latin typeface="D-DIN"/>
                <a:ea typeface="D-DIN"/>
                <a:cs typeface="D-DIN"/>
                <a:sym typeface="D-DIN"/>
              </a:defRPr>
            </a:pPr>
            <a:r>
              <a:t>„Ich bin Hanna“-Video des BMBF von 2018</a:t>
            </a:r>
          </a:p>
        </p:txBody>
      </p:sp>
      <p:sp>
        <p:nvSpPr>
          <p:cNvPr id="604" name="Abbildung basiert auf einem Screenshot aus dem „Ich bin Hanna“-Video des BMBF; im Archiv nicht mehr verfügbar, aber das Video ist noch auf YouTube (Jörg Thomsen, 2021)"/>
          <p:cNvSpPr txBox="1"/>
          <p:nvPr/>
        </p:nvSpPr>
        <p:spPr>
          <a:xfrm>
            <a:off x="486792" y="5652185"/>
            <a:ext cx="8050263" cy="2134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000"/>
              </a:lnSpc>
              <a:defRPr sz="700">
                <a:solidFill>
                  <a:schemeClr val="accent3">
                    <a:lumOff val="-11199"/>
                  </a:schemeClr>
                </a:solidFill>
                <a:latin typeface="D-DIN"/>
                <a:ea typeface="D-DIN"/>
                <a:cs typeface="D-DIN"/>
                <a:sym typeface="D-DIN"/>
              </a:defRPr>
            </a:lvl1pPr>
          </a:lstStyle>
          <a:p>
            <a:pPr/>
            <a:r>
              <a:t>Abbildung basiert auf einem Screenshot aus dem „Ich bin Hanna“-Video des BMBF; im Archiv nicht mehr verfügbar, aber das Video ist noch auf YouTube (Jörg Thomsen,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44" name="Titel 1"/>
          <p:cNvSpPr txBox="1"/>
          <p:nvPr>
            <p:ph type="title"/>
          </p:nvPr>
        </p:nvSpPr>
        <p:spPr>
          <a:xfrm>
            <a:off x="301396" y="107044"/>
            <a:ext cx="6198910" cy="864097"/>
          </a:xfrm>
          <a:prstGeom prst="rect">
            <a:avLst/>
          </a:prstGeom>
        </p:spPr>
        <p:txBody>
          <a:bodyPr/>
          <a:lstStyle>
            <a:lvl1pPr>
              <a:defRPr sz="2200"/>
            </a:lvl1pPr>
          </a:lstStyle>
          <a:p>
            <a:pPr/>
            <a:r>
              <a:t>Promotion &amp; Karriere in der Wissenschaft</a:t>
            </a:r>
          </a:p>
        </p:txBody>
      </p:sp>
      <p:pic>
        <p:nvPicPr>
          <p:cNvPr id="245" name="Bildschirmfoto 2021-07-07 um 10.57.58.png" descr="Bildschirmfoto 2021-07-07 um 10.57.58.png"/>
          <p:cNvPicPr>
            <a:picLocks noChangeAspect="1"/>
          </p:cNvPicPr>
          <p:nvPr/>
        </p:nvPicPr>
        <p:blipFill>
          <a:blip r:embed="rId2">
            <a:extLst/>
          </a:blip>
          <a:srcRect l="1244" t="12533" r="55269" b="4629"/>
          <a:stretch>
            <a:fillRect/>
          </a:stretch>
        </p:blipFill>
        <p:spPr>
          <a:xfrm>
            <a:off x="4689063" y="1523272"/>
            <a:ext cx="3559775" cy="4139323"/>
          </a:xfrm>
          <a:prstGeom prst="rect">
            <a:avLst/>
          </a:prstGeom>
          <a:ln w="12700">
            <a:miter lim="400000"/>
          </a:ln>
        </p:spPr>
      </p:pic>
      <p:pic>
        <p:nvPicPr>
          <p:cNvPr id="246" name="Bildschirmfoto 2021-07-07 um 10.57.58.png" descr="Bildschirmfoto 2021-07-07 um 10.57.58.png"/>
          <p:cNvPicPr>
            <a:picLocks noChangeAspect="0"/>
          </p:cNvPicPr>
          <p:nvPr/>
        </p:nvPicPr>
        <p:blipFill>
          <a:blip r:embed="rId2">
            <a:extLst/>
          </a:blip>
          <a:srcRect l="1244" t="12533" r="98393" b="4629"/>
          <a:stretch>
            <a:fillRect/>
          </a:stretch>
        </p:blipFill>
        <p:spPr>
          <a:xfrm>
            <a:off x="522073" y="1523272"/>
            <a:ext cx="4180507" cy="4139324"/>
          </a:xfrm>
          <a:prstGeom prst="rect">
            <a:avLst/>
          </a:prstGeom>
          <a:ln w="12700">
            <a:miter lim="400000"/>
          </a:ln>
        </p:spPr>
      </p:pic>
      <p:sp>
        <p:nvSpPr>
          <p:cNvPr id="247" name="Rechteck"/>
          <p:cNvSpPr/>
          <p:nvPr/>
        </p:nvSpPr>
        <p:spPr>
          <a:xfrm>
            <a:off x="623122" y="1631046"/>
            <a:ext cx="4038893" cy="1608123"/>
          </a:xfrm>
          <a:prstGeom prst="rect">
            <a:avLst/>
          </a:prstGeom>
          <a:solidFill>
            <a:srgbClr val="98CEDF"/>
          </a:solidFill>
          <a:ln w="12700">
            <a:miter lim="400000"/>
          </a:ln>
        </p:spPr>
        <p:txBody>
          <a:bodyPr lIns="45719" rIns="45719"/>
          <a:lstStyle/>
          <a:p>
            <a:pPr/>
          </a:p>
        </p:txBody>
      </p:sp>
      <p:sp>
        <p:nvSpPr>
          <p:cNvPr id="248" name="Sprechblase"/>
          <p:cNvSpPr/>
          <p:nvPr/>
        </p:nvSpPr>
        <p:spPr>
          <a:xfrm>
            <a:off x="683040" y="1688856"/>
            <a:ext cx="3925854" cy="1502341"/>
          </a:xfrm>
          <a:prstGeom prst="wedgeEllipseCallout">
            <a:avLst>
              <a:gd name="adj1" fmla="val 79772"/>
              <a:gd name="adj2" fmla="val 12419"/>
            </a:avLst>
          </a:prstGeom>
          <a:solidFill>
            <a:schemeClr val="accent3">
              <a:lumOff val="44000"/>
            </a:schemeClr>
          </a:solidFill>
          <a:ln w="12700">
            <a:miter lim="400000"/>
          </a:ln>
        </p:spPr>
        <p:txBody>
          <a:bodyPr lIns="45719" rIns="45719"/>
          <a:lstStyle/>
          <a:p>
            <a:pPr/>
          </a:p>
        </p:txBody>
      </p:sp>
      <p:sp>
        <p:nvSpPr>
          <p:cNvPr id="249" name="Hallo ich bin Hanna!…"/>
          <p:cNvSpPr txBox="1"/>
          <p:nvPr/>
        </p:nvSpPr>
        <p:spPr>
          <a:xfrm>
            <a:off x="1205583" y="1854826"/>
            <a:ext cx="2885324"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latin typeface="Gill Sans"/>
                <a:ea typeface="Gill Sans"/>
                <a:cs typeface="Gill Sans"/>
                <a:sym typeface="Gill Sans"/>
              </a:defRPr>
            </a:pPr>
            <a:r>
              <a:t>Hallo ich bin Hanna! </a:t>
            </a:r>
          </a:p>
          <a:p>
            <a:pPr algn="ctr">
              <a:defRPr>
                <a:latin typeface="Gill Sans"/>
                <a:ea typeface="Gill Sans"/>
                <a:cs typeface="Gill Sans"/>
                <a:sym typeface="Gill Sans"/>
              </a:defRPr>
            </a:pPr>
            <a:r>
              <a:t>Ich habe studiert &amp; möchte gern Karriere in der Wissenschaft machen!</a:t>
            </a:r>
          </a:p>
        </p:txBody>
      </p:sp>
      <p:sp>
        <p:nvSpPr>
          <p:cNvPr id="250" name="Rechteck"/>
          <p:cNvSpPr/>
          <p:nvPr/>
        </p:nvSpPr>
        <p:spPr>
          <a:xfrm>
            <a:off x="3113346" y="3410369"/>
            <a:ext cx="226405" cy="1608123"/>
          </a:xfrm>
          <a:prstGeom prst="rect">
            <a:avLst/>
          </a:prstGeom>
          <a:solidFill>
            <a:srgbClr val="98CEDF"/>
          </a:solidFill>
          <a:ln w="12700">
            <a:miter lim="400000"/>
          </a:ln>
        </p:spPr>
        <p:txBody>
          <a:bodyPr lIns="45719" rIns="45719"/>
          <a:lstStyle/>
          <a:p>
            <a:pPr/>
          </a:p>
        </p:txBody>
      </p:sp>
      <p:sp>
        <p:nvSpPr>
          <p:cNvPr id="251" name="Abbildung basiert auf einem Screenshot aus dem „Ich bin Hanna“-Video des BMBF; im Archiv nicht mehr verfügbar, aber das Video ist noch auf YouTube (Jörg Thomsen, 2021)"/>
          <p:cNvSpPr txBox="1"/>
          <p:nvPr/>
        </p:nvSpPr>
        <p:spPr>
          <a:xfrm>
            <a:off x="486792" y="5652185"/>
            <a:ext cx="8050263" cy="2134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000"/>
              </a:lnSpc>
              <a:defRPr sz="700">
                <a:solidFill>
                  <a:schemeClr val="accent3">
                    <a:lumOff val="-11199"/>
                  </a:schemeClr>
                </a:solidFill>
                <a:latin typeface="D-DIN"/>
                <a:ea typeface="D-DIN"/>
                <a:cs typeface="D-DIN"/>
                <a:sym typeface="D-DIN"/>
              </a:defRPr>
            </a:lvl1pPr>
          </a:lstStyle>
          <a:p>
            <a:pPr/>
            <a:r>
              <a:t>Abbildung basiert auf einem Screenshot aus dem „Ich bin Hanna“-Video des BMBF; im Archiv nicht mehr verfügbar, aber das Video ist noch auf YouTube (Jörg Thomsen, 2021)</a:t>
            </a:r>
          </a:p>
        </p:txBody>
      </p:sp>
      <p:sp>
        <p:nvSpPr>
          <p:cNvPr id="252" name="Abbildung 1…"/>
          <p:cNvSpPr txBox="1"/>
          <p:nvPr/>
        </p:nvSpPr>
        <p:spPr>
          <a:xfrm>
            <a:off x="484207" y="1165399"/>
            <a:ext cx="3960839" cy="3662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800">
                <a:solidFill>
                  <a:schemeClr val="accent4">
                    <a:lumOff val="-8800"/>
                  </a:schemeClr>
                </a:solidFill>
                <a:latin typeface="D-DIN"/>
                <a:ea typeface="D-DIN"/>
                <a:cs typeface="D-DIN"/>
                <a:sym typeface="D-DIN"/>
              </a:defRPr>
            </a:pPr>
            <a:r>
              <a:t>Abbildung 1</a:t>
            </a:r>
          </a:p>
          <a:p>
            <a:pPr defTabSz="457200">
              <a:lnSpc>
                <a:spcPts val="1100"/>
              </a:lnSpc>
              <a:defRPr i="1" sz="800">
                <a:solidFill>
                  <a:schemeClr val="accent4">
                    <a:lumOff val="-8800"/>
                  </a:schemeClr>
                </a:solidFill>
                <a:latin typeface="D-DIN"/>
                <a:ea typeface="D-DIN"/>
                <a:cs typeface="D-DIN"/>
                <a:sym typeface="D-DIN"/>
              </a:defRPr>
            </a:pPr>
            <a:r>
              <a:t>Hanna möchte Wissenschaftlerin werden.</a:t>
            </a:r>
          </a:p>
        </p:txBody>
      </p:sp>
      <p:sp>
        <p:nvSpPr>
          <p:cNvPr id="253" name="Rechteck"/>
          <p:cNvSpPr/>
          <p:nvPr/>
        </p:nvSpPr>
        <p:spPr>
          <a:xfrm>
            <a:off x="3113346" y="4851493"/>
            <a:ext cx="226405" cy="213487"/>
          </a:xfrm>
          <a:prstGeom prst="rect">
            <a:avLst/>
          </a:prstGeom>
          <a:solidFill>
            <a:srgbClr val="8A8A8A"/>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6" name="Abgerundetes Rechteck"/>
          <p:cNvSpPr/>
          <p:nvPr/>
        </p:nvSpPr>
        <p:spPr>
          <a:xfrm>
            <a:off x="2739383" y="5296026"/>
            <a:ext cx="1109330" cy="221119"/>
          </a:xfrm>
          <a:prstGeom prst="roundRect">
            <a:avLst>
              <a:gd name="adj" fmla="val 50000"/>
            </a:avLst>
          </a:prstGeom>
          <a:solidFill>
            <a:srgbClr val="00FDFF">
              <a:alpha val="41443"/>
            </a:srgbClr>
          </a:solidFill>
          <a:ln w="12700">
            <a:miter lim="400000"/>
          </a:ln>
        </p:spPr>
        <p:txBody>
          <a:bodyPr lIns="45719" rIns="45719"/>
          <a:lstStyle/>
          <a:p>
            <a:pPr/>
          </a:p>
        </p:txBody>
      </p:sp>
      <p:sp>
        <p:nvSpPr>
          <p:cNvPr id="607" name="Abgerundetes Rechteck"/>
          <p:cNvSpPr/>
          <p:nvPr/>
        </p:nvSpPr>
        <p:spPr>
          <a:xfrm>
            <a:off x="6170802" y="5138983"/>
            <a:ext cx="1146031" cy="229104"/>
          </a:xfrm>
          <a:prstGeom prst="roundRect">
            <a:avLst>
              <a:gd name="adj" fmla="val 50000"/>
            </a:avLst>
          </a:prstGeom>
          <a:solidFill>
            <a:srgbClr val="00FDFF">
              <a:alpha val="41443"/>
            </a:srgbClr>
          </a:solidFill>
          <a:ln w="12700">
            <a:miter lim="400000"/>
          </a:ln>
        </p:spPr>
        <p:txBody>
          <a:bodyPr lIns="45719" rIns="45719"/>
          <a:lstStyle/>
          <a:p>
            <a:pPr/>
          </a:p>
        </p:txBody>
      </p:sp>
      <p:sp>
        <p:nvSpPr>
          <p:cNvPr id="608" name="Abgerundetes Rechteck"/>
          <p:cNvSpPr/>
          <p:nvPr/>
        </p:nvSpPr>
        <p:spPr>
          <a:xfrm>
            <a:off x="6311427" y="2161350"/>
            <a:ext cx="1428283" cy="235045"/>
          </a:xfrm>
          <a:prstGeom prst="roundRect">
            <a:avLst>
              <a:gd name="adj" fmla="val 50000"/>
            </a:avLst>
          </a:prstGeom>
          <a:solidFill>
            <a:srgbClr val="00FDFF">
              <a:alpha val="41443"/>
            </a:srgbClr>
          </a:solidFill>
          <a:ln w="12700">
            <a:miter lim="400000"/>
          </a:ln>
        </p:spPr>
        <p:txBody>
          <a:bodyPr lIns="45719" rIns="45719"/>
          <a:lstStyle/>
          <a:p>
            <a:pPr/>
          </a:p>
        </p:txBody>
      </p:sp>
      <p:sp>
        <p:nvSpPr>
          <p:cNvPr id="609"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0"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611" name="Titel 1"/>
          <p:cNvSpPr txBox="1"/>
          <p:nvPr>
            <p:ph type="title"/>
          </p:nvPr>
        </p:nvSpPr>
        <p:spPr>
          <a:xfrm>
            <a:off x="301396" y="107044"/>
            <a:ext cx="6198910" cy="864097"/>
          </a:xfrm>
          <a:prstGeom prst="rect">
            <a:avLst/>
          </a:prstGeom>
        </p:spPr>
        <p:txBody>
          <a:bodyPr/>
          <a:lstStyle>
            <a:lvl1pPr>
              <a:defRPr sz="2200"/>
            </a:lvl1pPr>
          </a:lstStyle>
          <a:p>
            <a:pPr/>
            <a:r>
              <a:t>Karriere in der Wissenschaft</a:t>
            </a:r>
          </a:p>
        </p:txBody>
      </p:sp>
      <p:sp>
        <p:nvSpPr>
          <p:cNvPr id="612" name="Studium"/>
          <p:cNvSpPr txBox="1"/>
          <p:nvPr/>
        </p:nvSpPr>
        <p:spPr>
          <a:xfrm>
            <a:off x="649047" y="1697216"/>
            <a:ext cx="133808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Gill Sans"/>
                <a:ea typeface="Gill Sans"/>
                <a:cs typeface="Gill Sans"/>
                <a:sym typeface="Gill Sans"/>
              </a:defRPr>
            </a:lvl1pPr>
          </a:lstStyle>
          <a:p>
            <a:pPr/>
            <a:r>
              <a:t>Studium</a:t>
            </a:r>
          </a:p>
        </p:txBody>
      </p:sp>
      <p:sp>
        <p:nvSpPr>
          <p:cNvPr id="613" name="Promotions- studium…"/>
          <p:cNvSpPr txBox="1"/>
          <p:nvPr/>
        </p:nvSpPr>
        <p:spPr>
          <a:xfrm>
            <a:off x="6334533" y="1639513"/>
            <a:ext cx="1382072"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latin typeface="Gill Sans"/>
                <a:ea typeface="Gill Sans"/>
                <a:cs typeface="Gill Sans"/>
                <a:sym typeface="Gill Sans"/>
              </a:defRPr>
            </a:pPr>
            <a:r>
              <a:t>Promotions- studium </a:t>
            </a:r>
          </a:p>
          <a:p>
            <a:pPr algn="ctr">
              <a:defRPr>
                <a:latin typeface="Gill Sans"/>
                <a:ea typeface="Gill Sans"/>
                <a:cs typeface="Gill Sans"/>
                <a:sym typeface="Gill Sans"/>
              </a:defRPr>
            </a:pPr>
            <a:r>
              <a:rPr sz="1200"/>
              <a:t>(3-5, max. 6 Jahre)</a:t>
            </a:r>
          </a:p>
        </p:txBody>
      </p:sp>
      <p:sp>
        <p:nvSpPr>
          <p:cNvPr id="614" name="Promotion…"/>
          <p:cNvSpPr txBox="1"/>
          <p:nvPr/>
        </p:nvSpPr>
        <p:spPr>
          <a:xfrm>
            <a:off x="5904713" y="3675631"/>
            <a:ext cx="245194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latin typeface="Gill Sans"/>
                <a:ea typeface="Gill Sans"/>
                <a:cs typeface="Gill Sans"/>
                <a:sym typeface="Gill Sans"/>
              </a:defRPr>
            </a:pPr>
            <a:r>
              <a:t>Promotion</a:t>
            </a:r>
          </a:p>
          <a:p>
            <a:pPr algn="ctr">
              <a:defRPr sz="1200">
                <a:latin typeface="Gill Sans"/>
                <a:ea typeface="Gill Sans"/>
                <a:cs typeface="Gill Sans"/>
                <a:sym typeface="Gill Sans"/>
              </a:defRPr>
            </a:pPr>
            <a:r>
              <a:t>(Titel: Dr.)</a:t>
            </a:r>
          </a:p>
        </p:txBody>
      </p:sp>
      <p:sp>
        <p:nvSpPr>
          <p:cNvPr id="615" name="Junior-professur (max. 6 Jahre)"/>
          <p:cNvSpPr txBox="1"/>
          <p:nvPr/>
        </p:nvSpPr>
        <p:spPr>
          <a:xfrm>
            <a:off x="2696327" y="4765304"/>
            <a:ext cx="1169639"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latin typeface="Gill Sans"/>
                <a:ea typeface="Gill Sans"/>
                <a:cs typeface="Gill Sans"/>
                <a:sym typeface="Gill Sans"/>
              </a:defRPr>
            </a:pPr>
            <a:r>
              <a:t>Junior-professur </a:t>
            </a:r>
            <a:r>
              <a:rPr sz="1200"/>
              <a:t>(max. 6 Jahre)</a:t>
            </a:r>
          </a:p>
        </p:txBody>
      </p:sp>
      <p:sp>
        <p:nvSpPr>
          <p:cNvPr id="616" name="Professur…"/>
          <p:cNvSpPr txBox="1"/>
          <p:nvPr/>
        </p:nvSpPr>
        <p:spPr>
          <a:xfrm>
            <a:off x="1065053" y="3890752"/>
            <a:ext cx="1145812"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latin typeface="Gill Sans"/>
                <a:ea typeface="Gill Sans"/>
                <a:cs typeface="Gill Sans"/>
                <a:sym typeface="Gill Sans"/>
              </a:defRPr>
            </a:pPr>
            <a:r>
              <a:t>Professur</a:t>
            </a:r>
          </a:p>
          <a:p>
            <a:pPr algn="ctr">
              <a:defRPr sz="1200">
                <a:latin typeface="Gill Sans"/>
                <a:ea typeface="Gill Sans"/>
                <a:cs typeface="Gill Sans"/>
                <a:sym typeface="Gill Sans"/>
              </a:defRPr>
            </a:pPr>
            <a:r>
              <a:t>(Titel: Prof.)</a:t>
            </a:r>
          </a:p>
        </p:txBody>
      </p:sp>
      <p:sp>
        <p:nvSpPr>
          <p:cNvPr id="617" name="Linie"/>
          <p:cNvSpPr/>
          <p:nvPr/>
        </p:nvSpPr>
        <p:spPr>
          <a:xfrm>
            <a:off x="3805018" y="1924546"/>
            <a:ext cx="481981" cy="1"/>
          </a:xfrm>
          <a:prstGeom prst="line">
            <a:avLst/>
          </a:prstGeom>
          <a:ln w="25400">
            <a:solidFill>
              <a:schemeClr val="accent1"/>
            </a:solidFill>
            <a:tailEnd type="stealth"/>
          </a:ln>
        </p:spPr>
        <p:txBody>
          <a:bodyPr lIns="45719" rIns="45719"/>
          <a:lstStyle/>
          <a:p>
            <a:pPr/>
          </a:p>
        </p:txBody>
      </p:sp>
      <p:sp>
        <p:nvSpPr>
          <p:cNvPr id="618" name="Linie"/>
          <p:cNvSpPr/>
          <p:nvPr/>
        </p:nvSpPr>
        <p:spPr>
          <a:xfrm>
            <a:off x="5865168" y="1927347"/>
            <a:ext cx="481981" cy="1"/>
          </a:xfrm>
          <a:prstGeom prst="line">
            <a:avLst/>
          </a:prstGeom>
          <a:ln w="25400">
            <a:solidFill>
              <a:schemeClr val="accent1"/>
            </a:solidFill>
            <a:tailEnd type="stealth"/>
          </a:ln>
        </p:spPr>
        <p:txBody>
          <a:bodyPr lIns="45719" rIns="45719"/>
          <a:lstStyle/>
          <a:p>
            <a:pPr/>
          </a:p>
        </p:txBody>
      </p:sp>
      <p:sp>
        <p:nvSpPr>
          <p:cNvPr id="619" name="wiss. Mitarbeiter*in"/>
          <p:cNvSpPr txBox="1"/>
          <p:nvPr/>
        </p:nvSpPr>
        <p:spPr>
          <a:xfrm>
            <a:off x="4286998" y="1620223"/>
            <a:ext cx="1588557"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Gill Sans"/>
                <a:ea typeface="Gill Sans"/>
                <a:cs typeface="Gill Sans"/>
                <a:sym typeface="Gill Sans"/>
              </a:defRPr>
            </a:lvl1pPr>
          </a:lstStyle>
          <a:p>
            <a:pPr/>
            <a:r>
              <a:t>wiss. Mitarbeiter*in</a:t>
            </a:r>
          </a:p>
        </p:txBody>
      </p:sp>
      <p:sp>
        <p:nvSpPr>
          <p:cNvPr id="620" name="Linie"/>
          <p:cNvSpPr/>
          <p:nvPr/>
        </p:nvSpPr>
        <p:spPr>
          <a:xfrm>
            <a:off x="7116587" y="2449982"/>
            <a:ext cx="1" cy="780956"/>
          </a:xfrm>
          <a:prstGeom prst="line">
            <a:avLst/>
          </a:prstGeom>
          <a:ln w="25400">
            <a:solidFill>
              <a:schemeClr val="accent1"/>
            </a:solidFill>
            <a:tailEnd type="stealth"/>
          </a:ln>
        </p:spPr>
        <p:txBody>
          <a:bodyPr lIns="45719" rIns="45719"/>
          <a:lstStyle/>
          <a:p>
            <a:pPr/>
          </a:p>
        </p:txBody>
      </p:sp>
      <p:sp>
        <p:nvSpPr>
          <p:cNvPr id="621" name="Post-Doc (max. 6 Jahre)"/>
          <p:cNvSpPr txBox="1"/>
          <p:nvPr/>
        </p:nvSpPr>
        <p:spPr>
          <a:xfrm>
            <a:off x="6180228" y="4857546"/>
            <a:ext cx="1127179"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latin typeface="Gill Sans"/>
                <a:ea typeface="Gill Sans"/>
                <a:cs typeface="Gill Sans"/>
                <a:sym typeface="Gill Sans"/>
              </a:defRPr>
            </a:pPr>
            <a:r>
              <a:rPr sz="1600"/>
              <a:t>Post-Doc </a:t>
            </a:r>
            <a:r>
              <a:rPr sz="1200"/>
              <a:t>(max. 6 Jahre)</a:t>
            </a:r>
          </a:p>
        </p:txBody>
      </p:sp>
      <p:sp>
        <p:nvSpPr>
          <p:cNvPr id="636" name="Verbindungslinie"/>
          <p:cNvSpPr/>
          <p:nvPr/>
        </p:nvSpPr>
        <p:spPr>
          <a:xfrm>
            <a:off x="6862906" y="4240792"/>
            <a:ext cx="287730" cy="6167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25400">
            <a:solidFill>
              <a:schemeClr val="accent1"/>
            </a:solidFill>
            <a:tailEnd type="stealth"/>
          </a:ln>
        </p:spPr>
        <p:txBody>
          <a:bodyPr/>
          <a:lstStyle/>
          <a:p>
            <a:pPr/>
          </a:p>
        </p:txBody>
      </p:sp>
      <p:sp>
        <p:nvSpPr>
          <p:cNvPr id="623" name="Habilitation…"/>
          <p:cNvSpPr txBox="1"/>
          <p:nvPr/>
        </p:nvSpPr>
        <p:spPr>
          <a:xfrm>
            <a:off x="4389769" y="3856605"/>
            <a:ext cx="1490361" cy="86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latin typeface="Gill Sans"/>
                <a:ea typeface="Gill Sans"/>
                <a:cs typeface="Gill Sans"/>
                <a:sym typeface="Gill Sans"/>
              </a:defRPr>
            </a:pPr>
            <a:r>
              <a:t>Habilitation</a:t>
            </a:r>
          </a:p>
          <a:p>
            <a:pPr algn="ctr">
              <a:defRPr sz="1200">
                <a:latin typeface="Gill Sans"/>
                <a:ea typeface="Gill Sans"/>
                <a:cs typeface="Gill Sans"/>
                <a:sym typeface="Gill Sans"/>
              </a:defRPr>
            </a:pPr>
            <a:r>
              <a:t>(Titel: PD oder Priv.-Doz., manchmal Dr. habil)</a:t>
            </a:r>
          </a:p>
        </p:txBody>
      </p:sp>
      <p:sp>
        <p:nvSpPr>
          <p:cNvPr id="637" name="Verbindungslinie"/>
          <p:cNvSpPr/>
          <p:nvPr/>
        </p:nvSpPr>
        <p:spPr>
          <a:xfrm>
            <a:off x="3818496" y="2056586"/>
            <a:ext cx="2540364" cy="322068"/>
          </a:xfrm>
          <a:custGeom>
            <a:avLst/>
            <a:gdLst/>
            <a:ahLst/>
            <a:cxnLst>
              <a:cxn ang="0">
                <a:pos x="wd2" y="hd2"/>
              </a:cxn>
              <a:cxn ang="5400000">
                <a:pos x="wd2" y="hd2"/>
              </a:cxn>
              <a:cxn ang="10800000">
                <a:pos x="wd2" y="hd2"/>
              </a:cxn>
              <a:cxn ang="16200000">
                <a:pos x="wd2" y="hd2"/>
              </a:cxn>
            </a:cxnLst>
            <a:rect l="0" t="0" r="r" b="b"/>
            <a:pathLst>
              <a:path w="21600" h="16203" fill="norm" stroke="1" extrusionOk="0">
                <a:moveTo>
                  <a:pt x="0" y="846"/>
                </a:moveTo>
                <a:cubicBezTo>
                  <a:pt x="8330" y="21600"/>
                  <a:pt x="15530" y="21318"/>
                  <a:pt x="21600" y="0"/>
                </a:cubicBezTo>
              </a:path>
            </a:pathLst>
          </a:custGeom>
          <a:ln w="25400">
            <a:solidFill>
              <a:schemeClr val="accent1"/>
            </a:solidFill>
            <a:tailEnd type="stealth"/>
          </a:ln>
        </p:spPr>
        <p:txBody>
          <a:bodyPr/>
          <a:lstStyle/>
          <a:p>
            <a:pPr/>
          </a:p>
        </p:txBody>
      </p:sp>
      <p:sp>
        <p:nvSpPr>
          <p:cNvPr id="638" name="Verbindungslinie"/>
          <p:cNvSpPr/>
          <p:nvPr/>
        </p:nvSpPr>
        <p:spPr>
          <a:xfrm>
            <a:off x="3464187" y="4098278"/>
            <a:ext cx="834546" cy="667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2696" y="3009"/>
                  <a:pt x="5496" y="10209"/>
                  <a:pt x="0" y="21600"/>
                </a:cubicBezTo>
              </a:path>
            </a:pathLst>
          </a:custGeom>
          <a:ln w="25400">
            <a:solidFill>
              <a:schemeClr val="accent1"/>
            </a:solidFill>
            <a:tailEnd type="stealth"/>
          </a:ln>
        </p:spPr>
        <p:txBody>
          <a:bodyPr/>
          <a:lstStyle/>
          <a:p>
            <a:pPr/>
          </a:p>
        </p:txBody>
      </p:sp>
      <p:sp>
        <p:nvSpPr>
          <p:cNvPr id="639" name="Verbindungslinie"/>
          <p:cNvSpPr/>
          <p:nvPr/>
        </p:nvSpPr>
        <p:spPr>
          <a:xfrm>
            <a:off x="2276674" y="4161992"/>
            <a:ext cx="837816" cy="603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7154" y="12398"/>
                  <a:pt x="9954" y="5198"/>
                  <a:pt x="0" y="0"/>
                </a:cubicBezTo>
              </a:path>
            </a:pathLst>
          </a:custGeom>
          <a:ln w="25400">
            <a:solidFill>
              <a:schemeClr val="accent1"/>
            </a:solidFill>
            <a:tailEnd type="stealth"/>
          </a:ln>
        </p:spPr>
        <p:txBody>
          <a:bodyPr/>
          <a:lstStyle/>
          <a:p>
            <a:pPr/>
          </a:p>
        </p:txBody>
      </p:sp>
      <p:sp>
        <p:nvSpPr>
          <p:cNvPr id="627" name="Linie"/>
          <p:cNvSpPr/>
          <p:nvPr/>
        </p:nvSpPr>
        <p:spPr>
          <a:xfrm flipH="1">
            <a:off x="2250879" y="3974927"/>
            <a:ext cx="2060536" cy="1"/>
          </a:xfrm>
          <a:prstGeom prst="line">
            <a:avLst/>
          </a:prstGeom>
          <a:ln w="25400">
            <a:solidFill>
              <a:schemeClr val="accent1"/>
            </a:solidFill>
            <a:tailEnd type="stealth"/>
          </a:ln>
        </p:spPr>
        <p:txBody>
          <a:bodyPr lIns="45719" rIns="45719"/>
          <a:lstStyle/>
          <a:p>
            <a:pPr/>
          </a:p>
        </p:txBody>
      </p:sp>
      <p:sp>
        <p:nvSpPr>
          <p:cNvPr id="628" name="Doktorhut"/>
          <p:cNvSpPr/>
          <p:nvPr/>
        </p:nvSpPr>
        <p:spPr>
          <a:xfrm>
            <a:off x="1306260" y="3570116"/>
            <a:ext cx="575441" cy="3150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pPr/>
          </a:p>
        </p:txBody>
      </p:sp>
      <p:sp>
        <p:nvSpPr>
          <p:cNvPr id="629" name="Abschluss des Studiums: Bachelor, Master…"/>
          <p:cNvSpPr txBox="1"/>
          <p:nvPr/>
        </p:nvSpPr>
        <p:spPr>
          <a:xfrm>
            <a:off x="2358824" y="1663314"/>
            <a:ext cx="1338085"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200">
                <a:latin typeface="Gill Sans"/>
                <a:ea typeface="Gill Sans"/>
                <a:cs typeface="Gill Sans"/>
                <a:sym typeface="Gill Sans"/>
              </a:defRPr>
            </a:pPr>
            <a:r>
              <a:rPr sz="1500"/>
              <a:t>Abschluss des Studiums:</a:t>
            </a:r>
            <a:r>
              <a:t> Bachelor, Master </a:t>
            </a:r>
          </a:p>
          <a:p>
            <a:pPr algn="ctr">
              <a:defRPr sz="1200">
                <a:latin typeface="Gill Sans"/>
                <a:ea typeface="Gill Sans"/>
                <a:cs typeface="Gill Sans"/>
                <a:sym typeface="Gill Sans"/>
              </a:defRPr>
            </a:pPr>
            <a:r>
              <a:t>oder Diplom</a:t>
            </a:r>
          </a:p>
        </p:txBody>
      </p:sp>
      <p:sp>
        <p:nvSpPr>
          <p:cNvPr id="630" name="Linie"/>
          <p:cNvSpPr/>
          <p:nvPr/>
        </p:nvSpPr>
        <p:spPr>
          <a:xfrm>
            <a:off x="1768899" y="1891219"/>
            <a:ext cx="481981" cy="1"/>
          </a:xfrm>
          <a:prstGeom prst="line">
            <a:avLst/>
          </a:prstGeom>
          <a:ln w="25400">
            <a:solidFill>
              <a:schemeClr val="accent1"/>
            </a:solidFill>
            <a:tailEnd type="stealth"/>
          </a:ln>
        </p:spPr>
        <p:txBody>
          <a:bodyPr lIns="45719" rIns="45719"/>
          <a:lstStyle/>
          <a:p>
            <a:pPr/>
          </a:p>
        </p:txBody>
      </p:sp>
      <p:sp>
        <p:nvSpPr>
          <p:cNvPr id="631" name="Doktorhut"/>
          <p:cNvSpPr/>
          <p:nvPr/>
        </p:nvSpPr>
        <p:spPr>
          <a:xfrm>
            <a:off x="2737425" y="1383775"/>
            <a:ext cx="575441" cy="315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pPr/>
          </a:p>
        </p:txBody>
      </p:sp>
      <p:sp>
        <p:nvSpPr>
          <p:cNvPr id="632" name="Doktorhut"/>
          <p:cNvSpPr/>
          <p:nvPr/>
        </p:nvSpPr>
        <p:spPr>
          <a:xfrm>
            <a:off x="4867251" y="3575704"/>
            <a:ext cx="575441" cy="315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pPr/>
          </a:p>
        </p:txBody>
      </p:sp>
      <p:sp>
        <p:nvSpPr>
          <p:cNvPr id="633" name="Doktorhut"/>
          <p:cNvSpPr/>
          <p:nvPr/>
        </p:nvSpPr>
        <p:spPr>
          <a:xfrm>
            <a:off x="6828867" y="3412612"/>
            <a:ext cx="575440" cy="3150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pPr/>
          </a:p>
        </p:txBody>
      </p:sp>
      <p:sp>
        <p:nvSpPr>
          <p:cNvPr id="640" name="Verbindungslinie"/>
          <p:cNvSpPr/>
          <p:nvPr/>
        </p:nvSpPr>
        <p:spPr>
          <a:xfrm>
            <a:off x="3865965" y="4221800"/>
            <a:ext cx="3722860" cy="1564862"/>
          </a:xfrm>
          <a:custGeom>
            <a:avLst/>
            <a:gdLst/>
            <a:ahLst/>
            <a:cxnLst>
              <a:cxn ang="0">
                <a:pos x="wd2" y="hd2"/>
              </a:cxn>
              <a:cxn ang="5400000">
                <a:pos x="wd2" y="hd2"/>
              </a:cxn>
              <a:cxn ang="10800000">
                <a:pos x="wd2" y="hd2"/>
              </a:cxn>
              <a:cxn ang="16200000">
                <a:pos x="wd2" y="hd2"/>
              </a:cxn>
            </a:cxnLst>
            <a:rect l="0" t="0" r="r" b="b"/>
            <a:pathLst>
              <a:path w="18861" h="17070" fill="norm" stroke="1" extrusionOk="0">
                <a:moveTo>
                  <a:pt x="17693" y="0"/>
                </a:moveTo>
                <a:cubicBezTo>
                  <a:pt x="21600" y="17621"/>
                  <a:pt x="15702" y="21600"/>
                  <a:pt x="0" y="11937"/>
                </a:cubicBezTo>
              </a:path>
            </a:pathLst>
          </a:custGeom>
          <a:ln w="25400">
            <a:solidFill>
              <a:schemeClr val="accent1"/>
            </a:solidFill>
            <a:tailEnd type="stealth"/>
          </a:ln>
        </p:spPr>
        <p:txBody>
          <a:bodyPr/>
          <a:lstStyle/>
          <a:p>
            <a:pPr/>
          </a:p>
        </p:txBody>
      </p:sp>
      <p:sp>
        <p:nvSpPr>
          <p:cNvPr id="641" name="Verbindungslinie"/>
          <p:cNvSpPr/>
          <p:nvPr/>
        </p:nvSpPr>
        <p:spPr>
          <a:xfrm>
            <a:off x="5512277" y="4594337"/>
            <a:ext cx="667952" cy="2812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25400">
            <a:solidFill>
              <a:schemeClr val="accent1"/>
            </a:solidFill>
            <a:tailEnd type="stealth"/>
          </a:ln>
        </p:spPr>
        <p:txBody>
          <a:bodyPr/>
          <a:lstStyle/>
          <a:p>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5" name="Abgerundetes Rechteck"/>
          <p:cNvSpPr/>
          <p:nvPr/>
        </p:nvSpPr>
        <p:spPr>
          <a:xfrm>
            <a:off x="1052515" y="3464929"/>
            <a:ext cx="1170888" cy="1012368"/>
          </a:xfrm>
          <a:prstGeom prst="roundRect">
            <a:avLst>
              <a:gd name="adj" fmla="val 23042"/>
            </a:avLst>
          </a:prstGeom>
          <a:solidFill>
            <a:srgbClr val="00FDFF">
              <a:alpha val="41443"/>
            </a:srgbClr>
          </a:solidFill>
          <a:ln w="12700">
            <a:miter lim="400000"/>
          </a:ln>
        </p:spPr>
        <p:txBody>
          <a:bodyPr lIns="45719" rIns="45719"/>
          <a:lstStyle/>
          <a:p>
            <a:pPr/>
          </a:p>
        </p:txBody>
      </p:sp>
      <p:sp>
        <p:nvSpPr>
          <p:cNvPr id="646"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648" name="Titel 1"/>
          <p:cNvSpPr txBox="1"/>
          <p:nvPr>
            <p:ph type="title"/>
          </p:nvPr>
        </p:nvSpPr>
        <p:spPr>
          <a:xfrm>
            <a:off x="301396" y="107044"/>
            <a:ext cx="6198910" cy="864097"/>
          </a:xfrm>
          <a:prstGeom prst="rect">
            <a:avLst/>
          </a:prstGeom>
        </p:spPr>
        <p:txBody>
          <a:bodyPr/>
          <a:lstStyle>
            <a:lvl1pPr>
              <a:defRPr sz="2200"/>
            </a:lvl1pPr>
          </a:lstStyle>
          <a:p>
            <a:pPr/>
            <a:r>
              <a:t>Karriere in der Wissenschaft</a:t>
            </a:r>
          </a:p>
        </p:txBody>
      </p:sp>
      <p:sp>
        <p:nvSpPr>
          <p:cNvPr id="649" name="Studium"/>
          <p:cNvSpPr txBox="1"/>
          <p:nvPr/>
        </p:nvSpPr>
        <p:spPr>
          <a:xfrm>
            <a:off x="649047" y="1697216"/>
            <a:ext cx="133808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Gill Sans"/>
                <a:ea typeface="Gill Sans"/>
                <a:cs typeface="Gill Sans"/>
                <a:sym typeface="Gill Sans"/>
              </a:defRPr>
            </a:lvl1pPr>
          </a:lstStyle>
          <a:p>
            <a:pPr/>
            <a:r>
              <a:t>Studium</a:t>
            </a:r>
          </a:p>
        </p:txBody>
      </p:sp>
      <p:sp>
        <p:nvSpPr>
          <p:cNvPr id="650" name="Promotions- studium…"/>
          <p:cNvSpPr txBox="1"/>
          <p:nvPr/>
        </p:nvSpPr>
        <p:spPr>
          <a:xfrm>
            <a:off x="6334533" y="1639513"/>
            <a:ext cx="1382071"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latin typeface="Gill Sans"/>
                <a:ea typeface="Gill Sans"/>
                <a:cs typeface="Gill Sans"/>
                <a:sym typeface="Gill Sans"/>
              </a:defRPr>
            </a:pPr>
            <a:r>
              <a:t>Promotions- studium </a:t>
            </a:r>
          </a:p>
          <a:p>
            <a:pPr algn="ctr">
              <a:defRPr>
                <a:latin typeface="Gill Sans"/>
                <a:ea typeface="Gill Sans"/>
                <a:cs typeface="Gill Sans"/>
                <a:sym typeface="Gill Sans"/>
              </a:defRPr>
            </a:pPr>
            <a:r>
              <a:rPr sz="1200"/>
              <a:t>(3-5, max. 6 Jahre)</a:t>
            </a:r>
          </a:p>
        </p:txBody>
      </p:sp>
      <p:sp>
        <p:nvSpPr>
          <p:cNvPr id="651" name="Promotion…"/>
          <p:cNvSpPr txBox="1"/>
          <p:nvPr/>
        </p:nvSpPr>
        <p:spPr>
          <a:xfrm>
            <a:off x="5904713" y="3675631"/>
            <a:ext cx="245194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latin typeface="Gill Sans"/>
                <a:ea typeface="Gill Sans"/>
                <a:cs typeface="Gill Sans"/>
                <a:sym typeface="Gill Sans"/>
              </a:defRPr>
            </a:pPr>
            <a:r>
              <a:t>Promotion</a:t>
            </a:r>
          </a:p>
          <a:p>
            <a:pPr algn="ctr">
              <a:defRPr sz="1200">
                <a:latin typeface="Gill Sans"/>
                <a:ea typeface="Gill Sans"/>
                <a:cs typeface="Gill Sans"/>
                <a:sym typeface="Gill Sans"/>
              </a:defRPr>
            </a:pPr>
            <a:r>
              <a:t>(Titel: Dr.)</a:t>
            </a:r>
          </a:p>
        </p:txBody>
      </p:sp>
      <p:sp>
        <p:nvSpPr>
          <p:cNvPr id="652" name="Junior-professur (max. 6 Jahre)"/>
          <p:cNvSpPr txBox="1"/>
          <p:nvPr/>
        </p:nvSpPr>
        <p:spPr>
          <a:xfrm>
            <a:off x="2696327" y="4740853"/>
            <a:ext cx="1169639"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latin typeface="Gill Sans"/>
                <a:ea typeface="Gill Sans"/>
                <a:cs typeface="Gill Sans"/>
                <a:sym typeface="Gill Sans"/>
              </a:defRPr>
            </a:pPr>
            <a:r>
              <a:t>Junior-professur </a:t>
            </a:r>
            <a:r>
              <a:rPr sz="1200"/>
              <a:t>(max. 6 Jahre)</a:t>
            </a:r>
          </a:p>
        </p:txBody>
      </p:sp>
      <p:sp>
        <p:nvSpPr>
          <p:cNvPr id="653" name="Professur…"/>
          <p:cNvSpPr txBox="1"/>
          <p:nvPr/>
        </p:nvSpPr>
        <p:spPr>
          <a:xfrm>
            <a:off x="1065053" y="3890752"/>
            <a:ext cx="1145812"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latin typeface="Gill Sans"/>
                <a:ea typeface="Gill Sans"/>
                <a:cs typeface="Gill Sans"/>
                <a:sym typeface="Gill Sans"/>
              </a:defRPr>
            </a:pPr>
            <a:r>
              <a:t>Professur</a:t>
            </a:r>
          </a:p>
          <a:p>
            <a:pPr algn="ctr">
              <a:defRPr sz="1200">
                <a:latin typeface="Gill Sans"/>
                <a:ea typeface="Gill Sans"/>
                <a:cs typeface="Gill Sans"/>
                <a:sym typeface="Gill Sans"/>
              </a:defRPr>
            </a:pPr>
            <a:r>
              <a:t>(Titel: Prof.)</a:t>
            </a:r>
          </a:p>
        </p:txBody>
      </p:sp>
      <p:sp>
        <p:nvSpPr>
          <p:cNvPr id="654" name="Linie"/>
          <p:cNvSpPr/>
          <p:nvPr/>
        </p:nvSpPr>
        <p:spPr>
          <a:xfrm>
            <a:off x="3805018" y="1924546"/>
            <a:ext cx="481981" cy="1"/>
          </a:xfrm>
          <a:prstGeom prst="line">
            <a:avLst/>
          </a:prstGeom>
          <a:ln w="25400">
            <a:solidFill>
              <a:schemeClr val="accent1"/>
            </a:solidFill>
            <a:tailEnd type="stealth"/>
          </a:ln>
        </p:spPr>
        <p:txBody>
          <a:bodyPr lIns="45719" rIns="45719"/>
          <a:lstStyle/>
          <a:p>
            <a:pPr/>
          </a:p>
        </p:txBody>
      </p:sp>
      <p:sp>
        <p:nvSpPr>
          <p:cNvPr id="655" name="Linie"/>
          <p:cNvSpPr/>
          <p:nvPr/>
        </p:nvSpPr>
        <p:spPr>
          <a:xfrm>
            <a:off x="5865168" y="1927347"/>
            <a:ext cx="481981" cy="1"/>
          </a:xfrm>
          <a:prstGeom prst="line">
            <a:avLst/>
          </a:prstGeom>
          <a:ln w="25400">
            <a:solidFill>
              <a:schemeClr val="accent1"/>
            </a:solidFill>
            <a:tailEnd type="stealth"/>
          </a:ln>
        </p:spPr>
        <p:txBody>
          <a:bodyPr lIns="45719" rIns="45719"/>
          <a:lstStyle/>
          <a:p>
            <a:pPr/>
          </a:p>
        </p:txBody>
      </p:sp>
      <p:sp>
        <p:nvSpPr>
          <p:cNvPr id="656" name="wiss. Mitarbeiter*in"/>
          <p:cNvSpPr txBox="1"/>
          <p:nvPr/>
        </p:nvSpPr>
        <p:spPr>
          <a:xfrm>
            <a:off x="4286998" y="1620223"/>
            <a:ext cx="1588557"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Gill Sans"/>
                <a:ea typeface="Gill Sans"/>
                <a:cs typeface="Gill Sans"/>
                <a:sym typeface="Gill Sans"/>
              </a:defRPr>
            </a:lvl1pPr>
          </a:lstStyle>
          <a:p>
            <a:pPr/>
            <a:r>
              <a:t>wiss. Mitarbeiter*in</a:t>
            </a:r>
          </a:p>
        </p:txBody>
      </p:sp>
      <p:sp>
        <p:nvSpPr>
          <p:cNvPr id="657" name="Linie"/>
          <p:cNvSpPr/>
          <p:nvPr/>
        </p:nvSpPr>
        <p:spPr>
          <a:xfrm>
            <a:off x="7116587" y="2449982"/>
            <a:ext cx="1" cy="780956"/>
          </a:xfrm>
          <a:prstGeom prst="line">
            <a:avLst/>
          </a:prstGeom>
          <a:ln w="25400">
            <a:solidFill>
              <a:schemeClr val="accent1"/>
            </a:solidFill>
            <a:tailEnd type="stealth"/>
          </a:ln>
        </p:spPr>
        <p:txBody>
          <a:bodyPr lIns="45719" rIns="45719"/>
          <a:lstStyle/>
          <a:p>
            <a:pPr/>
          </a:p>
        </p:txBody>
      </p:sp>
      <p:sp>
        <p:nvSpPr>
          <p:cNvPr id="658" name="Post-Doc (max. 6 Jahre)"/>
          <p:cNvSpPr txBox="1"/>
          <p:nvPr/>
        </p:nvSpPr>
        <p:spPr>
          <a:xfrm>
            <a:off x="6180228" y="4857546"/>
            <a:ext cx="1127179"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latin typeface="Gill Sans"/>
                <a:ea typeface="Gill Sans"/>
                <a:cs typeface="Gill Sans"/>
                <a:sym typeface="Gill Sans"/>
              </a:defRPr>
            </a:pPr>
            <a:r>
              <a:rPr sz="1600"/>
              <a:t>Post-Doc </a:t>
            </a:r>
            <a:r>
              <a:rPr sz="1200"/>
              <a:t>(max. 6 Jahre)</a:t>
            </a:r>
          </a:p>
        </p:txBody>
      </p:sp>
      <p:sp>
        <p:nvSpPr>
          <p:cNvPr id="678" name="Verbindungslinie"/>
          <p:cNvSpPr/>
          <p:nvPr/>
        </p:nvSpPr>
        <p:spPr>
          <a:xfrm>
            <a:off x="6862906" y="4240792"/>
            <a:ext cx="287730" cy="6167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25400">
            <a:solidFill>
              <a:schemeClr val="accent1"/>
            </a:solidFill>
            <a:tailEnd type="stealth"/>
          </a:ln>
        </p:spPr>
        <p:txBody>
          <a:bodyPr/>
          <a:lstStyle/>
          <a:p>
            <a:pPr/>
          </a:p>
        </p:txBody>
      </p:sp>
      <p:sp>
        <p:nvSpPr>
          <p:cNvPr id="660" name="Habilitation…"/>
          <p:cNvSpPr txBox="1"/>
          <p:nvPr/>
        </p:nvSpPr>
        <p:spPr>
          <a:xfrm>
            <a:off x="4389769" y="3856605"/>
            <a:ext cx="1490361" cy="86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latin typeface="Gill Sans"/>
                <a:ea typeface="Gill Sans"/>
                <a:cs typeface="Gill Sans"/>
                <a:sym typeface="Gill Sans"/>
              </a:defRPr>
            </a:pPr>
            <a:r>
              <a:t>Habilitation</a:t>
            </a:r>
          </a:p>
          <a:p>
            <a:pPr algn="ctr">
              <a:defRPr sz="1200">
                <a:latin typeface="Gill Sans"/>
                <a:ea typeface="Gill Sans"/>
                <a:cs typeface="Gill Sans"/>
                <a:sym typeface="Gill Sans"/>
              </a:defRPr>
            </a:pPr>
            <a:r>
              <a:t>(Titel: PD oder Priv.-Doz., manchmal Dr. habil)</a:t>
            </a:r>
          </a:p>
        </p:txBody>
      </p:sp>
      <p:sp>
        <p:nvSpPr>
          <p:cNvPr id="679" name="Verbindungslinie"/>
          <p:cNvSpPr/>
          <p:nvPr/>
        </p:nvSpPr>
        <p:spPr>
          <a:xfrm>
            <a:off x="3818496" y="2056586"/>
            <a:ext cx="2540364" cy="322068"/>
          </a:xfrm>
          <a:custGeom>
            <a:avLst/>
            <a:gdLst/>
            <a:ahLst/>
            <a:cxnLst>
              <a:cxn ang="0">
                <a:pos x="wd2" y="hd2"/>
              </a:cxn>
              <a:cxn ang="5400000">
                <a:pos x="wd2" y="hd2"/>
              </a:cxn>
              <a:cxn ang="10800000">
                <a:pos x="wd2" y="hd2"/>
              </a:cxn>
              <a:cxn ang="16200000">
                <a:pos x="wd2" y="hd2"/>
              </a:cxn>
            </a:cxnLst>
            <a:rect l="0" t="0" r="r" b="b"/>
            <a:pathLst>
              <a:path w="21600" h="16203" fill="norm" stroke="1" extrusionOk="0">
                <a:moveTo>
                  <a:pt x="0" y="846"/>
                </a:moveTo>
                <a:cubicBezTo>
                  <a:pt x="8330" y="21600"/>
                  <a:pt x="15530" y="21318"/>
                  <a:pt x="21600" y="0"/>
                </a:cubicBezTo>
              </a:path>
            </a:pathLst>
          </a:custGeom>
          <a:ln w="25400">
            <a:solidFill>
              <a:schemeClr val="accent1"/>
            </a:solidFill>
            <a:tailEnd type="stealth"/>
          </a:ln>
        </p:spPr>
        <p:txBody>
          <a:bodyPr/>
          <a:lstStyle/>
          <a:p>
            <a:pPr/>
          </a:p>
        </p:txBody>
      </p:sp>
      <p:sp>
        <p:nvSpPr>
          <p:cNvPr id="680" name="Verbindungslinie"/>
          <p:cNvSpPr/>
          <p:nvPr/>
        </p:nvSpPr>
        <p:spPr>
          <a:xfrm>
            <a:off x="3468716" y="4098278"/>
            <a:ext cx="830017" cy="642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2735" y="2883"/>
                  <a:pt x="5535" y="10083"/>
                  <a:pt x="0" y="21600"/>
                </a:cubicBezTo>
              </a:path>
            </a:pathLst>
          </a:custGeom>
          <a:ln w="25400">
            <a:solidFill>
              <a:schemeClr val="accent1"/>
            </a:solidFill>
            <a:tailEnd type="stealth"/>
          </a:ln>
        </p:spPr>
        <p:txBody>
          <a:bodyPr/>
          <a:lstStyle/>
          <a:p>
            <a:pPr/>
          </a:p>
        </p:txBody>
      </p:sp>
      <p:sp>
        <p:nvSpPr>
          <p:cNvPr id="681" name="Verbindungslinie"/>
          <p:cNvSpPr/>
          <p:nvPr/>
        </p:nvSpPr>
        <p:spPr>
          <a:xfrm>
            <a:off x="2276674" y="4161992"/>
            <a:ext cx="832758" cy="5788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7105" y="12282"/>
                  <a:pt x="9905" y="5082"/>
                  <a:pt x="0" y="0"/>
                </a:cubicBezTo>
              </a:path>
            </a:pathLst>
          </a:custGeom>
          <a:ln w="25400">
            <a:solidFill>
              <a:schemeClr val="accent1"/>
            </a:solidFill>
            <a:tailEnd type="stealth"/>
          </a:ln>
        </p:spPr>
        <p:txBody>
          <a:bodyPr/>
          <a:lstStyle/>
          <a:p>
            <a:pPr/>
          </a:p>
        </p:txBody>
      </p:sp>
      <p:sp>
        <p:nvSpPr>
          <p:cNvPr id="664" name="Linie"/>
          <p:cNvSpPr/>
          <p:nvPr/>
        </p:nvSpPr>
        <p:spPr>
          <a:xfrm flipH="1">
            <a:off x="2250879" y="3974927"/>
            <a:ext cx="2060536" cy="1"/>
          </a:xfrm>
          <a:prstGeom prst="line">
            <a:avLst/>
          </a:prstGeom>
          <a:ln w="25400">
            <a:solidFill>
              <a:schemeClr val="accent1"/>
            </a:solidFill>
            <a:tailEnd type="stealth"/>
          </a:ln>
        </p:spPr>
        <p:txBody>
          <a:bodyPr lIns="45719" rIns="45719"/>
          <a:lstStyle/>
          <a:p>
            <a:pPr/>
          </a:p>
        </p:txBody>
      </p:sp>
      <p:sp>
        <p:nvSpPr>
          <p:cNvPr id="665" name="Doktorhut"/>
          <p:cNvSpPr/>
          <p:nvPr/>
        </p:nvSpPr>
        <p:spPr>
          <a:xfrm>
            <a:off x="1306260" y="3570116"/>
            <a:ext cx="575441" cy="3150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pPr/>
          </a:p>
        </p:txBody>
      </p:sp>
      <p:sp>
        <p:nvSpPr>
          <p:cNvPr id="666" name="Abschluss des Studiums: Bachelor, Master…"/>
          <p:cNvSpPr txBox="1"/>
          <p:nvPr/>
        </p:nvSpPr>
        <p:spPr>
          <a:xfrm>
            <a:off x="2358824" y="1663314"/>
            <a:ext cx="1338085"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200">
                <a:latin typeface="Gill Sans"/>
                <a:ea typeface="Gill Sans"/>
                <a:cs typeface="Gill Sans"/>
                <a:sym typeface="Gill Sans"/>
              </a:defRPr>
            </a:pPr>
            <a:r>
              <a:rPr sz="1500"/>
              <a:t>Abschluss des Studiums:</a:t>
            </a:r>
            <a:r>
              <a:t> Bachelor, Master </a:t>
            </a:r>
          </a:p>
          <a:p>
            <a:pPr algn="ctr">
              <a:defRPr sz="1200">
                <a:latin typeface="Gill Sans"/>
                <a:ea typeface="Gill Sans"/>
                <a:cs typeface="Gill Sans"/>
                <a:sym typeface="Gill Sans"/>
              </a:defRPr>
            </a:pPr>
            <a:r>
              <a:t>oder Diplom</a:t>
            </a:r>
          </a:p>
        </p:txBody>
      </p:sp>
      <p:sp>
        <p:nvSpPr>
          <p:cNvPr id="667" name="Linie"/>
          <p:cNvSpPr/>
          <p:nvPr/>
        </p:nvSpPr>
        <p:spPr>
          <a:xfrm>
            <a:off x="1768899" y="1891219"/>
            <a:ext cx="481981" cy="1"/>
          </a:xfrm>
          <a:prstGeom prst="line">
            <a:avLst/>
          </a:prstGeom>
          <a:ln w="25400">
            <a:solidFill>
              <a:schemeClr val="accent1"/>
            </a:solidFill>
            <a:tailEnd type="stealth"/>
          </a:ln>
        </p:spPr>
        <p:txBody>
          <a:bodyPr lIns="45719" rIns="45719"/>
          <a:lstStyle/>
          <a:p>
            <a:pPr/>
          </a:p>
        </p:txBody>
      </p:sp>
      <p:sp>
        <p:nvSpPr>
          <p:cNvPr id="668" name="Doktorhut"/>
          <p:cNvSpPr/>
          <p:nvPr/>
        </p:nvSpPr>
        <p:spPr>
          <a:xfrm>
            <a:off x="2737425" y="1383775"/>
            <a:ext cx="575441" cy="315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pPr/>
          </a:p>
        </p:txBody>
      </p:sp>
      <p:sp>
        <p:nvSpPr>
          <p:cNvPr id="669" name="Doktorhut"/>
          <p:cNvSpPr/>
          <p:nvPr/>
        </p:nvSpPr>
        <p:spPr>
          <a:xfrm>
            <a:off x="4867251" y="3575704"/>
            <a:ext cx="575441" cy="315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pPr/>
          </a:p>
        </p:txBody>
      </p:sp>
      <p:sp>
        <p:nvSpPr>
          <p:cNvPr id="670" name="Doktorhut"/>
          <p:cNvSpPr/>
          <p:nvPr/>
        </p:nvSpPr>
        <p:spPr>
          <a:xfrm>
            <a:off x="6828867" y="3412613"/>
            <a:ext cx="575441" cy="315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pPr/>
          </a:p>
        </p:txBody>
      </p:sp>
      <p:sp>
        <p:nvSpPr>
          <p:cNvPr id="682" name="Verbindungslinie"/>
          <p:cNvSpPr/>
          <p:nvPr/>
        </p:nvSpPr>
        <p:spPr>
          <a:xfrm>
            <a:off x="3865965" y="4221800"/>
            <a:ext cx="3718149" cy="1559260"/>
          </a:xfrm>
          <a:custGeom>
            <a:avLst/>
            <a:gdLst/>
            <a:ahLst/>
            <a:cxnLst>
              <a:cxn ang="0">
                <a:pos x="wd2" y="hd2"/>
              </a:cxn>
              <a:cxn ang="5400000">
                <a:pos x="wd2" y="hd2"/>
              </a:cxn>
              <a:cxn ang="10800000">
                <a:pos x="wd2" y="hd2"/>
              </a:cxn>
              <a:cxn ang="16200000">
                <a:pos x="wd2" y="hd2"/>
              </a:cxn>
            </a:cxnLst>
            <a:rect l="0" t="0" r="r" b="b"/>
            <a:pathLst>
              <a:path w="18881" h="17032" fill="norm" stroke="1" extrusionOk="0">
                <a:moveTo>
                  <a:pt x="17734" y="0"/>
                </a:moveTo>
                <a:cubicBezTo>
                  <a:pt x="21600" y="17690"/>
                  <a:pt x="15689" y="21600"/>
                  <a:pt x="0" y="11729"/>
                </a:cubicBezTo>
              </a:path>
            </a:pathLst>
          </a:custGeom>
          <a:ln w="25400">
            <a:solidFill>
              <a:schemeClr val="accent1"/>
            </a:solidFill>
            <a:tailEnd type="stealth"/>
          </a:ln>
        </p:spPr>
        <p:txBody>
          <a:bodyPr/>
          <a:lstStyle/>
          <a:p>
            <a:pPr/>
          </a:p>
        </p:txBody>
      </p:sp>
      <p:sp>
        <p:nvSpPr>
          <p:cNvPr id="683" name="Verbindungslinie"/>
          <p:cNvSpPr/>
          <p:nvPr/>
        </p:nvSpPr>
        <p:spPr>
          <a:xfrm>
            <a:off x="5512277" y="4594337"/>
            <a:ext cx="667952" cy="2812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25400">
            <a:solidFill>
              <a:schemeClr val="accent1"/>
            </a:solidFill>
            <a:tailEnd type="stealth"/>
          </a:ln>
        </p:spPr>
        <p:txBody>
          <a:bodyPr/>
          <a:lstStyle/>
          <a:p>
            <a:pPr/>
          </a:p>
        </p:txBody>
      </p:sp>
      <p:sp>
        <p:nvSpPr>
          <p:cNvPr id="673" name="Abgerundetes Rechteck"/>
          <p:cNvSpPr/>
          <p:nvPr/>
        </p:nvSpPr>
        <p:spPr>
          <a:xfrm>
            <a:off x="1629698" y="2566349"/>
            <a:ext cx="4350642" cy="766777"/>
          </a:xfrm>
          <a:prstGeom prst="roundRect">
            <a:avLst>
              <a:gd name="adj" fmla="val 30422"/>
            </a:avLst>
          </a:prstGeom>
          <a:solidFill>
            <a:srgbClr val="00FDFF">
              <a:alpha val="41443"/>
            </a:srgbClr>
          </a:solidFill>
          <a:ln w="12700">
            <a:miter lim="400000"/>
          </a:ln>
        </p:spPr>
        <p:txBody>
          <a:bodyPr lIns="45719" rIns="45719"/>
          <a:lstStyle/>
          <a:p>
            <a:pPr/>
          </a:p>
        </p:txBody>
      </p:sp>
      <p:sp>
        <p:nvSpPr>
          <p:cNvPr id="674" name="Chancen von Promovierten, dauerhaft in der Wissenschaft zu bleiben: &lt; 30 Prozent"/>
          <p:cNvSpPr txBox="1"/>
          <p:nvPr/>
        </p:nvSpPr>
        <p:spPr>
          <a:xfrm>
            <a:off x="1737002" y="2657145"/>
            <a:ext cx="4060511" cy="5419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457200">
              <a:defRPr sz="1600"/>
            </a:lvl1pPr>
          </a:lstStyle>
          <a:p>
            <a:pPr/>
            <a:r>
              <a:t>Chancen von Promovierten, dauerhaft in der Wissenschaft zu bleiben: &lt; 30 Prozent</a:t>
            </a:r>
          </a:p>
        </p:txBody>
      </p:sp>
      <p:sp>
        <p:nvSpPr>
          <p:cNvPr id="675" name="Abgerundetes Rechteck"/>
          <p:cNvSpPr/>
          <p:nvPr/>
        </p:nvSpPr>
        <p:spPr>
          <a:xfrm>
            <a:off x="737626" y="5031330"/>
            <a:ext cx="1303673" cy="766778"/>
          </a:xfrm>
          <a:prstGeom prst="roundRect">
            <a:avLst>
              <a:gd name="adj" fmla="val 30422"/>
            </a:avLst>
          </a:prstGeom>
          <a:solidFill>
            <a:srgbClr val="00FDFF">
              <a:alpha val="41443"/>
            </a:srgbClr>
          </a:solidFill>
          <a:ln w="12700">
            <a:miter lim="400000"/>
          </a:ln>
        </p:spPr>
        <p:txBody>
          <a:bodyPr lIns="45719" rIns="45719"/>
          <a:lstStyle/>
          <a:p>
            <a:pPr/>
          </a:p>
        </p:txBody>
      </p:sp>
      <p:sp>
        <p:nvSpPr>
          <p:cNvPr id="676" name="unbefristete Stelle im Mittelbau"/>
          <p:cNvSpPr txBox="1"/>
          <p:nvPr/>
        </p:nvSpPr>
        <p:spPr>
          <a:xfrm>
            <a:off x="703901" y="5029400"/>
            <a:ext cx="1381432" cy="7705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vl1pPr>
          </a:lstStyle>
          <a:p>
            <a:pPr>
              <a:defRPr sz="1800"/>
            </a:pPr>
            <a:r>
              <a:rPr sz="1600"/>
              <a:t>unbefristete Stelle im Mittelbau</a:t>
            </a:r>
          </a:p>
        </p:txBody>
      </p:sp>
      <p:sp>
        <p:nvSpPr>
          <p:cNvPr id="684" name="Verbindungslinie"/>
          <p:cNvSpPr/>
          <p:nvPr/>
        </p:nvSpPr>
        <p:spPr>
          <a:xfrm>
            <a:off x="1909406" y="4620831"/>
            <a:ext cx="5726506" cy="1365659"/>
          </a:xfrm>
          <a:custGeom>
            <a:avLst/>
            <a:gdLst/>
            <a:ahLst/>
            <a:cxnLst>
              <a:cxn ang="0">
                <a:pos x="wd2" y="hd2"/>
              </a:cxn>
              <a:cxn ang="5400000">
                <a:pos x="wd2" y="hd2"/>
              </a:cxn>
              <a:cxn ang="10800000">
                <a:pos x="wd2" y="hd2"/>
              </a:cxn>
              <a:cxn ang="16200000">
                <a:pos x="wd2" y="hd2"/>
              </a:cxn>
            </a:cxnLst>
            <a:rect l="0" t="0" r="r" b="b"/>
            <a:pathLst>
              <a:path w="19877" h="16900" fill="norm" stroke="1" extrusionOk="0">
                <a:moveTo>
                  <a:pt x="19488" y="0"/>
                </a:moveTo>
                <a:cubicBezTo>
                  <a:pt x="21600" y="17948"/>
                  <a:pt x="15104" y="21600"/>
                  <a:pt x="0" y="10957"/>
                </a:cubicBezTo>
              </a:path>
            </a:pathLst>
          </a:custGeom>
          <a:ln w="25400">
            <a:solidFill>
              <a:schemeClr val="accent1"/>
            </a:solidFill>
            <a:custDash>
              <a:ds d="200000" sp="200000"/>
            </a:custDash>
            <a:miter lim="400000"/>
            <a:tailEnd type="stealth"/>
          </a:ln>
        </p:spPr>
        <p:txBody>
          <a:bodyPr/>
          <a:lstStyle/>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Abgerundetes Rechteck"/>
          <p:cNvSpPr/>
          <p:nvPr/>
        </p:nvSpPr>
        <p:spPr>
          <a:xfrm>
            <a:off x="301396" y="3055191"/>
            <a:ext cx="3267985" cy="918953"/>
          </a:xfrm>
          <a:prstGeom prst="roundRect">
            <a:avLst>
              <a:gd name="adj" fmla="val 20730"/>
            </a:avLst>
          </a:prstGeom>
          <a:solidFill>
            <a:srgbClr val="00FDFF">
              <a:alpha val="41443"/>
            </a:srgbClr>
          </a:solidFill>
          <a:ln w="12700">
            <a:miter lim="400000"/>
          </a:ln>
        </p:spPr>
        <p:txBody>
          <a:bodyPr lIns="45719" rIns="45719"/>
          <a:lstStyle/>
          <a:p>
            <a:pPr/>
          </a:p>
        </p:txBody>
      </p:sp>
      <p:sp>
        <p:nvSpPr>
          <p:cNvPr id="687" name="Sonderbefristungsrecht in der Wissenschaft:…"/>
          <p:cNvSpPr txBox="1"/>
          <p:nvPr/>
        </p:nvSpPr>
        <p:spPr>
          <a:xfrm>
            <a:off x="313813" y="2498568"/>
            <a:ext cx="4193087" cy="30157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2100"/>
              </a:lnSpc>
              <a:defRPr>
                <a:latin typeface="Gill Sans"/>
                <a:ea typeface="Gill Sans"/>
                <a:cs typeface="Gill Sans"/>
                <a:sym typeface="Gill Sans"/>
              </a:defRPr>
            </a:pPr>
            <a:r>
              <a:t>Sonderbefristungsrecht in der Wissenschaft:</a:t>
            </a:r>
          </a:p>
          <a:p>
            <a:pPr defTabSz="457200">
              <a:lnSpc>
                <a:spcPts val="2100"/>
              </a:lnSpc>
              <a:defRPr>
                <a:latin typeface="Gill Sans"/>
                <a:ea typeface="Gill Sans"/>
                <a:cs typeface="Gill Sans"/>
                <a:sym typeface="Gill Sans"/>
              </a:defRPr>
            </a:pPr>
          </a:p>
          <a:p>
            <a:pPr defTabSz="457200">
              <a:lnSpc>
                <a:spcPts val="2100"/>
              </a:lnSpc>
              <a:defRPr>
                <a:latin typeface="Gill Sans"/>
                <a:ea typeface="Gill Sans"/>
                <a:cs typeface="Gill Sans"/>
                <a:sym typeface="Gill Sans"/>
              </a:defRPr>
            </a:pPr>
            <a:r>
              <a:t>max. 6 Jahre vor der Promotion, </a:t>
            </a:r>
          </a:p>
          <a:p>
            <a:pPr defTabSz="457200">
              <a:lnSpc>
                <a:spcPts val="2100"/>
              </a:lnSpc>
              <a:defRPr>
                <a:latin typeface="Gill Sans"/>
                <a:ea typeface="Gill Sans"/>
                <a:cs typeface="Gill Sans"/>
                <a:sym typeface="Gill Sans"/>
              </a:defRPr>
            </a:pPr>
            <a:r>
              <a:t>max. 6 Jahre Post-Doc, </a:t>
            </a:r>
          </a:p>
          <a:p>
            <a:pPr defTabSz="457200">
              <a:lnSpc>
                <a:spcPts val="2100"/>
              </a:lnSpc>
              <a:defRPr>
                <a:latin typeface="Gill Sans"/>
                <a:ea typeface="Gill Sans"/>
                <a:cs typeface="Gill Sans"/>
                <a:sym typeface="Gill Sans"/>
              </a:defRPr>
            </a:pPr>
            <a:r>
              <a:t>insg. max. 12 Jahre befristet</a:t>
            </a:r>
          </a:p>
          <a:p>
            <a:pPr defTabSz="457200">
              <a:lnSpc>
                <a:spcPts val="2100"/>
              </a:lnSpc>
              <a:defRPr sz="1500">
                <a:latin typeface="Gill Sans"/>
                <a:ea typeface="Gill Sans"/>
                <a:cs typeface="Gill Sans"/>
                <a:sym typeface="Gill Sans"/>
              </a:defRPr>
            </a:pPr>
          </a:p>
          <a:p>
            <a:pPr defTabSz="457200">
              <a:lnSpc>
                <a:spcPts val="2100"/>
              </a:lnSpc>
              <a:defRPr sz="1500">
                <a:latin typeface="Gill Sans"/>
                <a:ea typeface="Gill Sans"/>
                <a:cs typeface="Gill Sans"/>
                <a:sym typeface="Gill Sans"/>
              </a:defRPr>
            </a:pPr>
            <a:r>
              <a:t>—&gt; Ausnahmen, die nicht angerechnet werden: </a:t>
            </a:r>
          </a:p>
          <a:p>
            <a:pPr marL="150394" indent="-150394" defTabSz="457200">
              <a:lnSpc>
                <a:spcPts val="2100"/>
              </a:lnSpc>
              <a:buSzPct val="100000"/>
              <a:buChar char="•"/>
              <a:defRPr sz="1500">
                <a:latin typeface="Gill Sans"/>
                <a:ea typeface="Gill Sans"/>
                <a:cs typeface="Gill Sans"/>
                <a:sym typeface="Gill Sans"/>
              </a:defRPr>
            </a:pPr>
            <a:r>
              <a:t>studienbegleitende Tätigkeit als stud./wiss. Hilfskraft</a:t>
            </a:r>
          </a:p>
          <a:p>
            <a:pPr marL="150394" indent="-150394" defTabSz="457200">
              <a:lnSpc>
                <a:spcPts val="2100"/>
              </a:lnSpc>
              <a:buSzPct val="100000"/>
              <a:buChar char="•"/>
              <a:defRPr sz="1500">
                <a:latin typeface="Gill Sans"/>
                <a:ea typeface="Gill Sans"/>
                <a:cs typeface="Gill Sans"/>
                <a:sym typeface="Gill Sans"/>
              </a:defRPr>
            </a:pPr>
            <a:r>
              <a:t>Finanzierung der Stelle über Drittmittel</a:t>
            </a:r>
          </a:p>
          <a:p>
            <a:pPr marL="150394" indent="-150394" defTabSz="457200">
              <a:lnSpc>
                <a:spcPts val="2100"/>
              </a:lnSpc>
              <a:buSzPct val="100000"/>
              <a:buChar char="•"/>
              <a:defRPr sz="1500">
                <a:latin typeface="Gill Sans"/>
                <a:ea typeface="Gill Sans"/>
                <a:cs typeface="Gill Sans"/>
                <a:sym typeface="Gill Sans"/>
              </a:defRPr>
            </a:pPr>
            <a:r>
              <a:t>Elternzeit (2 Jahre pro Kind)</a:t>
            </a:r>
          </a:p>
        </p:txBody>
      </p:sp>
      <p:sp>
        <p:nvSpPr>
          <p:cNvPr id="688" name="Textfeld 3"/>
          <p:cNvSpPr txBox="1"/>
          <p:nvPr>
            <p:ph type="sldNum" sz="quarter" idx="2"/>
          </p:nvPr>
        </p:nvSpPr>
        <p:spPr>
          <a:xfrm>
            <a:off x="8127906" y="6049574"/>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9"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690" name="Titel 1"/>
          <p:cNvSpPr txBox="1"/>
          <p:nvPr>
            <p:ph type="title"/>
          </p:nvPr>
        </p:nvSpPr>
        <p:spPr>
          <a:xfrm>
            <a:off x="301396" y="107044"/>
            <a:ext cx="6198910" cy="864097"/>
          </a:xfrm>
          <a:prstGeom prst="rect">
            <a:avLst/>
          </a:prstGeom>
        </p:spPr>
        <p:txBody>
          <a:bodyPr/>
          <a:lstStyle>
            <a:lvl1pPr>
              <a:defRPr sz="2200"/>
            </a:lvl1pPr>
          </a:lstStyle>
          <a:p>
            <a:pPr/>
            <a:r>
              <a:t>Debatte um das WissZeitVG</a:t>
            </a:r>
          </a:p>
        </p:txBody>
      </p:sp>
      <p:pic>
        <p:nvPicPr>
          <p:cNvPr id="691" name="Bildschirmfoto 2021-07-07 um 10.57.58.png" descr="Bildschirmfoto 2021-07-07 um 10.57.58.png"/>
          <p:cNvPicPr>
            <a:picLocks noChangeAspect="1"/>
          </p:cNvPicPr>
          <p:nvPr/>
        </p:nvPicPr>
        <p:blipFill>
          <a:blip r:embed="rId3">
            <a:extLst/>
          </a:blip>
          <a:srcRect l="1244" t="12533" r="55269" b="4629"/>
          <a:stretch>
            <a:fillRect/>
          </a:stretch>
        </p:blipFill>
        <p:spPr>
          <a:xfrm>
            <a:off x="4745296" y="1483204"/>
            <a:ext cx="3559775" cy="4139323"/>
          </a:xfrm>
          <a:prstGeom prst="rect">
            <a:avLst/>
          </a:prstGeom>
          <a:ln w="12700">
            <a:miter lim="400000"/>
          </a:ln>
        </p:spPr>
      </p:pic>
      <p:sp>
        <p:nvSpPr>
          <p:cNvPr id="692" name="WissZeitVG =…"/>
          <p:cNvSpPr txBox="1"/>
          <p:nvPr/>
        </p:nvSpPr>
        <p:spPr>
          <a:xfrm>
            <a:off x="332953" y="1443987"/>
            <a:ext cx="4590407"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Gill Sans"/>
                <a:ea typeface="Gill Sans"/>
                <a:cs typeface="Gill Sans"/>
                <a:sym typeface="Gill Sans"/>
              </a:defRPr>
            </a:pPr>
            <a:r>
              <a:t>WissZeitVG = </a:t>
            </a:r>
          </a:p>
          <a:p>
            <a:pPr>
              <a:lnSpc>
                <a:spcPct val="150000"/>
              </a:lnSpc>
              <a:defRPr>
                <a:latin typeface="Gill Sans"/>
                <a:ea typeface="Gill Sans"/>
                <a:cs typeface="Gill Sans"/>
                <a:sym typeface="Gill Sans"/>
              </a:defRPr>
            </a:pPr>
            <a:r>
              <a:rPr u="sng"/>
              <a:t>Wiss</a:t>
            </a:r>
            <a:r>
              <a:t>enschafts</a:t>
            </a:r>
            <a:r>
              <a:rPr u="sng"/>
              <a:t>zeitv</a:t>
            </a:r>
            <a:r>
              <a:t>ertrags</a:t>
            </a:r>
            <a:r>
              <a:rPr u="sng"/>
              <a:t>g</a:t>
            </a:r>
            <a:r>
              <a:t>esetz</a:t>
            </a:r>
          </a:p>
        </p:txBody>
      </p:sp>
      <p:sp>
        <p:nvSpPr>
          <p:cNvPr id="693" name="„Ich bin Hanna“-Video des BMBF im Archiv nicht mehr verfügbar (I see what you did there, BMBF…), aber das Video ist noch auf YouTube (Jörg Thomsen, 2021); Logo des BMBF: Frank, 2007"/>
          <p:cNvSpPr txBox="1"/>
          <p:nvPr/>
        </p:nvSpPr>
        <p:spPr>
          <a:xfrm>
            <a:off x="4708547" y="5607963"/>
            <a:ext cx="3619983" cy="4704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000"/>
              </a:lnSpc>
              <a:defRPr sz="800">
                <a:solidFill>
                  <a:schemeClr val="accent3">
                    <a:lumOff val="-11199"/>
                  </a:schemeClr>
                </a:solidFill>
                <a:latin typeface="D-DIN"/>
                <a:ea typeface="D-DIN"/>
                <a:cs typeface="D-DIN"/>
                <a:sym typeface="D-DIN"/>
              </a:defRPr>
            </a:lvl1pPr>
          </a:lstStyle>
          <a:p>
            <a:pPr>
              <a:defRPr>
                <a:solidFill>
                  <a:srgbClr val="000000"/>
                </a:solidFill>
              </a:defRPr>
            </a:pPr>
            <a:r>
              <a:rPr>
                <a:solidFill>
                  <a:schemeClr val="accent3">
                    <a:lumOff val="-11199"/>
                  </a:schemeClr>
                </a:solidFill>
              </a:rPr>
              <a:t>„Ich bin Hanna“-Video des BMBF im Archiv nicht mehr verfügbar (I see what you did there, BMBF…), aber das Video ist noch auf YouTube (Jörg Thomsen, 2021); Logo des BMBF: Frank, 2007</a:t>
            </a:r>
          </a:p>
        </p:txBody>
      </p:sp>
      <p:sp>
        <p:nvSpPr>
          <p:cNvPr id="694" name="Abbildung 8…"/>
          <p:cNvSpPr txBox="1"/>
          <p:nvPr/>
        </p:nvSpPr>
        <p:spPr>
          <a:xfrm>
            <a:off x="4683973" y="1115677"/>
            <a:ext cx="3960839" cy="3721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1000">
                <a:solidFill>
                  <a:schemeClr val="accent4">
                    <a:lumOff val="-8800"/>
                  </a:schemeClr>
                </a:solidFill>
                <a:latin typeface="D-DIN"/>
                <a:ea typeface="D-DIN"/>
                <a:cs typeface="D-DIN"/>
                <a:sym typeface="D-DIN"/>
              </a:defRPr>
            </a:pPr>
            <a:r>
              <a:t>Abbildung 8</a:t>
            </a:r>
          </a:p>
          <a:p>
            <a:pPr defTabSz="457200">
              <a:lnSpc>
                <a:spcPts val="1100"/>
              </a:lnSpc>
              <a:defRPr i="1" sz="1000">
                <a:solidFill>
                  <a:schemeClr val="accent4">
                    <a:lumOff val="-8800"/>
                  </a:schemeClr>
                </a:solidFill>
                <a:latin typeface="D-DIN"/>
                <a:ea typeface="D-DIN"/>
                <a:cs typeface="D-DIN"/>
                <a:sym typeface="D-DIN"/>
              </a:defRPr>
            </a:pPr>
            <a:r>
              <a:t>„Ich bin Hanna“-Video des BMBF von 2018</a:t>
            </a:r>
          </a:p>
        </p:txBody>
      </p:sp>
      <p:sp>
        <p:nvSpPr>
          <p:cNvPr id="695" name="Rechteck"/>
          <p:cNvSpPr/>
          <p:nvPr/>
        </p:nvSpPr>
        <p:spPr>
          <a:xfrm>
            <a:off x="4760279" y="1808160"/>
            <a:ext cx="789079" cy="1027242"/>
          </a:xfrm>
          <a:prstGeom prst="rect">
            <a:avLst/>
          </a:prstGeom>
          <a:solidFill>
            <a:srgbClr val="98CEDF"/>
          </a:solidFill>
          <a:ln w="12700">
            <a:miter lim="400000"/>
          </a:ln>
        </p:spPr>
        <p:txBody>
          <a:bodyPr lIns="45719" rIns="45719"/>
          <a:lstStyle/>
          <a:p>
            <a:pPr/>
          </a:p>
        </p:txBody>
      </p:sp>
      <p:pic>
        <p:nvPicPr>
          <p:cNvPr id="696" name="1024px-BMBF_Logo.svg.png" descr="1024px-BMBF_Logo.svg.png"/>
          <p:cNvPicPr>
            <a:picLocks noChangeAspect="1"/>
          </p:cNvPicPr>
          <p:nvPr/>
        </p:nvPicPr>
        <p:blipFill>
          <a:blip r:embed="rId4">
            <a:extLst/>
          </a:blip>
          <a:stretch>
            <a:fillRect/>
          </a:stretch>
        </p:blipFill>
        <p:spPr>
          <a:xfrm>
            <a:off x="4536606" y="1432021"/>
            <a:ext cx="2222677" cy="137615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0" name="Abgerundetes Rechteck"/>
          <p:cNvSpPr/>
          <p:nvPr/>
        </p:nvSpPr>
        <p:spPr>
          <a:xfrm>
            <a:off x="323492" y="1552255"/>
            <a:ext cx="3267985" cy="918953"/>
          </a:xfrm>
          <a:prstGeom prst="roundRect">
            <a:avLst>
              <a:gd name="adj" fmla="val 20730"/>
            </a:avLst>
          </a:prstGeom>
          <a:solidFill>
            <a:srgbClr val="00FDFF">
              <a:alpha val="41443"/>
            </a:srgbClr>
          </a:solidFill>
          <a:ln w="12700">
            <a:miter lim="400000"/>
          </a:ln>
        </p:spPr>
        <p:txBody>
          <a:bodyPr lIns="45719" rIns="45719"/>
          <a:lstStyle/>
          <a:p>
            <a:pPr/>
          </a:p>
        </p:txBody>
      </p:sp>
      <p:sp>
        <p:nvSpPr>
          <p:cNvPr id="701" name="max. 6 Jahre vor der Promotion,…"/>
          <p:cNvSpPr txBox="1"/>
          <p:nvPr/>
        </p:nvSpPr>
        <p:spPr>
          <a:xfrm>
            <a:off x="343520" y="1301731"/>
            <a:ext cx="4193087" cy="43492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2100"/>
              </a:lnSpc>
              <a:defRPr>
                <a:latin typeface="Gill Sans"/>
                <a:ea typeface="Gill Sans"/>
                <a:cs typeface="Gill Sans"/>
                <a:sym typeface="Gill Sans"/>
              </a:defRPr>
            </a:pPr>
          </a:p>
          <a:p>
            <a:pPr defTabSz="457200">
              <a:lnSpc>
                <a:spcPts val="2100"/>
              </a:lnSpc>
              <a:defRPr>
                <a:latin typeface="Gill Sans"/>
                <a:ea typeface="Gill Sans"/>
                <a:cs typeface="Gill Sans"/>
                <a:sym typeface="Gill Sans"/>
              </a:defRPr>
            </a:pPr>
            <a:r>
              <a:t>  max. 6 Jahre vor der Promotion, </a:t>
            </a:r>
          </a:p>
          <a:p>
            <a:pPr defTabSz="457200">
              <a:lnSpc>
                <a:spcPts val="2100"/>
              </a:lnSpc>
              <a:defRPr>
                <a:latin typeface="Gill Sans"/>
                <a:ea typeface="Gill Sans"/>
                <a:cs typeface="Gill Sans"/>
                <a:sym typeface="Gill Sans"/>
              </a:defRPr>
            </a:pPr>
            <a:r>
              <a:t>  max. 6 Jahre Post-Doc, </a:t>
            </a:r>
          </a:p>
          <a:p>
            <a:pPr defTabSz="457200">
              <a:lnSpc>
                <a:spcPts val="2100"/>
              </a:lnSpc>
              <a:defRPr>
                <a:latin typeface="Gill Sans"/>
                <a:ea typeface="Gill Sans"/>
                <a:cs typeface="Gill Sans"/>
                <a:sym typeface="Gill Sans"/>
              </a:defRPr>
            </a:pPr>
            <a:r>
              <a:t>  insg. max. 12 Jahre befristet</a:t>
            </a:r>
          </a:p>
          <a:p>
            <a:pPr defTabSz="457200">
              <a:lnSpc>
                <a:spcPts val="2100"/>
              </a:lnSpc>
              <a:defRPr sz="1500">
                <a:latin typeface="Gill Sans"/>
                <a:ea typeface="Gill Sans"/>
                <a:cs typeface="Gill Sans"/>
                <a:sym typeface="Gill Sans"/>
              </a:defRPr>
            </a:pPr>
          </a:p>
          <a:p>
            <a:pPr defTabSz="457200">
              <a:lnSpc>
                <a:spcPts val="2100"/>
              </a:lnSpc>
              <a:defRPr sz="1700">
                <a:latin typeface="Gill Sans"/>
                <a:ea typeface="Gill Sans"/>
                <a:cs typeface="Gill Sans"/>
                <a:sym typeface="Gill Sans"/>
              </a:defRPr>
            </a:pPr>
            <a:r>
              <a:t>Wieso tut man denn sowas??</a:t>
            </a:r>
          </a:p>
          <a:p>
            <a:pPr defTabSz="457200">
              <a:lnSpc>
                <a:spcPts val="2100"/>
              </a:lnSpc>
              <a:defRPr sz="1500">
                <a:latin typeface="Gill Sans"/>
                <a:ea typeface="Gill Sans"/>
                <a:cs typeface="Gill Sans"/>
                <a:sym typeface="Gill Sans"/>
              </a:defRPr>
            </a:pPr>
          </a:p>
          <a:p>
            <a:pPr defTabSz="457200">
              <a:lnSpc>
                <a:spcPts val="2100"/>
              </a:lnSpc>
              <a:defRPr sz="1500">
                <a:latin typeface="Gill Sans"/>
                <a:ea typeface="Gill Sans"/>
                <a:cs typeface="Gill Sans"/>
                <a:sym typeface="Gill Sans"/>
              </a:defRPr>
            </a:pPr>
            <a:r>
              <a:t>Idee 1: Befristungen sollen reduziert werden, weil man ja nicht ewig befristet angestellt sein darf </a:t>
            </a:r>
          </a:p>
          <a:p>
            <a:pPr defTabSz="457200">
              <a:lnSpc>
                <a:spcPts val="2100"/>
              </a:lnSpc>
              <a:defRPr sz="1500">
                <a:latin typeface="Gill Sans"/>
                <a:ea typeface="Gill Sans"/>
                <a:cs typeface="Gill Sans"/>
                <a:sym typeface="Gill Sans"/>
              </a:defRPr>
            </a:pPr>
            <a:r>
              <a:t>—&gt; Unis sollen „gezwungen“ werden, Verträge zu entfristen</a:t>
            </a:r>
          </a:p>
          <a:p>
            <a:pPr defTabSz="457200">
              <a:lnSpc>
                <a:spcPts val="2100"/>
              </a:lnSpc>
              <a:defRPr sz="1500">
                <a:latin typeface="Gill Sans"/>
                <a:ea typeface="Gill Sans"/>
                <a:cs typeface="Gill Sans"/>
                <a:sym typeface="Gill Sans"/>
              </a:defRPr>
            </a:pPr>
          </a:p>
          <a:p>
            <a:pPr defTabSz="457200">
              <a:lnSpc>
                <a:spcPts val="2100"/>
              </a:lnSpc>
              <a:defRPr sz="1500">
                <a:latin typeface="Gill Sans"/>
                <a:ea typeface="Gill Sans"/>
                <a:cs typeface="Gill Sans"/>
                <a:sym typeface="Gill Sans"/>
              </a:defRPr>
            </a:pPr>
            <a:r>
              <a:t>Idee 2: Stellen sollen nicht „verstopft“ werden, „Innovationskraft“ soll gefördert werden</a:t>
            </a:r>
          </a:p>
          <a:p>
            <a:pPr defTabSz="457200">
              <a:lnSpc>
                <a:spcPts val="2100"/>
              </a:lnSpc>
              <a:defRPr sz="1500">
                <a:latin typeface="Gill Sans"/>
                <a:ea typeface="Gill Sans"/>
                <a:cs typeface="Gill Sans"/>
                <a:sym typeface="Gill Sans"/>
              </a:defRPr>
            </a:pPr>
            <a:r>
              <a:t>—&gt; Befristung in den Qualifikationsphasen</a:t>
            </a:r>
          </a:p>
        </p:txBody>
      </p:sp>
      <p:sp>
        <p:nvSpPr>
          <p:cNvPr id="702" name="Textfeld 3"/>
          <p:cNvSpPr txBox="1"/>
          <p:nvPr>
            <p:ph type="sldNum" sz="quarter" idx="2"/>
          </p:nvPr>
        </p:nvSpPr>
        <p:spPr>
          <a:xfrm>
            <a:off x="8127906" y="6049574"/>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704" name="Titel 1"/>
          <p:cNvSpPr txBox="1"/>
          <p:nvPr>
            <p:ph type="title"/>
          </p:nvPr>
        </p:nvSpPr>
        <p:spPr>
          <a:xfrm>
            <a:off x="301396" y="107044"/>
            <a:ext cx="6198910" cy="864097"/>
          </a:xfrm>
          <a:prstGeom prst="rect">
            <a:avLst/>
          </a:prstGeom>
        </p:spPr>
        <p:txBody>
          <a:bodyPr/>
          <a:lstStyle>
            <a:lvl1pPr>
              <a:defRPr sz="2200"/>
            </a:lvl1pPr>
          </a:lstStyle>
          <a:p>
            <a:pPr/>
            <a:r>
              <a:t>Debatte um das WissZeitVG</a:t>
            </a:r>
          </a:p>
        </p:txBody>
      </p:sp>
      <p:pic>
        <p:nvPicPr>
          <p:cNvPr id="705" name="Bildschirmfoto 2021-07-07 um 10.57.58.png" descr="Bildschirmfoto 2021-07-07 um 10.57.58.png"/>
          <p:cNvPicPr>
            <a:picLocks noChangeAspect="1"/>
          </p:cNvPicPr>
          <p:nvPr/>
        </p:nvPicPr>
        <p:blipFill>
          <a:blip r:embed="rId3">
            <a:extLst/>
          </a:blip>
          <a:srcRect l="1244" t="12533" r="55269" b="4629"/>
          <a:stretch>
            <a:fillRect/>
          </a:stretch>
        </p:blipFill>
        <p:spPr>
          <a:xfrm>
            <a:off x="4745296" y="1483204"/>
            <a:ext cx="3559775" cy="4139323"/>
          </a:xfrm>
          <a:prstGeom prst="rect">
            <a:avLst/>
          </a:prstGeom>
          <a:ln w="12700">
            <a:miter lim="400000"/>
          </a:ln>
        </p:spPr>
      </p:pic>
      <p:sp>
        <p:nvSpPr>
          <p:cNvPr id="706" name="„Ich bin Hanna“-Video des BMBF im Archiv nicht mehr verfügbar (I see what you did there, BMBF…), aber das Video ist noch auf YouTube (Jörg Thomsen, 2021); Logo des BMBF: Frank, 2007"/>
          <p:cNvSpPr txBox="1"/>
          <p:nvPr/>
        </p:nvSpPr>
        <p:spPr>
          <a:xfrm>
            <a:off x="4708547" y="5607963"/>
            <a:ext cx="3619983" cy="4704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000"/>
              </a:lnSpc>
              <a:defRPr sz="800">
                <a:solidFill>
                  <a:schemeClr val="accent3">
                    <a:lumOff val="-11199"/>
                  </a:schemeClr>
                </a:solidFill>
                <a:latin typeface="D-DIN"/>
                <a:ea typeface="D-DIN"/>
                <a:cs typeface="D-DIN"/>
                <a:sym typeface="D-DIN"/>
              </a:defRPr>
            </a:lvl1pPr>
          </a:lstStyle>
          <a:p>
            <a:pPr>
              <a:defRPr>
                <a:solidFill>
                  <a:srgbClr val="000000"/>
                </a:solidFill>
              </a:defRPr>
            </a:pPr>
            <a:r>
              <a:rPr>
                <a:solidFill>
                  <a:schemeClr val="accent3">
                    <a:lumOff val="-11199"/>
                  </a:schemeClr>
                </a:solidFill>
              </a:rPr>
              <a:t>„Ich bin Hanna“-Video des BMBF im Archiv nicht mehr verfügbar (I see what you did there, BMBF…), aber das Video ist noch auf YouTube (Jörg Thomsen, 2021); Logo des BMBF: Frank, 2007</a:t>
            </a:r>
          </a:p>
        </p:txBody>
      </p:sp>
      <p:sp>
        <p:nvSpPr>
          <p:cNvPr id="707" name="Abbildung 8…"/>
          <p:cNvSpPr txBox="1"/>
          <p:nvPr/>
        </p:nvSpPr>
        <p:spPr>
          <a:xfrm>
            <a:off x="4683973" y="1115677"/>
            <a:ext cx="3960839" cy="3721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1000">
                <a:solidFill>
                  <a:schemeClr val="accent4">
                    <a:lumOff val="-8800"/>
                  </a:schemeClr>
                </a:solidFill>
                <a:latin typeface="D-DIN"/>
                <a:ea typeface="D-DIN"/>
                <a:cs typeface="D-DIN"/>
                <a:sym typeface="D-DIN"/>
              </a:defRPr>
            </a:pPr>
            <a:r>
              <a:t>Abbildung 8</a:t>
            </a:r>
          </a:p>
          <a:p>
            <a:pPr defTabSz="457200">
              <a:lnSpc>
                <a:spcPts val="1100"/>
              </a:lnSpc>
              <a:defRPr i="1" sz="1000">
                <a:solidFill>
                  <a:schemeClr val="accent4">
                    <a:lumOff val="-8800"/>
                  </a:schemeClr>
                </a:solidFill>
                <a:latin typeface="D-DIN"/>
                <a:ea typeface="D-DIN"/>
                <a:cs typeface="D-DIN"/>
                <a:sym typeface="D-DIN"/>
              </a:defRPr>
            </a:pPr>
            <a:r>
              <a:t>„Ich bin Hanna“-Video des BMBF von 2018</a:t>
            </a:r>
          </a:p>
        </p:txBody>
      </p:sp>
      <p:sp>
        <p:nvSpPr>
          <p:cNvPr id="708" name="Rechteck"/>
          <p:cNvSpPr/>
          <p:nvPr/>
        </p:nvSpPr>
        <p:spPr>
          <a:xfrm>
            <a:off x="4760279" y="1808160"/>
            <a:ext cx="789079" cy="1027242"/>
          </a:xfrm>
          <a:prstGeom prst="rect">
            <a:avLst/>
          </a:prstGeom>
          <a:solidFill>
            <a:srgbClr val="98CEDF"/>
          </a:solidFill>
          <a:ln w="12700">
            <a:miter lim="400000"/>
          </a:ln>
        </p:spPr>
        <p:txBody>
          <a:bodyPr lIns="45719" rIns="45719"/>
          <a:lstStyle/>
          <a:p>
            <a:pPr/>
          </a:p>
        </p:txBody>
      </p:sp>
      <p:pic>
        <p:nvPicPr>
          <p:cNvPr id="709" name="1024px-BMBF_Logo.svg.png" descr="1024px-BMBF_Logo.svg.png"/>
          <p:cNvPicPr>
            <a:picLocks noChangeAspect="1"/>
          </p:cNvPicPr>
          <p:nvPr/>
        </p:nvPicPr>
        <p:blipFill>
          <a:blip r:embed="rId4">
            <a:extLst/>
          </a:blip>
          <a:stretch>
            <a:fillRect/>
          </a:stretch>
        </p:blipFill>
        <p:spPr>
          <a:xfrm>
            <a:off x="4536606" y="1432021"/>
            <a:ext cx="2222677" cy="137615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3" name="Textfeld 3"/>
          <p:cNvSpPr txBox="1"/>
          <p:nvPr>
            <p:ph type="sldNum" sz="quarter" idx="2"/>
          </p:nvPr>
        </p:nvSpPr>
        <p:spPr>
          <a:xfrm>
            <a:off x="8127906" y="6049574"/>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715" name="Titel 1"/>
          <p:cNvSpPr txBox="1"/>
          <p:nvPr>
            <p:ph type="title"/>
          </p:nvPr>
        </p:nvSpPr>
        <p:spPr>
          <a:xfrm>
            <a:off x="301396" y="107044"/>
            <a:ext cx="6198910" cy="864097"/>
          </a:xfrm>
          <a:prstGeom prst="rect">
            <a:avLst/>
          </a:prstGeom>
        </p:spPr>
        <p:txBody>
          <a:bodyPr/>
          <a:lstStyle>
            <a:lvl1pPr>
              <a:defRPr sz="2200"/>
            </a:lvl1pPr>
          </a:lstStyle>
          <a:p>
            <a:pPr/>
            <a:r>
              <a:t>Debatte um das WissZeitVG</a:t>
            </a:r>
          </a:p>
        </p:txBody>
      </p:sp>
      <p:pic>
        <p:nvPicPr>
          <p:cNvPr id="716" name="Bildschirmfoto 2021-07-07 um 13.15.48.png" descr="Bildschirmfoto 2021-07-07 um 13.15.48.png"/>
          <p:cNvPicPr>
            <a:picLocks noChangeAspect="1"/>
          </p:cNvPicPr>
          <p:nvPr/>
        </p:nvPicPr>
        <p:blipFill>
          <a:blip r:embed="rId2">
            <a:extLst/>
          </a:blip>
          <a:stretch>
            <a:fillRect/>
          </a:stretch>
        </p:blipFill>
        <p:spPr>
          <a:xfrm>
            <a:off x="132486" y="1354131"/>
            <a:ext cx="4314716" cy="4532917"/>
          </a:xfrm>
          <a:prstGeom prst="rect">
            <a:avLst/>
          </a:prstGeom>
          <a:ln w="12700">
            <a:miter lim="400000"/>
          </a:ln>
        </p:spPr>
      </p:pic>
      <p:sp>
        <p:nvSpPr>
          <p:cNvPr id="717" name="Linie"/>
          <p:cNvSpPr/>
          <p:nvPr/>
        </p:nvSpPr>
        <p:spPr>
          <a:xfrm flipH="1">
            <a:off x="2611495" y="2028001"/>
            <a:ext cx="1" cy="2774415"/>
          </a:xfrm>
          <a:prstGeom prst="line">
            <a:avLst/>
          </a:prstGeom>
          <a:ln w="25400">
            <a:solidFill>
              <a:srgbClr val="941100"/>
            </a:solidFill>
            <a:tailEnd type="triangle"/>
          </a:ln>
        </p:spPr>
        <p:txBody>
          <a:bodyPr lIns="45719" rIns="45719"/>
          <a:lstStyle/>
          <a:p>
            <a:pPr/>
          </a:p>
        </p:txBody>
      </p:sp>
      <p:sp>
        <p:nvSpPr>
          <p:cNvPr id="718" name="2007: Einführung…"/>
          <p:cNvSpPr txBox="1"/>
          <p:nvPr/>
        </p:nvSpPr>
        <p:spPr>
          <a:xfrm>
            <a:off x="1275465" y="1966551"/>
            <a:ext cx="1342837"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r">
              <a:defRPr sz="1400">
                <a:solidFill>
                  <a:srgbClr val="941100"/>
                </a:solidFill>
                <a:latin typeface="Gill Sans"/>
                <a:ea typeface="Gill Sans"/>
                <a:cs typeface="Gill Sans"/>
                <a:sym typeface="Gill Sans"/>
              </a:defRPr>
            </a:pPr>
            <a:r>
              <a:t>2007: Einführung </a:t>
            </a:r>
          </a:p>
          <a:p>
            <a:pPr algn="r">
              <a:defRPr sz="1400">
                <a:solidFill>
                  <a:srgbClr val="941100"/>
                </a:solidFill>
                <a:latin typeface="Gill Sans"/>
                <a:ea typeface="Gill Sans"/>
                <a:cs typeface="Gill Sans"/>
                <a:sym typeface="Gill Sans"/>
              </a:defRPr>
            </a:pPr>
            <a:r>
              <a:t>des WissZeitVG</a:t>
            </a:r>
          </a:p>
        </p:txBody>
      </p:sp>
      <p:sp>
        <p:nvSpPr>
          <p:cNvPr id="719" name="Abbildung 9…"/>
          <p:cNvSpPr txBox="1"/>
          <p:nvPr/>
        </p:nvSpPr>
        <p:spPr>
          <a:xfrm>
            <a:off x="321823" y="1256564"/>
            <a:ext cx="3577231" cy="3666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solidFill>
                  <a:schemeClr val="accent3">
                    <a:lumOff val="-11199"/>
                  </a:schemeClr>
                </a:solidFill>
              </a:defRPr>
            </a:pPr>
            <a:r>
              <a:t>Abbildung 9</a:t>
            </a:r>
          </a:p>
          <a:p>
            <a:pPr>
              <a:defRPr i="1" sz="1000">
                <a:solidFill>
                  <a:schemeClr val="accent3">
                    <a:lumOff val="-11199"/>
                  </a:schemeClr>
                </a:solidFill>
              </a:defRPr>
            </a:pPr>
            <a:r>
              <a:t>Promotionen und wiss. Mitarbeiter*innen in Deutschland         </a:t>
            </a:r>
          </a:p>
        </p:txBody>
      </p:sp>
      <p:sp>
        <p:nvSpPr>
          <p:cNvPr id="720" name="Gassmann, 2020, S. 45"/>
          <p:cNvSpPr txBox="1"/>
          <p:nvPr/>
        </p:nvSpPr>
        <p:spPr>
          <a:xfrm>
            <a:off x="325961" y="5858492"/>
            <a:ext cx="1438447" cy="2269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solidFill>
                  <a:schemeClr val="accent4">
                    <a:lumOff val="-8800"/>
                  </a:schemeClr>
                </a:solidFill>
              </a:defRPr>
            </a:lvl1pPr>
          </a:lstStyle>
          <a:p>
            <a:pPr/>
            <a:r>
              <a:t>Gassmann, 2020, S. 45</a:t>
            </a:r>
          </a:p>
        </p:txBody>
      </p:sp>
      <p:sp>
        <p:nvSpPr>
          <p:cNvPr id="721" name="Häufiges Argument für das WissZeitVG:…"/>
          <p:cNvSpPr txBox="1"/>
          <p:nvPr/>
        </p:nvSpPr>
        <p:spPr>
          <a:xfrm>
            <a:off x="4572374" y="1512661"/>
            <a:ext cx="3855864" cy="32486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sz="1700">
                <a:latin typeface="Gill Sans"/>
                <a:ea typeface="Gill Sans"/>
                <a:cs typeface="Gill Sans"/>
                <a:sym typeface="Gill Sans"/>
              </a:defRPr>
            </a:pPr>
            <a:r>
              <a:t>Häufiges Argument für das WissZeitVG: </a:t>
            </a:r>
          </a:p>
          <a:p>
            <a:pPr>
              <a:lnSpc>
                <a:spcPct val="120000"/>
              </a:lnSpc>
              <a:defRPr sz="1500">
                <a:latin typeface="Gill Sans"/>
                <a:ea typeface="Gill Sans"/>
                <a:cs typeface="Gill Sans"/>
                <a:sym typeface="Gill Sans"/>
              </a:defRPr>
            </a:pPr>
            <a:r>
              <a:t>befristete Stellen in den Qualifikationsphasen soll „Nachwuchs“ fördern (mehr Promotionen &amp; Habilitationen), da die jeweiligen Stellen für Doktorand*innen &amp; Post-Docs nicht unbefristet sind und es daher zu Fluktuation kommt</a:t>
            </a:r>
          </a:p>
          <a:p>
            <a:pPr>
              <a:lnSpc>
                <a:spcPct val="120000"/>
              </a:lnSpc>
              <a:defRPr sz="1500">
                <a:latin typeface="Gill Sans"/>
                <a:ea typeface="Gill Sans"/>
                <a:cs typeface="Gill Sans"/>
                <a:sym typeface="Gill Sans"/>
              </a:defRPr>
            </a:pPr>
          </a:p>
          <a:p>
            <a:pPr>
              <a:lnSpc>
                <a:spcPct val="120000"/>
              </a:lnSpc>
              <a:defRPr sz="1700">
                <a:latin typeface="Gill Sans"/>
                <a:ea typeface="Gill Sans"/>
                <a:cs typeface="Gill Sans"/>
                <a:sym typeface="Gill Sans"/>
              </a:defRPr>
            </a:pPr>
            <a:r>
              <a:t>Problem:</a:t>
            </a:r>
          </a:p>
          <a:p>
            <a:pPr marL="154029" indent="-154029">
              <a:lnSpc>
                <a:spcPct val="120000"/>
              </a:lnSpc>
              <a:buSzPct val="100000"/>
              <a:buChar char="-"/>
              <a:defRPr sz="1500">
                <a:latin typeface="Gill Sans"/>
                <a:ea typeface="Gill Sans"/>
                <a:cs typeface="Gill Sans"/>
                <a:sym typeface="Gill Sans"/>
              </a:defRPr>
            </a:pPr>
            <a:r>
              <a:t>Zahl der Promotionen stagniert</a:t>
            </a:r>
          </a:p>
          <a:p>
            <a:pPr marL="154029" indent="-154029">
              <a:lnSpc>
                <a:spcPct val="120000"/>
              </a:lnSpc>
              <a:buSzPct val="100000"/>
              <a:buChar char="-"/>
              <a:defRPr sz="1500">
                <a:latin typeface="Gill Sans"/>
                <a:ea typeface="Gill Sans"/>
                <a:cs typeface="Gill Sans"/>
                <a:sym typeface="Gill Sans"/>
              </a:defRPr>
            </a:pPr>
            <a:r>
              <a:t>Zahl des unbefristet beschäftigten Personals im Mittelbau nimmt zu</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23" name="Bildschirmfoto 2021-07-07 um 13.29.25.png" descr="Bildschirmfoto 2021-07-07 um 13.29.25.png"/>
          <p:cNvPicPr>
            <a:picLocks noChangeAspect="1"/>
          </p:cNvPicPr>
          <p:nvPr/>
        </p:nvPicPr>
        <p:blipFill>
          <a:blip r:embed="rId2">
            <a:extLst/>
          </a:blip>
          <a:stretch>
            <a:fillRect/>
          </a:stretch>
        </p:blipFill>
        <p:spPr>
          <a:xfrm>
            <a:off x="331775" y="1759213"/>
            <a:ext cx="4066797" cy="3932305"/>
          </a:xfrm>
          <a:prstGeom prst="rect">
            <a:avLst/>
          </a:prstGeom>
          <a:ln w="12700">
            <a:miter lim="400000"/>
          </a:ln>
        </p:spPr>
      </p:pic>
      <p:sp>
        <p:nvSpPr>
          <p:cNvPr id="724" name="Textfeld 3"/>
          <p:cNvSpPr txBox="1"/>
          <p:nvPr>
            <p:ph type="sldNum" sz="quarter" idx="2"/>
          </p:nvPr>
        </p:nvSpPr>
        <p:spPr>
          <a:xfrm>
            <a:off x="8127906" y="6049574"/>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2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726" name="Titel 1"/>
          <p:cNvSpPr txBox="1"/>
          <p:nvPr>
            <p:ph type="title"/>
          </p:nvPr>
        </p:nvSpPr>
        <p:spPr>
          <a:xfrm>
            <a:off x="301396" y="107044"/>
            <a:ext cx="6198910" cy="864097"/>
          </a:xfrm>
          <a:prstGeom prst="rect">
            <a:avLst/>
          </a:prstGeom>
        </p:spPr>
        <p:txBody>
          <a:bodyPr/>
          <a:lstStyle>
            <a:lvl1pPr>
              <a:defRPr sz="2200"/>
            </a:lvl1pPr>
          </a:lstStyle>
          <a:p>
            <a:pPr/>
            <a:r>
              <a:t>Debatte um das WissZeitVG</a:t>
            </a:r>
          </a:p>
        </p:txBody>
      </p:sp>
      <p:sp>
        <p:nvSpPr>
          <p:cNvPr id="727" name="Häufiges Argument für das WissZeitVG:…"/>
          <p:cNvSpPr txBox="1"/>
          <p:nvPr/>
        </p:nvSpPr>
        <p:spPr>
          <a:xfrm>
            <a:off x="4572374" y="1512661"/>
            <a:ext cx="3855864" cy="40640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sz="1700">
                <a:latin typeface="Gill Sans"/>
                <a:ea typeface="Gill Sans"/>
                <a:cs typeface="Gill Sans"/>
                <a:sym typeface="Gill Sans"/>
              </a:defRPr>
            </a:pPr>
            <a:r>
              <a:t>Häufiges Argument für das WissZeitVG: </a:t>
            </a:r>
          </a:p>
          <a:p>
            <a:pPr>
              <a:lnSpc>
                <a:spcPct val="120000"/>
              </a:lnSpc>
              <a:defRPr sz="1500">
                <a:latin typeface="Gill Sans"/>
                <a:ea typeface="Gill Sans"/>
                <a:cs typeface="Gill Sans"/>
                <a:sym typeface="Gill Sans"/>
              </a:defRPr>
            </a:pPr>
            <a:r>
              <a:t>befristete Stellen in den Qualifikationsphasen soll „Nachwuchs“ fördern (mehr Promotionen &amp; Habilitationen), da die jeweiligen Stellen für Doktorand*innen &amp; Post-Docs nicht unbefristet sind und es daher zu Fluktuation kommt</a:t>
            </a:r>
          </a:p>
          <a:p>
            <a:pPr>
              <a:lnSpc>
                <a:spcPct val="120000"/>
              </a:lnSpc>
              <a:defRPr sz="1500">
                <a:latin typeface="Gill Sans"/>
                <a:ea typeface="Gill Sans"/>
                <a:cs typeface="Gill Sans"/>
                <a:sym typeface="Gill Sans"/>
              </a:defRPr>
            </a:pPr>
          </a:p>
          <a:p>
            <a:pPr>
              <a:lnSpc>
                <a:spcPct val="120000"/>
              </a:lnSpc>
              <a:defRPr sz="1700">
                <a:latin typeface="Gill Sans"/>
                <a:ea typeface="Gill Sans"/>
                <a:cs typeface="Gill Sans"/>
                <a:sym typeface="Gill Sans"/>
              </a:defRPr>
            </a:pPr>
            <a:r>
              <a:t>Problem:</a:t>
            </a:r>
          </a:p>
          <a:p>
            <a:pPr marL="154029" indent="-154029">
              <a:lnSpc>
                <a:spcPct val="120000"/>
              </a:lnSpc>
              <a:buSzPct val="100000"/>
              <a:buChar char="-"/>
              <a:defRPr sz="1500">
                <a:latin typeface="Gill Sans"/>
                <a:ea typeface="Gill Sans"/>
                <a:cs typeface="Gill Sans"/>
                <a:sym typeface="Gill Sans"/>
              </a:defRPr>
            </a:pPr>
            <a:r>
              <a:t>Zahl der Promotionen stagniert</a:t>
            </a:r>
          </a:p>
          <a:p>
            <a:pPr marL="154029" indent="-154029">
              <a:lnSpc>
                <a:spcPct val="120000"/>
              </a:lnSpc>
              <a:buSzPct val="100000"/>
              <a:buChar char="-"/>
              <a:defRPr sz="1500">
                <a:latin typeface="Gill Sans"/>
                <a:ea typeface="Gill Sans"/>
                <a:cs typeface="Gill Sans"/>
                <a:sym typeface="Gill Sans"/>
              </a:defRPr>
            </a:pPr>
            <a:r>
              <a:t>Zahl des unbefristet beschäftigten Personals im Mittelbau nimmt zu</a:t>
            </a:r>
          </a:p>
          <a:p>
            <a:pPr marL="154029" indent="-154029">
              <a:lnSpc>
                <a:spcPct val="120000"/>
              </a:lnSpc>
              <a:buSzPct val="100000"/>
              <a:buChar char="-"/>
              <a:defRPr sz="1500">
                <a:latin typeface="Gill Sans"/>
                <a:ea typeface="Gill Sans"/>
                <a:cs typeface="Gill Sans"/>
                <a:sym typeface="Gill Sans"/>
              </a:defRPr>
            </a:pPr>
            <a:r>
              <a:t>Zahl der Habilitationen nimmt ab</a:t>
            </a:r>
          </a:p>
          <a:p>
            <a:pPr marL="144969" indent="-144969">
              <a:lnSpc>
                <a:spcPct val="120000"/>
              </a:lnSpc>
              <a:buSzPct val="100000"/>
              <a:buChar char="-"/>
              <a:defRPr sz="1500">
                <a:latin typeface="Gill Sans"/>
                <a:ea typeface="Gill Sans"/>
                <a:cs typeface="Gill Sans"/>
                <a:sym typeface="Gill Sans"/>
              </a:defRPr>
            </a:pPr>
            <a:r>
              <a:t>Habilitation als Qualifikation außerhalb der Uni völlig sinnlos</a:t>
            </a:r>
          </a:p>
          <a:p>
            <a:pPr>
              <a:lnSpc>
                <a:spcPct val="120000"/>
              </a:lnSpc>
              <a:defRPr sz="1700">
                <a:solidFill>
                  <a:srgbClr val="941100"/>
                </a:solidFill>
                <a:latin typeface="Gill Sans"/>
                <a:ea typeface="Gill Sans"/>
                <a:cs typeface="Gill Sans"/>
                <a:sym typeface="Gill Sans"/>
              </a:defRPr>
            </a:pPr>
            <a:r>
              <a:t>—&gt; Argument hinfällig</a:t>
            </a:r>
          </a:p>
        </p:txBody>
      </p:sp>
      <p:sp>
        <p:nvSpPr>
          <p:cNvPr id="728" name="Linie"/>
          <p:cNvSpPr/>
          <p:nvPr/>
        </p:nvSpPr>
        <p:spPr>
          <a:xfrm flipH="1">
            <a:off x="2741308" y="2218629"/>
            <a:ext cx="1" cy="2843412"/>
          </a:xfrm>
          <a:prstGeom prst="line">
            <a:avLst/>
          </a:prstGeom>
          <a:ln w="25400">
            <a:solidFill>
              <a:srgbClr val="941100"/>
            </a:solidFill>
            <a:tailEnd type="triangle"/>
          </a:ln>
        </p:spPr>
        <p:txBody>
          <a:bodyPr lIns="45719" rIns="45719"/>
          <a:lstStyle/>
          <a:p>
            <a:pPr/>
          </a:p>
        </p:txBody>
      </p:sp>
      <p:sp>
        <p:nvSpPr>
          <p:cNvPr id="729" name="2007: Einführung…"/>
          <p:cNvSpPr txBox="1"/>
          <p:nvPr/>
        </p:nvSpPr>
        <p:spPr>
          <a:xfrm>
            <a:off x="2728485" y="2185610"/>
            <a:ext cx="1342838"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a:solidFill>
                  <a:srgbClr val="941100"/>
                </a:solidFill>
                <a:latin typeface="Gill Sans"/>
                <a:ea typeface="Gill Sans"/>
                <a:cs typeface="Gill Sans"/>
                <a:sym typeface="Gill Sans"/>
              </a:defRPr>
            </a:pPr>
            <a:r>
              <a:t>2007: Einführung </a:t>
            </a:r>
          </a:p>
          <a:p>
            <a:pPr>
              <a:defRPr sz="1400">
                <a:solidFill>
                  <a:srgbClr val="941100"/>
                </a:solidFill>
                <a:latin typeface="Gill Sans"/>
                <a:ea typeface="Gill Sans"/>
                <a:cs typeface="Gill Sans"/>
                <a:sym typeface="Gill Sans"/>
              </a:defRPr>
            </a:pPr>
            <a:r>
              <a:t>des WissZeitVG</a:t>
            </a:r>
          </a:p>
        </p:txBody>
      </p:sp>
      <p:sp>
        <p:nvSpPr>
          <p:cNvPr id="730" name="Abbildung 10…"/>
          <p:cNvSpPr txBox="1"/>
          <p:nvPr/>
        </p:nvSpPr>
        <p:spPr>
          <a:xfrm>
            <a:off x="321823" y="1256564"/>
            <a:ext cx="3577231" cy="3666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000">
                <a:solidFill>
                  <a:schemeClr val="accent3">
                    <a:lumOff val="-11199"/>
                  </a:schemeClr>
                </a:solidFill>
              </a:defRPr>
            </a:pPr>
            <a:r>
              <a:t>Abbildung 10</a:t>
            </a:r>
          </a:p>
          <a:p>
            <a:pPr>
              <a:defRPr i="1" sz="1000">
                <a:solidFill>
                  <a:schemeClr val="accent3">
                    <a:lumOff val="-11199"/>
                  </a:schemeClr>
                </a:solidFill>
              </a:defRPr>
            </a:pPr>
            <a:r>
              <a:t>Promotionen und wiss. Mitarbeiter*innen in Deutschland         </a:t>
            </a:r>
          </a:p>
        </p:txBody>
      </p:sp>
      <p:sp>
        <p:nvSpPr>
          <p:cNvPr id="731" name="Gassmann, 2020, S. 46"/>
          <p:cNvSpPr txBox="1"/>
          <p:nvPr/>
        </p:nvSpPr>
        <p:spPr>
          <a:xfrm>
            <a:off x="325961" y="5858492"/>
            <a:ext cx="1438447" cy="22698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solidFill>
                  <a:schemeClr val="accent4">
                    <a:lumOff val="-8800"/>
                  </a:schemeClr>
                </a:solidFill>
              </a:defRPr>
            </a:lvl1pPr>
          </a:lstStyle>
          <a:p>
            <a:pPr/>
            <a:r>
              <a:t>Gassmann, 2020, S. 46</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3"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3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735" name="Titel 1"/>
          <p:cNvSpPr txBox="1"/>
          <p:nvPr>
            <p:ph type="title"/>
          </p:nvPr>
        </p:nvSpPr>
        <p:spPr>
          <a:xfrm>
            <a:off x="301396" y="107044"/>
            <a:ext cx="6198910" cy="864097"/>
          </a:xfrm>
          <a:prstGeom prst="rect">
            <a:avLst/>
          </a:prstGeom>
        </p:spPr>
        <p:txBody>
          <a:bodyPr/>
          <a:lstStyle>
            <a:lvl1pPr>
              <a:defRPr sz="2200"/>
            </a:lvl1pPr>
          </a:lstStyle>
          <a:p>
            <a:pPr/>
            <a:r>
              <a:t>Debatte um das WissZeitVG</a:t>
            </a:r>
          </a:p>
        </p:txBody>
      </p:sp>
      <p:sp>
        <p:nvSpPr>
          <p:cNvPr id="736" name="Problem:…"/>
          <p:cNvSpPr txBox="1"/>
          <p:nvPr/>
        </p:nvSpPr>
        <p:spPr>
          <a:xfrm>
            <a:off x="2862661" y="1376744"/>
            <a:ext cx="5549402" cy="26130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800"/>
              </a:lnSpc>
              <a:defRPr sz="2000">
                <a:latin typeface="Gill Sans"/>
                <a:ea typeface="Gill Sans"/>
                <a:cs typeface="Gill Sans"/>
                <a:sym typeface="Gill Sans"/>
              </a:defRPr>
            </a:pPr>
            <a:r>
              <a:t>Problem: </a:t>
            </a:r>
          </a:p>
          <a:p>
            <a:pPr defTabSz="457200">
              <a:lnSpc>
                <a:spcPts val="1800"/>
              </a:lnSpc>
              <a:defRPr sz="2000">
                <a:latin typeface="Gill Sans"/>
                <a:ea typeface="Gill Sans"/>
                <a:cs typeface="Gill Sans"/>
                <a:sym typeface="Gill Sans"/>
              </a:defRPr>
            </a:pPr>
            <a:r>
              <a:t>Prekäre Beschäftigungsbedingungen</a:t>
            </a:r>
          </a:p>
          <a:p>
            <a:pPr lvl="1" marL="561473" indent="-180473" defTabSz="457200">
              <a:lnSpc>
                <a:spcPts val="1800"/>
              </a:lnSpc>
              <a:buSzPct val="100000"/>
              <a:buChar char="•"/>
              <a:defRPr sz="1500">
                <a:latin typeface="Gill Sans"/>
                <a:ea typeface="Gill Sans"/>
                <a:cs typeface="Gill Sans"/>
                <a:sym typeface="Gill Sans"/>
              </a:defRPr>
            </a:pPr>
          </a:p>
          <a:p>
            <a:pPr marL="180473" indent="-180473" defTabSz="457200">
              <a:lnSpc>
                <a:spcPts val="1800"/>
              </a:lnSpc>
              <a:buSzPct val="100000"/>
              <a:buChar char="•"/>
              <a:defRPr>
                <a:latin typeface="Gill Sans"/>
                <a:ea typeface="Gill Sans"/>
                <a:cs typeface="Gill Sans"/>
                <a:sym typeface="Gill Sans"/>
              </a:defRPr>
            </a:pPr>
            <a:r>
              <a:t>von einem befristeten Vertrag zum nächsten                               </a:t>
            </a:r>
            <a:r>
              <a:rPr>
                <a:solidFill>
                  <a:srgbClr val="941100"/>
                </a:solidFill>
              </a:rPr>
              <a:t>—&gt; ständige Jobsuche</a:t>
            </a:r>
          </a:p>
          <a:p>
            <a:pPr marL="180473" indent="-180473" defTabSz="457200">
              <a:lnSpc>
                <a:spcPts val="1800"/>
              </a:lnSpc>
              <a:buSzPct val="100000"/>
              <a:buChar char="•"/>
              <a:defRPr>
                <a:latin typeface="Gill Sans"/>
                <a:ea typeface="Gill Sans"/>
                <a:cs typeface="Gill Sans"/>
                <a:sym typeface="Gill Sans"/>
              </a:defRPr>
            </a:pPr>
          </a:p>
          <a:p>
            <a:pPr marL="180473" indent="-180473" defTabSz="457200">
              <a:lnSpc>
                <a:spcPts val="1800"/>
              </a:lnSpc>
              <a:buSzPct val="100000"/>
              <a:buChar char="•"/>
              <a:defRPr>
                <a:latin typeface="Gill Sans"/>
                <a:ea typeface="Gill Sans"/>
                <a:cs typeface="Gill Sans"/>
                <a:sym typeface="Gill Sans"/>
              </a:defRPr>
            </a:pPr>
            <a:r>
              <a:t>sehr viel Konkurrenz um wenige unbefristete Stellen, Arbeit an der Dissertation wird nicht bezahlt</a:t>
            </a:r>
          </a:p>
          <a:p>
            <a:pPr defTabSz="457200">
              <a:lnSpc>
                <a:spcPts val="1800"/>
              </a:lnSpc>
              <a:defRPr>
                <a:solidFill>
                  <a:srgbClr val="941100"/>
                </a:solidFill>
                <a:latin typeface="Gill Sans"/>
                <a:ea typeface="Gill Sans"/>
                <a:cs typeface="Gill Sans"/>
                <a:sym typeface="Gill Sans"/>
              </a:defRPr>
            </a:pPr>
            <a:r>
              <a:t>   —&gt; Überstunden normal,  Arbeit wird nicht zu 100% </a:t>
            </a:r>
          </a:p>
          <a:p>
            <a:pPr defTabSz="457200">
              <a:lnSpc>
                <a:spcPts val="1800"/>
              </a:lnSpc>
              <a:defRPr>
                <a:solidFill>
                  <a:srgbClr val="941100"/>
                </a:solidFill>
                <a:latin typeface="Gill Sans"/>
                <a:ea typeface="Gill Sans"/>
                <a:cs typeface="Gill Sans"/>
                <a:sym typeface="Gill Sans"/>
              </a:defRPr>
            </a:pPr>
            <a:r>
              <a:t>          bezahlt</a:t>
            </a:r>
          </a:p>
        </p:txBody>
      </p:sp>
      <p:pic>
        <p:nvPicPr>
          <p:cNvPr id="737" name="Bildschirmfoto 2021-07-07 um 12.47.20.png" descr="Bildschirmfoto 2021-07-07 um 12.47.20.png"/>
          <p:cNvPicPr>
            <a:picLocks noChangeAspect="1"/>
          </p:cNvPicPr>
          <p:nvPr/>
        </p:nvPicPr>
        <p:blipFill>
          <a:blip r:embed="rId2">
            <a:extLst/>
          </a:blip>
          <a:srcRect l="0" t="0" r="49674" b="0"/>
          <a:stretch>
            <a:fillRect/>
          </a:stretch>
        </p:blipFill>
        <p:spPr>
          <a:xfrm>
            <a:off x="471450" y="1519408"/>
            <a:ext cx="2160329" cy="2111456"/>
          </a:xfrm>
          <a:prstGeom prst="rect">
            <a:avLst/>
          </a:prstGeom>
          <a:ln w="12700">
            <a:miter lim="400000"/>
          </a:ln>
        </p:spPr>
      </p:pic>
      <p:pic>
        <p:nvPicPr>
          <p:cNvPr id="738" name="Bildschirmfoto 2021-07-07 um 12.47.20.png" descr="Bildschirmfoto 2021-07-07 um 12.47.20.png"/>
          <p:cNvPicPr>
            <a:picLocks noChangeAspect="1"/>
          </p:cNvPicPr>
          <p:nvPr/>
        </p:nvPicPr>
        <p:blipFill>
          <a:blip r:embed="rId2">
            <a:extLst/>
          </a:blip>
          <a:srcRect l="50299" t="0" r="0" b="0"/>
          <a:stretch>
            <a:fillRect/>
          </a:stretch>
        </p:blipFill>
        <p:spPr>
          <a:xfrm>
            <a:off x="536033" y="3591236"/>
            <a:ext cx="2130213" cy="2108212"/>
          </a:xfrm>
          <a:prstGeom prst="rect">
            <a:avLst/>
          </a:prstGeom>
          <a:ln w="12700">
            <a:miter lim="400000"/>
          </a:ln>
        </p:spPr>
      </p:pic>
      <p:sp>
        <p:nvSpPr>
          <p:cNvPr id="739" name="Abbildung 11…"/>
          <p:cNvSpPr txBox="1"/>
          <p:nvPr/>
        </p:nvSpPr>
        <p:spPr>
          <a:xfrm>
            <a:off x="543210" y="1228784"/>
            <a:ext cx="1736218" cy="3662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800">
                <a:solidFill>
                  <a:schemeClr val="accent4">
                    <a:lumOff val="13999"/>
                  </a:schemeClr>
                </a:solidFill>
                <a:latin typeface="D-DIN"/>
                <a:ea typeface="D-DIN"/>
                <a:cs typeface="D-DIN"/>
                <a:sym typeface="D-DIN"/>
              </a:defRPr>
            </a:pPr>
            <a:r>
              <a:t>Abbildung 11</a:t>
            </a:r>
          </a:p>
          <a:p>
            <a:pPr defTabSz="457200">
              <a:lnSpc>
                <a:spcPts val="1100"/>
              </a:lnSpc>
              <a:defRPr i="1" sz="800">
                <a:solidFill>
                  <a:schemeClr val="accent4">
                    <a:lumOff val="13999"/>
                  </a:schemeClr>
                </a:solidFill>
                <a:latin typeface="D-DIN"/>
                <a:ea typeface="D-DIN"/>
                <a:cs typeface="D-DIN"/>
                <a:sym typeface="D-DIN"/>
              </a:defRPr>
            </a:pPr>
            <a:r>
              <a:t>This is fine Meme.</a:t>
            </a:r>
          </a:p>
        </p:txBody>
      </p:sp>
      <p:sp>
        <p:nvSpPr>
          <p:cNvPr id="740" name="Gunshow, 2013"/>
          <p:cNvSpPr txBox="1"/>
          <p:nvPr/>
        </p:nvSpPr>
        <p:spPr>
          <a:xfrm>
            <a:off x="545932" y="5658896"/>
            <a:ext cx="1736218" cy="2265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100"/>
              </a:lnSpc>
              <a:defRPr sz="800">
                <a:solidFill>
                  <a:schemeClr val="accent4">
                    <a:lumOff val="13999"/>
                  </a:schemeClr>
                </a:solidFill>
                <a:latin typeface="D-DIN"/>
                <a:ea typeface="D-DIN"/>
                <a:cs typeface="D-DIN"/>
                <a:sym typeface="D-DIN"/>
              </a:defRPr>
            </a:lvl1pPr>
          </a:lstStyle>
          <a:p>
            <a:pPr/>
            <a:r>
              <a:t>Gunshow, 2013</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2" name="Rechteck"/>
          <p:cNvSpPr/>
          <p:nvPr/>
        </p:nvSpPr>
        <p:spPr>
          <a:xfrm>
            <a:off x="4471796" y="3522565"/>
            <a:ext cx="3842967" cy="2462841"/>
          </a:xfrm>
          <a:prstGeom prst="rect">
            <a:avLst/>
          </a:prstGeom>
          <a:solidFill>
            <a:schemeClr val="accent3">
              <a:lumOff val="44000"/>
            </a:schemeClr>
          </a:solidFill>
          <a:ln w="25400">
            <a:solidFill>
              <a:schemeClr val="accent1"/>
            </a:solidFill>
          </a:ln>
        </p:spPr>
        <p:txBody>
          <a:bodyPr lIns="45719" rIns="45719"/>
          <a:lstStyle/>
          <a:p>
            <a:pPr/>
          </a:p>
        </p:txBody>
      </p:sp>
      <p:sp>
        <p:nvSpPr>
          <p:cNvPr id="743"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745" name="Titel 1"/>
          <p:cNvSpPr txBox="1"/>
          <p:nvPr>
            <p:ph type="title"/>
          </p:nvPr>
        </p:nvSpPr>
        <p:spPr>
          <a:xfrm>
            <a:off x="301396" y="107044"/>
            <a:ext cx="6198910" cy="864097"/>
          </a:xfrm>
          <a:prstGeom prst="rect">
            <a:avLst/>
          </a:prstGeom>
        </p:spPr>
        <p:txBody>
          <a:bodyPr/>
          <a:lstStyle>
            <a:lvl1pPr>
              <a:defRPr sz="2200"/>
            </a:lvl1pPr>
          </a:lstStyle>
          <a:p>
            <a:pPr/>
            <a:r>
              <a:t>Debatte um das WissZeitVG</a:t>
            </a:r>
          </a:p>
        </p:txBody>
      </p:sp>
      <p:pic>
        <p:nvPicPr>
          <p:cNvPr id="746" name="Bildschirmfoto 2021-07-07 um 14.19.13.png" descr="Bildschirmfoto 2021-07-07 um 14.19.13.png"/>
          <p:cNvPicPr>
            <a:picLocks noChangeAspect="1"/>
          </p:cNvPicPr>
          <p:nvPr/>
        </p:nvPicPr>
        <p:blipFill>
          <a:blip r:embed="rId2">
            <a:extLst/>
          </a:blip>
          <a:stretch>
            <a:fillRect/>
          </a:stretch>
        </p:blipFill>
        <p:spPr>
          <a:xfrm>
            <a:off x="156277" y="2080255"/>
            <a:ext cx="4211739" cy="3250553"/>
          </a:xfrm>
          <a:prstGeom prst="rect">
            <a:avLst/>
          </a:prstGeom>
          <a:ln w="12700">
            <a:miter lim="400000"/>
          </a:ln>
        </p:spPr>
      </p:pic>
      <p:pic>
        <p:nvPicPr>
          <p:cNvPr id="747" name="Bildschirmfoto 2021-07-07 um 14.19.31.png" descr="Bildschirmfoto 2021-07-07 um 14.19.31.png"/>
          <p:cNvPicPr>
            <a:picLocks noChangeAspect="1"/>
          </p:cNvPicPr>
          <p:nvPr/>
        </p:nvPicPr>
        <p:blipFill>
          <a:blip r:embed="rId3">
            <a:extLst/>
          </a:blip>
          <a:stretch>
            <a:fillRect/>
          </a:stretch>
        </p:blipFill>
        <p:spPr>
          <a:xfrm>
            <a:off x="139798" y="1176799"/>
            <a:ext cx="3869163" cy="847450"/>
          </a:xfrm>
          <a:prstGeom prst="rect">
            <a:avLst/>
          </a:prstGeom>
          <a:ln w="12700">
            <a:miter lim="400000"/>
          </a:ln>
        </p:spPr>
      </p:pic>
      <p:sp>
        <p:nvSpPr>
          <p:cNvPr id="748" name="Auszug aus der Stellungnahme der DGPs-Jungmitglieder zur Doktorandinnen- und Doktorandenvergütung, vollständig einsehbar unter: https://tinyurl.com/nd8sbten"/>
          <p:cNvSpPr txBox="1"/>
          <p:nvPr/>
        </p:nvSpPr>
        <p:spPr>
          <a:xfrm>
            <a:off x="188301" y="5366693"/>
            <a:ext cx="4209546"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spcBef>
                <a:spcPts val="1200"/>
              </a:spcBef>
              <a:defRPr i="1" sz="1000">
                <a:solidFill>
                  <a:schemeClr val="accent4">
                    <a:lumOff val="-8800"/>
                  </a:schemeClr>
                </a:solidFill>
                <a:latin typeface="D-DIN"/>
                <a:ea typeface="D-DIN"/>
                <a:cs typeface="D-DIN"/>
                <a:sym typeface="D-DIN"/>
              </a:defRPr>
            </a:lvl1pPr>
          </a:lstStyle>
          <a:p>
            <a:pPr/>
            <a:r>
              <a:t>Auszug aus der Stellungnahme der DGPs-Jungmitglieder zur Doktorandinnen- und Doktorandenvergütung, vollständig einsehbar unter: https://tinyurl.com/nd8sbten </a:t>
            </a:r>
          </a:p>
        </p:txBody>
      </p:sp>
      <p:sp>
        <p:nvSpPr>
          <p:cNvPr id="749" name="Linie"/>
          <p:cNvSpPr/>
          <p:nvPr/>
        </p:nvSpPr>
        <p:spPr>
          <a:xfrm>
            <a:off x="1917812" y="3285052"/>
            <a:ext cx="2157909" cy="1"/>
          </a:xfrm>
          <a:prstGeom prst="line">
            <a:avLst/>
          </a:prstGeom>
          <a:ln w="25400">
            <a:solidFill>
              <a:schemeClr val="accent1"/>
            </a:solidFill>
          </a:ln>
        </p:spPr>
        <p:txBody>
          <a:bodyPr lIns="45719" rIns="45719"/>
          <a:lstStyle/>
          <a:p>
            <a:pPr/>
          </a:p>
        </p:txBody>
      </p:sp>
      <p:sp>
        <p:nvSpPr>
          <p:cNvPr id="750" name="Linie"/>
          <p:cNvSpPr/>
          <p:nvPr/>
        </p:nvSpPr>
        <p:spPr>
          <a:xfrm>
            <a:off x="241661" y="3454984"/>
            <a:ext cx="3801667" cy="1"/>
          </a:xfrm>
          <a:prstGeom prst="line">
            <a:avLst/>
          </a:prstGeom>
          <a:ln w="25400">
            <a:solidFill>
              <a:schemeClr val="accent1"/>
            </a:solidFill>
          </a:ln>
        </p:spPr>
        <p:txBody>
          <a:bodyPr lIns="45719" rIns="45719"/>
          <a:lstStyle/>
          <a:p>
            <a:pPr/>
          </a:p>
        </p:txBody>
      </p:sp>
      <p:sp>
        <p:nvSpPr>
          <p:cNvPr id="751" name="Linie"/>
          <p:cNvSpPr/>
          <p:nvPr/>
        </p:nvSpPr>
        <p:spPr>
          <a:xfrm>
            <a:off x="225554" y="3632072"/>
            <a:ext cx="1708308" cy="1"/>
          </a:xfrm>
          <a:prstGeom prst="line">
            <a:avLst/>
          </a:prstGeom>
          <a:ln w="25400">
            <a:solidFill>
              <a:schemeClr val="accent1"/>
            </a:solidFill>
          </a:ln>
        </p:spPr>
        <p:txBody>
          <a:bodyPr lIns="45719" rIns="45719"/>
          <a:lstStyle/>
          <a:p>
            <a:pPr/>
          </a:p>
        </p:txBody>
      </p:sp>
      <p:sp>
        <p:nvSpPr>
          <p:cNvPr id="752" name="Linie"/>
          <p:cNvSpPr/>
          <p:nvPr/>
        </p:nvSpPr>
        <p:spPr>
          <a:xfrm>
            <a:off x="234917" y="4084536"/>
            <a:ext cx="1651291" cy="1"/>
          </a:xfrm>
          <a:prstGeom prst="line">
            <a:avLst/>
          </a:prstGeom>
          <a:ln w="25400">
            <a:solidFill>
              <a:schemeClr val="accent1"/>
            </a:solidFill>
          </a:ln>
        </p:spPr>
        <p:txBody>
          <a:bodyPr lIns="45719" rIns="45719"/>
          <a:lstStyle/>
          <a:p>
            <a:pPr/>
          </a:p>
        </p:txBody>
      </p:sp>
      <p:sp>
        <p:nvSpPr>
          <p:cNvPr id="753" name="Linie"/>
          <p:cNvSpPr/>
          <p:nvPr/>
        </p:nvSpPr>
        <p:spPr>
          <a:xfrm>
            <a:off x="229080" y="3920957"/>
            <a:ext cx="3795334" cy="1"/>
          </a:xfrm>
          <a:prstGeom prst="line">
            <a:avLst/>
          </a:prstGeom>
          <a:ln w="25400">
            <a:solidFill>
              <a:schemeClr val="accent1"/>
            </a:solidFill>
          </a:ln>
        </p:spPr>
        <p:txBody>
          <a:bodyPr lIns="45719" rIns="45719"/>
          <a:lstStyle/>
          <a:p>
            <a:pPr/>
          </a:p>
        </p:txBody>
      </p:sp>
      <p:sp>
        <p:nvSpPr>
          <p:cNvPr id="754" name="Linie"/>
          <p:cNvSpPr/>
          <p:nvPr/>
        </p:nvSpPr>
        <p:spPr>
          <a:xfrm>
            <a:off x="1164557" y="4922736"/>
            <a:ext cx="2879129" cy="1"/>
          </a:xfrm>
          <a:prstGeom prst="line">
            <a:avLst/>
          </a:prstGeom>
          <a:ln w="25400">
            <a:solidFill>
              <a:schemeClr val="accent1"/>
            </a:solidFill>
          </a:ln>
        </p:spPr>
        <p:txBody>
          <a:bodyPr lIns="45719" rIns="45719"/>
          <a:lstStyle/>
          <a:p>
            <a:pPr/>
          </a:p>
        </p:txBody>
      </p:sp>
      <p:sp>
        <p:nvSpPr>
          <p:cNvPr id="755" name="Linie"/>
          <p:cNvSpPr/>
          <p:nvPr/>
        </p:nvSpPr>
        <p:spPr>
          <a:xfrm>
            <a:off x="224757" y="5090376"/>
            <a:ext cx="4015873" cy="1"/>
          </a:xfrm>
          <a:prstGeom prst="line">
            <a:avLst/>
          </a:prstGeom>
          <a:ln w="25400">
            <a:solidFill>
              <a:schemeClr val="accent1"/>
            </a:solidFill>
          </a:ln>
        </p:spPr>
        <p:txBody>
          <a:bodyPr lIns="45719" rIns="45719"/>
          <a:lstStyle/>
          <a:p>
            <a:pPr/>
          </a:p>
        </p:txBody>
      </p:sp>
      <p:sp>
        <p:nvSpPr>
          <p:cNvPr id="756" name="Linie"/>
          <p:cNvSpPr/>
          <p:nvPr/>
        </p:nvSpPr>
        <p:spPr>
          <a:xfrm>
            <a:off x="229837" y="5258017"/>
            <a:ext cx="1864767" cy="1"/>
          </a:xfrm>
          <a:prstGeom prst="line">
            <a:avLst/>
          </a:prstGeom>
          <a:ln w="25400">
            <a:solidFill>
              <a:schemeClr val="accent1"/>
            </a:solidFill>
          </a:ln>
        </p:spPr>
        <p:txBody>
          <a:bodyPr lIns="45719" rIns="45719"/>
          <a:lstStyle/>
          <a:p>
            <a:pPr/>
          </a:p>
        </p:txBody>
      </p:sp>
      <p:pic>
        <p:nvPicPr>
          <p:cNvPr id="757" name="Bildschirmfoto 2021-07-07 um 14.24.43.png" descr="Bildschirmfoto 2021-07-07 um 14.24.43.png"/>
          <p:cNvPicPr>
            <a:picLocks noChangeAspect="1"/>
          </p:cNvPicPr>
          <p:nvPr/>
        </p:nvPicPr>
        <p:blipFill>
          <a:blip r:embed="rId4">
            <a:extLst/>
          </a:blip>
          <a:stretch>
            <a:fillRect/>
          </a:stretch>
        </p:blipFill>
        <p:spPr>
          <a:xfrm>
            <a:off x="4430772" y="1207140"/>
            <a:ext cx="3856105" cy="2243995"/>
          </a:xfrm>
          <a:prstGeom prst="rect">
            <a:avLst/>
          </a:prstGeom>
          <a:ln w="12700">
            <a:miter lim="400000"/>
          </a:ln>
        </p:spPr>
      </p:pic>
      <p:sp>
        <p:nvSpPr>
          <p:cNvPr id="758" name="Linie"/>
          <p:cNvSpPr/>
          <p:nvPr/>
        </p:nvSpPr>
        <p:spPr>
          <a:xfrm>
            <a:off x="4479435" y="1414938"/>
            <a:ext cx="3711369" cy="1"/>
          </a:xfrm>
          <a:prstGeom prst="line">
            <a:avLst/>
          </a:prstGeom>
          <a:ln w="25400">
            <a:solidFill>
              <a:schemeClr val="accent1"/>
            </a:solidFill>
          </a:ln>
        </p:spPr>
        <p:txBody>
          <a:bodyPr lIns="45719" rIns="45719"/>
          <a:lstStyle/>
          <a:p>
            <a:pPr/>
          </a:p>
        </p:txBody>
      </p:sp>
      <p:sp>
        <p:nvSpPr>
          <p:cNvPr id="759" name="Linie"/>
          <p:cNvSpPr/>
          <p:nvPr/>
        </p:nvSpPr>
        <p:spPr>
          <a:xfrm>
            <a:off x="4467724" y="1565504"/>
            <a:ext cx="3170947" cy="1"/>
          </a:xfrm>
          <a:prstGeom prst="line">
            <a:avLst/>
          </a:prstGeom>
          <a:ln w="25400">
            <a:solidFill>
              <a:schemeClr val="accent1"/>
            </a:solidFill>
          </a:ln>
        </p:spPr>
        <p:txBody>
          <a:bodyPr lIns="45719" rIns="45719"/>
          <a:lstStyle/>
          <a:p>
            <a:pPr/>
          </a:p>
        </p:txBody>
      </p:sp>
      <p:sp>
        <p:nvSpPr>
          <p:cNvPr id="760" name="Linie"/>
          <p:cNvSpPr/>
          <p:nvPr/>
        </p:nvSpPr>
        <p:spPr>
          <a:xfrm>
            <a:off x="4476893" y="1723925"/>
            <a:ext cx="2076729" cy="1"/>
          </a:xfrm>
          <a:prstGeom prst="line">
            <a:avLst/>
          </a:prstGeom>
          <a:ln w="25400">
            <a:solidFill>
              <a:schemeClr val="accent1"/>
            </a:solidFill>
          </a:ln>
        </p:spPr>
        <p:txBody>
          <a:bodyPr lIns="45719" rIns="45719"/>
          <a:lstStyle/>
          <a:p>
            <a:pPr/>
          </a:p>
        </p:txBody>
      </p:sp>
      <p:sp>
        <p:nvSpPr>
          <p:cNvPr id="761" name="Arbeit an Promotion ist „Freizeitvergnügen“…"/>
          <p:cNvSpPr txBox="1"/>
          <p:nvPr/>
        </p:nvSpPr>
        <p:spPr>
          <a:xfrm>
            <a:off x="4574462" y="3606976"/>
            <a:ext cx="3682467" cy="2682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63090" indent="-163090">
              <a:buSzPct val="100000"/>
              <a:buChar char="-"/>
              <a:defRPr sz="1500">
                <a:latin typeface="Gill Sans"/>
                <a:ea typeface="Gill Sans"/>
                <a:cs typeface="Gill Sans"/>
                <a:sym typeface="Gill Sans"/>
              </a:defRPr>
            </a:pPr>
            <a:r>
              <a:t>Arbeit an Promotion ist „Freizeitvergnügen“</a:t>
            </a:r>
          </a:p>
          <a:p>
            <a:pPr marL="126848" indent="-126848">
              <a:buSzPct val="100000"/>
              <a:buChar char="-"/>
              <a:defRPr sz="1500">
                <a:latin typeface="Gill Sans"/>
                <a:ea typeface="Gill Sans"/>
                <a:cs typeface="Gill Sans"/>
                <a:sym typeface="Gill Sans"/>
              </a:defRPr>
            </a:pPr>
          </a:p>
          <a:p>
            <a:pPr marL="126848" indent="-126848">
              <a:buSzPct val="100000"/>
              <a:buChar char="-"/>
              <a:defRPr sz="1500">
                <a:latin typeface="Gill Sans"/>
                <a:ea typeface="Gill Sans"/>
                <a:cs typeface="Gill Sans"/>
                <a:sym typeface="Gill Sans"/>
              </a:defRPr>
            </a:pPr>
            <a:r>
              <a:t>Arbeit für Job und Promotion sind meist deckungsgleich</a:t>
            </a:r>
          </a:p>
          <a:p>
            <a:pPr marL="163090" indent="-163090">
              <a:buSzPct val="100000"/>
              <a:buChar char="-"/>
              <a:defRPr sz="1500">
                <a:latin typeface="Gill Sans"/>
                <a:ea typeface="Gill Sans"/>
                <a:cs typeface="Gill Sans"/>
                <a:sym typeface="Gill Sans"/>
              </a:defRPr>
            </a:pPr>
          </a:p>
          <a:p>
            <a:pPr marL="163090" indent="-163090">
              <a:buSzPct val="100000"/>
              <a:buChar char="-"/>
              <a:defRPr sz="1500">
                <a:latin typeface="Gill Sans"/>
                <a:ea typeface="Gill Sans"/>
                <a:cs typeface="Gill Sans"/>
                <a:sym typeface="Gill Sans"/>
              </a:defRPr>
            </a:pPr>
            <a:r>
              <a:t>50% und 65% Stellen normal, implizit oder explizit wird aber 100% Arbeit gefordert</a:t>
            </a:r>
          </a:p>
          <a:p>
            <a:pPr>
              <a:defRPr sz="1500">
                <a:latin typeface="Gill Sans"/>
                <a:ea typeface="Gill Sans"/>
                <a:cs typeface="Gill Sans"/>
                <a:sym typeface="Gill Sans"/>
              </a:defRPr>
            </a:pPr>
          </a:p>
          <a:p>
            <a:pPr>
              <a:defRPr sz="1500">
                <a:latin typeface="Gill Sans"/>
                <a:ea typeface="Gill Sans"/>
                <a:cs typeface="Gill Sans"/>
                <a:sym typeface="Gill Sans"/>
              </a:defRPr>
            </a:pPr>
            <a:r>
              <a:t>—&gt; durchschn. ca. 14.3 Überstunden pro Woche (unbezahlt und ohne „Abbummeln“)</a:t>
            </a:r>
          </a:p>
          <a:p>
            <a:pPr>
              <a:defRPr sz="1500">
                <a:latin typeface="Gill Sans"/>
                <a:ea typeface="Gill Sans"/>
                <a:cs typeface="Gill Sans"/>
                <a:sym typeface="Gill Sans"/>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3" name="Textfeld 3"/>
          <p:cNvSpPr txBox="1"/>
          <p:nvPr>
            <p:ph type="sldNum" sz="quarter" idx="2"/>
          </p:nvPr>
        </p:nvSpPr>
        <p:spPr>
          <a:xfrm>
            <a:off x="8181766"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765" name="Titel 1"/>
          <p:cNvSpPr txBox="1"/>
          <p:nvPr>
            <p:ph type="title"/>
          </p:nvPr>
        </p:nvSpPr>
        <p:spPr>
          <a:xfrm>
            <a:off x="301396" y="107044"/>
            <a:ext cx="6198910" cy="864097"/>
          </a:xfrm>
          <a:prstGeom prst="rect">
            <a:avLst/>
          </a:prstGeom>
        </p:spPr>
        <p:txBody>
          <a:bodyPr/>
          <a:lstStyle>
            <a:lvl1pPr>
              <a:defRPr sz="2200"/>
            </a:lvl1pPr>
          </a:lstStyle>
          <a:p>
            <a:pPr/>
            <a:r>
              <a:t>Debatte um das WissZeitVG</a:t>
            </a:r>
          </a:p>
        </p:txBody>
      </p:sp>
      <p:sp>
        <p:nvSpPr>
          <p:cNvPr id="766" name="wichtige Plattform für Wissenschaftler*innen: Twitter…"/>
          <p:cNvSpPr txBox="1"/>
          <p:nvPr/>
        </p:nvSpPr>
        <p:spPr>
          <a:xfrm>
            <a:off x="287360" y="1881338"/>
            <a:ext cx="3385825" cy="35586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63090" indent="-163090">
              <a:buSzPct val="100000"/>
              <a:buChar char="-"/>
              <a:defRPr sz="1900">
                <a:latin typeface="Gill Sans"/>
                <a:ea typeface="Gill Sans"/>
                <a:cs typeface="Gill Sans"/>
                <a:sym typeface="Gill Sans"/>
              </a:defRPr>
            </a:pPr>
            <a:r>
              <a:t>wichtige Plattform für Wissenschaftler*innen: Twitter</a:t>
            </a:r>
          </a:p>
          <a:p>
            <a:pPr marL="163090" indent="-163090">
              <a:buSzPct val="100000"/>
              <a:buChar char="-"/>
              <a:defRPr sz="1900">
                <a:latin typeface="Gill Sans"/>
                <a:ea typeface="Gill Sans"/>
                <a:cs typeface="Gill Sans"/>
                <a:sym typeface="Gill Sans"/>
              </a:defRPr>
            </a:pPr>
          </a:p>
          <a:p>
            <a:pPr>
              <a:defRPr sz="1900">
                <a:latin typeface="Gill Sans"/>
                <a:ea typeface="Gill Sans"/>
                <a:cs typeface="Gill Sans"/>
                <a:sym typeface="Gill Sans"/>
              </a:defRPr>
            </a:pPr>
            <a:r>
              <a:t>- häufig Tweets à la: </a:t>
            </a:r>
            <a:r>
              <a:rPr i="1"/>
              <a:t>„Wenn du während deines PhDs nicht mind. 1x einen Zusammenbruch hattest, hast du was falsch gemacht“</a:t>
            </a:r>
          </a:p>
          <a:p>
            <a:pPr>
              <a:defRPr sz="1900">
                <a:latin typeface="Gill Sans"/>
                <a:ea typeface="Gill Sans"/>
                <a:cs typeface="Gill Sans"/>
                <a:sym typeface="Gill Sans"/>
              </a:defRPr>
            </a:pPr>
          </a:p>
          <a:p>
            <a:pPr>
              <a:defRPr sz="1900">
                <a:latin typeface="Gill Sans"/>
                <a:ea typeface="Gill Sans"/>
                <a:cs typeface="Gill Sans"/>
                <a:sym typeface="Gill Sans"/>
              </a:defRPr>
            </a:pPr>
            <a:r>
              <a:t>- offensichtlich Blödsinn, trägt aber zur Normalisierung der Ausbeutung von befristet angestellten wiss. Mitarbeiter*innen bei</a:t>
            </a:r>
          </a:p>
        </p:txBody>
      </p:sp>
      <p:sp>
        <p:nvSpPr>
          <p:cNvPr id="767" name="Abbildung 12…"/>
          <p:cNvSpPr txBox="1"/>
          <p:nvPr/>
        </p:nvSpPr>
        <p:spPr>
          <a:xfrm>
            <a:off x="3892064" y="2052178"/>
            <a:ext cx="4321425" cy="4310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800">
                <a:solidFill>
                  <a:schemeClr val="accent4">
                    <a:lumOff val="13999"/>
                  </a:schemeClr>
                </a:solidFill>
              </a:defRPr>
            </a:pPr>
            <a:r>
              <a:t>Abbildung 12</a:t>
            </a:r>
          </a:p>
          <a:p>
            <a:pPr>
              <a:defRPr i="1" sz="800">
                <a:solidFill>
                  <a:schemeClr val="accent4">
                    <a:lumOff val="13999"/>
                  </a:schemeClr>
                </a:solidFill>
              </a:defRPr>
            </a:pPr>
            <a:r>
              <a:t>Beispiel für Glorifizierung von langen Arbeitszeiten &amp; Überlastung am Beispiel der Neuromatch Academy im Juli 2020</a:t>
            </a:r>
          </a:p>
        </p:txBody>
      </p:sp>
      <p:sp>
        <p:nvSpPr>
          <p:cNvPr id="768" name="Feld, 2020"/>
          <p:cNvSpPr txBox="1"/>
          <p:nvPr/>
        </p:nvSpPr>
        <p:spPr>
          <a:xfrm>
            <a:off x="3911533" y="5608577"/>
            <a:ext cx="582888"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800">
                <a:solidFill>
                  <a:schemeClr val="accent4">
                    <a:lumOff val="13999"/>
                  </a:schemeClr>
                </a:solidFill>
              </a:defRPr>
            </a:lvl1pPr>
          </a:lstStyle>
          <a:p>
            <a:pPr/>
            <a:r>
              <a:t>Feld, 2020</a:t>
            </a:r>
          </a:p>
        </p:txBody>
      </p:sp>
      <p:grpSp>
        <p:nvGrpSpPr>
          <p:cNvPr id="771" name="Bildschirmfoto 2021-07-07 um 16.45.58.png"/>
          <p:cNvGrpSpPr/>
          <p:nvPr/>
        </p:nvGrpSpPr>
        <p:grpSpPr>
          <a:xfrm>
            <a:off x="3891919" y="2484602"/>
            <a:ext cx="4640799" cy="3170484"/>
            <a:chOff x="0" y="0"/>
            <a:chExt cx="4640798" cy="3170483"/>
          </a:xfrm>
        </p:grpSpPr>
        <p:pic>
          <p:nvPicPr>
            <p:cNvPr id="770" name="Bildschirmfoto 2021-07-07 um 16.45.58.png" descr="Bildschirmfoto 2021-07-07 um 16.45.58.png"/>
            <p:cNvPicPr>
              <a:picLocks noChangeAspect="1"/>
            </p:cNvPicPr>
            <p:nvPr/>
          </p:nvPicPr>
          <p:blipFill>
            <a:blip r:embed="rId3">
              <a:extLst/>
            </a:blip>
            <a:srcRect l="930" t="1950" r="1223" b="22613"/>
            <a:stretch>
              <a:fillRect/>
            </a:stretch>
          </p:blipFill>
          <p:spPr>
            <a:xfrm>
              <a:off x="203200" y="203200"/>
              <a:ext cx="4234399" cy="2725984"/>
            </a:xfrm>
            <a:prstGeom prst="rect">
              <a:avLst/>
            </a:prstGeom>
            <a:ln>
              <a:noFill/>
            </a:ln>
            <a:effectLst/>
          </p:spPr>
        </p:pic>
        <p:pic>
          <p:nvPicPr>
            <p:cNvPr id="769" name="Bildschirmfoto 2021-07-07 um 16.45.58.png" descr="Bildschirmfoto 2021-07-07 um 16.45.58.png"/>
            <p:cNvPicPr>
              <a:picLocks noChangeAspect="0"/>
            </p:cNvPicPr>
            <p:nvPr/>
          </p:nvPicPr>
          <p:blipFill>
            <a:blip r:embed="rId4">
              <a:extLst/>
            </a:blip>
            <a:stretch>
              <a:fillRect/>
            </a:stretch>
          </p:blipFill>
          <p:spPr>
            <a:xfrm>
              <a:off x="-1" y="0"/>
              <a:ext cx="4640800" cy="3170484"/>
            </a:xfrm>
            <a:prstGeom prst="rect">
              <a:avLst/>
            </a:prstGeom>
            <a:effectLst/>
          </p:spPr>
        </p:pic>
      </p:grpSp>
      <p:sp>
        <p:nvSpPr>
          <p:cNvPr id="772" name="Glorifizierung von langen Arbeitszeiten &amp; Überlastung in der Wissenschaft"/>
          <p:cNvSpPr txBox="1"/>
          <p:nvPr/>
        </p:nvSpPr>
        <p:spPr>
          <a:xfrm>
            <a:off x="204633" y="1327041"/>
            <a:ext cx="8241656"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Gill Sans"/>
                <a:ea typeface="Gill Sans"/>
                <a:cs typeface="Gill Sans"/>
                <a:sym typeface="Gill Sans"/>
              </a:defRPr>
            </a:lvl1pPr>
          </a:lstStyle>
          <a:p>
            <a:pPr/>
            <a:r>
              <a:t>Glorifizierung von langen Arbeitszeiten &amp; Überlastung in der Wissenschaft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6"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7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778" name="Titel 1"/>
          <p:cNvSpPr txBox="1"/>
          <p:nvPr>
            <p:ph type="title"/>
          </p:nvPr>
        </p:nvSpPr>
        <p:spPr>
          <a:xfrm>
            <a:off x="301396" y="107044"/>
            <a:ext cx="6198910" cy="864097"/>
          </a:xfrm>
          <a:prstGeom prst="rect">
            <a:avLst/>
          </a:prstGeom>
        </p:spPr>
        <p:txBody>
          <a:bodyPr/>
          <a:lstStyle>
            <a:lvl1pPr>
              <a:defRPr sz="2200"/>
            </a:lvl1pPr>
          </a:lstStyle>
          <a:p>
            <a:pPr/>
            <a:r>
              <a:t>Debatte um das WissZeitVG</a:t>
            </a:r>
          </a:p>
        </p:txBody>
      </p:sp>
      <p:pic>
        <p:nvPicPr>
          <p:cNvPr id="779" name="Bildschirmfoto 2021-07-07 um 12.47.20.png" descr="Bildschirmfoto 2021-07-07 um 12.47.20.png"/>
          <p:cNvPicPr>
            <a:picLocks noChangeAspect="1"/>
          </p:cNvPicPr>
          <p:nvPr/>
        </p:nvPicPr>
        <p:blipFill>
          <a:blip r:embed="rId3">
            <a:extLst/>
          </a:blip>
          <a:srcRect l="0" t="0" r="49674" b="0"/>
          <a:stretch>
            <a:fillRect/>
          </a:stretch>
        </p:blipFill>
        <p:spPr>
          <a:xfrm>
            <a:off x="471450" y="1519408"/>
            <a:ext cx="2160329" cy="2111456"/>
          </a:xfrm>
          <a:prstGeom prst="rect">
            <a:avLst/>
          </a:prstGeom>
          <a:ln w="12700">
            <a:miter lim="400000"/>
          </a:ln>
        </p:spPr>
      </p:pic>
      <p:pic>
        <p:nvPicPr>
          <p:cNvPr id="780" name="Bildschirmfoto 2021-07-07 um 12.47.20.png" descr="Bildschirmfoto 2021-07-07 um 12.47.20.png"/>
          <p:cNvPicPr>
            <a:picLocks noChangeAspect="1"/>
          </p:cNvPicPr>
          <p:nvPr/>
        </p:nvPicPr>
        <p:blipFill>
          <a:blip r:embed="rId3">
            <a:extLst/>
          </a:blip>
          <a:srcRect l="50299" t="0" r="0" b="0"/>
          <a:stretch>
            <a:fillRect/>
          </a:stretch>
        </p:blipFill>
        <p:spPr>
          <a:xfrm>
            <a:off x="536033" y="3591236"/>
            <a:ext cx="2130213" cy="2108212"/>
          </a:xfrm>
          <a:prstGeom prst="rect">
            <a:avLst/>
          </a:prstGeom>
          <a:ln w="12700">
            <a:miter lim="400000"/>
          </a:ln>
        </p:spPr>
      </p:pic>
      <p:sp>
        <p:nvSpPr>
          <p:cNvPr id="781" name="Abbildung 11…"/>
          <p:cNvSpPr txBox="1"/>
          <p:nvPr/>
        </p:nvSpPr>
        <p:spPr>
          <a:xfrm>
            <a:off x="543210" y="1228784"/>
            <a:ext cx="1736218" cy="3662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800">
                <a:solidFill>
                  <a:schemeClr val="accent4">
                    <a:lumOff val="13999"/>
                  </a:schemeClr>
                </a:solidFill>
                <a:latin typeface="D-DIN"/>
                <a:ea typeface="D-DIN"/>
                <a:cs typeface="D-DIN"/>
                <a:sym typeface="D-DIN"/>
              </a:defRPr>
            </a:pPr>
            <a:r>
              <a:t>Abbildung 11</a:t>
            </a:r>
          </a:p>
          <a:p>
            <a:pPr defTabSz="457200">
              <a:lnSpc>
                <a:spcPts val="1100"/>
              </a:lnSpc>
              <a:defRPr i="1" sz="800">
                <a:solidFill>
                  <a:schemeClr val="accent4">
                    <a:lumOff val="13999"/>
                  </a:schemeClr>
                </a:solidFill>
                <a:latin typeface="D-DIN"/>
                <a:ea typeface="D-DIN"/>
                <a:cs typeface="D-DIN"/>
                <a:sym typeface="D-DIN"/>
              </a:defRPr>
            </a:pPr>
            <a:r>
              <a:t>This is fine Meme.</a:t>
            </a:r>
          </a:p>
        </p:txBody>
      </p:sp>
      <p:sp>
        <p:nvSpPr>
          <p:cNvPr id="782" name="Gunshow, 2013"/>
          <p:cNvSpPr txBox="1"/>
          <p:nvPr/>
        </p:nvSpPr>
        <p:spPr>
          <a:xfrm>
            <a:off x="545932" y="5658896"/>
            <a:ext cx="1736218" cy="2265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100"/>
              </a:lnSpc>
              <a:defRPr sz="800">
                <a:solidFill>
                  <a:schemeClr val="accent4">
                    <a:lumOff val="13999"/>
                  </a:schemeClr>
                </a:solidFill>
                <a:latin typeface="D-DIN"/>
                <a:ea typeface="D-DIN"/>
                <a:cs typeface="D-DIN"/>
                <a:sym typeface="D-DIN"/>
              </a:defRPr>
            </a:lvl1pPr>
          </a:lstStyle>
          <a:p>
            <a:pPr/>
            <a:r>
              <a:t>Gunshow, 2013</a:t>
            </a:r>
          </a:p>
        </p:txBody>
      </p:sp>
      <p:sp>
        <p:nvSpPr>
          <p:cNvPr id="783" name="Problem:…"/>
          <p:cNvSpPr txBox="1"/>
          <p:nvPr/>
        </p:nvSpPr>
        <p:spPr>
          <a:xfrm>
            <a:off x="2862661" y="1376744"/>
            <a:ext cx="5549402" cy="26130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800"/>
              </a:lnSpc>
              <a:defRPr sz="2000">
                <a:latin typeface="Gill Sans"/>
                <a:ea typeface="Gill Sans"/>
                <a:cs typeface="Gill Sans"/>
                <a:sym typeface="Gill Sans"/>
              </a:defRPr>
            </a:pPr>
            <a:r>
              <a:t>Problem: </a:t>
            </a:r>
          </a:p>
          <a:p>
            <a:pPr defTabSz="457200">
              <a:lnSpc>
                <a:spcPts val="1800"/>
              </a:lnSpc>
              <a:defRPr sz="2000">
                <a:latin typeface="Gill Sans"/>
                <a:ea typeface="Gill Sans"/>
                <a:cs typeface="Gill Sans"/>
                <a:sym typeface="Gill Sans"/>
              </a:defRPr>
            </a:pPr>
            <a:r>
              <a:t>Prekäre Beschäftigungsbedingungen</a:t>
            </a:r>
          </a:p>
          <a:p>
            <a:pPr lvl="1" marL="561473" indent="-180473" defTabSz="457200">
              <a:lnSpc>
                <a:spcPts val="1800"/>
              </a:lnSpc>
              <a:buSzPct val="100000"/>
              <a:buChar char="•"/>
              <a:defRPr sz="1500">
                <a:latin typeface="Gill Sans"/>
                <a:ea typeface="Gill Sans"/>
                <a:cs typeface="Gill Sans"/>
                <a:sym typeface="Gill Sans"/>
              </a:defRPr>
            </a:pPr>
          </a:p>
          <a:p>
            <a:pPr marL="180473" indent="-180473" defTabSz="457200">
              <a:lnSpc>
                <a:spcPts val="1800"/>
              </a:lnSpc>
              <a:buSzPct val="100000"/>
              <a:buChar char="•"/>
              <a:defRPr>
                <a:latin typeface="Gill Sans"/>
                <a:ea typeface="Gill Sans"/>
                <a:cs typeface="Gill Sans"/>
                <a:sym typeface="Gill Sans"/>
              </a:defRPr>
            </a:pPr>
            <a:r>
              <a:t>von einem befristeten Vertrag zum nächsten                               </a:t>
            </a:r>
            <a:r>
              <a:rPr>
                <a:solidFill>
                  <a:srgbClr val="941100"/>
                </a:solidFill>
              </a:rPr>
              <a:t>—&gt; ständige Jobsuche</a:t>
            </a:r>
          </a:p>
          <a:p>
            <a:pPr marL="180473" indent="-180473" defTabSz="457200">
              <a:lnSpc>
                <a:spcPts val="1800"/>
              </a:lnSpc>
              <a:buSzPct val="100000"/>
              <a:buChar char="•"/>
              <a:defRPr>
                <a:latin typeface="Gill Sans"/>
                <a:ea typeface="Gill Sans"/>
                <a:cs typeface="Gill Sans"/>
                <a:sym typeface="Gill Sans"/>
              </a:defRPr>
            </a:pPr>
          </a:p>
          <a:p>
            <a:pPr marL="180473" indent="-180473" defTabSz="457200">
              <a:lnSpc>
                <a:spcPts val="1800"/>
              </a:lnSpc>
              <a:buSzPct val="100000"/>
              <a:buChar char="•"/>
              <a:defRPr>
                <a:latin typeface="Gill Sans"/>
                <a:ea typeface="Gill Sans"/>
                <a:cs typeface="Gill Sans"/>
                <a:sym typeface="Gill Sans"/>
              </a:defRPr>
            </a:pPr>
            <a:r>
              <a:t>sehr viel Konkurrenz um wenige unbefristete Stellen, Arbeit an der Dissertation wird nicht bezahlt</a:t>
            </a:r>
          </a:p>
          <a:p>
            <a:pPr defTabSz="457200">
              <a:lnSpc>
                <a:spcPts val="1800"/>
              </a:lnSpc>
              <a:defRPr>
                <a:solidFill>
                  <a:srgbClr val="941100"/>
                </a:solidFill>
                <a:latin typeface="Gill Sans"/>
                <a:ea typeface="Gill Sans"/>
                <a:cs typeface="Gill Sans"/>
                <a:sym typeface="Gill Sans"/>
              </a:defRPr>
            </a:pPr>
            <a:r>
              <a:t>   —&gt; Überstunden normal,  Arbeit wird nicht zu 100% </a:t>
            </a:r>
          </a:p>
          <a:p>
            <a:pPr defTabSz="457200">
              <a:lnSpc>
                <a:spcPts val="1800"/>
              </a:lnSpc>
              <a:defRPr>
                <a:solidFill>
                  <a:srgbClr val="941100"/>
                </a:solidFill>
                <a:latin typeface="Gill Sans"/>
                <a:ea typeface="Gill Sans"/>
                <a:cs typeface="Gill Sans"/>
                <a:sym typeface="Gill Sans"/>
              </a:defRPr>
            </a:pPr>
            <a:r>
              <a:t>          bezahlt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Textfeld 3"/>
          <p:cNvSpPr txBox="1"/>
          <p:nvPr>
            <p:ph type="sldNum" sz="quarter" idx="2"/>
          </p:nvPr>
        </p:nvSpPr>
        <p:spPr>
          <a:xfrm>
            <a:off x="8287592"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6"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57" name="Titel 1"/>
          <p:cNvSpPr txBox="1"/>
          <p:nvPr>
            <p:ph type="title"/>
          </p:nvPr>
        </p:nvSpPr>
        <p:spPr>
          <a:xfrm>
            <a:off x="301396" y="107044"/>
            <a:ext cx="6198910" cy="864097"/>
          </a:xfrm>
          <a:prstGeom prst="rect">
            <a:avLst/>
          </a:prstGeom>
        </p:spPr>
        <p:txBody>
          <a:bodyPr/>
          <a:lstStyle>
            <a:lvl1pPr>
              <a:defRPr sz="2200"/>
            </a:lvl1pPr>
          </a:lstStyle>
          <a:p>
            <a:pPr/>
            <a:r>
              <a:t>Karriere in der Wissenschaft</a:t>
            </a:r>
          </a:p>
        </p:txBody>
      </p:sp>
      <p:sp>
        <p:nvSpPr>
          <p:cNvPr id="258" name="Studium"/>
          <p:cNvSpPr txBox="1"/>
          <p:nvPr/>
        </p:nvSpPr>
        <p:spPr>
          <a:xfrm>
            <a:off x="649047" y="1697216"/>
            <a:ext cx="133808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Gill Sans"/>
                <a:ea typeface="Gill Sans"/>
                <a:cs typeface="Gill Sans"/>
                <a:sym typeface="Gill Sans"/>
              </a:defRPr>
            </a:lvl1pPr>
          </a:lstStyle>
          <a:p>
            <a:pPr/>
            <a:r>
              <a:t>Studium</a:t>
            </a:r>
          </a:p>
        </p:txBody>
      </p:sp>
      <p:sp>
        <p:nvSpPr>
          <p:cNvPr id="259" name="Promotions- studium…"/>
          <p:cNvSpPr txBox="1"/>
          <p:nvPr/>
        </p:nvSpPr>
        <p:spPr>
          <a:xfrm>
            <a:off x="6331676" y="1678842"/>
            <a:ext cx="1382072"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latin typeface="Gill Sans"/>
                <a:ea typeface="Gill Sans"/>
                <a:cs typeface="Gill Sans"/>
                <a:sym typeface="Gill Sans"/>
              </a:defRPr>
            </a:pPr>
            <a:r>
              <a:t>Promotions- studium </a:t>
            </a:r>
          </a:p>
          <a:p>
            <a:pPr algn="ctr">
              <a:defRPr>
                <a:latin typeface="Gill Sans"/>
                <a:ea typeface="Gill Sans"/>
                <a:cs typeface="Gill Sans"/>
                <a:sym typeface="Gill Sans"/>
              </a:defRPr>
            </a:pPr>
            <a:r>
              <a:rPr sz="1200"/>
              <a:t>(3-5, max. 6 Jahre)</a:t>
            </a:r>
          </a:p>
        </p:txBody>
      </p:sp>
      <p:sp>
        <p:nvSpPr>
          <p:cNvPr id="260" name="Promotion…"/>
          <p:cNvSpPr txBox="1"/>
          <p:nvPr/>
        </p:nvSpPr>
        <p:spPr>
          <a:xfrm>
            <a:off x="5904713" y="3675631"/>
            <a:ext cx="2451941"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latin typeface="Gill Sans"/>
                <a:ea typeface="Gill Sans"/>
                <a:cs typeface="Gill Sans"/>
                <a:sym typeface="Gill Sans"/>
              </a:defRPr>
            </a:pPr>
            <a:r>
              <a:t>Promotion</a:t>
            </a:r>
          </a:p>
          <a:p>
            <a:pPr algn="ctr">
              <a:defRPr sz="1200">
                <a:latin typeface="Gill Sans"/>
                <a:ea typeface="Gill Sans"/>
                <a:cs typeface="Gill Sans"/>
                <a:sym typeface="Gill Sans"/>
              </a:defRPr>
            </a:pPr>
            <a:r>
              <a:t>(Titel: Dr.)</a:t>
            </a:r>
          </a:p>
        </p:txBody>
      </p:sp>
      <p:sp>
        <p:nvSpPr>
          <p:cNvPr id="261" name="Junior-professur (max. 6 Jahre)"/>
          <p:cNvSpPr txBox="1"/>
          <p:nvPr/>
        </p:nvSpPr>
        <p:spPr>
          <a:xfrm>
            <a:off x="2715057" y="4800921"/>
            <a:ext cx="1145811"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latin typeface="Gill Sans"/>
                <a:ea typeface="Gill Sans"/>
                <a:cs typeface="Gill Sans"/>
                <a:sym typeface="Gill Sans"/>
              </a:defRPr>
            </a:pPr>
            <a:r>
              <a:t>Junior-professur </a:t>
            </a:r>
            <a:r>
              <a:rPr sz="1200"/>
              <a:t>(max. 6 Jahre)</a:t>
            </a:r>
          </a:p>
        </p:txBody>
      </p:sp>
      <p:sp>
        <p:nvSpPr>
          <p:cNvPr id="262" name="Professur…"/>
          <p:cNvSpPr txBox="1"/>
          <p:nvPr/>
        </p:nvSpPr>
        <p:spPr>
          <a:xfrm>
            <a:off x="1065053" y="3890752"/>
            <a:ext cx="1145812"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latin typeface="Gill Sans"/>
                <a:ea typeface="Gill Sans"/>
                <a:cs typeface="Gill Sans"/>
                <a:sym typeface="Gill Sans"/>
              </a:defRPr>
            </a:pPr>
            <a:r>
              <a:t>Professur</a:t>
            </a:r>
          </a:p>
          <a:p>
            <a:pPr algn="ctr">
              <a:defRPr sz="1200">
                <a:latin typeface="Gill Sans"/>
                <a:ea typeface="Gill Sans"/>
                <a:cs typeface="Gill Sans"/>
                <a:sym typeface="Gill Sans"/>
              </a:defRPr>
            </a:pPr>
            <a:r>
              <a:t>(Titel: Prof.)</a:t>
            </a:r>
          </a:p>
        </p:txBody>
      </p:sp>
      <p:sp>
        <p:nvSpPr>
          <p:cNvPr id="263" name="Linie"/>
          <p:cNvSpPr/>
          <p:nvPr/>
        </p:nvSpPr>
        <p:spPr>
          <a:xfrm>
            <a:off x="3805129" y="1927125"/>
            <a:ext cx="481981" cy="1"/>
          </a:xfrm>
          <a:prstGeom prst="line">
            <a:avLst/>
          </a:prstGeom>
          <a:ln w="25400">
            <a:solidFill>
              <a:schemeClr val="accent1"/>
            </a:solidFill>
            <a:tailEnd type="stealth"/>
          </a:ln>
        </p:spPr>
        <p:txBody>
          <a:bodyPr lIns="45719" rIns="45719"/>
          <a:lstStyle/>
          <a:p>
            <a:pPr/>
          </a:p>
        </p:txBody>
      </p:sp>
      <p:sp>
        <p:nvSpPr>
          <p:cNvPr id="264" name="Linie"/>
          <p:cNvSpPr/>
          <p:nvPr/>
        </p:nvSpPr>
        <p:spPr>
          <a:xfrm>
            <a:off x="5865168" y="1927347"/>
            <a:ext cx="481981" cy="1"/>
          </a:xfrm>
          <a:prstGeom prst="line">
            <a:avLst/>
          </a:prstGeom>
          <a:ln w="25400">
            <a:solidFill>
              <a:schemeClr val="accent1"/>
            </a:solidFill>
            <a:tailEnd type="stealth"/>
          </a:ln>
        </p:spPr>
        <p:txBody>
          <a:bodyPr lIns="45719" rIns="45719"/>
          <a:lstStyle/>
          <a:p>
            <a:pPr/>
          </a:p>
        </p:txBody>
      </p:sp>
      <p:sp>
        <p:nvSpPr>
          <p:cNvPr id="265" name="wiss. Mitarbeiter*in"/>
          <p:cNvSpPr txBox="1"/>
          <p:nvPr/>
        </p:nvSpPr>
        <p:spPr>
          <a:xfrm>
            <a:off x="4286998" y="1620223"/>
            <a:ext cx="1588557"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600">
                <a:latin typeface="Gill Sans"/>
                <a:ea typeface="Gill Sans"/>
                <a:cs typeface="Gill Sans"/>
                <a:sym typeface="Gill Sans"/>
              </a:defRPr>
            </a:lvl1pPr>
          </a:lstStyle>
          <a:p>
            <a:pPr/>
            <a:r>
              <a:t>wiss. Mitarbeiter*in</a:t>
            </a:r>
          </a:p>
        </p:txBody>
      </p:sp>
      <p:sp>
        <p:nvSpPr>
          <p:cNvPr id="266" name="Linie"/>
          <p:cNvSpPr/>
          <p:nvPr/>
        </p:nvSpPr>
        <p:spPr>
          <a:xfrm>
            <a:off x="7116587" y="2449982"/>
            <a:ext cx="1" cy="780956"/>
          </a:xfrm>
          <a:prstGeom prst="line">
            <a:avLst/>
          </a:prstGeom>
          <a:ln w="25400">
            <a:solidFill>
              <a:schemeClr val="accent1"/>
            </a:solidFill>
            <a:tailEnd type="stealth"/>
          </a:ln>
        </p:spPr>
        <p:txBody>
          <a:bodyPr lIns="45719" rIns="45719"/>
          <a:lstStyle/>
          <a:p>
            <a:pPr/>
          </a:p>
        </p:txBody>
      </p:sp>
      <p:sp>
        <p:nvSpPr>
          <p:cNvPr id="267" name="Post-Doc (max. 6 Jahre)"/>
          <p:cNvSpPr txBox="1"/>
          <p:nvPr/>
        </p:nvSpPr>
        <p:spPr>
          <a:xfrm>
            <a:off x="6172052" y="4884261"/>
            <a:ext cx="1145812"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a:latin typeface="Gill Sans"/>
                <a:ea typeface="Gill Sans"/>
                <a:cs typeface="Gill Sans"/>
                <a:sym typeface="Gill Sans"/>
              </a:defRPr>
            </a:pPr>
            <a:r>
              <a:rPr sz="1600"/>
              <a:t>Post-Doc </a:t>
            </a:r>
            <a:r>
              <a:rPr sz="1200"/>
              <a:t>(max. 6 Jahre)</a:t>
            </a:r>
          </a:p>
        </p:txBody>
      </p:sp>
      <p:sp>
        <p:nvSpPr>
          <p:cNvPr id="282" name="Verbindungslinie"/>
          <p:cNvSpPr/>
          <p:nvPr/>
        </p:nvSpPr>
        <p:spPr>
          <a:xfrm>
            <a:off x="6860182" y="4240792"/>
            <a:ext cx="290454" cy="6434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25400">
            <a:solidFill>
              <a:schemeClr val="accent1"/>
            </a:solidFill>
            <a:tailEnd type="stealth"/>
          </a:ln>
        </p:spPr>
        <p:txBody>
          <a:bodyPr/>
          <a:lstStyle/>
          <a:p>
            <a:pPr/>
          </a:p>
        </p:txBody>
      </p:sp>
      <p:sp>
        <p:nvSpPr>
          <p:cNvPr id="269" name="Habilitation…"/>
          <p:cNvSpPr txBox="1"/>
          <p:nvPr/>
        </p:nvSpPr>
        <p:spPr>
          <a:xfrm>
            <a:off x="4389769" y="3856605"/>
            <a:ext cx="1490361" cy="86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600">
                <a:latin typeface="Gill Sans"/>
                <a:ea typeface="Gill Sans"/>
                <a:cs typeface="Gill Sans"/>
                <a:sym typeface="Gill Sans"/>
              </a:defRPr>
            </a:pPr>
            <a:r>
              <a:t>Habilitation</a:t>
            </a:r>
          </a:p>
          <a:p>
            <a:pPr algn="ctr">
              <a:defRPr sz="1200">
                <a:latin typeface="Gill Sans"/>
                <a:ea typeface="Gill Sans"/>
                <a:cs typeface="Gill Sans"/>
                <a:sym typeface="Gill Sans"/>
              </a:defRPr>
            </a:pPr>
            <a:r>
              <a:t>(Titel: PD oder Priv.-Doz., manchmal Dr. habil)</a:t>
            </a:r>
          </a:p>
        </p:txBody>
      </p:sp>
      <p:sp>
        <p:nvSpPr>
          <p:cNvPr id="283" name="Verbindungslinie"/>
          <p:cNvSpPr/>
          <p:nvPr/>
        </p:nvSpPr>
        <p:spPr>
          <a:xfrm>
            <a:off x="3818496" y="2056586"/>
            <a:ext cx="2540364" cy="322068"/>
          </a:xfrm>
          <a:custGeom>
            <a:avLst/>
            <a:gdLst/>
            <a:ahLst/>
            <a:cxnLst>
              <a:cxn ang="0">
                <a:pos x="wd2" y="hd2"/>
              </a:cxn>
              <a:cxn ang="5400000">
                <a:pos x="wd2" y="hd2"/>
              </a:cxn>
              <a:cxn ang="10800000">
                <a:pos x="wd2" y="hd2"/>
              </a:cxn>
              <a:cxn ang="16200000">
                <a:pos x="wd2" y="hd2"/>
              </a:cxn>
            </a:cxnLst>
            <a:rect l="0" t="0" r="r" b="b"/>
            <a:pathLst>
              <a:path w="21600" h="16203" fill="norm" stroke="1" extrusionOk="0">
                <a:moveTo>
                  <a:pt x="0" y="846"/>
                </a:moveTo>
                <a:cubicBezTo>
                  <a:pt x="8330" y="21600"/>
                  <a:pt x="15530" y="21318"/>
                  <a:pt x="21600" y="0"/>
                </a:cubicBezTo>
              </a:path>
            </a:pathLst>
          </a:custGeom>
          <a:ln w="25400">
            <a:solidFill>
              <a:schemeClr val="accent1"/>
            </a:solidFill>
            <a:tailEnd type="stealth"/>
          </a:ln>
        </p:spPr>
        <p:txBody>
          <a:bodyPr/>
          <a:lstStyle/>
          <a:p>
            <a:pPr/>
          </a:p>
        </p:txBody>
      </p:sp>
      <p:sp>
        <p:nvSpPr>
          <p:cNvPr id="284" name="Verbindungslinie"/>
          <p:cNvSpPr/>
          <p:nvPr/>
        </p:nvSpPr>
        <p:spPr>
          <a:xfrm>
            <a:off x="3462816" y="4098278"/>
            <a:ext cx="835917" cy="7026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2619" y="3191"/>
                  <a:pt x="5419" y="10391"/>
                  <a:pt x="0" y="21600"/>
                </a:cubicBezTo>
              </a:path>
            </a:pathLst>
          </a:custGeom>
          <a:ln w="25400">
            <a:solidFill>
              <a:schemeClr val="accent1"/>
            </a:solidFill>
            <a:tailEnd type="stealth"/>
          </a:ln>
        </p:spPr>
        <p:txBody>
          <a:bodyPr/>
          <a:lstStyle/>
          <a:p>
            <a:pPr/>
          </a:p>
        </p:txBody>
      </p:sp>
      <p:sp>
        <p:nvSpPr>
          <p:cNvPr id="285" name="Verbindungslinie"/>
          <p:cNvSpPr/>
          <p:nvPr/>
        </p:nvSpPr>
        <p:spPr>
          <a:xfrm>
            <a:off x="2276674" y="4161992"/>
            <a:ext cx="849644" cy="6389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7207" y="12544"/>
                  <a:pt x="10007" y="5344"/>
                  <a:pt x="0" y="0"/>
                </a:cubicBezTo>
              </a:path>
            </a:pathLst>
          </a:custGeom>
          <a:ln w="25400">
            <a:solidFill>
              <a:schemeClr val="accent1"/>
            </a:solidFill>
            <a:tailEnd type="stealth"/>
          </a:ln>
        </p:spPr>
        <p:txBody>
          <a:bodyPr/>
          <a:lstStyle/>
          <a:p>
            <a:pPr/>
          </a:p>
        </p:txBody>
      </p:sp>
      <p:sp>
        <p:nvSpPr>
          <p:cNvPr id="273" name="Linie"/>
          <p:cNvSpPr/>
          <p:nvPr/>
        </p:nvSpPr>
        <p:spPr>
          <a:xfrm flipH="1">
            <a:off x="2250879" y="3974927"/>
            <a:ext cx="2060536" cy="1"/>
          </a:xfrm>
          <a:prstGeom prst="line">
            <a:avLst/>
          </a:prstGeom>
          <a:ln w="25400">
            <a:solidFill>
              <a:schemeClr val="accent1"/>
            </a:solidFill>
            <a:tailEnd type="stealth"/>
          </a:ln>
        </p:spPr>
        <p:txBody>
          <a:bodyPr lIns="45719" rIns="45719"/>
          <a:lstStyle/>
          <a:p>
            <a:pPr/>
          </a:p>
        </p:txBody>
      </p:sp>
      <p:sp>
        <p:nvSpPr>
          <p:cNvPr id="274" name="Doktorhut"/>
          <p:cNvSpPr/>
          <p:nvPr/>
        </p:nvSpPr>
        <p:spPr>
          <a:xfrm>
            <a:off x="1306260" y="3570116"/>
            <a:ext cx="575441" cy="3150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pPr/>
          </a:p>
        </p:txBody>
      </p:sp>
      <p:sp>
        <p:nvSpPr>
          <p:cNvPr id="275" name="Abschluss des Studiums: Bachelor, Master…"/>
          <p:cNvSpPr txBox="1"/>
          <p:nvPr/>
        </p:nvSpPr>
        <p:spPr>
          <a:xfrm>
            <a:off x="2358824" y="1663314"/>
            <a:ext cx="1338085" cy="87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200">
                <a:latin typeface="Gill Sans"/>
                <a:ea typeface="Gill Sans"/>
                <a:cs typeface="Gill Sans"/>
                <a:sym typeface="Gill Sans"/>
              </a:defRPr>
            </a:pPr>
            <a:r>
              <a:rPr sz="1500"/>
              <a:t>Abschluss des Studiums:</a:t>
            </a:r>
            <a:r>
              <a:t> Bachelor, Master </a:t>
            </a:r>
          </a:p>
          <a:p>
            <a:pPr algn="ctr">
              <a:defRPr sz="1200">
                <a:latin typeface="Gill Sans"/>
                <a:ea typeface="Gill Sans"/>
                <a:cs typeface="Gill Sans"/>
                <a:sym typeface="Gill Sans"/>
              </a:defRPr>
            </a:pPr>
            <a:r>
              <a:t>oder Diplom</a:t>
            </a:r>
          </a:p>
        </p:txBody>
      </p:sp>
      <p:sp>
        <p:nvSpPr>
          <p:cNvPr id="276" name="Linie"/>
          <p:cNvSpPr/>
          <p:nvPr/>
        </p:nvSpPr>
        <p:spPr>
          <a:xfrm>
            <a:off x="1805097" y="1836764"/>
            <a:ext cx="481981" cy="1"/>
          </a:xfrm>
          <a:prstGeom prst="line">
            <a:avLst/>
          </a:prstGeom>
          <a:ln w="25400">
            <a:solidFill>
              <a:schemeClr val="accent1"/>
            </a:solidFill>
            <a:tailEnd type="stealth"/>
          </a:ln>
        </p:spPr>
        <p:txBody>
          <a:bodyPr lIns="45719" rIns="45719"/>
          <a:lstStyle/>
          <a:p>
            <a:pPr/>
          </a:p>
        </p:txBody>
      </p:sp>
      <p:sp>
        <p:nvSpPr>
          <p:cNvPr id="277" name="Doktorhut"/>
          <p:cNvSpPr/>
          <p:nvPr/>
        </p:nvSpPr>
        <p:spPr>
          <a:xfrm>
            <a:off x="2737425" y="1383775"/>
            <a:ext cx="575441" cy="315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pPr/>
          </a:p>
        </p:txBody>
      </p:sp>
      <p:sp>
        <p:nvSpPr>
          <p:cNvPr id="278" name="Doktorhut"/>
          <p:cNvSpPr/>
          <p:nvPr/>
        </p:nvSpPr>
        <p:spPr>
          <a:xfrm>
            <a:off x="4867251" y="3575704"/>
            <a:ext cx="575441" cy="315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pPr/>
          </a:p>
        </p:txBody>
      </p:sp>
      <p:sp>
        <p:nvSpPr>
          <p:cNvPr id="279" name="Doktorhut"/>
          <p:cNvSpPr/>
          <p:nvPr/>
        </p:nvSpPr>
        <p:spPr>
          <a:xfrm>
            <a:off x="6826294" y="3343587"/>
            <a:ext cx="575440" cy="315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pPr/>
          </a:p>
        </p:txBody>
      </p:sp>
      <p:sp>
        <p:nvSpPr>
          <p:cNvPr id="286" name="Verbindungslinie"/>
          <p:cNvSpPr/>
          <p:nvPr/>
        </p:nvSpPr>
        <p:spPr>
          <a:xfrm>
            <a:off x="3860867" y="4221800"/>
            <a:ext cx="3735078" cy="1573075"/>
          </a:xfrm>
          <a:custGeom>
            <a:avLst/>
            <a:gdLst/>
            <a:ahLst/>
            <a:cxnLst>
              <a:cxn ang="0">
                <a:pos x="wd2" y="hd2"/>
              </a:cxn>
              <a:cxn ang="5400000">
                <a:pos x="wd2" y="hd2"/>
              </a:cxn>
              <a:cxn ang="10800000">
                <a:pos x="wd2" y="hd2"/>
              </a:cxn>
              <a:cxn ang="16200000">
                <a:pos x="wd2" y="hd2"/>
              </a:cxn>
            </a:cxnLst>
            <a:rect l="0" t="0" r="r" b="b"/>
            <a:pathLst>
              <a:path w="18833" h="17121" fill="norm" stroke="1" extrusionOk="0">
                <a:moveTo>
                  <a:pt x="17635" y="0"/>
                </a:moveTo>
                <a:cubicBezTo>
                  <a:pt x="21600" y="17533"/>
                  <a:pt x="15722" y="21600"/>
                  <a:pt x="0" y="12201"/>
                </a:cubicBezTo>
              </a:path>
            </a:pathLst>
          </a:custGeom>
          <a:ln w="25400">
            <a:solidFill>
              <a:schemeClr val="accent1"/>
            </a:solidFill>
            <a:tailEnd type="stealth"/>
          </a:ln>
        </p:spPr>
        <p:txBody>
          <a:bodyPr/>
          <a:lstStyle/>
          <a:p>
            <a:pPr/>
          </a:p>
        </p:txBody>
      </p:sp>
      <p:sp>
        <p:nvSpPr>
          <p:cNvPr id="287" name="Verbindungslinie"/>
          <p:cNvSpPr/>
          <p:nvPr/>
        </p:nvSpPr>
        <p:spPr>
          <a:xfrm>
            <a:off x="5512277" y="4594337"/>
            <a:ext cx="659776" cy="2918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25400">
            <a:solidFill>
              <a:schemeClr val="accent1"/>
            </a:solidFill>
            <a:tailEnd type="stealth"/>
          </a:ln>
        </p:spPr>
        <p:txBody>
          <a:bodyPr/>
          <a:lstStyle/>
          <a:p>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7"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789" name="Titel 1"/>
          <p:cNvSpPr txBox="1"/>
          <p:nvPr>
            <p:ph type="title"/>
          </p:nvPr>
        </p:nvSpPr>
        <p:spPr>
          <a:xfrm>
            <a:off x="301396" y="107044"/>
            <a:ext cx="6198910" cy="864097"/>
          </a:xfrm>
          <a:prstGeom prst="rect">
            <a:avLst/>
          </a:prstGeom>
        </p:spPr>
        <p:txBody>
          <a:bodyPr/>
          <a:lstStyle>
            <a:lvl1pPr>
              <a:defRPr sz="2200"/>
            </a:lvl1pPr>
          </a:lstStyle>
          <a:p>
            <a:pPr/>
            <a:r>
              <a:t>Debatte um das WissZeitVG</a:t>
            </a:r>
          </a:p>
        </p:txBody>
      </p:sp>
      <p:sp>
        <p:nvSpPr>
          <p:cNvPr id="790" name="Abbildung 13…"/>
          <p:cNvSpPr txBox="1"/>
          <p:nvPr/>
        </p:nvSpPr>
        <p:spPr>
          <a:xfrm>
            <a:off x="646277" y="1214060"/>
            <a:ext cx="3549953" cy="3662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800">
                <a:solidFill>
                  <a:schemeClr val="accent4">
                    <a:lumOff val="13999"/>
                  </a:schemeClr>
                </a:solidFill>
                <a:latin typeface="D-DIN"/>
                <a:ea typeface="D-DIN"/>
                <a:cs typeface="D-DIN"/>
                <a:sym typeface="D-DIN"/>
              </a:defRPr>
            </a:pPr>
            <a:r>
              <a:t>Abbildung 13</a:t>
            </a:r>
          </a:p>
          <a:p>
            <a:pPr defTabSz="457200">
              <a:lnSpc>
                <a:spcPts val="1100"/>
              </a:lnSpc>
              <a:defRPr i="1" sz="800">
                <a:solidFill>
                  <a:schemeClr val="accent4">
                    <a:lumOff val="13999"/>
                  </a:schemeClr>
                </a:solidFill>
                <a:latin typeface="D-DIN"/>
                <a:ea typeface="D-DIN"/>
                <a:cs typeface="D-DIN"/>
                <a:sym typeface="D-DIN"/>
              </a:defRPr>
            </a:pPr>
            <a:r>
              <a:t>Tweet zur Familienplanung unter dem WissZeitVG</a:t>
            </a:r>
          </a:p>
        </p:txBody>
      </p:sp>
      <p:sp>
        <p:nvSpPr>
          <p:cNvPr id="791" name="Fassbender, 2021"/>
          <p:cNvSpPr txBox="1"/>
          <p:nvPr/>
        </p:nvSpPr>
        <p:spPr>
          <a:xfrm>
            <a:off x="711032" y="5646196"/>
            <a:ext cx="1736218" cy="2265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100"/>
              </a:lnSpc>
              <a:defRPr sz="800">
                <a:solidFill>
                  <a:schemeClr val="accent4">
                    <a:lumOff val="13999"/>
                  </a:schemeClr>
                </a:solidFill>
                <a:latin typeface="D-DIN"/>
                <a:ea typeface="D-DIN"/>
                <a:cs typeface="D-DIN"/>
                <a:sym typeface="D-DIN"/>
              </a:defRPr>
            </a:lvl1pPr>
          </a:lstStyle>
          <a:p>
            <a:pPr/>
            <a:r>
              <a:t>Fassbender, 2021</a:t>
            </a:r>
          </a:p>
        </p:txBody>
      </p:sp>
      <p:pic>
        <p:nvPicPr>
          <p:cNvPr id="792" name="Bildschirmfoto 2021-07-07 um 17.03.25.png" descr="Bildschirmfoto 2021-07-07 um 17.03.25.png"/>
          <p:cNvPicPr>
            <a:picLocks noChangeAspect="1"/>
          </p:cNvPicPr>
          <p:nvPr/>
        </p:nvPicPr>
        <p:blipFill>
          <a:blip r:embed="rId2">
            <a:extLst/>
          </a:blip>
          <a:srcRect l="0" t="1808" r="0" b="0"/>
          <a:stretch>
            <a:fillRect/>
          </a:stretch>
        </p:blipFill>
        <p:spPr>
          <a:xfrm>
            <a:off x="498315" y="1644409"/>
            <a:ext cx="7480301" cy="399050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4"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9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796" name="Titel 1"/>
          <p:cNvSpPr txBox="1"/>
          <p:nvPr>
            <p:ph type="title"/>
          </p:nvPr>
        </p:nvSpPr>
        <p:spPr>
          <a:xfrm>
            <a:off x="301396" y="107044"/>
            <a:ext cx="6198910" cy="864097"/>
          </a:xfrm>
          <a:prstGeom prst="rect">
            <a:avLst/>
          </a:prstGeom>
        </p:spPr>
        <p:txBody>
          <a:bodyPr/>
          <a:lstStyle>
            <a:lvl1pPr>
              <a:defRPr sz="2200"/>
            </a:lvl1pPr>
          </a:lstStyle>
          <a:p>
            <a:pPr/>
            <a:r>
              <a:t>Debatte um das WissZeitVG</a:t>
            </a:r>
          </a:p>
        </p:txBody>
      </p:sp>
      <p:sp>
        <p:nvSpPr>
          <p:cNvPr id="797" name="Problem:…"/>
          <p:cNvSpPr txBox="1"/>
          <p:nvPr/>
        </p:nvSpPr>
        <p:spPr>
          <a:xfrm>
            <a:off x="2917397" y="1269494"/>
            <a:ext cx="5549402" cy="46704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800"/>
              </a:lnSpc>
              <a:defRPr sz="2000">
                <a:latin typeface="Gill Sans"/>
                <a:ea typeface="Gill Sans"/>
                <a:cs typeface="Gill Sans"/>
                <a:sym typeface="Gill Sans"/>
              </a:defRPr>
            </a:pPr>
            <a:r>
              <a:t>Problem: </a:t>
            </a:r>
          </a:p>
          <a:p>
            <a:pPr defTabSz="457200">
              <a:lnSpc>
                <a:spcPts val="1800"/>
              </a:lnSpc>
              <a:defRPr sz="2000">
                <a:latin typeface="Gill Sans"/>
                <a:ea typeface="Gill Sans"/>
                <a:cs typeface="Gill Sans"/>
                <a:sym typeface="Gill Sans"/>
              </a:defRPr>
            </a:pPr>
            <a:r>
              <a:t>Prekäre Beschäftigungsbedingungen</a:t>
            </a:r>
          </a:p>
          <a:p>
            <a:pPr lvl="1" marL="561473" indent="-180473" defTabSz="457200">
              <a:lnSpc>
                <a:spcPts val="1800"/>
              </a:lnSpc>
              <a:buSzPct val="100000"/>
              <a:buChar char="•"/>
              <a:defRPr sz="1500">
                <a:latin typeface="Gill Sans"/>
                <a:ea typeface="Gill Sans"/>
                <a:cs typeface="Gill Sans"/>
                <a:sym typeface="Gill Sans"/>
              </a:defRPr>
            </a:pPr>
          </a:p>
          <a:p>
            <a:pPr marL="180473" indent="-180473" defTabSz="457200">
              <a:lnSpc>
                <a:spcPts val="1800"/>
              </a:lnSpc>
              <a:buSzPct val="100000"/>
              <a:buChar char="•"/>
              <a:defRPr>
                <a:latin typeface="Gill Sans"/>
                <a:ea typeface="Gill Sans"/>
                <a:cs typeface="Gill Sans"/>
                <a:sym typeface="Gill Sans"/>
              </a:defRPr>
            </a:pPr>
            <a:r>
              <a:t>von einem befristeten Vertrag zum nächsten                               </a:t>
            </a:r>
            <a:r>
              <a:rPr>
                <a:solidFill>
                  <a:srgbClr val="941100"/>
                </a:solidFill>
              </a:rPr>
              <a:t>—&gt; ständige Jobsuche</a:t>
            </a:r>
          </a:p>
          <a:p>
            <a:pPr marL="180473" indent="-180473" defTabSz="457200">
              <a:lnSpc>
                <a:spcPts val="1800"/>
              </a:lnSpc>
              <a:buSzPct val="100000"/>
              <a:buChar char="•"/>
              <a:defRPr>
                <a:latin typeface="Gill Sans"/>
                <a:ea typeface="Gill Sans"/>
                <a:cs typeface="Gill Sans"/>
                <a:sym typeface="Gill Sans"/>
              </a:defRPr>
            </a:pPr>
          </a:p>
          <a:p>
            <a:pPr marL="180473" indent="-180473" defTabSz="457200">
              <a:lnSpc>
                <a:spcPts val="1800"/>
              </a:lnSpc>
              <a:buSzPct val="100000"/>
              <a:buChar char="•"/>
              <a:defRPr>
                <a:latin typeface="Gill Sans"/>
                <a:ea typeface="Gill Sans"/>
                <a:cs typeface="Gill Sans"/>
                <a:sym typeface="Gill Sans"/>
              </a:defRPr>
            </a:pPr>
            <a:r>
              <a:t>sehr viel Konkurrenz um wenige unbefristete Stellen, Arbeit an der Dissertation wird nicht bezahlt </a:t>
            </a:r>
          </a:p>
          <a:p>
            <a:pPr defTabSz="457200">
              <a:lnSpc>
                <a:spcPts val="1800"/>
              </a:lnSpc>
              <a:defRPr>
                <a:solidFill>
                  <a:srgbClr val="941100"/>
                </a:solidFill>
                <a:latin typeface="Gill Sans"/>
                <a:ea typeface="Gill Sans"/>
                <a:cs typeface="Gill Sans"/>
                <a:sym typeface="Gill Sans"/>
              </a:defRPr>
            </a:pPr>
            <a:r>
              <a:t>   —&gt; Überstunden normal,  Arbeit wird nicht zu 100% </a:t>
            </a:r>
          </a:p>
          <a:p>
            <a:pPr defTabSz="457200">
              <a:lnSpc>
                <a:spcPts val="1800"/>
              </a:lnSpc>
              <a:defRPr>
                <a:solidFill>
                  <a:srgbClr val="941100"/>
                </a:solidFill>
                <a:latin typeface="Gill Sans"/>
                <a:ea typeface="Gill Sans"/>
                <a:cs typeface="Gill Sans"/>
                <a:sym typeface="Gill Sans"/>
              </a:defRPr>
            </a:pPr>
            <a:r>
              <a:t>          bezahlt</a:t>
            </a:r>
          </a:p>
          <a:p>
            <a:pPr marL="180473" indent="-180473" defTabSz="457200">
              <a:lnSpc>
                <a:spcPts val="1800"/>
              </a:lnSpc>
              <a:buSzPct val="100000"/>
              <a:buChar char="•"/>
              <a:defRPr>
                <a:latin typeface="Gill Sans"/>
                <a:ea typeface="Gill Sans"/>
                <a:cs typeface="Gill Sans"/>
                <a:sym typeface="Gill Sans"/>
              </a:defRPr>
            </a:pPr>
          </a:p>
          <a:p>
            <a:pPr marL="180473" indent="-180473" defTabSz="457200">
              <a:lnSpc>
                <a:spcPts val="1800"/>
              </a:lnSpc>
              <a:buSzPct val="100000"/>
              <a:buChar char="•"/>
              <a:defRPr>
                <a:solidFill>
                  <a:srgbClr val="941100"/>
                </a:solidFill>
                <a:latin typeface="Gill Sans"/>
                <a:ea typeface="Gill Sans"/>
                <a:cs typeface="Gill Sans"/>
                <a:sym typeface="Gill Sans"/>
              </a:defRPr>
            </a:pPr>
            <a:r>
              <a:t>Familienplanung nicht möglich:</a:t>
            </a:r>
          </a:p>
          <a:p>
            <a:pPr lvl="1" marL="561473" indent="-180473" defTabSz="457200">
              <a:lnSpc>
                <a:spcPts val="1800"/>
              </a:lnSpc>
              <a:buSzPct val="100000"/>
              <a:buChar char="•"/>
              <a:defRPr>
                <a:latin typeface="Gill Sans"/>
                <a:ea typeface="Gill Sans"/>
                <a:cs typeface="Gill Sans"/>
                <a:sym typeface="Gill Sans"/>
              </a:defRPr>
            </a:pPr>
            <a:r>
              <a:t>ständige Umzüge</a:t>
            </a:r>
          </a:p>
          <a:p>
            <a:pPr lvl="1" marL="561473" indent="-180473" defTabSz="457200">
              <a:lnSpc>
                <a:spcPts val="1800"/>
              </a:lnSpc>
              <a:buSzPct val="100000"/>
              <a:buChar char="•"/>
              <a:defRPr>
                <a:latin typeface="Gill Sans"/>
                <a:ea typeface="Gill Sans"/>
                <a:cs typeface="Gill Sans"/>
                <a:sym typeface="Gill Sans"/>
              </a:defRPr>
            </a:pPr>
            <a:r>
              <a:t>finanzielle Unsicherheit (schlechte Bezahlung, häufige Arbeitslosigkeit)</a:t>
            </a:r>
          </a:p>
          <a:p>
            <a:pPr lvl="1" marL="561473" indent="-180473" defTabSz="457200">
              <a:lnSpc>
                <a:spcPts val="1800"/>
              </a:lnSpc>
              <a:buSzPct val="100000"/>
              <a:buChar char="•"/>
              <a:defRPr>
                <a:latin typeface="Gill Sans"/>
                <a:ea typeface="Gill Sans"/>
                <a:cs typeface="Gill Sans"/>
                <a:sym typeface="Gill Sans"/>
              </a:defRPr>
            </a:pPr>
            <a:r>
              <a:t>keine Zeit: viele Überstunden,  Arbeit auch an Wochenenden</a:t>
            </a:r>
          </a:p>
          <a:p>
            <a:pPr defTabSz="457200">
              <a:lnSpc>
                <a:spcPts val="1800"/>
              </a:lnSpc>
              <a:defRPr>
                <a:latin typeface="Gill Sans"/>
                <a:ea typeface="Gill Sans"/>
                <a:cs typeface="Gill Sans"/>
                <a:sym typeface="Gill Sans"/>
              </a:defRPr>
            </a:pPr>
          </a:p>
          <a:p>
            <a:pPr marL="180473" indent="-180473" defTabSz="457200">
              <a:lnSpc>
                <a:spcPts val="1800"/>
              </a:lnSpc>
              <a:buSzPct val="100000"/>
              <a:buChar char="•"/>
              <a:defRPr>
                <a:latin typeface="Gill Sans"/>
                <a:ea typeface="Gill Sans"/>
                <a:cs typeface="Gill Sans"/>
                <a:sym typeface="Gill Sans"/>
              </a:defRPr>
            </a:pPr>
            <a:r>
              <a:rPr>
                <a:solidFill>
                  <a:srgbClr val="941100"/>
                </a:solidFill>
              </a:rPr>
              <a:t>drohende Altersarmut: </a:t>
            </a:r>
            <a:r>
              <a:t>durch halbe Stellen und häufige Arbeitslosigkeit gekürzte Rente</a:t>
            </a:r>
          </a:p>
        </p:txBody>
      </p:sp>
      <p:pic>
        <p:nvPicPr>
          <p:cNvPr id="798" name="Bildschirmfoto 2021-07-07 um 12.47.20.png" descr="Bildschirmfoto 2021-07-07 um 12.47.20.png"/>
          <p:cNvPicPr>
            <a:picLocks noChangeAspect="1"/>
          </p:cNvPicPr>
          <p:nvPr/>
        </p:nvPicPr>
        <p:blipFill>
          <a:blip r:embed="rId2">
            <a:extLst/>
          </a:blip>
          <a:srcRect l="0" t="0" r="49674" b="0"/>
          <a:stretch>
            <a:fillRect/>
          </a:stretch>
        </p:blipFill>
        <p:spPr>
          <a:xfrm>
            <a:off x="471450" y="1519408"/>
            <a:ext cx="2160329" cy="2111456"/>
          </a:xfrm>
          <a:prstGeom prst="rect">
            <a:avLst/>
          </a:prstGeom>
          <a:ln w="12700">
            <a:miter lim="400000"/>
          </a:ln>
        </p:spPr>
      </p:pic>
      <p:pic>
        <p:nvPicPr>
          <p:cNvPr id="799" name="Bildschirmfoto 2021-07-07 um 12.47.20.png" descr="Bildschirmfoto 2021-07-07 um 12.47.20.png"/>
          <p:cNvPicPr>
            <a:picLocks noChangeAspect="1"/>
          </p:cNvPicPr>
          <p:nvPr/>
        </p:nvPicPr>
        <p:blipFill>
          <a:blip r:embed="rId2">
            <a:extLst/>
          </a:blip>
          <a:srcRect l="50299" t="0" r="0" b="0"/>
          <a:stretch>
            <a:fillRect/>
          </a:stretch>
        </p:blipFill>
        <p:spPr>
          <a:xfrm>
            <a:off x="536033" y="3591236"/>
            <a:ext cx="2130213" cy="2108212"/>
          </a:xfrm>
          <a:prstGeom prst="rect">
            <a:avLst/>
          </a:prstGeom>
          <a:ln w="12700">
            <a:miter lim="400000"/>
          </a:ln>
        </p:spPr>
      </p:pic>
      <p:sp>
        <p:nvSpPr>
          <p:cNvPr id="800" name="Abbildung 11…"/>
          <p:cNvSpPr txBox="1"/>
          <p:nvPr/>
        </p:nvSpPr>
        <p:spPr>
          <a:xfrm>
            <a:off x="543210" y="1228784"/>
            <a:ext cx="1736218" cy="3662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800">
                <a:solidFill>
                  <a:schemeClr val="accent4">
                    <a:lumOff val="13999"/>
                  </a:schemeClr>
                </a:solidFill>
                <a:latin typeface="D-DIN"/>
                <a:ea typeface="D-DIN"/>
                <a:cs typeface="D-DIN"/>
                <a:sym typeface="D-DIN"/>
              </a:defRPr>
            </a:pPr>
            <a:r>
              <a:t>Abbildung 11</a:t>
            </a:r>
          </a:p>
          <a:p>
            <a:pPr defTabSz="457200">
              <a:lnSpc>
                <a:spcPts val="1100"/>
              </a:lnSpc>
              <a:defRPr i="1" sz="800">
                <a:solidFill>
                  <a:schemeClr val="accent4">
                    <a:lumOff val="13999"/>
                  </a:schemeClr>
                </a:solidFill>
                <a:latin typeface="D-DIN"/>
                <a:ea typeface="D-DIN"/>
                <a:cs typeface="D-DIN"/>
                <a:sym typeface="D-DIN"/>
              </a:defRPr>
            </a:pPr>
            <a:r>
              <a:t>This is fine Meme.</a:t>
            </a:r>
          </a:p>
        </p:txBody>
      </p:sp>
      <p:sp>
        <p:nvSpPr>
          <p:cNvPr id="801" name="Gunshow, 2013"/>
          <p:cNvSpPr txBox="1"/>
          <p:nvPr/>
        </p:nvSpPr>
        <p:spPr>
          <a:xfrm>
            <a:off x="545932" y="5658896"/>
            <a:ext cx="1736218" cy="2265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100"/>
              </a:lnSpc>
              <a:defRPr sz="800">
                <a:solidFill>
                  <a:schemeClr val="accent4">
                    <a:lumOff val="13999"/>
                  </a:schemeClr>
                </a:solidFill>
                <a:latin typeface="D-DIN"/>
                <a:ea typeface="D-DIN"/>
                <a:cs typeface="D-DIN"/>
                <a:sym typeface="D-DIN"/>
              </a:defRPr>
            </a:lvl1pPr>
          </a:lstStyle>
          <a:p>
            <a:pPr/>
            <a:r>
              <a:t>Gunshow, 2013</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3"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0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805" name="Titel 1"/>
          <p:cNvSpPr txBox="1"/>
          <p:nvPr>
            <p:ph type="title"/>
          </p:nvPr>
        </p:nvSpPr>
        <p:spPr>
          <a:xfrm>
            <a:off x="301396" y="107044"/>
            <a:ext cx="6198910" cy="864097"/>
          </a:xfrm>
          <a:prstGeom prst="rect">
            <a:avLst/>
          </a:prstGeom>
        </p:spPr>
        <p:txBody>
          <a:bodyPr/>
          <a:lstStyle>
            <a:lvl1pPr>
              <a:defRPr sz="2200"/>
            </a:lvl1pPr>
          </a:lstStyle>
          <a:p>
            <a:pPr/>
            <a:r>
              <a:t>Debatte um das WissZeitVG</a:t>
            </a:r>
          </a:p>
        </p:txBody>
      </p:sp>
      <p:sp>
        <p:nvSpPr>
          <p:cNvPr id="806" name="Problem:…"/>
          <p:cNvSpPr txBox="1"/>
          <p:nvPr/>
        </p:nvSpPr>
        <p:spPr>
          <a:xfrm>
            <a:off x="2862660" y="1227556"/>
            <a:ext cx="5459724" cy="42436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800"/>
              </a:lnSpc>
              <a:defRPr sz="2000">
                <a:latin typeface="Gill Sans"/>
                <a:ea typeface="Gill Sans"/>
                <a:cs typeface="Gill Sans"/>
                <a:sym typeface="Gill Sans"/>
              </a:defRPr>
            </a:pPr>
            <a:r>
              <a:t>Problem: </a:t>
            </a:r>
          </a:p>
          <a:p>
            <a:pPr defTabSz="457200">
              <a:lnSpc>
                <a:spcPts val="1800"/>
              </a:lnSpc>
              <a:defRPr sz="2000">
                <a:latin typeface="Gill Sans"/>
                <a:ea typeface="Gill Sans"/>
                <a:cs typeface="Gill Sans"/>
                <a:sym typeface="Gill Sans"/>
              </a:defRPr>
            </a:pPr>
            <a:r>
              <a:t>Prekäre Beschäftigungsbedingungen</a:t>
            </a:r>
          </a:p>
          <a:p>
            <a:pPr lvl="1" marL="561473" indent="-180473" defTabSz="457200">
              <a:lnSpc>
                <a:spcPts val="1800"/>
              </a:lnSpc>
              <a:buSzPct val="100000"/>
              <a:buChar char="•"/>
              <a:defRPr sz="1500">
                <a:latin typeface="Gill Sans"/>
                <a:ea typeface="Gill Sans"/>
                <a:cs typeface="Gill Sans"/>
                <a:sym typeface="Gill Sans"/>
              </a:defRPr>
            </a:pPr>
          </a:p>
          <a:p>
            <a:pPr marL="180473" indent="-180473" defTabSz="457200">
              <a:lnSpc>
                <a:spcPts val="2100"/>
              </a:lnSpc>
              <a:buSzPct val="100000"/>
              <a:buChar char="•"/>
              <a:defRPr>
                <a:latin typeface="Gill Sans"/>
                <a:ea typeface="Gill Sans"/>
                <a:cs typeface="Gill Sans"/>
                <a:sym typeface="Gill Sans"/>
              </a:defRPr>
            </a:pPr>
            <a:r>
              <a:rPr>
                <a:solidFill>
                  <a:srgbClr val="941100"/>
                </a:solidFill>
              </a:rPr>
              <a:t>psychisch belastende Situation</a:t>
            </a:r>
            <a:r>
              <a:t> (Zukunftsangst, Unsicherheit, Überarbeitung, Burnout, Schuldgefühle)</a:t>
            </a:r>
          </a:p>
          <a:p>
            <a:pPr marL="180473" indent="-180473" defTabSz="457200">
              <a:lnSpc>
                <a:spcPts val="2100"/>
              </a:lnSpc>
              <a:buSzPct val="100000"/>
              <a:buChar char="•"/>
              <a:defRPr>
                <a:latin typeface="Gill Sans"/>
                <a:ea typeface="Gill Sans"/>
                <a:cs typeface="Gill Sans"/>
                <a:sym typeface="Gill Sans"/>
              </a:defRPr>
            </a:pPr>
          </a:p>
          <a:p>
            <a:pPr marL="180473" indent="-180473" defTabSz="457200">
              <a:lnSpc>
                <a:spcPts val="2100"/>
              </a:lnSpc>
              <a:buSzPct val="100000"/>
              <a:buChar char="•"/>
              <a:defRPr>
                <a:solidFill>
                  <a:srgbClr val="941100"/>
                </a:solidFill>
                <a:latin typeface="Gill Sans"/>
                <a:ea typeface="Gill Sans"/>
                <a:cs typeface="Gill Sans"/>
                <a:sym typeface="Gill Sans"/>
              </a:defRPr>
            </a:pPr>
            <a:r>
              <a:t>negative Auswirkungen auf Lehre &amp; Forschung</a:t>
            </a:r>
          </a:p>
          <a:p>
            <a:pPr lvl="1" marL="561473" indent="-180473" defTabSz="457200">
              <a:lnSpc>
                <a:spcPts val="2100"/>
              </a:lnSpc>
              <a:buSzPct val="100000"/>
              <a:buChar char="•"/>
              <a:defRPr>
                <a:latin typeface="Gill Sans"/>
                <a:ea typeface="Gill Sans"/>
                <a:cs typeface="Gill Sans"/>
                <a:sym typeface="Gill Sans"/>
              </a:defRPr>
            </a:pPr>
            <a:r>
              <a:t>häufig wechselndes Lehrpersonal</a:t>
            </a:r>
          </a:p>
          <a:p>
            <a:pPr lvl="1" marL="561473" indent="-180473" defTabSz="457200">
              <a:lnSpc>
                <a:spcPts val="2100"/>
              </a:lnSpc>
              <a:buSzPct val="100000"/>
              <a:buChar char="•"/>
              <a:defRPr>
                <a:latin typeface="Gill Sans"/>
                <a:ea typeface="Gill Sans"/>
                <a:cs typeface="Gill Sans"/>
                <a:sym typeface="Gill Sans"/>
              </a:defRPr>
            </a:pPr>
            <a:r>
              <a:t>Abschlussarbeiten können nicht adäquat betreut werden</a:t>
            </a:r>
          </a:p>
          <a:p>
            <a:pPr lvl="1" marL="561473" indent="-180473" defTabSz="457200">
              <a:lnSpc>
                <a:spcPts val="2100"/>
              </a:lnSpc>
              <a:buSzPct val="100000"/>
              <a:buChar char="•"/>
              <a:defRPr>
                <a:latin typeface="Gill Sans"/>
                <a:ea typeface="Gill Sans"/>
                <a:cs typeface="Gill Sans"/>
                <a:sym typeface="Gill Sans"/>
              </a:defRPr>
            </a:pPr>
            <a:r>
              <a:t>Qualität der Lehre nebensächlich da viele Publikationen wichtiger für Anstellung</a:t>
            </a:r>
          </a:p>
          <a:p>
            <a:pPr lvl="1" marL="561473" indent="-180473" defTabSz="457200">
              <a:lnSpc>
                <a:spcPts val="2100"/>
              </a:lnSpc>
              <a:buSzPct val="100000"/>
              <a:buChar char="•"/>
              <a:defRPr>
                <a:latin typeface="Gill Sans"/>
                <a:ea typeface="Gill Sans"/>
                <a:cs typeface="Gill Sans"/>
                <a:sym typeface="Gill Sans"/>
              </a:defRPr>
            </a:pPr>
            <a:r>
              <a:t>fehlende Diversität bei Dozent*innen: Alter, Geschlecht, SES, Care-Arbeit,… bestimmt, wer die beste Chance hat, im System zu bleiben</a:t>
            </a:r>
          </a:p>
          <a:p>
            <a:pPr lvl="1" marL="561473" indent="-180473" defTabSz="457200">
              <a:lnSpc>
                <a:spcPts val="2100"/>
              </a:lnSpc>
              <a:buSzPct val="100000"/>
              <a:buChar char="•"/>
              <a:defRPr>
                <a:latin typeface="Gill Sans"/>
                <a:ea typeface="Gill Sans"/>
                <a:cs typeface="Gill Sans"/>
                <a:sym typeface="Gill Sans"/>
              </a:defRPr>
            </a:pPr>
            <a:r>
              <a:t>Qualität von Forschung leidet, Wissen geht verloren</a:t>
            </a:r>
          </a:p>
        </p:txBody>
      </p:sp>
      <p:pic>
        <p:nvPicPr>
          <p:cNvPr id="807" name="Bildschirmfoto 2021-07-07 um 12.47.20.png" descr="Bildschirmfoto 2021-07-07 um 12.47.20.png"/>
          <p:cNvPicPr>
            <a:picLocks noChangeAspect="1"/>
          </p:cNvPicPr>
          <p:nvPr/>
        </p:nvPicPr>
        <p:blipFill>
          <a:blip r:embed="rId3">
            <a:extLst/>
          </a:blip>
          <a:srcRect l="0" t="0" r="49674" b="0"/>
          <a:stretch>
            <a:fillRect/>
          </a:stretch>
        </p:blipFill>
        <p:spPr>
          <a:xfrm>
            <a:off x="471450" y="1519408"/>
            <a:ext cx="2160329" cy="2111456"/>
          </a:xfrm>
          <a:prstGeom prst="rect">
            <a:avLst/>
          </a:prstGeom>
          <a:ln w="12700">
            <a:miter lim="400000"/>
          </a:ln>
        </p:spPr>
      </p:pic>
      <p:pic>
        <p:nvPicPr>
          <p:cNvPr id="808" name="Bildschirmfoto 2021-07-07 um 12.47.20.png" descr="Bildschirmfoto 2021-07-07 um 12.47.20.png"/>
          <p:cNvPicPr>
            <a:picLocks noChangeAspect="1"/>
          </p:cNvPicPr>
          <p:nvPr/>
        </p:nvPicPr>
        <p:blipFill>
          <a:blip r:embed="rId3">
            <a:extLst/>
          </a:blip>
          <a:srcRect l="50299" t="0" r="0" b="0"/>
          <a:stretch>
            <a:fillRect/>
          </a:stretch>
        </p:blipFill>
        <p:spPr>
          <a:xfrm>
            <a:off x="536033" y="3591236"/>
            <a:ext cx="2130213" cy="2108212"/>
          </a:xfrm>
          <a:prstGeom prst="rect">
            <a:avLst/>
          </a:prstGeom>
          <a:ln w="12700">
            <a:miter lim="400000"/>
          </a:ln>
        </p:spPr>
      </p:pic>
      <p:sp>
        <p:nvSpPr>
          <p:cNvPr id="809" name="Abbildung 11…"/>
          <p:cNvSpPr txBox="1"/>
          <p:nvPr/>
        </p:nvSpPr>
        <p:spPr>
          <a:xfrm>
            <a:off x="543210" y="1228784"/>
            <a:ext cx="1736218" cy="3662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800">
                <a:solidFill>
                  <a:schemeClr val="accent4">
                    <a:lumOff val="13999"/>
                  </a:schemeClr>
                </a:solidFill>
                <a:latin typeface="D-DIN"/>
                <a:ea typeface="D-DIN"/>
                <a:cs typeface="D-DIN"/>
                <a:sym typeface="D-DIN"/>
              </a:defRPr>
            </a:pPr>
            <a:r>
              <a:t>Abbildung 11</a:t>
            </a:r>
          </a:p>
          <a:p>
            <a:pPr defTabSz="457200">
              <a:lnSpc>
                <a:spcPts val="1100"/>
              </a:lnSpc>
              <a:defRPr i="1" sz="800">
                <a:solidFill>
                  <a:schemeClr val="accent4">
                    <a:lumOff val="13999"/>
                  </a:schemeClr>
                </a:solidFill>
                <a:latin typeface="D-DIN"/>
                <a:ea typeface="D-DIN"/>
                <a:cs typeface="D-DIN"/>
                <a:sym typeface="D-DIN"/>
              </a:defRPr>
            </a:pPr>
            <a:r>
              <a:t>This is fine Meme.</a:t>
            </a:r>
          </a:p>
        </p:txBody>
      </p:sp>
      <p:sp>
        <p:nvSpPr>
          <p:cNvPr id="810" name="Gunshow, 2013"/>
          <p:cNvSpPr txBox="1"/>
          <p:nvPr/>
        </p:nvSpPr>
        <p:spPr>
          <a:xfrm>
            <a:off x="545932" y="5658896"/>
            <a:ext cx="1736218" cy="2265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100"/>
              </a:lnSpc>
              <a:defRPr sz="800">
                <a:solidFill>
                  <a:schemeClr val="accent4">
                    <a:lumOff val="13999"/>
                  </a:schemeClr>
                </a:solidFill>
                <a:latin typeface="D-DIN"/>
                <a:ea typeface="D-DIN"/>
                <a:cs typeface="D-DIN"/>
                <a:sym typeface="D-DIN"/>
              </a:defRPr>
            </a:lvl1pPr>
          </a:lstStyle>
          <a:p>
            <a:pPr/>
            <a:r>
              <a:t>Gunshow, 2013</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4"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1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816" name="Titel 1"/>
          <p:cNvSpPr txBox="1"/>
          <p:nvPr>
            <p:ph type="title"/>
          </p:nvPr>
        </p:nvSpPr>
        <p:spPr>
          <a:xfrm>
            <a:off x="301396" y="107044"/>
            <a:ext cx="6198910" cy="864097"/>
          </a:xfrm>
          <a:prstGeom prst="rect">
            <a:avLst/>
          </a:prstGeom>
        </p:spPr>
        <p:txBody>
          <a:bodyPr/>
          <a:lstStyle>
            <a:lvl1pPr>
              <a:defRPr sz="2200"/>
            </a:lvl1pPr>
          </a:lstStyle>
          <a:p>
            <a:pPr/>
            <a:r>
              <a:t>Debatte um das WissZeitVG</a:t>
            </a:r>
          </a:p>
        </p:txBody>
      </p:sp>
      <p:sp>
        <p:nvSpPr>
          <p:cNvPr id="817" name="Wieso sucht man sich nach 12 Jahren nicht einfach einen neuen Job?…"/>
          <p:cNvSpPr txBox="1"/>
          <p:nvPr/>
        </p:nvSpPr>
        <p:spPr>
          <a:xfrm>
            <a:off x="2929130" y="1579931"/>
            <a:ext cx="4993225" cy="43579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2100"/>
              </a:lnSpc>
              <a:defRPr>
                <a:latin typeface="Gill Sans"/>
                <a:ea typeface="Gill Sans"/>
                <a:cs typeface="Gill Sans"/>
                <a:sym typeface="Gill Sans"/>
              </a:defRPr>
            </a:pPr>
            <a:r>
              <a:t>Wieso sucht man sich nach 12 Jahren nicht einfach einen neuen Job?</a:t>
            </a:r>
          </a:p>
          <a:p>
            <a:pPr lvl="1" marL="535029" indent="-154029" defTabSz="457200">
              <a:lnSpc>
                <a:spcPts val="2100"/>
              </a:lnSpc>
              <a:buSzPct val="100000"/>
              <a:buChar char="-"/>
              <a:defRPr>
                <a:latin typeface="Gill Sans"/>
                <a:ea typeface="Gill Sans"/>
                <a:cs typeface="Gill Sans"/>
                <a:sym typeface="Gill Sans"/>
              </a:defRPr>
            </a:pPr>
          </a:p>
          <a:p>
            <a:pPr defTabSz="457200">
              <a:lnSpc>
                <a:spcPts val="2100"/>
              </a:lnSpc>
              <a:defRPr>
                <a:latin typeface="Gill Sans"/>
                <a:ea typeface="Gill Sans"/>
                <a:cs typeface="Gill Sans"/>
                <a:sym typeface="Gill Sans"/>
              </a:defRPr>
            </a:pPr>
            <a:r>
              <a:t>Problem: Fehlende Alternativen</a:t>
            </a:r>
          </a:p>
          <a:p>
            <a:pPr marL="154029" indent="-154029" defTabSz="457200">
              <a:lnSpc>
                <a:spcPts val="2100"/>
              </a:lnSpc>
              <a:buSzPct val="100000"/>
              <a:buChar char="-"/>
              <a:defRPr>
                <a:latin typeface="Gill Sans"/>
                <a:ea typeface="Gill Sans"/>
                <a:cs typeface="Gill Sans"/>
                <a:sym typeface="Gill Sans"/>
              </a:defRPr>
            </a:pPr>
            <a:r>
              <a:t>Überqualifizierung </a:t>
            </a:r>
          </a:p>
          <a:p>
            <a:pPr marL="154029" indent="-154029" defTabSz="457200">
              <a:lnSpc>
                <a:spcPts val="2100"/>
              </a:lnSpc>
              <a:buSzPct val="100000"/>
              <a:buChar char="-"/>
              <a:defRPr>
                <a:latin typeface="Gill Sans"/>
                <a:ea typeface="Gill Sans"/>
                <a:cs typeface="Gill Sans"/>
                <a:sym typeface="Gill Sans"/>
              </a:defRPr>
            </a:pPr>
            <a:r>
              <a:t>fehlende Erfahrung in der Wirtschaft</a:t>
            </a:r>
          </a:p>
          <a:p>
            <a:pPr marL="154029" indent="-154029" defTabSz="457200">
              <a:lnSpc>
                <a:spcPts val="2100"/>
              </a:lnSpc>
              <a:buSzPct val="100000"/>
              <a:buChar char="-"/>
              <a:defRPr>
                <a:latin typeface="Gill Sans"/>
                <a:ea typeface="Gill Sans"/>
                <a:cs typeface="Gill Sans"/>
                <a:sym typeface="Gill Sans"/>
              </a:defRPr>
            </a:pPr>
            <a:r>
              <a:t>Quer-Einstieg durch höheres Alter im Vergleich zu Berufseinsteiger*innen schwierig</a:t>
            </a:r>
          </a:p>
          <a:p>
            <a:pPr defTabSz="457200">
              <a:lnSpc>
                <a:spcPts val="2100"/>
              </a:lnSpc>
              <a:defRPr>
                <a:latin typeface="Gill Sans"/>
                <a:ea typeface="Gill Sans"/>
                <a:cs typeface="Gill Sans"/>
                <a:sym typeface="Gill Sans"/>
              </a:defRPr>
            </a:pPr>
          </a:p>
          <a:p>
            <a:pPr defTabSz="457200">
              <a:lnSpc>
                <a:spcPts val="2100"/>
              </a:lnSpc>
              <a:defRPr>
                <a:latin typeface="Gill Sans"/>
                <a:ea typeface="Gill Sans"/>
                <a:cs typeface="Gill Sans"/>
                <a:sym typeface="Gill Sans"/>
              </a:defRPr>
            </a:pPr>
            <a:r>
              <a:t>Wieso sucht man sich nicht einfach direkt einen nicht-Uni-Job?</a:t>
            </a:r>
          </a:p>
          <a:p>
            <a:pPr marL="154029" indent="-154029" defTabSz="457200">
              <a:lnSpc>
                <a:spcPts val="2100"/>
              </a:lnSpc>
              <a:buSzPct val="100000"/>
              <a:buChar char="-"/>
              <a:defRPr>
                <a:latin typeface="Gill Sans"/>
                <a:ea typeface="Gill Sans"/>
                <a:cs typeface="Gill Sans"/>
                <a:sym typeface="Gill Sans"/>
              </a:defRPr>
            </a:pPr>
            <a:r>
              <a:t>Kann man, aber vielleicht möchte man ja gern in Lehre &amp; Forschung arbeiten. Das System würde außerdem gar nicht funktionieren, wenn alle gehen würden (—&gt; Daueraufgaben werden gern nicht mit Dauerstellen versehen).</a:t>
            </a:r>
          </a:p>
        </p:txBody>
      </p:sp>
      <p:pic>
        <p:nvPicPr>
          <p:cNvPr id="818" name="Bildschirmfoto 2021-07-07 um 12.47.20.png" descr="Bildschirmfoto 2021-07-07 um 12.47.20.png"/>
          <p:cNvPicPr>
            <a:picLocks noChangeAspect="1"/>
          </p:cNvPicPr>
          <p:nvPr/>
        </p:nvPicPr>
        <p:blipFill>
          <a:blip r:embed="rId3">
            <a:extLst/>
          </a:blip>
          <a:srcRect l="0" t="0" r="49674" b="0"/>
          <a:stretch>
            <a:fillRect/>
          </a:stretch>
        </p:blipFill>
        <p:spPr>
          <a:xfrm>
            <a:off x="471450" y="1519408"/>
            <a:ext cx="2160329" cy="2111456"/>
          </a:xfrm>
          <a:prstGeom prst="rect">
            <a:avLst/>
          </a:prstGeom>
          <a:ln w="12700">
            <a:miter lim="400000"/>
          </a:ln>
        </p:spPr>
      </p:pic>
      <p:pic>
        <p:nvPicPr>
          <p:cNvPr id="819" name="Bildschirmfoto 2021-07-07 um 12.47.20.png" descr="Bildschirmfoto 2021-07-07 um 12.47.20.png"/>
          <p:cNvPicPr>
            <a:picLocks noChangeAspect="1"/>
          </p:cNvPicPr>
          <p:nvPr/>
        </p:nvPicPr>
        <p:blipFill>
          <a:blip r:embed="rId3">
            <a:extLst/>
          </a:blip>
          <a:srcRect l="50299" t="0" r="0" b="0"/>
          <a:stretch>
            <a:fillRect/>
          </a:stretch>
        </p:blipFill>
        <p:spPr>
          <a:xfrm>
            <a:off x="536033" y="3591236"/>
            <a:ext cx="2130213" cy="2108212"/>
          </a:xfrm>
          <a:prstGeom prst="rect">
            <a:avLst/>
          </a:prstGeom>
          <a:ln w="12700">
            <a:miter lim="400000"/>
          </a:ln>
        </p:spPr>
      </p:pic>
      <p:sp>
        <p:nvSpPr>
          <p:cNvPr id="820" name="Abbildung 11…"/>
          <p:cNvSpPr txBox="1"/>
          <p:nvPr/>
        </p:nvSpPr>
        <p:spPr>
          <a:xfrm>
            <a:off x="543210" y="1228784"/>
            <a:ext cx="1736218" cy="3662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800">
                <a:solidFill>
                  <a:schemeClr val="accent4">
                    <a:lumOff val="13999"/>
                  </a:schemeClr>
                </a:solidFill>
                <a:latin typeface="D-DIN"/>
                <a:ea typeface="D-DIN"/>
                <a:cs typeface="D-DIN"/>
                <a:sym typeface="D-DIN"/>
              </a:defRPr>
            </a:pPr>
            <a:r>
              <a:t>Abbildung 11</a:t>
            </a:r>
          </a:p>
          <a:p>
            <a:pPr defTabSz="457200">
              <a:lnSpc>
                <a:spcPts val="1100"/>
              </a:lnSpc>
              <a:defRPr i="1" sz="800">
                <a:solidFill>
                  <a:schemeClr val="accent4">
                    <a:lumOff val="13999"/>
                  </a:schemeClr>
                </a:solidFill>
                <a:latin typeface="D-DIN"/>
                <a:ea typeface="D-DIN"/>
                <a:cs typeface="D-DIN"/>
                <a:sym typeface="D-DIN"/>
              </a:defRPr>
            </a:pPr>
            <a:r>
              <a:t>This is fine Meme.</a:t>
            </a:r>
          </a:p>
        </p:txBody>
      </p:sp>
      <p:sp>
        <p:nvSpPr>
          <p:cNvPr id="821" name="Gunshow, 2013"/>
          <p:cNvSpPr txBox="1"/>
          <p:nvPr/>
        </p:nvSpPr>
        <p:spPr>
          <a:xfrm>
            <a:off x="545932" y="5658896"/>
            <a:ext cx="1736218" cy="2265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100"/>
              </a:lnSpc>
              <a:defRPr sz="800">
                <a:solidFill>
                  <a:schemeClr val="accent4">
                    <a:lumOff val="13999"/>
                  </a:schemeClr>
                </a:solidFill>
                <a:latin typeface="D-DIN"/>
                <a:ea typeface="D-DIN"/>
                <a:cs typeface="D-DIN"/>
                <a:sym typeface="D-DIN"/>
              </a:defRPr>
            </a:lvl1pPr>
          </a:lstStyle>
          <a:p>
            <a:pPr/>
            <a:r>
              <a:t>Gunshow, 2013</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5" name="Textfeld 3"/>
          <p:cNvSpPr txBox="1"/>
          <p:nvPr>
            <p:ph type="sldNum" sz="quarter" idx="2"/>
          </p:nvPr>
        </p:nvSpPr>
        <p:spPr>
          <a:xfrm>
            <a:off x="8173292" y="60528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26"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827" name="Titel 1"/>
          <p:cNvSpPr txBox="1"/>
          <p:nvPr>
            <p:ph type="title"/>
          </p:nvPr>
        </p:nvSpPr>
        <p:spPr>
          <a:xfrm>
            <a:off x="301396" y="107044"/>
            <a:ext cx="6198910" cy="864097"/>
          </a:xfrm>
          <a:prstGeom prst="rect">
            <a:avLst/>
          </a:prstGeom>
        </p:spPr>
        <p:txBody>
          <a:bodyPr/>
          <a:lstStyle>
            <a:lvl1pPr>
              <a:defRPr sz="2200"/>
            </a:lvl1pPr>
          </a:lstStyle>
          <a:p>
            <a:pPr/>
            <a:r>
              <a:t>#IchbinHanna und #IchbinReyhan</a:t>
            </a:r>
          </a:p>
        </p:txBody>
      </p:sp>
      <p:grpSp>
        <p:nvGrpSpPr>
          <p:cNvPr id="830" name="Bildschirmfoto 2021-07-07 um 17.30.43.png"/>
          <p:cNvGrpSpPr/>
          <p:nvPr/>
        </p:nvGrpSpPr>
        <p:grpSpPr>
          <a:xfrm rot="21480000">
            <a:off x="323293" y="4680453"/>
            <a:ext cx="5250928" cy="1346514"/>
            <a:chOff x="0" y="0"/>
            <a:chExt cx="5250927" cy="1346513"/>
          </a:xfrm>
        </p:grpSpPr>
        <p:pic>
          <p:nvPicPr>
            <p:cNvPr id="829" name="Bildschirmfoto 2021-07-07 um 17.30.43.png" descr="Bildschirmfoto 2021-07-07 um 17.30.43.png"/>
            <p:cNvPicPr>
              <a:picLocks noChangeAspect="1"/>
            </p:cNvPicPr>
            <p:nvPr/>
          </p:nvPicPr>
          <p:blipFill>
            <a:blip r:embed="rId2">
              <a:extLst/>
            </a:blip>
            <a:srcRect l="0" t="7022" r="0" b="0"/>
            <a:stretch>
              <a:fillRect/>
            </a:stretch>
          </p:blipFill>
          <p:spPr>
            <a:xfrm>
              <a:off x="203200" y="203200"/>
              <a:ext cx="4844528" cy="902014"/>
            </a:xfrm>
            <a:prstGeom prst="rect">
              <a:avLst/>
            </a:prstGeom>
            <a:ln>
              <a:noFill/>
            </a:ln>
            <a:effectLst/>
          </p:spPr>
        </p:pic>
        <p:pic>
          <p:nvPicPr>
            <p:cNvPr id="828" name="Bildschirmfoto 2021-07-07 um 17.30.43.png" descr="Bildschirmfoto 2021-07-07 um 17.30.43.png"/>
            <p:cNvPicPr>
              <a:picLocks noChangeAspect="0"/>
            </p:cNvPicPr>
            <p:nvPr/>
          </p:nvPicPr>
          <p:blipFill>
            <a:blip r:embed="rId3">
              <a:extLst/>
            </a:blip>
            <a:stretch>
              <a:fillRect/>
            </a:stretch>
          </p:blipFill>
          <p:spPr>
            <a:xfrm>
              <a:off x="0" y="0"/>
              <a:ext cx="5250928" cy="1346514"/>
            </a:xfrm>
            <a:prstGeom prst="rect">
              <a:avLst/>
            </a:prstGeom>
            <a:effectLst/>
          </p:spPr>
        </p:pic>
      </p:grpSp>
      <p:pic>
        <p:nvPicPr>
          <p:cNvPr id="831" name="Bildschirmfoto 2021-07-07 um 17.45.17.png" descr="Bildschirmfoto 2021-07-07 um 17.45.17.png"/>
          <p:cNvPicPr>
            <a:picLocks noChangeAspect="1"/>
          </p:cNvPicPr>
          <p:nvPr/>
        </p:nvPicPr>
        <p:blipFill>
          <a:blip r:embed="rId4">
            <a:extLst/>
          </a:blip>
          <a:stretch>
            <a:fillRect/>
          </a:stretch>
        </p:blipFill>
        <p:spPr>
          <a:xfrm rot="360000">
            <a:off x="-8079" y="1379523"/>
            <a:ext cx="5600252" cy="1598721"/>
          </a:xfrm>
          <a:prstGeom prst="rect">
            <a:avLst/>
          </a:prstGeom>
          <a:ln w="12700">
            <a:miter lim="400000"/>
          </a:ln>
        </p:spPr>
      </p:pic>
      <p:grpSp>
        <p:nvGrpSpPr>
          <p:cNvPr id="834" name="Bildschirmfoto 2021-07-06 um 15.56.51.png"/>
          <p:cNvGrpSpPr/>
          <p:nvPr/>
        </p:nvGrpSpPr>
        <p:grpSpPr>
          <a:xfrm rot="120000">
            <a:off x="147475" y="2421324"/>
            <a:ext cx="5331922" cy="2412930"/>
            <a:chOff x="0" y="0"/>
            <a:chExt cx="5331920" cy="2412928"/>
          </a:xfrm>
        </p:grpSpPr>
        <p:pic>
          <p:nvPicPr>
            <p:cNvPr id="833" name="Bildschirmfoto 2021-07-06 um 15.56.51.png" descr="Bildschirmfoto 2021-07-06 um 15.56.51.png"/>
            <p:cNvPicPr>
              <a:picLocks noChangeAspect="1"/>
            </p:cNvPicPr>
            <p:nvPr/>
          </p:nvPicPr>
          <p:blipFill>
            <a:blip r:embed="rId5">
              <a:extLst/>
            </a:blip>
            <a:srcRect l="0" t="0" r="0" b="13010"/>
            <a:stretch>
              <a:fillRect/>
            </a:stretch>
          </p:blipFill>
          <p:spPr>
            <a:xfrm>
              <a:off x="203199" y="203200"/>
              <a:ext cx="4925522" cy="1968429"/>
            </a:xfrm>
            <a:prstGeom prst="rect">
              <a:avLst/>
            </a:prstGeom>
            <a:ln>
              <a:noFill/>
            </a:ln>
            <a:effectLst/>
          </p:spPr>
        </p:pic>
        <p:pic>
          <p:nvPicPr>
            <p:cNvPr id="832" name="Bildschirmfoto 2021-07-06 um 15.56.51.png" descr="Bildschirmfoto 2021-07-06 um 15.56.51.png"/>
            <p:cNvPicPr>
              <a:picLocks noChangeAspect="0"/>
            </p:cNvPicPr>
            <p:nvPr/>
          </p:nvPicPr>
          <p:blipFill>
            <a:blip r:embed="rId6">
              <a:extLst/>
            </a:blip>
            <a:stretch>
              <a:fillRect/>
            </a:stretch>
          </p:blipFill>
          <p:spPr>
            <a:xfrm>
              <a:off x="-1" y="-1"/>
              <a:ext cx="5331922" cy="2412930"/>
            </a:xfrm>
            <a:prstGeom prst="rect">
              <a:avLst/>
            </a:prstGeom>
            <a:effectLst/>
          </p:spPr>
        </p:pic>
      </p:grpSp>
      <p:sp>
        <p:nvSpPr>
          <p:cNvPr id="835" name="Feld, 2021"/>
          <p:cNvSpPr txBox="1"/>
          <p:nvPr/>
        </p:nvSpPr>
        <p:spPr>
          <a:xfrm rot="180000">
            <a:off x="188087" y="4487023"/>
            <a:ext cx="584261" cy="2024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solidFill>
                  <a:srgbClr val="DDDDDD"/>
                </a:solidFill>
              </a:defRPr>
            </a:lvl1pPr>
          </a:lstStyle>
          <a:p>
            <a:pPr/>
            <a:r>
              <a:t>Feld, 2021</a:t>
            </a:r>
          </a:p>
        </p:txBody>
      </p:sp>
      <p:sp>
        <p:nvSpPr>
          <p:cNvPr id="836" name="Blume, 2021"/>
          <p:cNvSpPr txBox="1"/>
          <p:nvPr/>
        </p:nvSpPr>
        <p:spPr>
          <a:xfrm rot="21480000">
            <a:off x="490024" y="5829341"/>
            <a:ext cx="674600" cy="2024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solidFill>
                  <a:srgbClr val="DDDDDD"/>
                </a:solidFill>
              </a:defRPr>
            </a:lvl1pPr>
          </a:lstStyle>
          <a:p>
            <a:pPr/>
            <a:r>
              <a:t>Blume, 2021</a:t>
            </a:r>
          </a:p>
        </p:txBody>
      </p:sp>
      <p:sp>
        <p:nvSpPr>
          <p:cNvPr id="837" name="LadyBitchRay1, 2021"/>
          <p:cNvSpPr txBox="1"/>
          <p:nvPr/>
        </p:nvSpPr>
        <p:spPr>
          <a:xfrm>
            <a:off x="3783007" y="1608906"/>
            <a:ext cx="1069986" cy="20241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solidFill>
                  <a:srgbClr val="DDDDDD"/>
                </a:solidFill>
              </a:defRPr>
            </a:lvl1pPr>
          </a:lstStyle>
          <a:p>
            <a:pPr/>
            <a:r>
              <a:t>LadyBitchRay1, 2021</a:t>
            </a:r>
          </a:p>
        </p:txBody>
      </p:sp>
      <p:grpSp>
        <p:nvGrpSpPr>
          <p:cNvPr id="840" name="Bildschirmfoto 2021-07-07 um 17.36.22.png"/>
          <p:cNvGrpSpPr/>
          <p:nvPr/>
        </p:nvGrpSpPr>
        <p:grpSpPr>
          <a:xfrm rot="780000">
            <a:off x="5059109" y="1449097"/>
            <a:ext cx="3825097" cy="4154758"/>
            <a:chOff x="0" y="0"/>
            <a:chExt cx="3825095" cy="4154756"/>
          </a:xfrm>
        </p:grpSpPr>
        <p:pic>
          <p:nvPicPr>
            <p:cNvPr id="839" name="Bildschirmfoto 2021-07-07 um 17.36.22.png" descr="Bildschirmfoto 2021-07-07 um 17.36.22.png"/>
            <p:cNvPicPr>
              <a:picLocks noChangeAspect="1"/>
            </p:cNvPicPr>
            <p:nvPr/>
          </p:nvPicPr>
          <p:blipFill>
            <a:blip r:embed="rId7">
              <a:extLst/>
            </a:blip>
            <a:stretch>
              <a:fillRect/>
            </a:stretch>
          </p:blipFill>
          <p:spPr>
            <a:xfrm>
              <a:off x="203199" y="203199"/>
              <a:ext cx="3418697" cy="3710258"/>
            </a:xfrm>
            <a:prstGeom prst="rect">
              <a:avLst/>
            </a:prstGeom>
            <a:ln>
              <a:noFill/>
            </a:ln>
            <a:effectLst/>
          </p:spPr>
        </p:pic>
        <p:pic>
          <p:nvPicPr>
            <p:cNvPr id="838" name="Bildschirmfoto 2021-07-07 um 17.36.22.png" descr="Bildschirmfoto 2021-07-07 um 17.36.22.png"/>
            <p:cNvPicPr>
              <a:picLocks noChangeAspect="0"/>
            </p:cNvPicPr>
            <p:nvPr/>
          </p:nvPicPr>
          <p:blipFill>
            <a:blip r:embed="rId8">
              <a:extLst/>
            </a:blip>
            <a:stretch>
              <a:fillRect/>
            </a:stretch>
          </p:blipFill>
          <p:spPr>
            <a:xfrm>
              <a:off x="0" y="-1"/>
              <a:ext cx="3825096" cy="4154758"/>
            </a:xfrm>
            <a:prstGeom prst="rect">
              <a:avLst/>
            </a:prstGeom>
            <a:effectLst/>
          </p:spPr>
        </p:pic>
      </p:grpSp>
      <p:sp>
        <p:nvSpPr>
          <p:cNvPr id="841" name="Grinberg, 2021"/>
          <p:cNvSpPr txBox="1"/>
          <p:nvPr/>
        </p:nvSpPr>
        <p:spPr>
          <a:xfrm rot="780000">
            <a:off x="4865739" y="5011909"/>
            <a:ext cx="781904" cy="2024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solidFill>
                  <a:srgbClr val="DDDDDD"/>
                </a:solidFill>
              </a:defRPr>
            </a:lvl1pPr>
          </a:lstStyle>
          <a:p>
            <a:pPr/>
            <a:r>
              <a:t>Grinberg, 2021</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3"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4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845" name="FRX6QEyG-8Mdp0Sv9Xzy8VpwjM4IpQQ4C_LY0JltG3Tb_w-uHqiW3FaU9PSamPxd-T8NlrUYVhpwuAefYgQnFGT5WXPDKzJ4gSfZjQ7gMIXNzIQOmpQinhXmHLZHzyt5gkdiGsZsvlA.png" descr="FRX6QEyG-8Mdp0Sv9Xzy8VpwjM4IpQQ4C_LY0JltG3Tb_w-uHqiW3FaU9PSamPxd-T8NlrUYVhpwuAefYgQnFGT5WXPDKzJ4gSfZjQ7gMIXNzIQOmpQinhXmHLZHzyt5gkdiGsZsvlA.png"/>
          <p:cNvPicPr>
            <a:picLocks noChangeAspect="1"/>
          </p:cNvPicPr>
          <p:nvPr/>
        </p:nvPicPr>
        <p:blipFill>
          <a:blip r:embed="rId2">
            <a:extLst/>
          </a:blip>
          <a:srcRect l="4284" t="0" r="0" b="11765"/>
          <a:stretch>
            <a:fillRect/>
          </a:stretch>
        </p:blipFill>
        <p:spPr>
          <a:xfrm>
            <a:off x="886400" y="2150575"/>
            <a:ext cx="7379165" cy="3209884"/>
          </a:xfrm>
          <a:prstGeom prst="rect">
            <a:avLst/>
          </a:prstGeom>
          <a:ln w="12700">
            <a:miter lim="400000"/>
          </a:ln>
        </p:spPr>
      </p:pic>
      <p:sp>
        <p:nvSpPr>
          <p:cNvPr id="846" name="Wie groß ist die Resonanz auf Twitter…"/>
          <p:cNvSpPr txBox="1"/>
          <p:nvPr/>
        </p:nvSpPr>
        <p:spPr>
          <a:xfrm>
            <a:off x="226955" y="1284184"/>
            <a:ext cx="7385427" cy="6173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pPr>
            <a:r>
              <a:t>Wie groß ist die Resonanz auf Twitter </a:t>
            </a:r>
          </a:p>
          <a:p>
            <a:pPr>
              <a:defRPr b="1"/>
            </a:pPr>
            <a:r>
              <a:t>Zu #IchBinHanna verglichen mit anderen Themen? </a:t>
            </a:r>
            <a:r>
              <a:rPr b="0" sz="1500"/>
              <a:t>(Stand: 1. Juli 2020)</a:t>
            </a:r>
          </a:p>
        </p:txBody>
      </p:sp>
      <p:sp>
        <p:nvSpPr>
          <p:cNvPr id="847" name="Titel 1"/>
          <p:cNvSpPr txBox="1"/>
          <p:nvPr>
            <p:ph type="title"/>
          </p:nvPr>
        </p:nvSpPr>
        <p:spPr>
          <a:xfrm>
            <a:off x="301396" y="107044"/>
            <a:ext cx="6198910" cy="864097"/>
          </a:xfrm>
          <a:prstGeom prst="rect">
            <a:avLst/>
          </a:prstGeom>
        </p:spPr>
        <p:txBody>
          <a:bodyPr/>
          <a:lstStyle>
            <a:lvl1pPr>
              <a:defRPr sz="2200"/>
            </a:lvl1pPr>
          </a:lstStyle>
          <a:p>
            <a:pPr/>
            <a:r>
              <a:t>#IchbinHanna und #IchbinReyhan</a:t>
            </a:r>
          </a:p>
        </p:txBody>
      </p:sp>
      <p:sp>
        <p:nvSpPr>
          <p:cNvPr id="848" name="15.5.2021"/>
          <p:cNvSpPr txBox="1"/>
          <p:nvPr/>
        </p:nvSpPr>
        <p:spPr>
          <a:xfrm>
            <a:off x="2516414" y="5327049"/>
            <a:ext cx="838626" cy="27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15.5.2021</a:t>
            </a:r>
          </a:p>
        </p:txBody>
      </p:sp>
      <p:sp>
        <p:nvSpPr>
          <p:cNvPr id="849" name="1.5.2021"/>
          <p:cNvSpPr txBox="1"/>
          <p:nvPr/>
        </p:nvSpPr>
        <p:spPr>
          <a:xfrm>
            <a:off x="1175548" y="5316128"/>
            <a:ext cx="746806" cy="27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1.5.2021</a:t>
            </a:r>
          </a:p>
        </p:txBody>
      </p:sp>
      <p:sp>
        <p:nvSpPr>
          <p:cNvPr id="850" name="1.6.2021"/>
          <p:cNvSpPr txBox="1"/>
          <p:nvPr/>
        </p:nvSpPr>
        <p:spPr>
          <a:xfrm>
            <a:off x="4238280" y="5334763"/>
            <a:ext cx="746806" cy="27653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1.6.2021</a:t>
            </a:r>
          </a:p>
        </p:txBody>
      </p:sp>
      <p:sp>
        <p:nvSpPr>
          <p:cNvPr id="851" name="15.6.2021"/>
          <p:cNvSpPr txBox="1"/>
          <p:nvPr/>
        </p:nvSpPr>
        <p:spPr>
          <a:xfrm>
            <a:off x="5665672" y="5323842"/>
            <a:ext cx="838626" cy="27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15.6.2021</a:t>
            </a:r>
          </a:p>
        </p:txBody>
      </p:sp>
      <p:sp>
        <p:nvSpPr>
          <p:cNvPr id="852" name="30.6.2021"/>
          <p:cNvSpPr txBox="1"/>
          <p:nvPr/>
        </p:nvSpPr>
        <p:spPr>
          <a:xfrm>
            <a:off x="7112766" y="5322774"/>
            <a:ext cx="838627" cy="27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30.6.2021</a:t>
            </a:r>
          </a:p>
        </p:txBody>
      </p:sp>
      <p:sp>
        <p:nvSpPr>
          <p:cNvPr id="853" name="Anzahl von Tweets pro Tag"/>
          <p:cNvSpPr txBox="1"/>
          <p:nvPr/>
        </p:nvSpPr>
        <p:spPr>
          <a:xfrm rot="16200000">
            <a:off x="-352343" y="3702683"/>
            <a:ext cx="2080504" cy="276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vl1pPr>
          </a:lstStyle>
          <a:p>
            <a:pPr/>
            <a:r>
              <a:t>Anzahl von Tweets pro Tag</a:t>
            </a:r>
          </a:p>
        </p:txBody>
      </p:sp>
      <p:sp>
        <p:nvSpPr>
          <p:cNvPr id="854" name="Lasser, 2021"/>
          <p:cNvSpPr txBox="1"/>
          <p:nvPr/>
        </p:nvSpPr>
        <p:spPr>
          <a:xfrm>
            <a:off x="564796" y="5524125"/>
            <a:ext cx="686009" cy="25704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1400"/>
              </a:lnSpc>
              <a:defRPr sz="800">
                <a:solidFill>
                  <a:schemeClr val="accent4">
                    <a:lumOff val="-8800"/>
                  </a:schemeClr>
                </a:solidFill>
                <a:latin typeface="+mn-lt"/>
                <a:ea typeface="+mn-ea"/>
                <a:cs typeface="+mn-cs"/>
                <a:sym typeface="Helvetica"/>
              </a:defRPr>
            </a:lvl1pPr>
          </a:lstStyle>
          <a:p>
            <a:pPr/>
            <a:r>
              <a:t>Lasser, 2021</a:t>
            </a:r>
          </a:p>
        </p:txBody>
      </p:sp>
      <p:sp>
        <p:nvSpPr>
          <p:cNvPr id="855" name="Abbildung 14…"/>
          <p:cNvSpPr txBox="1"/>
          <p:nvPr/>
        </p:nvSpPr>
        <p:spPr>
          <a:xfrm>
            <a:off x="546030" y="1934753"/>
            <a:ext cx="4586795" cy="3434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lnSpc>
                <a:spcPts val="1000"/>
              </a:lnSpc>
              <a:defRPr b="1" sz="800">
                <a:solidFill>
                  <a:schemeClr val="accent4">
                    <a:lumOff val="-8800"/>
                  </a:schemeClr>
                </a:solidFill>
                <a:latin typeface="+mn-lt"/>
                <a:ea typeface="+mn-ea"/>
                <a:cs typeface="+mn-cs"/>
                <a:sym typeface="Helvetica"/>
              </a:defRPr>
            </a:pPr>
            <a:r>
              <a:t>Abbildung 14</a:t>
            </a:r>
          </a:p>
          <a:p>
            <a:pPr marL="609600" indent="-609600" defTabSz="457200">
              <a:lnSpc>
                <a:spcPts val="1000"/>
              </a:lnSpc>
              <a:defRPr i="1" sz="800">
                <a:solidFill>
                  <a:schemeClr val="accent4">
                    <a:lumOff val="-8800"/>
                  </a:schemeClr>
                </a:solidFill>
                <a:latin typeface="+mn-lt"/>
                <a:ea typeface="+mn-ea"/>
                <a:cs typeface="+mn-cs"/>
                <a:sym typeface="Helvetica"/>
              </a:defRPr>
            </a:pPr>
            <a:r>
              <a:t>Anzahl von Tweets unter dem Hashtag #IchbinHanna im Vergleich mit anderen populären Hashtags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7"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5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859" name="Titel 1"/>
          <p:cNvSpPr txBox="1"/>
          <p:nvPr>
            <p:ph type="title"/>
          </p:nvPr>
        </p:nvSpPr>
        <p:spPr>
          <a:xfrm>
            <a:off x="301396" y="107044"/>
            <a:ext cx="6198910" cy="864097"/>
          </a:xfrm>
          <a:prstGeom prst="rect">
            <a:avLst/>
          </a:prstGeom>
        </p:spPr>
        <p:txBody>
          <a:bodyPr/>
          <a:lstStyle>
            <a:lvl1pPr>
              <a:defRPr sz="2200"/>
            </a:lvl1pPr>
          </a:lstStyle>
          <a:p>
            <a:pPr/>
            <a:r>
              <a:t>Debatte um das WissZeitVG: 2021</a:t>
            </a:r>
          </a:p>
        </p:txBody>
      </p:sp>
      <p:pic>
        <p:nvPicPr>
          <p:cNvPr id="860" name="Bildschirmfoto 2021-07-07 um 11.37.47.png" descr="Bildschirmfoto 2021-07-07 um 11.37.47.png"/>
          <p:cNvPicPr>
            <a:picLocks noChangeAspect="1"/>
          </p:cNvPicPr>
          <p:nvPr/>
        </p:nvPicPr>
        <p:blipFill>
          <a:blip r:embed="rId3">
            <a:extLst/>
          </a:blip>
          <a:srcRect l="11620" t="0" r="0" b="25593"/>
          <a:stretch>
            <a:fillRect/>
          </a:stretch>
        </p:blipFill>
        <p:spPr>
          <a:xfrm>
            <a:off x="171088" y="1530249"/>
            <a:ext cx="8349944" cy="3969991"/>
          </a:xfrm>
          <a:prstGeom prst="rect">
            <a:avLst/>
          </a:prstGeom>
          <a:ln w="12700">
            <a:miter lim="400000"/>
          </a:ln>
        </p:spPr>
      </p:pic>
      <p:sp>
        <p:nvSpPr>
          <p:cNvPr id="861" name="„Sie können eine Evaluation nicht vornehmen, wenn an Hochschulen gar nichts im Moment stattfindet“"/>
          <p:cNvSpPr txBox="1"/>
          <p:nvPr/>
        </p:nvSpPr>
        <p:spPr>
          <a:xfrm>
            <a:off x="5111884" y="2018118"/>
            <a:ext cx="2870844" cy="155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212121"/>
                </a:solidFill>
                <a:latin typeface="Gill Sans"/>
                <a:ea typeface="Gill Sans"/>
                <a:cs typeface="Gill Sans"/>
                <a:sym typeface="Gill Sans"/>
              </a:defRPr>
            </a:lvl1pPr>
          </a:lstStyle>
          <a:p>
            <a:pPr/>
            <a:r>
              <a:t>„Sie können eine Evaluation nicht vornehmen, wenn an Hochschulen gar nichts im Moment stattfindet“</a:t>
            </a:r>
          </a:p>
        </p:txBody>
      </p:sp>
      <p:sp>
        <p:nvSpPr>
          <p:cNvPr id="862" name="Bild: Krick, 2021;  Zitat von Anja Karliczek z.T. Evaluation des WissZeitVG in der aktuellen Stunde im Bundestag auf Verlangen der Linken, Video von Karliczeks Redebeitrag: https://www.bundestag.de/mediathek?videoid=7530667#url=L21lZGlhdGhla292ZXJsYXk/dm"/>
          <p:cNvSpPr txBox="1"/>
          <p:nvPr/>
        </p:nvSpPr>
        <p:spPr>
          <a:xfrm>
            <a:off x="143598" y="5511892"/>
            <a:ext cx="7967531" cy="4310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800"/>
            </a:pPr>
            <a:r>
              <a:t>Bild: Krick, 2021; </a:t>
            </a:r>
            <a:br/>
            <a:r>
              <a:t>Zitat von Anja Karliczek z.T. Evaluation des WissZeitVG in der aktuellen Stunde im Bundestag auf Verlangen der Linken, Video von Karliczeks Redebeitrag: </a:t>
            </a:r>
            <a:r>
              <a:rPr u="sng">
                <a:solidFill>
                  <a:srgbClr val="CCCCFF"/>
                </a:solidFill>
                <a:uFill>
                  <a:solidFill>
                    <a:srgbClr val="CCCCFF"/>
                  </a:solidFill>
                </a:uFill>
                <a:hlinkClick r:id="rId4" invalidUrl="" action="" tgtFrame="" tooltip="" history="1" highlightClick="0" endSnd="0"/>
              </a:rPr>
              <a:t>https://www.bundestag.de/mediathek?videoid=7530667#url=L21lZGlhdGhla292ZXJsYXk/dmlkZW9pZD03NTMwNjY3&amp;mod=mediathek</a:t>
            </a:r>
            <a:r>
              <a:t> </a:t>
            </a:r>
          </a:p>
        </p:txBody>
      </p:sp>
      <p:sp>
        <p:nvSpPr>
          <p:cNvPr id="863" name="Abbildung 15…"/>
          <p:cNvSpPr txBox="1"/>
          <p:nvPr/>
        </p:nvSpPr>
        <p:spPr>
          <a:xfrm>
            <a:off x="135068" y="1165399"/>
            <a:ext cx="3960838" cy="36626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800">
                <a:solidFill>
                  <a:schemeClr val="accent4">
                    <a:lumOff val="-8800"/>
                  </a:schemeClr>
                </a:solidFill>
                <a:latin typeface="D-DIN"/>
                <a:ea typeface="D-DIN"/>
                <a:cs typeface="D-DIN"/>
                <a:sym typeface="D-DIN"/>
              </a:defRPr>
            </a:pPr>
            <a:r>
              <a:t>Abbildung 15</a:t>
            </a:r>
          </a:p>
          <a:p>
            <a:pPr defTabSz="457200">
              <a:lnSpc>
                <a:spcPts val="1100"/>
              </a:lnSpc>
              <a:defRPr i="1" sz="800">
                <a:solidFill>
                  <a:schemeClr val="accent4">
                    <a:lumOff val="-8800"/>
                  </a:schemeClr>
                </a:solidFill>
                <a:latin typeface="D-DIN"/>
                <a:ea typeface="D-DIN"/>
                <a:cs typeface="D-DIN"/>
                <a:sym typeface="D-DIN"/>
              </a:defRPr>
            </a:pPr>
            <a:r>
              <a:t>Ehemalige Bildungsministerin Anja Karliczek (CDU)</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7"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6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869" name="Titel 1"/>
          <p:cNvSpPr txBox="1"/>
          <p:nvPr>
            <p:ph type="title"/>
          </p:nvPr>
        </p:nvSpPr>
        <p:spPr>
          <a:xfrm>
            <a:off x="301396" y="107044"/>
            <a:ext cx="6198910" cy="864097"/>
          </a:xfrm>
          <a:prstGeom prst="rect">
            <a:avLst/>
          </a:prstGeom>
        </p:spPr>
        <p:txBody>
          <a:bodyPr/>
          <a:lstStyle>
            <a:lvl1pPr>
              <a:defRPr sz="2200"/>
            </a:lvl1pPr>
          </a:lstStyle>
          <a:p>
            <a:pPr/>
            <a:r>
              <a:t>Was könnte man ändern?</a:t>
            </a:r>
          </a:p>
        </p:txBody>
      </p:sp>
      <p:sp>
        <p:nvSpPr>
          <p:cNvPr id="870" name="Bund:  Abschaffen des Sonderbefristungsrechtes in der Wissenschaft nach der Promotion, Umschichten von Drittmitteln (z.B. von der DFG) in Haushaltsmittel…"/>
          <p:cNvSpPr txBox="1"/>
          <p:nvPr/>
        </p:nvSpPr>
        <p:spPr>
          <a:xfrm>
            <a:off x="301396" y="1405039"/>
            <a:ext cx="7508351" cy="42792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defTabSz="457200">
              <a:lnSpc>
                <a:spcPts val="2200"/>
              </a:lnSpc>
              <a:buSzPct val="100000"/>
              <a:buChar char="•"/>
              <a:defRPr>
                <a:latin typeface="Gill Sans"/>
                <a:ea typeface="Gill Sans"/>
                <a:cs typeface="Gill Sans"/>
                <a:sym typeface="Gill Sans"/>
              </a:defRPr>
            </a:pPr>
            <a:r>
              <a:rPr u="sng"/>
              <a:t>Bund:</a:t>
            </a:r>
            <a:r>
              <a:t>  Abschaffen des Sonderbefristungsrechtes in der Wissenschaft nach der Promotion, Umschichten von Drittmitteln (z.B. von der DFG) in Haushaltsmittel</a:t>
            </a:r>
          </a:p>
          <a:p>
            <a:pPr marL="180473" indent="-180473" defTabSz="457200">
              <a:lnSpc>
                <a:spcPts val="2200"/>
              </a:lnSpc>
              <a:buSzPct val="100000"/>
              <a:buChar char="•"/>
              <a:defRPr>
                <a:latin typeface="Gill Sans"/>
                <a:ea typeface="Gill Sans"/>
                <a:cs typeface="Gill Sans"/>
                <a:sym typeface="Gill Sans"/>
              </a:defRPr>
            </a:pPr>
          </a:p>
          <a:p>
            <a:pPr marL="180473" indent="-180473" defTabSz="457200">
              <a:lnSpc>
                <a:spcPts val="2200"/>
              </a:lnSpc>
              <a:buSzPct val="100000"/>
              <a:buChar char="•"/>
              <a:defRPr>
                <a:latin typeface="Gill Sans"/>
                <a:ea typeface="Gill Sans"/>
                <a:cs typeface="Gill Sans"/>
                <a:sym typeface="Gill Sans"/>
              </a:defRPr>
            </a:pPr>
            <a:r>
              <a:rPr u="sng"/>
              <a:t>Bund / Länder / Hochschulen:</a:t>
            </a:r>
            <a:r>
              <a:t> „Drittmittel-Pooling“ erlauben um entfristete Stellen zu finanzieren</a:t>
            </a:r>
          </a:p>
          <a:p>
            <a:pPr marL="180473" indent="-180473" defTabSz="457200">
              <a:lnSpc>
                <a:spcPts val="2200"/>
              </a:lnSpc>
              <a:buSzPct val="100000"/>
              <a:buChar char="•"/>
              <a:defRPr>
                <a:latin typeface="Gill Sans"/>
                <a:ea typeface="Gill Sans"/>
                <a:cs typeface="Gill Sans"/>
                <a:sym typeface="Gill Sans"/>
              </a:defRPr>
            </a:pPr>
          </a:p>
          <a:p>
            <a:pPr marL="180473" indent="-180473" defTabSz="457200">
              <a:lnSpc>
                <a:spcPts val="2200"/>
              </a:lnSpc>
              <a:buSzPct val="100000"/>
              <a:buChar char="•"/>
              <a:defRPr>
                <a:latin typeface="Gill Sans"/>
                <a:ea typeface="Gill Sans"/>
                <a:cs typeface="Gill Sans"/>
                <a:sym typeface="Gill Sans"/>
              </a:defRPr>
            </a:pPr>
            <a:r>
              <a:rPr u="sng"/>
              <a:t>Länder / Hochschulen:</a:t>
            </a:r>
            <a:r>
              <a:t> Dauerstellen für Daueraufgaben (Lehre, Forschung, Administration)</a:t>
            </a:r>
            <a:br/>
          </a:p>
          <a:p>
            <a:pPr marL="180473" indent="-180473" defTabSz="457200">
              <a:lnSpc>
                <a:spcPts val="2200"/>
              </a:lnSpc>
              <a:buSzPct val="100000"/>
              <a:buChar char="•"/>
              <a:defRPr>
                <a:latin typeface="Gill Sans"/>
                <a:ea typeface="Gill Sans"/>
                <a:cs typeface="Gill Sans"/>
                <a:sym typeface="Gill Sans"/>
              </a:defRPr>
            </a:pPr>
            <a:r>
              <a:rPr u="sng"/>
              <a:t>Hochschulen:</a:t>
            </a:r>
            <a:r>
              <a:t> Verpflichtende Vereinbarungen mit Hochschulen, den Anteil unbefristet angestellten Personals zu erhöhen; nach der Promotion: transparente Kriterien zum Erreichen der Dauerstelle; vor der Promotion: der Qualifikation angemessene Vertragslängen; 100% Bezahlung für 100% Arbeit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2"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7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874" name="Titel 1"/>
          <p:cNvSpPr txBox="1"/>
          <p:nvPr>
            <p:ph type="title"/>
          </p:nvPr>
        </p:nvSpPr>
        <p:spPr>
          <a:xfrm>
            <a:off x="301396" y="107044"/>
            <a:ext cx="6198910" cy="864097"/>
          </a:xfrm>
          <a:prstGeom prst="rect">
            <a:avLst/>
          </a:prstGeom>
        </p:spPr>
        <p:txBody>
          <a:bodyPr/>
          <a:lstStyle>
            <a:lvl1pPr>
              <a:defRPr sz="2200"/>
            </a:lvl1pPr>
          </a:lstStyle>
          <a:p>
            <a:pPr/>
            <a:r>
              <a:t>Was könnt ihr tun?</a:t>
            </a:r>
          </a:p>
        </p:txBody>
      </p:sp>
      <p:sp>
        <p:nvSpPr>
          <p:cNvPr id="875" name="Redet mit anderen Studierenden über die Situation, auch in den sozialen Medien!…"/>
          <p:cNvSpPr txBox="1"/>
          <p:nvPr/>
        </p:nvSpPr>
        <p:spPr>
          <a:xfrm>
            <a:off x="301396" y="1422313"/>
            <a:ext cx="7508351" cy="40057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2200"/>
              </a:lnSpc>
              <a:defRPr sz="2000">
                <a:latin typeface="Gill Sans"/>
                <a:ea typeface="Gill Sans"/>
                <a:cs typeface="Gill Sans"/>
                <a:sym typeface="Gill Sans"/>
              </a:defRPr>
            </a:pPr>
          </a:p>
          <a:p>
            <a:pPr marL="150394" indent="-150394" defTabSz="457200">
              <a:lnSpc>
                <a:spcPts val="2200"/>
              </a:lnSpc>
              <a:buSzPct val="100000"/>
              <a:buChar char="•"/>
              <a:defRPr sz="2000">
                <a:latin typeface="Gill Sans"/>
                <a:ea typeface="Gill Sans"/>
                <a:cs typeface="Gill Sans"/>
                <a:sym typeface="Gill Sans"/>
              </a:defRPr>
            </a:pPr>
            <a:r>
              <a:t>Redet mit anderen Studierenden über die Situation, auch in den sozialen Medien!</a:t>
            </a:r>
            <a:br/>
          </a:p>
          <a:p>
            <a:pPr marL="150394" indent="-150394" defTabSz="457200">
              <a:lnSpc>
                <a:spcPts val="2200"/>
              </a:lnSpc>
              <a:buSzPct val="100000"/>
              <a:buChar char="•"/>
              <a:defRPr sz="2000">
                <a:latin typeface="Gill Sans"/>
                <a:ea typeface="Gill Sans"/>
                <a:cs typeface="Gill Sans"/>
                <a:sym typeface="Gill Sans"/>
              </a:defRPr>
            </a:pPr>
            <a:r>
              <a:t>Kontaktiert die zuständigen Abgeordneten in Bund und Ländern: </a:t>
            </a:r>
            <a:r>
              <a:rPr>
                <a:solidFill>
                  <a:schemeClr val="accent2">
                    <a:lumOff val="12500"/>
                  </a:schemeClr>
                </a:solidFill>
                <a:hlinkClick r:id="rId2" invalidUrl="" action="" tgtFrame="" tooltip="" history="1" highlightClick="0" endSnd="0"/>
              </a:rPr>
              <a:t>https://www.abgeordnetenwatch.de/</a:t>
            </a:r>
          </a:p>
          <a:p>
            <a:pPr defTabSz="457200">
              <a:lnSpc>
                <a:spcPts val="2200"/>
              </a:lnSpc>
              <a:defRPr sz="2000">
                <a:latin typeface="Gill Sans"/>
                <a:ea typeface="Gill Sans"/>
                <a:cs typeface="Gill Sans"/>
                <a:sym typeface="Gill Sans"/>
              </a:defRPr>
            </a:pPr>
            <a:endParaRPr>
              <a:solidFill>
                <a:srgbClr val="CACACA"/>
              </a:solidFill>
            </a:endParaRPr>
          </a:p>
          <a:p>
            <a:pPr marL="150394" indent="-150394" defTabSz="457200">
              <a:lnSpc>
                <a:spcPts val="2200"/>
              </a:lnSpc>
              <a:buSzPct val="100000"/>
              <a:buChar char="•"/>
              <a:defRPr sz="2000">
                <a:latin typeface="Gill Sans"/>
                <a:ea typeface="Gill Sans"/>
                <a:cs typeface="Gill Sans"/>
                <a:sym typeface="Gill Sans"/>
              </a:defRPr>
            </a:pPr>
            <a:r>
              <a:t>Folgt weiter der Debatte auf Twitter unter #IchBinHannah bzw #IchBinHanna, #IchBinReyhan, #HannaimBundestag, #WissZeitVG oder auf </a:t>
            </a:r>
            <a:r>
              <a:rPr u="sng">
                <a:solidFill>
                  <a:schemeClr val="accent2">
                    <a:lumOff val="12500"/>
                  </a:schemeClr>
                </a:solidFill>
                <a:uFill>
                  <a:solidFill>
                    <a:srgbClr val="CCCCFF"/>
                  </a:solidFill>
                </a:uFill>
                <a:hlinkClick r:id="rId3" invalidUrl="" action="" tgtFrame="" tooltip="" history="1" highlightClick="0" endSnd="0"/>
              </a:rPr>
              <a:t>https://ichbinhanna.wordpress.com</a:t>
            </a:r>
            <a:r>
              <a:t> </a:t>
            </a:r>
          </a:p>
          <a:p>
            <a:pPr marL="150394" indent="-150394" defTabSz="457200">
              <a:lnSpc>
                <a:spcPts val="2200"/>
              </a:lnSpc>
              <a:buSzPct val="100000"/>
              <a:buChar char="•"/>
              <a:defRPr sz="2000">
                <a:latin typeface="Gill Sans"/>
                <a:ea typeface="Gill Sans"/>
                <a:cs typeface="Gill Sans"/>
                <a:sym typeface="Gill Sans"/>
              </a:defRPr>
            </a:pPr>
          </a:p>
          <a:p>
            <a:pPr marL="150394" indent="-150394" defTabSz="457200">
              <a:lnSpc>
                <a:spcPts val="2200"/>
              </a:lnSpc>
              <a:buSzPct val="100000"/>
              <a:buChar char="•"/>
              <a:defRPr sz="2000">
                <a:latin typeface="Gill Sans"/>
                <a:ea typeface="Gill Sans"/>
                <a:cs typeface="Gill Sans"/>
                <a:sym typeface="Gill Sans"/>
              </a:defRPr>
            </a:pPr>
            <a:r>
              <a:t>Informiert euch weiter, lest z.B. mal diesen Blogpost mit 95 Gründen, warum das WissZeitVG der insg. mehr schadet als nützt: </a:t>
            </a:r>
            <a:r>
              <a:rPr u="sng">
                <a:solidFill>
                  <a:schemeClr val="accent2">
                    <a:lumOff val="12500"/>
                  </a:schemeClr>
                </a:solidFill>
                <a:uFill>
                  <a:solidFill>
                    <a:srgbClr val="CCCCFF"/>
                  </a:solidFill>
                </a:uFill>
                <a:hlinkClick r:id="rId4" invalidUrl="" action="" tgtFrame="" tooltip="" history="1" highlightClick="0" endSnd="0"/>
              </a:rPr>
              <a:t>https://95vswisszeitvg.wordpress.com/</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7"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7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879" name="Titel 1"/>
          <p:cNvSpPr txBox="1"/>
          <p:nvPr>
            <p:ph type="title"/>
          </p:nvPr>
        </p:nvSpPr>
        <p:spPr>
          <a:xfrm>
            <a:off x="301396" y="107044"/>
            <a:ext cx="6198910" cy="864097"/>
          </a:xfrm>
          <a:prstGeom prst="rect">
            <a:avLst/>
          </a:prstGeom>
        </p:spPr>
        <p:txBody>
          <a:bodyPr/>
          <a:lstStyle>
            <a:lvl1pPr>
              <a:defRPr sz="2200"/>
            </a:lvl1pPr>
          </a:lstStyle>
          <a:p>
            <a:pPr/>
            <a:r>
              <a:t>Was hat sich im letzten Jahr getan?</a:t>
            </a:r>
          </a:p>
        </p:txBody>
      </p:sp>
      <p:sp>
        <p:nvSpPr>
          <p:cNvPr id="880" name="(Koalitionsvertrag zwischen SPD, Bündnis 90/Die Grünen und FDP, 2021, S. 23)"/>
          <p:cNvSpPr txBox="1"/>
          <p:nvPr/>
        </p:nvSpPr>
        <p:spPr>
          <a:xfrm>
            <a:off x="1651900" y="5783602"/>
            <a:ext cx="5332200"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300">
                <a:latin typeface="Gill Sans"/>
                <a:ea typeface="Gill Sans"/>
                <a:cs typeface="Gill Sans"/>
                <a:sym typeface="Gill Sans"/>
              </a:defRPr>
            </a:lvl1pPr>
          </a:lstStyle>
          <a:p>
            <a:pPr/>
            <a:r>
              <a:t>(Koalitionsvertrag zwischen SPD, Bündnis 90/Die Grünen und FDP, 2021, S. 23)</a:t>
            </a:r>
          </a:p>
        </p:txBody>
      </p:sp>
      <p:sp>
        <p:nvSpPr>
          <p:cNvPr id="881" name="„Arbeitsbedingungen in der Wissenschaft…"/>
          <p:cNvSpPr txBox="1"/>
          <p:nvPr/>
        </p:nvSpPr>
        <p:spPr>
          <a:xfrm>
            <a:off x="301396" y="1287489"/>
            <a:ext cx="7790627" cy="434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ct val="110000"/>
              </a:lnSpc>
              <a:defRPr b="1" sz="1500">
                <a:latin typeface="+mn-lt"/>
                <a:ea typeface="+mn-ea"/>
                <a:cs typeface="+mn-cs"/>
                <a:sym typeface="Helvetica"/>
              </a:defRPr>
            </a:pPr>
            <a:r>
              <a:t>„Arbeitsbedingungen in der Wissenschaft </a:t>
            </a:r>
          </a:p>
          <a:p>
            <a:pPr defTabSz="457200">
              <a:lnSpc>
                <a:spcPct val="110000"/>
              </a:lnSpc>
              <a:defRPr sz="1300">
                <a:latin typeface="+mn-lt"/>
                <a:ea typeface="+mn-ea"/>
                <a:cs typeface="+mn-cs"/>
                <a:sym typeface="Helvetica"/>
              </a:defRPr>
            </a:pPr>
            <a:r>
              <a:rPr>
                <a:solidFill>
                  <a:schemeClr val="accent3">
                    <a:lumOff val="-11199"/>
                  </a:schemeClr>
                </a:solidFill>
              </a:rPr>
              <a:t>Gute Wissenschaft braucht verlässliche Arbeitsbedingungen.</a:t>
            </a:r>
            <a:r>
              <a:t> Deswegen wollen wir das Wissenschaftszeitvertragsgesetz auf Basis der Evaluation reformieren. Dabei wollen wir die Planbarkeit und Verbindlichkeit in der Post-Doc-Phase deutlich erhöhen und frühzeitiger Perspektiven für alternative Karrieren schaffen. Wir wollen die Vertragslaufzeiten von Promotionsstellen an die gesamte erwartbare Projektlaufzeit knüpfen und darauf hinwirken, dass in der Wissenschaft Dauerstellen für Daueraufgaben geschaffen werden. </a:t>
            </a:r>
          </a:p>
          <a:p>
            <a:pPr defTabSz="457200">
              <a:lnSpc>
                <a:spcPct val="110000"/>
              </a:lnSpc>
              <a:defRPr sz="1300">
                <a:solidFill>
                  <a:schemeClr val="accent3">
                    <a:lumOff val="-11199"/>
                  </a:schemeClr>
                </a:solidFill>
                <a:latin typeface="+mn-lt"/>
                <a:ea typeface="+mn-ea"/>
                <a:cs typeface="+mn-cs"/>
                <a:sym typeface="Helvetica"/>
              </a:defRPr>
            </a:pPr>
            <a:r>
              <a:t>Wir tragen für eine verbesserte Qualitätssicherung der Promotion Sorge. </a:t>
            </a:r>
          </a:p>
          <a:p>
            <a:pPr defTabSz="457200">
              <a:lnSpc>
                <a:spcPct val="110000"/>
              </a:lnSpc>
              <a:defRPr sz="1300">
                <a:solidFill>
                  <a:schemeClr val="accent3">
                    <a:lumOff val="-11199"/>
                  </a:schemeClr>
                </a:solidFill>
                <a:latin typeface="+mn-lt"/>
                <a:ea typeface="+mn-ea"/>
                <a:cs typeface="+mn-cs"/>
                <a:sym typeface="Helvetica"/>
              </a:defRPr>
            </a:pPr>
          </a:p>
          <a:p>
            <a:pPr defTabSz="457200">
              <a:lnSpc>
                <a:spcPct val="110000"/>
              </a:lnSpc>
              <a:defRPr sz="1300">
                <a:solidFill>
                  <a:schemeClr val="accent3">
                    <a:lumOff val="-11199"/>
                  </a:schemeClr>
                </a:solidFill>
                <a:latin typeface="+mn-lt"/>
                <a:ea typeface="+mn-ea"/>
                <a:cs typeface="+mn-cs"/>
                <a:sym typeface="Helvetica"/>
              </a:defRPr>
            </a:pPr>
            <a:r>
              <a:t>Wir wollen die familien- und behindertenpolitische Komponente für alle verbindlich machen. </a:t>
            </a:r>
          </a:p>
          <a:p>
            <a:pPr defTabSz="457200">
              <a:lnSpc>
                <a:spcPct val="110000"/>
              </a:lnSpc>
              <a:defRPr sz="1300">
                <a:latin typeface="+mn-lt"/>
                <a:ea typeface="+mn-ea"/>
                <a:cs typeface="+mn-cs"/>
                <a:sym typeface="Helvetica"/>
              </a:defRPr>
            </a:pPr>
          </a:p>
          <a:p>
            <a:pPr defTabSz="457200">
              <a:lnSpc>
                <a:spcPct val="110000"/>
              </a:lnSpc>
              <a:defRPr sz="1300">
                <a:latin typeface="+mn-lt"/>
                <a:ea typeface="+mn-ea"/>
                <a:cs typeface="+mn-cs"/>
                <a:sym typeface="Helvetica"/>
              </a:defRPr>
            </a:pPr>
            <a:r>
              <a:t>Das Tenure-Track-Programm werden wir verstetigen, ausbauen und attraktiver machen. Wir wollen das Professorinnenprogramm stärken. </a:t>
            </a:r>
          </a:p>
          <a:p>
            <a:pPr defTabSz="457200">
              <a:lnSpc>
                <a:spcPct val="110000"/>
              </a:lnSpc>
              <a:defRPr sz="1300">
                <a:latin typeface="+mn-lt"/>
                <a:ea typeface="+mn-ea"/>
                <a:cs typeface="+mn-cs"/>
                <a:sym typeface="Helvetica"/>
              </a:defRPr>
            </a:pPr>
          </a:p>
          <a:p>
            <a:pPr defTabSz="457200">
              <a:lnSpc>
                <a:spcPct val="110000"/>
              </a:lnSpc>
              <a:defRPr sz="1300">
                <a:latin typeface="+mn-lt"/>
                <a:ea typeface="+mn-ea"/>
                <a:cs typeface="+mn-cs"/>
                <a:sym typeface="Helvetica"/>
              </a:defRPr>
            </a:pPr>
            <a:r>
              <a:rPr>
                <a:solidFill>
                  <a:schemeClr val="accent4">
                    <a:lumOff val="-8800"/>
                  </a:schemeClr>
                </a:solidFill>
              </a:rPr>
              <a:t>Wir wollen Geschlechtergerechtigkeit und Vielfalt künftig in allen Förderprogrammen und Institutionen verankern und durchsetzen. Mit einem Bund-Länder-Programm wollen wir Best-Practice-Projekte für 1) </a:t>
            </a:r>
            <a:r>
              <a:t>alternative Karrieren außerhalb der Professur, </a:t>
            </a:r>
            <a:r>
              <a:rPr>
                <a:solidFill>
                  <a:schemeClr val="accent4">
                    <a:lumOff val="-8800"/>
                  </a:schemeClr>
                </a:solidFill>
              </a:rPr>
              <a:t>2) DiversityManagement, 3) moderne Governance-, Personal- und Organisationsstrukturen fördern. Standards für Führung und Compliance-Prozesse sind im Wissenschaftssystem noch stärker zu berücksichtigen.“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Textfeld 3"/>
          <p:cNvSpPr txBox="1"/>
          <p:nvPr>
            <p:ph type="sldNum" sz="quarter" idx="2"/>
          </p:nvPr>
        </p:nvSpPr>
        <p:spPr>
          <a:xfrm>
            <a:off x="8191781" y="6065542"/>
            <a:ext cx="231277"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93" name="Titel 1"/>
          <p:cNvSpPr txBox="1"/>
          <p:nvPr>
            <p:ph type="title"/>
          </p:nvPr>
        </p:nvSpPr>
        <p:spPr>
          <a:xfrm>
            <a:off x="301396" y="107044"/>
            <a:ext cx="6198910" cy="864097"/>
          </a:xfrm>
          <a:prstGeom prst="rect">
            <a:avLst/>
          </a:prstGeom>
        </p:spPr>
        <p:txBody>
          <a:bodyPr/>
          <a:lstStyle>
            <a:lvl1pPr>
              <a:defRPr sz="2200"/>
            </a:lvl1pPr>
          </a:lstStyle>
          <a:p>
            <a:pPr/>
            <a:r>
              <a:t>Wie wird man ein*e erfolgreiche*r Wissenschaftler*in?</a:t>
            </a:r>
          </a:p>
        </p:txBody>
      </p:sp>
      <p:sp>
        <p:nvSpPr>
          <p:cNvPr id="294" name="viele Studien / viele Befunde"/>
          <p:cNvSpPr txBox="1"/>
          <p:nvPr/>
        </p:nvSpPr>
        <p:spPr>
          <a:xfrm>
            <a:off x="537303" y="1344037"/>
            <a:ext cx="2007654"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Gill Sans"/>
                <a:ea typeface="Gill Sans"/>
                <a:cs typeface="Gill Sans"/>
                <a:sym typeface="Gill Sans"/>
              </a:defRPr>
            </a:lvl1pPr>
          </a:lstStyle>
          <a:p>
            <a:pPr/>
            <a:r>
              <a:t>viele Studien / viele Befunde</a:t>
            </a:r>
          </a:p>
        </p:txBody>
      </p:sp>
      <p:sp>
        <p:nvSpPr>
          <p:cNvPr id="295" name="Linie"/>
          <p:cNvSpPr/>
          <p:nvPr/>
        </p:nvSpPr>
        <p:spPr>
          <a:xfrm flipH="1">
            <a:off x="1533699" y="2053371"/>
            <a:ext cx="1" cy="1130328"/>
          </a:xfrm>
          <a:prstGeom prst="line">
            <a:avLst/>
          </a:prstGeom>
          <a:ln w="25400">
            <a:solidFill>
              <a:schemeClr val="accent4">
                <a:lumOff val="-8800"/>
              </a:schemeClr>
            </a:solidFill>
            <a:tailEnd type="triangle"/>
          </a:ln>
        </p:spPr>
        <p:txBody>
          <a:bodyPr lIns="45719" rIns="45719"/>
          <a:lstStyle/>
          <a:p>
            <a:pPr/>
          </a:p>
        </p:txBody>
      </p:sp>
      <p:sp>
        <p:nvSpPr>
          <p:cNvPr id="296" name="viele Publikationen (in guten Journals)"/>
          <p:cNvSpPr txBox="1"/>
          <p:nvPr/>
        </p:nvSpPr>
        <p:spPr>
          <a:xfrm>
            <a:off x="602588" y="3226316"/>
            <a:ext cx="2007654"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Gill Sans"/>
                <a:ea typeface="Gill Sans"/>
                <a:cs typeface="Gill Sans"/>
                <a:sym typeface="Gill Sans"/>
              </a:defRPr>
            </a:lvl1pPr>
          </a:lstStyle>
          <a:p>
            <a:pPr/>
            <a:r>
              <a:t>viele Publikationen (in guten Journals)</a:t>
            </a:r>
          </a:p>
        </p:txBody>
      </p:sp>
      <p:sp>
        <p:nvSpPr>
          <p:cNvPr id="297" name="Linie"/>
          <p:cNvSpPr/>
          <p:nvPr/>
        </p:nvSpPr>
        <p:spPr>
          <a:xfrm flipH="1">
            <a:off x="1534390" y="3859500"/>
            <a:ext cx="1" cy="827459"/>
          </a:xfrm>
          <a:prstGeom prst="line">
            <a:avLst/>
          </a:prstGeom>
          <a:ln w="25400">
            <a:solidFill>
              <a:schemeClr val="accent4">
                <a:lumOff val="-8800"/>
              </a:schemeClr>
            </a:solidFill>
            <a:tailEnd type="triangle"/>
          </a:ln>
        </p:spPr>
        <p:txBody>
          <a:bodyPr lIns="45719" rIns="45719"/>
          <a:lstStyle/>
          <a:p>
            <a:pPr/>
          </a:p>
        </p:txBody>
      </p:sp>
      <p:sp>
        <p:nvSpPr>
          <p:cNvPr id="298" name="gute Karrierechancen in der Wissenschaft"/>
          <p:cNvSpPr txBox="1"/>
          <p:nvPr/>
        </p:nvSpPr>
        <p:spPr>
          <a:xfrm>
            <a:off x="536536" y="4777702"/>
            <a:ext cx="2007654"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Gill Sans"/>
                <a:ea typeface="Gill Sans"/>
                <a:cs typeface="Gill Sans"/>
                <a:sym typeface="Gill Sans"/>
              </a:defRPr>
            </a:lvl1pPr>
          </a:lstStyle>
          <a:p>
            <a:pPr/>
            <a:r>
              <a:t>gute Karrierechancen in der Wissenschaft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3"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8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885" name="Titel 1"/>
          <p:cNvSpPr txBox="1"/>
          <p:nvPr>
            <p:ph type="title"/>
          </p:nvPr>
        </p:nvSpPr>
        <p:spPr>
          <a:xfrm>
            <a:off x="301396" y="107044"/>
            <a:ext cx="6198910" cy="864097"/>
          </a:xfrm>
          <a:prstGeom prst="rect">
            <a:avLst/>
          </a:prstGeom>
        </p:spPr>
        <p:txBody>
          <a:bodyPr/>
          <a:lstStyle/>
          <a:p>
            <a:pPr>
              <a:defRPr sz="2200"/>
            </a:pPr>
            <a:r>
              <a:t>Trotzdem promovieren? </a:t>
            </a:r>
          </a:p>
          <a:p>
            <a:pPr>
              <a:defRPr sz="2200"/>
            </a:pPr>
            <a:r>
              <a:t>Was sollte man mitbringen?</a:t>
            </a:r>
          </a:p>
        </p:txBody>
      </p:sp>
      <p:sp>
        <p:nvSpPr>
          <p:cNvPr id="886" name="Interesse am Fach…"/>
          <p:cNvSpPr txBox="1"/>
          <p:nvPr/>
        </p:nvSpPr>
        <p:spPr>
          <a:xfrm>
            <a:off x="301191" y="1303051"/>
            <a:ext cx="4242769" cy="45742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lnSpc>
                <a:spcPts val="2100"/>
              </a:lnSpc>
              <a:spcBef>
                <a:spcPts val="700"/>
              </a:spcBef>
              <a:buSzPct val="100000"/>
              <a:buChar char="•"/>
              <a:defRPr sz="1500"/>
            </a:pPr>
            <a:r>
              <a:t>Interesse am Fach</a:t>
            </a:r>
          </a:p>
          <a:p>
            <a:pPr marL="180473" indent="-180473">
              <a:lnSpc>
                <a:spcPts val="2100"/>
              </a:lnSpc>
              <a:spcBef>
                <a:spcPts val="700"/>
              </a:spcBef>
              <a:buSzPct val="100000"/>
              <a:buChar char="•"/>
              <a:defRPr sz="1500"/>
            </a:pPr>
            <a:r>
              <a:t>Spaß an Forschung (und Lehre)</a:t>
            </a:r>
          </a:p>
          <a:p>
            <a:pPr marL="180473" indent="-180473">
              <a:lnSpc>
                <a:spcPts val="2100"/>
              </a:lnSpc>
              <a:spcBef>
                <a:spcPts val="700"/>
              </a:spcBef>
              <a:buSzPct val="100000"/>
              <a:buChar char="•"/>
              <a:defRPr sz="1500"/>
            </a:pPr>
            <a:r>
              <a:t>Neugier &amp; Spaß daran, sich selbstständig neue Dinge zu erschließen</a:t>
            </a:r>
          </a:p>
          <a:p>
            <a:pPr marL="180473" indent="-180473">
              <a:lnSpc>
                <a:spcPts val="2100"/>
              </a:lnSpc>
              <a:spcBef>
                <a:spcPts val="700"/>
              </a:spcBef>
              <a:buSzPct val="100000"/>
              <a:buChar char="•"/>
              <a:defRPr sz="1500"/>
            </a:pPr>
            <a:r>
              <a:t>Geduld (Projekte können sich über Jahre hinziehen und Experimente können schiefgehen)</a:t>
            </a:r>
          </a:p>
          <a:p>
            <a:pPr marL="180473" indent="-180473">
              <a:lnSpc>
                <a:spcPts val="2100"/>
              </a:lnSpc>
              <a:spcBef>
                <a:spcPts val="400"/>
              </a:spcBef>
              <a:buSzPct val="100000"/>
              <a:buChar char="•"/>
              <a:defRPr sz="1500"/>
            </a:pPr>
            <a:r>
              <a:t>Kenntnisse in Datenauswertung (Statistik &amp; Programmiersprache, idealerweise R, Python und/oder Matlab)</a:t>
            </a:r>
          </a:p>
          <a:p>
            <a:pPr marL="180473" indent="-180473">
              <a:lnSpc>
                <a:spcPts val="2100"/>
              </a:lnSpc>
              <a:spcBef>
                <a:spcPts val="700"/>
              </a:spcBef>
              <a:buSzPct val="100000"/>
              <a:buChar char="•"/>
              <a:defRPr sz="1500"/>
            </a:pPr>
            <a:r>
              <a:t>Forschungspraktika, Teilnahme an Workshops oder Konferenzen, Tätigkeit als HiWi, vielleicht schon Publikationen…</a:t>
            </a:r>
          </a:p>
          <a:p>
            <a:pPr marL="180473" indent="-180473">
              <a:lnSpc>
                <a:spcPts val="2100"/>
              </a:lnSpc>
              <a:spcBef>
                <a:spcPts val="700"/>
              </a:spcBef>
              <a:buSzPct val="100000"/>
              <a:buChar char="•"/>
              <a:defRPr sz="1500"/>
            </a:pPr>
            <a:r>
              <a:t>Twitter-Account (kein Witz, darüber findet man auch viele Jobangebote)</a:t>
            </a:r>
          </a:p>
        </p:txBody>
      </p:sp>
      <p:pic>
        <p:nvPicPr>
          <p:cNvPr id="887" name="Bildschirmfoto 2021-07-07 um 10.57.58.png" descr="Bildschirmfoto 2021-07-07 um 10.57.58.png"/>
          <p:cNvPicPr>
            <a:picLocks noChangeAspect="1"/>
          </p:cNvPicPr>
          <p:nvPr/>
        </p:nvPicPr>
        <p:blipFill>
          <a:blip r:embed="rId2">
            <a:extLst/>
          </a:blip>
          <a:srcRect l="1244" t="12533" r="55269" b="4629"/>
          <a:stretch>
            <a:fillRect/>
          </a:stretch>
        </p:blipFill>
        <p:spPr>
          <a:xfrm>
            <a:off x="4898764" y="1555534"/>
            <a:ext cx="3559775" cy="4139323"/>
          </a:xfrm>
          <a:prstGeom prst="rect">
            <a:avLst/>
          </a:prstGeom>
          <a:ln w="12700">
            <a:miter lim="400000"/>
          </a:ln>
        </p:spPr>
      </p:pic>
      <p:sp>
        <p:nvSpPr>
          <p:cNvPr id="888" name="Sprechblase"/>
          <p:cNvSpPr/>
          <p:nvPr/>
        </p:nvSpPr>
        <p:spPr>
          <a:xfrm>
            <a:off x="4984239" y="1706299"/>
            <a:ext cx="2038878" cy="866521"/>
          </a:xfrm>
          <a:prstGeom prst="wedgeEllipseCallout">
            <a:avLst>
              <a:gd name="adj1" fmla="val 38984"/>
              <a:gd name="adj2" fmla="val 78541"/>
            </a:avLst>
          </a:prstGeom>
          <a:solidFill>
            <a:schemeClr val="accent3">
              <a:lumOff val="44000"/>
            </a:schemeClr>
          </a:solidFill>
          <a:ln w="12700">
            <a:miter lim="400000"/>
          </a:ln>
        </p:spPr>
        <p:txBody>
          <a:bodyPr lIns="45719" rIns="45719"/>
          <a:lstStyle/>
          <a:p>
            <a:pPr/>
          </a:p>
        </p:txBody>
      </p:sp>
      <p:sp>
        <p:nvSpPr>
          <p:cNvPr id="889" name="Ich möchte…"/>
          <p:cNvSpPr txBox="1"/>
          <p:nvPr/>
        </p:nvSpPr>
        <p:spPr>
          <a:xfrm>
            <a:off x="5132699" y="1793739"/>
            <a:ext cx="1707119"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400">
                <a:latin typeface="Gill Sans"/>
                <a:ea typeface="Gill Sans"/>
                <a:cs typeface="Gill Sans"/>
                <a:sym typeface="Gill Sans"/>
              </a:defRPr>
            </a:pPr>
            <a:r>
              <a:t>Ich möchte </a:t>
            </a:r>
          </a:p>
          <a:p>
            <a:pPr algn="ctr">
              <a:defRPr sz="1400">
                <a:latin typeface="Gill Sans"/>
                <a:ea typeface="Gill Sans"/>
                <a:cs typeface="Gill Sans"/>
                <a:sym typeface="Gill Sans"/>
              </a:defRPr>
            </a:pPr>
            <a:r>
              <a:t>trotzdem gern promovieren!</a:t>
            </a:r>
          </a:p>
        </p:txBody>
      </p:sp>
      <p:sp>
        <p:nvSpPr>
          <p:cNvPr id="890" name="„Ich bin Hanna“-Video des BMBF im Archiv nicht mehr verfügbar, aber das Video ist noch auf YouTube (Jörg Thomsen, 2021)"/>
          <p:cNvSpPr txBox="1"/>
          <p:nvPr/>
        </p:nvSpPr>
        <p:spPr>
          <a:xfrm>
            <a:off x="4855136" y="5703247"/>
            <a:ext cx="3619984" cy="3434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000"/>
              </a:lnSpc>
              <a:defRPr sz="800">
                <a:solidFill>
                  <a:schemeClr val="accent3">
                    <a:lumOff val="-11199"/>
                  </a:schemeClr>
                </a:solidFill>
                <a:latin typeface="D-DIN"/>
                <a:ea typeface="D-DIN"/>
                <a:cs typeface="D-DIN"/>
                <a:sym typeface="D-DIN"/>
              </a:defRPr>
            </a:lvl1pPr>
          </a:lstStyle>
          <a:p>
            <a:pPr>
              <a:defRPr>
                <a:solidFill>
                  <a:srgbClr val="000000"/>
                </a:solidFill>
              </a:defRPr>
            </a:pPr>
            <a:r>
              <a:rPr>
                <a:solidFill>
                  <a:schemeClr val="accent3">
                    <a:lumOff val="-11199"/>
                  </a:schemeClr>
                </a:solidFill>
              </a:rPr>
              <a:t>„Ich bin Hanna“-Video des BMBF im Archiv nicht mehr verfügbar, aber das Video ist noch auf YouTube (Jörg Thomsen, 2021)</a:t>
            </a:r>
          </a:p>
        </p:txBody>
      </p:sp>
      <p:sp>
        <p:nvSpPr>
          <p:cNvPr id="891" name="Abbildung 17…"/>
          <p:cNvSpPr txBox="1"/>
          <p:nvPr/>
        </p:nvSpPr>
        <p:spPr>
          <a:xfrm>
            <a:off x="4860625" y="1179914"/>
            <a:ext cx="3960838" cy="3721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1000">
                <a:solidFill>
                  <a:schemeClr val="accent4">
                    <a:lumOff val="-8800"/>
                  </a:schemeClr>
                </a:solidFill>
                <a:latin typeface="D-DIN"/>
                <a:ea typeface="D-DIN"/>
                <a:cs typeface="D-DIN"/>
                <a:sym typeface="D-DIN"/>
              </a:defRPr>
            </a:pPr>
            <a:r>
              <a:t>Abbildung 17</a:t>
            </a:r>
          </a:p>
          <a:p>
            <a:pPr defTabSz="457200">
              <a:lnSpc>
                <a:spcPts val="1100"/>
              </a:lnSpc>
              <a:defRPr i="1" sz="1000">
                <a:solidFill>
                  <a:schemeClr val="accent4">
                    <a:lumOff val="-8800"/>
                  </a:schemeClr>
                </a:solidFill>
                <a:latin typeface="D-DIN"/>
                <a:ea typeface="D-DIN"/>
                <a:cs typeface="D-DIN"/>
                <a:sym typeface="D-DIN"/>
              </a:defRPr>
            </a:pPr>
            <a:r>
              <a:t>Hanna will trotzdem Wissenschaftlerin werden</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3" name="Textfeld 3"/>
          <p:cNvSpPr txBox="1"/>
          <p:nvPr>
            <p:ph type="sldNum" sz="quarter" idx="2"/>
          </p:nvPr>
        </p:nvSpPr>
        <p:spPr>
          <a:xfrm>
            <a:off x="8287592" y="6065542"/>
            <a:ext cx="358414"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94"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895" name="Titel 1"/>
          <p:cNvSpPr txBox="1"/>
          <p:nvPr>
            <p:ph type="title"/>
          </p:nvPr>
        </p:nvSpPr>
        <p:spPr>
          <a:xfrm>
            <a:off x="301396" y="107044"/>
            <a:ext cx="6198910" cy="864097"/>
          </a:xfrm>
          <a:prstGeom prst="rect">
            <a:avLst/>
          </a:prstGeom>
        </p:spPr>
        <p:txBody>
          <a:bodyPr/>
          <a:lstStyle/>
          <a:p>
            <a:pPr>
              <a:defRPr sz="2200"/>
            </a:pPr>
            <a:r>
              <a:t>Trotzdem promovieren? </a:t>
            </a:r>
          </a:p>
          <a:p>
            <a:pPr>
              <a:defRPr sz="2200"/>
            </a:pPr>
            <a:r>
              <a:t>Worauf solltet ihr achten?</a:t>
            </a:r>
          </a:p>
        </p:txBody>
      </p:sp>
      <p:sp>
        <p:nvSpPr>
          <p:cNvPr id="896" name="DFG-Projektstellen: 75% statt 65% oder 50% Bezahlung für 100% Arbeit…"/>
          <p:cNvSpPr txBox="1"/>
          <p:nvPr/>
        </p:nvSpPr>
        <p:spPr>
          <a:xfrm>
            <a:off x="301396" y="1328722"/>
            <a:ext cx="4242769" cy="44318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lnSpc>
                <a:spcPts val="2100"/>
              </a:lnSpc>
              <a:spcBef>
                <a:spcPts val="700"/>
              </a:spcBef>
              <a:buSzPct val="100000"/>
              <a:buChar char="•"/>
              <a:defRPr sz="1400"/>
            </a:pPr>
            <a:r>
              <a:t>DFG-Projektstellen: 75% statt 65% oder 50% Bezahlung für 100% Arbeit</a:t>
            </a:r>
          </a:p>
          <a:p>
            <a:pPr marL="180473" indent="-180473">
              <a:lnSpc>
                <a:spcPts val="2100"/>
              </a:lnSpc>
              <a:spcBef>
                <a:spcPts val="700"/>
              </a:spcBef>
              <a:buSzPct val="100000"/>
              <a:buChar char="•"/>
              <a:defRPr sz="1400"/>
            </a:pPr>
            <a:r>
              <a:t>reine Forschungsstellen: die Arbeitszeit fließt so meist direkt in das Dissertationsprojekt, Lehrverpflichtungen sind zwar nett, rauben aber auch sehr sehr sehr (!) viel Zeit</a:t>
            </a:r>
          </a:p>
          <a:p>
            <a:pPr marL="180473" indent="-180473">
              <a:lnSpc>
                <a:spcPts val="2100"/>
              </a:lnSpc>
              <a:spcBef>
                <a:spcPts val="700"/>
              </a:spcBef>
              <a:buSzPct val="100000"/>
              <a:buChar char="•"/>
              <a:defRPr sz="1400"/>
            </a:pPr>
            <a:r>
              <a:t>Sucht nach netten Arbeitseinheiten / PIs - ob das Projekt interessant ist, ist erstmal zweitrangig</a:t>
            </a:r>
          </a:p>
          <a:p>
            <a:pPr lvl="2" indent="457200">
              <a:lnSpc>
                <a:spcPts val="2100"/>
              </a:lnSpc>
              <a:spcBef>
                <a:spcPts val="700"/>
              </a:spcBef>
              <a:defRPr sz="1400"/>
            </a:pPr>
            <a:r>
              <a:t>—&gt; sprecht mit aktuellen/ehemaligen Doktorand*innen über Betreuungsstil, Arbeitsatmosphäre, psychische Belastung,…</a:t>
            </a:r>
          </a:p>
          <a:p>
            <a:pPr marL="180473" indent="-180473">
              <a:lnSpc>
                <a:spcPts val="2100"/>
              </a:lnSpc>
              <a:spcBef>
                <a:spcPts val="700"/>
              </a:spcBef>
              <a:buSzPct val="100000"/>
              <a:buChar char="•"/>
              <a:defRPr sz="1400"/>
            </a:pPr>
            <a:r>
              <a:t>Sucht nach Stellen in bereits geplanten Projekten, damit ihr euch euer Projekt nicht komplett selbst ausdenken müsst und wisst, was auf euch zukommt</a:t>
            </a:r>
          </a:p>
        </p:txBody>
      </p:sp>
      <p:pic>
        <p:nvPicPr>
          <p:cNvPr id="897" name="Bildschirmfoto 2021-07-07 um 10.57.58.png" descr="Bildschirmfoto 2021-07-07 um 10.57.58.png"/>
          <p:cNvPicPr>
            <a:picLocks noChangeAspect="1"/>
          </p:cNvPicPr>
          <p:nvPr/>
        </p:nvPicPr>
        <p:blipFill>
          <a:blip r:embed="rId2">
            <a:extLst/>
          </a:blip>
          <a:srcRect l="1244" t="12533" r="55269" b="4629"/>
          <a:stretch>
            <a:fillRect/>
          </a:stretch>
        </p:blipFill>
        <p:spPr>
          <a:xfrm>
            <a:off x="4898764" y="1555534"/>
            <a:ext cx="3559775" cy="4139323"/>
          </a:xfrm>
          <a:prstGeom prst="rect">
            <a:avLst/>
          </a:prstGeom>
          <a:ln w="12700">
            <a:miter lim="400000"/>
          </a:ln>
        </p:spPr>
      </p:pic>
      <p:sp>
        <p:nvSpPr>
          <p:cNvPr id="898" name="Sprechblase"/>
          <p:cNvSpPr/>
          <p:nvPr/>
        </p:nvSpPr>
        <p:spPr>
          <a:xfrm>
            <a:off x="4984239" y="1706299"/>
            <a:ext cx="2038878" cy="866521"/>
          </a:xfrm>
          <a:prstGeom prst="wedgeEllipseCallout">
            <a:avLst>
              <a:gd name="adj1" fmla="val 38984"/>
              <a:gd name="adj2" fmla="val 78541"/>
            </a:avLst>
          </a:prstGeom>
          <a:solidFill>
            <a:schemeClr val="accent3">
              <a:lumOff val="44000"/>
            </a:schemeClr>
          </a:solidFill>
          <a:ln w="12700">
            <a:miter lim="400000"/>
          </a:ln>
        </p:spPr>
        <p:txBody>
          <a:bodyPr lIns="45719" rIns="45719"/>
          <a:lstStyle/>
          <a:p>
            <a:pPr/>
          </a:p>
        </p:txBody>
      </p:sp>
      <p:sp>
        <p:nvSpPr>
          <p:cNvPr id="899" name="Ich möchte…"/>
          <p:cNvSpPr txBox="1"/>
          <p:nvPr/>
        </p:nvSpPr>
        <p:spPr>
          <a:xfrm>
            <a:off x="5132699" y="1793739"/>
            <a:ext cx="1707119"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1400">
                <a:latin typeface="Gill Sans"/>
                <a:ea typeface="Gill Sans"/>
                <a:cs typeface="Gill Sans"/>
                <a:sym typeface="Gill Sans"/>
              </a:defRPr>
            </a:pPr>
            <a:r>
              <a:t>Ich möchte </a:t>
            </a:r>
          </a:p>
          <a:p>
            <a:pPr algn="ctr">
              <a:defRPr sz="1400">
                <a:latin typeface="Gill Sans"/>
                <a:ea typeface="Gill Sans"/>
                <a:cs typeface="Gill Sans"/>
                <a:sym typeface="Gill Sans"/>
              </a:defRPr>
            </a:pPr>
            <a:r>
              <a:t>trotzdem gern promovieren!</a:t>
            </a:r>
          </a:p>
        </p:txBody>
      </p:sp>
      <p:sp>
        <p:nvSpPr>
          <p:cNvPr id="900" name="„Ich bin Hanna“-Video des BMBF im Archiv nicht mehr verfügbar, aber das Video ist noch auf YouTube (Jörg Thomsen, 2021)"/>
          <p:cNvSpPr txBox="1"/>
          <p:nvPr/>
        </p:nvSpPr>
        <p:spPr>
          <a:xfrm>
            <a:off x="4855136" y="5703247"/>
            <a:ext cx="3619984" cy="3434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1000"/>
              </a:lnSpc>
              <a:defRPr sz="800">
                <a:solidFill>
                  <a:schemeClr val="accent3">
                    <a:lumOff val="-11199"/>
                  </a:schemeClr>
                </a:solidFill>
                <a:latin typeface="D-DIN"/>
                <a:ea typeface="D-DIN"/>
                <a:cs typeface="D-DIN"/>
                <a:sym typeface="D-DIN"/>
              </a:defRPr>
            </a:lvl1pPr>
          </a:lstStyle>
          <a:p>
            <a:pPr>
              <a:defRPr>
                <a:solidFill>
                  <a:srgbClr val="000000"/>
                </a:solidFill>
              </a:defRPr>
            </a:pPr>
            <a:r>
              <a:rPr>
                <a:solidFill>
                  <a:schemeClr val="accent3">
                    <a:lumOff val="-11199"/>
                  </a:schemeClr>
                </a:solidFill>
              </a:rPr>
              <a:t>„Ich bin Hanna“-Video des BMBF im Archiv nicht mehr verfügbar, aber das Video ist noch auf YouTube (Jörg Thomsen, 2021)</a:t>
            </a:r>
          </a:p>
        </p:txBody>
      </p:sp>
      <p:sp>
        <p:nvSpPr>
          <p:cNvPr id="901" name="Abbildung 17…"/>
          <p:cNvSpPr txBox="1"/>
          <p:nvPr/>
        </p:nvSpPr>
        <p:spPr>
          <a:xfrm>
            <a:off x="4860625" y="1179914"/>
            <a:ext cx="3960838" cy="3721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1100"/>
              </a:lnSpc>
              <a:defRPr b="1" sz="1000">
                <a:solidFill>
                  <a:schemeClr val="accent4">
                    <a:lumOff val="-8800"/>
                  </a:schemeClr>
                </a:solidFill>
                <a:latin typeface="D-DIN"/>
                <a:ea typeface="D-DIN"/>
                <a:cs typeface="D-DIN"/>
                <a:sym typeface="D-DIN"/>
              </a:defRPr>
            </a:pPr>
            <a:r>
              <a:t>Abbildung 17</a:t>
            </a:r>
          </a:p>
          <a:p>
            <a:pPr defTabSz="457200">
              <a:lnSpc>
                <a:spcPts val="1100"/>
              </a:lnSpc>
              <a:defRPr i="1" sz="1000">
                <a:solidFill>
                  <a:schemeClr val="accent4">
                    <a:lumOff val="-8800"/>
                  </a:schemeClr>
                </a:solidFill>
                <a:latin typeface="D-DIN"/>
                <a:ea typeface="D-DIN"/>
                <a:cs typeface="D-DIN"/>
                <a:sym typeface="D-DIN"/>
              </a:defRPr>
            </a:pPr>
            <a:r>
              <a:t>Hanna will trotzdem Wissenschaftlerin werden</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3"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04" name="Titel 1"/>
          <p:cNvSpPr txBox="1"/>
          <p:nvPr>
            <p:ph type="title"/>
          </p:nvPr>
        </p:nvSpPr>
        <p:spPr>
          <a:prstGeom prst="rect">
            <a:avLst/>
          </a:prstGeom>
        </p:spPr>
        <p:txBody>
          <a:bodyPr/>
          <a:lstStyle/>
          <a:p>
            <a:pPr/>
            <a:r>
              <a:t>Literatur</a:t>
            </a:r>
          </a:p>
        </p:txBody>
      </p:sp>
      <p:sp>
        <p:nvSpPr>
          <p:cNvPr id="905" name="Psy_B_7-2: funktionelle Neuroanatomie, Merle Schuckart (schuckart@psychologie.uni-kiel.de), SoSe 2021"/>
          <p:cNvSpPr txBox="1"/>
          <p:nvPr/>
        </p:nvSpPr>
        <p:spPr>
          <a:xfrm>
            <a:off x="608161" y="6123926"/>
            <a:ext cx="7408655"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906" name="Bahr, A., Eichhorn, K. &amp; Kubon, S. (2020, 17. Dezember). 95 Theses against the WissZeitVG. Abgerufen am 7. Juli 2021, von https://95vswisszeitvg.wordpress.com/…"/>
          <p:cNvSpPr txBox="1"/>
          <p:nvPr/>
        </p:nvSpPr>
        <p:spPr>
          <a:xfrm>
            <a:off x="291232" y="1277860"/>
            <a:ext cx="8016174" cy="45301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539999" indent="-539999" defTabSz="457200">
              <a:lnSpc>
                <a:spcPts val="1400"/>
              </a:lnSpc>
              <a:defRPr sz="1000">
                <a:uFill>
                  <a:solidFill>
                    <a:srgbClr val="000000"/>
                  </a:solidFill>
                </a:uFill>
                <a:latin typeface="Gill Sans"/>
                <a:ea typeface="Gill Sans"/>
                <a:cs typeface="Gill Sans"/>
                <a:sym typeface="Gill Sans"/>
              </a:defRPr>
            </a:pPr>
          </a:p>
          <a:p>
            <a:pPr marL="110289" indent="-110289" defTabSz="457200">
              <a:lnSpc>
                <a:spcPts val="1400"/>
              </a:lnSpc>
              <a:buSzPct val="100000"/>
              <a:buChar char="•"/>
              <a:defRPr sz="1000">
                <a:latin typeface="Gill Sans"/>
                <a:ea typeface="Gill Sans"/>
                <a:cs typeface="Gill Sans"/>
                <a:sym typeface="Gill Sans"/>
              </a:defRPr>
            </a:pPr>
            <a:r>
              <a:t>Bahr, A., Eichhorn, K. &amp; Kubon, S. (2020, 17. Dezember). 95 Theses against the WissZeitVG. Abgerufen am 7. Juli 2021, von https://95vswisszeitvg.wordpress.com/</a:t>
            </a:r>
          </a:p>
          <a:p>
            <a:pPr marL="110289" indent="-110289" defTabSz="457200">
              <a:lnSpc>
                <a:spcPts val="1400"/>
              </a:lnSpc>
              <a:buSzPct val="100000"/>
              <a:buChar char="•"/>
              <a:defRPr sz="1000">
                <a:latin typeface="Gill Sans"/>
                <a:ea typeface="Gill Sans"/>
                <a:cs typeface="Gill Sans"/>
                <a:sym typeface="Gill Sans"/>
              </a:defRPr>
            </a:pPr>
            <a:r>
              <a:t>Bem, D. J. (2003). Writing the Empirical Journal Article. In J. M. Darley, M. P. Zanna &amp; H. L. Roediger Ill (Hrsg.), The Complete Academic: A Practical Guide for the Beginning Social Scientist (2. Aufl.). Washington, D.C.: American Psychological Association. Abgerufen von </a:t>
            </a:r>
            <a:r>
              <a:rPr>
                <a:hlinkClick r:id="rId2" invalidUrl="" action="" tgtFrame="" tooltip="" history="1" highlightClick="0" endSnd="0"/>
              </a:rPr>
              <a:t>https://psychology.yale.edu/sites/default/files/bemempirical.pdf</a:t>
            </a:r>
          </a:p>
          <a:p>
            <a:pPr marL="110289" indent="-110289" defTabSz="457200">
              <a:lnSpc>
                <a:spcPts val="1400"/>
              </a:lnSpc>
              <a:buSzPct val="100000"/>
              <a:buChar char="•"/>
              <a:defRPr sz="1000">
                <a:latin typeface="Gill Sans"/>
                <a:ea typeface="Gill Sans"/>
                <a:cs typeface="Gill Sans"/>
                <a:sym typeface="Gill Sans"/>
              </a:defRPr>
            </a:pPr>
            <a:r>
              <a:t>Blume, C. [christine_blume]. (2021, 10. Juni). Ich bin Christine, 34 Jahre alt. Ich bin Psychologin &amp; Schlafforscherin. Ich interessiere mich u.a. für den Schlaf in einer [Tweet]. Twitter. </a:t>
            </a:r>
            <a:r>
              <a:rPr>
                <a:hlinkClick r:id="rId3" invalidUrl="" action="" tgtFrame="" tooltip="" history="1" highlightClick="0" endSnd="0"/>
              </a:rPr>
              <a:t>https://twitter.com/christine_blume/status/1402941753045487617</a:t>
            </a:r>
          </a:p>
          <a:p>
            <a:pPr marL="110289" indent="-110289" defTabSz="457200">
              <a:lnSpc>
                <a:spcPts val="1400"/>
              </a:lnSpc>
              <a:buSzPct val="100000"/>
              <a:buChar char="•"/>
              <a:defRPr sz="1000">
                <a:latin typeface="Gill Sans"/>
                <a:ea typeface="Gill Sans"/>
                <a:cs typeface="Gill Sans"/>
                <a:sym typeface="Gill Sans"/>
              </a:defRPr>
            </a:pPr>
            <a:r>
              <a:t>Fassbender, I. [InaFassbender]. (2021, 27. Juni). Das kann ich nur bestätigen und füge hinzu: Partner:innen und Kinder fangen auch jedes Mal bei Null an und/oder [Tweet]. Twitter. </a:t>
            </a:r>
            <a:r>
              <a:rPr>
                <a:hlinkClick r:id="rId4" invalidUrl="" action="" tgtFrame="" tooltip="" history="1" highlightClick="0" endSnd="0"/>
              </a:rPr>
              <a:t>https://twitter.com/GordonFeld/status/1286208779571408896</a:t>
            </a:r>
          </a:p>
          <a:p>
            <a:pPr marL="110289" indent="-110289" defTabSz="457200">
              <a:lnSpc>
                <a:spcPts val="1400"/>
              </a:lnSpc>
              <a:buSzPct val="100000"/>
              <a:buChar char="•"/>
              <a:defRPr sz="1000">
                <a:latin typeface="Gill Sans"/>
                <a:ea typeface="Gill Sans"/>
                <a:cs typeface="Gill Sans"/>
                <a:sym typeface="Gill Sans"/>
              </a:defRPr>
            </a:pPr>
            <a:r>
              <a:t>Feld, G. [GordonFeld]. (2020, 10. Juni). I didn’t really want to get into this again, but this is just wrong. If you are exhausted and overwhelmed [Tweet]. Twitter. </a:t>
            </a:r>
            <a:r>
              <a:rPr>
                <a:hlinkClick r:id="rId4" invalidUrl="" action="" tgtFrame="" tooltip="" history="1" highlightClick="0" endSnd="0"/>
              </a:rPr>
              <a:t>https://twitter.com/GordonFeld/status/1286208779571408896</a:t>
            </a:r>
          </a:p>
          <a:p>
            <a:pPr marL="110289" indent="-110289" defTabSz="457200">
              <a:lnSpc>
                <a:spcPts val="1400"/>
              </a:lnSpc>
              <a:buSzPct val="100000"/>
              <a:buChar char="•"/>
              <a:defRPr sz="1000">
                <a:latin typeface="Gill Sans"/>
                <a:ea typeface="Gill Sans"/>
                <a:cs typeface="Gill Sans"/>
                <a:sym typeface="Gill Sans"/>
              </a:defRPr>
            </a:pPr>
            <a:r>
              <a:t>Gassmann, F. (2020). Das Wissenschaftszeitvertragsgesetz: Eine erste Evaluation der Novellierung von 2016. Abgerufen am 7. Juli 2021, von https://www.gew.de/index.php?eID=dumpFile&amp;t=f&amp;f=95100&amp;token=7913981201ce431a69b4b6cdb353b85c71a2636b&amp;sdownload=&amp;n=Evaluation-WissZeitVG-AV-final.pdf</a:t>
            </a:r>
          </a:p>
          <a:p>
            <a:pPr marL="110289" indent="-110289" defTabSz="457200">
              <a:lnSpc>
                <a:spcPts val="1400"/>
              </a:lnSpc>
              <a:buSzPct val="100000"/>
              <a:buChar char="•"/>
              <a:defRPr sz="1000">
                <a:latin typeface="Gill Sans"/>
                <a:ea typeface="Gill Sans"/>
                <a:cs typeface="Gill Sans"/>
                <a:sym typeface="Gill Sans"/>
              </a:defRPr>
            </a:pPr>
            <a:r>
              <a:t>Grinberg, V. [vicgrinberg]. (2021, Juli). Ich bin Victoria, ich habe in Physik promoviert, zwei Postdocs im Ausland gemacht (1x MIT, 1x Europäische Weltraumorganisation), meine eigene [Tweet]. Twitter, https://twitter.com/vicgrinberg/status/1402947728020230144</a:t>
            </a:r>
          </a:p>
          <a:p>
            <a:pPr marL="110289" indent="-110289" defTabSz="457200">
              <a:lnSpc>
                <a:spcPts val="1400"/>
              </a:lnSpc>
              <a:buSzPct val="100000"/>
              <a:buChar char="•"/>
              <a:defRPr sz="1000">
                <a:latin typeface="Gill Sans"/>
                <a:ea typeface="Gill Sans"/>
                <a:cs typeface="Gill Sans"/>
                <a:sym typeface="Gill Sans"/>
              </a:defRPr>
            </a:pPr>
            <a:r>
              <a:t>#ichbinhanna. (2021). [Vorlesungsfolien]. Abgerufen von https://drive.google.com/file/d/1q1fgfW9jasfxtdeHYjteQGUEGfRG-yAe/view</a:t>
            </a:r>
          </a:p>
          <a:p>
            <a:pPr marL="110289" indent="-110289" defTabSz="457200">
              <a:lnSpc>
                <a:spcPts val="1400"/>
              </a:lnSpc>
              <a:buSzPct val="100000"/>
              <a:buChar char="•"/>
              <a:defRPr sz="1000">
                <a:latin typeface="Gill Sans"/>
                <a:ea typeface="Gill Sans"/>
                <a:cs typeface="Gill Sans"/>
                <a:sym typeface="Gill Sans"/>
              </a:defRPr>
            </a:pPr>
            <a:r>
              <a:t>Jungmitgliedervertreter*innen der Deutschen Gesellschaft für Psychologie. (2019). DGPs: Stellungnahme der DGPs-Jungmitglieder zur Doktorandinnen- und Doktorandenvergütung. Abgerufen am 7. Juli 2021, von https://www.dgps.de/index.php?id=2000498&amp;tx_ttnews%5Btt_news%5D=1927&amp;cHash=3268d278c1e89a461547b654045818f6</a:t>
            </a:r>
          </a:p>
          <a:p>
            <a:pPr marL="110289" indent="-110289" defTabSz="457200">
              <a:lnSpc>
                <a:spcPts val="1400"/>
              </a:lnSpc>
              <a:buSzPct val="100000"/>
              <a:buChar char="•"/>
              <a:defRPr sz="1000">
                <a:latin typeface="Gill Sans"/>
                <a:ea typeface="Gill Sans"/>
                <a:cs typeface="Gill Sans"/>
                <a:sym typeface="Gill Sans"/>
              </a:defRPr>
            </a:pPr>
            <a:r>
              <a:t>Lasser, J. (2021). #IchBinHanna Slide Deck [Vorlesungsfolien]. Abgerufen von https://docs.google.com/presentation/d/1JzjDs6ckbvcb7bBEk4k1dG-jwaivIFTwp30LKkJd-00/edit#slide=id.ge34dac6efd_1_12</a:t>
            </a:r>
          </a:p>
          <a:p>
            <a:pPr marL="110289" indent="-110289" defTabSz="457200">
              <a:lnSpc>
                <a:spcPts val="1400"/>
              </a:lnSpc>
              <a:buSzPct val="100000"/>
              <a:buChar char="•"/>
              <a:defRPr sz="1000">
                <a:latin typeface="Gill Sans"/>
                <a:ea typeface="Gill Sans"/>
                <a:cs typeface="Gill Sans"/>
                <a:sym typeface="Gill Sans"/>
              </a:defRPr>
            </a:pPr>
            <a:r>
              <a:rPr i="1"/>
              <a:t>Mehr Fortschritt wagen - Koalitionsvertrag zwischen SPD, Bündnis 90/die Grünen und FDP</a:t>
            </a:r>
            <a:r>
              <a:t>. (2021). https://www.spd.de/fileadmin/Dokumente/Koalitionsvertrag/Koalitionsvertrag_2021-2025.pdf</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8"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09" name="Titel 1"/>
          <p:cNvSpPr txBox="1"/>
          <p:nvPr>
            <p:ph type="title"/>
          </p:nvPr>
        </p:nvSpPr>
        <p:spPr>
          <a:prstGeom prst="rect">
            <a:avLst/>
          </a:prstGeom>
        </p:spPr>
        <p:txBody>
          <a:bodyPr/>
          <a:lstStyle/>
          <a:p>
            <a:pPr/>
            <a:r>
              <a:t>Abbildungen / Video</a:t>
            </a:r>
          </a:p>
        </p:txBody>
      </p:sp>
      <p:sp>
        <p:nvSpPr>
          <p:cNvPr id="910" name="Psy_B_7-2: funktionelle Neuroanatomie, Merle Schuckart (schuckart@psychologie.uni-kiel.de), SoSe 2021"/>
          <p:cNvSpPr txBox="1"/>
          <p:nvPr/>
        </p:nvSpPr>
        <p:spPr>
          <a:xfrm>
            <a:off x="608161" y="6123926"/>
            <a:ext cx="7408655"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911" name="DGPs JuMis // ECRs [@DGPs_JuMis]. (2021, 16. Juni). Macht mit bei unserer #OpenScience Umfrage und gebt an, welche Praktiken ihr bereits anwendet oder welche ihr generell sinnvoll findet. [Foto]. Abgerufen von https://twitter.com/DGPs_JuMis/status/140505"/>
          <p:cNvSpPr txBox="1"/>
          <p:nvPr/>
        </p:nvSpPr>
        <p:spPr>
          <a:xfrm>
            <a:off x="273475" y="1338986"/>
            <a:ext cx="8007164" cy="42028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539999" indent="-539999" defTabSz="457200">
              <a:lnSpc>
                <a:spcPts val="1400"/>
              </a:lnSpc>
              <a:spcBef>
                <a:spcPts val="800"/>
              </a:spcBef>
              <a:defRPr sz="1100">
                <a:latin typeface="D-DIN"/>
                <a:ea typeface="D-DIN"/>
                <a:cs typeface="D-DIN"/>
                <a:sym typeface="D-DIN"/>
              </a:defRPr>
            </a:pPr>
            <a:r>
              <a:t>DGPs JuMis // ECRs [@DGPs_JuMis]. (2021, 16. Juni). Macht mit bei unserer #OpenScience Umfrage und gebt an, welche Praktiken ihr bereits anwendet oder welche ihr generell sinnvoll findet. [Foto]. Abgerufen von https://twitter.com/DGPs_JuMis/status/1405050517643055105/photo/1</a:t>
            </a:r>
          </a:p>
          <a:p>
            <a:pPr marL="539999" indent="-539999" defTabSz="457200">
              <a:lnSpc>
                <a:spcPts val="1400"/>
              </a:lnSpc>
              <a:spcBef>
                <a:spcPts val="800"/>
              </a:spcBef>
              <a:defRPr sz="1100">
                <a:latin typeface="D-DIN"/>
                <a:ea typeface="D-DIN"/>
                <a:cs typeface="D-DIN"/>
                <a:sym typeface="D-DIN"/>
              </a:defRPr>
            </a:pPr>
            <a:r>
              <a:t>Franco, A., Malhotra, N. &amp; Simonovits, G. (2014). Publication bias in the social sciences: Unlocking the file drawer. Science, 345(6203), 1502–1505. </a:t>
            </a:r>
            <a:r>
              <a:rPr>
                <a:hlinkClick r:id="rId2" invalidUrl="" action="" tgtFrame="" tooltip="" history="1" highlightClick="0" endSnd="0"/>
              </a:rPr>
              <a:t>https://doi.org/10.1126/science.1255484</a:t>
            </a:r>
          </a:p>
          <a:p>
            <a:pPr marL="539999" indent="-539999" defTabSz="457200">
              <a:lnSpc>
                <a:spcPts val="1400"/>
              </a:lnSpc>
              <a:spcBef>
                <a:spcPts val="800"/>
              </a:spcBef>
              <a:defRPr sz="1100">
                <a:latin typeface="+mn-lt"/>
                <a:ea typeface="+mn-ea"/>
                <a:cs typeface="+mn-cs"/>
                <a:sym typeface="Helvetica"/>
              </a:defRPr>
            </a:pPr>
            <a:r>
              <a:t>Frank, A. (2007). Siegel des Bundesministerium für Bildung und Forschung in Berlin. [Illustration]. Abgerufen von https://commons.wikimedia.org/wiki/File:BMBF_Logo.svg</a:t>
            </a:r>
          </a:p>
          <a:p>
            <a:pPr marL="539999" indent="-539999" defTabSz="457200">
              <a:lnSpc>
                <a:spcPts val="1400"/>
              </a:lnSpc>
              <a:spcBef>
                <a:spcPts val="800"/>
              </a:spcBef>
              <a:defRPr sz="1100">
                <a:latin typeface="D-DIN"/>
                <a:ea typeface="D-DIN"/>
                <a:cs typeface="D-DIN"/>
                <a:sym typeface="D-DIN"/>
              </a:defRPr>
            </a:pPr>
            <a:r>
              <a:t>Getty Images. (o. D.). Footballstar nimmt sich das Leben [Fotografie]. Abgerufen von https://www.gala.de/stars/news/aaron-hernandez------football-star-nimmt-sich-das-leben-21350580.html</a:t>
            </a:r>
          </a:p>
          <a:p>
            <a:pPr marL="539999" indent="-539999" defTabSz="457200">
              <a:lnSpc>
                <a:spcPts val="1400"/>
              </a:lnSpc>
              <a:spcBef>
                <a:spcPts val="800"/>
              </a:spcBef>
              <a:defRPr sz="1100">
                <a:latin typeface="D-DIN"/>
                <a:ea typeface="D-DIN"/>
                <a:cs typeface="D-DIN"/>
                <a:sym typeface="D-DIN"/>
              </a:defRPr>
            </a:pPr>
            <a:r>
              <a:t>Gunshow, K. C. (2013). The Pills Are Working [Illustration]. Abgerufen von https://knowyourmeme.com/memes/this-is-fine</a:t>
            </a:r>
          </a:p>
          <a:p>
            <a:pPr marL="539999" indent="-539999" defTabSz="457200">
              <a:lnSpc>
                <a:spcPts val="1400"/>
              </a:lnSpc>
              <a:spcBef>
                <a:spcPts val="800"/>
              </a:spcBef>
              <a:defRPr sz="1100">
                <a:latin typeface="D-DIN"/>
                <a:ea typeface="D-DIN"/>
                <a:cs typeface="D-DIN"/>
                <a:sym typeface="D-DIN"/>
              </a:defRPr>
            </a:pPr>
            <a:r>
              <a:t>Krick, J. (2021). Bundesbildungsministerin Anja Karliczek [Fotografie]. Abgerufen von https://www.zeit.de/gesellschaft/schule/2020-06/anja-karliczek-schulbetrieb-coronavirus-infektionen-bildungsministerin</a:t>
            </a:r>
          </a:p>
          <a:p>
            <a:pPr marL="539999" indent="-539999" defTabSz="457200">
              <a:lnSpc>
                <a:spcPts val="1400"/>
              </a:lnSpc>
              <a:spcBef>
                <a:spcPts val="800"/>
              </a:spcBef>
              <a:defRPr i="1" sz="1100">
                <a:latin typeface="D-DIN"/>
                <a:ea typeface="D-DIN"/>
                <a:cs typeface="D-DIN"/>
                <a:sym typeface="D-DIN"/>
              </a:defRPr>
            </a:pPr>
            <a:r>
              <a:t>McKee, A. (2017). Dr. Ann McKee presented images of Aaron Hernandez’s brain on Thursday that showed the worst case of CTE ever found in someone his age [Fotografie]. Abgerufen von </a:t>
            </a:r>
            <a:r>
              <a:rPr u="sng">
                <a:solidFill>
                  <a:srgbClr val="CCCCFF"/>
                </a:solidFill>
                <a:uFill>
                  <a:solidFill>
                    <a:srgbClr val="CCCCFF"/>
                  </a:solidFill>
                </a:uFill>
                <a:hlinkClick r:id="rId3" invalidUrl="" action="" tgtFrame="" tooltip="" history="1" highlightClick="0" endSnd="0"/>
              </a:rPr>
              <a:t>https://www.theguardian.com/sport/2017/nov/09/aaron-hernandez-cte-brain-damage-photos</a:t>
            </a:r>
          </a:p>
          <a:p>
            <a:pPr marL="539999" indent="-539999" defTabSz="457200">
              <a:lnSpc>
                <a:spcPts val="1400"/>
              </a:lnSpc>
              <a:spcBef>
                <a:spcPts val="800"/>
              </a:spcBef>
              <a:defRPr sz="1100">
                <a:latin typeface="D-DIN"/>
                <a:ea typeface="D-DIN"/>
                <a:cs typeface="D-DIN"/>
                <a:sym typeface="D-DIN"/>
              </a:defRPr>
            </a:pPr>
            <a:r>
              <a:t>————————————————————————————————————————</a:t>
            </a:r>
          </a:p>
          <a:p>
            <a:pPr marL="539999" indent="-539999" defTabSz="457200">
              <a:lnSpc>
                <a:spcPts val="1400"/>
              </a:lnSpc>
              <a:spcBef>
                <a:spcPts val="800"/>
              </a:spcBef>
              <a:defRPr sz="1100">
                <a:latin typeface="D-DIN"/>
                <a:ea typeface="D-DIN"/>
                <a:cs typeface="D-DIN"/>
                <a:sym typeface="D-DIN"/>
              </a:defRPr>
            </a:pPr>
            <a:r>
              <a:t>"Ich bin Hanna“-Video: </a:t>
            </a:r>
          </a:p>
          <a:p>
            <a:pPr marL="539999" indent="-539999" defTabSz="457200">
              <a:lnSpc>
                <a:spcPts val="1400"/>
              </a:lnSpc>
              <a:spcBef>
                <a:spcPts val="800"/>
              </a:spcBef>
              <a:defRPr sz="1100">
                <a:latin typeface="D-DIN"/>
                <a:ea typeface="D-DIN"/>
                <a:cs typeface="D-DIN"/>
                <a:sym typeface="D-DIN"/>
              </a:defRPr>
            </a:pPr>
            <a:r>
              <a:t>Jörg Thomsen. (2021, 17. Juni). Ich bin Hanna [Video-Datei]. Abgerufen von https://www.youtube.com/watch?v=PIq5GlY4h4E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Textfeld 3"/>
          <p:cNvSpPr txBox="1"/>
          <p:nvPr>
            <p:ph type="sldNum" sz="quarter" idx="2"/>
          </p:nvPr>
        </p:nvSpPr>
        <p:spPr>
          <a:xfrm>
            <a:off x="8159843"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04" name="Titel 1"/>
          <p:cNvSpPr txBox="1"/>
          <p:nvPr>
            <p:ph type="title"/>
          </p:nvPr>
        </p:nvSpPr>
        <p:spPr>
          <a:xfrm>
            <a:off x="301396" y="107044"/>
            <a:ext cx="6198910" cy="864097"/>
          </a:xfrm>
          <a:prstGeom prst="rect">
            <a:avLst/>
          </a:prstGeom>
        </p:spPr>
        <p:txBody>
          <a:bodyPr/>
          <a:lstStyle/>
          <a:p>
            <a:pPr>
              <a:defRPr sz="2200"/>
            </a:pPr>
            <a:r>
              <a:t>Problem 1: </a:t>
            </a:r>
          </a:p>
          <a:p>
            <a:pPr>
              <a:defRPr sz="2200"/>
            </a:pPr>
            <a:r>
              <a:t>Publication Bias / File-Drawer-Problem</a:t>
            </a:r>
          </a:p>
        </p:txBody>
      </p:sp>
      <p:pic>
        <p:nvPicPr>
          <p:cNvPr id="305" name="Bildschirmfoto 2021-07-06 um 12.10.11.png" descr="Bildschirmfoto 2021-07-06 um 12.10.11.png"/>
          <p:cNvPicPr>
            <a:picLocks noChangeAspect="1"/>
          </p:cNvPicPr>
          <p:nvPr/>
        </p:nvPicPr>
        <p:blipFill>
          <a:blip r:embed="rId3">
            <a:extLst/>
          </a:blip>
          <a:stretch>
            <a:fillRect/>
          </a:stretch>
        </p:blipFill>
        <p:spPr>
          <a:xfrm>
            <a:off x="4169695" y="1442402"/>
            <a:ext cx="4261991" cy="4429128"/>
          </a:xfrm>
          <a:prstGeom prst="rect">
            <a:avLst/>
          </a:prstGeom>
          <a:ln w="12700">
            <a:miter lim="400000"/>
          </a:ln>
        </p:spPr>
      </p:pic>
      <p:sp>
        <p:nvSpPr>
          <p:cNvPr id="306" name="viele Studien / viele Befunde"/>
          <p:cNvSpPr txBox="1"/>
          <p:nvPr/>
        </p:nvSpPr>
        <p:spPr>
          <a:xfrm>
            <a:off x="537303" y="1344037"/>
            <a:ext cx="2007654"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Gill Sans"/>
                <a:ea typeface="Gill Sans"/>
                <a:cs typeface="Gill Sans"/>
                <a:sym typeface="Gill Sans"/>
              </a:defRPr>
            </a:lvl1pPr>
          </a:lstStyle>
          <a:p>
            <a:pPr/>
            <a:r>
              <a:t>viele Studien / viele Befunde</a:t>
            </a:r>
          </a:p>
        </p:txBody>
      </p:sp>
      <p:sp>
        <p:nvSpPr>
          <p:cNvPr id="307" name="Linie"/>
          <p:cNvSpPr/>
          <p:nvPr/>
        </p:nvSpPr>
        <p:spPr>
          <a:xfrm flipH="1">
            <a:off x="1533699" y="2053371"/>
            <a:ext cx="1" cy="1130328"/>
          </a:xfrm>
          <a:prstGeom prst="line">
            <a:avLst/>
          </a:prstGeom>
          <a:ln w="25400">
            <a:solidFill>
              <a:schemeClr val="accent4">
                <a:lumOff val="-8800"/>
              </a:schemeClr>
            </a:solidFill>
            <a:tailEnd type="triangle"/>
          </a:ln>
        </p:spPr>
        <p:txBody>
          <a:bodyPr lIns="45719" rIns="45719"/>
          <a:lstStyle/>
          <a:p>
            <a:pPr/>
          </a:p>
        </p:txBody>
      </p:sp>
      <p:sp>
        <p:nvSpPr>
          <p:cNvPr id="308" name="viele Publikationen (in guten Journals)"/>
          <p:cNvSpPr txBox="1"/>
          <p:nvPr/>
        </p:nvSpPr>
        <p:spPr>
          <a:xfrm>
            <a:off x="602588" y="3226316"/>
            <a:ext cx="2007654"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Gill Sans"/>
                <a:ea typeface="Gill Sans"/>
                <a:cs typeface="Gill Sans"/>
                <a:sym typeface="Gill Sans"/>
              </a:defRPr>
            </a:lvl1pPr>
          </a:lstStyle>
          <a:p>
            <a:pPr/>
            <a:r>
              <a:t>viele Publikationen (in guten Journals)</a:t>
            </a:r>
          </a:p>
        </p:txBody>
      </p:sp>
      <p:sp>
        <p:nvSpPr>
          <p:cNvPr id="309" name="Linie"/>
          <p:cNvSpPr/>
          <p:nvPr/>
        </p:nvSpPr>
        <p:spPr>
          <a:xfrm flipH="1">
            <a:off x="1534390" y="3859500"/>
            <a:ext cx="1" cy="827459"/>
          </a:xfrm>
          <a:prstGeom prst="line">
            <a:avLst/>
          </a:prstGeom>
          <a:ln w="25400">
            <a:solidFill>
              <a:schemeClr val="accent4">
                <a:lumOff val="-8800"/>
              </a:schemeClr>
            </a:solidFill>
            <a:tailEnd type="triangle"/>
          </a:ln>
        </p:spPr>
        <p:txBody>
          <a:bodyPr lIns="45719" rIns="45719"/>
          <a:lstStyle/>
          <a:p>
            <a:pPr/>
          </a:p>
        </p:txBody>
      </p:sp>
      <p:sp>
        <p:nvSpPr>
          <p:cNvPr id="310" name="gute Karrierechancen in der Wissenschaft"/>
          <p:cNvSpPr txBox="1"/>
          <p:nvPr/>
        </p:nvSpPr>
        <p:spPr>
          <a:xfrm>
            <a:off x="536536" y="4777702"/>
            <a:ext cx="2007654"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Gill Sans"/>
                <a:ea typeface="Gill Sans"/>
                <a:cs typeface="Gill Sans"/>
                <a:sym typeface="Gill Sans"/>
              </a:defRPr>
            </a:lvl1pPr>
          </a:lstStyle>
          <a:p>
            <a:pPr/>
            <a:r>
              <a:t>gute Karrierechancen in der Wissenschaft</a:t>
            </a:r>
          </a:p>
        </p:txBody>
      </p:sp>
      <p:sp>
        <p:nvSpPr>
          <p:cNvPr id="311" name="Abbildung 2…"/>
          <p:cNvSpPr txBox="1"/>
          <p:nvPr/>
        </p:nvSpPr>
        <p:spPr>
          <a:xfrm>
            <a:off x="4184805" y="1286670"/>
            <a:ext cx="965558" cy="25330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lnSpc>
                <a:spcPts val="1400"/>
              </a:lnSpc>
              <a:defRPr b="1" sz="600">
                <a:solidFill>
                  <a:schemeClr val="accent3"/>
                </a:solidFill>
                <a:latin typeface="+mj-lt"/>
                <a:ea typeface="+mj-ea"/>
                <a:cs typeface="+mj-cs"/>
                <a:sym typeface="Times New Roman"/>
              </a:defRPr>
            </a:pPr>
            <a:r>
              <a:t>Abbildung 2</a:t>
            </a:r>
          </a:p>
          <a:p>
            <a:pPr marL="609600" indent="-609600" defTabSz="457200">
              <a:lnSpc>
                <a:spcPts val="1400"/>
              </a:lnSpc>
              <a:defRPr i="1" sz="600">
                <a:solidFill>
                  <a:schemeClr val="accent3"/>
                </a:solidFill>
                <a:latin typeface="+mj-lt"/>
                <a:ea typeface="+mj-ea"/>
                <a:cs typeface="+mj-cs"/>
                <a:sym typeface="Times New Roman"/>
              </a:defRPr>
            </a:pPr>
            <a:r>
              <a:t>Studie zum Publication Bias</a:t>
            </a:r>
          </a:p>
        </p:txBody>
      </p:sp>
      <p:sp>
        <p:nvSpPr>
          <p:cNvPr id="312" name="Franco, Malhotra &amp; Simonovits, 2008 (lustigerweise in Science veröffentlicht)"/>
          <p:cNvSpPr txBox="1"/>
          <p:nvPr/>
        </p:nvSpPr>
        <p:spPr>
          <a:xfrm>
            <a:off x="4223992" y="5796312"/>
            <a:ext cx="2506748" cy="16440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1400"/>
              </a:lnSpc>
              <a:defRPr sz="600">
                <a:solidFill>
                  <a:schemeClr val="accent3"/>
                </a:solidFill>
                <a:latin typeface="+mj-lt"/>
                <a:ea typeface="+mj-ea"/>
                <a:cs typeface="+mj-cs"/>
                <a:sym typeface="Times New Roman"/>
              </a:defRPr>
            </a:lvl1pPr>
          </a:lstStyle>
          <a:p>
            <a:pPr/>
            <a:r>
              <a:t>Franco, Malhotra &amp; Simonovits, 2008 (lustigerweise in Science veröffentlicht)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Textfeld 3"/>
          <p:cNvSpPr txBox="1"/>
          <p:nvPr>
            <p:ph type="sldNum" sz="quarter" idx="2"/>
          </p:nvPr>
        </p:nvSpPr>
        <p:spPr>
          <a:xfrm>
            <a:off x="8143875" y="6065542"/>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7"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318" name="Bildschirmfoto 2021-07-06 um 12.10.11.png" descr="Bildschirmfoto 2021-07-06 um 12.10.11.png"/>
          <p:cNvPicPr>
            <a:picLocks noChangeAspect="1"/>
          </p:cNvPicPr>
          <p:nvPr/>
        </p:nvPicPr>
        <p:blipFill>
          <a:blip r:embed="rId2">
            <a:extLst/>
          </a:blip>
          <a:stretch>
            <a:fillRect/>
          </a:stretch>
        </p:blipFill>
        <p:spPr>
          <a:xfrm>
            <a:off x="4169695" y="1442402"/>
            <a:ext cx="4261991" cy="4429128"/>
          </a:xfrm>
          <a:prstGeom prst="rect">
            <a:avLst/>
          </a:prstGeom>
          <a:ln w="12700">
            <a:miter lim="400000"/>
          </a:ln>
        </p:spPr>
      </p:pic>
      <p:sp>
        <p:nvSpPr>
          <p:cNvPr id="319" name="viele Studien / viele Befunde"/>
          <p:cNvSpPr txBox="1"/>
          <p:nvPr/>
        </p:nvSpPr>
        <p:spPr>
          <a:xfrm>
            <a:off x="537303" y="1344037"/>
            <a:ext cx="2007654"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Gill Sans"/>
                <a:ea typeface="Gill Sans"/>
                <a:cs typeface="Gill Sans"/>
                <a:sym typeface="Gill Sans"/>
              </a:defRPr>
            </a:lvl1pPr>
          </a:lstStyle>
          <a:p>
            <a:pPr/>
            <a:r>
              <a:t>viele Studien / viele Befunde</a:t>
            </a:r>
          </a:p>
        </p:txBody>
      </p:sp>
      <p:sp>
        <p:nvSpPr>
          <p:cNvPr id="320" name="Linie"/>
          <p:cNvSpPr/>
          <p:nvPr/>
        </p:nvSpPr>
        <p:spPr>
          <a:xfrm flipH="1">
            <a:off x="1533699" y="2053371"/>
            <a:ext cx="1" cy="1130328"/>
          </a:xfrm>
          <a:prstGeom prst="line">
            <a:avLst/>
          </a:prstGeom>
          <a:ln w="25400">
            <a:solidFill>
              <a:schemeClr val="accent4">
                <a:lumOff val="-8800"/>
              </a:schemeClr>
            </a:solidFill>
            <a:tailEnd type="triangle"/>
          </a:ln>
        </p:spPr>
        <p:txBody>
          <a:bodyPr lIns="45719" rIns="45719"/>
          <a:lstStyle/>
          <a:p>
            <a:pPr/>
          </a:p>
        </p:txBody>
      </p:sp>
      <p:sp>
        <p:nvSpPr>
          <p:cNvPr id="321" name="Publikation von stat. sign. &amp; neuen Ergebnissen"/>
          <p:cNvSpPr txBox="1"/>
          <p:nvPr/>
        </p:nvSpPr>
        <p:spPr>
          <a:xfrm>
            <a:off x="602588" y="3226316"/>
            <a:ext cx="2007654"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Gill Sans"/>
                <a:ea typeface="Gill Sans"/>
                <a:cs typeface="Gill Sans"/>
                <a:sym typeface="Gill Sans"/>
              </a:defRPr>
            </a:lvl1pPr>
          </a:lstStyle>
          <a:p>
            <a:pPr/>
            <a:r>
              <a:t>Publikation von stat. sign. &amp; neuen Ergebnissen</a:t>
            </a:r>
          </a:p>
        </p:txBody>
      </p:sp>
      <p:sp>
        <p:nvSpPr>
          <p:cNvPr id="322" name="Linie"/>
          <p:cNvSpPr/>
          <p:nvPr/>
        </p:nvSpPr>
        <p:spPr>
          <a:xfrm flipH="1">
            <a:off x="1534390" y="4189568"/>
            <a:ext cx="1" cy="497391"/>
          </a:xfrm>
          <a:prstGeom prst="line">
            <a:avLst/>
          </a:prstGeom>
          <a:ln w="25400">
            <a:solidFill>
              <a:schemeClr val="accent4">
                <a:lumOff val="-8800"/>
              </a:schemeClr>
            </a:solidFill>
            <a:tailEnd type="triangle"/>
          </a:ln>
        </p:spPr>
        <p:txBody>
          <a:bodyPr lIns="45719" rIns="45719"/>
          <a:lstStyle/>
          <a:p>
            <a:pPr/>
          </a:p>
        </p:txBody>
      </p:sp>
      <p:sp>
        <p:nvSpPr>
          <p:cNvPr id="323" name="gute Karrierechancen in der Wissenschaft"/>
          <p:cNvSpPr txBox="1"/>
          <p:nvPr/>
        </p:nvSpPr>
        <p:spPr>
          <a:xfrm>
            <a:off x="536536" y="4777702"/>
            <a:ext cx="2007654"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Gill Sans"/>
                <a:ea typeface="Gill Sans"/>
                <a:cs typeface="Gill Sans"/>
                <a:sym typeface="Gill Sans"/>
              </a:defRPr>
            </a:lvl1pPr>
          </a:lstStyle>
          <a:p>
            <a:pPr/>
            <a:r>
              <a:t>gute Karrierechancen in der Wissenschaft</a:t>
            </a:r>
          </a:p>
        </p:txBody>
      </p:sp>
      <p:sp>
        <p:nvSpPr>
          <p:cNvPr id="324" name="Hochspannung"/>
          <p:cNvSpPr/>
          <p:nvPr/>
        </p:nvSpPr>
        <p:spPr>
          <a:xfrm>
            <a:off x="2657932" y="3301434"/>
            <a:ext cx="293045" cy="653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693" y="0"/>
                </a:moveTo>
                <a:lnTo>
                  <a:pt x="0" y="14180"/>
                </a:lnTo>
                <a:lnTo>
                  <a:pt x="13308" y="11222"/>
                </a:lnTo>
                <a:lnTo>
                  <a:pt x="10366" y="17893"/>
                </a:lnTo>
                <a:lnTo>
                  <a:pt x="6675" y="17567"/>
                </a:lnTo>
                <a:cubicBezTo>
                  <a:pt x="6360" y="17540"/>
                  <a:pt x="6128" y="17697"/>
                  <a:pt x="6305" y="17817"/>
                </a:cubicBezTo>
                <a:lnTo>
                  <a:pt x="12214" y="21600"/>
                </a:lnTo>
                <a:lnTo>
                  <a:pt x="18116" y="17822"/>
                </a:lnTo>
                <a:cubicBezTo>
                  <a:pt x="18294" y="17702"/>
                  <a:pt x="18059" y="17544"/>
                  <a:pt x="17742" y="17574"/>
                </a:cubicBezTo>
                <a:lnTo>
                  <a:pt x="14134" y="17900"/>
                </a:lnTo>
                <a:lnTo>
                  <a:pt x="21600" y="7126"/>
                </a:lnTo>
                <a:lnTo>
                  <a:pt x="6890" y="10410"/>
                </a:lnTo>
                <a:lnTo>
                  <a:pt x="15555" y="0"/>
                </a:lnTo>
                <a:lnTo>
                  <a:pt x="6693" y="0"/>
                </a:lnTo>
                <a:close/>
              </a:path>
            </a:pathLst>
          </a:custGeom>
          <a:solidFill>
            <a:srgbClr val="B44638"/>
          </a:solidFill>
          <a:ln w="12700">
            <a:miter lim="400000"/>
          </a:ln>
        </p:spPr>
        <p:txBody>
          <a:bodyPr lIns="45719" rIns="45719"/>
          <a:lstStyle/>
          <a:p>
            <a:pPr/>
          </a:p>
        </p:txBody>
      </p:sp>
      <p:sp>
        <p:nvSpPr>
          <p:cNvPr id="325" name="Publication…"/>
          <p:cNvSpPr txBox="1"/>
          <p:nvPr/>
        </p:nvSpPr>
        <p:spPr>
          <a:xfrm>
            <a:off x="2925517" y="3247770"/>
            <a:ext cx="1177378" cy="624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B44638"/>
                </a:solidFill>
                <a:latin typeface="Gill Sans"/>
                <a:ea typeface="Gill Sans"/>
                <a:cs typeface="Gill Sans"/>
                <a:sym typeface="Gill Sans"/>
              </a:defRPr>
            </a:pPr>
            <a:r>
              <a:t>Publication </a:t>
            </a:r>
          </a:p>
          <a:p>
            <a:pPr>
              <a:defRPr>
                <a:solidFill>
                  <a:srgbClr val="B44638"/>
                </a:solidFill>
                <a:latin typeface="Gill Sans"/>
                <a:ea typeface="Gill Sans"/>
                <a:cs typeface="Gill Sans"/>
                <a:sym typeface="Gill Sans"/>
              </a:defRPr>
            </a:pPr>
            <a:r>
              <a:t>Bias</a:t>
            </a:r>
          </a:p>
        </p:txBody>
      </p:sp>
      <p:sp>
        <p:nvSpPr>
          <p:cNvPr id="326" name="Abbildung 2…"/>
          <p:cNvSpPr txBox="1"/>
          <p:nvPr/>
        </p:nvSpPr>
        <p:spPr>
          <a:xfrm>
            <a:off x="4240686" y="1238771"/>
            <a:ext cx="965558" cy="25330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609600" indent="-609600" defTabSz="457200">
              <a:lnSpc>
                <a:spcPts val="1400"/>
              </a:lnSpc>
              <a:defRPr b="1" sz="600">
                <a:solidFill>
                  <a:schemeClr val="accent3"/>
                </a:solidFill>
                <a:latin typeface="+mj-lt"/>
                <a:ea typeface="+mj-ea"/>
                <a:cs typeface="+mj-cs"/>
                <a:sym typeface="Times New Roman"/>
              </a:defRPr>
            </a:pPr>
            <a:r>
              <a:t>Abbildung 2</a:t>
            </a:r>
          </a:p>
          <a:p>
            <a:pPr marL="609600" indent="-609600" defTabSz="457200">
              <a:lnSpc>
                <a:spcPts val="1400"/>
              </a:lnSpc>
              <a:defRPr i="1" sz="600">
                <a:solidFill>
                  <a:schemeClr val="accent3"/>
                </a:solidFill>
                <a:latin typeface="+mj-lt"/>
                <a:ea typeface="+mj-ea"/>
                <a:cs typeface="+mj-cs"/>
                <a:sym typeface="Times New Roman"/>
              </a:defRPr>
            </a:pPr>
            <a:r>
              <a:t>Studie zum Publication Bias</a:t>
            </a:r>
          </a:p>
        </p:txBody>
      </p:sp>
      <p:sp>
        <p:nvSpPr>
          <p:cNvPr id="327" name="Franco, Malhotra &amp; Simonovits, 2008 (lustigerweise in Science veröffentlicht)"/>
          <p:cNvSpPr txBox="1"/>
          <p:nvPr/>
        </p:nvSpPr>
        <p:spPr>
          <a:xfrm>
            <a:off x="4223992" y="5796312"/>
            <a:ext cx="2506748" cy="16440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1400"/>
              </a:lnSpc>
              <a:defRPr sz="600">
                <a:solidFill>
                  <a:schemeClr val="accent3"/>
                </a:solidFill>
                <a:latin typeface="+mj-lt"/>
                <a:ea typeface="+mj-ea"/>
                <a:cs typeface="+mj-cs"/>
                <a:sym typeface="Times New Roman"/>
              </a:defRPr>
            </a:lvl1pPr>
          </a:lstStyle>
          <a:p>
            <a:pPr/>
            <a:r>
              <a:t>Franco, Malhotra &amp; Simonovits, 2008 (lustigerweise in Science veröffentlicht)</a:t>
            </a:r>
          </a:p>
        </p:txBody>
      </p:sp>
      <p:sp>
        <p:nvSpPr>
          <p:cNvPr id="328" name="Titel 1"/>
          <p:cNvSpPr txBox="1"/>
          <p:nvPr>
            <p:ph type="title"/>
          </p:nvPr>
        </p:nvSpPr>
        <p:spPr>
          <a:xfrm>
            <a:off x="301396" y="107044"/>
            <a:ext cx="6198910" cy="864097"/>
          </a:xfrm>
          <a:prstGeom prst="rect">
            <a:avLst/>
          </a:prstGeom>
        </p:spPr>
        <p:txBody>
          <a:bodyPr/>
          <a:lstStyle/>
          <a:p>
            <a:pPr>
              <a:defRPr sz="2200"/>
            </a:pPr>
            <a:r>
              <a:t>Problem 1: </a:t>
            </a:r>
          </a:p>
          <a:p>
            <a:pPr>
              <a:defRPr sz="2200"/>
            </a:pPr>
            <a:r>
              <a:t>Publication Bias / File-Drawer-Problem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Textfeld 3"/>
          <p:cNvSpPr txBox="1"/>
          <p:nvPr>
            <p:ph type="sldNum" sz="quarter" idx="2"/>
          </p:nvPr>
        </p:nvSpPr>
        <p:spPr>
          <a:xfrm>
            <a:off x="8159843" y="6049574"/>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1"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32" name="Titel 1"/>
          <p:cNvSpPr txBox="1"/>
          <p:nvPr>
            <p:ph type="title"/>
          </p:nvPr>
        </p:nvSpPr>
        <p:spPr>
          <a:xfrm>
            <a:off x="301396" y="107044"/>
            <a:ext cx="6198910" cy="864097"/>
          </a:xfrm>
          <a:prstGeom prst="rect">
            <a:avLst/>
          </a:prstGeom>
        </p:spPr>
        <p:txBody>
          <a:bodyPr/>
          <a:lstStyle/>
          <a:p>
            <a:pPr>
              <a:defRPr sz="2200"/>
            </a:pPr>
            <a:r>
              <a:t>Folge von Problem 1:</a:t>
            </a:r>
          </a:p>
          <a:p>
            <a:pPr>
              <a:defRPr sz="2200"/>
            </a:pPr>
            <a:r>
              <a:t>p-hacking &amp; HARKing</a:t>
            </a:r>
          </a:p>
        </p:txBody>
      </p:sp>
      <p:pic>
        <p:nvPicPr>
          <p:cNvPr id="333" name="Bildschirmfoto 2021-07-06 um 13.20.07.png" descr="Bildschirmfoto 2021-07-06 um 13.20.07.png"/>
          <p:cNvPicPr>
            <a:picLocks noChangeAspect="1"/>
          </p:cNvPicPr>
          <p:nvPr/>
        </p:nvPicPr>
        <p:blipFill>
          <a:blip r:embed="rId3">
            <a:extLst/>
          </a:blip>
          <a:srcRect l="0" t="1125" r="0" b="1426"/>
          <a:stretch>
            <a:fillRect/>
          </a:stretch>
        </p:blipFill>
        <p:spPr>
          <a:xfrm>
            <a:off x="4294850" y="1326123"/>
            <a:ext cx="3705016" cy="2231527"/>
          </a:xfrm>
          <a:prstGeom prst="rect">
            <a:avLst/>
          </a:prstGeom>
          <a:ln w="12700">
            <a:miter lim="400000"/>
          </a:ln>
        </p:spPr>
      </p:pic>
      <p:pic>
        <p:nvPicPr>
          <p:cNvPr id="334" name="Bildschirmfoto 2021-07-06 um 13.19.58.png" descr="Bildschirmfoto 2021-07-06 um 13.19.58.png"/>
          <p:cNvPicPr>
            <a:picLocks noChangeAspect="1"/>
          </p:cNvPicPr>
          <p:nvPr/>
        </p:nvPicPr>
        <p:blipFill>
          <a:blip r:embed="rId4">
            <a:extLst/>
          </a:blip>
          <a:stretch>
            <a:fillRect/>
          </a:stretch>
        </p:blipFill>
        <p:spPr>
          <a:xfrm>
            <a:off x="332102" y="1384198"/>
            <a:ext cx="3591837" cy="4392385"/>
          </a:xfrm>
          <a:prstGeom prst="rect">
            <a:avLst/>
          </a:prstGeom>
          <a:ln w="12700">
            <a:miter lim="400000"/>
          </a:ln>
        </p:spPr>
      </p:pic>
      <p:sp>
        <p:nvSpPr>
          <p:cNvPr id="335" name="p-hacking / data mining:…"/>
          <p:cNvSpPr txBox="1"/>
          <p:nvPr/>
        </p:nvSpPr>
        <p:spPr>
          <a:xfrm>
            <a:off x="4294850" y="4030247"/>
            <a:ext cx="3286049" cy="161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700">
                <a:latin typeface="Gill Sans"/>
                <a:ea typeface="Gill Sans"/>
                <a:cs typeface="Gill Sans"/>
                <a:sym typeface="Gill Sans"/>
              </a:defRPr>
            </a:pPr>
            <a:r>
              <a:t>p-hacking / data mining: </a:t>
            </a:r>
          </a:p>
          <a:p>
            <a:pPr marL="136915" indent="-136915">
              <a:buSzPct val="100000"/>
              <a:buChar char="-"/>
              <a:defRPr sz="1400">
                <a:latin typeface="Gill Sans"/>
                <a:ea typeface="Gill Sans"/>
                <a:cs typeface="Gill Sans"/>
                <a:sym typeface="Gill Sans"/>
              </a:defRPr>
            </a:pPr>
            <a:r>
              <a:t>gezieltes Verändern des p-Werts bzw. </a:t>
            </a:r>
          </a:p>
          <a:p>
            <a:pPr>
              <a:defRPr sz="1400">
                <a:latin typeface="Gill Sans"/>
                <a:ea typeface="Gill Sans"/>
                <a:cs typeface="Gill Sans"/>
                <a:sym typeface="Gill Sans"/>
              </a:defRPr>
            </a:pPr>
            <a:r>
              <a:t>  Suchen nach signifikanten Effekten </a:t>
            </a:r>
          </a:p>
          <a:p>
            <a:pPr>
              <a:defRPr sz="1400">
                <a:latin typeface="Gill Sans"/>
                <a:ea typeface="Gill Sans"/>
                <a:cs typeface="Gill Sans"/>
                <a:sym typeface="Gill Sans"/>
              </a:defRPr>
            </a:pPr>
          </a:p>
          <a:p>
            <a:pPr>
              <a:defRPr sz="1700">
                <a:latin typeface="Gill Sans"/>
                <a:ea typeface="Gill Sans"/>
                <a:cs typeface="Gill Sans"/>
                <a:sym typeface="Gill Sans"/>
              </a:defRPr>
            </a:pPr>
            <a:r>
              <a:t>HARKing: </a:t>
            </a:r>
          </a:p>
          <a:p>
            <a:pPr>
              <a:defRPr sz="1400">
                <a:latin typeface="Gill Sans"/>
                <a:ea typeface="Gill Sans"/>
                <a:cs typeface="Gill Sans"/>
                <a:sym typeface="Gill Sans"/>
              </a:defRPr>
            </a:pPr>
            <a:r>
              <a:rPr u="sng"/>
              <a:t>H</a:t>
            </a:r>
            <a:r>
              <a:t>ypothesizing </a:t>
            </a:r>
            <a:r>
              <a:rPr u="sng"/>
              <a:t>A</a:t>
            </a:r>
            <a:r>
              <a:t>fter </a:t>
            </a:r>
            <a:r>
              <a:rPr sz="1200"/>
              <a:t>the</a:t>
            </a:r>
            <a:r>
              <a:t> </a:t>
            </a:r>
            <a:r>
              <a:rPr u="sng"/>
              <a:t>R</a:t>
            </a:r>
            <a:r>
              <a:t>esults </a:t>
            </a:r>
            <a:r>
              <a:rPr sz="1200"/>
              <a:t>are</a:t>
            </a:r>
            <a:r>
              <a:t> </a:t>
            </a:r>
            <a:r>
              <a:rPr u="sng"/>
              <a:t>K</a:t>
            </a:r>
            <a:r>
              <a:t>nown </a:t>
            </a:r>
          </a:p>
          <a:p>
            <a:pPr>
              <a:defRPr sz="1400">
                <a:latin typeface="Gill Sans"/>
                <a:ea typeface="Gill Sans"/>
                <a:cs typeface="Gill Sans"/>
                <a:sym typeface="Gill Sans"/>
              </a:defRPr>
            </a:pPr>
            <a:r>
              <a:t>—&gt; Anpassen der Hypothesen an die Daten</a:t>
            </a:r>
          </a:p>
        </p:txBody>
      </p:sp>
      <p:sp>
        <p:nvSpPr>
          <p:cNvPr id="336" name="(Auszug aus Bem, 2003, S. 2)"/>
          <p:cNvSpPr txBox="1"/>
          <p:nvPr/>
        </p:nvSpPr>
        <p:spPr>
          <a:xfrm>
            <a:off x="6102928" y="3630604"/>
            <a:ext cx="17983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4400"/>
              </a:lnSpc>
              <a:defRPr sz="1000">
                <a:solidFill>
                  <a:schemeClr val="accent4">
                    <a:lumOff val="-8800"/>
                  </a:schemeClr>
                </a:solidFill>
                <a:latin typeface="D-DIN"/>
                <a:ea typeface="D-DIN"/>
                <a:cs typeface="D-DIN"/>
                <a:sym typeface="D-DIN"/>
              </a:defRPr>
            </a:lvl1pPr>
          </a:lstStyle>
          <a:p>
            <a:pPr/>
            <a:r>
              <a:t>(Auszug aus Bem, 2003, S. 2)</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Textfeld 3"/>
          <p:cNvSpPr txBox="1"/>
          <p:nvPr>
            <p:ph type="sldNum" sz="quarter" idx="2"/>
          </p:nvPr>
        </p:nvSpPr>
        <p:spPr>
          <a:xfrm>
            <a:off x="8159843" y="6049574"/>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1"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pic>
        <p:nvPicPr>
          <p:cNvPr id="342" name="Bildschirmfoto 2021-07-06 um 13.20.07.png" descr="Bildschirmfoto 2021-07-06 um 13.20.07.png"/>
          <p:cNvPicPr>
            <a:picLocks noChangeAspect="1"/>
          </p:cNvPicPr>
          <p:nvPr/>
        </p:nvPicPr>
        <p:blipFill>
          <a:blip r:embed="rId3">
            <a:extLst/>
          </a:blip>
          <a:srcRect l="0" t="1125" r="0" b="1426"/>
          <a:stretch>
            <a:fillRect/>
          </a:stretch>
        </p:blipFill>
        <p:spPr>
          <a:xfrm>
            <a:off x="4294850" y="1326123"/>
            <a:ext cx="3705016" cy="2231527"/>
          </a:xfrm>
          <a:prstGeom prst="rect">
            <a:avLst/>
          </a:prstGeom>
          <a:ln w="12700">
            <a:miter lim="400000"/>
          </a:ln>
        </p:spPr>
      </p:pic>
      <p:pic>
        <p:nvPicPr>
          <p:cNvPr id="343" name="Bildschirmfoto 2021-07-06 um 13.19.58.png" descr="Bildschirmfoto 2021-07-06 um 13.19.58.png"/>
          <p:cNvPicPr>
            <a:picLocks noChangeAspect="1"/>
          </p:cNvPicPr>
          <p:nvPr/>
        </p:nvPicPr>
        <p:blipFill>
          <a:blip r:embed="rId4">
            <a:extLst/>
          </a:blip>
          <a:stretch>
            <a:fillRect/>
          </a:stretch>
        </p:blipFill>
        <p:spPr>
          <a:xfrm>
            <a:off x="332102" y="1384198"/>
            <a:ext cx="3591837" cy="4392385"/>
          </a:xfrm>
          <a:prstGeom prst="rect">
            <a:avLst/>
          </a:prstGeom>
          <a:ln w="12700">
            <a:miter lim="400000"/>
          </a:ln>
        </p:spPr>
      </p:pic>
      <p:sp>
        <p:nvSpPr>
          <p:cNvPr id="344" name="(Auszug aus Bem, 2003, S. 2)"/>
          <p:cNvSpPr txBox="1"/>
          <p:nvPr/>
        </p:nvSpPr>
        <p:spPr>
          <a:xfrm>
            <a:off x="6102928" y="3630604"/>
            <a:ext cx="179836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609600" indent="-609600" defTabSz="457200">
              <a:lnSpc>
                <a:spcPts val="4400"/>
              </a:lnSpc>
              <a:defRPr sz="1000">
                <a:solidFill>
                  <a:schemeClr val="accent4">
                    <a:lumOff val="-8800"/>
                  </a:schemeClr>
                </a:solidFill>
                <a:latin typeface="D-DIN"/>
                <a:ea typeface="D-DIN"/>
                <a:cs typeface="D-DIN"/>
                <a:sym typeface="D-DIN"/>
              </a:defRPr>
            </a:lvl1pPr>
          </a:lstStyle>
          <a:p>
            <a:pPr/>
            <a:r>
              <a:t>(Auszug aus Bem, 2003, S. 2)</a:t>
            </a:r>
          </a:p>
        </p:txBody>
      </p:sp>
      <p:sp>
        <p:nvSpPr>
          <p:cNvPr id="345" name="Bitte nicht zuhause…"/>
          <p:cNvSpPr txBox="1"/>
          <p:nvPr/>
        </p:nvSpPr>
        <p:spPr>
          <a:xfrm rot="18900000">
            <a:off x="2004179" y="2772473"/>
            <a:ext cx="4364309" cy="1056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3300">
                <a:solidFill>
                  <a:srgbClr val="941100"/>
                </a:solidFill>
                <a:latin typeface="Gill Sans"/>
                <a:ea typeface="Gill Sans"/>
                <a:cs typeface="Gill Sans"/>
                <a:sym typeface="Gill Sans"/>
              </a:defRPr>
            </a:pPr>
            <a:r>
              <a:t>Bitte nicht zuhause </a:t>
            </a:r>
          </a:p>
          <a:p>
            <a:pPr algn="ctr">
              <a:defRPr b="1" sz="3300">
                <a:solidFill>
                  <a:srgbClr val="941100"/>
                </a:solidFill>
                <a:latin typeface="Gill Sans"/>
                <a:ea typeface="Gill Sans"/>
                <a:cs typeface="Gill Sans"/>
                <a:sym typeface="Gill Sans"/>
              </a:defRPr>
            </a:pPr>
            <a:r>
              <a:t>nachmachen!</a:t>
            </a:r>
          </a:p>
        </p:txBody>
      </p:sp>
      <p:sp>
        <p:nvSpPr>
          <p:cNvPr id="346" name="Titel 1"/>
          <p:cNvSpPr txBox="1"/>
          <p:nvPr>
            <p:ph type="title"/>
          </p:nvPr>
        </p:nvSpPr>
        <p:spPr>
          <a:xfrm>
            <a:off x="301396" y="107044"/>
            <a:ext cx="6198910" cy="864097"/>
          </a:xfrm>
          <a:prstGeom prst="rect">
            <a:avLst/>
          </a:prstGeom>
        </p:spPr>
        <p:txBody>
          <a:bodyPr/>
          <a:lstStyle/>
          <a:p>
            <a:pPr>
              <a:defRPr sz="2200"/>
            </a:pPr>
            <a:r>
              <a:t>Folge von Problem 1:</a:t>
            </a:r>
          </a:p>
          <a:p>
            <a:pPr>
              <a:defRPr sz="2200"/>
            </a:pPr>
            <a:r>
              <a:t>p-hacking &amp; HARKing</a:t>
            </a:r>
          </a:p>
        </p:txBody>
      </p:sp>
      <p:sp>
        <p:nvSpPr>
          <p:cNvPr id="347" name="Problem:…"/>
          <p:cNvSpPr txBox="1"/>
          <p:nvPr/>
        </p:nvSpPr>
        <p:spPr>
          <a:xfrm>
            <a:off x="4318000" y="3874444"/>
            <a:ext cx="4096270" cy="213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900">
                <a:solidFill>
                  <a:srgbClr val="941100"/>
                </a:solidFill>
                <a:latin typeface="Gill Sans"/>
                <a:ea typeface="Gill Sans"/>
                <a:cs typeface="Gill Sans"/>
                <a:sym typeface="Gill Sans"/>
              </a:defRPr>
            </a:pPr>
            <a:r>
              <a:t>Problem: </a:t>
            </a:r>
          </a:p>
          <a:p>
            <a:pPr marL="145472" indent="-145472">
              <a:buSzPct val="100000"/>
              <a:buChar char="-"/>
              <a:defRPr sz="1700">
                <a:solidFill>
                  <a:srgbClr val="941100"/>
                </a:solidFill>
                <a:latin typeface="Gill Sans"/>
                <a:ea typeface="Gill Sans"/>
                <a:cs typeface="Gill Sans"/>
                <a:sym typeface="Gill Sans"/>
              </a:defRPr>
            </a:pPr>
            <a:r>
              <a:t>falsch-positive Befunde werden veröffentlicht</a:t>
            </a:r>
          </a:p>
          <a:p>
            <a:pPr marL="145472" indent="-145472">
              <a:buSzPct val="100000"/>
              <a:buChar char="-"/>
              <a:defRPr sz="1700">
                <a:solidFill>
                  <a:srgbClr val="941100"/>
                </a:solidFill>
                <a:latin typeface="Gill Sans"/>
                <a:ea typeface="Gill Sans"/>
                <a:cs typeface="Gill Sans"/>
                <a:sym typeface="Gill Sans"/>
              </a:defRPr>
            </a:pPr>
            <a:r>
              <a:t>Kriegen mehr Aufmerksamkeit als gescheiterte Replikationsversuche</a:t>
            </a:r>
          </a:p>
          <a:p>
            <a:pPr marL="145472" indent="-145472">
              <a:buSzPct val="100000"/>
              <a:buChar char="-"/>
              <a:defRPr sz="1700">
                <a:solidFill>
                  <a:srgbClr val="941100"/>
                </a:solidFill>
                <a:latin typeface="Gill Sans"/>
                <a:ea typeface="Gill Sans"/>
                <a:cs typeface="Gill Sans"/>
                <a:sym typeface="Gill Sans"/>
              </a:defRPr>
            </a:pPr>
            <a:r>
              <a:t>Falsche „Fakten“ sind im Umlauf und beeinflussen ggf. weitere Forschung oder unser Weltbild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Textfeld 3"/>
          <p:cNvSpPr txBox="1"/>
          <p:nvPr>
            <p:ph type="sldNum" sz="quarter" idx="2"/>
          </p:nvPr>
        </p:nvSpPr>
        <p:spPr>
          <a:xfrm>
            <a:off x="8159843" y="6049574"/>
            <a:ext cx="231278" cy="370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2"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53" name="Wer bezahlt für die Durchführung von Studien an den Unis?…"/>
          <p:cNvSpPr txBox="1"/>
          <p:nvPr/>
        </p:nvSpPr>
        <p:spPr>
          <a:xfrm>
            <a:off x="301396" y="1412743"/>
            <a:ext cx="7221227" cy="426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40000"/>
              </a:lnSpc>
              <a:defRPr>
                <a:latin typeface="Gill Sans"/>
                <a:ea typeface="Gill Sans"/>
                <a:cs typeface="Gill Sans"/>
                <a:sym typeface="Gill Sans"/>
              </a:defRPr>
            </a:pPr>
            <a:r>
              <a:t>Wer bezahlt für die Durchführung von Studien an den Unis?</a:t>
            </a:r>
          </a:p>
          <a:p>
            <a:pPr>
              <a:lnSpc>
                <a:spcPct val="140000"/>
              </a:lnSpc>
              <a:defRPr sz="900">
                <a:latin typeface="Gill Sans"/>
                <a:ea typeface="Gill Sans"/>
                <a:cs typeface="Gill Sans"/>
                <a:sym typeface="Gill Sans"/>
              </a:defRPr>
            </a:pPr>
          </a:p>
          <a:p>
            <a:pPr>
              <a:lnSpc>
                <a:spcPct val="140000"/>
              </a:lnSpc>
              <a:defRPr>
                <a:latin typeface="Gill Sans"/>
                <a:ea typeface="Gill Sans"/>
                <a:cs typeface="Gill Sans"/>
                <a:sym typeface="Gill Sans"/>
              </a:defRPr>
            </a:pPr>
            <a:r>
              <a:t>—&gt; v.a. Finanzierung durch öffentliche Gelder, z.B. durch…</a:t>
            </a:r>
          </a:p>
          <a:p>
            <a:pPr lvl="2" marL="935963" indent="-173963">
              <a:lnSpc>
                <a:spcPct val="140000"/>
              </a:lnSpc>
              <a:buSzPct val="100000"/>
              <a:buChar char="-"/>
              <a:defRPr>
                <a:latin typeface="Gill Sans"/>
                <a:ea typeface="Gill Sans"/>
                <a:cs typeface="Gill Sans"/>
                <a:sym typeface="Gill Sans"/>
              </a:defRPr>
            </a:pPr>
            <a:r>
              <a:rPr>
                <a:solidFill>
                  <a:srgbClr val="B3732C"/>
                </a:solidFill>
              </a:rPr>
              <a:t>Haushaltsgelder</a:t>
            </a:r>
            <a:r>
              <a:t> (= Staat gibt Unis einen Teil der Steuergelder für Forschung und Lehre)</a:t>
            </a:r>
          </a:p>
          <a:p>
            <a:pPr lvl="2" marL="935963" indent="-173963">
              <a:lnSpc>
                <a:spcPct val="140000"/>
              </a:lnSpc>
              <a:buSzPct val="100000"/>
              <a:buChar char="-"/>
              <a:defRPr>
                <a:solidFill>
                  <a:srgbClr val="275D43"/>
                </a:solidFill>
                <a:latin typeface="Gill Sans"/>
                <a:ea typeface="Gill Sans"/>
                <a:cs typeface="Gill Sans"/>
                <a:sym typeface="Gill Sans"/>
              </a:defRPr>
            </a:pPr>
            <a:r>
              <a:t>Drittmittelprojekte:</a:t>
            </a:r>
          </a:p>
          <a:p>
            <a:pPr lvl="3" marL="1316963" indent="-173963">
              <a:lnSpc>
                <a:spcPct val="140000"/>
              </a:lnSpc>
              <a:buSzPct val="100000"/>
              <a:buChar char="-"/>
              <a:defRPr>
                <a:latin typeface="Gill Sans"/>
                <a:ea typeface="Gill Sans"/>
                <a:cs typeface="Gill Sans"/>
                <a:sym typeface="Gill Sans"/>
              </a:defRPr>
            </a:pPr>
            <a:r>
              <a:rPr>
                <a:solidFill>
                  <a:srgbClr val="9E9E6E"/>
                </a:solidFill>
              </a:rPr>
              <a:t>gemeinnützige Stiftungen</a:t>
            </a:r>
            <a:r>
              <a:t> von Privatpersonen oder Unternehmen (z.B. Volkswagen-Stiftung)</a:t>
            </a:r>
          </a:p>
          <a:p>
            <a:pPr lvl="3" marL="1316963" indent="-173963">
              <a:lnSpc>
                <a:spcPct val="140000"/>
              </a:lnSpc>
              <a:buSzPct val="100000"/>
              <a:buChar char="-"/>
              <a:defRPr>
                <a:latin typeface="Gill Sans"/>
                <a:ea typeface="Gill Sans"/>
                <a:cs typeface="Gill Sans"/>
                <a:sym typeface="Gill Sans"/>
              </a:defRPr>
            </a:pPr>
            <a:r>
              <a:rPr>
                <a:solidFill>
                  <a:srgbClr val="769665"/>
                </a:solidFill>
              </a:rPr>
              <a:t>Steuergelder aus Deutschland </a:t>
            </a:r>
            <a:r>
              <a:t>(z.B. DFG = Deutsche Forschungsgemeinschaft)</a:t>
            </a:r>
          </a:p>
          <a:p>
            <a:pPr lvl="3" marL="1316963" indent="-173963">
              <a:lnSpc>
                <a:spcPct val="140000"/>
              </a:lnSpc>
              <a:buSzPct val="100000"/>
              <a:buChar char="-"/>
              <a:defRPr>
                <a:latin typeface="Gill Sans"/>
                <a:ea typeface="Gill Sans"/>
                <a:cs typeface="Gill Sans"/>
                <a:sym typeface="Gill Sans"/>
              </a:defRPr>
            </a:pPr>
            <a:r>
              <a:rPr>
                <a:solidFill>
                  <a:srgbClr val="5A734D"/>
                </a:solidFill>
              </a:rPr>
              <a:t>Steuergelder von EU-Staaten</a:t>
            </a:r>
            <a:r>
              <a:rPr>
                <a:solidFill>
                  <a:srgbClr val="275D43"/>
                </a:solidFill>
              </a:rPr>
              <a:t> </a:t>
            </a:r>
            <a:r>
              <a:t>(z.B. ERC = European Research Council)</a:t>
            </a:r>
          </a:p>
        </p:txBody>
      </p:sp>
      <p:sp>
        <p:nvSpPr>
          <p:cNvPr id="354" name="Titel 1"/>
          <p:cNvSpPr txBox="1"/>
          <p:nvPr>
            <p:ph type="title"/>
          </p:nvPr>
        </p:nvSpPr>
        <p:spPr>
          <a:xfrm>
            <a:off x="301396" y="124586"/>
            <a:ext cx="6198910" cy="864097"/>
          </a:xfrm>
          <a:prstGeom prst="rect">
            <a:avLst/>
          </a:prstGeom>
        </p:spPr>
        <p:txBody>
          <a:bodyPr/>
          <a:lstStyle/>
          <a:p>
            <a:pPr>
              <a:defRPr sz="2200"/>
            </a:pPr>
            <a:r>
              <a:t>Problem 2: </a:t>
            </a:r>
          </a:p>
          <a:p>
            <a:pPr>
              <a:defRPr sz="2200"/>
            </a:pPr>
            <a:r>
              <a:t>Veröffentlichen ist teuer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