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3.jpeg" ContentType="image/jpeg"/>
  <Override PartName="/ppt/notesSlides/notesSlide9.xml" ContentType="application/vnd.openxmlformats-officedocument.presentationml.notesSlide+xml"/>
  <Override PartName="/ppt/media/image4.jpeg" ContentType="image/jpeg"/>
  <Override PartName="/ppt/notesSlides/notesSlide10.xml" ContentType="application/vnd.openxmlformats-officedocument.presentationml.notesSlide+xml"/>
  <Override PartName="/ppt/media/image5.jpeg" ContentType="image/jpeg"/>
  <Override PartName="/ppt/notesSlides/notesSlide11.xml" ContentType="application/vnd.openxmlformats-officedocument.presentationml.notesSlide+xml"/>
  <Override PartName="/ppt/media/image6.jpeg" ContentType="image/jpeg"/>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b="def" i="def"/>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3" name="Shape 233"/>
          <p:cNvSpPr/>
          <p:nvPr>
            <p:ph type="sldImg"/>
          </p:nvPr>
        </p:nvSpPr>
        <p:spPr>
          <a:xfrm>
            <a:off x="1143000" y="685800"/>
            <a:ext cx="4572000" cy="3429000"/>
          </a:xfrm>
          <a:prstGeom prst="rect">
            <a:avLst/>
          </a:prstGeom>
        </p:spPr>
        <p:txBody>
          <a:bodyPr/>
          <a:lstStyle/>
          <a:p>
            <a:pPr/>
          </a:p>
        </p:txBody>
      </p:sp>
      <p:sp>
        <p:nvSpPr>
          <p:cNvPr id="234" name="Shape 2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Sklerose = Narben —&gt; Gliose: Vernarbung durch Gliazellen, wenn im ZNS Axone zerstört wurden</a:t>
            </a:r>
          </a:p>
          <a:p>
            <a:pPr/>
          </a:p>
          <a:p>
            <a:pPr/>
            <a:r>
              <a:t>Ca 2,5 Millionen Menschen weltweit betroffen, in Deutschland ca. 250.000 Menschen</a:t>
            </a:r>
          </a:p>
          <a:p>
            <a:pPr/>
            <a:r>
              <a:t>Wird meistens zwischen dem 20. und 40. Lebensjahr festgestellt</a:t>
            </a:r>
          </a:p>
          <a:p>
            <a:pPr/>
          </a:p>
          <a:p>
            <a:pPr/>
          </a:p>
          <a:p>
            <a:pPr/>
            <a:r>
              <a:t>Missempfindungen: Kribbeln, Taubheitsgefühle</a:t>
            </a:r>
          </a:p>
          <a:p>
            <a:pPr/>
            <a:r>
              <a:t>Im Verlauf der Krankheit auch Blasenstörungen bis hin zu Inkontinenz</a:t>
            </a:r>
          </a:p>
          <a:p>
            <a:pPr/>
          </a:p>
          <a:p>
            <a:pPr/>
            <a:r>
              <a:t>Fatigue: Erschöpfung</a:t>
            </a:r>
          </a:p>
          <a:p>
            <a:pPr/>
          </a:p>
          <a:p>
            <a:pPr/>
            <a:r>
              <a:t>Kognitive Störungen: Störungen von Konzentration, Aufmerksamkeit, Merkfähigkeit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Shape 469"/>
          <p:cNvSpPr/>
          <p:nvPr>
            <p:ph type="sldImg"/>
          </p:nvPr>
        </p:nvSpPr>
        <p:spPr>
          <a:prstGeom prst="rect">
            <a:avLst/>
          </a:prstGeom>
        </p:spPr>
        <p:txBody>
          <a:bodyPr/>
          <a:lstStyle/>
          <a:p>
            <a:pPr/>
          </a:p>
        </p:txBody>
      </p:sp>
      <p:sp>
        <p:nvSpPr>
          <p:cNvPr id="470" name="Shape 470"/>
          <p:cNvSpPr/>
          <p:nvPr>
            <p:ph type="body" sz="quarter" idx="1"/>
          </p:nvPr>
        </p:nvSpPr>
        <p:spPr>
          <a:prstGeom prst="rect">
            <a:avLst/>
          </a:prstGeom>
        </p:spPr>
        <p:txBody>
          <a:bodyPr/>
          <a:lstStyle/>
          <a:p>
            <a:pPr/>
            <a:r>
              <a:t>Vergrößerte Ventrikel &amp; Subduralraum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0" name="Shape 480"/>
          <p:cNvSpPr/>
          <p:nvPr>
            <p:ph type="sldImg"/>
          </p:nvPr>
        </p:nvSpPr>
        <p:spPr>
          <a:prstGeom prst="rect">
            <a:avLst/>
          </a:prstGeom>
        </p:spPr>
        <p:txBody>
          <a:bodyPr/>
          <a:lstStyle/>
          <a:p>
            <a:pPr/>
          </a:p>
        </p:txBody>
      </p:sp>
      <p:sp>
        <p:nvSpPr>
          <p:cNvPr id="481" name="Shape 481"/>
          <p:cNvSpPr/>
          <p:nvPr>
            <p:ph type="body" sz="quarter" idx="1"/>
          </p:nvPr>
        </p:nvSpPr>
        <p:spPr>
          <a:prstGeom prst="rect">
            <a:avLst/>
          </a:prstGeom>
        </p:spPr>
        <p:txBody>
          <a:bodyPr/>
          <a:lstStyle/>
          <a:p>
            <a:pPr>
              <a:defRPr sz="1300"/>
            </a:pPr>
            <a:r>
              <a:t>beta-Interferdon-Therapie - entdeckt 1993: Reduktion von Schüben um 30%, v.a. am Anfang der Krankheit wichtig</a:t>
            </a:r>
          </a:p>
          <a:p>
            <a:pPr>
              <a:defRPr sz="1300"/>
            </a:pPr>
            <a:r>
              <a:t>Wirkung: Unterstützt die Barrierefunktion der Endothel-Zellen in der Blut-Hirn-Schranke, damit Immunzellen nicht ins Gehirn wandern können</a:t>
            </a:r>
          </a:p>
          <a:p>
            <a:pPr>
              <a:defRPr sz="1300"/>
            </a:pPr>
            <a:r>
              <a:t>Problem: Grippeähnliche Nebenwirkungen am Anfang, Körper entwickelt über die Zeit manchmal Resistenzen</a:t>
            </a:r>
          </a:p>
          <a:p>
            <a:pPr>
              <a:defRPr sz="1300"/>
            </a:pPr>
          </a:p>
          <a:p>
            <a:pPr>
              <a:defRPr sz="1300"/>
            </a:pPr>
            <a:r>
              <a:t>Im Verlauf der Therapie kann bei progredienter Krankheit auch andere Medikamente genommen werden, die t-Lymphozyten hemmen, die dadurch jedoch auch meist schwerere Nebenwirkungen haben (Autoimmunerkrankungen, Schilddrüsenerkrankungen, Anfälligkeit für Viruserkrankungen, Hirnhautentzündungen,.…) </a:t>
            </a:r>
          </a:p>
          <a:p>
            <a:pPr>
              <a:defRPr sz="1300"/>
            </a:pPr>
          </a:p>
          <a:p>
            <a:pPr>
              <a:defRPr sz="1300"/>
            </a:pPr>
            <a:r>
              <a:t>Bei Schüben wird meist über einen kurzen Zeitraum Kortison gegeben </a:t>
            </a:r>
          </a:p>
          <a:p>
            <a:pPr>
              <a:defRPr sz="1300"/>
            </a:pPr>
          </a:p>
          <a:p>
            <a:pPr>
              <a:defRPr sz="1300"/>
            </a:pPr>
            <a:r>
              <a:t>Plasmapharese: körpereigenes Plasma wird komplett durch synthetische Plasmalösung ersetzt, dadurch werden Entzündungsmediatoren entfernt</a:t>
            </a:r>
          </a:p>
          <a:p>
            <a:pPr>
              <a:defRPr sz="1300"/>
            </a:pPr>
          </a:p>
          <a:p>
            <a:pPr>
              <a:defRPr sz="1300"/>
            </a:pPr>
            <a:r>
              <a:t>Immunadsorption: Plasma wird gereinigt, indem Immunglobuline (Antikörper) gebunden und dem Plasma entzogen werden</a:t>
            </a:r>
          </a:p>
          <a:p>
            <a:pPr>
              <a:defRPr sz="1300"/>
            </a:pPr>
          </a:p>
          <a:p>
            <a:pPr>
              <a:defRPr sz="1300"/>
            </a:pPr>
            <a:r>
              <a:t>Zusätzlich kann man die Symptome behandeln, neben Medikamenten z.B. durch Logopädie, Physiotherapie oder Ergotherapie, aber auch durch Psychotherapie z.B. wenn Patienten depressiv sind, oder um zu lernen mit den Schmerzen / der Krankheit zu leben. </a:t>
            </a:r>
          </a:p>
          <a:p>
            <a:pPr>
              <a:defRPr sz="1300"/>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Shape 546"/>
          <p:cNvSpPr/>
          <p:nvPr>
            <p:ph type="sldImg"/>
          </p:nvPr>
        </p:nvSpPr>
        <p:spPr>
          <a:prstGeom prst="rect">
            <a:avLst/>
          </a:prstGeom>
        </p:spPr>
        <p:txBody>
          <a:bodyPr/>
          <a:lstStyle/>
          <a:p>
            <a:pPr/>
          </a:p>
        </p:txBody>
      </p:sp>
      <p:sp>
        <p:nvSpPr>
          <p:cNvPr id="547" name="Shape 547"/>
          <p:cNvSpPr/>
          <p:nvPr>
            <p:ph type="body" sz="quarter" idx="1"/>
          </p:nvPr>
        </p:nvSpPr>
        <p:spPr>
          <a:prstGeom prst="rect">
            <a:avLst/>
          </a:prstGeom>
        </p:spPr>
        <p:txBody>
          <a:bodyPr/>
          <a:lstStyle/>
          <a:p>
            <a:pPr/>
            <a:r>
              <a:t>Again: Die Aufgaben sind freiwillig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Shape 309"/>
          <p:cNvSpPr/>
          <p:nvPr>
            <p:ph type="sldImg"/>
          </p:nvPr>
        </p:nvSpPr>
        <p:spPr>
          <a:prstGeom prst="rect">
            <a:avLst/>
          </a:prstGeom>
        </p:spPr>
        <p:txBody>
          <a:bodyPr/>
          <a:lstStyle/>
          <a:p>
            <a:pPr/>
          </a:p>
        </p:txBody>
      </p:sp>
      <p:sp>
        <p:nvSpPr>
          <p:cNvPr id="310" name="Shape 310"/>
          <p:cNvSpPr/>
          <p:nvPr>
            <p:ph type="body" sz="quarter" idx="1"/>
          </p:nvPr>
        </p:nvSpPr>
        <p:spPr>
          <a:prstGeom prst="rect">
            <a:avLst/>
          </a:prstGeom>
        </p:spPr>
        <p:txBody>
          <a:bodyPr/>
          <a:lstStyle/>
          <a:p>
            <a:pPr/>
            <a:r>
              <a:t>Wichtig: KIS sagt nichts darüber aus, ob man eine MS hat. Durch MRT kann eine Prognose abgegeben werden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hape 326"/>
          <p:cNvSpPr/>
          <p:nvPr>
            <p:ph type="sldImg"/>
          </p:nvPr>
        </p:nvSpPr>
        <p:spPr>
          <a:prstGeom prst="rect">
            <a:avLst/>
          </a:prstGeom>
        </p:spPr>
        <p:txBody>
          <a:bodyPr/>
          <a:lstStyle/>
          <a:p>
            <a:pPr/>
          </a:p>
        </p:txBody>
      </p:sp>
      <p:sp>
        <p:nvSpPr>
          <p:cNvPr id="327" name="Shape 327"/>
          <p:cNvSpPr/>
          <p:nvPr>
            <p:ph type="body" sz="quarter" idx="1"/>
          </p:nvPr>
        </p:nvSpPr>
        <p:spPr>
          <a:prstGeom prst="rect">
            <a:avLst/>
          </a:prstGeom>
        </p:spPr>
        <p:txBody>
          <a:bodyPr/>
          <a:lstStyle/>
          <a:p>
            <a:pPr/>
            <a:r>
              <a:t>RRMS kann zwischendurch auch ein bisschen schlimmer werden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Shape 388"/>
          <p:cNvSpPr/>
          <p:nvPr>
            <p:ph type="sldImg"/>
          </p:nvPr>
        </p:nvSpPr>
        <p:spPr>
          <a:prstGeom prst="rect">
            <a:avLst/>
          </a:prstGeom>
        </p:spPr>
        <p:txBody>
          <a:bodyPr/>
          <a:lstStyle/>
          <a:p>
            <a:pPr/>
          </a:p>
        </p:txBody>
      </p:sp>
      <p:sp>
        <p:nvSpPr>
          <p:cNvPr id="389" name="Shape 389"/>
          <p:cNvSpPr/>
          <p:nvPr>
            <p:ph type="body" sz="quarter" idx="1"/>
          </p:nvPr>
        </p:nvSpPr>
        <p:spPr>
          <a:prstGeom prst="rect">
            <a:avLst/>
          </a:prstGeom>
        </p:spPr>
        <p:txBody>
          <a:bodyPr/>
          <a:lstStyle/>
          <a:p>
            <a:pPr/>
            <a:r>
              <a:t>Diagnose sehr schwierig, daher McDonald-Kriterien zur Diagnostik der 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1" name="Shape 401"/>
          <p:cNvSpPr/>
          <p:nvPr>
            <p:ph type="sldImg"/>
          </p:nvPr>
        </p:nvSpPr>
        <p:spPr>
          <a:prstGeom prst="rect">
            <a:avLst/>
          </a:prstGeom>
        </p:spPr>
        <p:txBody>
          <a:bodyPr/>
          <a:lstStyle/>
          <a:p>
            <a:pPr/>
          </a:p>
        </p:txBody>
      </p:sp>
      <p:sp>
        <p:nvSpPr>
          <p:cNvPr id="402" name="Shape 402"/>
          <p:cNvSpPr/>
          <p:nvPr>
            <p:ph type="body" sz="quarter" idx="1"/>
          </p:nvPr>
        </p:nvSpPr>
        <p:spPr>
          <a:prstGeom prst="rect">
            <a:avLst/>
          </a:prstGeom>
        </p:spPr>
        <p:txBody>
          <a:bodyPr/>
          <a:lstStyle/>
          <a:p>
            <a:pPr/>
            <a:r>
              <a:t>Augustus d’Esté, Enkel von King George dem 3. </a:t>
            </a:r>
          </a:p>
          <a:p>
            <a:pPr/>
            <a:r>
              <a:t>Dokumentierte seine Krankheit in Tagebüchern und gilt als der erste relativ gesicherte Fall von MS. </a:t>
            </a:r>
          </a:p>
          <a:p>
            <a:pPr/>
          </a:p>
          <a:p>
            <a:pPr/>
            <a:r>
              <a:t>Lidwina von Schiedam: Unfall beim Eislaufen mit 16, von da an krank. Wird verehrt, weil ihr Anblick &amp; Blut angeblich Menschen heilen konnten. Symptome: Probleme beim Gehen, Zahnschmerzen, Kopfschmerzen, 3 Jahre später (mit 19) Lähmung ihrer Beine und Störung ihrer visuellen Wahrnehmung. Keine Phasen der Remission, wo Symptome besser waren. Starb mit 53. Ist jetzt die römisch-katholische Schutzheilige für Eislaufen und Krankheiten.</a:t>
            </a:r>
          </a:p>
          <a:p>
            <a:pPr/>
          </a:p>
          <a:p>
            <a:pPr/>
            <a:r>
              <a:t>Wissenschaftlich dokumentiert und benannt wurde die MS erst 1868</a:t>
            </a:r>
          </a:p>
          <a:p>
            <a:pPr/>
          </a:p>
          <a:p>
            <a:pPr/>
            <a:r>
              <a:t>—&gt; Warum ist es wichtig, sich den geschichtlichen Verlauf einer Krankheit anzuschauen? MS-Fälle in der Geschichte eher selten, erste echte Beschreibung erst durch Augustus d’Este, Häufung der Fälle ab dem 19. Jahrhundert. Was schließen wir daraus? Die Krankheit scheint abhängig von Umwelteinflüssen zu sein, um genau zu sein scheint sich in der Umwelt ab dem 19. Jahrhundert ein zentraler Einflussfaktor verändert zu haben. —&gt; Hygienehypothese in der Gruppenarbeit!</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Konversionshysterie = Begriff auf der Psychoanalyse: psychische Abwehrreaktion führt zu somatischen Symptomen</a:t>
            </a:r>
          </a:p>
          <a:p>
            <a:pPr/>
            <a:r>
              <a:t>Unbedingt dazu sagen, dass Hysterie kein Störungsbild ist und früher nur als „Diagnose“ für unliebsam gewordene Frauen benutzt wurde.</a:t>
            </a:r>
          </a:p>
          <a:p>
            <a:pPr/>
          </a:p>
          <a:p>
            <a:pPr/>
            <a:r>
              <a:t>Problem: man dachte lange MS wäre eine psychische Störung, nichts rein Medizinisches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Shape 421"/>
          <p:cNvSpPr/>
          <p:nvPr>
            <p:ph type="sldImg"/>
          </p:nvPr>
        </p:nvSpPr>
        <p:spPr>
          <a:prstGeom prst="rect">
            <a:avLst/>
          </a:prstGeom>
        </p:spPr>
        <p:txBody>
          <a:bodyPr/>
          <a:lstStyle/>
          <a:p>
            <a:pPr/>
          </a:p>
        </p:txBody>
      </p:sp>
      <p:sp>
        <p:nvSpPr>
          <p:cNvPr id="422" name="Shape 422"/>
          <p:cNvSpPr/>
          <p:nvPr>
            <p:ph type="body" sz="quarter" idx="1"/>
          </p:nvPr>
        </p:nvSpPr>
        <p:spPr>
          <a:prstGeom prst="rect">
            <a:avLst/>
          </a:prstGeom>
        </p:spPr>
        <p:txBody>
          <a:bodyPr/>
          <a:lstStyle/>
          <a:p>
            <a:pPr/>
            <a:r>
              <a:t>Die T-Zellen entstehen im Knochenmark und wandern dann zum Thymus, wo sie „ausgebildet“ werden. Daher kommt auch der Name T-Zelle, T steht für Thymus.</a:t>
            </a:r>
          </a:p>
          <a:p>
            <a:pPr/>
            <a:r>
              <a:t>Der Thymus ist eine Drüse, liegt in der Brust zwischen den Lungenflügeln</a:t>
            </a:r>
          </a:p>
          <a:p>
            <a:pPr/>
            <a:r>
              <a:t>Dort lernt ein Teil der T-Lymphozyten, welche Zellen angegriffen werden sollen und welche nicht</a:t>
            </a:r>
          </a:p>
          <a:p>
            <a:pPr/>
            <a:r>
              <a:t>Autoreaktive Zellen werden ausgemustert</a:t>
            </a:r>
          </a:p>
          <a:p>
            <a:pPr/>
          </a:p>
          <a:p>
            <a:pPr/>
            <a:r>
              <a:t>T-Helfer-Zellen töten keine schädlichen Zellen ab, können aber Antigene erkennen, die ihnen von anderen Zellen des Immunsystems präsentiert werden, und eine Immunantwort auslösen, indem sie Zytokine ausschütten. Antigene sind quasi die Erkennungsmerkmale bestimmter schädlicher körperfremder Stoffe, wie z.B. von einem Virus. </a:t>
            </a:r>
          </a:p>
          <a:p>
            <a:pPr/>
            <a:r>
              <a:t>Die Zytokine locken T-Killerzellen an, die cytotoxische Stoffe ausschütten und so die schädlichen Zellen töten können, und B-Lymphozyten, die Antikörper (Immungloboline) bilden. Antikörper können an Antigene auf schädlichen Zellen wie Viren binden und sie so markieren. </a:t>
            </a:r>
          </a:p>
          <a:p>
            <a:pPr/>
          </a:p>
          <a:p>
            <a:pPr/>
            <a:r>
              <a:t>T-Suppressorzellen stoppen diesen Prozess, damit körpereigene Zellen nicht geschädigt werden.</a:t>
            </a:r>
          </a:p>
          <a:p>
            <a:pPr/>
          </a:p>
          <a:p>
            <a:pPr/>
            <a:r>
              <a:t>Entzündungszellen und Immunzellen können normalerweise nicht durch die Blut-Hirn-Schranke</a:t>
            </a:r>
          </a:p>
          <a:p>
            <a:pPr/>
            <a:r>
              <a:t>Problem: Bei der MS wird die Barriere aus Endothel-Zellen durchlässig, es können T-Lymphozyten ins Gehirn einströmen und dort Entzündungen auslösen. Entzünden sich die Endothelzellen, wird die Blut-Hirn-Schranke noch durchlässiger.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Shape 442"/>
          <p:cNvSpPr/>
          <p:nvPr>
            <p:ph type="sldImg"/>
          </p:nvPr>
        </p:nvSpPr>
        <p:spPr>
          <a:prstGeom prst="rect">
            <a:avLst/>
          </a:prstGeom>
        </p:spPr>
        <p:txBody>
          <a:bodyPr/>
          <a:lstStyle/>
          <a:p>
            <a:pPr/>
          </a:p>
        </p:txBody>
      </p:sp>
      <p:sp>
        <p:nvSpPr>
          <p:cNvPr id="443" name="Shape 443"/>
          <p:cNvSpPr/>
          <p:nvPr>
            <p:ph type="body" sz="quarter" idx="1"/>
          </p:nvPr>
        </p:nvSpPr>
        <p:spPr>
          <a:prstGeom prst="rect">
            <a:avLst/>
          </a:prstGeom>
        </p:spPr>
        <p:txBody>
          <a:bodyPr/>
          <a:lstStyle/>
          <a:p>
            <a:pPr>
              <a:defRPr sz="1400"/>
            </a:pPr>
            <a:r>
              <a:t>1916 entdeckt durch Pathologe James Walker Dawson (1870-1927)</a:t>
            </a:r>
          </a:p>
          <a:p>
            <a:pPr>
              <a:defRPr sz="1400"/>
            </a:pPr>
          </a:p>
          <a:p>
            <a:pPr>
              <a:defRPr sz="1400"/>
            </a:pPr>
            <a:r>
              <a:t>periventrikuläre Demyelinisierungsherde, die aussehen wie Finger (daher der Name Dawson’s Fingers); verlaufen quasi aufrecht über den Ventrikeln.</a:t>
            </a:r>
          </a:p>
          <a:p>
            <a:pPr>
              <a:defRPr sz="1400"/>
            </a:pPr>
            <a:r>
              <a:t>Grund: aktivierte T-Lymphozyten wandern „durch“ die Blut-Hirn-Schranke von kleinen Blutgefäßen an den Ventrikeln direkt ins Gehirngewebe und attackieren die Myelinisierung der dort liegenden Neurone.</a:t>
            </a:r>
          </a:p>
          <a:p>
            <a:pPr>
              <a:defRPr sz="1400"/>
            </a:pPr>
          </a:p>
          <a:p>
            <a:pPr>
              <a:defRPr sz="1400"/>
            </a:pPr>
            <a:r>
              <a:t>Läsionen wie diese findet man sonst bei fast keiner anderen neurologischen Krankheit, ist typisch für MS und kann bei den meisten MS-Patient*innen gefunden werden. Es kann sein, dass man trotz Läsionen keine funktionellen Einschränkungen bemerkt. </a:t>
            </a:r>
          </a:p>
          <a:p>
            <a:pPr>
              <a:defRPr sz="1400"/>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 name="Shape 456"/>
          <p:cNvSpPr/>
          <p:nvPr>
            <p:ph type="sldImg"/>
          </p:nvPr>
        </p:nvSpPr>
        <p:spPr>
          <a:prstGeom prst="rect">
            <a:avLst/>
          </a:prstGeom>
        </p:spPr>
        <p:txBody>
          <a:bodyPr/>
          <a:lstStyle/>
          <a:p>
            <a:pPr/>
          </a:p>
        </p:txBody>
      </p:sp>
      <p:sp>
        <p:nvSpPr>
          <p:cNvPr id="457" name="Shape 457"/>
          <p:cNvSpPr/>
          <p:nvPr>
            <p:ph type="body" sz="quarter" idx="1"/>
          </p:nvPr>
        </p:nvSpPr>
        <p:spPr>
          <a:prstGeom prst="rect">
            <a:avLst/>
          </a:prstGeom>
        </p:spPr>
        <p:txBody>
          <a:bodyPr/>
          <a:lstStyle/>
          <a:p>
            <a:pPr/>
            <a:r>
              <a:t>RRMS = Relapsing remitting MS = schubförmig remittierende MS, häufigste Form der MS, 80% der MS Patient*innen haben die Form</a:t>
            </a:r>
          </a:p>
          <a:p>
            <a:pPr/>
          </a:p>
          <a:p>
            <a:pPr/>
            <a:r>
              <a:t>Nimmt man serielle MRTs auf, kann man den Krankheitsverlauf dokumentieren und bessere Prognosen stellen (z.B. zum Zeitpunkt des nächsten Schubs)</a:t>
            </a:r>
          </a:p>
          <a:p>
            <a:pPr/>
            <a:r>
              <a:t>Läsionen im Rückenmark sind in jeder Altersgruppe auffällig. Hirnläsionen (v.a. ganz kleine) nicht unbedingt.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elfolie">
    <p:spTree>
      <p:nvGrpSpPr>
        <p:cNvPr id="1" name=""/>
        <p:cNvGrpSpPr/>
        <p:nvPr/>
      </p:nvGrpSpPr>
      <p:grpSpPr>
        <a:xfrm>
          <a:off x="0" y="0"/>
          <a:ext cx="0" cy="0"/>
          <a:chOff x="0" y="0"/>
          <a:chExt cx="0" cy="0"/>
        </a:xfrm>
      </p:grpSpPr>
      <p:sp>
        <p:nvSpPr>
          <p:cNvPr id="2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33" name="Group 3"/>
          <p:cNvGrpSpPr/>
          <p:nvPr/>
        </p:nvGrpSpPr>
        <p:grpSpPr>
          <a:xfrm>
            <a:off x="6189662" y="179387"/>
            <a:ext cx="2265175" cy="753875"/>
            <a:chOff x="0" y="0"/>
            <a:chExt cx="2265173" cy="753873"/>
          </a:xfrm>
        </p:grpSpPr>
        <p:grpSp>
          <p:nvGrpSpPr>
            <p:cNvPr id="30" name="Group 4"/>
            <p:cNvGrpSpPr/>
            <p:nvPr/>
          </p:nvGrpSpPr>
          <p:grpSpPr>
            <a:xfrm>
              <a:off x="0" y="0"/>
              <a:ext cx="1131699" cy="379225"/>
              <a:chOff x="0" y="0"/>
              <a:chExt cx="1131698" cy="379224"/>
            </a:xfrm>
          </p:grpSpPr>
          <p:sp>
            <p:nvSpPr>
              <p:cNvPr id="2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2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3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34" name="Titeltext"/>
          <p:cNvSpPr txBox="1"/>
          <p:nvPr>
            <p:ph type="title"/>
          </p:nvPr>
        </p:nvSpPr>
        <p:spPr>
          <a:xfrm>
            <a:off x="647700" y="2012950"/>
            <a:ext cx="7345364" cy="1389063"/>
          </a:xfrm>
          <a:prstGeom prst="rect">
            <a:avLst/>
          </a:prstGeom>
        </p:spPr>
        <p:txBody>
          <a:bodyPr/>
          <a:lstStyle/>
          <a:p>
            <a:pPr/>
            <a:r>
              <a:t>Titeltext</a:t>
            </a:r>
          </a:p>
        </p:txBody>
      </p:sp>
      <p:sp>
        <p:nvSpPr>
          <p:cNvPr id="35" name="Textebene 1…"/>
          <p:cNvSpPr txBox="1"/>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a:r>
              <a:t>Textebene 1</a:t>
            </a:r>
          </a:p>
          <a:p>
            <a:pPr lvl="1"/>
            <a:r>
              <a:t>Textebene 2</a:t>
            </a:r>
          </a:p>
          <a:p>
            <a:pPr lvl="2"/>
            <a:r>
              <a:t>Textebene 3</a:t>
            </a:r>
          </a:p>
          <a:p>
            <a:pPr lvl="3"/>
            <a:r>
              <a:t>Textebene 4</a:t>
            </a:r>
          </a:p>
          <a:p>
            <a:pPr lvl="4"/>
            <a:r>
              <a:t>Textebene 5</a:t>
            </a:r>
          </a:p>
        </p:txBody>
      </p:sp>
      <p:sp>
        <p:nvSpPr>
          <p:cNvPr id="36"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enutzerdefiniertes Layout">
    <p:spTree>
      <p:nvGrpSpPr>
        <p:cNvPr id="1" name=""/>
        <p:cNvGrpSpPr/>
        <p:nvPr/>
      </p:nvGrpSpPr>
      <p:grpSpPr>
        <a:xfrm>
          <a:off x="0" y="0"/>
          <a:ext cx="0" cy="0"/>
          <a:chOff x="0" y="0"/>
          <a:chExt cx="0" cy="0"/>
        </a:xfrm>
      </p:grpSpPr>
      <p:sp>
        <p:nvSpPr>
          <p:cNvPr id="115"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25" name="Group 3"/>
          <p:cNvGrpSpPr/>
          <p:nvPr/>
        </p:nvGrpSpPr>
        <p:grpSpPr>
          <a:xfrm>
            <a:off x="6189662" y="179387"/>
            <a:ext cx="2265175" cy="753875"/>
            <a:chOff x="0" y="0"/>
            <a:chExt cx="2265173" cy="753873"/>
          </a:xfrm>
        </p:grpSpPr>
        <p:grpSp>
          <p:nvGrpSpPr>
            <p:cNvPr id="122" name="Group 4"/>
            <p:cNvGrpSpPr/>
            <p:nvPr/>
          </p:nvGrpSpPr>
          <p:grpSpPr>
            <a:xfrm>
              <a:off x="0" y="0"/>
              <a:ext cx="1131699" cy="379225"/>
              <a:chOff x="0" y="0"/>
              <a:chExt cx="1131698" cy="379224"/>
            </a:xfrm>
          </p:grpSpPr>
          <p:sp>
            <p:nvSpPr>
              <p:cNvPr id="116"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7"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8"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19"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0"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1"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3"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4"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26" name="Titeltext"/>
          <p:cNvSpPr txBox="1"/>
          <p:nvPr>
            <p:ph type="title"/>
          </p:nvPr>
        </p:nvSpPr>
        <p:spPr>
          <a:prstGeom prst="rect">
            <a:avLst/>
          </a:prstGeom>
        </p:spPr>
        <p:txBody>
          <a:bodyPr/>
          <a:lstStyle/>
          <a:p>
            <a:pPr/>
            <a:r>
              <a:t>Titeltext</a:t>
            </a:r>
          </a:p>
        </p:txBody>
      </p:sp>
      <p:sp>
        <p:nvSpPr>
          <p:cNvPr id="12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34"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35" name="Titeltext"/>
          <p:cNvSpPr txBox="1"/>
          <p:nvPr>
            <p:ph type="title"/>
          </p:nvPr>
        </p:nvSpPr>
        <p:spPr>
          <a:xfrm>
            <a:off x="647700" y="2012950"/>
            <a:ext cx="7345364" cy="1389063"/>
          </a:xfrm>
          <a:prstGeom prst="rect">
            <a:avLst/>
          </a:prstGeom>
        </p:spPr>
        <p:txBody>
          <a:bodyPr/>
          <a:lstStyle>
            <a:lvl1pPr>
              <a:defRPr b="1" sz="2400"/>
            </a:lvl1pPr>
          </a:lstStyle>
          <a:p>
            <a:pPr/>
            <a:r>
              <a:t>Titeltext</a:t>
            </a:r>
          </a:p>
        </p:txBody>
      </p:sp>
      <p:sp>
        <p:nvSpPr>
          <p:cNvPr id="136" name="Textebene 1…"/>
          <p:cNvSpPr txBox="1"/>
          <p:nvPr>
            <p:ph type="body" sz="quarter" idx="1"/>
          </p:nvPr>
        </p:nvSpPr>
        <p:spPr>
          <a:xfrm>
            <a:off x="1295400" y="3671887"/>
            <a:ext cx="6049963" cy="1655763"/>
          </a:xfrm>
          <a:prstGeom prst="rect">
            <a:avLst/>
          </a:prstGeom>
        </p:spPr>
        <p:txBody>
          <a:bodyPr/>
          <a:lstStyle>
            <a:lvl1pPr marL="0" indent="0" algn="ctr">
              <a:defRPr sz="2000"/>
            </a:lvl1pPr>
            <a:lvl2pPr marL="0" indent="457200" algn="ctr">
              <a:defRPr sz="2000"/>
            </a:lvl2pPr>
            <a:lvl3pPr marL="0" indent="914400" algn="ctr">
              <a:defRPr sz="2000"/>
            </a:lvl3pPr>
            <a:lvl4pPr marL="0" indent="1371600" algn="ctr">
              <a:defRPr sz="2000"/>
            </a:lvl4pPr>
            <a:lvl5pPr marL="0" indent="1828800" algn="ct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und Inhalt">
    <p:spTree>
      <p:nvGrpSpPr>
        <p:cNvPr id="1" name=""/>
        <p:cNvGrpSpPr/>
        <p:nvPr/>
      </p:nvGrpSpPr>
      <p:grpSpPr>
        <a:xfrm>
          <a:off x="0" y="0"/>
          <a:ext cx="0" cy="0"/>
          <a:chOff x="0" y="0"/>
          <a:chExt cx="0" cy="0"/>
        </a:xfrm>
      </p:grpSpPr>
      <p:sp>
        <p:nvSpPr>
          <p:cNvPr id="143"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latin typeface="D-DIN"/>
                <a:ea typeface="D-DIN"/>
                <a:cs typeface="D-DIN"/>
                <a:sym typeface="D-DIN"/>
              </a:defRPr>
            </a:pPr>
          </a:p>
        </p:txBody>
      </p:sp>
      <p:grpSp>
        <p:nvGrpSpPr>
          <p:cNvPr id="153" name="Group 3"/>
          <p:cNvGrpSpPr/>
          <p:nvPr/>
        </p:nvGrpSpPr>
        <p:grpSpPr>
          <a:xfrm>
            <a:off x="6189662" y="179387"/>
            <a:ext cx="2265175" cy="753875"/>
            <a:chOff x="0" y="0"/>
            <a:chExt cx="2265173" cy="753873"/>
          </a:xfrm>
        </p:grpSpPr>
        <p:grpSp>
          <p:nvGrpSpPr>
            <p:cNvPr id="150" name="Group 4"/>
            <p:cNvGrpSpPr/>
            <p:nvPr/>
          </p:nvGrpSpPr>
          <p:grpSpPr>
            <a:xfrm>
              <a:off x="0" y="0"/>
              <a:ext cx="1131699" cy="379225"/>
              <a:chOff x="0" y="0"/>
              <a:chExt cx="1131698" cy="379224"/>
            </a:xfrm>
          </p:grpSpPr>
          <p:sp>
            <p:nvSpPr>
              <p:cNvPr id="14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4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sp>
          <p:nvSpPr>
            <p:cNvPr id="15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latin typeface="D-DIN"/>
                  <a:ea typeface="D-DIN"/>
                  <a:cs typeface="D-DIN"/>
                  <a:sym typeface="D-DIN"/>
                </a:defRPr>
              </a:pPr>
            </a:p>
          </p:txBody>
        </p:sp>
      </p:grpSp>
      <p:sp>
        <p:nvSpPr>
          <p:cNvPr id="154" name="Foliennummer"/>
          <p:cNvSpPr txBox="1"/>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55"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56" name="Textebene 1…"/>
          <p:cNvSpPr txBox="1"/>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163"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64" name="Titeltext"/>
          <p:cNvSpPr txBox="1"/>
          <p:nvPr>
            <p:ph type="title"/>
          </p:nvPr>
        </p:nvSpPr>
        <p:spPr>
          <a:xfrm>
            <a:off x="682625" y="4164012"/>
            <a:ext cx="7345364" cy="1287463"/>
          </a:xfrm>
          <a:prstGeom prst="rect">
            <a:avLst/>
          </a:prstGeom>
        </p:spPr>
        <p:txBody>
          <a:bodyPr anchor="t"/>
          <a:lstStyle>
            <a:lvl1pPr algn="l">
              <a:defRPr b="1" cap="all" sz="4000">
                <a:solidFill>
                  <a:schemeClr val="accent3">
                    <a:lumOff val="44000"/>
                  </a:schemeClr>
                </a:solidFill>
              </a:defRPr>
            </a:lvl1pPr>
          </a:lstStyle>
          <a:p>
            <a:pPr/>
            <a:r>
              <a:t>Titeltext</a:t>
            </a:r>
          </a:p>
        </p:txBody>
      </p:sp>
      <p:sp>
        <p:nvSpPr>
          <p:cNvPr id="165"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172"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73"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74"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18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82" name="Titeltext"/>
          <p:cNvSpPr txBox="1"/>
          <p:nvPr>
            <p:ph type="title"/>
          </p:nvPr>
        </p:nvSpPr>
        <p:spPr>
          <a:xfrm>
            <a:off x="431800" y="258763"/>
            <a:ext cx="7777164" cy="1081088"/>
          </a:xfrm>
          <a:prstGeom prst="rect">
            <a:avLst/>
          </a:prstGeom>
        </p:spPr>
        <p:txBody>
          <a:bodyPr anchor="b"/>
          <a:lstStyle>
            <a:lvl1pPr algn="l">
              <a:defRPr b="1" sz="2400">
                <a:solidFill>
                  <a:schemeClr val="accent3">
                    <a:lumOff val="44000"/>
                  </a:schemeClr>
                </a:solidFill>
              </a:defRPr>
            </a:lvl1pPr>
          </a:lstStyle>
          <a:p>
            <a:pPr/>
            <a:r>
              <a:t>Titeltext</a:t>
            </a:r>
          </a:p>
        </p:txBody>
      </p:sp>
      <p:sp>
        <p:nvSpPr>
          <p:cNvPr id="183"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184"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191"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192" name="Titeltext"/>
          <p:cNvSpPr txBox="1"/>
          <p:nvPr>
            <p:ph type="title"/>
          </p:nvPr>
        </p:nvSpPr>
        <p:spPr>
          <a:xfrm>
            <a:off x="431800" y="143742"/>
            <a:ext cx="5616774" cy="864097"/>
          </a:xfrm>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99"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20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07" name="Titeltext"/>
          <p:cNvSpPr txBox="1"/>
          <p:nvPr>
            <p:ph type="title"/>
          </p:nvPr>
        </p:nvSpPr>
        <p:spPr>
          <a:xfrm>
            <a:off x="431800" y="258763"/>
            <a:ext cx="2843214" cy="1096963"/>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08"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209" name="Textplatzhalter 3"/>
          <p:cNvSpPr/>
          <p:nvPr>
            <p:ph type="body" sz="half" idx="21"/>
          </p:nvPr>
        </p:nvSpPr>
        <p:spPr>
          <a:xfrm>
            <a:off x="431799" y="1355725"/>
            <a:ext cx="2843215" cy="4432300"/>
          </a:xfrm>
          <a:prstGeom prst="rect">
            <a:avLst/>
          </a:prstGeom>
        </p:spPr>
        <p:txBody>
          <a:bodyPr/>
          <a:lstStyle/>
          <a:p>
            <a:pPr marL="0" indent="0">
              <a:defRPr sz="1400"/>
            </a:pP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21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17" name="Titeltext"/>
          <p:cNvSpPr txBox="1"/>
          <p:nvPr>
            <p:ph type="title"/>
          </p:nvPr>
        </p:nvSpPr>
        <p:spPr>
          <a:xfrm>
            <a:off x="1693863" y="4535487"/>
            <a:ext cx="5184776" cy="536576"/>
          </a:xfrm>
          <a:prstGeom prst="rect">
            <a:avLst/>
          </a:prstGeom>
        </p:spPr>
        <p:txBody>
          <a:bodyPr anchor="b"/>
          <a:lstStyle>
            <a:lvl1pPr algn="l">
              <a:defRPr b="1" sz="2000">
                <a:solidFill>
                  <a:schemeClr val="accent3">
                    <a:lumOff val="44000"/>
                  </a:schemeClr>
                </a:solidFill>
              </a:defRPr>
            </a:lvl1pPr>
          </a:lstStyle>
          <a:p>
            <a:pPr/>
            <a:r>
              <a:t>Titeltext</a:t>
            </a:r>
          </a:p>
        </p:txBody>
      </p:sp>
      <p:sp>
        <p:nvSpPr>
          <p:cNvPr id="218"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219"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43" name="Titeltext"/>
          <p:cNvSpPr txBox="1"/>
          <p:nvPr>
            <p:ph type="title"/>
          </p:nvPr>
        </p:nvSpPr>
        <p:spPr>
          <a:prstGeom prst="rect">
            <a:avLst/>
          </a:prstGeom>
        </p:spPr>
        <p:txBody>
          <a:bodyPr/>
          <a:lstStyle/>
          <a:p>
            <a:pPr/>
            <a:r>
              <a:t>Titeltext</a:t>
            </a:r>
          </a:p>
        </p:txBody>
      </p:sp>
      <p:sp>
        <p:nvSpPr>
          <p:cNvPr id="44" name="Textebene 1…"/>
          <p:cNvSpPr txBox="1"/>
          <p:nvPr>
            <p:ph type="body" idx="1"/>
          </p:nvPr>
        </p:nvSpPr>
        <p:spPr>
          <a:prstGeom prst="rect">
            <a:avLst/>
          </a:prstGeom>
        </p:spPr>
        <p:txBody>
          <a:bodyPr/>
          <a:lstStyle/>
          <a:p>
            <a:pPr/>
            <a:r>
              <a:t>Textebene 1</a:t>
            </a:r>
          </a:p>
          <a:p>
            <a:pPr lvl="1"/>
            <a:r>
              <a:t>Textebene 2</a:t>
            </a:r>
          </a:p>
          <a:p>
            <a:pPr lvl="2"/>
            <a:r>
              <a:t>Textebene 3</a:t>
            </a:r>
          </a:p>
          <a:p>
            <a:pPr lvl="3"/>
            <a:r>
              <a:t>Textebene 4</a:t>
            </a:r>
          </a:p>
          <a:p>
            <a:pPr lvl="4"/>
            <a:r>
              <a:t>Textebene 5</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enutzerdefiniertes Layout">
    <p:spTree>
      <p:nvGrpSpPr>
        <p:cNvPr id="1" name=""/>
        <p:cNvGrpSpPr/>
        <p:nvPr/>
      </p:nvGrpSpPr>
      <p:grpSpPr>
        <a:xfrm>
          <a:off x="0" y="0"/>
          <a:ext cx="0" cy="0"/>
          <a:chOff x="0" y="0"/>
          <a:chExt cx="0" cy="0"/>
        </a:xfrm>
      </p:grpSpPr>
      <p:sp>
        <p:nvSpPr>
          <p:cNvPr id="226" name="Foliennummer"/>
          <p:cNvSpPr txBox="1"/>
          <p:nvPr>
            <p:ph type="sldNum" sz="quarter" idx="2"/>
          </p:nvPr>
        </p:nvSpPr>
        <p:spPr>
          <a:xfrm>
            <a:off x="7900224" y="33487"/>
            <a:ext cx="358414" cy="370840"/>
          </a:xfrm>
          <a:prstGeom prst="rect">
            <a:avLst/>
          </a:prstGeom>
        </p:spPr>
        <p:txBody>
          <a:bodyPr anchor="t"/>
          <a:lstStyle>
            <a:lvl1pPr algn="l">
              <a:defRPr sz="1800">
                <a:solidFill>
                  <a:srgbClr val="000000"/>
                </a:solidFill>
                <a:latin typeface="D-DIN"/>
                <a:ea typeface="D-DIN"/>
                <a:cs typeface="D-DIN"/>
                <a:sym typeface="D-DIN"/>
              </a:defRPr>
            </a:lvl1pPr>
          </a:lstStyle>
          <a:p>
            <a:pPr/>
            <a:fld id="{86CB4B4D-7CA3-9044-876B-883B54F8677D}" type="slidenum"/>
          </a:p>
        </p:txBody>
      </p:sp>
      <p:sp>
        <p:nvSpPr>
          <p:cNvPr id="227" name="Titeltext"/>
          <p:cNvSpPr txBox="1"/>
          <p:nvPr>
            <p:ph type="title"/>
          </p:nvPr>
        </p:nvSpPr>
        <p:spPr>
          <a:prstGeom prst="rect">
            <a:avLst/>
          </a:prstGeom>
        </p:spPr>
        <p:txBody>
          <a:bodyPr anchor="b"/>
          <a:lstStyle>
            <a:lvl1pPr algn="l">
              <a:defRPr b="1" sz="2400">
                <a:solidFill>
                  <a:schemeClr val="accent3">
                    <a:lumOff val="44000"/>
                  </a:schemeClr>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süberschrift">
    <p:spTree>
      <p:nvGrpSpPr>
        <p:cNvPr id="1" name=""/>
        <p:cNvGrpSpPr/>
        <p:nvPr/>
      </p:nvGrpSpPr>
      <p:grpSpPr>
        <a:xfrm>
          <a:off x="0" y="0"/>
          <a:ext cx="0" cy="0"/>
          <a:chOff x="0" y="0"/>
          <a:chExt cx="0" cy="0"/>
        </a:xfrm>
      </p:grpSpPr>
      <p:sp>
        <p:nvSpPr>
          <p:cNvPr id="52" name="Titeltext"/>
          <p:cNvSpPr txBox="1"/>
          <p:nvPr>
            <p:ph type="title"/>
          </p:nvPr>
        </p:nvSpPr>
        <p:spPr>
          <a:xfrm>
            <a:off x="682625" y="4164012"/>
            <a:ext cx="7345364" cy="1287463"/>
          </a:xfrm>
          <a:prstGeom prst="rect">
            <a:avLst/>
          </a:prstGeom>
        </p:spPr>
        <p:txBody>
          <a:bodyPr anchor="t"/>
          <a:lstStyle>
            <a:lvl1pPr algn="l">
              <a:defRPr b="1" cap="all" sz="4000"/>
            </a:lvl1pPr>
          </a:lstStyle>
          <a:p>
            <a:pPr/>
            <a:r>
              <a:t>Titeltext</a:t>
            </a:r>
          </a:p>
        </p:txBody>
      </p:sp>
      <p:sp>
        <p:nvSpPr>
          <p:cNvPr id="53" name="Textebene 1…"/>
          <p:cNvSpPr txBox="1"/>
          <p:nvPr>
            <p:ph type="body" sz="quarter" idx="1"/>
          </p:nvPr>
        </p:nvSpPr>
        <p:spPr>
          <a:xfrm>
            <a:off x="682625" y="2746375"/>
            <a:ext cx="7345364" cy="1417638"/>
          </a:xfrm>
          <a:prstGeom prst="rect">
            <a:avLst/>
          </a:prstGeom>
        </p:spPr>
        <p:txBody>
          <a:bodyPr anchor="b"/>
          <a:lstStyle>
            <a:lvl1pPr marL="0" indent="0">
              <a:defRPr sz="2000"/>
            </a:lvl1pPr>
            <a:lvl2pPr marL="0" indent="457200">
              <a:defRPr sz="2000"/>
            </a:lvl2pPr>
            <a:lvl3pPr marL="0" indent="914400">
              <a:defRPr sz="2000"/>
            </a:lvl3pPr>
            <a:lvl4pPr marL="0" indent="1371600">
              <a:defRPr sz="2000"/>
            </a:lvl4pPr>
            <a:lvl5pPr marL="0" indent="1828800">
              <a:defRPr sz="2000"/>
            </a:lvl5pPr>
          </a:lstStyle>
          <a:p>
            <a:pPr/>
            <a:r>
              <a:t>Textebene 1</a:t>
            </a:r>
          </a:p>
          <a:p>
            <a:pPr lvl="1"/>
            <a:r>
              <a:t>Textebene 2</a:t>
            </a:r>
          </a:p>
          <a:p>
            <a:pPr lvl="2"/>
            <a:r>
              <a:t>Textebene 3</a:t>
            </a:r>
          </a:p>
          <a:p>
            <a:pPr lvl="3"/>
            <a:r>
              <a:t>Textebene 4</a:t>
            </a:r>
          </a:p>
          <a:p>
            <a:pPr lvl="4"/>
            <a:r>
              <a:t>Textebene 5</a:t>
            </a:r>
          </a:p>
        </p:txBody>
      </p:sp>
      <p:sp>
        <p:nvSpPr>
          <p:cNvPr id="5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wei Inhalte">
    <p:spTree>
      <p:nvGrpSpPr>
        <p:cNvPr id="1" name=""/>
        <p:cNvGrpSpPr/>
        <p:nvPr/>
      </p:nvGrpSpPr>
      <p:grpSpPr>
        <a:xfrm>
          <a:off x="0" y="0"/>
          <a:ext cx="0" cy="0"/>
          <a:chOff x="0" y="0"/>
          <a:chExt cx="0" cy="0"/>
        </a:xfrm>
      </p:grpSpPr>
      <p:sp>
        <p:nvSpPr>
          <p:cNvPr id="61" name="Titeltext"/>
          <p:cNvSpPr txBox="1"/>
          <p:nvPr>
            <p:ph type="title"/>
          </p:nvPr>
        </p:nvSpPr>
        <p:spPr>
          <a:prstGeom prst="rect">
            <a:avLst/>
          </a:prstGeom>
        </p:spPr>
        <p:txBody>
          <a:bodyPr/>
          <a:lstStyle/>
          <a:p>
            <a:pPr/>
            <a:r>
              <a:t>Titeltext</a:t>
            </a:r>
          </a:p>
        </p:txBody>
      </p:sp>
      <p:sp>
        <p:nvSpPr>
          <p:cNvPr id="62" name="Textebene 1…"/>
          <p:cNvSpPr txBox="1"/>
          <p:nvPr>
            <p:ph type="body" sz="half" idx="1"/>
          </p:nvPr>
        </p:nvSpPr>
        <p:spPr>
          <a:xfrm>
            <a:off x="431800" y="1516062"/>
            <a:ext cx="3810000" cy="4275139"/>
          </a:xfrm>
          <a:prstGeom prst="rect">
            <a:avLst/>
          </a:prstGeom>
        </p:spPr>
        <p:txBody>
          <a:bodyPr/>
          <a:lstStyle>
            <a:lvl1pPr>
              <a:defRPr sz="2800"/>
            </a:lvl1pPr>
            <a:lvl2pPr>
              <a:defRPr sz="2800"/>
            </a:lvl2pPr>
            <a:lvl3pPr>
              <a:defRPr sz="2800"/>
            </a:lvl3pPr>
            <a:lvl4pPr>
              <a:defRPr sz="2800"/>
            </a:lvl4pPr>
            <a:lvl5pPr>
              <a:defRPr sz="2800"/>
            </a:lvl5pPr>
          </a:lstStyle>
          <a:p>
            <a:pPr/>
            <a:r>
              <a:t>Textebene 1</a:t>
            </a:r>
          </a:p>
          <a:p>
            <a:pPr lvl="1"/>
            <a:r>
              <a:t>Textebene 2</a:t>
            </a:r>
          </a:p>
          <a:p>
            <a:pPr lvl="2"/>
            <a:r>
              <a:t>Textebene 3</a:t>
            </a:r>
          </a:p>
          <a:p>
            <a:pPr lvl="3"/>
            <a:r>
              <a:t>Textebene 4</a:t>
            </a:r>
          </a:p>
          <a:p>
            <a:pPr lvl="4"/>
            <a:r>
              <a:t>Textebene 5</a:t>
            </a:r>
          </a:p>
        </p:txBody>
      </p:sp>
      <p:sp>
        <p:nvSpPr>
          <p:cNvPr id="6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gleich">
    <p:spTree>
      <p:nvGrpSpPr>
        <p:cNvPr id="1" name=""/>
        <p:cNvGrpSpPr/>
        <p:nvPr/>
      </p:nvGrpSpPr>
      <p:grpSpPr>
        <a:xfrm>
          <a:off x="0" y="0"/>
          <a:ext cx="0" cy="0"/>
          <a:chOff x="0" y="0"/>
          <a:chExt cx="0" cy="0"/>
        </a:xfrm>
      </p:grpSpPr>
      <p:sp>
        <p:nvSpPr>
          <p:cNvPr id="70" name="Titeltext"/>
          <p:cNvSpPr txBox="1"/>
          <p:nvPr>
            <p:ph type="title"/>
          </p:nvPr>
        </p:nvSpPr>
        <p:spPr>
          <a:xfrm>
            <a:off x="431800" y="258763"/>
            <a:ext cx="7777164" cy="1081088"/>
          </a:xfrm>
          <a:prstGeom prst="rect">
            <a:avLst/>
          </a:prstGeom>
        </p:spPr>
        <p:txBody>
          <a:bodyPr/>
          <a:lstStyle/>
          <a:p>
            <a:pPr/>
            <a:r>
              <a:t>Titeltext</a:t>
            </a:r>
          </a:p>
        </p:txBody>
      </p:sp>
      <p:sp>
        <p:nvSpPr>
          <p:cNvPr id="71" name="Textebene 1…"/>
          <p:cNvSpPr txBox="1"/>
          <p:nvPr>
            <p:ph type="body" sz="quarter" idx="1"/>
          </p:nvPr>
        </p:nvSpPr>
        <p:spPr>
          <a:xfrm>
            <a:off x="431800" y="1450975"/>
            <a:ext cx="3817938" cy="604838"/>
          </a:xfrm>
          <a:prstGeom prst="rect">
            <a:avLst/>
          </a:prstGeom>
        </p:spPr>
        <p:txBody>
          <a:bodyPr anchor="b"/>
          <a:lstStyle>
            <a:lvl1pPr marL="0" indent="0">
              <a:defRPr b="1" sz="2400"/>
            </a:lvl1pPr>
            <a:lvl2pPr marL="0" indent="457200">
              <a:defRPr b="1" sz="2400"/>
            </a:lvl2pPr>
            <a:lvl3pPr marL="0" indent="914400">
              <a:defRPr b="1" sz="2400"/>
            </a:lvl3pPr>
            <a:lvl4pPr marL="0" indent="1371600">
              <a:defRPr b="1" sz="2400"/>
            </a:lvl4pPr>
            <a:lvl5pPr marL="0" indent="1828800">
              <a:defRPr b="1" sz="2400"/>
            </a:lvl5pPr>
          </a:lstStyle>
          <a:p>
            <a:pPr/>
            <a:r>
              <a:t>Textebene 1</a:t>
            </a:r>
          </a:p>
          <a:p>
            <a:pPr lvl="1"/>
            <a:r>
              <a:t>Textebene 2</a:t>
            </a:r>
          </a:p>
          <a:p>
            <a:pPr lvl="2"/>
            <a:r>
              <a:t>Textebene 3</a:t>
            </a:r>
          </a:p>
          <a:p>
            <a:pPr lvl="3"/>
            <a:r>
              <a:t>Textebene 4</a:t>
            </a:r>
          </a:p>
          <a:p>
            <a:pPr lvl="4"/>
            <a:r>
              <a:t>Textebene 5</a:t>
            </a:r>
          </a:p>
        </p:txBody>
      </p:sp>
      <p:sp>
        <p:nvSpPr>
          <p:cNvPr id="72" name="Textplatzhalter 4"/>
          <p:cNvSpPr/>
          <p:nvPr>
            <p:ph type="body" sz="quarter" idx="21"/>
          </p:nvPr>
        </p:nvSpPr>
        <p:spPr>
          <a:xfrm>
            <a:off x="4389437" y="1450975"/>
            <a:ext cx="3819526" cy="604839"/>
          </a:xfrm>
          <a:prstGeom prst="rect">
            <a:avLst/>
          </a:prstGeom>
        </p:spPr>
        <p:txBody>
          <a:bodyPr anchor="b"/>
          <a:lstStyle/>
          <a:p>
            <a:pPr marL="0" indent="0">
              <a:defRPr b="1" sz="2400"/>
            </a:pPr>
          </a:p>
        </p:txBody>
      </p:sp>
      <p:sp>
        <p:nvSpPr>
          <p:cNvPr id="7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80" name="Titeltext"/>
          <p:cNvSpPr txBox="1"/>
          <p:nvPr>
            <p:ph type="title"/>
          </p:nvPr>
        </p:nvSpPr>
        <p:spPr>
          <a:prstGeom prst="rect">
            <a:avLst/>
          </a:prstGeom>
        </p:spPr>
        <p:txBody>
          <a:bodyPr/>
          <a:lstStyle/>
          <a:p>
            <a:pPr/>
            <a:r>
              <a:t>Titeltext</a:t>
            </a:r>
          </a:p>
        </p:txBody>
      </p:sp>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8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halt mit Beschriftung">
    <p:spTree>
      <p:nvGrpSpPr>
        <p:cNvPr id="1" name=""/>
        <p:cNvGrpSpPr/>
        <p:nvPr/>
      </p:nvGrpSpPr>
      <p:grpSpPr>
        <a:xfrm>
          <a:off x="0" y="0"/>
          <a:ext cx="0" cy="0"/>
          <a:chOff x="0" y="0"/>
          <a:chExt cx="0" cy="0"/>
        </a:xfrm>
      </p:grpSpPr>
      <p:sp>
        <p:nvSpPr>
          <p:cNvPr id="95" name="Titeltext"/>
          <p:cNvSpPr txBox="1"/>
          <p:nvPr>
            <p:ph type="title"/>
          </p:nvPr>
        </p:nvSpPr>
        <p:spPr>
          <a:xfrm>
            <a:off x="431800" y="258763"/>
            <a:ext cx="2843214" cy="1096963"/>
          </a:xfrm>
          <a:prstGeom prst="rect">
            <a:avLst/>
          </a:prstGeom>
        </p:spPr>
        <p:txBody>
          <a:bodyPr anchor="b"/>
          <a:lstStyle>
            <a:lvl1pPr algn="l">
              <a:defRPr b="1" sz="2000"/>
            </a:lvl1pPr>
          </a:lstStyle>
          <a:p>
            <a:pPr/>
            <a:r>
              <a:t>Titeltext</a:t>
            </a:r>
          </a:p>
        </p:txBody>
      </p:sp>
      <p:sp>
        <p:nvSpPr>
          <p:cNvPr id="96" name="Textebene 1…"/>
          <p:cNvSpPr txBox="1"/>
          <p:nvPr>
            <p:ph type="body" idx="1"/>
          </p:nvPr>
        </p:nvSpPr>
        <p:spPr>
          <a:xfrm>
            <a:off x="3378200" y="258763"/>
            <a:ext cx="4830763" cy="5529263"/>
          </a:xfrm>
          <a:prstGeom prst="rect">
            <a:avLst/>
          </a:prstGeom>
        </p:spPr>
        <p:txBody>
          <a:bodyPr/>
          <a:lstStyle>
            <a:lvl1pPr>
              <a:defRPr sz="3200"/>
            </a:lvl1pPr>
            <a:lvl2pPr>
              <a:defRPr sz="3200"/>
            </a:lvl2pPr>
            <a:lvl3pPr>
              <a:defRPr sz="3200"/>
            </a:lvl3pPr>
            <a:lvl4pPr>
              <a:defRPr sz="3200"/>
            </a:lvl4pPr>
            <a:lvl5pPr>
              <a:defRPr sz="3200"/>
            </a:lvl5pPr>
          </a:lstStyle>
          <a:p>
            <a:pPr/>
            <a:r>
              <a:t>Textebene 1</a:t>
            </a:r>
          </a:p>
          <a:p>
            <a:pPr lvl="1"/>
            <a:r>
              <a:t>Textebene 2</a:t>
            </a:r>
          </a:p>
          <a:p>
            <a:pPr lvl="2"/>
            <a:r>
              <a:t>Textebene 3</a:t>
            </a:r>
          </a:p>
          <a:p>
            <a:pPr lvl="3"/>
            <a:r>
              <a:t>Textebene 4</a:t>
            </a:r>
          </a:p>
          <a:p>
            <a:pPr lvl="4"/>
            <a:r>
              <a:t>Textebene 5</a:t>
            </a:r>
          </a:p>
        </p:txBody>
      </p:sp>
      <p:sp>
        <p:nvSpPr>
          <p:cNvPr id="97" name="Textplatzhalter 3"/>
          <p:cNvSpPr/>
          <p:nvPr>
            <p:ph type="body" sz="half" idx="21"/>
          </p:nvPr>
        </p:nvSpPr>
        <p:spPr>
          <a:xfrm>
            <a:off x="431799" y="1355725"/>
            <a:ext cx="2843215" cy="4432300"/>
          </a:xfrm>
          <a:prstGeom prst="rect">
            <a:avLst/>
          </a:prstGeom>
        </p:spPr>
        <p:txBody>
          <a:bodyPr/>
          <a:lstStyle/>
          <a:p>
            <a:pPr marL="0" indent="0">
              <a:defRPr sz="1400"/>
            </a:pPr>
          </a:p>
        </p:txBody>
      </p:sp>
      <p:sp>
        <p:nvSpPr>
          <p:cNvPr id="9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ld mit Beschriftung">
    <p:spTree>
      <p:nvGrpSpPr>
        <p:cNvPr id="1" name=""/>
        <p:cNvGrpSpPr/>
        <p:nvPr/>
      </p:nvGrpSpPr>
      <p:grpSpPr>
        <a:xfrm>
          <a:off x="0" y="0"/>
          <a:ext cx="0" cy="0"/>
          <a:chOff x="0" y="0"/>
          <a:chExt cx="0" cy="0"/>
        </a:xfrm>
      </p:grpSpPr>
      <p:sp>
        <p:nvSpPr>
          <p:cNvPr id="105" name="Titeltext"/>
          <p:cNvSpPr txBox="1"/>
          <p:nvPr>
            <p:ph type="title"/>
          </p:nvPr>
        </p:nvSpPr>
        <p:spPr>
          <a:xfrm>
            <a:off x="1693863" y="4535487"/>
            <a:ext cx="5184776" cy="536576"/>
          </a:xfrm>
          <a:prstGeom prst="rect">
            <a:avLst/>
          </a:prstGeom>
        </p:spPr>
        <p:txBody>
          <a:bodyPr anchor="b"/>
          <a:lstStyle>
            <a:lvl1pPr algn="l">
              <a:defRPr b="1" sz="2000"/>
            </a:lvl1pPr>
          </a:lstStyle>
          <a:p>
            <a:pPr/>
            <a:r>
              <a:t>Titeltext</a:t>
            </a:r>
          </a:p>
        </p:txBody>
      </p:sp>
      <p:sp>
        <p:nvSpPr>
          <p:cNvPr id="106" name="Bildplatzhalter 2"/>
          <p:cNvSpPr/>
          <p:nvPr>
            <p:ph type="pic" sz="half" idx="21"/>
          </p:nvPr>
        </p:nvSpPr>
        <p:spPr>
          <a:xfrm>
            <a:off x="1693863" y="579437"/>
            <a:ext cx="5184776" cy="3887789"/>
          </a:xfrm>
          <a:prstGeom prst="rect">
            <a:avLst/>
          </a:prstGeom>
        </p:spPr>
        <p:txBody>
          <a:bodyPr lIns="91439" tIns="45719" rIns="91439" bIns="45719">
            <a:noAutofit/>
          </a:bodyPr>
          <a:lstStyle/>
          <a:p>
            <a:pPr/>
          </a:p>
        </p:txBody>
      </p:sp>
      <p:sp>
        <p:nvSpPr>
          <p:cNvPr id="107" name="Textebene 1…"/>
          <p:cNvSpPr txBox="1"/>
          <p:nvPr>
            <p:ph type="body" sz="quarter" idx="1"/>
          </p:nvPr>
        </p:nvSpPr>
        <p:spPr>
          <a:xfrm>
            <a:off x="1693863" y="5072062"/>
            <a:ext cx="5184776" cy="760413"/>
          </a:xfrm>
          <a:prstGeom prst="rect">
            <a:avLst/>
          </a:prstGeom>
        </p:spPr>
        <p:txBody>
          <a:bodyPr/>
          <a:lstStyle>
            <a:lvl1pPr marL="0" indent="0">
              <a:defRPr sz="1400"/>
            </a:lvl1pPr>
            <a:lvl2pPr marL="0" indent="457200">
              <a:defRPr sz="1400"/>
            </a:lvl2pPr>
            <a:lvl3pPr marL="0" indent="914400">
              <a:defRPr sz="1400"/>
            </a:lvl3pPr>
            <a:lvl4pPr marL="0" indent="1371600">
              <a:defRPr sz="1400"/>
            </a:lvl4pPr>
            <a:lvl5pPr marL="0" indent="1828800">
              <a:defRPr sz="1400"/>
            </a:lvl5pPr>
          </a:lstStyle>
          <a:p>
            <a:pPr/>
            <a:r>
              <a:t>Textebene 1</a:t>
            </a:r>
          </a:p>
          <a:p>
            <a:pPr lvl="1"/>
            <a:r>
              <a:t>Textebene 2</a:t>
            </a:r>
          </a:p>
          <a:p>
            <a:pPr lvl="2"/>
            <a:r>
              <a:t>Textebene 3</a:t>
            </a:r>
          </a:p>
          <a:p>
            <a:pPr lvl="3"/>
            <a:r>
              <a:t>Textebene 4</a:t>
            </a:r>
          </a:p>
          <a:p>
            <a:pPr lvl="4"/>
            <a:r>
              <a:t>Textebene 5</a:t>
            </a:r>
          </a:p>
        </p:txBody>
      </p:sp>
      <p:sp>
        <p:nvSpPr>
          <p:cNvPr id="10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1"/>
          <p:cNvSpPr/>
          <p:nvPr/>
        </p:nvSpPr>
        <p:spPr>
          <a:xfrm>
            <a:off x="-1" y="0"/>
            <a:ext cx="8640765" cy="1152525"/>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sp>
        <p:nvSpPr>
          <p:cNvPr id="3" name="Rectangle 2"/>
          <p:cNvSpPr/>
          <p:nvPr/>
        </p:nvSpPr>
        <p:spPr>
          <a:xfrm>
            <a:off x="8204200" y="3970337"/>
            <a:ext cx="468313" cy="153988"/>
          </a:xfrm>
          <a:prstGeom prst="rect">
            <a:avLst/>
          </a:prstGeom>
          <a:solidFill>
            <a:srgbClr val="6AACDA"/>
          </a:solidFill>
          <a:ln w="12700">
            <a:miter lim="400000"/>
          </a:ln>
        </p:spPr>
        <p:txBody>
          <a:bodyPr lIns="45719" rIns="45719" anchor="ctr"/>
          <a:lstStyle/>
          <a:p>
            <a:pPr>
              <a:defRPr>
                <a:solidFill>
                  <a:schemeClr val="accent3">
                    <a:lumOff val="44000"/>
                  </a:schemeClr>
                </a:solidFill>
              </a:defRPr>
            </a:pPr>
          </a:p>
        </p:txBody>
      </p:sp>
      <p:grpSp>
        <p:nvGrpSpPr>
          <p:cNvPr id="13" name="Group 3"/>
          <p:cNvGrpSpPr/>
          <p:nvPr/>
        </p:nvGrpSpPr>
        <p:grpSpPr>
          <a:xfrm>
            <a:off x="6189662" y="179387"/>
            <a:ext cx="2265175" cy="753875"/>
            <a:chOff x="0" y="0"/>
            <a:chExt cx="2265173" cy="753873"/>
          </a:xfrm>
        </p:grpSpPr>
        <p:grpSp>
          <p:nvGrpSpPr>
            <p:cNvPr id="10" name="Group 4"/>
            <p:cNvGrpSpPr/>
            <p:nvPr/>
          </p:nvGrpSpPr>
          <p:grpSpPr>
            <a:xfrm>
              <a:off x="0" y="0"/>
              <a:ext cx="1131699" cy="379225"/>
              <a:chOff x="0" y="0"/>
              <a:chExt cx="1131698" cy="379224"/>
            </a:xfrm>
          </p:grpSpPr>
          <p:sp>
            <p:nvSpPr>
              <p:cNvPr id="4" name="Freeform 5"/>
              <p:cNvSpPr/>
              <p:nvPr/>
            </p:nvSpPr>
            <p:spPr>
              <a:xfrm>
                <a:off x="0" y="0"/>
                <a:ext cx="1131699" cy="379225"/>
              </a:xfrm>
              <a:prstGeom prst="rect">
                <a:avLst/>
              </a:pr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5" name="Freeform 6"/>
              <p:cNvSpPr/>
              <p:nvPr/>
            </p:nvSpPr>
            <p:spPr>
              <a:xfrm>
                <a:off x="749221" y="0"/>
                <a:ext cx="12701" cy="269688"/>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6" name="Freeform 7"/>
              <p:cNvSpPr/>
              <p:nvPr/>
            </p:nvSpPr>
            <p:spPr>
              <a:xfrm>
                <a:off x="369808" y="104774"/>
                <a:ext cx="12701" cy="272864"/>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7" name="Freeform 8"/>
              <p:cNvSpPr/>
              <p:nvPr/>
            </p:nvSpPr>
            <p:spPr>
              <a:xfrm>
                <a:off x="111124" y="103187"/>
                <a:ext cx="150629" cy="1680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50" y="21600"/>
                    </a:moveTo>
                    <a:cubicBezTo>
                      <a:pt x="4944" y="21600"/>
                      <a:pt x="0" y="17189"/>
                      <a:pt x="0" y="10740"/>
                    </a:cubicBezTo>
                    <a:cubicBezTo>
                      <a:pt x="0" y="4555"/>
                      <a:pt x="5235" y="0"/>
                      <a:pt x="11897" y="0"/>
                    </a:cubicBezTo>
                    <a:cubicBezTo>
                      <a:pt x="15176" y="0"/>
                      <a:pt x="18612" y="695"/>
                      <a:pt x="20754" y="3332"/>
                    </a:cubicBezTo>
                    <a:lnTo>
                      <a:pt x="17502" y="6257"/>
                    </a:lnTo>
                    <a:cubicBezTo>
                      <a:pt x="16630" y="5010"/>
                      <a:pt x="14515" y="4123"/>
                      <a:pt x="11950" y="4123"/>
                    </a:cubicBezTo>
                    <a:cubicBezTo>
                      <a:pt x="8354" y="4123"/>
                      <a:pt x="5155" y="6665"/>
                      <a:pt x="5155" y="10740"/>
                    </a:cubicBezTo>
                    <a:cubicBezTo>
                      <a:pt x="5155" y="14576"/>
                      <a:pt x="7826" y="17549"/>
                      <a:pt x="12188" y="17549"/>
                    </a:cubicBezTo>
                    <a:cubicBezTo>
                      <a:pt x="13457" y="17549"/>
                      <a:pt x="16339" y="17309"/>
                      <a:pt x="18057" y="14480"/>
                    </a:cubicBezTo>
                    <a:lnTo>
                      <a:pt x="21600" y="16877"/>
                    </a:lnTo>
                    <a:cubicBezTo>
                      <a:pt x="18956" y="20737"/>
                      <a:pt x="15070" y="21600"/>
                      <a:pt x="11950"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8" name="Freeform 9"/>
              <p:cNvSpPr/>
              <p:nvPr/>
            </p:nvSpPr>
            <p:spPr>
              <a:xfrm>
                <a:off x="877887" y="107949"/>
                <a:ext cx="131579" cy="1633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06" y="21600"/>
                    </a:moveTo>
                    <a:cubicBezTo>
                      <a:pt x="3181" y="21600"/>
                      <a:pt x="0" y="17724"/>
                      <a:pt x="0" y="12886"/>
                    </a:cubicBezTo>
                    <a:lnTo>
                      <a:pt x="0" y="0"/>
                    </a:lnTo>
                    <a:lnTo>
                      <a:pt x="5938" y="0"/>
                    </a:lnTo>
                    <a:lnTo>
                      <a:pt x="5938" y="12516"/>
                    </a:lnTo>
                    <a:cubicBezTo>
                      <a:pt x="5938" y="15824"/>
                      <a:pt x="7362" y="17305"/>
                      <a:pt x="10967" y="17305"/>
                    </a:cubicBezTo>
                    <a:cubicBezTo>
                      <a:pt x="14511" y="17305"/>
                      <a:pt x="15662" y="15774"/>
                      <a:pt x="15662" y="12516"/>
                    </a:cubicBezTo>
                    <a:lnTo>
                      <a:pt x="15662" y="0"/>
                    </a:lnTo>
                    <a:lnTo>
                      <a:pt x="21600" y="0"/>
                    </a:lnTo>
                    <a:lnTo>
                      <a:pt x="21600" y="12886"/>
                    </a:lnTo>
                    <a:cubicBezTo>
                      <a:pt x="21600" y="17453"/>
                      <a:pt x="18692" y="21600"/>
                      <a:pt x="10906" y="21600"/>
                    </a:cubicBezTo>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9" name="Freeform 10"/>
              <p:cNvSpPr/>
              <p:nvPr/>
            </p:nvSpPr>
            <p:spPr>
              <a:xfrm>
                <a:off x="485774" y="98424"/>
                <a:ext cx="160153" cy="1696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369" y="21600"/>
                    </a:moveTo>
                    <a:lnTo>
                      <a:pt x="14116" y="16889"/>
                    </a:lnTo>
                    <a:lnTo>
                      <a:pt x="7484" y="16889"/>
                    </a:lnTo>
                    <a:lnTo>
                      <a:pt x="5231" y="21600"/>
                    </a:lnTo>
                    <a:lnTo>
                      <a:pt x="0" y="21600"/>
                    </a:lnTo>
                    <a:lnTo>
                      <a:pt x="10787" y="0"/>
                    </a:lnTo>
                    <a:lnTo>
                      <a:pt x="21600" y="21600"/>
                    </a:lnTo>
                    <a:lnTo>
                      <a:pt x="16369" y="21600"/>
                    </a:lnTo>
                    <a:close/>
                    <a:moveTo>
                      <a:pt x="10787" y="9752"/>
                    </a:moveTo>
                    <a:lnTo>
                      <a:pt x="8885" y="13568"/>
                    </a:lnTo>
                    <a:lnTo>
                      <a:pt x="12715" y="13568"/>
                    </a:lnTo>
                    <a:lnTo>
                      <a:pt x="10787" y="9752"/>
                    </a:ln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1" name="Freeform 11"/>
            <p:cNvSpPr/>
            <p:nvPr/>
          </p:nvSpPr>
          <p:spPr>
            <a:xfrm>
              <a:off x="0" y="377824"/>
              <a:ext cx="2265174" cy="376050"/>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sp>
          <p:nvSpPr>
            <p:cNvPr id="12" name="Freeform 12"/>
            <p:cNvSpPr/>
            <p:nvPr/>
          </p:nvSpPr>
          <p:spPr>
            <a:xfrm>
              <a:off x="54163" y="614362"/>
              <a:ext cx="2150686" cy="83956"/>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21598" y="21412"/>
                  </a:moveTo>
                  <a:lnTo>
                    <a:pt x="21598" y="18830"/>
                  </a:lnTo>
                  <a:lnTo>
                    <a:pt x="21543" y="18830"/>
                  </a:lnTo>
                  <a:cubicBezTo>
                    <a:pt x="21494" y="18830"/>
                    <a:pt x="21477" y="18219"/>
                    <a:pt x="21477" y="17092"/>
                  </a:cubicBezTo>
                  <a:lnTo>
                    <a:pt x="21477" y="188"/>
                  </a:lnTo>
                  <a:lnTo>
                    <a:pt x="21355" y="188"/>
                  </a:lnTo>
                  <a:lnTo>
                    <a:pt x="21355" y="17233"/>
                  </a:lnTo>
                  <a:cubicBezTo>
                    <a:pt x="21355" y="19487"/>
                    <a:pt x="21405" y="21412"/>
                    <a:pt x="21522" y="21412"/>
                  </a:cubicBezTo>
                  <a:lnTo>
                    <a:pt x="21598" y="21412"/>
                  </a:lnTo>
                  <a:close/>
                  <a:moveTo>
                    <a:pt x="21056" y="12631"/>
                  </a:moveTo>
                  <a:lnTo>
                    <a:pt x="20781" y="12631"/>
                  </a:lnTo>
                  <a:cubicBezTo>
                    <a:pt x="20783" y="11692"/>
                    <a:pt x="20785" y="11270"/>
                    <a:pt x="20796" y="10565"/>
                  </a:cubicBezTo>
                  <a:cubicBezTo>
                    <a:pt x="20817" y="9438"/>
                    <a:pt x="20861" y="8687"/>
                    <a:pt x="20920" y="8687"/>
                  </a:cubicBezTo>
                  <a:cubicBezTo>
                    <a:pt x="20976" y="8687"/>
                    <a:pt x="21020" y="9438"/>
                    <a:pt x="21039" y="10565"/>
                  </a:cubicBezTo>
                  <a:cubicBezTo>
                    <a:pt x="21050" y="11270"/>
                    <a:pt x="21054" y="11692"/>
                    <a:pt x="21056" y="12631"/>
                  </a:cubicBezTo>
                  <a:close/>
                  <a:moveTo>
                    <a:pt x="21177" y="14744"/>
                  </a:moveTo>
                  <a:lnTo>
                    <a:pt x="21177" y="13430"/>
                  </a:lnTo>
                  <a:cubicBezTo>
                    <a:pt x="21177" y="9110"/>
                    <a:pt x="21083" y="6151"/>
                    <a:pt x="20920" y="6151"/>
                  </a:cubicBezTo>
                  <a:cubicBezTo>
                    <a:pt x="20762" y="6151"/>
                    <a:pt x="20660" y="8969"/>
                    <a:pt x="20660" y="13852"/>
                  </a:cubicBezTo>
                  <a:cubicBezTo>
                    <a:pt x="20660" y="19628"/>
                    <a:pt x="20781" y="21600"/>
                    <a:pt x="20935" y="21600"/>
                  </a:cubicBezTo>
                  <a:cubicBezTo>
                    <a:pt x="21041" y="21600"/>
                    <a:pt x="21100" y="20802"/>
                    <a:pt x="21162" y="19252"/>
                  </a:cubicBezTo>
                  <a:lnTo>
                    <a:pt x="21084" y="17421"/>
                  </a:lnTo>
                  <a:cubicBezTo>
                    <a:pt x="21041" y="18501"/>
                    <a:pt x="21005" y="18970"/>
                    <a:pt x="20937" y="18970"/>
                  </a:cubicBezTo>
                  <a:cubicBezTo>
                    <a:pt x="20836" y="18970"/>
                    <a:pt x="20781" y="17327"/>
                    <a:pt x="20781" y="14744"/>
                  </a:cubicBezTo>
                  <a:lnTo>
                    <a:pt x="21177" y="14744"/>
                  </a:lnTo>
                  <a:close/>
                  <a:moveTo>
                    <a:pt x="20503" y="6292"/>
                  </a:moveTo>
                  <a:lnTo>
                    <a:pt x="20380" y="6292"/>
                  </a:lnTo>
                  <a:lnTo>
                    <a:pt x="20380" y="21412"/>
                  </a:lnTo>
                  <a:lnTo>
                    <a:pt x="20503" y="21412"/>
                  </a:lnTo>
                  <a:lnTo>
                    <a:pt x="20503" y="6292"/>
                  </a:lnTo>
                  <a:close/>
                  <a:moveTo>
                    <a:pt x="20507" y="94"/>
                  </a:moveTo>
                  <a:lnTo>
                    <a:pt x="20376" y="94"/>
                  </a:lnTo>
                  <a:lnTo>
                    <a:pt x="20376" y="3334"/>
                  </a:lnTo>
                  <a:lnTo>
                    <a:pt x="20507" y="3334"/>
                  </a:lnTo>
                  <a:lnTo>
                    <a:pt x="20507" y="94"/>
                  </a:lnTo>
                  <a:close/>
                  <a:moveTo>
                    <a:pt x="20228" y="21412"/>
                  </a:moveTo>
                  <a:lnTo>
                    <a:pt x="19921" y="8499"/>
                  </a:lnTo>
                  <a:lnTo>
                    <a:pt x="20200" y="188"/>
                  </a:lnTo>
                  <a:lnTo>
                    <a:pt x="20040" y="188"/>
                  </a:lnTo>
                  <a:lnTo>
                    <a:pt x="19690" y="10894"/>
                  </a:lnTo>
                  <a:lnTo>
                    <a:pt x="19690" y="188"/>
                  </a:lnTo>
                  <a:lnTo>
                    <a:pt x="19561" y="188"/>
                  </a:lnTo>
                  <a:lnTo>
                    <a:pt x="19561" y="21412"/>
                  </a:lnTo>
                  <a:lnTo>
                    <a:pt x="19690" y="21412"/>
                  </a:lnTo>
                  <a:lnTo>
                    <a:pt x="19690" y="15261"/>
                  </a:lnTo>
                  <a:lnTo>
                    <a:pt x="19834" y="10988"/>
                  </a:lnTo>
                  <a:lnTo>
                    <a:pt x="20076" y="21412"/>
                  </a:lnTo>
                  <a:lnTo>
                    <a:pt x="20228" y="21412"/>
                  </a:lnTo>
                  <a:close/>
                  <a:moveTo>
                    <a:pt x="19059" y="21412"/>
                  </a:moveTo>
                  <a:lnTo>
                    <a:pt x="19059" y="6292"/>
                  </a:lnTo>
                  <a:lnTo>
                    <a:pt x="18936" y="6292"/>
                  </a:lnTo>
                  <a:lnTo>
                    <a:pt x="18936" y="15543"/>
                  </a:lnTo>
                  <a:cubicBezTo>
                    <a:pt x="18936" y="17843"/>
                    <a:pt x="18877" y="18877"/>
                    <a:pt x="18809" y="18877"/>
                  </a:cubicBezTo>
                  <a:cubicBezTo>
                    <a:pt x="18740" y="18877"/>
                    <a:pt x="18686" y="17890"/>
                    <a:pt x="18686" y="15543"/>
                  </a:cubicBezTo>
                  <a:lnTo>
                    <a:pt x="18686" y="6292"/>
                  </a:lnTo>
                  <a:lnTo>
                    <a:pt x="18564" y="6292"/>
                  </a:lnTo>
                  <a:lnTo>
                    <a:pt x="18564" y="15965"/>
                  </a:lnTo>
                  <a:cubicBezTo>
                    <a:pt x="18564" y="17656"/>
                    <a:pt x="18578" y="19111"/>
                    <a:pt x="18625" y="20238"/>
                  </a:cubicBezTo>
                  <a:cubicBezTo>
                    <a:pt x="18661" y="21083"/>
                    <a:pt x="18712" y="21600"/>
                    <a:pt x="18775" y="21600"/>
                  </a:cubicBezTo>
                  <a:cubicBezTo>
                    <a:pt x="18837" y="21600"/>
                    <a:pt x="18896" y="21037"/>
                    <a:pt x="18938" y="19910"/>
                  </a:cubicBezTo>
                  <a:lnTo>
                    <a:pt x="18938" y="21412"/>
                  </a:lnTo>
                  <a:lnTo>
                    <a:pt x="19059" y="21412"/>
                  </a:lnTo>
                  <a:close/>
                  <a:moveTo>
                    <a:pt x="18396" y="21412"/>
                  </a:moveTo>
                  <a:lnTo>
                    <a:pt x="18396" y="18736"/>
                  </a:lnTo>
                  <a:lnTo>
                    <a:pt x="18091" y="18736"/>
                  </a:lnTo>
                  <a:lnTo>
                    <a:pt x="18396" y="8734"/>
                  </a:lnTo>
                  <a:lnTo>
                    <a:pt x="18396" y="6292"/>
                  </a:lnTo>
                  <a:lnTo>
                    <a:pt x="17958" y="6292"/>
                  </a:lnTo>
                  <a:lnTo>
                    <a:pt x="17958" y="9016"/>
                  </a:lnTo>
                  <a:lnTo>
                    <a:pt x="18244" y="9016"/>
                  </a:lnTo>
                  <a:lnTo>
                    <a:pt x="17941" y="19017"/>
                  </a:lnTo>
                  <a:lnTo>
                    <a:pt x="17941" y="21412"/>
                  </a:lnTo>
                  <a:lnTo>
                    <a:pt x="18396" y="21412"/>
                  </a:lnTo>
                  <a:close/>
                  <a:moveTo>
                    <a:pt x="17562" y="21412"/>
                  </a:moveTo>
                  <a:lnTo>
                    <a:pt x="17562" y="18830"/>
                  </a:lnTo>
                  <a:lnTo>
                    <a:pt x="17511" y="18830"/>
                  </a:lnTo>
                  <a:cubicBezTo>
                    <a:pt x="17465" y="18830"/>
                    <a:pt x="17444" y="18172"/>
                    <a:pt x="17444" y="17092"/>
                  </a:cubicBezTo>
                  <a:lnTo>
                    <a:pt x="17444" y="8922"/>
                  </a:lnTo>
                  <a:lnTo>
                    <a:pt x="17562" y="8922"/>
                  </a:lnTo>
                  <a:lnTo>
                    <a:pt x="17562" y="6574"/>
                  </a:lnTo>
                  <a:lnTo>
                    <a:pt x="17444" y="6574"/>
                  </a:lnTo>
                  <a:lnTo>
                    <a:pt x="17444" y="1972"/>
                  </a:lnTo>
                  <a:lnTo>
                    <a:pt x="17321" y="1972"/>
                  </a:lnTo>
                  <a:lnTo>
                    <a:pt x="17321" y="6574"/>
                  </a:lnTo>
                  <a:lnTo>
                    <a:pt x="17251" y="6574"/>
                  </a:lnTo>
                  <a:lnTo>
                    <a:pt x="17251" y="8922"/>
                  </a:lnTo>
                  <a:lnTo>
                    <a:pt x="17321" y="8922"/>
                  </a:lnTo>
                  <a:lnTo>
                    <a:pt x="17321" y="17233"/>
                  </a:lnTo>
                  <a:cubicBezTo>
                    <a:pt x="17321" y="19393"/>
                    <a:pt x="17374" y="21412"/>
                    <a:pt x="17488" y="21412"/>
                  </a:cubicBezTo>
                  <a:lnTo>
                    <a:pt x="17562" y="21412"/>
                  </a:lnTo>
                  <a:close/>
                  <a:moveTo>
                    <a:pt x="16978" y="15965"/>
                  </a:moveTo>
                  <a:cubicBezTo>
                    <a:pt x="16978" y="17045"/>
                    <a:pt x="16969" y="17750"/>
                    <a:pt x="16952" y="18219"/>
                  </a:cubicBezTo>
                  <a:cubicBezTo>
                    <a:pt x="16918" y="18970"/>
                    <a:pt x="16883" y="19064"/>
                    <a:pt x="16836" y="19064"/>
                  </a:cubicBezTo>
                  <a:cubicBezTo>
                    <a:pt x="16760" y="19064"/>
                    <a:pt x="16724" y="18313"/>
                    <a:pt x="16724" y="16951"/>
                  </a:cubicBezTo>
                  <a:cubicBezTo>
                    <a:pt x="16724" y="15543"/>
                    <a:pt x="16762" y="14744"/>
                    <a:pt x="16834" y="14744"/>
                  </a:cubicBezTo>
                  <a:lnTo>
                    <a:pt x="16978" y="14744"/>
                  </a:lnTo>
                  <a:lnTo>
                    <a:pt x="16978" y="15965"/>
                  </a:lnTo>
                  <a:close/>
                  <a:moveTo>
                    <a:pt x="17099" y="21412"/>
                  </a:moveTo>
                  <a:lnTo>
                    <a:pt x="17099" y="11317"/>
                  </a:lnTo>
                  <a:cubicBezTo>
                    <a:pt x="17099" y="7889"/>
                    <a:pt x="17016" y="6151"/>
                    <a:pt x="16849" y="6151"/>
                  </a:cubicBezTo>
                  <a:cubicBezTo>
                    <a:pt x="16747" y="6151"/>
                    <a:pt x="16686" y="6621"/>
                    <a:pt x="16630" y="8311"/>
                  </a:cubicBezTo>
                  <a:lnTo>
                    <a:pt x="16711" y="10190"/>
                  </a:lnTo>
                  <a:cubicBezTo>
                    <a:pt x="16743" y="9110"/>
                    <a:pt x="16775" y="8734"/>
                    <a:pt x="16844" y="8734"/>
                  </a:cubicBezTo>
                  <a:cubicBezTo>
                    <a:pt x="16938" y="8734"/>
                    <a:pt x="16978" y="9626"/>
                    <a:pt x="16978" y="11551"/>
                  </a:cubicBezTo>
                  <a:lnTo>
                    <a:pt x="16978" y="12631"/>
                  </a:lnTo>
                  <a:lnTo>
                    <a:pt x="16815" y="12631"/>
                  </a:lnTo>
                  <a:cubicBezTo>
                    <a:pt x="16677" y="12631"/>
                    <a:pt x="16605" y="14463"/>
                    <a:pt x="16605" y="16998"/>
                  </a:cubicBezTo>
                  <a:cubicBezTo>
                    <a:pt x="16605" y="18266"/>
                    <a:pt x="16622" y="19440"/>
                    <a:pt x="16654" y="20238"/>
                  </a:cubicBezTo>
                  <a:cubicBezTo>
                    <a:pt x="16690" y="21177"/>
                    <a:pt x="16741" y="21600"/>
                    <a:pt x="16817" y="21600"/>
                  </a:cubicBezTo>
                  <a:cubicBezTo>
                    <a:pt x="16893" y="21600"/>
                    <a:pt x="16935" y="21177"/>
                    <a:pt x="16980" y="20050"/>
                  </a:cubicBezTo>
                  <a:lnTo>
                    <a:pt x="16980" y="21412"/>
                  </a:lnTo>
                  <a:lnTo>
                    <a:pt x="17099" y="21412"/>
                  </a:lnTo>
                  <a:close/>
                  <a:moveTo>
                    <a:pt x="16789" y="188"/>
                  </a:moveTo>
                  <a:lnTo>
                    <a:pt x="16677" y="188"/>
                  </a:lnTo>
                  <a:lnTo>
                    <a:pt x="16677" y="3428"/>
                  </a:lnTo>
                  <a:lnTo>
                    <a:pt x="16789" y="3428"/>
                  </a:lnTo>
                  <a:lnTo>
                    <a:pt x="16789" y="188"/>
                  </a:lnTo>
                  <a:close/>
                  <a:moveTo>
                    <a:pt x="17048" y="188"/>
                  </a:moveTo>
                  <a:lnTo>
                    <a:pt x="16938" y="188"/>
                  </a:lnTo>
                  <a:lnTo>
                    <a:pt x="16938" y="3428"/>
                  </a:lnTo>
                  <a:lnTo>
                    <a:pt x="17048" y="3428"/>
                  </a:lnTo>
                  <a:lnTo>
                    <a:pt x="17048" y="188"/>
                  </a:lnTo>
                  <a:close/>
                  <a:moveTo>
                    <a:pt x="16453" y="21412"/>
                  </a:moveTo>
                  <a:lnTo>
                    <a:pt x="16453" y="18830"/>
                  </a:lnTo>
                  <a:lnTo>
                    <a:pt x="16402" y="18830"/>
                  </a:lnTo>
                  <a:cubicBezTo>
                    <a:pt x="16357" y="18830"/>
                    <a:pt x="16334" y="18172"/>
                    <a:pt x="16334" y="17092"/>
                  </a:cubicBezTo>
                  <a:lnTo>
                    <a:pt x="16334" y="8922"/>
                  </a:lnTo>
                  <a:lnTo>
                    <a:pt x="16453" y="8922"/>
                  </a:lnTo>
                  <a:lnTo>
                    <a:pt x="16453" y="6574"/>
                  </a:lnTo>
                  <a:lnTo>
                    <a:pt x="16334" y="6574"/>
                  </a:lnTo>
                  <a:lnTo>
                    <a:pt x="16334" y="1972"/>
                  </a:lnTo>
                  <a:lnTo>
                    <a:pt x="16213" y="1972"/>
                  </a:lnTo>
                  <a:lnTo>
                    <a:pt x="16213" y="6574"/>
                  </a:lnTo>
                  <a:lnTo>
                    <a:pt x="16143" y="6574"/>
                  </a:lnTo>
                  <a:lnTo>
                    <a:pt x="16143" y="8922"/>
                  </a:lnTo>
                  <a:lnTo>
                    <a:pt x="16213" y="8922"/>
                  </a:lnTo>
                  <a:lnTo>
                    <a:pt x="16213" y="17233"/>
                  </a:lnTo>
                  <a:cubicBezTo>
                    <a:pt x="16213" y="19393"/>
                    <a:pt x="16266" y="21412"/>
                    <a:pt x="16379" y="21412"/>
                  </a:cubicBezTo>
                  <a:lnTo>
                    <a:pt x="16453" y="21412"/>
                  </a:lnTo>
                  <a:close/>
                  <a:moveTo>
                    <a:pt x="15985" y="6292"/>
                  </a:moveTo>
                  <a:lnTo>
                    <a:pt x="15862" y="6292"/>
                  </a:lnTo>
                  <a:lnTo>
                    <a:pt x="15862" y="21412"/>
                  </a:lnTo>
                  <a:lnTo>
                    <a:pt x="15985" y="21412"/>
                  </a:lnTo>
                  <a:lnTo>
                    <a:pt x="15985" y="6292"/>
                  </a:lnTo>
                  <a:close/>
                  <a:moveTo>
                    <a:pt x="15989" y="94"/>
                  </a:moveTo>
                  <a:lnTo>
                    <a:pt x="15858" y="94"/>
                  </a:lnTo>
                  <a:lnTo>
                    <a:pt x="15858" y="3334"/>
                  </a:lnTo>
                  <a:lnTo>
                    <a:pt x="15989" y="3334"/>
                  </a:lnTo>
                  <a:lnTo>
                    <a:pt x="15989" y="94"/>
                  </a:lnTo>
                  <a:close/>
                  <a:moveTo>
                    <a:pt x="15671" y="16810"/>
                  </a:moveTo>
                  <a:cubicBezTo>
                    <a:pt x="15671" y="14134"/>
                    <a:pt x="15603" y="12772"/>
                    <a:pt x="15489" y="12537"/>
                  </a:cubicBezTo>
                  <a:lnTo>
                    <a:pt x="15392" y="12350"/>
                  </a:lnTo>
                  <a:cubicBezTo>
                    <a:pt x="15328" y="12209"/>
                    <a:pt x="15309" y="11504"/>
                    <a:pt x="15309" y="10612"/>
                  </a:cubicBezTo>
                  <a:cubicBezTo>
                    <a:pt x="15309" y="9485"/>
                    <a:pt x="15345" y="8687"/>
                    <a:pt x="15419" y="8687"/>
                  </a:cubicBezTo>
                  <a:cubicBezTo>
                    <a:pt x="15477" y="8687"/>
                    <a:pt x="15531" y="8969"/>
                    <a:pt x="15570" y="9767"/>
                  </a:cubicBezTo>
                  <a:lnTo>
                    <a:pt x="15646" y="7842"/>
                  </a:lnTo>
                  <a:cubicBezTo>
                    <a:pt x="15589" y="6621"/>
                    <a:pt x="15512" y="6151"/>
                    <a:pt x="15421" y="6151"/>
                  </a:cubicBezTo>
                  <a:cubicBezTo>
                    <a:pt x="15294" y="6151"/>
                    <a:pt x="15191" y="7795"/>
                    <a:pt x="15191" y="10753"/>
                  </a:cubicBezTo>
                  <a:cubicBezTo>
                    <a:pt x="15191" y="13430"/>
                    <a:pt x="15258" y="14697"/>
                    <a:pt x="15371" y="14932"/>
                  </a:cubicBezTo>
                  <a:lnTo>
                    <a:pt x="15468" y="15120"/>
                  </a:lnTo>
                  <a:cubicBezTo>
                    <a:pt x="15527" y="15261"/>
                    <a:pt x="15549" y="15918"/>
                    <a:pt x="15549" y="16951"/>
                  </a:cubicBezTo>
                  <a:cubicBezTo>
                    <a:pt x="15549" y="18360"/>
                    <a:pt x="15491" y="19017"/>
                    <a:pt x="15417" y="19017"/>
                  </a:cubicBezTo>
                  <a:cubicBezTo>
                    <a:pt x="15356" y="19017"/>
                    <a:pt x="15290" y="18689"/>
                    <a:pt x="15241" y="17421"/>
                  </a:cubicBezTo>
                  <a:lnTo>
                    <a:pt x="15161" y="19440"/>
                  </a:lnTo>
                  <a:cubicBezTo>
                    <a:pt x="15233" y="21177"/>
                    <a:pt x="15316" y="21600"/>
                    <a:pt x="15417" y="21600"/>
                  </a:cubicBezTo>
                  <a:cubicBezTo>
                    <a:pt x="15563" y="21600"/>
                    <a:pt x="15671" y="19957"/>
                    <a:pt x="15671" y="16810"/>
                  </a:cubicBezTo>
                  <a:close/>
                  <a:moveTo>
                    <a:pt x="15138" y="7560"/>
                  </a:moveTo>
                  <a:cubicBezTo>
                    <a:pt x="15095" y="6527"/>
                    <a:pt x="15051" y="6151"/>
                    <a:pt x="14992" y="6151"/>
                  </a:cubicBezTo>
                  <a:cubicBezTo>
                    <a:pt x="14924" y="6151"/>
                    <a:pt x="14862" y="6903"/>
                    <a:pt x="14829" y="7936"/>
                  </a:cubicBezTo>
                  <a:lnTo>
                    <a:pt x="14829" y="6292"/>
                  </a:lnTo>
                  <a:lnTo>
                    <a:pt x="14710" y="6292"/>
                  </a:lnTo>
                  <a:lnTo>
                    <a:pt x="14710" y="21412"/>
                  </a:lnTo>
                  <a:lnTo>
                    <a:pt x="14831" y="21412"/>
                  </a:lnTo>
                  <a:lnTo>
                    <a:pt x="14831" y="12256"/>
                  </a:lnTo>
                  <a:cubicBezTo>
                    <a:pt x="14831" y="10143"/>
                    <a:pt x="14888" y="8828"/>
                    <a:pt x="14953" y="8828"/>
                  </a:cubicBezTo>
                  <a:cubicBezTo>
                    <a:pt x="14996" y="8828"/>
                    <a:pt x="15017" y="9157"/>
                    <a:pt x="15045" y="9861"/>
                  </a:cubicBezTo>
                  <a:lnTo>
                    <a:pt x="15138" y="7560"/>
                  </a:lnTo>
                  <a:close/>
                  <a:moveTo>
                    <a:pt x="14407" y="12631"/>
                  </a:moveTo>
                  <a:lnTo>
                    <a:pt x="14132" y="12631"/>
                  </a:lnTo>
                  <a:cubicBezTo>
                    <a:pt x="14134" y="11692"/>
                    <a:pt x="14136" y="11270"/>
                    <a:pt x="14149" y="10565"/>
                  </a:cubicBezTo>
                  <a:cubicBezTo>
                    <a:pt x="14168" y="9438"/>
                    <a:pt x="14212" y="8687"/>
                    <a:pt x="14270" y="8687"/>
                  </a:cubicBezTo>
                  <a:cubicBezTo>
                    <a:pt x="14327" y="8687"/>
                    <a:pt x="14371" y="9438"/>
                    <a:pt x="14390" y="10565"/>
                  </a:cubicBezTo>
                  <a:cubicBezTo>
                    <a:pt x="14403" y="11270"/>
                    <a:pt x="14407" y="11692"/>
                    <a:pt x="14407" y="12631"/>
                  </a:cubicBezTo>
                  <a:close/>
                  <a:moveTo>
                    <a:pt x="14528" y="14744"/>
                  </a:moveTo>
                  <a:lnTo>
                    <a:pt x="14528" y="13430"/>
                  </a:lnTo>
                  <a:cubicBezTo>
                    <a:pt x="14528" y="9110"/>
                    <a:pt x="14433" y="6151"/>
                    <a:pt x="14270" y="6151"/>
                  </a:cubicBezTo>
                  <a:cubicBezTo>
                    <a:pt x="14113" y="6151"/>
                    <a:pt x="14011" y="8969"/>
                    <a:pt x="14011" y="13852"/>
                  </a:cubicBezTo>
                  <a:cubicBezTo>
                    <a:pt x="14011" y="19628"/>
                    <a:pt x="14132" y="21600"/>
                    <a:pt x="14286" y="21600"/>
                  </a:cubicBezTo>
                  <a:cubicBezTo>
                    <a:pt x="14394" y="21600"/>
                    <a:pt x="14452" y="20802"/>
                    <a:pt x="14515" y="19252"/>
                  </a:cubicBezTo>
                  <a:lnTo>
                    <a:pt x="14435" y="17421"/>
                  </a:lnTo>
                  <a:cubicBezTo>
                    <a:pt x="14394" y="18501"/>
                    <a:pt x="14356" y="18970"/>
                    <a:pt x="14287" y="18970"/>
                  </a:cubicBezTo>
                  <a:cubicBezTo>
                    <a:pt x="14189" y="18970"/>
                    <a:pt x="14132" y="17327"/>
                    <a:pt x="14132" y="14744"/>
                  </a:cubicBezTo>
                  <a:lnTo>
                    <a:pt x="14528" y="14744"/>
                  </a:lnTo>
                  <a:close/>
                  <a:moveTo>
                    <a:pt x="13929" y="6292"/>
                  </a:moveTo>
                  <a:lnTo>
                    <a:pt x="13800" y="6292"/>
                  </a:lnTo>
                  <a:lnTo>
                    <a:pt x="13656" y="16951"/>
                  </a:lnTo>
                  <a:lnTo>
                    <a:pt x="13512" y="6292"/>
                  </a:lnTo>
                  <a:lnTo>
                    <a:pt x="13382" y="6292"/>
                  </a:lnTo>
                  <a:lnTo>
                    <a:pt x="13605" y="21412"/>
                  </a:lnTo>
                  <a:lnTo>
                    <a:pt x="13706" y="21412"/>
                  </a:lnTo>
                  <a:lnTo>
                    <a:pt x="13929" y="6292"/>
                  </a:lnTo>
                  <a:close/>
                  <a:moveTo>
                    <a:pt x="13257" y="6292"/>
                  </a:moveTo>
                  <a:lnTo>
                    <a:pt x="13133" y="6292"/>
                  </a:lnTo>
                  <a:lnTo>
                    <a:pt x="13133" y="21412"/>
                  </a:lnTo>
                  <a:lnTo>
                    <a:pt x="13257" y="21412"/>
                  </a:lnTo>
                  <a:lnTo>
                    <a:pt x="13257" y="6292"/>
                  </a:lnTo>
                  <a:close/>
                  <a:moveTo>
                    <a:pt x="13260" y="94"/>
                  </a:moveTo>
                  <a:lnTo>
                    <a:pt x="13130" y="94"/>
                  </a:lnTo>
                  <a:lnTo>
                    <a:pt x="13130" y="3334"/>
                  </a:lnTo>
                  <a:lnTo>
                    <a:pt x="13260" y="3334"/>
                  </a:lnTo>
                  <a:lnTo>
                    <a:pt x="13260" y="94"/>
                  </a:lnTo>
                  <a:close/>
                  <a:moveTo>
                    <a:pt x="12927" y="21412"/>
                  </a:moveTo>
                  <a:lnTo>
                    <a:pt x="12927" y="11786"/>
                  </a:lnTo>
                  <a:cubicBezTo>
                    <a:pt x="12927" y="10049"/>
                    <a:pt x="12914" y="8640"/>
                    <a:pt x="12866" y="7513"/>
                  </a:cubicBezTo>
                  <a:cubicBezTo>
                    <a:pt x="12830" y="6621"/>
                    <a:pt x="12779" y="6151"/>
                    <a:pt x="12715" y="6151"/>
                  </a:cubicBezTo>
                  <a:cubicBezTo>
                    <a:pt x="12654" y="6151"/>
                    <a:pt x="12595" y="6715"/>
                    <a:pt x="12554" y="7842"/>
                  </a:cubicBezTo>
                  <a:lnTo>
                    <a:pt x="12554" y="6292"/>
                  </a:lnTo>
                  <a:lnTo>
                    <a:pt x="12432" y="6292"/>
                  </a:lnTo>
                  <a:lnTo>
                    <a:pt x="12432" y="21412"/>
                  </a:lnTo>
                  <a:lnTo>
                    <a:pt x="12556" y="21412"/>
                  </a:lnTo>
                  <a:lnTo>
                    <a:pt x="12556" y="12209"/>
                  </a:lnTo>
                  <a:cubicBezTo>
                    <a:pt x="12556" y="9908"/>
                    <a:pt x="12612" y="8828"/>
                    <a:pt x="12682" y="8828"/>
                  </a:cubicBezTo>
                  <a:cubicBezTo>
                    <a:pt x="12751" y="8828"/>
                    <a:pt x="12804" y="9861"/>
                    <a:pt x="12804" y="12209"/>
                  </a:cubicBezTo>
                  <a:lnTo>
                    <a:pt x="12804" y="21412"/>
                  </a:lnTo>
                  <a:lnTo>
                    <a:pt x="12927" y="21412"/>
                  </a:lnTo>
                  <a:close/>
                  <a:moveTo>
                    <a:pt x="12218" y="14275"/>
                  </a:moveTo>
                  <a:lnTo>
                    <a:pt x="12218" y="188"/>
                  </a:lnTo>
                  <a:lnTo>
                    <a:pt x="12089" y="188"/>
                  </a:lnTo>
                  <a:lnTo>
                    <a:pt x="12089" y="14134"/>
                  </a:lnTo>
                  <a:cubicBezTo>
                    <a:pt x="12089" y="16951"/>
                    <a:pt x="12017" y="18736"/>
                    <a:pt x="11911" y="18736"/>
                  </a:cubicBezTo>
                  <a:cubicBezTo>
                    <a:pt x="11803" y="18736"/>
                    <a:pt x="11733" y="16951"/>
                    <a:pt x="11733" y="14134"/>
                  </a:cubicBezTo>
                  <a:lnTo>
                    <a:pt x="11733" y="188"/>
                  </a:lnTo>
                  <a:lnTo>
                    <a:pt x="11604" y="188"/>
                  </a:lnTo>
                  <a:lnTo>
                    <a:pt x="11604" y="14275"/>
                  </a:lnTo>
                  <a:cubicBezTo>
                    <a:pt x="11604" y="18642"/>
                    <a:pt x="11737" y="21600"/>
                    <a:pt x="11911" y="21600"/>
                  </a:cubicBezTo>
                  <a:cubicBezTo>
                    <a:pt x="12086" y="21600"/>
                    <a:pt x="12218" y="18642"/>
                    <a:pt x="12218" y="14275"/>
                  </a:cubicBezTo>
                  <a:close/>
                  <a:moveTo>
                    <a:pt x="11407" y="11739"/>
                  </a:moveTo>
                  <a:lnTo>
                    <a:pt x="11055" y="11739"/>
                  </a:lnTo>
                  <a:lnTo>
                    <a:pt x="11055" y="14557"/>
                  </a:lnTo>
                  <a:lnTo>
                    <a:pt x="11407" y="14557"/>
                  </a:lnTo>
                  <a:lnTo>
                    <a:pt x="11407" y="11739"/>
                  </a:lnTo>
                  <a:close/>
                  <a:moveTo>
                    <a:pt x="10880" y="16810"/>
                  </a:moveTo>
                  <a:cubicBezTo>
                    <a:pt x="10880" y="14134"/>
                    <a:pt x="10812" y="12772"/>
                    <a:pt x="10699" y="12537"/>
                  </a:cubicBezTo>
                  <a:lnTo>
                    <a:pt x="10602" y="12350"/>
                  </a:lnTo>
                  <a:cubicBezTo>
                    <a:pt x="10537" y="12209"/>
                    <a:pt x="10519" y="11504"/>
                    <a:pt x="10519" y="10612"/>
                  </a:cubicBezTo>
                  <a:cubicBezTo>
                    <a:pt x="10519" y="9485"/>
                    <a:pt x="10556" y="8687"/>
                    <a:pt x="10628" y="8687"/>
                  </a:cubicBezTo>
                  <a:cubicBezTo>
                    <a:pt x="10687" y="8687"/>
                    <a:pt x="10740" y="8969"/>
                    <a:pt x="10780" y="9767"/>
                  </a:cubicBezTo>
                  <a:lnTo>
                    <a:pt x="10856" y="7842"/>
                  </a:lnTo>
                  <a:cubicBezTo>
                    <a:pt x="10801" y="6621"/>
                    <a:pt x="10721" y="6151"/>
                    <a:pt x="10630" y="6151"/>
                  </a:cubicBezTo>
                  <a:cubicBezTo>
                    <a:pt x="10503" y="6151"/>
                    <a:pt x="10401" y="7795"/>
                    <a:pt x="10401" y="10753"/>
                  </a:cubicBezTo>
                  <a:cubicBezTo>
                    <a:pt x="10401" y="13430"/>
                    <a:pt x="10467" y="14697"/>
                    <a:pt x="10581" y="14932"/>
                  </a:cubicBezTo>
                  <a:lnTo>
                    <a:pt x="10678" y="15120"/>
                  </a:lnTo>
                  <a:cubicBezTo>
                    <a:pt x="10738" y="15261"/>
                    <a:pt x="10761" y="15918"/>
                    <a:pt x="10761" y="16951"/>
                  </a:cubicBezTo>
                  <a:cubicBezTo>
                    <a:pt x="10761" y="18360"/>
                    <a:pt x="10700" y="19017"/>
                    <a:pt x="10627" y="19017"/>
                  </a:cubicBezTo>
                  <a:cubicBezTo>
                    <a:pt x="10566" y="19017"/>
                    <a:pt x="10500" y="18689"/>
                    <a:pt x="10450" y="17421"/>
                  </a:cubicBezTo>
                  <a:lnTo>
                    <a:pt x="10371" y="19440"/>
                  </a:lnTo>
                  <a:cubicBezTo>
                    <a:pt x="10443" y="21177"/>
                    <a:pt x="10526" y="21600"/>
                    <a:pt x="10627" y="21600"/>
                  </a:cubicBezTo>
                  <a:cubicBezTo>
                    <a:pt x="10772" y="21600"/>
                    <a:pt x="10880" y="19957"/>
                    <a:pt x="10880" y="16810"/>
                  </a:cubicBezTo>
                  <a:close/>
                  <a:moveTo>
                    <a:pt x="10280" y="21412"/>
                  </a:moveTo>
                  <a:lnTo>
                    <a:pt x="10280" y="18830"/>
                  </a:lnTo>
                  <a:lnTo>
                    <a:pt x="10229" y="18830"/>
                  </a:lnTo>
                  <a:cubicBezTo>
                    <a:pt x="10183" y="18830"/>
                    <a:pt x="10160" y="18172"/>
                    <a:pt x="10160" y="17092"/>
                  </a:cubicBezTo>
                  <a:lnTo>
                    <a:pt x="10160" y="8922"/>
                  </a:lnTo>
                  <a:lnTo>
                    <a:pt x="10280" y="8922"/>
                  </a:lnTo>
                  <a:lnTo>
                    <a:pt x="10280" y="6574"/>
                  </a:lnTo>
                  <a:lnTo>
                    <a:pt x="10160" y="6574"/>
                  </a:lnTo>
                  <a:lnTo>
                    <a:pt x="10160" y="1972"/>
                  </a:lnTo>
                  <a:lnTo>
                    <a:pt x="10039" y="1972"/>
                  </a:lnTo>
                  <a:lnTo>
                    <a:pt x="10039" y="6574"/>
                  </a:lnTo>
                  <a:lnTo>
                    <a:pt x="9969" y="6574"/>
                  </a:lnTo>
                  <a:lnTo>
                    <a:pt x="9969" y="8922"/>
                  </a:lnTo>
                  <a:lnTo>
                    <a:pt x="10039" y="8922"/>
                  </a:lnTo>
                  <a:lnTo>
                    <a:pt x="10039" y="17233"/>
                  </a:lnTo>
                  <a:cubicBezTo>
                    <a:pt x="10039" y="19393"/>
                    <a:pt x="10092" y="21412"/>
                    <a:pt x="10206" y="21412"/>
                  </a:cubicBezTo>
                  <a:lnTo>
                    <a:pt x="10280" y="21412"/>
                  </a:lnTo>
                  <a:close/>
                  <a:moveTo>
                    <a:pt x="9817" y="21412"/>
                  </a:moveTo>
                  <a:lnTo>
                    <a:pt x="9817" y="11692"/>
                  </a:lnTo>
                  <a:cubicBezTo>
                    <a:pt x="9817" y="8405"/>
                    <a:pt x="9742" y="6151"/>
                    <a:pt x="9605" y="6151"/>
                  </a:cubicBezTo>
                  <a:cubicBezTo>
                    <a:pt x="9545" y="6151"/>
                    <a:pt x="9490" y="6715"/>
                    <a:pt x="9448" y="7842"/>
                  </a:cubicBezTo>
                  <a:lnTo>
                    <a:pt x="9448" y="188"/>
                  </a:lnTo>
                  <a:lnTo>
                    <a:pt x="9325" y="188"/>
                  </a:lnTo>
                  <a:lnTo>
                    <a:pt x="9325" y="21412"/>
                  </a:lnTo>
                  <a:lnTo>
                    <a:pt x="9448" y="21412"/>
                  </a:lnTo>
                  <a:lnTo>
                    <a:pt x="9448" y="12162"/>
                  </a:lnTo>
                  <a:cubicBezTo>
                    <a:pt x="9448" y="9908"/>
                    <a:pt x="9503" y="8828"/>
                    <a:pt x="9571" y="8828"/>
                  </a:cubicBezTo>
                  <a:cubicBezTo>
                    <a:pt x="9639" y="8828"/>
                    <a:pt x="9694" y="9861"/>
                    <a:pt x="9694" y="12162"/>
                  </a:cubicBezTo>
                  <a:lnTo>
                    <a:pt x="9694" y="21412"/>
                  </a:lnTo>
                  <a:lnTo>
                    <a:pt x="9817" y="21412"/>
                  </a:lnTo>
                  <a:close/>
                  <a:moveTo>
                    <a:pt x="9166" y="19440"/>
                  </a:moveTo>
                  <a:lnTo>
                    <a:pt x="9080" y="17468"/>
                  </a:lnTo>
                  <a:cubicBezTo>
                    <a:pt x="9042" y="18501"/>
                    <a:pt x="9012" y="18877"/>
                    <a:pt x="8963" y="18877"/>
                  </a:cubicBezTo>
                  <a:cubicBezTo>
                    <a:pt x="8917" y="18877"/>
                    <a:pt x="8878" y="18407"/>
                    <a:pt x="8851" y="17562"/>
                  </a:cubicBezTo>
                  <a:cubicBezTo>
                    <a:pt x="8824" y="16717"/>
                    <a:pt x="8815" y="15637"/>
                    <a:pt x="8815" y="13852"/>
                  </a:cubicBezTo>
                  <a:cubicBezTo>
                    <a:pt x="8815" y="12115"/>
                    <a:pt x="8824" y="11035"/>
                    <a:pt x="8851" y="10190"/>
                  </a:cubicBezTo>
                  <a:cubicBezTo>
                    <a:pt x="8878" y="9344"/>
                    <a:pt x="8917" y="8828"/>
                    <a:pt x="8963" y="8828"/>
                  </a:cubicBezTo>
                  <a:cubicBezTo>
                    <a:pt x="9012" y="8828"/>
                    <a:pt x="9042" y="9250"/>
                    <a:pt x="9080" y="10283"/>
                  </a:cubicBezTo>
                  <a:lnTo>
                    <a:pt x="9166" y="8264"/>
                  </a:lnTo>
                  <a:cubicBezTo>
                    <a:pt x="9107" y="6715"/>
                    <a:pt x="9048" y="6151"/>
                    <a:pt x="8963" y="6151"/>
                  </a:cubicBezTo>
                  <a:cubicBezTo>
                    <a:pt x="8826" y="6151"/>
                    <a:pt x="8692" y="8170"/>
                    <a:pt x="8692" y="13852"/>
                  </a:cubicBezTo>
                  <a:cubicBezTo>
                    <a:pt x="8692" y="19534"/>
                    <a:pt x="8826" y="21600"/>
                    <a:pt x="8963" y="21600"/>
                  </a:cubicBezTo>
                  <a:cubicBezTo>
                    <a:pt x="9048" y="21600"/>
                    <a:pt x="9107" y="20990"/>
                    <a:pt x="9166" y="19440"/>
                  </a:cubicBezTo>
                  <a:close/>
                  <a:moveTo>
                    <a:pt x="8421" y="12631"/>
                  </a:moveTo>
                  <a:lnTo>
                    <a:pt x="8146" y="12631"/>
                  </a:lnTo>
                  <a:cubicBezTo>
                    <a:pt x="8148" y="11692"/>
                    <a:pt x="8150" y="11270"/>
                    <a:pt x="8163" y="10565"/>
                  </a:cubicBezTo>
                  <a:cubicBezTo>
                    <a:pt x="8182" y="9438"/>
                    <a:pt x="8226" y="8687"/>
                    <a:pt x="8284" y="8687"/>
                  </a:cubicBezTo>
                  <a:cubicBezTo>
                    <a:pt x="8341" y="8687"/>
                    <a:pt x="8385" y="9438"/>
                    <a:pt x="8404" y="10565"/>
                  </a:cubicBezTo>
                  <a:cubicBezTo>
                    <a:pt x="8417" y="11270"/>
                    <a:pt x="8419" y="11692"/>
                    <a:pt x="8421" y="12631"/>
                  </a:cubicBezTo>
                  <a:close/>
                  <a:moveTo>
                    <a:pt x="8542" y="14744"/>
                  </a:moveTo>
                  <a:lnTo>
                    <a:pt x="8542" y="13430"/>
                  </a:lnTo>
                  <a:cubicBezTo>
                    <a:pt x="8542" y="9110"/>
                    <a:pt x="8447" y="6151"/>
                    <a:pt x="8284" y="6151"/>
                  </a:cubicBezTo>
                  <a:cubicBezTo>
                    <a:pt x="8127" y="6151"/>
                    <a:pt x="8025" y="8969"/>
                    <a:pt x="8025" y="13852"/>
                  </a:cubicBezTo>
                  <a:cubicBezTo>
                    <a:pt x="8025" y="19628"/>
                    <a:pt x="8146" y="21600"/>
                    <a:pt x="8300" y="21600"/>
                  </a:cubicBezTo>
                  <a:cubicBezTo>
                    <a:pt x="8406" y="21600"/>
                    <a:pt x="8466" y="20802"/>
                    <a:pt x="8529" y="19252"/>
                  </a:cubicBezTo>
                  <a:lnTo>
                    <a:pt x="8449" y="17421"/>
                  </a:lnTo>
                  <a:cubicBezTo>
                    <a:pt x="8406" y="18501"/>
                    <a:pt x="8370" y="18970"/>
                    <a:pt x="8301" y="18970"/>
                  </a:cubicBezTo>
                  <a:cubicBezTo>
                    <a:pt x="8203" y="18970"/>
                    <a:pt x="8146" y="17327"/>
                    <a:pt x="8146" y="14744"/>
                  </a:cubicBezTo>
                  <a:lnTo>
                    <a:pt x="8542" y="14744"/>
                  </a:lnTo>
                  <a:close/>
                  <a:moveTo>
                    <a:pt x="7977" y="7560"/>
                  </a:moveTo>
                  <a:cubicBezTo>
                    <a:pt x="7936" y="6527"/>
                    <a:pt x="7890" y="6151"/>
                    <a:pt x="7832" y="6151"/>
                  </a:cubicBezTo>
                  <a:cubicBezTo>
                    <a:pt x="7763" y="6151"/>
                    <a:pt x="7701" y="6903"/>
                    <a:pt x="7669" y="7936"/>
                  </a:cubicBezTo>
                  <a:lnTo>
                    <a:pt x="7669" y="6292"/>
                  </a:lnTo>
                  <a:lnTo>
                    <a:pt x="7549" y="6292"/>
                  </a:lnTo>
                  <a:lnTo>
                    <a:pt x="7549" y="21412"/>
                  </a:lnTo>
                  <a:lnTo>
                    <a:pt x="7672" y="21412"/>
                  </a:lnTo>
                  <a:lnTo>
                    <a:pt x="7672" y="12256"/>
                  </a:lnTo>
                  <a:cubicBezTo>
                    <a:pt x="7672" y="10143"/>
                    <a:pt x="7727" y="8828"/>
                    <a:pt x="7794" y="8828"/>
                  </a:cubicBezTo>
                  <a:cubicBezTo>
                    <a:pt x="7835" y="8828"/>
                    <a:pt x="7856" y="9157"/>
                    <a:pt x="7885" y="9861"/>
                  </a:cubicBezTo>
                  <a:lnTo>
                    <a:pt x="7977" y="7560"/>
                  </a:lnTo>
                  <a:close/>
                  <a:moveTo>
                    <a:pt x="7242" y="13852"/>
                  </a:moveTo>
                  <a:cubicBezTo>
                    <a:pt x="7242" y="16529"/>
                    <a:pt x="7227" y="18877"/>
                    <a:pt x="7115" y="18877"/>
                  </a:cubicBezTo>
                  <a:cubicBezTo>
                    <a:pt x="7005" y="18877"/>
                    <a:pt x="6988" y="16529"/>
                    <a:pt x="6988" y="13852"/>
                  </a:cubicBezTo>
                  <a:cubicBezTo>
                    <a:pt x="6988" y="11176"/>
                    <a:pt x="7005" y="8828"/>
                    <a:pt x="7115" y="8828"/>
                  </a:cubicBezTo>
                  <a:cubicBezTo>
                    <a:pt x="7227" y="8828"/>
                    <a:pt x="7242" y="11176"/>
                    <a:pt x="7242" y="13852"/>
                  </a:cubicBezTo>
                  <a:close/>
                  <a:moveTo>
                    <a:pt x="7365" y="13852"/>
                  </a:moveTo>
                  <a:cubicBezTo>
                    <a:pt x="7365" y="11551"/>
                    <a:pt x="7358" y="9016"/>
                    <a:pt x="7297" y="7466"/>
                  </a:cubicBezTo>
                  <a:cubicBezTo>
                    <a:pt x="7263" y="6621"/>
                    <a:pt x="7210" y="6151"/>
                    <a:pt x="7147" y="6151"/>
                  </a:cubicBezTo>
                  <a:cubicBezTo>
                    <a:pt x="7083" y="6151"/>
                    <a:pt x="7032" y="6527"/>
                    <a:pt x="6988" y="7842"/>
                  </a:cubicBezTo>
                  <a:lnTo>
                    <a:pt x="6988" y="188"/>
                  </a:lnTo>
                  <a:lnTo>
                    <a:pt x="6865" y="188"/>
                  </a:lnTo>
                  <a:lnTo>
                    <a:pt x="6865" y="21412"/>
                  </a:lnTo>
                  <a:lnTo>
                    <a:pt x="6986" y="21412"/>
                  </a:lnTo>
                  <a:lnTo>
                    <a:pt x="6986" y="19816"/>
                  </a:lnTo>
                  <a:cubicBezTo>
                    <a:pt x="7032" y="21177"/>
                    <a:pt x="7081" y="21600"/>
                    <a:pt x="7147" y="21600"/>
                  </a:cubicBezTo>
                  <a:cubicBezTo>
                    <a:pt x="7208" y="21600"/>
                    <a:pt x="7263" y="21083"/>
                    <a:pt x="7297" y="20285"/>
                  </a:cubicBezTo>
                  <a:cubicBezTo>
                    <a:pt x="7358" y="18736"/>
                    <a:pt x="7365" y="16153"/>
                    <a:pt x="7365" y="13852"/>
                  </a:cubicBezTo>
                  <a:close/>
                  <a:moveTo>
                    <a:pt x="6714" y="21412"/>
                  </a:moveTo>
                  <a:lnTo>
                    <a:pt x="6714" y="18830"/>
                  </a:lnTo>
                  <a:lnTo>
                    <a:pt x="6659" y="18830"/>
                  </a:lnTo>
                  <a:cubicBezTo>
                    <a:pt x="6609" y="18830"/>
                    <a:pt x="6592" y="18219"/>
                    <a:pt x="6592" y="17092"/>
                  </a:cubicBezTo>
                  <a:lnTo>
                    <a:pt x="6592" y="188"/>
                  </a:lnTo>
                  <a:lnTo>
                    <a:pt x="6469" y="188"/>
                  </a:lnTo>
                  <a:lnTo>
                    <a:pt x="6469" y="17233"/>
                  </a:lnTo>
                  <a:cubicBezTo>
                    <a:pt x="6469" y="19487"/>
                    <a:pt x="6520" y="21412"/>
                    <a:pt x="6638" y="21412"/>
                  </a:cubicBezTo>
                  <a:lnTo>
                    <a:pt x="6714" y="21412"/>
                  </a:lnTo>
                  <a:close/>
                  <a:moveTo>
                    <a:pt x="6090" y="14416"/>
                  </a:moveTo>
                  <a:lnTo>
                    <a:pt x="5827" y="14416"/>
                  </a:lnTo>
                  <a:lnTo>
                    <a:pt x="5961" y="5024"/>
                  </a:lnTo>
                  <a:lnTo>
                    <a:pt x="6090" y="14416"/>
                  </a:lnTo>
                  <a:close/>
                  <a:moveTo>
                    <a:pt x="6325" y="21412"/>
                  </a:moveTo>
                  <a:lnTo>
                    <a:pt x="6011" y="188"/>
                  </a:lnTo>
                  <a:lnTo>
                    <a:pt x="5906" y="188"/>
                  </a:lnTo>
                  <a:lnTo>
                    <a:pt x="5592" y="21412"/>
                  </a:lnTo>
                  <a:lnTo>
                    <a:pt x="5730" y="21412"/>
                  </a:lnTo>
                  <a:lnTo>
                    <a:pt x="5789" y="17186"/>
                  </a:lnTo>
                  <a:lnTo>
                    <a:pt x="6126" y="17186"/>
                  </a:lnTo>
                  <a:lnTo>
                    <a:pt x="6185" y="21412"/>
                  </a:lnTo>
                  <a:lnTo>
                    <a:pt x="6325" y="21412"/>
                  </a:lnTo>
                  <a:close/>
                  <a:moveTo>
                    <a:pt x="5484" y="11739"/>
                  </a:moveTo>
                  <a:lnTo>
                    <a:pt x="5131" y="11739"/>
                  </a:lnTo>
                  <a:lnTo>
                    <a:pt x="5131" y="14557"/>
                  </a:lnTo>
                  <a:lnTo>
                    <a:pt x="5484" y="14557"/>
                  </a:lnTo>
                  <a:lnTo>
                    <a:pt x="5484" y="11739"/>
                  </a:lnTo>
                  <a:close/>
                  <a:moveTo>
                    <a:pt x="4942" y="21412"/>
                  </a:moveTo>
                  <a:lnTo>
                    <a:pt x="4942" y="11786"/>
                  </a:lnTo>
                  <a:cubicBezTo>
                    <a:pt x="4942" y="10049"/>
                    <a:pt x="4927" y="8640"/>
                    <a:pt x="4879" y="7513"/>
                  </a:cubicBezTo>
                  <a:cubicBezTo>
                    <a:pt x="4843" y="6621"/>
                    <a:pt x="4792" y="6151"/>
                    <a:pt x="4730" y="6151"/>
                  </a:cubicBezTo>
                  <a:cubicBezTo>
                    <a:pt x="4669" y="6151"/>
                    <a:pt x="4610" y="6715"/>
                    <a:pt x="4567" y="7842"/>
                  </a:cubicBezTo>
                  <a:lnTo>
                    <a:pt x="4567" y="6292"/>
                  </a:lnTo>
                  <a:lnTo>
                    <a:pt x="4447" y="6292"/>
                  </a:lnTo>
                  <a:lnTo>
                    <a:pt x="4447" y="21412"/>
                  </a:lnTo>
                  <a:lnTo>
                    <a:pt x="4570" y="21412"/>
                  </a:lnTo>
                  <a:lnTo>
                    <a:pt x="4570" y="12209"/>
                  </a:lnTo>
                  <a:cubicBezTo>
                    <a:pt x="4570" y="9908"/>
                    <a:pt x="4627" y="8828"/>
                    <a:pt x="4695" y="8828"/>
                  </a:cubicBezTo>
                  <a:cubicBezTo>
                    <a:pt x="4766" y="8828"/>
                    <a:pt x="4819" y="9861"/>
                    <a:pt x="4819" y="12209"/>
                  </a:cubicBezTo>
                  <a:lnTo>
                    <a:pt x="4819" y="21412"/>
                  </a:lnTo>
                  <a:lnTo>
                    <a:pt x="4942" y="21412"/>
                  </a:lnTo>
                  <a:close/>
                  <a:moveTo>
                    <a:pt x="4142" y="15965"/>
                  </a:moveTo>
                  <a:cubicBezTo>
                    <a:pt x="4142" y="17045"/>
                    <a:pt x="4133" y="17750"/>
                    <a:pt x="4116" y="18219"/>
                  </a:cubicBezTo>
                  <a:cubicBezTo>
                    <a:pt x="4083" y="18970"/>
                    <a:pt x="4047" y="19064"/>
                    <a:pt x="4000" y="19064"/>
                  </a:cubicBezTo>
                  <a:cubicBezTo>
                    <a:pt x="3924" y="19064"/>
                    <a:pt x="3888" y="18313"/>
                    <a:pt x="3888" y="16951"/>
                  </a:cubicBezTo>
                  <a:cubicBezTo>
                    <a:pt x="3888" y="15543"/>
                    <a:pt x="3926" y="14744"/>
                    <a:pt x="3998" y="14744"/>
                  </a:cubicBezTo>
                  <a:lnTo>
                    <a:pt x="4142" y="14744"/>
                  </a:lnTo>
                  <a:lnTo>
                    <a:pt x="4142" y="15965"/>
                  </a:lnTo>
                  <a:close/>
                  <a:moveTo>
                    <a:pt x="4263" y="21412"/>
                  </a:moveTo>
                  <a:lnTo>
                    <a:pt x="4263" y="11317"/>
                  </a:lnTo>
                  <a:cubicBezTo>
                    <a:pt x="4263" y="7889"/>
                    <a:pt x="4180" y="6151"/>
                    <a:pt x="4013" y="6151"/>
                  </a:cubicBezTo>
                  <a:cubicBezTo>
                    <a:pt x="3911" y="6151"/>
                    <a:pt x="3852" y="6621"/>
                    <a:pt x="3793" y="8311"/>
                  </a:cubicBezTo>
                  <a:lnTo>
                    <a:pt x="3875" y="10190"/>
                  </a:lnTo>
                  <a:cubicBezTo>
                    <a:pt x="3907" y="9110"/>
                    <a:pt x="3941" y="8734"/>
                    <a:pt x="4008" y="8734"/>
                  </a:cubicBezTo>
                  <a:cubicBezTo>
                    <a:pt x="4102" y="8734"/>
                    <a:pt x="4142" y="9626"/>
                    <a:pt x="4142" y="11551"/>
                  </a:cubicBezTo>
                  <a:lnTo>
                    <a:pt x="4142" y="12631"/>
                  </a:lnTo>
                  <a:lnTo>
                    <a:pt x="3981" y="12631"/>
                  </a:lnTo>
                  <a:cubicBezTo>
                    <a:pt x="3841" y="12631"/>
                    <a:pt x="3769" y="14463"/>
                    <a:pt x="3769" y="16998"/>
                  </a:cubicBezTo>
                  <a:cubicBezTo>
                    <a:pt x="3769" y="18266"/>
                    <a:pt x="3786" y="19440"/>
                    <a:pt x="3818" y="20238"/>
                  </a:cubicBezTo>
                  <a:cubicBezTo>
                    <a:pt x="3854" y="21177"/>
                    <a:pt x="3905" y="21600"/>
                    <a:pt x="3981" y="21600"/>
                  </a:cubicBezTo>
                  <a:cubicBezTo>
                    <a:pt x="4057" y="21600"/>
                    <a:pt x="4099" y="21177"/>
                    <a:pt x="4144" y="20050"/>
                  </a:cubicBezTo>
                  <a:lnTo>
                    <a:pt x="4144" y="21412"/>
                  </a:lnTo>
                  <a:lnTo>
                    <a:pt x="4263" y="21412"/>
                  </a:lnTo>
                  <a:close/>
                  <a:moveTo>
                    <a:pt x="3602" y="6292"/>
                  </a:moveTo>
                  <a:lnTo>
                    <a:pt x="3479" y="6292"/>
                  </a:lnTo>
                  <a:lnTo>
                    <a:pt x="3479" y="21412"/>
                  </a:lnTo>
                  <a:lnTo>
                    <a:pt x="3602" y="21412"/>
                  </a:lnTo>
                  <a:lnTo>
                    <a:pt x="3602" y="6292"/>
                  </a:lnTo>
                  <a:close/>
                  <a:moveTo>
                    <a:pt x="3606" y="94"/>
                  </a:moveTo>
                  <a:lnTo>
                    <a:pt x="3477" y="94"/>
                  </a:lnTo>
                  <a:lnTo>
                    <a:pt x="3477" y="3334"/>
                  </a:lnTo>
                  <a:lnTo>
                    <a:pt x="3606" y="3334"/>
                  </a:lnTo>
                  <a:lnTo>
                    <a:pt x="3606" y="94"/>
                  </a:lnTo>
                  <a:close/>
                  <a:moveTo>
                    <a:pt x="3282" y="21412"/>
                  </a:moveTo>
                  <a:lnTo>
                    <a:pt x="3282" y="18830"/>
                  </a:lnTo>
                  <a:lnTo>
                    <a:pt x="3231" y="18830"/>
                  </a:lnTo>
                  <a:cubicBezTo>
                    <a:pt x="3185" y="18830"/>
                    <a:pt x="3162" y="18172"/>
                    <a:pt x="3162" y="17092"/>
                  </a:cubicBezTo>
                  <a:lnTo>
                    <a:pt x="3162" y="8922"/>
                  </a:lnTo>
                  <a:lnTo>
                    <a:pt x="3282" y="8922"/>
                  </a:lnTo>
                  <a:lnTo>
                    <a:pt x="3282" y="6574"/>
                  </a:lnTo>
                  <a:lnTo>
                    <a:pt x="3162" y="6574"/>
                  </a:lnTo>
                  <a:lnTo>
                    <a:pt x="3162" y="1972"/>
                  </a:lnTo>
                  <a:lnTo>
                    <a:pt x="3041" y="1972"/>
                  </a:lnTo>
                  <a:lnTo>
                    <a:pt x="3041" y="6574"/>
                  </a:lnTo>
                  <a:lnTo>
                    <a:pt x="2971" y="6574"/>
                  </a:lnTo>
                  <a:lnTo>
                    <a:pt x="2971" y="8922"/>
                  </a:lnTo>
                  <a:lnTo>
                    <a:pt x="3041" y="8922"/>
                  </a:lnTo>
                  <a:lnTo>
                    <a:pt x="3041" y="17233"/>
                  </a:lnTo>
                  <a:cubicBezTo>
                    <a:pt x="3041" y="19393"/>
                    <a:pt x="3094" y="21412"/>
                    <a:pt x="3208" y="21412"/>
                  </a:cubicBezTo>
                  <a:lnTo>
                    <a:pt x="3282" y="21412"/>
                  </a:lnTo>
                  <a:close/>
                  <a:moveTo>
                    <a:pt x="2846" y="16810"/>
                  </a:moveTo>
                  <a:cubicBezTo>
                    <a:pt x="2846" y="14134"/>
                    <a:pt x="2780" y="12772"/>
                    <a:pt x="2666" y="12537"/>
                  </a:cubicBezTo>
                  <a:lnTo>
                    <a:pt x="2569" y="12350"/>
                  </a:lnTo>
                  <a:cubicBezTo>
                    <a:pt x="2503" y="12209"/>
                    <a:pt x="2484" y="11504"/>
                    <a:pt x="2484" y="10612"/>
                  </a:cubicBezTo>
                  <a:cubicBezTo>
                    <a:pt x="2484" y="9485"/>
                    <a:pt x="2522" y="8687"/>
                    <a:pt x="2596" y="8687"/>
                  </a:cubicBezTo>
                  <a:cubicBezTo>
                    <a:pt x="2653" y="8687"/>
                    <a:pt x="2708" y="8969"/>
                    <a:pt x="2746" y="9767"/>
                  </a:cubicBezTo>
                  <a:lnTo>
                    <a:pt x="2823" y="7842"/>
                  </a:lnTo>
                  <a:cubicBezTo>
                    <a:pt x="2766" y="6621"/>
                    <a:pt x="2689" y="6151"/>
                    <a:pt x="2596" y="6151"/>
                  </a:cubicBezTo>
                  <a:cubicBezTo>
                    <a:pt x="2469" y="6151"/>
                    <a:pt x="2367" y="7795"/>
                    <a:pt x="2367" y="10753"/>
                  </a:cubicBezTo>
                  <a:cubicBezTo>
                    <a:pt x="2367" y="13430"/>
                    <a:pt x="2433" y="14697"/>
                    <a:pt x="2547" y="14932"/>
                  </a:cubicBezTo>
                  <a:lnTo>
                    <a:pt x="2645" y="15120"/>
                  </a:lnTo>
                  <a:cubicBezTo>
                    <a:pt x="2704" y="15261"/>
                    <a:pt x="2727" y="15918"/>
                    <a:pt x="2727" y="16951"/>
                  </a:cubicBezTo>
                  <a:cubicBezTo>
                    <a:pt x="2727" y="18360"/>
                    <a:pt x="2668" y="19017"/>
                    <a:pt x="2592" y="19017"/>
                  </a:cubicBezTo>
                  <a:cubicBezTo>
                    <a:pt x="2533" y="19017"/>
                    <a:pt x="2467" y="18689"/>
                    <a:pt x="2418" y="17421"/>
                  </a:cubicBezTo>
                  <a:lnTo>
                    <a:pt x="2336" y="19440"/>
                  </a:lnTo>
                  <a:cubicBezTo>
                    <a:pt x="2408" y="21177"/>
                    <a:pt x="2494" y="21600"/>
                    <a:pt x="2592" y="21600"/>
                  </a:cubicBezTo>
                  <a:cubicBezTo>
                    <a:pt x="2738" y="21600"/>
                    <a:pt x="2846" y="19957"/>
                    <a:pt x="2846" y="16810"/>
                  </a:cubicBezTo>
                  <a:close/>
                  <a:moveTo>
                    <a:pt x="2183" y="6292"/>
                  </a:moveTo>
                  <a:lnTo>
                    <a:pt x="2060" y="6292"/>
                  </a:lnTo>
                  <a:lnTo>
                    <a:pt x="2060" y="21412"/>
                  </a:lnTo>
                  <a:lnTo>
                    <a:pt x="2183" y="21412"/>
                  </a:lnTo>
                  <a:lnTo>
                    <a:pt x="2183" y="6292"/>
                  </a:lnTo>
                  <a:close/>
                  <a:moveTo>
                    <a:pt x="2187" y="94"/>
                  </a:moveTo>
                  <a:lnTo>
                    <a:pt x="2056" y="94"/>
                  </a:lnTo>
                  <a:lnTo>
                    <a:pt x="2056" y="3334"/>
                  </a:lnTo>
                  <a:lnTo>
                    <a:pt x="2187" y="3334"/>
                  </a:lnTo>
                  <a:lnTo>
                    <a:pt x="2187" y="94"/>
                  </a:lnTo>
                  <a:close/>
                  <a:moveTo>
                    <a:pt x="1942" y="7560"/>
                  </a:moveTo>
                  <a:cubicBezTo>
                    <a:pt x="1900" y="6527"/>
                    <a:pt x="1855" y="6151"/>
                    <a:pt x="1796" y="6151"/>
                  </a:cubicBezTo>
                  <a:cubicBezTo>
                    <a:pt x="1728" y="6151"/>
                    <a:pt x="1666" y="6903"/>
                    <a:pt x="1633" y="7936"/>
                  </a:cubicBezTo>
                  <a:lnTo>
                    <a:pt x="1633" y="6292"/>
                  </a:lnTo>
                  <a:lnTo>
                    <a:pt x="1514" y="6292"/>
                  </a:lnTo>
                  <a:lnTo>
                    <a:pt x="1514" y="21412"/>
                  </a:lnTo>
                  <a:lnTo>
                    <a:pt x="1637" y="21412"/>
                  </a:lnTo>
                  <a:lnTo>
                    <a:pt x="1637" y="12256"/>
                  </a:lnTo>
                  <a:cubicBezTo>
                    <a:pt x="1637" y="10143"/>
                    <a:pt x="1692" y="8828"/>
                    <a:pt x="1758" y="8828"/>
                  </a:cubicBezTo>
                  <a:cubicBezTo>
                    <a:pt x="1800" y="8828"/>
                    <a:pt x="1821" y="9157"/>
                    <a:pt x="1849" y="9861"/>
                  </a:cubicBezTo>
                  <a:lnTo>
                    <a:pt x="1942" y="7560"/>
                  </a:lnTo>
                  <a:close/>
                  <a:moveTo>
                    <a:pt x="1307" y="21412"/>
                  </a:moveTo>
                  <a:lnTo>
                    <a:pt x="1307" y="11692"/>
                  </a:lnTo>
                  <a:cubicBezTo>
                    <a:pt x="1307" y="8405"/>
                    <a:pt x="1232" y="6151"/>
                    <a:pt x="1095" y="6151"/>
                  </a:cubicBezTo>
                  <a:cubicBezTo>
                    <a:pt x="1035" y="6151"/>
                    <a:pt x="980" y="6715"/>
                    <a:pt x="938" y="7842"/>
                  </a:cubicBezTo>
                  <a:lnTo>
                    <a:pt x="938" y="188"/>
                  </a:lnTo>
                  <a:lnTo>
                    <a:pt x="815" y="188"/>
                  </a:lnTo>
                  <a:lnTo>
                    <a:pt x="815" y="21412"/>
                  </a:lnTo>
                  <a:lnTo>
                    <a:pt x="938" y="21412"/>
                  </a:lnTo>
                  <a:lnTo>
                    <a:pt x="938" y="12162"/>
                  </a:lnTo>
                  <a:cubicBezTo>
                    <a:pt x="938" y="9908"/>
                    <a:pt x="993" y="8828"/>
                    <a:pt x="1061" y="8828"/>
                  </a:cubicBezTo>
                  <a:cubicBezTo>
                    <a:pt x="1129" y="8828"/>
                    <a:pt x="1184" y="9861"/>
                    <a:pt x="1184" y="12162"/>
                  </a:cubicBezTo>
                  <a:lnTo>
                    <a:pt x="1184" y="21412"/>
                  </a:lnTo>
                  <a:lnTo>
                    <a:pt x="1307" y="21412"/>
                  </a:lnTo>
                  <a:close/>
                  <a:moveTo>
                    <a:pt x="614" y="15073"/>
                  </a:moveTo>
                  <a:lnTo>
                    <a:pt x="483" y="15073"/>
                  </a:lnTo>
                  <a:cubicBezTo>
                    <a:pt x="462" y="17233"/>
                    <a:pt x="404" y="18736"/>
                    <a:pt x="309" y="18736"/>
                  </a:cubicBezTo>
                  <a:cubicBezTo>
                    <a:pt x="258" y="18736"/>
                    <a:pt x="212" y="18219"/>
                    <a:pt x="182" y="17421"/>
                  </a:cubicBezTo>
                  <a:cubicBezTo>
                    <a:pt x="140" y="16294"/>
                    <a:pt x="131" y="15073"/>
                    <a:pt x="131" y="10800"/>
                  </a:cubicBezTo>
                  <a:cubicBezTo>
                    <a:pt x="131" y="6527"/>
                    <a:pt x="140" y="5306"/>
                    <a:pt x="182" y="4179"/>
                  </a:cubicBezTo>
                  <a:cubicBezTo>
                    <a:pt x="212" y="3381"/>
                    <a:pt x="258" y="2911"/>
                    <a:pt x="309" y="2911"/>
                  </a:cubicBezTo>
                  <a:cubicBezTo>
                    <a:pt x="404" y="2911"/>
                    <a:pt x="460" y="4414"/>
                    <a:pt x="481" y="6527"/>
                  </a:cubicBezTo>
                  <a:lnTo>
                    <a:pt x="614" y="6527"/>
                  </a:lnTo>
                  <a:cubicBezTo>
                    <a:pt x="584" y="2301"/>
                    <a:pt x="466" y="0"/>
                    <a:pt x="309" y="0"/>
                  </a:cubicBezTo>
                  <a:cubicBezTo>
                    <a:pt x="220" y="0"/>
                    <a:pt x="142" y="845"/>
                    <a:pt x="83" y="2301"/>
                  </a:cubicBezTo>
                  <a:cubicBezTo>
                    <a:pt x="-2" y="4367"/>
                    <a:pt x="0" y="6715"/>
                    <a:pt x="0" y="10800"/>
                  </a:cubicBezTo>
                  <a:cubicBezTo>
                    <a:pt x="0" y="14885"/>
                    <a:pt x="-2" y="17233"/>
                    <a:pt x="83" y="19346"/>
                  </a:cubicBezTo>
                  <a:cubicBezTo>
                    <a:pt x="142" y="20802"/>
                    <a:pt x="220" y="21600"/>
                    <a:pt x="309" y="21600"/>
                  </a:cubicBezTo>
                  <a:cubicBezTo>
                    <a:pt x="462" y="21600"/>
                    <a:pt x="585" y="19299"/>
                    <a:pt x="614" y="15073"/>
                  </a:cubicBezTo>
                  <a:close/>
                </a:path>
              </a:pathLst>
            </a:custGeom>
            <a:solidFill>
              <a:srgbClr val="000000"/>
            </a:solidFill>
            <a:ln w="12700" cap="flat">
              <a:noFill/>
              <a:miter lim="400000"/>
            </a:ln>
            <a:effectLst/>
          </p:spPr>
          <p:txBody>
            <a:bodyPr wrap="square" lIns="45719" tIns="45719" rIns="45719" bIns="45719" numCol="1" anchor="ctr">
              <a:noAutofit/>
            </a:bodyPr>
            <a:lstStyle/>
            <a:p>
              <a:pPr>
                <a:defRPr>
                  <a:solidFill>
                    <a:schemeClr val="accent3">
                      <a:lumOff val="44000"/>
                    </a:schemeClr>
                  </a:solidFill>
                </a:defRPr>
              </a:pPr>
            </a:p>
          </p:txBody>
        </p:sp>
      </p:grpSp>
      <p:sp>
        <p:nvSpPr>
          <p:cNvPr id="14" name="Titeltext"/>
          <p:cNvSpPr txBox="1"/>
          <p:nvPr>
            <p:ph type="title"/>
          </p:nvPr>
        </p:nvSpPr>
        <p:spPr>
          <a:xfrm>
            <a:off x="431800" y="258763"/>
            <a:ext cx="7773989"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Titeltext</a:t>
            </a:r>
          </a:p>
        </p:txBody>
      </p:sp>
      <p:sp>
        <p:nvSpPr>
          <p:cNvPr id="15" name="Textebene 1…"/>
          <p:cNvSpPr txBox="1"/>
          <p:nvPr>
            <p:ph type="body" idx="1"/>
          </p:nvPr>
        </p:nvSpPr>
        <p:spPr>
          <a:xfrm>
            <a:off x="431800" y="1516062"/>
            <a:ext cx="7773989" cy="4275139"/>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Textebene 1</a:t>
            </a:r>
          </a:p>
          <a:p>
            <a:pPr lvl="1"/>
            <a:r>
              <a:t>Textebene 2</a:t>
            </a:r>
          </a:p>
          <a:p>
            <a:pPr lvl="2"/>
            <a:r>
              <a:t>Textebene 3</a:t>
            </a:r>
          </a:p>
          <a:p>
            <a:pPr lvl="3"/>
            <a:r>
              <a:t>Textebene 4</a:t>
            </a:r>
          </a:p>
          <a:p>
            <a:pPr lvl="4"/>
            <a:r>
              <a:t>Textebene 5</a:t>
            </a:r>
          </a:p>
        </p:txBody>
      </p:sp>
      <p:sp>
        <p:nvSpPr>
          <p:cNvPr id="16" name="Foliennummer"/>
          <p:cNvSpPr txBox="1"/>
          <p:nvPr>
            <p:ph type="sldNum" sz="quarter" idx="2"/>
          </p:nvPr>
        </p:nvSpPr>
        <p:spPr>
          <a:xfrm>
            <a:off x="4174066" y="5830799"/>
            <a:ext cx="2015068" cy="344841"/>
          </a:xfrm>
          <a:prstGeom prst="rect">
            <a:avLst/>
          </a:prstGeom>
          <a:ln w="12700">
            <a:miter lim="400000"/>
          </a:ln>
        </p:spPr>
        <p:txBody>
          <a:bodyPr wrap="none" lIns="45719" rIns="45719" anchor="ctr">
            <a:spAutoFit/>
          </a:bodyPr>
          <a:lstStyle>
            <a:lvl1pPr algn="r">
              <a:defRPr sz="1200">
                <a:solidFill>
                  <a:schemeClr val="accent3">
                    <a:lumOff val="44000"/>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1pPr>
      <a:lvl2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2pPr>
      <a:lvl3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3pPr>
      <a:lvl4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4pPr>
      <a:lvl5pPr marL="0" marR="0" indent="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5pPr>
      <a:lvl6pPr marL="0" marR="0" indent="22860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6pPr>
      <a:lvl7pPr marL="0" marR="0" indent="27432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7pPr>
      <a:lvl8pPr marL="0" marR="0" indent="32004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8pPr>
      <a:lvl9pPr marL="0" marR="0" indent="3657600" algn="ctr" defTabSz="449262" rtl="0" latinLnBrk="0">
        <a:lnSpc>
          <a:spcPct val="100000"/>
        </a:lnSpc>
        <a:spcBef>
          <a:spcPts val="0"/>
        </a:spcBef>
        <a:spcAft>
          <a:spcPts val="0"/>
        </a:spcAft>
        <a:buClrTx/>
        <a:buSzTx/>
        <a:buFontTx/>
        <a:buNone/>
        <a:tabLst/>
        <a:defRPr b="0" baseline="0" cap="none" i="0" spc="0" strike="noStrike" sz="4200" u="none">
          <a:solidFill>
            <a:srgbClr val="000000"/>
          </a:solidFill>
          <a:uFillTx/>
          <a:latin typeface="D-DIN"/>
          <a:ea typeface="D-DIN"/>
          <a:cs typeface="D-DIN"/>
          <a:sym typeface="D-DIN"/>
        </a:defRPr>
      </a:lvl9pPr>
    </p:titleStyle>
    <p:bodyStyle>
      <a:lvl1pPr marL="342900" marR="0" indent="-342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1pPr>
      <a:lvl2pPr marL="342900" marR="0" indent="114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2pPr>
      <a:lvl3pPr marL="342900" marR="0" indent="571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3pPr>
      <a:lvl4pPr marL="342900" marR="0" indent="1028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4pPr>
      <a:lvl5pPr marL="342900" marR="0" indent="14859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5pPr>
      <a:lvl6pPr marL="342900" marR="0" indent="19431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6pPr>
      <a:lvl7pPr marL="342900" marR="0" indent="24003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7pPr>
      <a:lvl8pPr marL="342900" marR="0" indent="28575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8pPr>
      <a:lvl9pPr marL="342900" marR="0" indent="3314700" algn="l" defTabSz="449262" rtl="0" latinLnBrk="0">
        <a:lnSpc>
          <a:spcPct val="100000"/>
        </a:lnSpc>
        <a:spcBef>
          <a:spcPts val="700"/>
        </a:spcBef>
        <a:spcAft>
          <a:spcPts val="0"/>
        </a:spcAft>
        <a:buClrTx/>
        <a:buSzTx/>
        <a:buFontTx/>
        <a:buNone/>
        <a:tabLst/>
        <a:defRPr b="0" baseline="0" cap="none" i="0" spc="0" strike="noStrike" sz="3000" u="none">
          <a:solidFill>
            <a:srgbClr val="000000"/>
          </a:solidFill>
          <a:uFillTx/>
          <a:latin typeface="D-DIN"/>
          <a:ea typeface="D-DIN"/>
          <a:cs typeface="D-DIN"/>
          <a:sym typeface="D-DIN"/>
        </a:defRPr>
      </a:lvl9pPr>
    </p:bodyStyle>
    <p:otherStyle>
      <a:lvl1pPr marL="0" marR="0" indent="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44926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eg"/><Relationship Id="rId4"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radiopaedia.org/cases/ms02"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Bild 3" descr="Bild 3"/>
          <p:cNvPicPr>
            <a:picLocks noChangeAspect="1"/>
          </p:cNvPicPr>
          <p:nvPr/>
        </p:nvPicPr>
        <p:blipFill>
          <a:blip r:embed="rId2">
            <a:extLst/>
          </a:blip>
          <a:stretch>
            <a:fillRect/>
          </a:stretch>
        </p:blipFill>
        <p:spPr>
          <a:xfrm>
            <a:off x="694531" y="1295870"/>
            <a:ext cx="7251701" cy="4826001"/>
          </a:xfrm>
          <a:prstGeom prst="rect">
            <a:avLst/>
          </a:prstGeom>
          <a:ln w="12700">
            <a:miter lim="400000"/>
          </a:ln>
        </p:spPr>
      </p:pic>
      <p:sp>
        <p:nvSpPr>
          <p:cNvPr id="237" name="Foliennummer"/>
          <p:cNvSpPr txBox="1"/>
          <p:nvPr>
            <p:ph type="sldNum" sz="quarter" idx="4294967295"/>
          </p:nvPr>
        </p:nvSpPr>
        <p:spPr>
          <a:xfrm>
            <a:off x="8086805" y="6137809"/>
            <a:ext cx="188899" cy="264256"/>
          </a:xfrm>
          <a:prstGeom prst="rect">
            <a:avLst/>
          </a:prstGeom>
          <a:extLst>
            <a:ext uri="{C572A759-6A51-4108-AA02-DFA0A04FC94B}">
              <ma14:wrappingTextBoxFlag xmlns:ma14="http://schemas.microsoft.com/office/mac/drawingml/2011/main" val="1"/>
            </a:ext>
          </a:extLst>
        </p:spPr>
        <p:txBody>
          <a:bodyPr anchor="t"/>
          <a:lstStyle/>
          <a:p>
            <a:pPr/>
            <a:fld id="{86CB4B4D-7CA3-9044-876B-883B54F8677D}" type="slidenum"/>
          </a:p>
        </p:txBody>
      </p:sp>
      <p:sp>
        <p:nvSpPr>
          <p:cNvPr id="238"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39"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Titel 1"/>
          <p:cNvSpPr txBox="1"/>
          <p:nvPr>
            <p:ph type="title"/>
          </p:nvPr>
        </p:nvSpPr>
        <p:spPr>
          <a:xfrm>
            <a:off x="431799" y="143742"/>
            <a:ext cx="5616775" cy="864097"/>
          </a:xfrm>
          <a:prstGeom prst="rect">
            <a:avLst/>
          </a:prstGeom>
        </p:spPr>
        <p:txBody>
          <a:bodyPr/>
          <a:lstStyle/>
          <a:p>
            <a:pPr/>
            <a:r>
              <a:t>Geschichte der MS-Forschung:</a:t>
            </a:r>
          </a:p>
          <a:p>
            <a:pPr/>
            <a:r>
              <a:t>Entdeckung der Erkrankung</a:t>
            </a:r>
          </a:p>
        </p:txBody>
      </p:sp>
      <p:sp>
        <p:nvSpPr>
          <p:cNvPr id="39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9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94"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395" name="Augustus_d'Este.jpeg" descr="Augustus_d'Este.jpeg"/>
          <p:cNvPicPr>
            <a:picLocks noChangeAspect="1"/>
          </p:cNvPicPr>
          <p:nvPr/>
        </p:nvPicPr>
        <p:blipFill>
          <a:blip r:embed="rId3">
            <a:extLst/>
          </a:blip>
          <a:srcRect l="0" t="2868" r="0" b="5042"/>
          <a:stretch>
            <a:fillRect/>
          </a:stretch>
        </p:blipFill>
        <p:spPr>
          <a:xfrm>
            <a:off x="585768" y="2109489"/>
            <a:ext cx="2720688" cy="3758173"/>
          </a:xfrm>
          <a:prstGeom prst="rect">
            <a:avLst/>
          </a:prstGeom>
          <a:ln w="12700">
            <a:miter lim="400000"/>
          </a:ln>
        </p:spPr>
      </p:pic>
      <p:sp>
        <p:nvSpPr>
          <p:cNvPr id="396" name="Abbildung 3…"/>
          <p:cNvSpPr txBox="1"/>
          <p:nvPr/>
        </p:nvSpPr>
        <p:spPr>
          <a:xfrm>
            <a:off x="537461" y="1303296"/>
            <a:ext cx="2636548"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500">
                <a:latin typeface="D-DIN"/>
                <a:ea typeface="D-DIN"/>
                <a:cs typeface="D-DIN"/>
                <a:sym typeface="D-DIN"/>
              </a:defRPr>
            </a:pPr>
            <a:r>
              <a:t>Abbildung 3</a:t>
            </a:r>
          </a:p>
          <a:p>
            <a:pPr defTabSz="457200">
              <a:defRPr sz="1500">
                <a:latin typeface="D-DIN"/>
                <a:ea typeface="D-DIN"/>
                <a:cs typeface="D-DIN"/>
                <a:sym typeface="D-DIN"/>
              </a:defRPr>
            </a:pPr>
            <a:r>
              <a:t>Augustus d’Esté (1794–1848)</a:t>
            </a:r>
          </a:p>
        </p:txBody>
      </p:sp>
      <p:sp>
        <p:nvSpPr>
          <p:cNvPr id="397" name="Abbildung 4…"/>
          <p:cNvSpPr txBox="1"/>
          <p:nvPr/>
        </p:nvSpPr>
        <p:spPr>
          <a:xfrm>
            <a:off x="4114617" y="1293818"/>
            <a:ext cx="3974520"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500">
                <a:latin typeface="D-DIN"/>
                <a:ea typeface="D-DIN"/>
                <a:cs typeface="D-DIN"/>
                <a:sym typeface="D-DIN"/>
              </a:defRPr>
            </a:pPr>
            <a:r>
              <a:t>Abbildung 4</a:t>
            </a:r>
          </a:p>
          <a:p>
            <a:pPr defTabSz="457200">
              <a:defRPr sz="1500">
                <a:latin typeface="D-DIN"/>
                <a:ea typeface="D-DIN"/>
                <a:cs typeface="D-DIN"/>
                <a:sym typeface="D-DIN"/>
              </a:defRPr>
            </a:pPr>
            <a:r>
              <a:t>Eislauf-Unfall der 16-Jährigen Lidwina von Schiedam (14. Jh.)</a:t>
            </a:r>
          </a:p>
        </p:txBody>
      </p:sp>
      <p:pic>
        <p:nvPicPr>
          <p:cNvPr id="398" name="Lidwinas_fall.png" descr="Lidwinas_fall.png"/>
          <p:cNvPicPr>
            <a:picLocks noChangeAspect="1"/>
          </p:cNvPicPr>
          <p:nvPr/>
        </p:nvPicPr>
        <p:blipFill>
          <a:blip r:embed="rId4">
            <a:extLst/>
          </a:blip>
          <a:srcRect l="3004" t="3785" r="13773" b="3234"/>
          <a:stretch>
            <a:fillRect/>
          </a:stretch>
        </p:blipFill>
        <p:spPr>
          <a:xfrm>
            <a:off x="4159954" y="2175250"/>
            <a:ext cx="3997326" cy="3677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327"/>
                </a:lnTo>
                <a:cubicBezTo>
                  <a:pt x="72" y="1345"/>
                  <a:pt x="167" y="1328"/>
                  <a:pt x="225" y="1276"/>
                </a:cubicBezTo>
                <a:cubicBezTo>
                  <a:pt x="316" y="1194"/>
                  <a:pt x="355" y="1204"/>
                  <a:pt x="397" y="1322"/>
                </a:cubicBezTo>
                <a:cubicBezTo>
                  <a:pt x="446" y="1463"/>
                  <a:pt x="461" y="1463"/>
                  <a:pt x="564" y="1311"/>
                </a:cubicBezTo>
                <a:cubicBezTo>
                  <a:pt x="626" y="1219"/>
                  <a:pt x="652" y="1170"/>
                  <a:pt x="682" y="1206"/>
                </a:cubicBezTo>
                <a:cubicBezTo>
                  <a:pt x="712" y="1242"/>
                  <a:pt x="747" y="1361"/>
                  <a:pt x="821" y="1618"/>
                </a:cubicBezTo>
                <a:cubicBezTo>
                  <a:pt x="845" y="1700"/>
                  <a:pt x="826" y="1846"/>
                  <a:pt x="778" y="1942"/>
                </a:cubicBezTo>
                <a:cubicBezTo>
                  <a:pt x="721" y="2060"/>
                  <a:pt x="719" y="2138"/>
                  <a:pt x="778" y="2178"/>
                </a:cubicBezTo>
                <a:cubicBezTo>
                  <a:pt x="827" y="2210"/>
                  <a:pt x="844" y="2277"/>
                  <a:pt x="817" y="2325"/>
                </a:cubicBezTo>
                <a:cubicBezTo>
                  <a:pt x="732" y="2474"/>
                  <a:pt x="495" y="2422"/>
                  <a:pt x="285" y="2208"/>
                </a:cubicBezTo>
                <a:cubicBezTo>
                  <a:pt x="175" y="2096"/>
                  <a:pt x="86" y="2051"/>
                  <a:pt x="86" y="2110"/>
                </a:cubicBezTo>
                <a:cubicBezTo>
                  <a:pt x="86" y="2169"/>
                  <a:pt x="165" y="2266"/>
                  <a:pt x="262" y="2322"/>
                </a:cubicBezTo>
                <a:cubicBezTo>
                  <a:pt x="406" y="2406"/>
                  <a:pt x="431" y="2490"/>
                  <a:pt x="397" y="2796"/>
                </a:cubicBezTo>
                <a:cubicBezTo>
                  <a:pt x="361" y="3117"/>
                  <a:pt x="384" y="3189"/>
                  <a:pt x="575" y="3325"/>
                </a:cubicBezTo>
                <a:cubicBezTo>
                  <a:pt x="769" y="3463"/>
                  <a:pt x="790" y="3531"/>
                  <a:pt x="753" y="3889"/>
                </a:cubicBezTo>
                <a:cubicBezTo>
                  <a:pt x="730" y="4113"/>
                  <a:pt x="747" y="4322"/>
                  <a:pt x="789" y="4351"/>
                </a:cubicBezTo>
                <a:cubicBezTo>
                  <a:pt x="832" y="4379"/>
                  <a:pt x="839" y="4451"/>
                  <a:pt x="804" y="4511"/>
                </a:cubicBezTo>
                <a:cubicBezTo>
                  <a:pt x="770" y="4572"/>
                  <a:pt x="740" y="4861"/>
                  <a:pt x="738" y="5155"/>
                </a:cubicBezTo>
                <a:cubicBezTo>
                  <a:pt x="736" y="5449"/>
                  <a:pt x="714" y="5708"/>
                  <a:pt x="691" y="5731"/>
                </a:cubicBezTo>
                <a:cubicBezTo>
                  <a:pt x="667" y="5754"/>
                  <a:pt x="531" y="5717"/>
                  <a:pt x="388" y="5651"/>
                </a:cubicBezTo>
                <a:cubicBezTo>
                  <a:pt x="220" y="5575"/>
                  <a:pt x="93" y="5568"/>
                  <a:pt x="28" y="5626"/>
                </a:cubicBezTo>
                <a:cubicBezTo>
                  <a:pt x="18" y="5635"/>
                  <a:pt x="10" y="5634"/>
                  <a:pt x="0" y="5640"/>
                </a:cubicBezTo>
                <a:lnTo>
                  <a:pt x="0" y="7771"/>
                </a:lnTo>
                <a:cubicBezTo>
                  <a:pt x="74" y="7751"/>
                  <a:pt x="173" y="7733"/>
                  <a:pt x="313" y="7729"/>
                </a:cubicBezTo>
                <a:cubicBezTo>
                  <a:pt x="810" y="7713"/>
                  <a:pt x="1590" y="7789"/>
                  <a:pt x="1707" y="7892"/>
                </a:cubicBezTo>
                <a:cubicBezTo>
                  <a:pt x="1876" y="8041"/>
                  <a:pt x="1671" y="8243"/>
                  <a:pt x="1351" y="8244"/>
                </a:cubicBezTo>
                <a:cubicBezTo>
                  <a:pt x="897" y="8245"/>
                  <a:pt x="172" y="8358"/>
                  <a:pt x="172" y="8428"/>
                </a:cubicBezTo>
                <a:cubicBezTo>
                  <a:pt x="172" y="8464"/>
                  <a:pt x="349" y="8469"/>
                  <a:pt x="566" y="8433"/>
                </a:cubicBezTo>
                <a:cubicBezTo>
                  <a:pt x="952" y="8369"/>
                  <a:pt x="1516" y="8430"/>
                  <a:pt x="1707" y="8559"/>
                </a:cubicBezTo>
                <a:cubicBezTo>
                  <a:pt x="1760" y="8594"/>
                  <a:pt x="1829" y="8583"/>
                  <a:pt x="1857" y="8533"/>
                </a:cubicBezTo>
                <a:cubicBezTo>
                  <a:pt x="1886" y="8483"/>
                  <a:pt x="1962" y="8464"/>
                  <a:pt x="2027" y="8491"/>
                </a:cubicBezTo>
                <a:cubicBezTo>
                  <a:pt x="2092" y="8518"/>
                  <a:pt x="2171" y="8492"/>
                  <a:pt x="2205" y="8433"/>
                </a:cubicBezTo>
                <a:cubicBezTo>
                  <a:pt x="2246" y="8359"/>
                  <a:pt x="2335" y="8395"/>
                  <a:pt x="2481" y="8545"/>
                </a:cubicBezTo>
                <a:cubicBezTo>
                  <a:pt x="2669" y="8736"/>
                  <a:pt x="2784" y="8762"/>
                  <a:pt x="3403" y="8764"/>
                </a:cubicBezTo>
                <a:cubicBezTo>
                  <a:pt x="3792" y="8765"/>
                  <a:pt x="4193" y="8734"/>
                  <a:pt x="4298" y="8696"/>
                </a:cubicBezTo>
                <a:cubicBezTo>
                  <a:pt x="4332" y="8684"/>
                  <a:pt x="4367" y="8692"/>
                  <a:pt x="4401" y="8692"/>
                </a:cubicBezTo>
                <a:cubicBezTo>
                  <a:pt x="4273" y="8640"/>
                  <a:pt x="4112" y="8634"/>
                  <a:pt x="3781" y="8659"/>
                </a:cubicBezTo>
                <a:cubicBezTo>
                  <a:pt x="3347" y="8691"/>
                  <a:pt x="3053" y="8655"/>
                  <a:pt x="2657" y="8519"/>
                </a:cubicBezTo>
                <a:cubicBezTo>
                  <a:pt x="1836" y="8237"/>
                  <a:pt x="1861" y="8254"/>
                  <a:pt x="1975" y="8130"/>
                </a:cubicBezTo>
                <a:cubicBezTo>
                  <a:pt x="2031" y="8069"/>
                  <a:pt x="2076" y="7993"/>
                  <a:pt x="2076" y="7959"/>
                </a:cubicBezTo>
                <a:cubicBezTo>
                  <a:pt x="2076" y="7868"/>
                  <a:pt x="1366" y="7643"/>
                  <a:pt x="1154" y="7668"/>
                </a:cubicBezTo>
                <a:cubicBezTo>
                  <a:pt x="856" y="7703"/>
                  <a:pt x="838" y="7517"/>
                  <a:pt x="1122" y="7335"/>
                </a:cubicBezTo>
                <a:cubicBezTo>
                  <a:pt x="1265" y="7242"/>
                  <a:pt x="1383" y="7120"/>
                  <a:pt x="1383" y="7062"/>
                </a:cubicBezTo>
                <a:cubicBezTo>
                  <a:pt x="1383" y="7004"/>
                  <a:pt x="1453" y="6886"/>
                  <a:pt x="1540" y="6801"/>
                </a:cubicBezTo>
                <a:cubicBezTo>
                  <a:pt x="1614" y="6728"/>
                  <a:pt x="1657" y="6694"/>
                  <a:pt x="1707" y="6708"/>
                </a:cubicBezTo>
                <a:cubicBezTo>
                  <a:pt x="1757" y="6721"/>
                  <a:pt x="1816" y="6783"/>
                  <a:pt x="1919" y="6903"/>
                </a:cubicBezTo>
                <a:cubicBezTo>
                  <a:pt x="2041" y="7045"/>
                  <a:pt x="2130" y="7233"/>
                  <a:pt x="2117" y="7318"/>
                </a:cubicBezTo>
                <a:cubicBezTo>
                  <a:pt x="2099" y="7432"/>
                  <a:pt x="2199" y="7502"/>
                  <a:pt x="2494" y="7582"/>
                </a:cubicBezTo>
                <a:cubicBezTo>
                  <a:pt x="3052" y="7733"/>
                  <a:pt x="3333" y="7901"/>
                  <a:pt x="3320" y="8078"/>
                </a:cubicBezTo>
                <a:cubicBezTo>
                  <a:pt x="3306" y="8266"/>
                  <a:pt x="3589" y="8220"/>
                  <a:pt x="3813" y="7999"/>
                </a:cubicBezTo>
                <a:cubicBezTo>
                  <a:pt x="3959" y="7855"/>
                  <a:pt x="3991" y="7861"/>
                  <a:pt x="4270" y="8048"/>
                </a:cubicBezTo>
                <a:cubicBezTo>
                  <a:pt x="4472" y="8184"/>
                  <a:pt x="4654" y="8233"/>
                  <a:pt x="4827" y="8200"/>
                </a:cubicBezTo>
                <a:cubicBezTo>
                  <a:pt x="4984" y="8170"/>
                  <a:pt x="5119" y="8199"/>
                  <a:pt x="5177" y="8274"/>
                </a:cubicBezTo>
                <a:cubicBezTo>
                  <a:pt x="5248" y="8367"/>
                  <a:pt x="5213" y="8471"/>
                  <a:pt x="5035" y="8696"/>
                </a:cubicBezTo>
                <a:lnTo>
                  <a:pt x="4845" y="8941"/>
                </a:lnTo>
                <a:lnTo>
                  <a:pt x="4872" y="8967"/>
                </a:lnTo>
                <a:lnTo>
                  <a:pt x="4694" y="9239"/>
                </a:lnTo>
                <a:cubicBezTo>
                  <a:pt x="4538" y="9478"/>
                  <a:pt x="4467" y="9513"/>
                  <a:pt x="4098" y="9507"/>
                </a:cubicBezTo>
                <a:cubicBezTo>
                  <a:pt x="3867" y="9504"/>
                  <a:pt x="3586" y="9468"/>
                  <a:pt x="3476" y="9428"/>
                </a:cubicBezTo>
                <a:cubicBezTo>
                  <a:pt x="3367" y="9389"/>
                  <a:pt x="3229" y="9398"/>
                  <a:pt x="3172" y="9447"/>
                </a:cubicBezTo>
                <a:cubicBezTo>
                  <a:pt x="3115" y="9496"/>
                  <a:pt x="2769" y="9538"/>
                  <a:pt x="2400" y="9540"/>
                </a:cubicBezTo>
                <a:cubicBezTo>
                  <a:pt x="1830" y="9543"/>
                  <a:pt x="1711" y="9516"/>
                  <a:pt x="1611" y="9361"/>
                </a:cubicBezTo>
                <a:cubicBezTo>
                  <a:pt x="1494" y="9180"/>
                  <a:pt x="1491" y="9181"/>
                  <a:pt x="1445" y="9370"/>
                </a:cubicBezTo>
                <a:cubicBezTo>
                  <a:pt x="1382" y="9635"/>
                  <a:pt x="908" y="9636"/>
                  <a:pt x="778" y="9372"/>
                </a:cubicBezTo>
                <a:cubicBezTo>
                  <a:pt x="671" y="9154"/>
                  <a:pt x="431" y="9121"/>
                  <a:pt x="431" y="9323"/>
                </a:cubicBezTo>
                <a:cubicBezTo>
                  <a:pt x="431" y="9399"/>
                  <a:pt x="356" y="9503"/>
                  <a:pt x="264" y="9556"/>
                </a:cubicBezTo>
                <a:cubicBezTo>
                  <a:pt x="156" y="9619"/>
                  <a:pt x="70" y="9646"/>
                  <a:pt x="0" y="9640"/>
                </a:cubicBezTo>
                <a:lnTo>
                  <a:pt x="0" y="9724"/>
                </a:lnTo>
                <a:cubicBezTo>
                  <a:pt x="35" y="9726"/>
                  <a:pt x="66" y="9722"/>
                  <a:pt x="112" y="9741"/>
                </a:cubicBezTo>
                <a:cubicBezTo>
                  <a:pt x="215" y="9782"/>
                  <a:pt x="355" y="9794"/>
                  <a:pt x="422" y="9769"/>
                </a:cubicBezTo>
                <a:cubicBezTo>
                  <a:pt x="490" y="9743"/>
                  <a:pt x="596" y="9798"/>
                  <a:pt x="656" y="9887"/>
                </a:cubicBezTo>
                <a:cubicBezTo>
                  <a:pt x="724" y="9989"/>
                  <a:pt x="807" y="10023"/>
                  <a:pt x="877" y="9976"/>
                </a:cubicBezTo>
                <a:cubicBezTo>
                  <a:pt x="1093" y="9831"/>
                  <a:pt x="1318" y="9868"/>
                  <a:pt x="1364" y="10060"/>
                </a:cubicBezTo>
                <a:cubicBezTo>
                  <a:pt x="1406" y="10236"/>
                  <a:pt x="1424" y="10232"/>
                  <a:pt x="1608" y="9981"/>
                </a:cubicBezTo>
                <a:cubicBezTo>
                  <a:pt x="1798" y="9722"/>
                  <a:pt x="1837" y="9710"/>
                  <a:pt x="2679" y="9680"/>
                </a:cubicBezTo>
                <a:cubicBezTo>
                  <a:pt x="3513" y="9650"/>
                  <a:pt x="3957" y="9748"/>
                  <a:pt x="3852" y="9934"/>
                </a:cubicBezTo>
                <a:cubicBezTo>
                  <a:pt x="3826" y="9979"/>
                  <a:pt x="3649" y="10044"/>
                  <a:pt x="3459" y="10079"/>
                </a:cubicBezTo>
                <a:cubicBezTo>
                  <a:pt x="3204" y="10126"/>
                  <a:pt x="3114" y="10185"/>
                  <a:pt x="3114" y="10312"/>
                </a:cubicBezTo>
                <a:cubicBezTo>
                  <a:pt x="3114" y="10406"/>
                  <a:pt x="2994" y="10596"/>
                  <a:pt x="2846" y="10731"/>
                </a:cubicBezTo>
                <a:cubicBezTo>
                  <a:pt x="2624" y="10934"/>
                  <a:pt x="2595" y="11001"/>
                  <a:pt x="2683" y="11116"/>
                </a:cubicBezTo>
                <a:cubicBezTo>
                  <a:pt x="2767" y="11227"/>
                  <a:pt x="2765" y="11347"/>
                  <a:pt x="2672" y="11701"/>
                </a:cubicBezTo>
                <a:cubicBezTo>
                  <a:pt x="2608" y="11947"/>
                  <a:pt x="2569" y="12190"/>
                  <a:pt x="2584" y="12242"/>
                </a:cubicBezTo>
                <a:cubicBezTo>
                  <a:pt x="2599" y="12294"/>
                  <a:pt x="2619" y="12421"/>
                  <a:pt x="2629" y="12527"/>
                </a:cubicBezTo>
                <a:cubicBezTo>
                  <a:pt x="2640" y="12632"/>
                  <a:pt x="2677" y="12775"/>
                  <a:pt x="2715" y="12841"/>
                </a:cubicBezTo>
                <a:cubicBezTo>
                  <a:pt x="2753" y="12908"/>
                  <a:pt x="2791" y="13584"/>
                  <a:pt x="2797" y="14347"/>
                </a:cubicBezTo>
                <a:cubicBezTo>
                  <a:pt x="2805" y="15527"/>
                  <a:pt x="2782" y="15774"/>
                  <a:pt x="2653" y="15989"/>
                </a:cubicBezTo>
                <a:cubicBezTo>
                  <a:pt x="2526" y="16198"/>
                  <a:pt x="2451" y="16235"/>
                  <a:pt x="2202" y="16205"/>
                </a:cubicBezTo>
                <a:cubicBezTo>
                  <a:pt x="1888" y="16168"/>
                  <a:pt x="1688" y="16320"/>
                  <a:pt x="1686" y="16602"/>
                </a:cubicBezTo>
                <a:cubicBezTo>
                  <a:pt x="1685" y="16685"/>
                  <a:pt x="1602" y="16770"/>
                  <a:pt x="1501" y="16786"/>
                </a:cubicBezTo>
                <a:cubicBezTo>
                  <a:pt x="1401" y="16801"/>
                  <a:pt x="1278" y="16916"/>
                  <a:pt x="1225" y="17042"/>
                </a:cubicBezTo>
                <a:cubicBezTo>
                  <a:pt x="1171" y="17169"/>
                  <a:pt x="1092" y="17273"/>
                  <a:pt x="1049" y="17273"/>
                </a:cubicBezTo>
                <a:cubicBezTo>
                  <a:pt x="1006" y="17273"/>
                  <a:pt x="948" y="17346"/>
                  <a:pt x="920" y="17436"/>
                </a:cubicBezTo>
                <a:cubicBezTo>
                  <a:pt x="892" y="17527"/>
                  <a:pt x="823" y="17672"/>
                  <a:pt x="766" y="17756"/>
                </a:cubicBezTo>
                <a:cubicBezTo>
                  <a:pt x="680" y="17882"/>
                  <a:pt x="725" y="18018"/>
                  <a:pt x="1025" y="18534"/>
                </a:cubicBezTo>
                <a:cubicBezTo>
                  <a:pt x="1225" y="18879"/>
                  <a:pt x="1363" y="19208"/>
                  <a:pt x="1330" y="19266"/>
                </a:cubicBezTo>
                <a:cubicBezTo>
                  <a:pt x="1295" y="19326"/>
                  <a:pt x="1308" y="19343"/>
                  <a:pt x="1360" y="19308"/>
                </a:cubicBezTo>
                <a:cubicBezTo>
                  <a:pt x="1409" y="19275"/>
                  <a:pt x="1551" y="19396"/>
                  <a:pt x="1675" y="19572"/>
                </a:cubicBezTo>
                <a:lnTo>
                  <a:pt x="1900" y="19889"/>
                </a:lnTo>
                <a:lnTo>
                  <a:pt x="1512" y="20138"/>
                </a:lnTo>
                <a:cubicBezTo>
                  <a:pt x="1096" y="20403"/>
                  <a:pt x="1049" y="20508"/>
                  <a:pt x="1250" y="20749"/>
                </a:cubicBezTo>
                <a:cubicBezTo>
                  <a:pt x="1321" y="20833"/>
                  <a:pt x="1391" y="20996"/>
                  <a:pt x="1407" y="21108"/>
                </a:cubicBezTo>
                <a:cubicBezTo>
                  <a:pt x="1436" y="21316"/>
                  <a:pt x="1525" y="21453"/>
                  <a:pt x="1630" y="21460"/>
                </a:cubicBezTo>
                <a:cubicBezTo>
                  <a:pt x="1697" y="21465"/>
                  <a:pt x="1812" y="21527"/>
                  <a:pt x="1922" y="21600"/>
                </a:cubicBezTo>
                <a:lnTo>
                  <a:pt x="9837" y="21600"/>
                </a:lnTo>
                <a:cubicBezTo>
                  <a:pt x="9791" y="21408"/>
                  <a:pt x="9902" y="21233"/>
                  <a:pt x="10105" y="21236"/>
                </a:cubicBezTo>
                <a:cubicBezTo>
                  <a:pt x="10185" y="21238"/>
                  <a:pt x="10661" y="21208"/>
                  <a:pt x="11160" y="21169"/>
                </a:cubicBezTo>
                <a:cubicBezTo>
                  <a:pt x="11660" y="21130"/>
                  <a:pt x="12156" y="21094"/>
                  <a:pt x="12263" y="21089"/>
                </a:cubicBezTo>
                <a:cubicBezTo>
                  <a:pt x="12475" y="21080"/>
                  <a:pt x="12537" y="20779"/>
                  <a:pt x="12363" y="20591"/>
                </a:cubicBezTo>
                <a:cubicBezTo>
                  <a:pt x="12208" y="20422"/>
                  <a:pt x="12581" y="20249"/>
                  <a:pt x="12812" y="20383"/>
                </a:cubicBezTo>
                <a:cubicBezTo>
                  <a:pt x="12989" y="20487"/>
                  <a:pt x="13500" y="20563"/>
                  <a:pt x="14100" y="20581"/>
                </a:cubicBezTo>
                <a:cubicBezTo>
                  <a:pt x="14267" y="20586"/>
                  <a:pt x="14677" y="20523"/>
                  <a:pt x="15010" y="20439"/>
                </a:cubicBezTo>
                <a:cubicBezTo>
                  <a:pt x="15343" y="20355"/>
                  <a:pt x="15830" y="20286"/>
                  <a:pt x="16093" y="20285"/>
                </a:cubicBezTo>
                <a:cubicBezTo>
                  <a:pt x="16388" y="20284"/>
                  <a:pt x="16645" y="20223"/>
                  <a:pt x="16766" y="20131"/>
                </a:cubicBezTo>
                <a:cubicBezTo>
                  <a:pt x="16874" y="20049"/>
                  <a:pt x="17023" y="20008"/>
                  <a:pt x="17094" y="20038"/>
                </a:cubicBezTo>
                <a:cubicBezTo>
                  <a:pt x="17231" y="20095"/>
                  <a:pt x="17998" y="19952"/>
                  <a:pt x="18312" y="19812"/>
                </a:cubicBezTo>
                <a:cubicBezTo>
                  <a:pt x="18503" y="19727"/>
                  <a:pt x="18750" y="19901"/>
                  <a:pt x="18628" y="20033"/>
                </a:cubicBezTo>
                <a:cubicBezTo>
                  <a:pt x="18596" y="20067"/>
                  <a:pt x="18646" y="20095"/>
                  <a:pt x="18737" y="20096"/>
                </a:cubicBezTo>
                <a:cubicBezTo>
                  <a:pt x="18828" y="20098"/>
                  <a:pt x="18977" y="20163"/>
                  <a:pt x="19069" y="20239"/>
                </a:cubicBezTo>
                <a:cubicBezTo>
                  <a:pt x="19162" y="20314"/>
                  <a:pt x="19268" y="20376"/>
                  <a:pt x="19303" y="20376"/>
                </a:cubicBezTo>
                <a:cubicBezTo>
                  <a:pt x="19339" y="20376"/>
                  <a:pt x="19605" y="20151"/>
                  <a:pt x="19897" y="19875"/>
                </a:cubicBezTo>
                <a:cubicBezTo>
                  <a:pt x="20268" y="19523"/>
                  <a:pt x="20509" y="19195"/>
                  <a:pt x="20695" y="18784"/>
                </a:cubicBezTo>
                <a:cubicBezTo>
                  <a:pt x="20954" y="18211"/>
                  <a:pt x="20956" y="18186"/>
                  <a:pt x="20819" y="17875"/>
                </a:cubicBezTo>
                <a:cubicBezTo>
                  <a:pt x="20742" y="17698"/>
                  <a:pt x="20640" y="17555"/>
                  <a:pt x="20592" y="17555"/>
                </a:cubicBezTo>
                <a:cubicBezTo>
                  <a:pt x="20516" y="17555"/>
                  <a:pt x="20462" y="17832"/>
                  <a:pt x="20496" y="18052"/>
                </a:cubicBezTo>
                <a:cubicBezTo>
                  <a:pt x="20502" y="18092"/>
                  <a:pt x="20436" y="18153"/>
                  <a:pt x="20352" y="18185"/>
                </a:cubicBezTo>
                <a:cubicBezTo>
                  <a:pt x="20268" y="18217"/>
                  <a:pt x="20092" y="18351"/>
                  <a:pt x="19957" y="18485"/>
                </a:cubicBezTo>
                <a:cubicBezTo>
                  <a:pt x="19723" y="18720"/>
                  <a:pt x="19707" y="18724"/>
                  <a:pt x="19595" y="18558"/>
                </a:cubicBezTo>
                <a:cubicBezTo>
                  <a:pt x="19530" y="18462"/>
                  <a:pt x="19499" y="18322"/>
                  <a:pt x="19526" y="18245"/>
                </a:cubicBezTo>
                <a:cubicBezTo>
                  <a:pt x="19553" y="18169"/>
                  <a:pt x="19486" y="17977"/>
                  <a:pt x="19378" y="17819"/>
                </a:cubicBezTo>
                <a:cubicBezTo>
                  <a:pt x="19271" y="17661"/>
                  <a:pt x="19183" y="17436"/>
                  <a:pt x="19183" y="17322"/>
                </a:cubicBezTo>
                <a:cubicBezTo>
                  <a:pt x="19183" y="17208"/>
                  <a:pt x="19111" y="17013"/>
                  <a:pt x="19024" y="16888"/>
                </a:cubicBezTo>
                <a:cubicBezTo>
                  <a:pt x="18889" y="16695"/>
                  <a:pt x="18841" y="16680"/>
                  <a:pt x="18696" y="16777"/>
                </a:cubicBezTo>
                <a:cubicBezTo>
                  <a:pt x="18522" y="16893"/>
                  <a:pt x="18351" y="16787"/>
                  <a:pt x="18355" y="16567"/>
                </a:cubicBezTo>
                <a:cubicBezTo>
                  <a:pt x="18359" y="16389"/>
                  <a:pt x="17949" y="16142"/>
                  <a:pt x="17588" y="16105"/>
                </a:cubicBezTo>
                <a:cubicBezTo>
                  <a:pt x="17389" y="16085"/>
                  <a:pt x="17187" y="16043"/>
                  <a:pt x="17141" y="16012"/>
                </a:cubicBezTo>
                <a:cubicBezTo>
                  <a:pt x="17095" y="15981"/>
                  <a:pt x="16968" y="16058"/>
                  <a:pt x="16856" y="16184"/>
                </a:cubicBezTo>
                <a:lnTo>
                  <a:pt x="16653" y="16415"/>
                </a:lnTo>
                <a:lnTo>
                  <a:pt x="16462" y="16219"/>
                </a:lnTo>
                <a:cubicBezTo>
                  <a:pt x="16356" y="16112"/>
                  <a:pt x="16186" y="15978"/>
                  <a:pt x="16082" y="15921"/>
                </a:cubicBezTo>
                <a:cubicBezTo>
                  <a:pt x="15841" y="15787"/>
                  <a:pt x="15826" y="15634"/>
                  <a:pt x="16050" y="15599"/>
                </a:cubicBezTo>
                <a:cubicBezTo>
                  <a:pt x="16230" y="15571"/>
                  <a:pt x="16437" y="15176"/>
                  <a:pt x="16498" y="14741"/>
                </a:cubicBezTo>
                <a:cubicBezTo>
                  <a:pt x="16517" y="14607"/>
                  <a:pt x="16548" y="14403"/>
                  <a:pt x="16565" y="14289"/>
                </a:cubicBezTo>
                <a:cubicBezTo>
                  <a:pt x="16605" y="14014"/>
                  <a:pt x="16396" y="13821"/>
                  <a:pt x="16226" y="13974"/>
                </a:cubicBezTo>
                <a:cubicBezTo>
                  <a:pt x="16158" y="14035"/>
                  <a:pt x="16050" y="14074"/>
                  <a:pt x="15983" y="14058"/>
                </a:cubicBezTo>
                <a:cubicBezTo>
                  <a:pt x="15917" y="14042"/>
                  <a:pt x="15760" y="14154"/>
                  <a:pt x="15638" y="14308"/>
                </a:cubicBezTo>
                <a:lnTo>
                  <a:pt x="15417" y="14587"/>
                </a:lnTo>
                <a:lnTo>
                  <a:pt x="15130" y="14284"/>
                </a:lnTo>
                <a:cubicBezTo>
                  <a:pt x="14973" y="14118"/>
                  <a:pt x="14800" y="13981"/>
                  <a:pt x="14744" y="13981"/>
                </a:cubicBezTo>
                <a:cubicBezTo>
                  <a:pt x="14565" y="13981"/>
                  <a:pt x="14445" y="13734"/>
                  <a:pt x="14366" y="13214"/>
                </a:cubicBezTo>
                <a:cubicBezTo>
                  <a:pt x="14290" y="12712"/>
                  <a:pt x="14204" y="12449"/>
                  <a:pt x="13972" y="12007"/>
                </a:cubicBezTo>
                <a:cubicBezTo>
                  <a:pt x="13904" y="11878"/>
                  <a:pt x="13877" y="11742"/>
                  <a:pt x="13914" y="11701"/>
                </a:cubicBezTo>
                <a:cubicBezTo>
                  <a:pt x="13933" y="11681"/>
                  <a:pt x="14028" y="11674"/>
                  <a:pt x="14165" y="11680"/>
                </a:cubicBezTo>
                <a:cubicBezTo>
                  <a:pt x="14301" y="11687"/>
                  <a:pt x="14480" y="11706"/>
                  <a:pt x="14669" y="11736"/>
                </a:cubicBezTo>
                <a:cubicBezTo>
                  <a:pt x="15472" y="11865"/>
                  <a:pt x="15833" y="12109"/>
                  <a:pt x="16037" y="12664"/>
                </a:cubicBezTo>
                <a:cubicBezTo>
                  <a:pt x="16118" y="12883"/>
                  <a:pt x="16273" y="13089"/>
                  <a:pt x="16421" y="13172"/>
                </a:cubicBezTo>
                <a:cubicBezTo>
                  <a:pt x="16718" y="13339"/>
                  <a:pt x="18739" y="15650"/>
                  <a:pt x="18705" y="15783"/>
                </a:cubicBezTo>
                <a:cubicBezTo>
                  <a:pt x="18692" y="15835"/>
                  <a:pt x="18720" y="15851"/>
                  <a:pt x="18765" y="15821"/>
                </a:cubicBezTo>
                <a:cubicBezTo>
                  <a:pt x="18810" y="15790"/>
                  <a:pt x="19029" y="15873"/>
                  <a:pt x="19254" y="16003"/>
                </a:cubicBezTo>
                <a:cubicBezTo>
                  <a:pt x="19479" y="16132"/>
                  <a:pt x="19767" y="16238"/>
                  <a:pt x="19893" y="16238"/>
                </a:cubicBezTo>
                <a:cubicBezTo>
                  <a:pt x="20019" y="16238"/>
                  <a:pt x="20281" y="16334"/>
                  <a:pt x="20478" y="16450"/>
                </a:cubicBezTo>
                <a:cubicBezTo>
                  <a:pt x="20809" y="16645"/>
                  <a:pt x="21350" y="17101"/>
                  <a:pt x="21600" y="17371"/>
                </a:cubicBezTo>
                <a:lnTo>
                  <a:pt x="21600" y="16898"/>
                </a:lnTo>
                <a:cubicBezTo>
                  <a:pt x="21554" y="16860"/>
                  <a:pt x="21515" y="16822"/>
                  <a:pt x="21465" y="16786"/>
                </a:cubicBezTo>
                <a:cubicBezTo>
                  <a:pt x="21245" y="16625"/>
                  <a:pt x="21002" y="16408"/>
                  <a:pt x="20924" y="16303"/>
                </a:cubicBezTo>
                <a:cubicBezTo>
                  <a:pt x="20847" y="16198"/>
                  <a:pt x="20712" y="16098"/>
                  <a:pt x="20626" y="16084"/>
                </a:cubicBezTo>
                <a:cubicBezTo>
                  <a:pt x="20540" y="16070"/>
                  <a:pt x="20371" y="16030"/>
                  <a:pt x="20249" y="15993"/>
                </a:cubicBezTo>
                <a:cubicBezTo>
                  <a:pt x="20127" y="15956"/>
                  <a:pt x="19963" y="15936"/>
                  <a:pt x="19882" y="15947"/>
                </a:cubicBezTo>
                <a:cubicBezTo>
                  <a:pt x="19568" y="15989"/>
                  <a:pt x="18373" y="15091"/>
                  <a:pt x="18484" y="14895"/>
                </a:cubicBezTo>
                <a:cubicBezTo>
                  <a:pt x="18515" y="14841"/>
                  <a:pt x="18497" y="14827"/>
                  <a:pt x="18447" y="14860"/>
                </a:cubicBezTo>
                <a:cubicBezTo>
                  <a:pt x="18359" y="14920"/>
                  <a:pt x="18026" y="14467"/>
                  <a:pt x="18061" y="14336"/>
                </a:cubicBezTo>
                <a:cubicBezTo>
                  <a:pt x="18071" y="14299"/>
                  <a:pt x="18030" y="14288"/>
                  <a:pt x="17971" y="14310"/>
                </a:cubicBezTo>
                <a:cubicBezTo>
                  <a:pt x="17822" y="14367"/>
                  <a:pt x="17354" y="13932"/>
                  <a:pt x="17427" y="13804"/>
                </a:cubicBezTo>
                <a:cubicBezTo>
                  <a:pt x="17459" y="13747"/>
                  <a:pt x="17553" y="13699"/>
                  <a:pt x="17635" y="13699"/>
                </a:cubicBezTo>
                <a:cubicBezTo>
                  <a:pt x="17716" y="13699"/>
                  <a:pt x="17874" y="13629"/>
                  <a:pt x="17986" y="13543"/>
                </a:cubicBezTo>
                <a:cubicBezTo>
                  <a:pt x="18146" y="13421"/>
                  <a:pt x="18226" y="13411"/>
                  <a:pt x="18349" y="13494"/>
                </a:cubicBezTo>
                <a:cubicBezTo>
                  <a:pt x="18455" y="13566"/>
                  <a:pt x="18522" y="13571"/>
                  <a:pt x="18559" y="13506"/>
                </a:cubicBezTo>
                <a:cubicBezTo>
                  <a:pt x="18596" y="13441"/>
                  <a:pt x="18658" y="13445"/>
                  <a:pt x="18741" y="13520"/>
                </a:cubicBezTo>
                <a:cubicBezTo>
                  <a:pt x="18840" y="13609"/>
                  <a:pt x="18887" y="13601"/>
                  <a:pt x="18973" y="13473"/>
                </a:cubicBezTo>
                <a:cubicBezTo>
                  <a:pt x="19074" y="13322"/>
                  <a:pt x="19092" y="13324"/>
                  <a:pt x="19243" y="13506"/>
                </a:cubicBezTo>
                <a:cubicBezTo>
                  <a:pt x="19332" y="13613"/>
                  <a:pt x="19429" y="13699"/>
                  <a:pt x="19458" y="13699"/>
                </a:cubicBezTo>
                <a:cubicBezTo>
                  <a:pt x="19539" y="13699"/>
                  <a:pt x="19707" y="13215"/>
                  <a:pt x="19751" y="12853"/>
                </a:cubicBezTo>
                <a:cubicBezTo>
                  <a:pt x="19774" y="12672"/>
                  <a:pt x="19834" y="12397"/>
                  <a:pt x="19889" y="12242"/>
                </a:cubicBezTo>
                <a:cubicBezTo>
                  <a:pt x="19943" y="12087"/>
                  <a:pt x="20008" y="11901"/>
                  <a:pt x="20030" y="11832"/>
                </a:cubicBezTo>
                <a:cubicBezTo>
                  <a:pt x="20046" y="11784"/>
                  <a:pt x="20072" y="11764"/>
                  <a:pt x="20125" y="11776"/>
                </a:cubicBezTo>
                <a:cubicBezTo>
                  <a:pt x="20177" y="11788"/>
                  <a:pt x="20257" y="11833"/>
                  <a:pt x="20373" y="11911"/>
                </a:cubicBezTo>
                <a:cubicBezTo>
                  <a:pt x="20540" y="12023"/>
                  <a:pt x="20676" y="12093"/>
                  <a:pt x="20676" y="12065"/>
                </a:cubicBezTo>
                <a:cubicBezTo>
                  <a:pt x="20676" y="12037"/>
                  <a:pt x="20840" y="12077"/>
                  <a:pt x="21040" y="12154"/>
                </a:cubicBezTo>
                <a:cubicBezTo>
                  <a:pt x="21240" y="12230"/>
                  <a:pt x="21459" y="12272"/>
                  <a:pt x="21525" y="12244"/>
                </a:cubicBezTo>
                <a:cubicBezTo>
                  <a:pt x="21552" y="12233"/>
                  <a:pt x="21576" y="12244"/>
                  <a:pt x="21600" y="12256"/>
                </a:cubicBezTo>
                <a:lnTo>
                  <a:pt x="21600" y="10995"/>
                </a:lnTo>
                <a:cubicBezTo>
                  <a:pt x="21584" y="11011"/>
                  <a:pt x="21577" y="11021"/>
                  <a:pt x="21559" y="11039"/>
                </a:cubicBezTo>
                <a:cubicBezTo>
                  <a:pt x="21272" y="11334"/>
                  <a:pt x="21266" y="11354"/>
                  <a:pt x="21398" y="11573"/>
                </a:cubicBezTo>
                <a:cubicBezTo>
                  <a:pt x="21579" y="11873"/>
                  <a:pt x="21433" y="12016"/>
                  <a:pt x="21066" y="11895"/>
                </a:cubicBezTo>
                <a:cubicBezTo>
                  <a:pt x="20923" y="11848"/>
                  <a:pt x="20690" y="11787"/>
                  <a:pt x="20547" y="11762"/>
                </a:cubicBezTo>
                <a:cubicBezTo>
                  <a:pt x="20102" y="11682"/>
                  <a:pt x="20095" y="11671"/>
                  <a:pt x="20125" y="11144"/>
                </a:cubicBezTo>
                <a:cubicBezTo>
                  <a:pt x="20140" y="10868"/>
                  <a:pt x="20169" y="10274"/>
                  <a:pt x="20189" y="9827"/>
                </a:cubicBezTo>
                <a:cubicBezTo>
                  <a:pt x="20209" y="9380"/>
                  <a:pt x="20264" y="8942"/>
                  <a:pt x="20311" y="8850"/>
                </a:cubicBezTo>
                <a:cubicBezTo>
                  <a:pt x="20373" y="8731"/>
                  <a:pt x="20349" y="8534"/>
                  <a:pt x="20232" y="8165"/>
                </a:cubicBezTo>
                <a:cubicBezTo>
                  <a:pt x="20142" y="7881"/>
                  <a:pt x="20071" y="7634"/>
                  <a:pt x="20071" y="7617"/>
                </a:cubicBezTo>
                <a:cubicBezTo>
                  <a:pt x="20071" y="7525"/>
                  <a:pt x="20838" y="7224"/>
                  <a:pt x="21023" y="7244"/>
                </a:cubicBezTo>
                <a:cubicBezTo>
                  <a:pt x="21142" y="7256"/>
                  <a:pt x="21303" y="7236"/>
                  <a:pt x="21381" y="7195"/>
                </a:cubicBezTo>
                <a:cubicBezTo>
                  <a:pt x="21460" y="7153"/>
                  <a:pt x="21536" y="7176"/>
                  <a:pt x="21600" y="7239"/>
                </a:cubicBezTo>
                <a:lnTo>
                  <a:pt x="21600" y="6106"/>
                </a:lnTo>
                <a:cubicBezTo>
                  <a:pt x="21547" y="6101"/>
                  <a:pt x="21483" y="6059"/>
                  <a:pt x="21394" y="5969"/>
                </a:cubicBezTo>
                <a:cubicBezTo>
                  <a:pt x="21203" y="5774"/>
                  <a:pt x="21196" y="5772"/>
                  <a:pt x="21184" y="5945"/>
                </a:cubicBezTo>
                <a:cubicBezTo>
                  <a:pt x="21177" y="6045"/>
                  <a:pt x="21180" y="6284"/>
                  <a:pt x="21190" y="6472"/>
                </a:cubicBezTo>
                <a:cubicBezTo>
                  <a:pt x="21210" y="6834"/>
                  <a:pt x="21120" y="6947"/>
                  <a:pt x="20789" y="6985"/>
                </a:cubicBezTo>
                <a:cubicBezTo>
                  <a:pt x="20631" y="7003"/>
                  <a:pt x="20550" y="6914"/>
                  <a:pt x="20373" y="6530"/>
                </a:cubicBezTo>
                <a:cubicBezTo>
                  <a:pt x="20252" y="6268"/>
                  <a:pt x="20172" y="6034"/>
                  <a:pt x="20195" y="6008"/>
                </a:cubicBezTo>
                <a:cubicBezTo>
                  <a:pt x="20219" y="5983"/>
                  <a:pt x="20160" y="5855"/>
                  <a:pt x="20067" y="5726"/>
                </a:cubicBezTo>
                <a:cubicBezTo>
                  <a:pt x="19973" y="5597"/>
                  <a:pt x="19897" y="5442"/>
                  <a:pt x="19897" y="5383"/>
                </a:cubicBezTo>
                <a:cubicBezTo>
                  <a:pt x="19897" y="5324"/>
                  <a:pt x="19780" y="5162"/>
                  <a:pt x="19633" y="5022"/>
                </a:cubicBezTo>
                <a:cubicBezTo>
                  <a:pt x="19487" y="4882"/>
                  <a:pt x="19389" y="4725"/>
                  <a:pt x="19419" y="4672"/>
                </a:cubicBezTo>
                <a:cubicBezTo>
                  <a:pt x="19535" y="4468"/>
                  <a:pt x="19565" y="3725"/>
                  <a:pt x="19468" y="3406"/>
                </a:cubicBezTo>
                <a:cubicBezTo>
                  <a:pt x="19368" y="3076"/>
                  <a:pt x="19067" y="2756"/>
                  <a:pt x="18939" y="2842"/>
                </a:cubicBezTo>
                <a:cubicBezTo>
                  <a:pt x="18902" y="2867"/>
                  <a:pt x="18848" y="2848"/>
                  <a:pt x="18821" y="2800"/>
                </a:cubicBezTo>
                <a:cubicBezTo>
                  <a:pt x="18759" y="2691"/>
                  <a:pt x="18187" y="2866"/>
                  <a:pt x="17950" y="3066"/>
                </a:cubicBezTo>
                <a:cubicBezTo>
                  <a:pt x="17727" y="3254"/>
                  <a:pt x="17675" y="3783"/>
                  <a:pt x="17813" y="4470"/>
                </a:cubicBezTo>
                <a:cubicBezTo>
                  <a:pt x="17817" y="4489"/>
                  <a:pt x="17873" y="4457"/>
                  <a:pt x="17937" y="4400"/>
                </a:cubicBezTo>
                <a:cubicBezTo>
                  <a:pt x="18060" y="4288"/>
                  <a:pt x="18167" y="4346"/>
                  <a:pt x="18167" y="4525"/>
                </a:cubicBezTo>
                <a:cubicBezTo>
                  <a:pt x="18167" y="4585"/>
                  <a:pt x="18002" y="4768"/>
                  <a:pt x="17800" y="4933"/>
                </a:cubicBezTo>
                <a:cubicBezTo>
                  <a:pt x="17513" y="5168"/>
                  <a:pt x="17397" y="5351"/>
                  <a:pt x="17272" y="5763"/>
                </a:cubicBezTo>
                <a:cubicBezTo>
                  <a:pt x="17113" y="6290"/>
                  <a:pt x="17114" y="6291"/>
                  <a:pt x="17302" y="6568"/>
                </a:cubicBezTo>
                <a:cubicBezTo>
                  <a:pt x="17406" y="6720"/>
                  <a:pt x="17471" y="6901"/>
                  <a:pt x="17448" y="6966"/>
                </a:cubicBezTo>
                <a:cubicBezTo>
                  <a:pt x="17388" y="7136"/>
                  <a:pt x="16820" y="7138"/>
                  <a:pt x="16691" y="6969"/>
                </a:cubicBezTo>
                <a:cubicBezTo>
                  <a:pt x="16600" y="6849"/>
                  <a:pt x="16557" y="6847"/>
                  <a:pt x="16402" y="6957"/>
                </a:cubicBezTo>
                <a:cubicBezTo>
                  <a:pt x="16301" y="7028"/>
                  <a:pt x="16018" y="7095"/>
                  <a:pt x="15771" y="7104"/>
                </a:cubicBezTo>
                <a:cubicBezTo>
                  <a:pt x="15395" y="7117"/>
                  <a:pt x="15301" y="7082"/>
                  <a:pt x="15188" y="6906"/>
                </a:cubicBezTo>
                <a:cubicBezTo>
                  <a:pt x="14992" y="6601"/>
                  <a:pt x="15018" y="6471"/>
                  <a:pt x="15312" y="6290"/>
                </a:cubicBezTo>
                <a:cubicBezTo>
                  <a:pt x="15531" y="6156"/>
                  <a:pt x="15566" y="6082"/>
                  <a:pt x="15533" y="5845"/>
                </a:cubicBezTo>
                <a:cubicBezTo>
                  <a:pt x="15511" y="5690"/>
                  <a:pt x="15385" y="5460"/>
                  <a:pt x="15252" y="5334"/>
                </a:cubicBezTo>
                <a:cubicBezTo>
                  <a:pt x="15119" y="5209"/>
                  <a:pt x="15020" y="5072"/>
                  <a:pt x="15031" y="5031"/>
                </a:cubicBezTo>
                <a:cubicBezTo>
                  <a:pt x="15043" y="4991"/>
                  <a:pt x="14996" y="4981"/>
                  <a:pt x="14930" y="5008"/>
                </a:cubicBezTo>
                <a:cubicBezTo>
                  <a:pt x="14684" y="5111"/>
                  <a:pt x="14701" y="4842"/>
                  <a:pt x="14958" y="4556"/>
                </a:cubicBezTo>
                <a:cubicBezTo>
                  <a:pt x="15270" y="4209"/>
                  <a:pt x="15288" y="4098"/>
                  <a:pt x="15053" y="3938"/>
                </a:cubicBezTo>
                <a:cubicBezTo>
                  <a:pt x="14957" y="3873"/>
                  <a:pt x="14879" y="3757"/>
                  <a:pt x="14879" y="3677"/>
                </a:cubicBezTo>
                <a:cubicBezTo>
                  <a:pt x="14879" y="3597"/>
                  <a:pt x="14841" y="3557"/>
                  <a:pt x="14791" y="3591"/>
                </a:cubicBezTo>
                <a:cubicBezTo>
                  <a:pt x="14741" y="3624"/>
                  <a:pt x="14643" y="3601"/>
                  <a:pt x="14574" y="3539"/>
                </a:cubicBezTo>
                <a:cubicBezTo>
                  <a:pt x="14473" y="3448"/>
                  <a:pt x="14432" y="3475"/>
                  <a:pt x="14362" y="3675"/>
                </a:cubicBezTo>
                <a:cubicBezTo>
                  <a:pt x="14315" y="3809"/>
                  <a:pt x="14240" y="3917"/>
                  <a:pt x="14195" y="3917"/>
                </a:cubicBezTo>
                <a:cubicBezTo>
                  <a:pt x="14027" y="3917"/>
                  <a:pt x="13841" y="4220"/>
                  <a:pt x="13841" y="4493"/>
                </a:cubicBezTo>
                <a:cubicBezTo>
                  <a:pt x="13841" y="4647"/>
                  <a:pt x="13878" y="4749"/>
                  <a:pt x="13922" y="4719"/>
                </a:cubicBezTo>
                <a:cubicBezTo>
                  <a:pt x="14090" y="4606"/>
                  <a:pt x="14113" y="4880"/>
                  <a:pt x="13953" y="5076"/>
                </a:cubicBezTo>
                <a:cubicBezTo>
                  <a:pt x="13750" y="5322"/>
                  <a:pt x="13521" y="5852"/>
                  <a:pt x="13481" y="6171"/>
                </a:cubicBezTo>
                <a:cubicBezTo>
                  <a:pt x="13458" y="6349"/>
                  <a:pt x="13510" y="6435"/>
                  <a:pt x="13691" y="6530"/>
                </a:cubicBezTo>
                <a:cubicBezTo>
                  <a:pt x="13822" y="6599"/>
                  <a:pt x="13927" y="6692"/>
                  <a:pt x="13927" y="6736"/>
                </a:cubicBezTo>
                <a:cubicBezTo>
                  <a:pt x="13927" y="6873"/>
                  <a:pt x="13305" y="7222"/>
                  <a:pt x="13114" y="7192"/>
                </a:cubicBezTo>
                <a:cubicBezTo>
                  <a:pt x="12953" y="7167"/>
                  <a:pt x="12929" y="7093"/>
                  <a:pt x="12910" y="6551"/>
                </a:cubicBezTo>
                <a:cubicBezTo>
                  <a:pt x="12879" y="5613"/>
                  <a:pt x="12796" y="5504"/>
                  <a:pt x="12473" y="5980"/>
                </a:cubicBezTo>
                <a:cubicBezTo>
                  <a:pt x="12263" y="6289"/>
                  <a:pt x="12295" y="6505"/>
                  <a:pt x="12556" y="6579"/>
                </a:cubicBezTo>
                <a:cubicBezTo>
                  <a:pt x="12709" y="6623"/>
                  <a:pt x="12718" y="6657"/>
                  <a:pt x="12623" y="6850"/>
                </a:cubicBezTo>
                <a:cubicBezTo>
                  <a:pt x="12564" y="6970"/>
                  <a:pt x="12527" y="7090"/>
                  <a:pt x="12544" y="7116"/>
                </a:cubicBezTo>
                <a:cubicBezTo>
                  <a:pt x="12560" y="7141"/>
                  <a:pt x="12508" y="7178"/>
                  <a:pt x="12426" y="7195"/>
                </a:cubicBezTo>
                <a:cubicBezTo>
                  <a:pt x="12210" y="7240"/>
                  <a:pt x="12047" y="7059"/>
                  <a:pt x="11793" y="6495"/>
                </a:cubicBezTo>
                <a:cubicBezTo>
                  <a:pt x="11670" y="6222"/>
                  <a:pt x="11507" y="5968"/>
                  <a:pt x="11431" y="5934"/>
                </a:cubicBezTo>
                <a:cubicBezTo>
                  <a:pt x="11082" y="5779"/>
                  <a:pt x="10812" y="5724"/>
                  <a:pt x="10770" y="5798"/>
                </a:cubicBezTo>
                <a:cubicBezTo>
                  <a:pt x="10745" y="5843"/>
                  <a:pt x="10655" y="5879"/>
                  <a:pt x="10573" y="5875"/>
                </a:cubicBezTo>
                <a:cubicBezTo>
                  <a:pt x="10140" y="5856"/>
                  <a:pt x="9828" y="6222"/>
                  <a:pt x="9573" y="7046"/>
                </a:cubicBezTo>
                <a:cubicBezTo>
                  <a:pt x="9525" y="7203"/>
                  <a:pt x="9419" y="7227"/>
                  <a:pt x="8737" y="7248"/>
                </a:cubicBezTo>
                <a:cubicBezTo>
                  <a:pt x="8554" y="7254"/>
                  <a:pt x="8519" y="7210"/>
                  <a:pt x="8512" y="6969"/>
                </a:cubicBezTo>
                <a:cubicBezTo>
                  <a:pt x="8491" y="6290"/>
                  <a:pt x="8385" y="6038"/>
                  <a:pt x="7973" y="5672"/>
                </a:cubicBezTo>
                <a:cubicBezTo>
                  <a:pt x="7645" y="5382"/>
                  <a:pt x="7485" y="5305"/>
                  <a:pt x="7137" y="5278"/>
                </a:cubicBezTo>
                <a:cubicBezTo>
                  <a:pt x="6666" y="5243"/>
                  <a:pt x="6204" y="5404"/>
                  <a:pt x="6266" y="5582"/>
                </a:cubicBezTo>
                <a:cubicBezTo>
                  <a:pt x="6288" y="5643"/>
                  <a:pt x="6228" y="5796"/>
                  <a:pt x="6136" y="5924"/>
                </a:cubicBezTo>
                <a:cubicBezTo>
                  <a:pt x="6043" y="6052"/>
                  <a:pt x="5968" y="6243"/>
                  <a:pt x="5968" y="6349"/>
                </a:cubicBezTo>
                <a:cubicBezTo>
                  <a:pt x="5968" y="6575"/>
                  <a:pt x="5811" y="6710"/>
                  <a:pt x="5754" y="6533"/>
                </a:cubicBezTo>
                <a:cubicBezTo>
                  <a:pt x="5663" y="6250"/>
                  <a:pt x="5638" y="5561"/>
                  <a:pt x="5715" y="5460"/>
                </a:cubicBezTo>
                <a:cubicBezTo>
                  <a:pt x="5761" y="5401"/>
                  <a:pt x="5773" y="5280"/>
                  <a:pt x="5741" y="5190"/>
                </a:cubicBezTo>
                <a:cubicBezTo>
                  <a:pt x="5687" y="5037"/>
                  <a:pt x="5675" y="5036"/>
                  <a:pt x="5587" y="5199"/>
                </a:cubicBezTo>
                <a:cubicBezTo>
                  <a:pt x="5535" y="5295"/>
                  <a:pt x="5454" y="5545"/>
                  <a:pt x="5406" y="5752"/>
                </a:cubicBezTo>
                <a:cubicBezTo>
                  <a:pt x="5334" y="6066"/>
                  <a:pt x="5284" y="6128"/>
                  <a:pt x="5104" y="6127"/>
                </a:cubicBezTo>
                <a:cubicBezTo>
                  <a:pt x="4893" y="6126"/>
                  <a:pt x="4886" y="6108"/>
                  <a:pt x="4870" y="5376"/>
                </a:cubicBezTo>
                <a:cubicBezTo>
                  <a:pt x="4861" y="4947"/>
                  <a:pt x="4896" y="4573"/>
                  <a:pt x="4950" y="4502"/>
                </a:cubicBezTo>
                <a:cubicBezTo>
                  <a:pt x="5002" y="4434"/>
                  <a:pt x="5035" y="4161"/>
                  <a:pt x="5027" y="3896"/>
                </a:cubicBezTo>
                <a:cubicBezTo>
                  <a:pt x="5015" y="3535"/>
                  <a:pt x="4968" y="3383"/>
                  <a:pt x="4840" y="3285"/>
                </a:cubicBezTo>
                <a:cubicBezTo>
                  <a:pt x="4723" y="3196"/>
                  <a:pt x="4671" y="3045"/>
                  <a:pt x="4671" y="2812"/>
                </a:cubicBezTo>
                <a:cubicBezTo>
                  <a:pt x="4671" y="2624"/>
                  <a:pt x="4591" y="2294"/>
                  <a:pt x="4493" y="2073"/>
                </a:cubicBezTo>
                <a:cubicBezTo>
                  <a:pt x="4395" y="1852"/>
                  <a:pt x="4312" y="1530"/>
                  <a:pt x="4308" y="1360"/>
                </a:cubicBezTo>
                <a:cubicBezTo>
                  <a:pt x="4301" y="960"/>
                  <a:pt x="4251" y="873"/>
                  <a:pt x="4105" y="1005"/>
                </a:cubicBezTo>
                <a:cubicBezTo>
                  <a:pt x="4013" y="1088"/>
                  <a:pt x="4010" y="1151"/>
                  <a:pt x="4088" y="1287"/>
                </a:cubicBezTo>
                <a:cubicBezTo>
                  <a:pt x="4166" y="1424"/>
                  <a:pt x="4151" y="1578"/>
                  <a:pt x="4021" y="2008"/>
                </a:cubicBezTo>
                <a:cubicBezTo>
                  <a:pt x="3930" y="2308"/>
                  <a:pt x="3863" y="2654"/>
                  <a:pt x="3871" y="2777"/>
                </a:cubicBezTo>
                <a:cubicBezTo>
                  <a:pt x="3879" y="2900"/>
                  <a:pt x="3805" y="3196"/>
                  <a:pt x="3706" y="3432"/>
                </a:cubicBezTo>
                <a:cubicBezTo>
                  <a:pt x="3537" y="3834"/>
                  <a:pt x="3517" y="3848"/>
                  <a:pt x="3406" y="3682"/>
                </a:cubicBezTo>
                <a:cubicBezTo>
                  <a:pt x="3340" y="3584"/>
                  <a:pt x="3285" y="3431"/>
                  <a:pt x="3285" y="3343"/>
                </a:cubicBezTo>
                <a:cubicBezTo>
                  <a:pt x="3285" y="3249"/>
                  <a:pt x="3225" y="3194"/>
                  <a:pt x="3135" y="3201"/>
                </a:cubicBezTo>
                <a:cubicBezTo>
                  <a:pt x="2894" y="3222"/>
                  <a:pt x="2912" y="2525"/>
                  <a:pt x="3161" y="2224"/>
                </a:cubicBezTo>
                <a:cubicBezTo>
                  <a:pt x="3324" y="2027"/>
                  <a:pt x="3362" y="1861"/>
                  <a:pt x="3386" y="1182"/>
                </a:cubicBezTo>
                <a:cubicBezTo>
                  <a:pt x="3407" y="600"/>
                  <a:pt x="3385" y="330"/>
                  <a:pt x="3300" y="220"/>
                </a:cubicBezTo>
                <a:cubicBezTo>
                  <a:pt x="3219" y="113"/>
                  <a:pt x="3244" y="64"/>
                  <a:pt x="3352" y="0"/>
                </a:cubicBezTo>
                <a:lnTo>
                  <a:pt x="2769" y="0"/>
                </a:lnTo>
                <a:cubicBezTo>
                  <a:pt x="2769" y="4"/>
                  <a:pt x="2766" y="6"/>
                  <a:pt x="2766" y="10"/>
                </a:cubicBezTo>
                <a:cubicBezTo>
                  <a:pt x="2766" y="316"/>
                  <a:pt x="2601" y="431"/>
                  <a:pt x="2082" y="488"/>
                </a:cubicBezTo>
                <a:cubicBezTo>
                  <a:pt x="1835" y="514"/>
                  <a:pt x="1589" y="546"/>
                  <a:pt x="1536" y="558"/>
                </a:cubicBezTo>
                <a:cubicBezTo>
                  <a:pt x="1482" y="570"/>
                  <a:pt x="1419" y="497"/>
                  <a:pt x="1398" y="394"/>
                </a:cubicBezTo>
                <a:cubicBezTo>
                  <a:pt x="1378" y="292"/>
                  <a:pt x="1298" y="156"/>
                  <a:pt x="1220" y="94"/>
                </a:cubicBezTo>
                <a:cubicBezTo>
                  <a:pt x="1164" y="49"/>
                  <a:pt x="1145" y="24"/>
                  <a:pt x="1141" y="0"/>
                </a:cubicBezTo>
                <a:lnTo>
                  <a:pt x="0" y="0"/>
                </a:lnTo>
                <a:close/>
                <a:moveTo>
                  <a:pt x="6695" y="0"/>
                </a:moveTo>
                <a:cubicBezTo>
                  <a:pt x="6689" y="11"/>
                  <a:pt x="6690" y="39"/>
                  <a:pt x="6708" y="91"/>
                </a:cubicBezTo>
                <a:cubicBezTo>
                  <a:pt x="6737" y="173"/>
                  <a:pt x="6867" y="250"/>
                  <a:pt x="6993" y="266"/>
                </a:cubicBezTo>
                <a:cubicBezTo>
                  <a:pt x="7133" y="284"/>
                  <a:pt x="7214" y="345"/>
                  <a:pt x="7199" y="422"/>
                </a:cubicBezTo>
                <a:cubicBezTo>
                  <a:pt x="7186" y="492"/>
                  <a:pt x="7215" y="608"/>
                  <a:pt x="7268" y="676"/>
                </a:cubicBezTo>
                <a:cubicBezTo>
                  <a:pt x="7347" y="780"/>
                  <a:pt x="7423" y="779"/>
                  <a:pt x="7714" y="667"/>
                </a:cubicBezTo>
                <a:cubicBezTo>
                  <a:pt x="8160" y="496"/>
                  <a:pt x="8515" y="495"/>
                  <a:pt x="8645" y="665"/>
                </a:cubicBezTo>
                <a:cubicBezTo>
                  <a:pt x="8778" y="839"/>
                  <a:pt x="8634" y="939"/>
                  <a:pt x="8269" y="928"/>
                </a:cubicBezTo>
                <a:cubicBezTo>
                  <a:pt x="8048" y="922"/>
                  <a:pt x="8029" y="937"/>
                  <a:pt x="8156" y="1014"/>
                </a:cubicBezTo>
                <a:cubicBezTo>
                  <a:pt x="8367" y="1144"/>
                  <a:pt x="8259" y="1285"/>
                  <a:pt x="7952" y="1285"/>
                </a:cubicBezTo>
                <a:cubicBezTo>
                  <a:pt x="7797" y="1285"/>
                  <a:pt x="7707" y="1329"/>
                  <a:pt x="7720" y="1399"/>
                </a:cubicBezTo>
                <a:cubicBezTo>
                  <a:pt x="7732" y="1463"/>
                  <a:pt x="7654" y="1528"/>
                  <a:pt x="7547" y="1546"/>
                </a:cubicBezTo>
                <a:cubicBezTo>
                  <a:pt x="7407" y="1569"/>
                  <a:pt x="7331" y="1516"/>
                  <a:pt x="7276" y="1360"/>
                </a:cubicBezTo>
                <a:cubicBezTo>
                  <a:pt x="7194" y="1124"/>
                  <a:pt x="6929" y="831"/>
                  <a:pt x="6790" y="819"/>
                </a:cubicBezTo>
                <a:cubicBezTo>
                  <a:pt x="6742" y="814"/>
                  <a:pt x="6703" y="762"/>
                  <a:pt x="6702" y="697"/>
                </a:cubicBezTo>
                <a:cubicBezTo>
                  <a:pt x="6695" y="336"/>
                  <a:pt x="6324" y="292"/>
                  <a:pt x="5773" y="593"/>
                </a:cubicBezTo>
                <a:cubicBezTo>
                  <a:pt x="5488" y="749"/>
                  <a:pt x="5485" y="790"/>
                  <a:pt x="5717" y="1059"/>
                </a:cubicBezTo>
                <a:cubicBezTo>
                  <a:pt x="5889" y="1258"/>
                  <a:pt x="5889" y="1275"/>
                  <a:pt x="5750" y="1506"/>
                </a:cubicBezTo>
                <a:cubicBezTo>
                  <a:pt x="5644" y="1682"/>
                  <a:pt x="5566" y="1729"/>
                  <a:pt x="5462" y="1674"/>
                </a:cubicBezTo>
                <a:cubicBezTo>
                  <a:pt x="5254" y="1564"/>
                  <a:pt x="4800" y="1684"/>
                  <a:pt x="4800" y="1849"/>
                </a:cubicBezTo>
                <a:cubicBezTo>
                  <a:pt x="4800" y="1955"/>
                  <a:pt x="4942" y="2000"/>
                  <a:pt x="5379" y="2036"/>
                </a:cubicBezTo>
                <a:cubicBezTo>
                  <a:pt x="5697" y="2061"/>
                  <a:pt x="6005" y="2131"/>
                  <a:pt x="6061" y="2192"/>
                </a:cubicBezTo>
                <a:cubicBezTo>
                  <a:pt x="6116" y="2252"/>
                  <a:pt x="6212" y="2282"/>
                  <a:pt x="6273" y="2257"/>
                </a:cubicBezTo>
                <a:cubicBezTo>
                  <a:pt x="6334" y="2232"/>
                  <a:pt x="6411" y="2258"/>
                  <a:pt x="6442" y="2313"/>
                </a:cubicBezTo>
                <a:cubicBezTo>
                  <a:pt x="6534" y="2475"/>
                  <a:pt x="6728" y="2428"/>
                  <a:pt x="6867" y="2213"/>
                </a:cubicBezTo>
                <a:cubicBezTo>
                  <a:pt x="6982" y="2035"/>
                  <a:pt x="7087" y="2013"/>
                  <a:pt x="7845" y="1996"/>
                </a:cubicBezTo>
                <a:cubicBezTo>
                  <a:pt x="8723" y="1977"/>
                  <a:pt x="8891" y="1878"/>
                  <a:pt x="8347" y="1709"/>
                </a:cubicBezTo>
                <a:cubicBezTo>
                  <a:pt x="7765" y="1529"/>
                  <a:pt x="8015" y="1425"/>
                  <a:pt x="9061" y="1411"/>
                </a:cubicBezTo>
                <a:cubicBezTo>
                  <a:pt x="10111" y="1396"/>
                  <a:pt x="10385" y="1472"/>
                  <a:pt x="10193" y="1723"/>
                </a:cubicBezTo>
                <a:cubicBezTo>
                  <a:pt x="10138" y="1796"/>
                  <a:pt x="10016" y="1843"/>
                  <a:pt x="9921" y="1828"/>
                </a:cubicBezTo>
                <a:cubicBezTo>
                  <a:pt x="9825" y="1813"/>
                  <a:pt x="9733" y="1849"/>
                  <a:pt x="9715" y="1907"/>
                </a:cubicBezTo>
                <a:cubicBezTo>
                  <a:pt x="9673" y="2041"/>
                  <a:pt x="10047" y="2158"/>
                  <a:pt x="10553" y="2168"/>
                </a:cubicBezTo>
                <a:cubicBezTo>
                  <a:pt x="10767" y="2173"/>
                  <a:pt x="10991" y="2214"/>
                  <a:pt x="11053" y="2257"/>
                </a:cubicBezTo>
                <a:cubicBezTo>
                  <a:pt x="11116" y="2301"/>
                  <a:pt x="11211" y="2294"/>
                  <a:pt x="11270" y="2243"/>
                </a:cubicBezTo>
                <a:cubicBezTo>
                  <a:pt x="11327" y="2193"/>
                  <a:pt x="11551" y="2152"/>
                  <a:pt x="11765" y="2155"/>
                </a:cubicBezTo>
                <a:cubicBezTo>
                  <a:pt x="12156" y="2158"/>
                  <a:pt x="12486" y="2096"/>
                  <a:pt x="12889" y="1938"/>
                </a:cubicBezTo>
                <a:cubicBezTo>
                  <a:pt x="13008" y="1891"/>
                  <a:pt x="13371" y="1831"/>
                  <a:pt x="13697" y="1807"/>
                </a:cubicBezTo>
                <a:cubicBezTo>
                  <a:pt x="14107" y="1777"/>
                  <a:pt x="14326" y="1716"/>
                  <a:pt x="14396" y="1611"/>
                </a:cubicBezTo>
                <a:cubicBezTo>
                  <a:pt x="14453" y="1528"/>
                  <a:pt x="14592" y="1469"/>
                  <a:pt x="14710" y="1481"/>
                </a:cubicBezTo>
                <a:cubicBezTo>
                  <a:pt x="15077" y="1517"/>
                  <a:pt x="15226" y="1477"/>
                  <a:pt x="15226" y="1341"/>
                </a:cubicBezTo>
                <a:cubicBezTo>
                  <a:pt x="15226" y="1191"/>
                  <a:pt x="14618" y="1106"/>
                  <a:pt x="14201" y="1199"/>
                </a:cubicBezTo>
                <a:cubicBezTo>
                  <a:pt x="13911" y="1263"/>
                  <a:pt x="12094" y="1240"/>
                  <a:pt x="11506" y="1164"/>
                </a:cubicBezTo>
                <a:cubicBezTo>
                  <a:pt x="11291" y="1136"/>
                  <a:pt x="10922" y="1101"/>
                  <a:pt x="10684" y="1089"/>
                </a:cubicBezTo>
                <a:cubicBezTo>
                  <a:pt x="10446" y="1077"/>
                  <a:pt x="10212" y="1046"/>
                  <a:pt x="10165" y="1017"/>
                </a:cubicBezTo>
                <a:cubicBezTo>
                  <a:pt x="10118" y="987"/>
                  <a:pt x="9815" y="961"/>
                  <a:pt x="9494" y="959"/>
                </a:cubicBezTo>
                <a:cubicBezTo>
                  <a:pt x="8941" y="955"/>
                  <a:pt x="8642" y="802"/>
                  <a:pt x="9061" y="737"/>
                </a:cubicBezTo>
                <a:cubicBezTo>
                  <a:pt x="9299" y="700"/>
                  <a:pt x="9322" y="532"/>
                  <a:pt x="9089" y="532"/>
                </a:cubicBezTo>
                <a:cubicBezTo>
                  <a:pt x="8996" y="532"/>
                  <a:pt x="8902" y="498"/>
                  <a:pt x="8878" y="457"/>
                </a:cubicBezTo>
                <a:cubicBezTo>
                  <a:pt x="8829" y="371"/>
                  <a:pt x="8202" y="383"/>
                  <a:pt x="7793" y="481"/>
                </a:cubicBezTo>
                <a:cubicBezTo>
                  <a:pt x="7568" y="534"/>
                  <a:pt x="7476" y="510"/>
                  <a:pt x="7341" y="352"/>
                </a:cubicBezTo>
                <a:cubicBezTo>
                  <a:pt x="7248" y="244"/>
                  <a:pt x="7136" y="157"/>
                  <a:pt x="7090" y="157"/>
                </a:cubicBezTo>
                <a:cubicBezTo>
                  <a:pt x="6925" y="157"/>
                  <a:pt x="6874" y="138"/>
                  <a:pt x="6766" y="40"/>
                </a:cubicBezTo>
                <a:cubicBezTo>
                  <a:pt x="6731" y="8"/>
                  <a:pt x="6715" y="0"/>
                  <a:pt x="6704" y="0"/>
                </a:cubicBezTo>
                <a:lnTo>
                  <a:pt x="6695" y="0"/>
                </a:lnTo>
                <a:close/>
                <a:moveTo>
                  <a:pt x="15756" y="7227"/>
                </a:moveTo>
                <a:cubicBezTo>
                  <a:pt x="16003" y="7253"/>
                  <a:pt x="16048" y="7292"/>
                  <a:pt x="16048" y="7491"/>
                </a:cubicBezTo>
                <a:cubicBezTo>
                  <a:pt x="16048" y="7687"/>
                  <a:pt x="16090" y="7728"/>
                  <a:pt x="16307" y="7736"/>
                </a:cubicBezTo>
                <a:cubicBezTo>
                  <a:pt x="16450" y="7741"/>
                  <a:pt x="16683" y="7801"/>
                  <a:pt x="16826" y="7869"/>
                </a:cubicBezTo>
                <a:cubicBezTo>
                  <a:pt x="17173" y="8032"/>
                  <a:pt x="17318" y="8034"/>
                  <a:pt x="17489" y="7885"/>
                </a:cubicBezTo>
                <a:cubicBezTo>
                  <a:pt x="17685" y="7713"/>
                  <a:pt x="17739" y="7856"/>
                  <a:pt x="17648" y="8298"/>
                </a:cubicBezTo>
                <a:cubicBezTo>
                  <a:pt x="17605" y="8502"/>
                  <a:pt x="17553" y="8821"/>
                  <a:pt x="17534" y="9011"/>
                </a:cubicBezTo>
                <a:cubicBezTo>
                  <a:pt x="17515" y="9201"/>
                  <a:pt x="17421" y="9501"/>
                  <a:pt x="17324" y="9680"/>
                </a:cubicBezTo>
                <a:cubicBezTo>
                  <a:pt x="17216" y="9879"/>
                  <a:pt x="17175" y="10053"/>
                  <a:pt x="17219" y="10130"/>
                </a:cubicBezTo>
                <a:cubicBezTo>
                  <a:pt x="17258" y="10199"/>
                  <a:pt x="17273" y="10289"/>
                  <a:pt x="17251" y="10328"/>
                </a:cubicBezTo>
                <a:cubicBezTo>
                  <a:pt x="17202" y="10414"/>
                  <a:pt x="15988" y="10393"/>
                  <a:pt x="15269" y="10293"/>
                </a:cubicBezTo>
                <a:cubicBezTo>
                  <a:pt x="14984" y="10254"/>
                  <a:pt x="14643" y="10216"/>
                  <a:pt x="14510" y="10207"/>
                </a:cubicBezTo>
                <a:cubicBezTo>
                  <a:pt x="14378" y="10198"/>
                  <a:pt x="14247" y="10157"/>
                  <a:pt x="14223" y="10114"/>
                </a:cubicBezTo>
                <a:cubicBezTo>
                  <a:pt x="14175" y="10030"/>
                  <a:pt x="14702" y="9642"/>
                  <a:pt x="14787" y="9699"/>
                </a:cubicBezTo>
                <a:cubicBezTo>
                  <a:pt x="14864" y="9751"/>
                  <a:pt x="14834" y="9049"/>
                  <a:pt x="14752" y="8906"/>
                </a:cubicBezTo>
                <a:cubicBezTo>
                  <a:pt x="14584" y="8611"/>
                  <a:pt x="14528" y="7574"/>
                  <a:pt x="14677" y="7519"/>
                </a:cubicBezTo>
                <a:cubicBezTo>
                  <a:pt x="14732" y="7499"/>
                  <a:pt x="14863" y="7672"/>
                  <a:pt x="14969" y="7904"/>
                </a:cubicBezTo>
                <a:cubicBezTo>
                  <a:pt x="15075" y="8135"/>
                  <a:pt x="15332" y="8459"/>
                  <a:pt x="15539" y="8629"/>
                </a:cubicBezTo>
                <a:cubicBezTo>
                  <a:pt x="15747" y="8798"/>
                  <a:pt x="15917" y="8970"/>
                  <a:pt x="15917" y="9011"/>
                </a:cubicBezTo>
                <a:cubicBezTo>
                  <a:pt x="15917" y="9190"/>
                  <a:pt x="16460" y="9384"/>
                  <a:pt x="16792" y="9323"/>
                </a:cubicBezTo>
                <a:cubicBezTo>
                  <a:pt x="17209" y="9247"/>
                  <a:pt x="17167" y="9154"/>
                  <a:pt x="16650" y="8997"/>
                </a:cubicBezTo>
                <a:cubicBezTo>
                  <a:pt x="16329" y="8899"/>
                  <a:pt x="16184" y="8775"/>
                  <a:pt x="15883" y="8346"/>
                </a:cubicBezTo>
                <a:cubicBezTo>
                  <a:pt x="15206" y="7387"/>
                  <a:pt x="15182" y="7168"/>
                  <a:pt x="15756" y="7227"/>
                </a:cubicBezTo>
                <a:close/>
                <a:moveTo>
                  <a:pt x="12318" y="7321"/>
                </a:moveTo>
                <a:cubicBezTo>
                  <a:pt x="12648" y="7347"/>
                  <a:pt x="12672" y="7369"/>
                  <a:pt x="12646" y="7610"/>
                </a:cubicBezTo>
                <a:cubicBezTo>
                  <a:pt x="12625" y="7812"/>
                  <a:pt x="12647" y="7852"/>
                  <a:pt x="12754" y="7808"/>
                </a:cubicBezTo>
                <a:cubicBezTo>
                  <a:pt x="12828" y="7777"/>
                  <a:pt x="12889" y="7696"/>
                  <a:pt x="12889" y="7626"/>
                </a:cubicBezTo>
                <a:cubicBezTo>
                  <a:pt x="12889" y="7395"/>
                  <a:pt x="13189" y="7297"/>
                  <a:pt x="13401" y="7458"/>
                </a:cubicBezTo>
                <a:cubicBezTo>
                  <a:pt x="13577" y="7592"/>
                  <a:pt x="13603" y="7592"/>
                  <a:pt x="13706" y="7440"/>
                </a:cubicBezTo>
                <a:cubicBezTo>
                  <a:pt x="13811" y="7283"/>
                  <a:pt x="13827" y="7287"/>
                  <a:pt x="13961" y="7510"/>
                </a:cubicBezTo>
                <a:cubicBezTo>
                  <a:pt x="14040" y="7640"/>
                  <a:pt x="14120" y="7910"/>
                  <a:pt x="14139" y="8111"/>
                </a:cubicBezTo>
                <a:cubicBezTo>
                  <a:pt x="14176" y="8496"/>
                  <a:pt x="14233" y="8727"/>
                  <a:pt x="14377" y="9055"/>
                </a:cubicBezTo>
                <a:cubicBezTo>
                  <a:pt x="14446" y="9213"/>
                  <a:pt x="14417" y="9335"/>
                  <a:pt x="14238" y="9643"/>
                </a:cubicBezTo>
                <a:cubicBezTo>
                  <a:pt x="14114" y="9857"/>
                  <a:pt x="14005" y="10025"/>
                  <a:pt x="13993" y="10018"/>
                </a:cubicBezTo>
                <a:cubicBezTo>
                  <a:pt x="13982" y="10011"/>
                  <a:pt x="13762" y="9958"/>
                  <a:pt x="13506" y="9899"/>
                </a:cubicBezTo>
                <a:cubicBezTo>
                  <a:pt x="13101" y="9806"/>
                  <a:pt x="13023" y="9748"/>
                  <a:pt x="12882" y="9449"/>
                </a:cubicBezTo>
                <a:cubicBezTo>
                  <a:pt x="12729" y="9124"/>
                  <a:pt x="12729" y="9097"/>
                  <a:pt x="12872" y="8908"/>
                </a:cubicBezTo>
                <a:cubicBezTo>
                  <a:pt x="12981" y="8763"/>
                  <a:pt x="13132" y="8705"/>
                  <a:pt x="13431" y="8692"/>
                </a:cubicBezTo>
                <a:cubicBezTo>
                  <a:pt x="13696" y="8679"/>
                  <a:pt x="13841" y="8628"/>
                  <a:pt x="13841" y="8552"/>
                </a:cubicBezTo>
                <a:cubicBezTo>
                  <a:pt x="13841" y="8473"/>
                  <a:pt x="13703" y="8429"/>
                  <a:pt x="13431" y="8426"/>
                </a:cubicBezTo>
                <a:cubicBezTo>
                  <a:pt x="13205" y="8423"/>
                  <a:pt x="12786" y="8416"/>
                  <a:pt x="12498" y="8409"/>
                </a:cubicBezTo>
                <a:cubicBezTo>
                  <a:pt x="12211" y="8403"/>
                  <a:pt x="11931" y="8429"/>
                  <a:pt x="11877" y="8465"/>
                </a:cubicBezTo>
                <a:cubicBezTo>
                  <a:pt x="11732" y="8562"/>
                  <a:pt x="11685" y="8425"/>
                  <a:pt x="11714" y="7983"/>
                </a:cubicBezTo>
                <a:cubicBezTo>
                  <a:pt x="11749" y="7439"/>
                  <a:pt x="11887" y="7286"/>
                  <a:pt x="12318" y="7321"/>
                </a:cubicBezTo>
                <a:close/>
                <a:moveTo>
                  <a:pt x="9316" y="7353"/>
                </a:moveTo>
                <a:cubicBezTo>
                  <a:pt x="9471" y="7295"/>
                  <a:pt x="9606" y="7527"/>
                  <a:pt x="9584" y="7815"/>
                </a:cubicBezTo>
                <a:cubicBezTo>
                  <a:pt x="9558" y="8160"/>
                  <a:pt x="9204" y="8362"/>
                  <a:pt x="8833" y="8246"/>
                </a:cubicBezTo>
                <a:cubicBezTo>
                  <a:pt x="8672" y="8196"/>
                  <a:pt x="8548" y="8196"/>
                  <a:pt x="8518" y="8249"/>
                </a:cubicBezTo>
                <a:cubicBezTo>
                  <a:pt x="8453" y="8362"/>
                  <a:pt x="8243" y="8361"/>
                  <a:pt x="8177" y="8246"/>
                </a:cubicBezTo>
                <a:cubicBezTo>
                  <a:pt x="8149" y="8197"/>
                  <a:pt x="8172" y="8059"/>
                  <a:pt x="8229" y="7941"/>
                </a:cubicBezTo>
                <a:cubicBezTo>
                  <a:pt x="8285" y="7822"/>
                  <a:pt x="8357" y="7666"/>
                  <a:pt x="8387" y="7593"/>
                </a:cubicBezTo>
                <a:cubicBezTo>
                  <a:pt x="8419" y="7518"/>
                  <a:pt x="8609" y="7446"/>
                  <a:pt x="8829" y="7426"/>
                </a:cubicBezTo>
                <a:cubicBezTo>
                  <a:pt x="9041" y="7406"/>
                  <a:pt x="9260" y="7374"/>
                  <a:pt x="9316" y="7353"/>
                </a:cubicBezTo>
                <a:close/>
                <a:moveTo>
                  <a:pt x="9162" y="9526"/>
                </a:moveTo>
                <a:cubicBezTo>
                  <a:pt x="9233" y="9550"/>
                  <a:pt x="9250" y="9627"/>
                  <a:pt x="9211" y="9759"/>
                </a:cubicBezTo>
                <a:cubicBezTo>
                  <a:pt x="9175" y="9883"/>
                  <a:pt x="9219" y="9998"/>
                  <a:pt x="9350" y="10114"/>
                </a:cubicBezTo>
                <a:cubicBezTo>
                  <a:pt x="9541" y="10281"/>
                  <a:pt x="9584" y="10396"/>
                  <a:pt x="9636" y="10885"/>
                </a:cubicBezTo>
                <a:cubicBezTo>
                  <a:pt x="9650" y="11019"/>
                  <a:pt x="9689" y="11179"/>
                  <a:pt x="9723" y="11240"/>
                </a:cubicBezTo>
                <a:cubicBezTo>
                  <a:pt x="9758" y="11300"/>
                  <a:pt x="9761" y="11391"/>
                  <a:pt x="9732" y="11442"/>
                </a:cubicBezTo>
                <a:cubicBezTo>
                  <a:pt x="9645" y="11595"/>
                  <a:pt x="9559" y="11550"/>
                  <a:pt x="9359" y="11256"/>
                </a:cubicBezTo>
                <a:cubicBezTo>
                  <a:pt x="9142" y="10937"/>
                  <a:pt x="8633" y="10783"/>
                  <a:pt x="8377" y="10958"/>
                </a:cubicBezTo>
                <a:cubicBezTo>
                  <a:pt x="8290" y="11017"/>
                  <a:pt x="8172" y="11065"/>
                  <a:pt x="8115" y="11065"/>
                </a:cubicBezTo>
                <a:cubicBezTo>
                  <a:pt x="8058" y="11065"/>
                  <a:pt x="7924" y="11156"/>
                  <a:pt x="7817" y="11265"/>
                </a:cubicBezTo>
                <a:lnTo>
                  <a:pt x="7624" y="11461"/>
                </a:lnTo>
                <a:lnTo>
                  <a:pt x="7491" y="11118"/>
                </a:lnTo>
                <a:cubicBezTo>
                  <a:pt x="7418" y="10928"/>
                  <a:pt x="7362" y="10741"/>
                  <a:pt x="7369" y="10706"/>
                </a:cubicBezTo>
                <a:cubicBezTo>
                  <a:pt x="7375" y="10670"/>
                  <a:pt x="7350" y="10572"/>
                  <a:pt x="7315" y="10484"/>
                </a:cubicBezTo>
                <a:cubicBezTo>
                  <a:pt x="7206" y="10216"/>
                  <a:pt x="7296" y="9985"/>
                  <a:pt x="7525" y="9950"/>
                </a:cubicBezTo>
                <a:cubicBezTo>
                  <a:pt x="7644" y="9933"/>
                  <a:pt x="7797" y="9871"/>
                  <a:pt x="7862" y="9813"/>
                </a:cubicBezTo>
                <a:cubicBezTo>
                  <a:pt x="7927" y="9754"/>
                  <a:pt x="8087" y="9719"/>
                  <a:pt x="8218" y="9734"/>
                </a:cubicBezTo>
                <a:cubicBezTo>
                  <a:pt x="8349" y="9749"/>
                  <a:pt x="8603" y="9693"/>
                  <a:pt x="8780" y="9612"/>
                </a:cubicBezTo>
                <a:cubicBezTo>
                  <a:pt x="8964" y="9529"/>
                  <a:pt x="9090" y="9502"/>
                  <a:pt x="9162" y="9526"/>
                </a:cubicBezTo>
                <a:close/>
                <a:moveTo>
                  <a:pt x="13322" y="9978"/>
                </a:moveTo>
                <a:cubicBezTo>
                  <a:pt x="13377" y="9978"/>
                  <a:pt x="13453" y="9997"/>
                  <a:pt x="13547" y="10037"/>
                </a:cubicBezTo>
                <a:cubicBezTo>
                  <a:pt x="13686" y="10095"/>
                  <a:pt x="13909" y="10157"/>
                  <a:pt x="14045" y="10177"/>
                </a:cubicBezTo>
                <a:cubicBezTo>
                  <a:pt x="14181" y="10196"/>
                  <a:pt x="14336" y="10251"/>
                  <a:pt x="14390" y="10298"/>
                </a:cubicBezTo>
                <a:cubicBezTo>
                  <a:pt x="14444" y="10345"/>
                  <a:pt x="14762" y="10414"/>
                  <a:pt x="15096" y="10452"/>
                </a:cubicBezTo>
                <a:cubicBezTo>
                  <a:pt x="15429" y="10489"/>
                  <a:pt x="15736" y="10542"/>
                  <a:pt x="15780" y="10571"/>
                </a:cubicBezTo>
                <a:cubicBezTo>
                  <a:pt x="15823" y="10599"/>
                  <a:pt x="15959" y="10634"/>
                  <a:pt x="16082" y="10645"/>
                </a:cubicBezTo>
                <a:cubicBezTo>
                  <a:pt x="16417" y="10675"/>
                  <a:pt x="17341" y="11123"/>
                  <a:pt x="17369" y="11270"/>
                </a:cubicBezTo>
                <a:cubicBezTo>
                  <a:pt x="17422" y="11552"/>
                  <a:pt x="17164" y="11753"/>
                  <a:pt x="16719" y="11776"/>
                </a:cubicBezTo>
                <a:cubicBezTo>
                  <a:pt x="16480" y="11788"/>
                  <a:pt x="16173" y="11821"/>
                  <a:pt x="16037" y="11850"/>
                </a:cubicBezTo>
                <a:cubicBezTo>
                  <a:pt x="15863" y="11888"/>
                  <a:pt x="15720" y="11848"/>
                  <a:pt x="15561" y="11713"/>
                </a:cubicBezTo>
                <a:cubicBezTo>
                  <a:pt x="15371" y="11551"/>
                  <a:pt x="15198" y="11515"/>
                  <a:pt x="14486" y="11503"/>
                </a:cubicBezTo>
                <a:lnTo>
                  <a:pt x="13639" y="11489"/>
                </a:lnTo>
                <a:lnTo>
                  <a:pt x="13605" y="11216"/>
                </a:lnTo>
                <a:cubicBezTo>
                  <a:pt x="13586" y="11066"/>
                  <a:pt x="13473" y="10751"/>
                  <a:pt x="13354" y="10519"/>
                </a:cubicBezTo>
                <a:cubicBezTo>
                  <a:pt x="13168" y="10156"/>
                  <a:pt x="13157" y="9979"/>
                  <a:pt x="13322" y="9978"/>
                </a:cubicBezTo>
                <a:close/>
                <a:moveTo>
                  <a:pt x="0" y="11403"/>
                </a:moveTo>
                <a:lnTo>
                  <a:pt x="0" y="12806"/>
                </a:lnTo>
                <a:cubicBezTo>
                  <a:pt x="93" y="12779"/>
                  <a:pt x="213" y="12757"/>
                  <a:pt x="358" y="12757"/>
                </a:cubicBezTo>
                <a:cubicBezTo>
                  <a:pt x="712" y="12757"/>
                  <a:pt x="785" y="12732"/>
                  <a:pt x="744" y="12617"/>
                </a:cubicBezTo>
                <a:cubicBezTo>
                  <a:pt x="676" y="12424"/>
                  <a:pt x="1201" y="12176"/>
                  <a:pt x="1370" y="12321"/>
                </a:cubicBezTo>
                <a:cubicBezTo>
                  <a:pt x="1458" y="12397"/>
                  <a:pt x="1520" y="12376"/>
                  <a:pt x="1615" y="12237"/>
                </a:cubicBezTo>
                <a:cubicBezTo>
                  <a:pt x="1881" y="11850"/>
                  <a:pt x="1894" y="11770"/>
                  <a:pt x="1698" y="11755"/>
                </a:cubicBezTo>
                <a:cubicBezTo>
                  <a:pt x="1483" y="11739"/>
                  <a:pt x="1369" y="11708"/>
                  <a:pt x="941" y="11550"/>
                </a:cubicBezTo>
                <a:cubicBezTo>
                  <a:pt x="771" y="11487"/>
                  <a:pt x="443" y="11426"/>
                  <a:pt x="212" y="11414"/>
                </a:cubicBezTo>
                <a:lnTo>
                  <a:pt x="0" y="11403"/>
                </a:lnTo>
                <a:close/>
              </a:path>
            </a:pathLst>
          </a:custGeom>
          <a:ln w="12700">
            <a:miter lim="400000"/>
          </a:ln>
        </p:spPr>
      </p:pic>
      <p:sp>
        <p:nvSpPr>
          <p:cNvPr id="399" name="(Brugman, 1498)"/>
          <p:cNvSpPr txBox="1"/>
          <p:nvPr/>
        </p:nvSpPr>
        <p:spPr>
          <a:xfrm>
            <a:off x="4149712" y="5847768"/>
            <a:ext cx="1057137"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(Brugman, 1498)</a:t>
            </a:r>
          </a:p>
        </p:txBody>
      </p:sp>
      <p:sp>
        <p:nvSpPr>
          <p:cNvPr id="400" name="(Rochard, 1815)"/>
          <p:cNvSpPr txBox="1"/>
          <p:nvPr/>
        </p:nvSpPr>
        <p:spPr>
          <a:xfrm>
            <a:off x="517130" y="5847032"/>
            <a:ext cx="1021853"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(Rochard, 1815)</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Titel 1"/>
          <p:cNvSpPr txBox="1"/>
          <p:nvPr>
            <p:ph type="title"/>
          </p:nvPr>
        </p:nvSpPr>
        <p:spPr>
          <a:xfrm>
            <a:off x="431799" y="143742"/>
            <a:ext cx="5616775" cy="864097"/>
          </a:xfrm>
          <a:prstGeom prst="rect">
            <a:avLst/>
          </a:prstGeom>
        </p:spPr>
        <p:txBody>
          <a:bodyPr/>
          <a:lstStyle/>
          <a:p>
            <a:pPr/>
            <a:r>
              <a:t>Geschichte der MS-Forschung: </a:t>
            </a:r>
          </a:p>
          <a:p>
            <a:pPr/>
            <a:r>
              <a:t>Jean-Martin Charcot</a:t>
            </a:r>
          </a:p>
        </p:txBody>
      </p:sp>
      <p:sp>
        <p:nvSpPr>
          <p:cNvPr id="40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0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07" name="Textfeld 3"/>
          <p:cNvSpPr txBox="1"/>
          <p:nvPr>
            <p:ph type="sldNum" sz="quarter" idx="2"/>
          </p:nvPr>
        </p:nvSpPr>
        <p:spPr>
          <a:xfrm>
            <a:off x="8275703" y="6137809"/>
            <a:ext cx="341559"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08" name="Inhaltsplatzhalter 2"/>
          <p:cNvSpPr txBox="1"/>
          <p:nvPr>
            <p:ph type="body" sz="half" idx="1"/>
          </p:nvPr>
        </p:nvSpPr>
        <p:spPr>
          <a:xfrm>
            <a:off x="219256" y="1704910"/>
            <a:ext cx="3153012" cy="3929169"/>
          </a:xfrm>
          <a:prstGeom prst="rect">
            <a:avLst/>
          </a:prstGeom>
        </p:spPr>
        <p:txBody>
          <a:bodyPr/>
          <a:lstStyle/>
          <a:p>
            <a:pPr marL="120315" indent="-120315" defTabSz="457200">
              <a:spcBef>
                <a:spcPts val="1900"/>
              </a:spcBef>
              <a:buSzPct val="100000"/>
              <a:buChar char="•"/>
              <a:defRPr sz="1800"/>
            </a:pPr>
            <a:r>
              <a:t> 1868 erste umfassende Beschreibung der MS durch den Neurologen </a:t>
            </a:r>
            <a:r>
              <a:rPr b="1"/>
              <a:t>Jean-Martin Charcot</a:t>
            </a:r>
            <a:endParaRPr b="1"/>
          </a:p>
          <a:p>
            <a:pPr marL="120315" indent="-120315" defTabSz="457200">
              <a:spcBef>
                <a:spcPts val="1900"/>
              </a:spcBef>
              <a:buSzPct val="100000"/>
              <a:buChar char="•"/>
              <a:defRPr sz="1800"/>
            </a:pPr>
            <a:r>
              <a:t>Identifikation als eigenständige Erkrankung</a:t>
            </a:r>
            <a:endParaRPr b="1"/>
          </a:p>
          <a:p>
            <a:pPr marL="120315" indent="-120315" defTabSz="457200">
              <a:spcBef>
                <a:spcPts val="1900"/>
              </a:spcBef>
              <a:buSzPct val="100000"/>
              <a:buChar char="•"/>
              <a:defRPr sz="1800"/>
            </a:pPr>
            <a:r>
              <a:t>trotzdem bis in die 1960er: Annahme von psychischen Gründen für MS</a:t>
            </a:r>
          </a:p>
          <a:p>
            <a:pPr marL="120315" indent="-120315" defTabSz="457200">
              <a:spcBef>
                <a:spcPts val="1900"/>
              </a:spcBef>
              <a:buSzPct val="100000"/>
              <a:buChar char="•"/>
              <a:defRPr sz="1800"/>
            </a:pPr>
            <a:r>
              <a:t> Idee: MS ist eigentlich eine </a:t>
            </a:r>
            <a:r>
              <a:rPr b="1"/>
              <a:t>„Konversionshysterie“</a:t>
            </a:r>
          </a:p>
        </p:txBody>
      </p:sp>
      <p:pic>
        <p:nvPicPr>
          <p:cNvPr id="409" name="charcot.jpg" descr="charcot.jpg"/>
          <p:cNvPicPr>
            <a:picLocks noChangeAspect="1"/>
          </p:cNvPicPr>
          <p:nvPr/>
        </p:nvPicPr>
        <p:blipFill>
          <a:blip r:embed="rId3">
            <a:extLst/>
          </a:blip>
          <a:srcRect l="6450" t="6621" r="7515" b="20191"/>
          <a:stretch>
            <a:fillRect/>
          </a:stretch>
        </p:blipFill>
        <p:spPr>
          <a:xfrm>
            <a:off x="3442462" y="2241666"/>
            <a:ext cx="5012265" cy="3599404"/>
          </a:xfrm>
          <a:prstGeom prst="rect">
            <a:avLst/>
          </a:prstGeom>
          <a:ln w="12700">
            <a:miter lim="400000"/>
          </a:ln>
        </p:spPr>
      </p:pic>
      <p:sp>
        <p:nvSpPr>
          <p:cNvPr id="410" name="Abbildung 5…"/>
          <p:cNvSpPr txBox="1"/>
          <p:nvPr/>
        </p:nvSpPr>
        <p:spPr>
          <a:xfrm>
            <a:off x="3435802" y="1553141"/>
            <a:ext cx="4826349"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latin typeface="D-DIN"/>
                <a:ea typeface="D-DIN"/>
                <a:cs typeface="D-DIN"/>
                <a:sym typeface="D-DIN"/>
              </a:defRPr>
            </a:pPr>
            <a:r>
              <a:t>Abbildung 5</a:t>
            </a:r>
          </a:p>
          <a:p>
            <a:pPr defTabSz="457200">
              <a:defRPr sz="1200">
                <a:latin typeface="D-DIN"/>
                <a:ea typeface="D-DIN"/>
                <a:cs typeface="D-DIN"/>
                <a:sym typeface="D-DIN"/>
              </a:defRPr>
            </a:pPr>
            <a:r>
              <a:t>Männer, die auf Frauen starren: Charcot führt eine „hysterische“ Patientin in der Salpétière vor</a:t>
            </a:r>
          </a:p>
        </p:txBody>
      </p:sp>
      <p:sp>
        <p:nvSpPr>
          <p:cNvPr id="411" name="Bildarchiv Preußischer Kulturbesitz, o. D."/>
          <p:cNvSpPr txBox="1"/>
          <p:nvPr/>
        </p:nvSpPr>
        <p:spPr>
          <a:xfrm>
            <a:off x="3503335" y="5931194"/>
            <a:ext cx="2412155"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Bildarchiv Preußischer Kulturbesitz, o. 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1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18"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419" name="Inhaltsplatzhalter 2"/>
          <p:cNvSpPr txBox="1"/>
          <p:nvPr>
            <p:ph type="body" idx="1"/>
          </p:nvPr>
        </p:nvSpPr>
        <p:spPr>
          <a:xfrm>
            <a:off x="248230" y="1521875"/>
            <a:ext cx="6624805" cy="4529450"/>
          </a:xfrm>
          <a:prstGeom prst="rect">
            <a:avLst/>
          </a:prstGeom>
        </p:spPr>
        <p:txBody>
          <a:bodyPr/>
          <a:lstStyle/>
          <a:p>
            <a:pPr marL="175059" indent="-175059" defTabSz="435785">
              <a:spcBef>
                <a:spcPts val="600"/>
              </a:spcBef>
              <a:buSzPct val="100000"/>
              <a:buChar char="•"/>
              <a:defRPr sz="1746"/>
            </a:pPr>
            <a:r>
              <a:t>weiße Blutkörperchen</a:t>
            </a:r>
          </a:p>
          <a:p>
            <a:pPr marL="175059" indent="-175059" defTabSz="435785">
              <a:spcBef>
                <a:spcPts val="600"/>
              </a:spcBef>
              <a:buSzPct val="100000"/>
              <a:buChar char="•"/>
              <a:defRPr sz="1746"/>
            </a:pPr>
            <a:r>
              <a:rPr b="1"/>
              <a:t>autoreaktive </a:t>
            </a:r>
            <a:r>
              <a:t>Zellen werden im Thymus ausgemustert</a:t>
            </a:r>
          </a:p>
          <a:p>
            <a:pPr marL="175059" indent="-175059" defTabSz="435785">
              <a:spcBef>
                <a:spcPts val="600"/>
              </a:spcBef>
              <a:buSzPct val="100000"/>
              <a:buChar char="•"/>
              <a:defRPr sz="1746"/>
            </a:pPr>
            <a:r>
              <a:t>bei Fehlfunktion u.a. Autoimmunerkrankungen</a:t>
            </a:r>
          </a:p>
          <a:p>
            <a:pPr marL="0" indent="0" defTabSz="435785">
              <a:spcBef>
                <a:spcPts val="600"/>
              </a:spcBef>
              <a:defRPr sz="1746"/>
            </a:pPr>
          </a:p>
          <a:p>
            <a:pPr marL="0" indent="0" defTabSz="435785">
              <a:spcBef>
                <a:spcPts val="600"/>
              </a:spcBef>
              <a:defRPr b="1" sz="1746"/>
            </a:pPr>
            <a:r>
              <a:t>Arten von T-Lymphozyten:</a:t>
            </a:r>
          </a:p>
          <a:p>
            <a:pPr marL="0" indent="0" defTabSz="435785">
              <a:spcBef>
                <a:spcPts val="600"/>
              </a:spcBef>
              <a:defRPr sz="1746"/>
            </a:pPr>
          </a:p>
          <a:p>
            <a:pPr marL="0" indent="0" defTabSz="443484">
              <a:spcBef>
                <a:spcPts val="0"/>
              </a:spcBef>
              <a:defRPr sz="1746">
                <a:latin typeface="+mn-lt"/>
                <a:ea typeface="+mn-ea"/>
                <a:cs typeface="+mn-cs"/>
                <a:sym typeface="Helvetica"/>
              </a:defRPr>
            </a:pPr>
            <a:r>
              <a:rPr b="1"/>
              <a:t>T-Helfer-Zellen</a:t>
            </a:r>
            <a:r>
              <a:t> (= CD4+-Lymphozyten)  </a:t>
            </a:r>
          </a:p>
          <a:p>
            <a:pPr marL="0" indent="0" defTabSz="443484">
              <a:spcBef>
                <a:spcPts val="0"/>
              </a:spcBef>
              <a:defRPr sz="1746">
                <a:latin typeface="+mn-lt"/>
                <a:ea typeface="+mn-ea"/>
                <a:cs typeface="+mn-cs"/>
                <a:sym typeface="Helvetica"/>
              </a:defRPr>
            </a:pPr>
            <a:r>
              <a:t>—&gt; regen B-Lymphozyten dazu an, Antikörper herzustellen; regen Immunabwehr durch T-Killer-Zellen an</a:t>
            </a:r>
          </a:p>
          <a:p>
            <a:pPr marL="0" indent="0" defTabSz="443484">
              <a:spcBef>
                <a:spcPts val="0"/>
              </a:spcBef>
              <a:defRPr sz="1746">
                <a:latin typeface="+mn-lt"/>
                <a:ea typeface="+mn-ea"/>
                <a:cs typeface="+mn-cs"/>
                <a:sym typeface="Helvetica"/>
              </a:defRPr>
            </a:pPr>
          </a:p>
          <a:p>
            <a:pPr marL="0" indent="0" defTabSz="443484">
              <a:spcBef>
                <a:spcPts val="0"/>
              </a:spcBef>
              <a:defRPr sz="1746">
                <a:latin typeface="+mn-lt"/>
                <a:ea typeface="+mn-ea"/>
                <a:cs typeface="+mn-cs"/>
                <a:sym typeface="Helvetica"/>
              </a:defRPr>
            </a:pPr>
            <a:r>
              <a:rPr b="1"/>
              <a:t>T-Suppressor-Zellen</a:t>
            </a:r>
            <a:r>
              <a:t> (= CD8+-Lymphozyten) </a:t>
            </a:r>
          </a:p>
          <a:p>
            <a:pPr marL="0" indent="0" defTabSz="443484">
              <a:spcBef>
                <a:spcPts val="0"/>
              </a:spcBef>
              <a:defRPr sz="1746">
                <a:latin typeface="+mn-lt"/>
                <a:ea typeface="+mn-ea"/>
                <a:cs typeface="+mn-cs"/>
                <a:sym typeface="Helvetica"/>
              </a:defRPr>
            </a:pPr>
            <a:r>
              <a:t>—&gt; erkennen, wann eine Immunantwort gestoppt werden muss</a:t>
            </a:r>
          </a:p>
          <a:p>
            <a:pPr marL="0" indent="0" defTabSz="435785">
              <a:spcBef>
                <a:spcPts val="600"/>
              </a:spcBef>
              <a:defRPr sz="1746"/>
            </a:pPr>
          </a:p>
          <a:p>
            <a:pPr marL="0" indent="0" defTabSz="435785">
              <a:spcBef>
                <a:spcPts val="600"/>
              </a:spcBef>
              <a:defRPr sz="1746"/>
            </a:pPr>
            <a:r>
              <a:t>Wichtig: Blut-Hirn-Schranke versperrt normalerweise Zellen des Immunsystems den Weg ins ZNS</a:t>
            </a:r>
          </a:p>
        </p:txBody>
      </p:sp>
      <p:sp>
        <p:nvSpPr>
          <p:cNvPr id="420" name="Titel 1"/>
          <p:cNvSpPr txBox="1"/>
          <p:nvPr>
            <p:ph type="title"/>
          </p:nvPr>
        </p:nvSpPr>
        <p:spPr>
          <a:xfrm>
            <a:off x="223200" y="88116"/>
            <a:ext cx="5616774" cy="864097"/>
          </a:xfrm>
          <a:prstGeom prst="rect">
            <a:avLst/>
          </a:prstGeom>
        </p:spPr>
        <p:txBody>
          <a:bodyPr/>
          <a:lstStyle/>
          <a:p>
            <a:pPr/>
            <a:r>
              <a:t>Was sind T-Lymphozyten?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4" name="dawsonsfingers.jpeg" descr="dawsonsfingers.jpeg"/>
          <p:cNvPicPr>
            <a:picLocks noChangeAspect="1"/>
          </p:cNvPicPr>
          <p:nvPr/>
        </p:nvPicPr>
        <p:blipFill>
          <a:blip r:embed="rId3">
            <a:extLst/>
          </a:blip>
          <a:srcRect l="6885" t="11619" r="8648" b="24663"/>
          <a:stretch>
            <a:fillRect/>
          </a:stretch>
        </p:blipFill>
        <p:spPr>
          <a:xfrm>
            <a:off x="3544038" y="2225598"/>
            <a:ext cx="4883108" cy="3683637"/>
          </a:xfrm>
          <a:prstGeom prst="rect">
            <a:avLst/>
          </a:prstGeom>
          <a:ln w="12700">
            <a:miter lim="400000"/>
          </a:ln>
        </p:spPr>
      </p:pic>
      <p:sp>
        <p:nvSpPr>
          <p:cNvPr id="425" name="Titel 1"/>
          <p:cNvSpPr txBox="1"/>
          <p:nvPr>
            <p:ph type="title"/>
          </p:nvPr>
        </p:nvSpPr>
        <p:spPr>
          <a:xfrm>
            <a:off x="431799" y="74209"/>
            <a:ext cx="5616775" cy="864097"/>
          </a:xfrm>
          <a:prstGeom prst="rect">
            <a:avLst/>
          </a:prstGeom>
        </p:spPr>
        <p:txBody>
          <a:bodyPr/>
          <a:lstStyle/>
          <a:p>
            <a:pPr/>
            <a:r>
              <a:t>Diagnostik - MRT Scans</a:t>
            </a:r>
          </a:p>
        </p:txBody>
      </p:sp>
      <p:sp>
        <p:nvSpPr>
          <p:cNvPr id="426"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27"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28"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29" name="Abbildung 6…"/>
          <p:cNvSpPr txBox="1"/>
          <p:nvPr/>
        </p:nvSpPr>
        <p:spPr>
          <a:xfrm>
            <a:off x="3530317" y="1278616"/>
            <a:ext cx="4826349"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300">
                <a:latin typeface="D-DIN"/>
                <a:ea typeface="D-DIN"/>
                <a:cs typeface="D-DIN"/>
                <a:sym typeface="D-DIN"/>
              </a:defRPr>
            </a:pPr>
            <a:r>
              <a:t>Abbildung 6</a:t>
            </a:r>
          </a:p>
          <a:p>
            <a:pPr defTabSz="457200">
              <a:defRPr sz="1300">
                <a:latin typeface="D-DIN"/>
                <a:ea typeface="D-DIN"/>
                <a:cs typeface="D-DIN"/>
                <a:sym typeface="D-DIN"/>
              </a:defRPr>
            </a:pPr>
            <a:r>
              <a:t>Saggitalschnitt des Gehirns einer Patientin mit MS. Dawson’s Fingers (periventrikuläre Demyelinisierungsherde) markiert durch pinke Pfeile.</a:t>
            </a:r>
          </a:p>
        </p:txBody>
      </p:sp>
      <p:sp>
        <p:nvSpPr>
          <p:cNvPr id="430" name="Linie"/>
          <p:cNvSpPr/>
          <p:nvPr/>
        </p:nvSpPr>
        <p:spPr>
          <a:xfrm>
            <a:off x="4698349" y="3685662"/>
            <a:ext cx="169123" cy="169123"/>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1" name="Linie"/>
          <p:cNvSpPr/>
          <p:nvPr/>
        </p:nvSpPr>
        <p:spPr>
          <a:xfrm>
            <a:off x="5385472" y="3384989"/>
            <a:ext cx="169123" cy="169123"/>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2" name="Linie"/>
          <p:cNvSpPr/>
          <p:nvPr/>
        </p:nvSpPr>
        <p:spPr>
          <a:xfrm>
            <a:off x="6043575" y="3279290"/>
            <a:ext cx="1" cy="213883"/>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3" name="Linie"/>
          <p:cNvSpPr/>
          <p:nvPr/>
        </p:nvSpPr>
        <p:spPr>
          <a:xfrm flipH="1">
            <a:off x="6317373" y="3280734"/>
            <a:ext cx="148434" cy="228567"/>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4" name="Linie"/>
          <p:cNvSpPr/>
          <p:nvPr/>
        </p:nvSpPr>
        <p:spPr>
          <a:xfrm flipH="1">
            <a:off x="6692116" y="3521315"/>
            <a:ext cx="171781" cy="171781"/>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5" name="Linie"/>
          <p:cNvSpPr/>
          <p:nvPr/>
        </p:nvSpPr>
        <p:spPr>
          <a:xfrm>
            <a:off x="5037174" y="3648775"/>
            <a:ext cx="169123" cy="169122"/>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6" name="Linie"/>
          <p:cNvSpPr/>
          <p:nvPr/>
        </p:nvSpPr>
        <p:spPr>
          <a:xfrm>
            <a:off x="5704975" y="3293161"/>
            <a:ext cx="42432" cy="240635"/>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7" name="Linie"/>
          <p:cNvSpPr/>
          <p:nvPr/>
        </p:nvSpPr>
        <p:spPr>
          <a:xfrm flipH="1">
            <a:off x="6498173" y="3395216"/>
            <a:ext cx="148433" cy="228567"/>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8" name="Linie"/>
          <p:cNvSpPr/>
          <p:nvPr/>
        </p:nvSpPr>
        <p:spPr>
          <a:xfrm flipH="1">
            <a:off x="7444615" y="3723158"/>
            <a:ext cx="171781" cy="171781"/>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39" name="Linie"/>
          <p:cNvSpPr/>
          <p:nvPr/>
        </p:nvSpPr>
        <p:spPr>
          <a:xfrm flipH="1">
            <a:off x="6977849" y="3743555"/>
            <a:ext cx="171780" cy="171781"/>
          </a:xfrm>
          <a:prstGeom prst="line">
            <a:avLst/>
          </a:prstGeom>
          <a:ln w="25400">
            <a:solidFill>
              <a:srgbClr val="FF2F92"/>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440" name="Inhaltsplatzhalter 2"/>
          <p:cNvSpPr txBox="1"/>
          <p:nvPr>
            <p:ph type="body" sz="half" idx="1"/>
          </p:nvPr>
        </p:nvSpPr>
        <p:spPr>
          <a:xfrm>
            <a:off x="300857" y="1312297"/>
            <a:ext cx="3009911" cy="4238147"/>
          </a:xfrm>
          <a:prstGeom prst="rect">
            <a:avLst/>
          </a:prstGeom>
        </p:spPr>
        <p:txBody>
          <a:bodyPr/>
          <a:lstStyle/>
          <a:p>
            <a:pPr marL="116706" indent="-116706" defTabSz="443484">
              <a:spcBef>
                <a:spcPts val="1800"/>
              </a:spcBef>
              <a:buSzPct val="100000"/>
              <a:buChar char="•"/>
              <a:defRPr sz="1746"/>
            </a:pPr>
          </a:p>
          <a:p>
            <a:pPr marL="116706" indent="-116706" defTabSz="443484">
              <a:spcBef>
                <a:spcPts val="1800"/>
              </a:spcBef>
              <a:buSzPct val="100000"/>
              <a:buChar char="•"/>
              <a:defRPr sz="1746"/>
            </a:pPr>
            <a:r>
              <a:t>1916 erstmals beschrieben von James Walker Dawson</a:t>
            </a:r>
          </a:p>
          <a:p>
            <a:pPr marL="116706" indent="-116706" defTabSz="443484">
              <a:spcBef>
                <a:spcPts val="1800"/>
              </a:spcBef>
              <a:buSzPct val="100000"/>
              <a:buChar char="•"/>
              <a:defRPr sz="1746"/>
            </a:pPr>
            <a:r>
              <a:t>Auslöser der Läsionen:       </a:t>
            </a:r>
            <a:r>
              <a:rPr b="1"/>
              <a:t>autoreaktive T-Lymphozyten</a:t>
            </a:r>
            <a:r>
              <a:t>, die die Blut-Hirn-Schranke durchbrechen und ins Hirngewebe eindringen</a:t>
            </a:r>
          </a:p>
          <a:p>
            <a:pPr lvl="1" marL="0" indent="221742" defTabSz="443484">
              <a:spcBef>
                <a:spcPts val="1800"/>
              </a:spcBef>
              <a:defRPr sz="1746"/>
            </a:pPr>
            <a:r>
              <a:t>—&gt; Entzündungsprozess</a:t>
            </a:r>
          </a:p>
          <a:p>
            <a:pPr lvl="1" marL="349200" indent="-127458" defTabSz="443484">
              <a:spcBef>
                <a:spcPts val="1800"/>
              </a:spcBef>
              <a:defRPr sz="1746"/>
            </a:pPr>
            <a:r>
              <a:t>—&gt; Zerstörung der Myelinisierung &amp; der Axone</a:t>
            </a:r>
          </a:p>
        </p:txBody>
      </p:sp>
      <p:sp>
        <p:nvSpPr>
          <p:cNvPr id="441" name="Gaillard, o.D."/>
          <p:cNvSpPr txBox="1"/>
          <p:nvPr/>
        </p:nvSpPr>
        <p:spPr>
          <a:xfrm>
            <a:off x="3495026" y="5882614"/>
            <a:ext cx="1067574"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300">
                <a:latin typeface="D-DIN"/>
                <a:ea typeface="D-DIN"/>
                <a:cs typeface="D-DIN"/>
                <a:sym typeface="D-DIN"/>
              </a:defRPr>
            </a:lvl1pPr>
          </a:lstStyle>
          <a:p>
            <a:pPr/>
            <a:r>
              <a:t>Gaillard, o.D.</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4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47"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48" name="Abbildung 7…"/>
          <p:cNvSpPr txBox="1"/>
          <p:nvPr/>
        </p:nvSpPr>
        <p:spPr>
          <a:xfrm>
            <a:off x="97657" y="1708775"/>
            <a:ext cx="8176095"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500">
                <a:latin typeface="D-DIN"/>
                <a:ea typeface="D-DIN"/>
                <a:cs typeface="D-DIN"/>
                <a:sym typeface="D-DIN"/>
              </a:defRPr>
            </a:pPr>
            <a:r>
              <a:t>Abbildung 7</a:t>
            </a:r>
          </a:p>
          <a:p>
            <a:pPr defTabSz="457200">
              <a:defRPr sz="1500">
                <a:latin typeface="D-DIN"/>
                <a:ea typeface="D-DIN"/>
                <a:cs typeface="D-DIN"/>
                <a:sym typeface="D-DIN"/>
              </a:defRPr>
            </a:pPr>
            <a:r>
              <a:t>MRT-Scans eines Patienten mit RRMS. Fokale Läsionen erscheinen im Scan weiß</a:t>
            </a:r>
          </a:p>
        </p:txBody>
      </p:sp>
      <p:pic>
        <p:nvPicPr>
          <p:cNvPr id="449" name="MS_serial MRT.jpeg" descr="MS_serial MRT.jpeg"/>
          <p:cNvPicPr>
            <a:picLocks noChangeAspect="1"/>
          </p:cNvPicPr>
          <p:nvPr/>
        </p:nvPicPr>
        <p:blipFill>
          <a:blip r:embed="rId3">
            <a:extLst/>
          </a:blip>
          <a:srcRect l="0" t="0" r="0" b="9966"/>
          <a:stretch>
            <a:fillRect/>
          </a:stretch>
        </p:blipFill>
        <p:spPr>
          <a:xfrm>
            <a:off x="63603" y="2431514"/>
            <a:ext cx="8500338" cy="2893860"/>
          </a:xfrm>
          <a:prstGeom prst="rect">
            <a:avLst/>
          </a:prstGeom>
          <a:ln w="12700">
            <a:miter lim="400000"/>
          </a:ln>
        </p:spPr>
      </p:pic>
      <p:sp>
        <p:nvSpPr>
          <p:cNvPr id="450" name="Baseline"/>
          <p:cNvSpPr txBox="1"/>
          <p:nvPr/>
        </p:nvSpPr>
        <p:spPr>
          <a:xfrm>
            <a:off x="601322" y="5255173"/>
            <a:ext cx="981037"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Baseline</a:t>
            </a:r>
          </a:p>
        </p:txBody>
      </p:sp>
      <p:sp>
        <p:nvSpPr>
          <p:cNvPr id="451" name="nach 1 Jahr"/>
          <p:cNvSpPr txBox="1"/>
          <p:nvPr/>
        </p:nvSpPr>
        <p:spPr>
          <a:xfrm>
            <a:off x="2629159" y="5276304"/>
            <a:ext cx="1298710"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nach 1 Jahr</a:t>
            </a:r>
          </a:p>
        </p:txBody>
      </p:sp>
      <p:sp>
        <p:nvSpPr>
          <p:cNvPr id="452" name="nach 2 Jahren"/>
          <p:cNvSpPr txBox="1"/>
          <p:nvPr/>
        </p:nvSpPr>
        <p:spPr>
          <a:xfrm>
            <a:off x="4686558" y="5276304"/>
            <a:ext cx="155298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nach 2 Jahren</a:t>
            </a:r>
          </a:p>
        </p:txBody>
      </p:sp>
      <p:sp>
        <p:nvSpPr>
          <p:cNvPr id="453" name="nach 3 Jahren"/>
          <p:cNvSpPr txBox="1"/>
          <p:nvPr/>
        </p:nvSpPr>
        <p:spPr>
          <a:xfrm>
            <a:off x="6832859" y="5263604"/>
            <a:ext cx="1552983"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nach 3 Jahren</a:t>
            </a:r>
          </a:p>
        </p:txBody>
      </p:sp>
      <p:sp>
        <p:nvSpPr>
          <p:cNvPr id="454" name="Titel 1"/>
          <p:cNvSpPr txBox="1"/>
          <p:nvPr>
            <p:ph type="title"/>
          </p:nvPr>
        </p:nvSpPr>
        <p:spPr>
          <a:xfrm>
            <a:off x="431799" y="74209"/>
            <a:ext cx="5616775" cy="864097"/>
          </a:xfrm>
          <a:prstGeom prst="rect">
            <a:avLst/>
          </a:prstGeom>
        </p:spPr>
        <p:txBody>
          <a:bodyPr/>
          <a:lstStyle/>
          <a:p>
            <a:pPr/>
            <a:r>
              <a:t>Diagnostik - MRT Scans</a:t>
            </a:r>
          </a:p>
        </p:txBody>
      </p:sp>
      <p:sp>
        <p:nvSpPr>
          <p:cNvPr id="455" name="Rovira et al., 2015"/>
          <p:cNvSpPr txBox="1"/>
          <p:nvPr/>
        </p:nvSpPr>
        <p:spPr>
          <a:xfrm>
            <a:off x="114641" y="5678003"/>
            <a:ext cx="1340977"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200">
                <a:latin typeface="D-DIN"/>
                <a:ea typeface="D-DIN"/>
                <a:cs typeface="D-DIN"/>
                <a:sym typeface="D-DIN"/>
              </a:defRPr>
            </a:lvl1pPr>
          </a:lstStyle>
          <a:p>
            <a:pPr/>
            <a:r>
              <a:t>Rovira et al., 2015</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6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61"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62" name="Abbildung 8…"/>
          <p:cNvSpPr txBox="1"/>
          <p:nvPr/>
        </p:nvSpPr>
        <p:spPr>
          <a:xfrm>
            <a:off x="1357103" y="1358508"/>
            <a:ext cx="6209346"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500">
                <a:latin typeface="D-DIN"/>
                <a:ea typeface="D-DIN"/>
                <a:cs typeface="D-DIN"/>
                <a:sym typeface="D-DIN"/>
              </a:defRPr>
            </a:pPr>
            <a:r>
              <a:t>Abbildung 8</a:t>
            </a:r>
          </a:p>
          <a:p>
            <a:pPr defTabSz="457200">
              <a:defRPr sz="1500">
                <a:latin typeface="D-DIN"/>
                <a:ea typeface="D-DIN"/>
                <a:cs typeface="D-DIN"/>
                <a:sym typeface="D-DIN"/>
              </a:defRPr>
            </a:pPr>
            <a:r>
              <a:t>MRT-Scans eines Patienten mit Multipler Sklerose.</a:t>
            </a:r>
          </a:p>
        </p:txBody>
      </p:sp>
      <p:sp>
        <p:nvSpPr>
          <p:cNvPr id="463" name="Baseline"/>
          <p:cNvSpPr txBox="1"/>
          <p:nvPr/>
        </p:nvSpPr>
        <p:spPr>
          <a:xfrm>
            <a:off x="2450005" y="5611726"/>
            <a:ext cx="981036"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Baseline</a:t>
            </a:r>
          </a:p>
        </p:txBody>
      </p:sp>
      <p:sp>
        <p:nvSpPr>
          <p:cNvPr id="464" name="nach 6 Jahren"/>
          <p:cNvSpPr txBox="1"/>
          <p:nvPr/>
        </p:nvSpPr>
        <p:spPr>
          <a:xfrm>
            <a:off x="5273359" y="5613141"/>
            <a:ext cx="155298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nach 6 Jahren</a:t>
            </a:r>
          </a:p>
        </p:txBody>
      </p:sp>
      <p:pic>
        <p:nvPicPr>
          <p:cNvPr id="465" name="MS Ventrikel.jpeg" descr="MS Ventrikel.jpeg"/>
          <p:cNvPicPr>
            <a:picLocks noChangeAspect="1"/>
          </p:cNvPicPr>
          <p:nvPr/>
        </p:nvPicPr>
        <p:blipFill>
          <a:blip r:embed="rId3">
            <a:extLst/>
          </a:blip>
          <a:srcRect l="74641" t="0" r="0" b="10443"/>
          <a:stretch>
            <a:fillRect/>
          </a:stretch>
        </p:blipFill>
        <p:spPr>
          <a:xfrm>
            <a:off x="4458124" y="1956373"/>
            <a:ext cx="3183443" cy="3706570"/>
          </a:xfrm>
          <a:prstGeom prst="rect">
            <a:avLst/>
          </a:prstGeom>
          <a:ln w="12700">
            <a:miter lim="400000"/>
          </a:ln>
        </p:spPr>
      </p:pic>
      <p:pic>
        <p:nvPicPr>
          <p:cNvPr id="466" name="MS Ventrikel.jpeg" descr="MS Ventrikel.jpeg"/>
          <p:cNvPicPr>
            <a:picLocks noChangeAspect="1"/>
          </p:cNvPicPr>
          <p:nvPr/>
        </p:nvPicPr>
        <p:blipFill>
          <a:blip r:embed="rId3">
            <a:extLst/>
          </a:blip>
          <a:srcRect l="0" t="0" r="74891" b="10443"/>
          <a:stretch>
            <a:fillRect/>
          </a:stretch>
        </p:blipFill>
        <p:spPr>
          <a:xfrm>
            <a:off x="1340708" y="1946646"/>
            <a:ext cx="3145249" cy="3698537"/>
          </a:xfrm>
          <a:prstGeom prst="rect">
            <a:avLst/>
          </a:prstGeom>
          <a:ln w="12700">
            <a:miter lim="400000"/>
          </a:ln>
        </p:spPr>
      </p:pic>
      <p:sp>
        <p:nvSpPr>
          <p:cNvPr id="467" name="Titel 1"/>
          <p:cNvSpPr txBox="1"/>
          <p:nvPr>
            <p:ph type="title"/>
          </p:nvPr>
        </p:nvSpPr>
        <p:spPr>
          <a:xfrm>
            <a:off x="431799" y="74209"/>
            <a:ext cx="5616775" cy="864097"/>
          </a:xfrm>
          <a:prstGeom prst="rect">
            <a:avLst/>
          </a:prstGeom>
        </p:spPr>
        <p:txBody>
          <a:bodyPr/>
          <a:lstStyle/>
          <a:p>
            <a:pPr/>
            <a:r>
              <a:t>Diagnostik - MRT Scans</a:t>
            </a:r>
          </a:p>
        </p:txBody>
      </p:sp>
      <p:sp>
        <p:nvSpPr>
          <p:cNvPr id="468" name="Rovira et al., 2015"/>
          <p:cNvSpPr txBox="1"/>
          <p:nvPr/>
        </p:nvSpPr>
        <p:spPr>
          <a:xfrm>
            <a:off x="1266107" y="5800128"/>
            <a:ext cx="1134838"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Rovira et al., 2015</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2" name="Titel 1"/>
          <p:cNvSpPr txBox="1"/>
          <p:nvPr>
            <p:ph type="title"/>
          </p:nvPr>
        </p:nvSpPr>
        <p:spPr>
          <a:xfrm>
            <a:off x="187549" y="91656"/>
            <a:ext cx="5616774" cy="864097"/>
          </a:xfrm>
          <a:prstGeom prst="rect">
            <a:avLst/>
          </a:prstGeom>
        </p:spPr>
        <p:txBody>
          <a:bodyPr/>
          <a:lstStyle/>
          <a:p>
            <a:pPr/>
            <a:r>
              <a:t>Medizinische Behandlung von MS</a:t>
            </a:r>
          </a:p>
        </p:txBody>
      </p:sp>
      <p:sp>
        <p:nvSpPr>
          <p:cNvPr id="47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7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75" name="Textfeld 3"/>
          <p:cNvSpPr txBox="1"/>
          <p:nvPr>
            <p:ph type="sldNum" sz="quarter" idx="2"/>
          </p:nvPr>
        </p:nvSpPr>
        <p:spPr>
          <a:xfrm>
            <a:off x="8275703" y="6137809"/>
            <a:ext cx="358414"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476" name="Inhaltsplatzhalter 2"/>
          <p:cNvSpPr txBox="1"/>
          <p:nvPr>
            <p:ph type="body" idx="1"/>
          </p:nvPr>
        </p:nvSpPr>
        <p:spPr>
          <a:xfrm>
            <a:off x="259297" y="1372794"/>
            <a:ext cx="5188317" cy="4455322"/>
          </a:xfrm>
          <a:prstGeom prst="rect">
            <a:avLst/>
          </a:prstGeom>
        </p:spPr>
        <p:txBody>
          <a:bodyPr/>
          <a:lstStyle/>
          <a:p>
            <a:pPr marL="0" indent="0" defTabSz="397763">
              <a:lnSpc>
                <a:spcPct val="110000"/>
              </a:lnSpc>
              <a:spcBef>
                <a:spcPts val="900"/>
              </a:spcBef>
              <a:defRPr sz="1566"/>
            </a:pPr>
            <a:r>
              <a:rPr b="1"/>
              <a:t>Schub-Prophylaxe:</a:t>
            </a:r>
            <a:r>
              <a:t> </a:t>
            </a:r>
          </a:p>
          <a:p>
            <a:pPr lvl="1" marL="436144" indent="-104674" defTabSz="397763">
              <a:lnSpc>
                <a:spcPct val="110000"/>
              </a:lnSpc>
              <a:spcBef>
                <a:spcPts val="900"/>
              </a:spcBef>
              <a:buSzPct val="100000"/>
              <a:buChar char="•"/>
              <a:defRPr sz="1566"/>
            </a:pPr>
            <a:r>
              <a:t>klassischer Ansatz: Therapie mit beta-Interferonen</a:t>
            </a:r>
          </a:p>
          <a:p>
            <a:pPr lvl="2" marL="767614" indent="-104674" defTabSz="397763">
              <a:lnSpc>
                <a:spcPct val="110000"/>
              </a:lnSpc>
              <a:spcBef>
                <a:spcPts val="900"/>
              </a:spcBef>
              <a:buSzPct val="100000"/>
              <a:buChar char="•"/>
              <a:defRPr sz="1392"/>
            </a:pPr>
            <a:r>
              <a:t>Problem: grippeähnliche Symptome, Resistenzen</a:t>
            </a:r>
          </a:p>
          <a:p>
            <a:pPr lvl="1" marL="436144" indent="-104674" defTabSz="397763">
              <a:lnSpc>
                <a:spcPct val="110000"/>
              </a:lnSpc>
              <a:spcBef>
                <a:spcPts val="900"/>
              </a:spcBef>
              <a:buSzPct val="100000"/>
              <a:buChar char="•"/>
              <a:defRPr sz="1566"/>
            </a:pPr>
            <a:r>
              <a:t>modernere Medikamente sind wirksamer (Reduktion von Schüben: 75%)</a:t>
            </a:r>
          </a:p>
          <a:p>
            <a:pPr lvl="2" marL="767614" indent="-104674" defTabSz="397763">
              <a:lnSpc>
                <a:spcPct val="110000"/>
              </a:lnSpc>
              <a:spcBef>
                <a:spcPts val="900"/>
              </a:spcBef>
              <a:buSzPct val="100000"/>
              <a:buChar char="•"/>
              <a:defRPr sz="1392"/>
            </a:pPr>
            <a:r>
              <a:t>Problem: sehr starken Nebenwirkungen</a:t>
            </a:r>
          </a:p>
          <a:p>
            <a:pPr marL="0" indent="0" defTabSz="397763">
              <a:lnSpc>
                <a:spcPct val="110000"/>
              </a:lnSpc>
              <a:spcBef>
                <a:spcPts val="900"/>
              </a:spcBef>
              <a:defRPr b="1" sz="1566"/>
            </a:pPr>
          </a:p>
          <a:p>
            <a:pPr marL="0" indent="0" defTabSz="397763">
              <a:lnSpc>
                <a:spcPct val="110000"/>
              </a:lnSpc>
              <a:spcBef>
                <a:spcPts val="900"/>
              </a:spcBef>
              <a:defRPr b="1" sz="1566"/>
            </a:pPr>
            <a:r>
              <a:t>Behandlung eines akuten Schubs:</a:t>
            </a:r>
          </a:p>
          <a:p>
            <a:pPr lvl="1" marL="436144" indent="-104674" defTabSz="397763">
              <a:lnSpc>
                <a:spcPct val="110000"/>
              </a:lnSpc>
              <a:spcBef>
                <a:spcPts val="900"/>
              </a:spcBef>
              <a:buSzPct val="100000"/>
              <a:buChar char="•"/>
              <a:defRPr sz="1566"/>
            </a:pPr>
            <a:r>
              <a:t>intravenöse Behandlung mit hochdosiertem Cortison</a:t>
            </a:r>
          </a:p>
          <a:p>
            <a:pPr lvl="1" marL="436144" indent="-104674" defTabSz="397763">
              <a:lnSpc>
                <a:spcPct val="110000"/>
              </a:lnSpc>
              <a:spcBef>
                <a:spcPts val="900"/>
              </a:spcBef>
              <a:buSzPct val="100000"/>
              <a:buChar char="•"/>
              <a:defRPr sz="1566"/>
            </a:pPr>
            <a:r>
              <a:t>„Blutwäsche“ (Plasmapharese und Immunadsorption)</a:t>
            </a:r>
          </a:p>
          <a:p>
            <a:pPr lvl="2" marL="767614" indent="-104674" defTabSz="397763">
              <a:lnSpc>
                <a:spcPct val="110000"/>
              </a:lnSpc>
              <a:spcBef>
                <a:spcPts val="900"/>
              </a:spcBef>
              <a:buSzPct val="100000"/>
              <a:buChar char="•"/>
              <a:defRPr sz="1566"/>
            </a:pPr>
            <a:r>
              <a:t>weitgehend schmerzfrei &amp; nebenwirkungsarm</a:t>
            </a:r>
          </a:p>
          <a:p>
            <a:pPr lvl="2" marL="767614" indent="-104674" defTabSz="397763">
              <a:lnSpc>
                <a:spcPct val="110000"/>
              </a:lnSpc>
              <a:spcBef>
                <a:spcPts val="900"/>
              </a:spcBef>
              <a:buSzPct val="100000"/>
              <a:buChar char="•"/>
              <a:defRPr sz="1566"/>
            </a:pPr>
            <a:r>
              <a:t>nur bei schweren Schüben vorgesehen</a:t>
            </a:r>
          </a:p>
        </p:txBody>
      </p:sp>
      <p:sp>
        <p:nvSpPr>
          <p:cNvPr id="477" name="Abbildung 9…"/>
          <p:cNvSpPr txBox="1"/>
          <p:nvPr/>
        </p:nvSpPr>
        <p:spPr>
          <a:xfrm>
            <a:off x="5607175" y="1261423"/>
            <a:ext cx="2691256"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latin typeface="D-DIN"/>
                <a:ea typeface="D-DIN"/>
                <a:cs typeface="D-DIN"/>
                <a:sym typeface="D-DIN"/>
              </a:defRPr>
            </a:pPr>
            <a:r>
              <a:t>Abbildung 9</a:t>
            </a:r>
          </a:p>
          <a:p>
            <a:pPr defTabSz="457200">
              <a:defRPr sz="1200">
                <a:latin typeface="D-DIN"/>
                <a:ea typeface="D-DIN"/>
                <a:cs typeface="D-DIN"/>
                <a:sym typeface="D-DIN"/>
              </a:defRPr>
            </a:pPr>
            <a:r>
              <a:t>Immunadsorptionsgerät</a:t>
            </a:r>
          </a:p>
        </p:txBody>
      </p:sp>
      <p:pic>
        <p:nvPicPr>
          <p:cNvPr id="478" name="Bildschirmfoto 2021-05-05 um 13.39.23.png" descr="Bildschirmfoto 2021-05-05 um 13.39.23.png"/>
          <p:cNvPicPr>
            <a:picLocks noChangeAspect="1"/>
          </p:cNvPicPr>
          <p:nvPr/>
        </p:nvPicPr>
        <p:blipFill>
          <a:blip r:embed="rId3">
            <a:extLst/>
          </a:blip>
          <a:srcRect l="0" t="0" r="31740" b="0"/>
          <a:stretch>
            <a:fillRect/>
          </a:stretch>
        </p:blipFill>
        <p:spPr>
          <a:xfrm>
            <a:off x="5637527" y="1781818"/>
            <a:ext cx="2665315" cy="4204016"/>
          </a:xfrm>
          <a:prstGeom prst="rect">
            <a:avLst/>
          </a:prstGeom>
          <a:ln w="12700">
            <a:miter lim="400000"/>
          </a:ln>
        </p:spPr>
      </p:pic>
      <p:sp>
        <p:nvSpPr>
          <p:cNvPr id="479" name="Dorst, 2016"/>
          <p:cNvSpPr txBox="1"/>
          <p:nvPr/>
        </p:nvSpPr>
        <p:spPr>
          <a:xfrm>
            <a:off x="5600503" y="5962720"/>
            <a:ext cx="760659"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Dorst, 2016</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4" name="Titel 1"/>
          <p:cNvSpPr txBox="1"/>
          <p:nvPr>
            <p:ph type="title"/>
          </p:nvPr>
        </p:nvSpPr>
        <p:spPr>
          <a:xfrm>
            <a:off x="431799" y="143742"/>
            <a:ext cx="5616775" cy="864097"/>
          </a:xfrm>
          <a:prstGeom prst="rect">
            <a:avLst/>
          </a:prstGeom>
        </p:spPr>
        <p:txBody>
          <a:bodyPr/>
          <a:lstStyle/>
          <a:p>
            <a:pPr/>
            <a:r>
              <a:t>Review: Multiple Sclerosis</a:t>
            </a:r>
          </a:p>
        </p:txBody>
      </p:sp>
      <p:sp>
        <p:nvSpPr>
          <p:cNvPr id="485"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86"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87"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pic>
        <p:nvPicPr>
          <p:cNvPr id="488" name="Bildschirmfoto 2021-05-01 um 10.06.23.png" descr="Bildschirmfoto 2021-05-01 um 10.06.23.png"/>
          <p:cNvPicPr>
            <a:picLocks noChangeAspect="1"/>
          </p:cNvPicPr>
          <p:nvPr/>
        </p:nvPicPr>
        <p:blipFill>
          <a:blip r:embed="rId2">
            <a:extLst/>
          </a:blip>
          <a:stretch>
            <a:fillRect/>
          </a:stretch>
        </p:blipFill>
        <p:spPr>
          <a:xfrm>
            <a:off x="-4491" y="1949209"/>
            <a:ext cx="8636001" cy="322020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Titel 1"/>
          <p:cNvSpPr txBox="1"/>
          <p:nvPr/>
        </p:nvSpPr>
        <p:spPr>
          <a:xfrm>
            <a:off x="431799" y="143742"/>
            <a:ext cx="5616775" cy="864097"/>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defRPr b="1" sz="2400">
                <a:solidFill>
                  <a:schemeClr val="accent3">
                    <a:lumOff val="44000"/>
                  </a:schemeClr>
                </a:solidFill>
                <a:latin typeface="D-DIN"/>
                <a:ea typeface="D-DIN"/>
                <a:cs typeface="D-DIN"/>
                <a:sym typeface="D-DIN"/>
              </a:defRPr>
            </a:lvl1pPr>
          </a:lstStyle>
          <a:p>
            <a:pPr/>
            <a:r>
              <a:t>Aufgabe 1: Symptome und Diagnose</a:t>
            </a:r>
          </a:p>
        </p:txBody>
      </p:sp>
      <p:sp>
        <p:nvSpPr>
          <p:cNvPr id="49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49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494"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495" name="Inhaltsplatzhalter 2"/>
          <p:cNvSpPr txBox="1"/>
          <p:nvPr>
            <p:ph type="body" sz="half" idx="1"/>
          </p:nvPr>
        </p:nvSpPr>
        <p:spPr>
          <a:xfrm>
            <a:off x="207825" y="1725180"/>
            <a:ext cx="3935853" cy="3661715"/>
          </a:xfrm>
          <a:prstGeom prst="rect">
            <a:avLst/>
          </a:prstGeom>
        </p:spPr>
        <p:txBody>
          <a:bodyPr/>
          <a:lstStyle/>
          <a:p>
            <a:pPr marL="0" indent="0">
              <a:spcBef>
                <a:spcPts val="600"/>
              </a:spcBef>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600"/>
            </a:pPr>
            <a:r>
              <a:t>Abschnitt „Diagnosis“ S. 1502-1503:</a:t>
            </a:r>
          </a:p>
          <a:p>
            <a:pPr marL="0" indent="0">
              <a:spcBef>
                <a:spcPts val="600"/>
              </a:spcBef>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600"/>
            </a:pPr>
          </a:p>
          <a:p>
            <a:pPr marL="359999" indent="-359999">
              <a:defRPr sz="1600"/>
            </a:pPr>
            <a:r>
              <a:t>1a) Nennt einige der Hauptsymptome der MS und deren Verortung im Nervensystem (Tabelle 1).</a:t>
            </a:r>
          </a:p>
          <a:p>
            <a:pPr marL="359999" indent="-359999">
              <a:defRPr sz="1600"/>
            </a:pPr>
          </a:p>
          <a:p>
            <a:pPr lvl="1" marL="541421" indent="-160421">
              <a:buSzPct val="100000"/>
              <a:buChar char="•"/>
              <a:defRPr sz="1600"/>
            </a:pPr>
            <a:r>
              <a:t>Was ist das Lhermitte-Symptom?</a:t>
            </a:r>
          </a:p>
          <a:p>
            <a:pPr lvl="1" marL="541421" indent="-160421">
              <a:buSzPct val="100000"/>
              <a:buChar char="•"/>
              <a:defRPr sz="1600"/>
            </a:pPr>
          </a:p>
          <a:p>
            <a:pPr lvl="1" marL="541421" indent="-160421">
              <a:buSzPct val="100000"/>
              <a:buChar char="•"/>
              <a:defRPr sz="1600"/>
            </a:pPr>
            <a:r>
              <a:t>Was ist das Uthoff-Phänomen?</a:t>
            </a:r>
          </a:p>
          <a:p>
            <a:pPr lvl="1" marL="541421" indent="-160421">
              <a:buSzPct val="100000"/>
              <a:buChar char="•"/>
              <a:defRPr sz="1600"/>
            </a:pPr>
          </a:p>
          <a:p>
            <a:pPr lvl="1" marL="541421" indent="-160421">
              <a:buSzPct val="100000"/>
              <a:buChar char="•"/>
              <a:defRPr sz="1600"/>
            </a:pPr>
            <a:r>
              <a:t>Haben Sie Ideen zur Erklärung der beiden Phänomene?</a:t>
            </a:r>
          </a:p>
        </p:txBody>
      </p:sp>
      <p:pic>
        <p:nvPicPr>
          <p:cNvPr id="496" name="Bildschirmfoto 2021-05-02 um 13.34.30.png" descr="Bildschirmfoto 2021-05-02 um 13.34.30.png"/>
          <p:cNvPicPr>
            <a:picLocks noChangeAspect="1"/>
          </p:cNvPicPr>
          <p:nvPr/>
        </p:nvPicPr>
        <p:blipFill>
          <a:blip r:embed="rId2">
            <a:extLst/>
          </a:blip>
          <a:srcRect l="1412" t="1343" r="53063" b="8666"/>
          <a:stretch>
            <a:fillRect/>
          </a:stretch>
        </p:blipFill>
        <p:spPr>
          <a:xfrm>
            <a:off x="5301236" y="1860608"/>
            <a:ext cx="2659686" cy="4267468"/>
          </a:xfrm>
          <a:prstGeom prst="rect">
            <a:avLst/>
          </a:prstGeom>
          <a:ln w="12700">
            <a:miter lim="400000"/>
          </a:ln>
        </p:spPr>
      </p:pic>
      <p:sp>
        <p:nvSpPr>
          <p:cNvPr id="497" name="Tabelle 1…"/>
          <p:cNvSpPr txBox="1"/>
          <p:nvPr/>
        </p:nvSpPr>
        <p:spPr>
          <a:xfrm>
            <a:off x="5269540" y="1255452"/>
            <a:ext cx="2896061"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D-DIN"/>
                <a:ea typeface="D-DIN"/>
                <a:cs typeface="D-DIN"/>
                <a:sym typeface="D-DIN"/>
              </a:defRPr>
            </a:pPr>
            <a:r>
              <a:t>Tabelle 1</a:t>
            </a:r>
          </a:p>
          <a:p>
            <a:pPr>
              <a:defRPr sz="1200">
                <a:latin typeface="D-DIN"/>
                <a:ea typeface="D-DIN"/>
                <a:cs typeface="D-DIN"/>
                <a:sym typeface="D-DIN"/>
              </a:defRPr>
            </a:pPr>
            <a:r>
              <a:t>Ausschnitt aus Tabelle 1 aus dem Paper von Compston &amp; Coles (2008, S.1503)</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Titel 1"/>
          <p:cNvSpPr txBox="1"/>
          <p:nvPr/>
        </p:nvSpPr>
        <p:spPr>
          <a:xfrm>
            <a:off x="431799" y="143742"/>
            <a:ext cx="5616775" cy="864097"/>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lvl1pPr>
              <a:defRPr b="1" sz="2400">
                <a:solidFill>
                  <a:schemeClr val="accent3">
                    <a:lumOff val="44000"/>
                  </a:schemeClr>
                </a:solidFill>
                <a:latin typeface="D-DIN"/>
                <a:ea typeface="D-DIN"/>
                <a:cs typeface="D-DIN"/>
                <a:sym typeface="D-DIN"/>
              </a:defRPr>
            </a:lvl1pPr>
          </a:lstStyle>
          <a:p>
            <a:pPr/>
            <a:r>
              <a:t>Aufgabe 1: Symptome und Diagnose</a:t>
            </a:r>
          </a:p>
        </p:txBody>
      </p:sp>
      <p:sp>
        <p:nvSpPr>
          <p:cNvPr id="500"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0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03"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504" name="Inhaltsplatzhalter 2"/>
          <p:cNvSpPr txBox="1"/>
          <p:nvPr>
            <p:ph type="body" sz="quarter" idx="1"/>
          </p:nvPr>
        </p:nvSpPr>
        <p:spPr>
          <a:xfrm>
            <a:off x="489303" y="1464792"/>
            <a:ext cx="6730883" cy="1043412"/>
          </a:xfrm>
          <a:prstGeom prst="rect">
            <a:avLst/>
          </a:prstGeom>
        </p:spPr>
        <p:txBody>
          <a:bodyPr/>
          <a:lstStyle/>
          <a:p>
            <a:pPr marL="0" indent="0">
              <a:spcBef>
                <a:spcPts val="600"/>
              </a:spcBef>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800"/>
            </a:pPr>
            <a:r>
              <a:t>Abschnitt „Diagnosis“ S. 1502-1503:</a:t>
            </a:r>
          </a:p>
          <a:p>
            <a:pPr marL="396000" indent="-396000">
              <a:defRPr sz="1800"/>
            </a:pPr>
            <a:r>
              <a:t>1b) Welche Rolle spielt das MRT bei der Diagnosestellung?</a:t>
            </a:r>
          </a:p>
        </p:txBody>
      </p:sp>
      <p:sp>
        <p:nvSpPr>
          <p:cNvPr id="505" name="Abbildung 10…"/>
          <p:cNvSpPr txBox="1"/>
          <p:nvPr/>
        </p:nvSpPr>
        <p:spPr>
          <a:xfrm>
            <a:off x="540564" y="2412476"/>
            <a:ext cx="8176095"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000">
                <a:latin typeface="D-DIN"/>
                <a:ea typeface="D-DIN"/>
                <a:cs typeface="D-DIN"/>
                <a:sym typeface="D-DIN"/>
              </a:defRPr>
            </a:pPr>
            <a:r>
              <a:t>Abbildung 10</a:t>
            </a:r>
          </a:p>
          <a:p>
            <a:pPr defTabSz="457200">
              <a:defRPr sz="1000">
                <a:latin typeface="D-DIN"/>
                <a:ea typeface="D-DIN"/>
                <a:cs typeface="D-DIN"/>
                <a:sym typeface="D-DIN"/>
              </a:defRPr>
            </a:pPr>
            <a:r>
              <a:t>MRT-Scans eines Patienten mit RRMS</a:t>
            </a:r>
          </a:p>
        </p:txBody>
      </p:sp>
      <p:pic>
        <p:nvPicPr>
          <p:cNvPr id="506" name="MS_serial MRT.jpeg" descr="MS_serial MRT.jpeg"/>
          <p:cNvPicPr>
            <a:picLocks noChangeAspect="1"/>
          </p:cNvPicPr>
          <p:nvPr/>
        </p:nvPicPr>
        <p:blipFill>
          <a:blip r:embed="rId2">
            <a:extLst/>
          </a:blip>
          <a:srcRect l="0" t="0" r="0" b="9966"/>
          <a:stretch>
            <a:fillRect/>
          </a:stretch>
        </p:blipFill>
        <p:spPr>
          <a:xfrm>
            <a:off x="541195" y="2822520"/>
            <a:ext cx="6466044" cy="2201304"/>
          </a:xfrm>
          <a:prstGeom prst="rect">
            <a:avLst/>
          </a:prstGeom>
          <a:ln w="12700">
            <a:miter lim="400000"/>
          </a:ln>
        </p:spPr>
      </p:pic>
      <p:sp>
        <p:nvSpPr>
          <p:cNvPr id="507" name="Rovira et al., 2015"/>
          <p:cNvSpPr txBox="1"/>
          <p:nvPr/>
        </p:nvSpPr>
        <p:spPr>
          <a:xfrm>
            <a:off x="515909" y="4980144"/>
            <a:ext cx="1134838"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Rovira et al., 2015</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Titel 1"/>
          <p:cNvSpPr txBox="1"/>
          <p:nvPr>
            <p:ph type="title"/>
          </p:nvPr>
        </p:nvSpPr>
        <p:spPr>
          <a:xfrm>
            <a:off x="431799" y="143742"/>
            <a:ext cx="5616775" cy="864097"/>
          </a:xfrm>
          <a:prstGeom prst="rect">
            <a:avLst/>
          </a:prstGeom>
        </p:spPr>
        <p:txBody>
          <a:bodyPr/>
          <a:lstStyle/>
          <a:p>
            <a:pPr/>
            <a:r>
              <a:t>Inhalt</a:t>
            </a:r>
          </a:p>
        </p:txBody>
      </p:sp>
      <p:sp>
        <p:nvSpPr>
          <p:cNvPr id="242" name="Inhaltsplatzhalter 2"/>
          <p:cNvSpPr txBox="1"/>
          <p:nvPr>
            <p:ph type="body" idx="1"/>
          </p:nvPr>
        </p:nvSpPr>
        <p:spPr>
          <a:xfrm>
            <a:off x="425821" y="1617992"/>
            <a:ext cx="7812773" cy="4702906"/>
          </a:xfrm>
          <a:prstGeom prst="rect">
            <a:avLst/>
          </a:prstGeom>
        </p:spPr>
        <p:txBody>
          <a:bodyPr/>
          <a:lstStyle/>
          <a:p>
            <a:pPr marL="900000" indent="-900000">
              <a:defRPr sz="1800"/>
            </a:pPr>
            <a:r>
              <a:t>Referat: Schandry, Kapitel 7 - Aufteilung und Struktur des peripheren Nervensystems</a:t>
            </a:r>
          </a:p>
          <a:p>
            <a:pPr lvl="1" marL="742950" indent="-285750">
              <a:spcBef>
                <a:spcPts val="600"/>
              </a:spcBef>
              <a:buClr>
                <a:srgbClr val="000000"/>
              </a:buClr>
              <a:buSzPct val="100000"/>
              <a:buChar char="•"/>
              <a:defRPr sz="1800"/>
            </a:pPr>
          </a:p>
          <a:p>
            <a:pPr marL="0" indent="0">
              <a:spcBef>
                <a:spcPts val="600"/>
              </a:spcBef>
              <a:defRPr sz="1800"/>
            </a:pPr>
            <a:r>
              <a:t>Multiple Sklerose</a:t>
            </a:r>
          </a:p>
          <a:p>
            <a:pPr lvl="1" marL="742950" indent="-285750">
              <a:spcBef>
                <a:spcPts val="600"/>
              </a:spcBef>
              <a:buClr>
                <a:srgbClr val="000000"/>
              </a:buClr>
              <a:buSzPct val="100000"/>
              <a:buChar char="•"/>
              <a:defRPr sz="1600"/>
            </a:pPr>
            <a:r>
              <a:t>Symptome</a:t>
            </a:r>
          </a:p>
          <a:p>
            <a:pPr lvl="1" marL="742950" indent="-285750">
              <a:spcBef>
                <a:spcPts val="600"/>
              </a:spcBef>
              <a:buClr>
                <a:srgbClr val="000000"/>
              </a:buClr>
              <a:buSzPct val="100000"/>
              <a:buChar char="•"/>
              <a:defRPr sz="1600"/>
            </a:pPr>
            <a:r>
              <a:t>Verlauf</a:t>
            </a:r>
          </a:p>
          <a:p>
            <a:pPr lvl="1" marL="742950" indent="-285750">
              <a:spcBef>
                <a:spcPts val="600"/>
              </a:spcBef>
              <a:buClr>
                <a:srgbClr val="000000"/>
              </a:buClr>
              <a:buSzPct val="100000"/>
              <a:buChar char="•"/>
              <a:defRPr sz="1600"/>
            </a:pPr>
            <a:r>
              <a:t>Diagnostik</a:t>
            </a:r>
          </a:p>
          <a:p>
            <a:pPr lvl="1" marL="742950" indent="-285750">
              <a:spcBef>
                <a:spcPts val="600"/>
              </a:spcBef>
              <a:buClr>
                <a:srgbClr val="000000"/>
              </a:buClr>
              <a:buSzPct val="100000"/>
              <a:buChar char="•"/>
              <a:defRPr sz="1600"/>
            </a:pPr>
            <a:r>
              <a:t>Geschichte</a:t>
            </a:r>
          </a:p>
          <a:p>
            <a:pPr lvl="1" marL="742950" indent="-285750">
              <a:spcBef>
                <a:spcPts val="600"/>
              </a:spcBef>
              <a:buClr>
                <a:srgbClr val="000000"/>
              </a:buClr>
              <a:buSzPct val="100000"/>
              <a:buChar char="•"/>
              <a:defRPr sz="1600"/>
            </a:pPr>
            <a:r>
              <a:t>Ursachen</a:t>
            </a:r>
          </a:p>
          <a:p>
            <a:pPr lvl="1" marL="742950" indent="-285750">
              <a:spcBef>
                <a:spcPts val="600"/>
              </a:spcBef>
              <a:buClr>
                <a:srgbClr val="000000"/>
              </a:buClr>
              <a:buSzPct val="100000"/>
              <a:buChar char="•"/>
              <a:defRPr sz="1600"/>
            </a:pPr>
            <a:r>
              <a:t>Medizinische Behandlung von MS</a:t>
            </a:r>
          </a:p>
          <a:p>
            <a:pPr lvl="1" marL="742950" indent="-285750">
              <a:spcBef>
                <a:spcPts val="600"/>
              </a:spcBef>
              <a:buClr>
                <a:srgbClr val="000000"/>
              </a:buClr>
              <a:buSzPct val="100000"/>
              <a:buChar char="•"/>
              <a:defRPr sz="1800"/>
            </a:pPr>
          </a:p>
          <a:p>
            <a:pPr marL="0" indent="0">
              <a:defRPr sz="1800"/>
            </a:pPr>
            <a:r>
              <a:t>Gruppenarbeit: Multiple Sclerosis Review</a:t>
            </a:r>
          </a:p>
        </p:txBody>
      </p:sp>
      <p:sp>
        <p:nvSpPr>
          <p:cNvPr id="24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44" name="Psy_B_7-2: funktionelle Neuroanatomie, Merle Schuckart (schuckart@psychologie.uni-kiel.de), WiSe 2021/20022"/>
          <p:cNvSpPr txBox="1"/>
          <p:nvPr/>
        </p:nvSpPr>
        <p:spPr>
          <a:xfrm>
            <a:off x="314791" y="6213840"/>
            <a:ext cx="7836895"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WiSe 2021/20022</a:t>
            </a:r>
          </a:p>
        </p:txBody>
      </p:sp>
      <p:sp>
        <p:nvSpPr>
          <p:cNvPr id="245"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1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12"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513" name="Inhaltsplatzhalter 2"/>
          <p:cNvSpPr txBox="1"/>
          <p:nvPr>
            <p:ph type="body" sz="half" idx="1"/>
          </p:nvPr>
        </p:nvSpPr>
        <p:spPr>
          <a:xfrm>
            <a:off x="569296" y="1306033"/>
            <a:ext cx="7936953" cy="1587429"/>
          </a:xfrm>
          <a:prstGeom prst="rect">
            <a:avLst/>
          </a:prstGeom>
        </p:spPr>
        <p:txBody>
          <a:bodyPr/>
          <a:lstStyle/>
          <a:p>
            <a:pPr marL="0" indent="0">
              <a:defRPr sz="1800"/>
            </a:pPr>
            <a:r>
              <a:t>2a) Abschnitte „Disease mechanism“ und „Pathophysiology“, S. 1506-1509:</a:t>
            </a:r>
          </a:p>
          <a:p>
            <a:pPr marL="0" indent="0">
              <a:defRPr sz="1800"/>
            </a:pPr>
            <a:r>
              <a:t>Was sind das zentrale Kennzeichen von MS und was sind die daran beteiligten Mechansimen?</a:t>
            </a:r>
          </a:p>
        </p:txBody>
      </p:sp>
      <p:sp>
        <p:nvSpPr>
          <p:cNvPr id="514" name="Titel 1"/>
          <p:cNvSpPr txBox="1"/>
          <p:nvPr>
            <p:ph type="title"/>
          </p:nvPr>
        </p:nvSpPr>
        <p:spPr>
          <a:xfrm>
            <a:off x="431799" y="143742"/>
            <a:ext cx="5616775" cy="864097"/>
          </a:xfrm>
          <a:prstGeom prst="rect">
            <a:avLst/>
          </a:prstGeom>
        </p:spPr>
        <p:txBody>
          <a:bodyPr/>
          <a:lstStyle/>
          <a:p>
            <a:pPr/>
            <a:r>
              <a:t>Aufgabe 2: Krankheits-Mechanismen</a:t>
            </a:r>
          </a:p>
        </p:txBody>
      </p:sp>
      <p:pic>
        <p:nvPicPr>
          <p:cNvPr id="515" name="4.10.4 Oligodendrozyten.jpg" descr="4.10.4 Oligodendrozyten.jpg"/>
          <p:cNvPicPr>
            <a:picLocks noChangeAspect="1"/>
          </p:cNvPicPr>
          <p:nvPr/>
        </p:nvPicPr>
        <p:blipFill>
          <a:blip r:embed="rId2">
            <a:extLst/>
          </a:blip>
          <a:srcRect l="4325" t="0" r="0" b="0"/>
          <a:stretch>
            <a:fillRect/>
          </a:stretch>
        </p:blipFill>
        <p:spPr>
          <a:xfrm>
            <a:off x="1569637" y="2911151"/>
            <a:ext cx="5139777" cy="3021383"/>
          </a:xfrm>
          <a:prstGeom prst="rect">
            <a:avLst/>
          </a:prstGeom>
          <a:ln w="12700">
            <a:miter lim="400000"/>
          </a:ln>
        </p:spPr>
      </p:pic>
      <p:sp>
        <p:nvSpPr>
          <p:cNvPr id="516" name="Abbildung 11…"/>
          <p:cNvSpPr txBox="1"/>
          <p:nvPr/>
        </p:nvSpPr>
        <p:spPr>
          <a:xfrm>
            <a:off x="1563816" y="2426454"/>
            <a:ext cx="6209347"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latin typeface="D-DIN"/>
                <a:ea typeface="D-DIN"/>
                <a:cs typeface="D-DIN"/>
                <a:sym typeface="D-DIN"/>
              </a:defRPr>
            </a:pPr>
            <a:r>
              <a:t>Abbildung 11</a:t>
            </a:r>
          </a:p>
          <a:p>
            <a:pPr defTabSz="457200">
              <a:defRPr sz="1200">
                <a:latin typeface="D-DIN"/>
                <a:ea typeface="D-DIN"/>
                <a:cs typeface="D-DIN"/>
                <a:sym typeface="D-DIN"/>
              </a:defRPr>
            </a:pPr>
            <a:r>
              <a:t>eGFP-fluoreszente Oligodendrozyten im Corpus Callosum</a:t>
            </a:r>
          </a:p>
        </p:txBody>
      </p:sp>
      <p:sp>
        <p:nvSpPr>
          <p:cNvPr id="517" name="Richter, o.D."/>
          <p:cNvSpPr txBox="1"/>
          <p:nvPr/>
        </p:nvSpPr>
        <p:spPr>
          <a:xfrm>
            <a:off x="1527853" y="5895314"/>
            <a:ext cx="802951"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Richter, o.D.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9"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2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2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22"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523" name="Inhaltsplatzhalter 2"/>
          <p:cNvSpPr txBox="1"/>
          <p:nvPr>
            <p:ph type="body" sz="quarter" idx="1"/>
          </p:nvPr>
        </p:nvSpPr>
        <p:spPr>
          <a:xfrm>
            <a:off x="444499" y="1235990"/>
            <a:ext cx="7915486" cy="1223570"/>
          </a:xfrm>
          <a:prstGeom prst="rect">
            <a:avLst/>
          </a:prstGeom>
        </p:spPr>
        <p:txBody>
          <a:bodyPr/>
          <a:lstStyle/>
          <a:p>
            <a:pPr marL="0" indent="0" defTabSz="336947">
              <a:spcBef>
                <a:spcPts val="500"/>
              </a:spcBef>
              <a:defRPr sz="1350"/>
            </a:pPr>
            <a:r>
              <a:t>2b) Abschnitte „Disease mechanism“ und „Pathophysiology“, </a:t>
            </a:r>
          </a:p>
          <a:p>
            <a:pPr marL="0" indent="0" defTabSz="336947">
              <a:spcBef>
                <a:spcPts val="500"/>
              </a:spcBef>
              <a:defRPr sz="1350"/>
            </a:pPr>
            <a:r>
              <a:t>S. 1506-1507 &amp; 1507 (ganz unten links) –1509:</a:t>
            </a:r>
          </a:p>
          <a:p>
            <a:pPr marL="0" indent="0" defTabSz="336947">
              <a:spcBef>
                <a:spcPts val="500"/>
              </a:spcBef>
              <a:defRPr sz="1350"/>
            </a:pPr>
            <a:r>
              <a:t>Erklärt die dargestellten klinischen Verlaufsformen der MS und die zugrundeliegenden Prozesse anhand der Abbildung.</a:t>
            </a:r>
          </a:p>
        </p:txBody>
      </p:sp>
      <p:pic>
        <p:nvPicPr>
          <p:cNvPr id="524" name="Bild 3" descr="Bild 3"/>
          <p:cNvPicPr>
            <a:picLocks noChangeAspect="1"/>
          </p:cNvPicPr>
          <p:nvPr/>
        </p:nvPicPr>
        <p:blipFill>
          <a:blip r:embed="rId2">
            <a:extLst/>
          </a:blip>
          <a:srcRect l="0" t="3999" r="0" b="922"/>
          <a:stretch>
            <a:fillRect/>
          </a:stretch>
        </p:blipFill>
        <p:spPr>
          <a:xfrm>
            <a:off x="316483" y="2595070"/>
            <a:ext cx="7318907" cy="2235502"/>
          </a:xfrm>
          <a:prstGeom prst="rect">
            <a:avLst/>
          </a:prstGeom>
          <a:ln w="12700">
            <a:miter lim="400000"/>
          </a:ln>
        </p:spPr>
      </p:pic>
      <p:sp>
        <p:nvSpPr>
          <p:cNvPr id="525" name="Titel 1"/>
          <p:cNvSpPr txBox="1"/>
          <p:nvPr>
            <p:ph type="title"/>
          </p:nvPr>
        </p:nvSpPr>
        <p:spPr>
          <a:xfrm>
            <a:off x="431799" y="143742"/>
            <a:ext cx="5616775" cy="864097"/>
          </a:xfrm>
          <a:prstGeom prst="rect">
            <a:avLst/>
          </a:prstGeom>
        </p:spPr>
        <p:txBody>
          <a:bodyPr/>
          <a:lstStyle/>
          <a:p>
            <a:pPr/>
            <a:r>
              <a:t>Aufgabe 2: Krankheits-Mechanismen</a:t>
            </a:r>
          </a:p>
        </p:txBody>
      </p:sp>
      <p:sp>
        <p:nvSpPr>
          <p:cNvPr id="526" name="Abbildung 12…"/>
          <p:cNvSpPr txBox="1"/>
          <p:nvPr/>
        </p:nvSpPr>
        <p:spPr>
          <a:xfrm>
            <a:off x="375737" y="2236215"/>
            <a:ext cx="6209347"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latin typeface="D-DIN"/>
                <a:ea typeface="D-DIN"/>
                <a:cs typeface="D-DIN"/>
                <a:sym typeface="D-DIN"/>
              </a:defRPr>
            </a:pPr>
            <a:r>
              <a:t>Abbildung 12</a:t>
            </a:r>
          </a:p>
          <a:p>
            <a:pPr defTabSz="457200">
              <a:defRPr sz="800">
                <a:latin typeface="D-DIN"/>
                <a:ea typeface="D-DIN"/>
                <a:cs typeface="D-DIN"/>
                <a:sym typeface="D-DIN"/>
              </a:defRPr>
            </a:pPr>
            <a:r>
              <a:t>Klinische Verlaufsformen der MS.</a:t>
            </a:r>
          </a:p>
        </p:txBody>
      </p:sp>
      <p:sp>
        <p:nvSpPr>
          <p:cNvPr id="527" name="2c) Welche Erklärungen werden angeboten für:…"/>
          <p:cNvSpPr txBox="1"/>
          <p:nvPr/>
        </p:nvSpPr>
        <p:spPr>
          <a:xfrm>
            <a:off x="334736" y="5159612"/>
            <a:ext cx="7531209" cy="891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700"/>
              </a:spcBef>
              <a:defRPr sz="1400">
                <a:latin typeface="D-DIN"/>
                <a:ea typeface="D-DIN"/>
                <a:cs typeface="D-DIN"/>
                <a:sym typeface="D-DIN"/>
              </a:defRPr>
            </a:pPr>
            <a:r>
              <a:t>2c) Welche Erklärungen werden angeboten für:</a:t>
            </a:r>
          </a:p>
          <a:p>
            <a:pPr lvl="1" marL="742950" indent="-285750">
              <a:spcBef>
                <a:spcPts val="600"/>
              </a:spcBef>
              <a:buClr>
                <a:srgbClr val="000000"/>
              </a:buClr>
              <a:buSzPct val="100000"/>
              <a:buChar char="•"/>
              <a:defRPr sz="1400">
                <a:latin typeface="D-DIN"/>
                <a:ea typeface="D-DIN"/>
                <a:cs typeface="D-DIN"/>
                <a:sym typeface="D-DIN"/>
              </a:defRPr>
            </a:pPr>
            <a:r>
              <a:t>das Lhermitte-Symptom?</a:t>
            </a:r>
          </a:p>
          <a:p>
            <a:pPr lvl="1" marL="742950" indent="-285750">
              <a:spcBef>
                <a:spcPts val="600"/>
              </a:spcBef>
              <a:buClr>
                <a:srgbClr val="000000"/>
              </a:buClr>
              <a:buSzPct val="100000"/>
              <a:buChar char="•"/>
              <a:defRPr sz="1400">
                <a:latin typeface="D-DIN"/>
                <a:ea typeface="D-DIN"/>
                <a:cs typeface="D-DIN"/>
                <a:sym typeface="D-DIN"/>
              </a:defRPr>
            </a:pPr>
            <a:r>
              <a:t>das Uthoff-Phänomen?</a:t>
            </a:r>
          </a:p>
        </p:txBody>
      </p:sp>
      <p:sp>
        <p:nvSpPr>
          <p:cNvPr id="528" name="Compston &amp; Coles, 2008, S.1503"/>
          <p:cNvSpPr txBox="1"/>
          <p:nvPr/>
        </p:nvSpPr>
        <p:spPr>
          <a:xfrm>
            <a:off x="331380" y="4761294"/>
            <a:ext cx="1989111"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000">
                <a:latin typeface="D-DIN"/>
                <a:ea typeface="D-DIN"/>
                <a:cs typeface="D-DIN"/>
                <a:sym typeface="D-DIN"/>
              </a:defRPr>
            </a:lvl1pPr>
          </a:lstStyle>
          <a:p>
            <a:pPr/>
            <a:r>
              <a:t>Compston &amp; Coles, 2008, S.1503</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itel 1"/>
          <p:cNvSpPr txBox="1"/>
          <p:nvPr>
            <p:ph type="title"/>
          </p:nvPr>
        </p:nvSpPr>
        <p:spPr>
          <a:xfrm>
            <a:off x="431799" y="143742"/>
            <a:ext cx="5616775" cy="864097"/>
          </a:xfrm>
          <a:prstGeom prst="rect">
            <a:avLst/>
          </a:prstGeom>
        </p:spPr>
        <p:txBody>
          <a:bodyPr/>
          <a:lstStyle/>
          <a:p>
            <a:pPr/>
            <a:r>
              <a:t>Aufgabe 3: Umweltfaktoren</a:t>
            </a:r>
          </a:p>
        </p:txBody>
      </p:sp>
      <p:sp>
        <p:nvSpPr>
          <p:cNvPr id="531"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3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34"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
        <p:nvSpPr>
          <p:cNvPr id="535" name="Inhaltsplatzhalter 2"/>
          <p:cNvSpPr txBox="1"/>
          <p:nvPr>
            <p:ph type="body" sz="quarter" idx="1"/>
          </p:nvPr>
        </p:nvSpPr>
        <p:spPr>
          <a:xfrm>
            <a:off x="372148" y="1692064"/>
            <a:ext cx="2062644" cy="4008216"/>
          </a:xfrm>
          <a:prstGeom prst="rect">
            <a:avLst/>
          </a:prstGeom>
        </p:spPr>
        <p:txBody>
          <a:bodyPr/>
          <a:lstStyle/>
          <a:p>
            <a:pPr marL="0" indent="0">
              <a:spcBef>
                <a:spcPts val="600"/>
              </a:spcBef>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600"/>
            </a:pPr>
            <a:r>
              <a:t>Abschnitt „environmental factor“, S. 1504 - 1505:</a:t>
            </a:r>
          </a:p>
          <a:p>
            <a:pPr marL="0" indent="0">
              <a:defRPr sz="1600"/>
            </a:pPr>
          </a:p>
          <a:p>
            <a:pPr marL="0" indent="0">
              <a:defRPr sz="1600"/>
            </a:pPr>
            <a:r>
              <a:t>3a) Wo finden sich regionale Häufungen von MS?</a:t>
            </a:r>
          </a:p>
          <a:p>
            <a:pPr marL="0" indent="0">
              <a:defRPr sz="1600"/>
            </a:pPr>
          </a:p>
          <a:p>
            <a:pPr marL="0" indent="0">
              <a:defRPr sz="1600"/>
            </a:pPr>
            <a:r>
              <a:t>3b) Welche Rolle spielt dabei das Alter?</a:t>
            </a:r>
          </a:p>
          <a:p>
            <a:pPr marL="0" indent="0">
              <a:defRPr sz="1600"/>
            </a:pPr>
          </a:p>
          <a:p>
            <a:pPr marL="0" indent="0">
              <a:defRPr sz="1600"/>
            </a:pPr>
            <a:r>
              <a:t>3c) Was ist die Hygiene-Hypothese?</a:t>
            </a:r>
          </a:p>
        </p:txBody>
      </p:sp>
      <p:pic>
        <p:nvPicPr>
          <p:cNvPr id="536" name="Bild 3" descr="Bild 3"/>
          <p:cNvPicPr>
            <a:picLocks noChangeAspect="1"/>
          </p:cNvPicPr>
          <p:nvPr/>
        </p:nvPicPr>
        <p:blipFill>
          <a:blip r:embed="rId2">
            <a:extLst/>
          </a:blip>
          <a:srcRect l="2174" t="2142" r="1032" b="2377"/>
          <a:stretch>
            <a:fillRect/>
          </a:stretch>
        </p:blipFill>
        <p:spPr>
          <a:xfrm>
            <a:off x="2718100" y="2054520"/>
            <a:ext cx="5739596" cy="3021717"/>
          </a:xfrm>
          <a:prstGeom prst="rect">
            <a:avLst/>
          </a:prstGeom>
          <a:ln w="12700">
            <a:miter lim="400000"/>
          </a:ln>
        </p:spPr>
      </p:pic>
      <p:sp>
        <p:nvSpPr>
          <p:cNvPr id="537" name="Compston &amp; Coles, 2008, S.1505"/>
          <p:cNvSpPr txBox="1"/>
          <p:nvPr/>
        </p:nvSpPr>
        <p:spPr>
          <a:xfrm>
            <a:off x="3142991" y="5161470"/>
            <a:ext cx="1612117" cy="218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800">
                <a:latin typeface="D-DIN"/>
                <a:ea typeface="D-DIN"/>
                <a:cs typeface="D-DIN"/>
                <a:sym typeface="D-DIN"/>
              </a:defRPr>
            </a:lvl1pPr>
          </a:lstStyle>
          <a:p>
            <a:pPr/>
            <a:r>
              <a:t>Compston &amp; Coles, 2008, S.1505</a:t>
            </a:r>
          </a:p>
        </p:txBody>
      </p:sp>
      <p:sp>
        <p:nvSpPr>
          <p:cNvPr id="538" name="Abbildung 13…"/>
          <p:cNvSpPr txBox="1"/>
          <p:nvPr/>
        </p:nvSpPr>
        <p:spPr>
          <a:xfrm>
            <a:off x="3026928" y="1787243"/>
            <a:ext cx="3832175" cy="34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800">
                <a:latin typeface="D-DIN"/>
                <a:ea typeface="D-DIN"/>
                <a:cs typeface="D-DIN"/>
                <a:sym typeface="D-DIN"/>
              </a:defRPr>
            </a:pPr>
            <a:r>
              <a:t>Abbildung 13</a:t>
            </a:r>
          </a:p>
          <a:p>
            <a:pPr defTabSz="457200">
              <a:defRPr sz="800">
                <a:latin typeface="D-DIN"/>
                <a:ea typeface="D-DIN"/>
                <a:cs typeface="D-DIN"/>
                <a:sym typeface="D-DIN"/>
              </a:defRPr>
            </a:pPr>
            <a:r>
              <a:t>Verbreitung der MS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Foliennummer"/>
          <p:cNvSpPr txBox="1"/>
          <p:nvPr>
            <p:ph type="sldNum" sz="quarter" idx="4294967295"/>
          </p:nvPr>
        </p:nvSpPr>
        <p:spPr>
          <a:xfrm>
            <a:off x="6028654" y="5905672"/>
            <a:ext cx="345402" cy="337650"/>
          </a:xfrm>
          <a:prstGeom prst="rect">
            <a:avLst/>
          </a:prstGeom>
          <a:extLst>
            <a:ext uri="{C572A759-6A51-4108-AA02-DFA0A04FC94B}">
              <ma14:wrappingTextBoxFlag xmlns:ma14="http://schemas.microsoft.com/office/mac/drawingml/2011/main" val="1"/>
            </a:ext>
          </a:extLst>
        </p:spPr>
        <p:txBody>
          <a:bodyPr lIns="39214" tIns="39214" rIns="39214" bIns="39214" anchor="t"/>
          <a:lstStyle>
            <a:lvl1pPr algn="ctr">
              <a:defRPr sz="1800"/>
            </a:lvl1pPr>
          </a:lstStyle>
          <a:p>
            <a:pPr/>
            <a:fld id="{86CB4B4D-7CA3-9044-876B-883B54F8677D}" type="slidenum"/>
          </a:p>
        </p:txBody>
      </p:sp>
      <p:sp>
        <p:nvSpPr>
          <p:cNvPr id="541" name="Dr. Julian Keil…"/>
          <p:cNvSpPr txBox="1"/>
          <p:nvPr>
            <p:ph type="subTitle" sz="half" idx="1"/>
          </p:nvPr>
        </p:nvSpPr>
        <p:spPr>
          <a:xfrm>
            <a:off x="414318" y="2319116"/>
            <a:ext cx="7633033" cy="2685319"/>
          </a:xfrm>
          <a:prstGeom prst="rect">
            <a:avLst/>
          </a:prstGeom>
        </p:spPr>
        <p:txBody>
          <a:bodyPr/>
          <a:lstStyle/>
          <a:p>
            <a:pPr marL="342900" indent="-342900" algn="l">
              <a:buClr>
                <a:srgbClr val="000000"/>
              </a:buClr>
              <a:buSzPct val="100000"/>
              <a:buFont typeface="Arial"/>
              <a:buChar char="•"/>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sz="2000"/>
            </a:pPr>
            <a:r>
              <a:t>Referat</a:t>
            </a:r>
            <a:r>
              <a:rPr b="0"/>
              <a:t>: Das visuelle System</a:t>
            </a:r>
            <a:endParaRPr sz="1800"/>
          </a:p>
          <a:p>
            <a:pPr algn="l">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800"/>
            </a:pPr>
          </a:p>
          <a:p>
            <a:pPr marL="342900" indent="-342900" algn="l">
              <a:buClr>
                <a:srgbClr val="000000"/>
              </a:buClr>
              <a:buSzPct val="100000"/>
              <a:buFont typeface="Arial"/>
              <a:buChar char="•"/>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sz="2000"/>
            </a:pPr>
            <a:r>
              <a:t>Vorbereitung</a:t>
            </a:r>
            <a:r>
              <a:rPr b="0"/>
              <a:t> </a:t>
            </a:r>
            <a:r>
              <a:t>auf die nächste Sitzung:</a:t>
            </a:r>
            <a:br/>
            <a:r>
              <a:rPr b="0" sz="1800"/>
              <a:t>Schauen Sie sich den Artikel von Zeki et al. (1999) zuhause an und zwar…</a:t>
            </a:r>
          </a:p>
          <a:p>
            <a:pPr lvl="1" marL="742950" indent="-285750" algn="l">
              <a:spcBef>
                <a:spcPts val="600"/>
              </a:spcBef>
              <a:buClr>
                <a:srgbClr val="000000"/>
              </a:buClr>
              <a:buSzPct val="100000"/>
              <a:buFont typeface="Arial"/>
              <a:buChar char="•"/>
              <a:defRPr b="1" sz="1800"/>
            </a:pPr>
            <a:r>
              <a:t>Vornamen mit A-L</a:t>
            </a:r>
            <a:r>
              <a:rPr b="0"/>
              <a:t>: die psychophysikalische Untersuchung und Ergebnisse </a:t>
            </a:r>
          </a:p>
          <a:p>
            <a:pPr lvl="1" marL="742950" indent="-285750" algn="l">
              <a:spcBef>
                <a:spcPts val="600"/>
              </a:spcBef>
              <a:buClr>
                <a:srgbClr val="000000"/>
              </a:buClr>
              <a:buSzPct val="100000"/>
              <a:buFont typeface="Arial"/>
              <a:buChar char="•"/>
              <a:defRPr b="1" sz="1800"/>
            </a:pPr>
            <a:r>
              <a:t>Vornamen mit M-Z</a:t>
            </a:r>
            <a:r>
              <a:rPr b="0"/>
              <a:t>: die fMRI Untersuchung und Ergebnisse</a:t>
            </a:r>
          </a:p>
        </p:txBody>
      </p:sp>
      <p:sp>
        <p:nvSpPr>
          <p:cNvPr id="542" name="Text Box 3"/>
          <p:cNvSpPr txBox="1"/>
          <p:nvPr/>
        </p:nvSpPr>
        <p:spPr>
          <a:xfrm>
            <a:off x="287338" y="639762"/>
            <a:ext cx="568960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b="1" sz="2400">
                <a:solidFill>
                  <a:schemeClr val="accent3">
                    <a:lumOff val="44000"/>
                  </a:schemeClr>
                </a:solidFill>
                <a:latin typeface="D-DIN"/>
                <a:ea typeface="D-DIN"/>
                <a:cs typeface="D-DIN"/>
                <a:sym typeface="D-DIN"/>
              </a:defRPr>
            </a:lvl1pPr>
          </a:lstStyle>
          <a:p>
            <a:pPr/>
            <a:r>
              <a:t>Nächste Woche</a:t>
            </a:r>
          </a:p>
        </p:txBody>
      </p:sp>
      <p:sp>
        <p:nvSpPr>
          <p:cNvPr id="54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4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45"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0" name="Titel 1"/>
          <p:cNvSpPr txBox="1"/>
          <p:nvPr>
            <p:ph type="title"/>
          </p:nvPr>
        </p:nvSpPr>
        <p:spPr>
          <a:xfrm>
            <a:off x="431799" y="143742"/>
            <a:ext cx="5616775" cy="864097"/>
          </a:xfrm>
          <a:prstGeom prst="rect">
            <a:avLst/>
          </a:prstGeom>
        </p:spPr>
        <p:txBody>
          <a:bodyPr/>
          <a:lstStyle/>
          <a:p>
            <a:pPr/>
            <a:r>
              <a:t>Literatur</a:t>
            </a:r>
          </a:p>
        </p:txBody>
      </p:sp>
      <p:sp>
        <p:nvSpPr>
          <p:cNvPr id="551" name="Inhaltsplatzhalter 2"/>
          <p:cNvSpPr txBox="1"/>
          <p:nvPr>
            <p:ph type="body" idx="1"/>
          </p:nvPr>
        </p:nvSpPr>
        <p:spPr>
          <a:xfrm>
            <a:off x="431799" y="1516062"/>
            <a:ext cx="7773990" cy="4275138"/>
          </a:xfrm>
          <a:prstGeom prst="rect">
            <a:avLst/>
          </a:prstGeom>
        </p:spPr>
        <p:txBody>
          <a:bodyPr/>
          <a:lstStyle/>
          <a:p>
            <a:pPr marL="160421" indent="-160421" defTabSz="457200">
              <a:lnSpc>
                <a:spcPct val="80000"/>
              </a:lnSpc>
              <a:spcBef>
                <a:spcPts val="3000"/>
              </a:spcBef>
              <a:buSzPct val="100000"/>
              <a:buChar char="•"/>
              <a:defRPr sz="1600"/>
            </a:pPr>
            <a:r>
              <a:t>Compston, A. &amp; Coles, A. (2008). Multiple sclerosis. </a:t>
            </a:r>
            <a:r>
              <a:rPr i="1"/>
              <a:t>The Lancet</a:t>
            </a:r>
            <a:r>
              <a:t>, </a:t>
            </a:r>
            <a:r>
              <a:rPr i="1"/>
              <a:t>372</a:t>
            </a:r>
            <a:r>
              <a:t>(9648), 1502–1517. doi: 10.1016/s0140-6736(08)61620-7</a:t>
            </a:r>
          </a:p>
          <a:p>
            <a:pPr marL="160421" indent="-160421" defTabSz="457200">
              <a:lnSpc>
                <a:spcPct val="80000"/>
              </a:lnSpc>
              <a:spcBef>
                <a:spcPts val="3000"/>
              </a:spcBef>
              <a:buSzPct val="100000"/>
              <a:buChar char="•"/>
              <a:defRPr sz="1600">
                <a:latin typeface="+mn-lt"/>
                <a:ea typeface="+mn-ea"/>
                <a:cs typeface="+mn-cs"/>
                <a:sym typeface="Helvetica"/>
              </a:defRPr>
            </a:pPr>
            <a:r>
              <a:t>Kandel, E. R., Schwartz, J. H., Jessell, T. M., Siegelbaum, S. A. &amp; Hudspeth, A. J. (2012). </a:t>
            </a:r>
            <a:r>
              <a:rPr i="1"/>
              <a:t>Principles of Neural Science (Principles of Neural Science (Kandel))</a:t>
            </a:r>
            <a:r>
              <a:t> (5. Aufl.). New York, NY, USA: McGraw-Hill Education Ltd.</a:t>
            </a:r>
          </a:p>
          <a:p>
            <a:pPr marL="160421" indent="-160421" defTabSz="457200">
              <a:lnSpc>
                <a:spcPct val="80000"/>
              </a:lnSpc>
              <a:spcBef>
                <a:spcPts val="3000"/>
              </a:spcBef>
              <a:buSzPct val="100000"/>
              <a:buChar char="•"/>
              <a:defRPr sz="1600">
                <a:latin typeface="+mn-lt"/>
                <a:ea typeface="+mn-ea"/>
                <a:cs typeface="+mn-cs"/>
                <a:sym typeface="Helvetica"/>
              </a:defRPr>
            </a:pPr>
            <a:r>
              <a:t>Schandry, R. (2016). Aufbau und Funktion des Nervensystems. In </a:t>
            </a:r>
            <a:r>
              <a:rPr i="1"/>
              <a:t>Biologische Psychologie</a:t>
            </a:r>
            <a:r>
              <a:t> (4. überarbeitete Auflage, S. 109–162). Weinheim, Deutschland: Beltz Verlag.</a:t>
            </a:r>
          </a:p>
          <a:p>
            <a:pPr marL="160421" indent="-160421" defTabSz="457200">
              <a:lnSpc>
                <a:spcPct val="80000"/>
              </a:lnSpc>
              <a:spcBef>
                <a:spcPts val="3000"/>
              </a:spcBef>
              <a:buSzPct val="100000"/>
              <a:buChar char="•"/>
              <a:defRPr sz="1600">
                <a:latin typeface="+mn-lt"/>
                <a:ea typeface="+mn-ea"/>
                <a:cs typeface="+mn-cs"/>
                <a:sym typeface="Helvetica"/>
              </a:defRPr>
            </a:pPr>
            <a:r>
              <a:t>Schandry, R. (2016). Steuerung vegetativer Funktionen. In </a:t>
            </a:r>
            <a:r>
              <a:rPr i="1"/>
              <a:t>Biologische Psychologie</a:t>
            </a:r>
            <a:r>
              <a:t> (4. überarbeitete Auflage, S. 163–177). Weinheim, Deutschland: Beltz Verlag.</a:t>
            </a:r>
          </a:p>
        </p:txBody>
      </p:sp>
      <p:sp>
        <p:nvSpPr>
          <p:cNvPr id="55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5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54"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Textfeld 3"/>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7" name="Titel 1"/>
          <p:cNvSpPr txBox="1"/>
          <p:nvPr>
            <p:ph type="title"/>
          </p:nvPr>
        </p:nvSpPr>
        <p:spPr>
          <a:xfrm>
            <a:off x="431799" y="143742"/>
            <a:ext cx="5616775" cy="864097"/>
          </a:xfrm>
          <a:prstGeom prst="rect">
            <a:avLst/>
          </a:prstGeom>
        </p:spPr>
        <p:txBody>
          <a:bodyPr/>
          <a:lstStyle/>
          <a:p>
            <a:pPr/>
            <a:r>
              <a:t>Abbildungen</a:t>
            </a:r>
          </a:p>
        </p:txBody>
      </p:sp>
      <p:sp>
        <p:nvSpPr>
          <p:cNvPr id="558" name="Inhaltsplatzhalter 2"/>
          <p:cNvSpPr txBox="1"/>
          <p:nvPr>
            <p:ph type="body" idx="1"/>
          </p:nvPr>
        </p:nvSpPr>
        <p:spPr>
          <a:xfrm>
            <a:off x="276029" y="1415046"/>
            <a:ext cx="8105759" cy="4623250"/>
          </a:xfrm>
          <a:prstGeom prst="rect">
            <a:avLst/>
          </a:prstGeom>
        </p:spPr>
        <p:txBody>
          <a:bodyPr/>
          <a:lstStyle/>
          <a:p>
            <a:pPr marL="150795" indent="-150795" defTabSz="429768">
              <a:spcBef>
                <a:spcPts val="1500"/>
              </a:spcBef>
              <a:buSzPct val="100000"/>
              <a:buChar char="•"/>
              <a:defRPr sz="1222">
                <a:latin typeface="+mn-lt"/>
                <a:ea typeface="+mn-ea"/>
                <a:cs typeface="+mn-cs"/>
                <a:sym typeface="Helvetica"/>
              </a:defRPr>
            </a:pPr>
            <a:r>
              <a:t>Compston, A. &amp; Coles, A. (2008). Multiple sclerosis. </a:t>
            </a:r>
            <a:r>
              <a:rPr i="1"/>
              <a:t>The Lancet</a:t>
            </a:r>
            <a:r>
              <a:t>, </a:t>
            </a:r>
            <a:r>
              <a:rPr i="1"/>
              <a:t>372</a:t>
            </a:r>
            <a:r>
              <a:t>(9648), 1502–1517. doi: 10.1016/s0140-6736(08)61620-7</a:t>
            </a:r>
          </a:p>
          <a:p>
            <a:pPr marL="150795" indent="-150795" defTabSz="429768">
              <a:spcBef>
                <a:spcPts val="1500"/>
              </a:spcBef>
              <a:buSzPct val="100000"/>
              <a:buChar char="•"/>
              <a:defRPr sz="1222"/>
            </a:pPr>
            <a:r>
              <a:t>Dorst, J. (2016). </a:t>
            </a:r>
            <a:r>
              <a:rPr i="1"/>
              <a:t>Immunadsorptionsgerät</a:t>
            </a:r>
            <a:r>
              <a:t> [Fotografie]. Abgerufen von https://www.freseniusmedicalcare.com/fileadmin/data/de/images/Healthcare_Professionals/Therapeutic_apheresis/DE/IA_Fachartikel_Johannes_Dorst-Immunapherese-Multiple_Sklerose-2016.pdf</a:t>
            </a:r>
          </a:p>
          <a:p>
            <a:pPr marL="141371" indent="-141371" defTabSz="429768">
              <a:spcBef>
                <a:spcPts val="1500"/>
              </a:spcBef>
              <a:buSzPct val="100000"/>
              <a:buChar char="•"/>
              <a:defRPr sz="1222"/>
            </a:pPr>
            <a:r>
              <a:t>Gaillard, F. (o. D.). Multiple sclerosis [MRT-Scan]. Abgerufen von </a:t>
            </a:r>
            <a:r>
              <a:rPr u="sng">
                <a:solidFill>
                  <a:srgbClr val="CCCCFF"/>
                </a:solidFill>
                <a:uFill>
                  <a:solidFill>
                    <a:srgbClr val="CCCCFF"/>
                  </a:solidFill>
                </a:uFill>
                <a:hlinkClick r:id="rId2" invalidUrl="" action="" tgtFrame="" tooltip="" history="1" highlightClick="0" endSnd="0"/>
              </a:rPr>
              <a:t>https://radiopaedia.org/cases/ms02</a:t>
            </a:r>
          </a:p>
          <a:p>
            <a:pPr marL="141371" indent="-141371" defTabSz="429768">
              <a:spcBef>
                <a:spcPts val="1500"/>
              </a:spcBef>
              <a:buSzPct val="100000"/>
              <a:buChar char="•"/>
              <a:defRPr sz="1222"/>
            </a:pPr>
            <a:r>
              <a:rPr i="1"/>
              <a:t>Lidwina von Schiedam</a:t>
            </a:r>
            <a:r>
              <a:t>. (o. D.). [Holzschnitt]. https://multiple-sclerosis-research.org/2011/06/history-of-ms-2-st-lidwina-of-schiedam-1380-1433/</a:t>
            </a:r>
          </a:p>
          <a:p>
            <a:pPr marL="150795" indent="-150795" defTabSz="429768">
              <a:spcBef>
                <a:spcPts val="1500"/>
              </a:spcBef>
              <a:buSzPct val="100000"/>
              <a:buChar char="•"/>
              <a:defRPr sz="1222"/>
            </a:pPr>
            <a:r>
              <a:t>NHLinfo. (o. D.). </a:t>
            </a:r>
            <a:r>
              <a:rPr i="1"/>
              <a:t>Eine T-Helferzelle unterstützt die Bildung von Antikörpern</a:t>
            </a:r>
            <a:r>
              <a:t> [Illustration]. Abgerufen von https://www.nhlinfo.de/exec/start?site=/infopool/321.htm&amp;check=0</a:t>
            </a:r>
          </a:p>
          <a:p>
            <a:pPr marL="150795" indent="-150795" defTabSz="429768">
              <a:spcBef>
                <a:spcPts val="1500"/>
              </a:spcBef>
              <a:buSzPct val="100000"/>
              <a:buChar char="•"/>
              <a:defRPr sz="1222">
                <a:latin typeface="+mn-lt"/>
                <a:ea typeface="+mn-ea"/>
                <a:cs typeface="+mn-cs"/>
                <a:sym typeface="Helvetica"/>
              </a:defRPr>
            </a:pPr>
            <a:r>
              <a:t>Richter, N. (o. D.). </a:t>
            </a:r>
            <a:r>
              <a:rPr i="1"/>
              <a:t>eGFP-fluoreszente Oligodendrozyten im Corpus Callosum</a:t>
            </a:r>
            <a:r>
              <a:t> [Fotografie]. Abgerufen von https://www.dasgehirn.info/grundlagen/glia/oligodendrozyten-tankstellen-der-nervenbahnen</a:t>
            </a:r>
          </a:p>
          <a:p>
            <a:pPr marL="150795" indent="-150795" defTabSz="429768">
              <a:spcBef>
                <a:spcPts val="1500"/>
              </a:spcBef>
              <a:buSzPct val="100000"/>
              <a:buChar char="•"/>
              <a:defRPr sz="1222">
                <a:latin typeface="+mn-lt"/>
                <a:ea typeface="+mn-ea"/>
                <a:cs typeface="+mn-cs"/>
                <a:sym typeface="Helvetica"/>
              </a:defRPr>
            </a:pPr>
            <a:r>
              <a:t>Rochard, J. (1815). </a:t>
            </a:r>
            <a:r>
              <a:rPr i="1"/>
              <a:t>portrait miniature of Sir Augustus Frederick d’Este</a:t>
            </a:r>
            <a:r>
              <a:t> [Ölgemälde]. https://en.wikipedia.org/wiki/Augustus_d%27Este#/media/File:Detail_from_Augustus_d’Este_young_(cropped).jpg</a:t>
            </a:r>
          </a:p>
          <a:p>
            <a:pPr marL="141371" indent="-141371" defTabSz="429768">
              <a:spcBef>
                <a:spcPts val="1500"/>
              </a:spcBef>
              <a:buSzPct val="100000"/>
              <a:buChar char="•"/>
              <a:defRPr sz="1222"/>
            </a:pPr>
            <a:r>
              <a:t>Rovira, A., Wattjes, M. P., Tintoré, M., Tur, C., Yousry, T. A., Sormani, M., et al. (2015). MAGNIMS consensus guidelines on the use of MRI in multiple sclerosis - establishing disease prognosis and monitoring patients. Nature Reviews Neurology, 11(10), 597–606. doi: 10.1038/nrneurol.2015.157</a:t>
            </a:r>
          </a:p>
        </p:txBody>
      </p:sp>
      <p:sp>
        <p:nvSpPr>
          <p:cNvPr id="55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56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561" name="Textfeld 3"/>
          <p:cNvSpPr txBox="1"/>
          <p:nvPr/>
        </p:nvSpPr>
        <p:spPr>
          <a:xfrm>
            <a:off x="8275703" y="6137809"/>
            <a:ext cx="35841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chemeClr val="accent3">
                    <a:lumOff val="44000"/>
                  </a:schemeClr>
                </a:solidFill>
                <a:latin typeface="D-DIN"/>
                <a:ea typeface="D-DIN"/>
                <a:cs typeface="D-DIN"/>
                <a:sym typeface="D-DIN"/>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orm"/>
          <p:cNvSpPr/>
          <p:nvPr/>
        </p:nvSpPr>
        <p:spPr>
          <a:xfrm>
            <a:off x="5526706" y="4480723"/>
            <a:ext cx="2466817" cy="683015"/>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3791" y="3060"/>
                </a:moveTo>
                <a:cubicBezTo>
                  <a:pt x="12704" y="3249"/>
                  <a:pt x="11689" y="4116"/>
                  <a:pt x="10894" y="6153"/>
                </a:cubicBezTo>
                <a:cubicBezTo>
                  <a:pt x="10369" y="7495"/>
                  <a:pt x="9975" y="9231"/>
                  <a:pt x="9674" y="10987"/>
                </a:cubicBezTo>
                <a:cubicBezTo>
                  <a:pt x="8583" y="12664"/>
                  <a:pt x="7270" y="15009"/>
                  <a:pt x="5899" y="16877"/>
                </a:cubicBezTo>
                <a:cubicBezTo>
                  <a:pt x="4719" y="18485"/>
                  <a:pt x="3548" y="19799"/>
                  <a:pt x="2508" y="20099"/>
                </a:cubicBezTo>
                <a:cubicBezTo>
                  <a:pt x="1936" y="20263"/>
                  <a:pt x="1461" y="20271"/>
                  <a:pt x="1068" y="19728"/>
                </a:cubicBezTo>
                <a:cubicBezTo>
                  <a:pt x="662" y="19168"/>
                  <a:pt x="378" y="18425"/>
                  <a:pt x="113" y="18163"/>
                </a:cubicBezTo>
                <a:cubicBezTo>
                  <a:pt x="9" y="18060"/>
                  <a:pt x="-46" y="18655"/>
                  <a:pt x="48" y="18870"/>
                </a:cubicBezTo>
                <a:cubicBezTo>
                  <a:pt x="528" y="19970"/>
                  <a:pt x="1360" y="21470"/>
                  <a:pt x="2647" y="21478"/>
                </a:cubicBezTo>
                <a:cubicBezTo>
                  <a:pt x="5185" y="21495"/>
                  <a:pt x="7933" y="14556"/>
                  <a:pt x="9338" y="14555"/>
                </a:cubicBezTo>
                <a:cubicBezTo>
                  <a:pt x="9590" y="14554"/>
                  <a:pt x="9811" y="14632"/>
                  <a:pt x="9999" y="14750"/>
                </a:cubicBezTo>
                <a:cubicBezTo>
                  <a:pt x="9918" y="15861"/>
                  <a:pt x="9838" y="17095"/>
                  <a:pt x="9838" y="17504"/>
                </a:cubicBezTo>
                <a:cubicBezTo>
                  <a:pt x="9838" y="18304"/>
                  <a:pt x="10670" y="21502"/>
                  <a:pt x="10670" y="21502"/>
                </a:cubicBezTo>
                <a:lnTo>
                  <a:pt x="11857" y="21502"/>
                </a:lnTo>
                <a:cubicBezTo>
                  <a:pt x="11857" y="21122"/>
                  <a:pt x="11824" y="20883"/>
                  <a:pt x="11751" y="20716"/>
                </a:cubicBezTo>
                <a:cubicBezTo>
                  <a:pt x="11678" y="20550"/>
                  <a:pt x="11564" y="20457"/>
                  <a:pt x="11400" y="20369"/>
                </a:cubicBezTo>
                <a:cubicBezTo>
                  <a:pt x="10756" y="19998"/>
                  <a:pt x="10675" y="19492"/>
                  <a:pt x="10558" y="17834"/>
                </a:cubicBezTo>
                <a:cubicBezTo>
                  <a:pt x="10530" y="17444"/>
                  <a:pt x="10740" y="16741"/>
                  <a:pt x="10907" y="15981"/>
                </a:cubicBezTo>
                <a:cubicBezTo>
                  <a:pt x="11012" y="16156"/>
                  <a:pt x="11137" y="16352"/>
                  <a:pt x="11284" y="16537"/>
                </a:cubicBezTo>
                <a:cubicBezTo>
                  <a:pt x="11431" y="16723"/>
                  <a:pt x="11598" y="16899"/>
                  <a:pt x="11786" y="17035"/>
                </a:cubicBezTo>
                <a:cubicBezTo>
                  <a:pt x="12004" y="18020"/>
                  <a:pt x="12270" y="19141"/>
                  <a:pt x="12481" y="20017"/>
                </a:cubicBezTo>
                <a:cubicBezTo>
                  <a:pt x="12693" y="20892"/>
                  <a:pt x="12850" y="21521"/>
                  <a:pt x="12850" y="21521"/>
                </a:cubicBezTo>
                <a:lnTo>
                  <a:pt x="14037" y="21521"/>
                </a:lnTo>
                <a:cubicBezTo>
                  <a:pt x="14037" y="20760"/>
                  <a:pt x="13908" y="20618"/>
                  <a:pt x="13602" y="20430"/>
                </a:cubicBezTo>
                <a:cubicBezTo>
                  <a:pt x="13049" y="20091"/>
                  <a:pt x="12839" y="18810"/>
                  <a:pt x="12726" y="17328"/>
                </a:cubicBezTo>
                <a:cubicBezTo>
                  <a:pt x="12839" y="17318"/>
                  <a:pt x="12956" y="17293"/>
                  <a:pt x="13076" y="17249"/>
                </a:cubicBezTo>
                <a:cubicBezTo>
                  <a:pt x="13196" y="17205"/>
                  <a:pt x="13320" y="17141"/>
                  <a:pt x="13446" y="17053"/>
                </a:cubicBezTo>
                <a:cubicBezTo>
                  <a:pt x="13951" y="16722"/>
                  <a:pt x="14383" y="16346"/>
                  <a:pt x="14765" y="15965"/>
                </a:cubicBezTo>
                <a:cubicBezTo>
                  <a:pt x="15148" y="15584"/>
                  <a:pt x="15481" y="15198"/>
                  <a:pt x="15787" y="14847"/>
                </a:cubicBezTo>
                <a:cubicBezTo>
                  <a:pt x="15768" y="15481"/>
                  <a:pt x="15745" y="16183"/>
                  <a:pt x="15721" y="16863"/>
                </a:cubicBezTo>
                <a:cubicBezTo>
                  <a:pt x="15696" y="17543"/>
                  <a:pt x="15669" y="18202"/>
                  <a:pt x="15642" y="18748"/>
                </a:cubicBezTo>
                <a:cubicBezTo>
                  <a:pt x="15685" y="19216"/>
                  <a:pt x="15790" y="19904"/>
                  <a:pt x="15884" y="20476"/>
                </a:cubicBezTo>
                <a:cubicBezTo>
                  <a:pt x="15979" y="21048"/>
                  <a:pt x="16062" y="21502"/>
                  <a:pt x="16062" y="21502"/>
                </a:cubicBezTo>
                <a:lnTo>
                  <a:pt x="17270" y="21502"/>
                </a:lnTo>
                <a:cubicBezTo>
                  <a:pt x="17270" y="21502"/>
                  <a:pt x="17270" y="20466"/>
                  <a:pt x="16792" y="20466"/>
                </a:cubicBezTo>
                <a:cubicBezTo>
                  <a:pt x="16448" y="20466"/>
                  <a:pt x="16189" y="20327"/>
                  <a:pt x="16265" y="18650"/>
                </a:cubicBezTo>
                <a:cubicBezTo>
                  <a:pt x="16307" y="17733"/>
                  <a:pt x="16673" y="16195"/>
                  <a:pt x="16995" y="15006"/>
                </a:cubicBezTo>
                <a:cubicBezTo>
                  <a:pt x="17043" y="15649"/>
                  <a:pt x="17095" y="16333"/>
                  <a:pt x="17143" y="16999"/>
                </a:cubicBezTo>
                <a:cubicBezTo>
                  <a:pt x="17192" y="17661"/>
                  <a:pt x="17238" y="18299"/>
                  <a:pt x="17275" y="18845"/>
                </a:cubicBezTo>
                <a:cubicBezTo>
                  <a:pt x="17380" y="19313"/>
                  <a:pt x="17589" y="20002"/>
                  <a:pt x="17773" y="20574"/>
                </a:cubicBezTo>
                <a:cubicBezTo>
                  <a:pt x="17956" y="21145"/>
                  <a:pt x="18113" y="21600"/>
                  <a:pt x="18113" y="21600"/>
                </a:cubicBezTo>
                <a:lnTo>
                  <a:pt x="19272" y="21600"/>
                </a:lnTo>
                <a:cubicBezTo>
                  <a:pt x="19272" y="21600"/>
                  <a:pt x="19305" y="20485"/>
                  <a:pt x="18623" y="20485"/>
                </a:cubicBezTo>
                <a:cubicBezTo>
                  <a:pt x="18279" y="20485"/>
                  <a:pt x="18038" y="20134"/>
                  <a:pt x="17888" y="18437"/>
                </a:cubicBezTo>
                <a:cubicBezTo>
                  <a:pt x="17817" y="17638"/>
                  <a:pt x="17866" y="15980"/>
                  <a:pt x="17942" y="14439"/>
                </a:cubicBezTo>
                <a:cubicBezTo>
                  <a:pt x="18356" y="14263"/>
                  <a:pt x="18621" y="14135"/>
                  <a:pt x="18887" y="13865"/>
                </a:cubicBezTo>
                <a:cubicBezTo>
                  <a:pt x="19172" y="13576"/>
                  <a:pt x="19447" y="13271"/>
                  <a:pt x="19804" y="13409"/>
                </a:cubicBezTo>
                <a:cubicBezTo>
                  <a:pt x="20574" y="13707"/>
                  <a:pt x="21028" y="12902"/>
                  <a:pt x="21298" y="11751"/>
                </a:cubicBezTo>
                <a:cubicBezTo>
                  <a:pt x="21554" y="10657"/>
                  <a:pt x="21529" y="10228"/>
                  <a:pt x="21291" y="9624"/>
                </a:cubicBezTo>
                <a:cubicBezTo>
                  <a:pt x="20734" y="8208"/>
                  <a:pt x="20407" y="5665"/>
                  <a:pt x="19465" y="4279"/>
                </a:cubicBezTo>
                <a:cubicBezTo>
                  <a:pt x="19661" y="3155"/>
                  <a:pt x="19605" y="1503"/>
                  <a:pt x="19298" y="1192"/>
                </a:cubicBezTo>
                <a:cubicBezTo>
                  <a:pt x="19070" y="960"/>
                  <a:pt x="18847" y="1841"/>
                  <a:pt x="18802" y="2887"/>
                </a:cubicBezTo>
                <a:cubicBezTo>
                  <a:pt x="18754" y="2517"/>
                  <a:pt x="18699" y="2047"/>
                  <a:pt x="18648" y="1629"/>
                </a:cubicBezTo>
                <a:cubicBezTo>
                  <a:pt x="18560" y="912"/>
                  <a:pt x="18458" y="296"/>
                  <a:pt x="18313" y="0"/>
                </a:cubicBezTo>
                <a:cubicBezTo>
                  <a:pt x="18116" y="161"/>
                  <a:pt x="17959" y="719"/>
                  <a:pt x="17917" y="1439"/>
                </a:cubicBezTo>
                <a:cubicBezTo>
                  <a:pt x="17881" y="2057"/>
                  <a:pt x="17938" y="2716"/>
                  <a:pt x="18059" y="3188"/>
                </a:cubicBezTo>
                <a:cubicBezTo>
                  <a:pt x="16619" y="3977"/>
                  <a:pt x="15190" y="2815"/>
                  <a:pt x="13791" y="3060"/>
                </a:cubicBezTo>
                <a:close/>
              </a:path>
            </a:pathLst>
          </a:custGeom>
          <a:solidFill>
            <a:schemeClr val="accent3">
              <a:lumOff val="44000"/>
            </a:schemeClr>
          </a:solidFill>
          <a:ln w="25400">
            <a:solidFill>
              <a:schemeClr val="accent4">
                <a:lumOff val="-8800"/>
              </a:schemeClr>
            </a:solidFill>
          </a:ln>
        </p:spPr>
        <p:txBody>
          <a:bodyPr lIns="45719" rIns="45719"/>
          <a:lstStyle/>
          <a:p>
            <a:pPr/>
          </a:p>
        </p:txBody>
      </p:sp>
      <p:sp>
        <p:nvSpPr>
          <p:cNvPr id="248" name="Titel 1"/>
          <p:cNvSpPr txBox="1"/>
          <p:nvPr>
            <p:ph type="title"/>
          </p:nvPr>
        </p:nvSpPr>
        <p:spPr>
          <a:xfrm>
            <a:off x="505414" y="91403"/>
            <a:ext cx="5616774" cy="864097"/>
          </a:xfrm>
          <a:prstGeom prst="rect">
            <a:avLst/>
          </a:prstGeom>
        </p:spPr>
        <p:txBody>
          <a:bodyPr/>
          <a:lstStyle/>
          <a:p>
            <a:pPr/>
            <a:r>
              <a:t>Wiederholung: Shiverer-Mäuse</a:t>
            </a:r>
          </a:p>
        </p:txBody>
      </p:sp>
      <p:sp>
        <p:nvSpPr>
          <p:cNvPr id="24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5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51"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pic>
        <p:nvPicPr>
          <p:cNvPr id="252" name="Bildschirmfoto 2021-05-01 um 13.45.46.png" descr="Bildschirmfoto 2021-05-01 um 13.45.46.png"/>
          <p:cNvPicPr>
            <a:picLocks noChangeAspect="1"/>
          </p:cNvPicPr>
          <p:nvPr/>
        </p:nvPicPr>
        <p:blipFill>
          <a:blip r:embed="rId2">
            <a:extLst/>
          </a:blip>
          <a:srcRect l="1014" t="58289" r="1229" b="2897"/>
          <a:stretch>
            <a:fillRect/>
          </a:stretch>
        </p:blipFill>
        <p:spPr>
          <a:xfrm>
            <a:off x="501749" y="3989315"/>
            <a:ext cx="4738998" cy="1746274"/>
          </a:xfrm>
          <a:prstGeom prst="rect">
            <a:avLst/>
          </a:prstGeom>
          <a:ln w="12700">
            <a:miter lim="400000"/>
          </a:ln>
        </p:spPr>
      </p:pic>
      <p:sp>
        <p:nvSpPr>
          <p:cNvPr id="253" name="Form"/>
          <p:cNvSpPr/>
          <p:nvPr/>
        </p:nvSpPr>
        <p:spPr>
          <a:xfrm>
            <a:off x="5567676" y="2453000"/>
            <a:ext cx="2466818" cy="683015"/>
          </a:xfrm>
          <a:custGeom>
            <a:avLst/>
            <a:gdLst/>
            <a:ahLst/>
            <a:cxnLst>
              <a:cxn ang="0">
                <a:pos x="wd2" y="hd2"/>
              </a:cxn>
              <a:cxn ang="5400000">
                <a:pos x="wd2" y="hd2"/>
              </a:cxn>
              <a:cxn ang="10800000">
                <a:pos x="wd2" y="hd2"/>
              </a:cxn>
              <a:cxn ang="16200000">
                <a:pos x="wd2" y="hd2"/>
              </a:cxn>
            </a:cxnLst>
            <a:rect l="0" t="0" r="r" b="b"/>
            <a:pathLst>
              <a:path w="21480" h="21600" fill="norm" stroke="1" extrusionOk="0">
                <a:moveTo>
                  <a:pt x="13791" y="3060"/>
                </a:moveTo>
                <a:cubicBezTo>
                  <a:pt x="12704" y="3249"/>
                  <a:pt x="11689" y="4116"/>
                  <a:pt x="10894" y="6153"/>
                </a:cubicBezTo>
                <a:cubicBezTo>
                  <a:pt x="10369" y="7495"/>
                  <a:pt x="9975" y="9231"/>
                  <a:pt x="9674" y="10987"/>
                </a:cubicBezTo>
                <a:cubicBezTo>
                  <a:pt x="8583" y="12664"/>
                  <a:pt x="7270" y="15009"/>
                  <a:pt x="5899" y="16877"/>
                </a:cubicBezTo>
                <a:cubicBezTo>
                  <a:pt x="4719" y="18485"/>
                  <a:pt x="3548" y="19799"/>
                  <a:pt x="2508" y="20099"/>
                </a:cubicBezTo>
                <a:cubicBezTo>
                  <a:pt x="1936" y="20263"/>
                  <a:pt x="1461" y="20271"/>
                  <a:pt x="1068" y="19728"/>
                </a:cubicBezTo>
                <a:cubicBezTo>
                  <a:pt x="662" y="19168"/>
                  <a:pt x="378" y="18425"/>
                  <a:pt x="113" y="18163"/>
                </a:cubicBezTo>
                <a:cubicBezTo>
                  <a:pt x="9" y="18060"/>
                  <a:pt x="-46" y="18655"/>
                  <a:pt x="48" y="18870"/>
                </a:cubicBezTo>
                <a:cubicBezTo>
                  <a:pt x="528" y="19970"/>
                  <a:pt x="1360" y="21470"/>
                  <a:pt x="2647" y="21478"/>
                </a:cubicBezTo>
                <a:cubicBezTo>
                  <a:pt x="5185" y="21495"/>
                  <a:pt x="7933" y="14556"/>
                  <a:pt x="9338" y="14555"/>
                </a:cubicBezTo>
                <a:cubicBezTo>
                  <a:pt x="9590" y="14554"/>
                  <a:pt x="9811" y="14632"/>
                  <a:pt x="9999" y="14750"/>
                </a:cubicBezTo>
                <a:cubicBezTo>
                  <a:pt x="9918" y="15861"/>
                  <a:pt x="9838" y="17095"/>
                  <a:pt x="9838" y="17504"/>
                </a:cubicBezTo>
                <a:cubicBezTo>
                  <a:pt x="9838" y="18304"/>
                  <a:pt x="10670" y="21502"/>
                  <a:pt x="10670" y="21502"/>
                </a:cubicBezTo>
                <a:lnTo>
                  <a:pt x="11857" y="21502"/>
                </a:lnTo>
                <a:cubicBezTo>
                  <a:pt x="11857" y="21122"/>
                  <a:pt x="11824" y="20883"/>
                  <a:pt x="11751" y="20716"/>
                </a:cubicBezTo>
                <a:cubicBezTo>
                  <a:pt x="11678" y="20550"/>
                  <a:pt x="11564" y="20457"/>
                  <a:pt x="11400" y="20369"/>
                </a:cubicBezTo>
                <a:cubicBezTo>
                  <a:pt x="10756" y="19998"/>
                  <a:pt x="10675" y="19492"/>
                  <a:pt x="10558" y="17834"/>
                </a:cubicBezTo>
                <a:cubicBezTo>
                  <a:pt x="10530" y="17444"/>
                  <a:pt x="10740" y="16741"/>
                  <a:pt x="10907" y="15981"/>
                </a:cubicBezTo>
                <a:cubicBezTo>
                  <a:pt x="11012" y="16156"/>
                  <a:pt x="11137" y="16352"/>
                  <a:pt x="11284" y="16537"/>
                </a:cubicBezTo>
                <a:cubicBezTo>
                  <a:pt x="11431" y="16723"/>
                  <a:pt x="11598" y="16899"/>
                  <a:pt x="11786" y="17035"/>
                </a:cubicBezTo>
                <a:cubicBezTo>
                  <a:pt x="12004" y="18020"/>
                  <a:pt x="12270" y="19141"/>
                  <a:pt x="12481" y="20017"/>
                </a:cubicBezTo>
                <a:cubicBezTo>
                  <a:pt x="12693" y="20892"/>
                  <a:pt x="12850" y="21521"/>
                  <a:pt x="12850" y="21521"/>
                </a:cubicBezTo>
                <a:lnTo>
                  <a:pt x="14037" y="21521"/>
                </a:lnTo>
                <a:cubicBezTo>
                  <a:pt x="14037" y="20760"/>
                  <a:pt x="13908" y="20618"/>
                  <a:pt x="13602" y="20430"/>
                </a:cubicBezTo>
                <a:cubicBezTo>
                  <a:pt x="13049" y="20091"/>
                  <a:pt x="12839" y="18810"/>
                  <a:pt x="12726" y="17328"/>
                </a:cubicBezTo>
                <a:cubicBezTo>
                  <a:pt x="12839" y="17318"/>
                  <a:pt x="12956" y="17293"/>
                  <a:pt x="13076" y="17249"/>
                </a:cubicBezTo>
                <a:cubicBezTo>
                  <a:pt x="13196" y="17205"/>
                  <a:pt x="13320" y="17141"/>
                  <a:pt x="13446" y="17053"/>
                </a:cubicBezTo>
                <a:cubicBezTo>
                  <a:pt x="13951" y="16722"/>
                  <a:pt x="14383" y="16346"/>
                  <a:pt x="14765" y="15965"/>
                </a:cubicBezTo>
                <a:cubicBezTo>
                  <a:pt x="15148" y="15584"/>
                  <a:pt x="15481" y="15198"/>
                  <a:pt x="15787" y="14847"/>
                </a:cubicBezTo>
                <a:cubicBezTo>
                  <a:pt x="15768" y="15481"/>
                  <a:pt x="15745" y="16183"/>
                  <a:pt x="15721" y="16863"/>
                </a:cubicBezTo>
                <a:cubicBezTo>
                  <a:pt x="15696" y="17543"/>
                  <a:pt x="15669" y="18202"/>
                  <a:pt x="15642" y="18748"/>
                </a:cubicBezTo>
                <a:cubicBezTo>
                  <a:pt x="15685" y="19216"/>
                  <a:pt x="15790" y="19904"/>
                  <a:pt x="15884" y="20476"/>
                </a:cubicBezTo>
                <a:cubicBezTo>
                  <a:pt x="15979" y="21048"/>
                  <a:pt x="16062" y="21502"/>
                  <a:pt x="16062" y="21502"/>
                </a:cubicBezTo>
                <a:lnTo>
                  <a:pt x="17270" y="21502"/>
                </a:lnTo>
                <a:cubicBezTo>
                  <a:pt x="17270" y="21502"/>
                  <a:pt x="17270" y="20466"/>
                  <a:pt x="16792" y="20466"/>
                </a:cubicBezTo>
                <a:cubicBezTo>
                  <a:pt x="16448" y="20466"/>
                  <a:pt x="16189" y="20327"/>
                  <a:pt x="16265" y="18650"/>
                </a:cubicBezTo>
                <a:cubicBezTo>
                  <a:pt x="16307" y="17733"/>
                  <a:pt x="16673" y="16195"/>
                  <a:pt x="16995" y="15006"/>
                </a:cubicBezTo>
                <a:cubicBezTo>
                  <a:pt x="17043" y="15649"/>
                  <a:pt x="17095" y="16333"/>
                  <a:pt x="17143" y="16999"/>
                </a:cubicBezTo>
                <a:cubicBezTo>
                  <a:pt x="17192" y="17661"/>
                  <a:pt x="17238" y="18299"/>
                  <a:pt x="17275" y="18845"/>
                </a:cubicBezTo>
                <a:cubicBezTo>
                  <a:pt x="17380" y="19313"/>
                  <a:pt x="17589" y="20002"/>
                  <a:pt x="17773" y="20574"/>
                </a:cubicBezTo>
                <a:cubicBezTo>
                  <a:pt x="17956" y="21145"/>
                  <a:pt x="18113" y="21600"/>
                  <a:pt x="18113" y="21600"/>
                </a:cubicBezTo>
                <a:lnTo>
                  <a:pt x="19272" y="21600"/>
                </a:lnTo>
                <a:cubicBezTo>
                  <a:pt x="19272" y="21600"/>
                  <a:pt x="19305" y="20485"/>
                  <a:pt x="18623" y="20485"/>
                </a:cubicBezTo>
                <a:cubicBezTo>
                  <a:pt x="18279" y="20485"/>
                  <a:pt x="18038" y="20134"/>
                  <a:pt x="17888" y="18437"/>
                </a:cubicBezTo>
                <a:cubicBezTo>
                  <a:pt x="17817" y="17638"/>
                  <a:pt x="17866" y="15980"/>
                  <a:pt x="17942" y="14439"/>
                </a:cubicBezTo>
                <a:cubicBezTo>
                  <a:pt x="18356" y="14263"/>
                  <a:pt x="18621" y="14135"/>
                  <a:pt x="18887" y="13865"/>
                </a:cubicBezTo>
                <a:cubicBezTo>
                  <a:pt x="19172" y="13576"/>
                  <a:pt x="19447" y="13271"/>
                  <a:pt x="19804" y="13409"/>
                </a:cubicBezTo>
                <a:cubicBezTo>
                  <a:pt x="20574" y="13707"/>
                  <a:pt x="21028" y="12902"/>
                  <a:pt x="21298" y="11751"/>
                </a:cubicBezTo>
                <a:cubicBezTo>
                  <a:pt x="21554" y="10657"/>
                  <a:pt x="21529" y="10228"/>
                  <a:pt x="21291" y="9624"/>
                </a:cubicBezTo>
                <a:cubicBezTo>
                  <a:pt x="20734" y="8208"/>
                  <a:pt x="20407" y="5665"/>
                  <a:pt x="19465" y="4279"/>
                </a:cubicBezTo>
                <a:cubicBezTo>
                  <a:pt x="19661" y="3155"/>
                  <a:pt x="19605" y="1503"/>
                  <a:pt x="19298" y="1192"/>
                </a:cubicBezTo>
                <a:cubicBezTo>
                  <a:pt x="19070" y="960"/>
                  <a:pt x="18847" y="1841"/>
                  <a:pt x="18802" y="2887"/>
                </a:cubicBezTo>
                <a:cubicBezTo>
                  <a:pt x="18754" y="2517"/>
                  <a:pt x="18699" y="2047"/>
                  <a:pt x="18648" y="1629"/>
                </a:cubicBezTo>
                <a:cubicBezTo>
                  <a:pt x="18560" y="912"/>
                  <a:pt x="18458" y="296"/>
                  <a:pt x="18313" y="0"/>
                </a:cubicBezTo>
                <a:cubicBezTo>
                  <a:pt x="18116" y="161"/>
                  <a:pt x="17959" y="719"/>
                  <a:pt x="17917" y="1439"/>
                </a:cubicBezTo>
                <a:cubicBezTo>
                  <a:pt x="17881" y="2057"/>
                  <a:pt x="17938" y="2716"/>
                  <a:pt x="18059" y="3188"/>
                </a:cubicBezTo>
                <a:cubicBezTo>
                  <a:pt x="16619" y="3977"/>
                  <a:pt x="15190" y="2815"/>
                  <a:pt x="13791" y="3060"/>
                </a:cubicBezTo>
                <a:close/>
              </a:path>
            </a:pathLst>
          </a:custGeom>
          <a:solidFill>
            <a:schemeClr val="accent3">
              <a:lumOff val="44000"/>
            </a:schemeClr>
          </a:solidFill>
          <a:ln w="25400">
            <a:solidFill>
              <a:schemeClr val="accent4">
                <a:lumOff val="-8800"/>
              </a:schemeClr>
            </a:solidFill>
          </a:ln>
        </p:spPr>
        <p:txBody>
          <a:bodyPr lIns="45719" rIns="45719"/>
          <a:lstStyle/>
          <a:p>
            <a:pPr/>
          </a:p>
        </p:txBody>
      </p:sp>
      <p:sp>
        <p:nvSpPr>
          <p:cNvPr id="254" name="Linie"/>
          <p:cNvSpPr/>
          <p:nvPr/>
        </p:nvSpPr>
        <p:spPr>
          <a:xfrm flipH="1" flipV="1">
            <a:off x="7812579" y="2724410"/>
            <a:ext cx="170546" cy="58724"/>
          </a:xfrm>
          <a:prstGeom prst="line">
            <a:avLst/>
          </a:prstGeom>
          <a:ln>
            <a:solidFill>
              <a:schemeClr val="accent4">
                <a:lumOff val="-8800"/>
              </a:schemeClr>
            </a:solidFill>
          </a:ln>
        </p:spPr>
        <p:txBody>
          <a:bodyPr lIns="45719" rIns="45719"/>
          <a:lstStyle/>
          <a:p>
            <a:pPr/>
          </a:p>
        </p:txBody>
      </p:sp>
      <p:sp>
        <p:nvSpPr>
          <p:cNvPr id="255" name="Linie"/>
          <p:cNvSpPr/>
          <p:nvPr/>
        </p:nvSpPr>
        <p:spPr>
          <a:xfrm flipH="1" flipV="1">
            <a:off x="7826390" y="2774332"/>
            <a:ext cx="134913" cy="18961"/>
          </a:xfrm>
          <a:prstGeom prst="line">
            <a:avLst/>
          </a:prstGeom>
          <a:ln>
            <a:solidFill>
              <a:schemeClr val="accent4">
                <a:lumOff val="-8800"/>
              </a:schemeClr>
            </a:solidFill>
          </a:ln>
        </p:spPr>
        <p:txBody>
          <a:bodyPr lIns="45719" rIns="45719"/>
          <a:lstStyle/>
          <a:p>
            <a:pPr/>
          </a:p>
        </p:txBody>
      </p:sp>
      <p:sp>
        <p:nvSpPr>
          <p:cNvPr id="256" name="Linie"/>
          <p:cNvSpPr/>
          <p:nvPr/>
        </p:nvSpPr>
        <p:spPr>
          <a:xfrm flipH="1">
            <a:off x="7820799" y="2807930"/>
            <a:ext cx="154425" cy="21704"/>
          </a:xfrm>
          <a:prstGeom prst="line">
            <a:avLst/>
          </a:prstGeom>
          <a:ln>
            <a:solidFill>
              <a:schemeClr val="accent4">
                <a:lumOff val="-8800"/>
              </a:schemeClr>
            </a:solidFill>
          </a:ln>
        </p:spPr>
        <p:txBody>
          <a:bodyPr lIns="45719" rIns="45719"/>
          <a:lstStyle/>
          <a:p>
            <a:pPr/>
          </a:p>
        </p:txBody>
      </p:sp>
      <p:sp>
        <p:nvSpPr>
          <p:cNvPr id="257" name="Linie"/>
          <p:cNvSpPr/>
          <p:nvPr/>
        </p:nvSpPr>
        <p:spPr>
          <a:xfrm flipH="1" flipV="1">
            <a:off x="8015730" y="2837677"/>
            <a:ext cx="66825" cy="37042"/>
          </a:xfrm>
          <a:prstGeom prst="line">
            <a:avLst/>
          </a:prstGeom>
          <a:ln>
            <a:solidFill>
              <a:schemeClr val="accent4">
                <a:lumOff val="-8800"/>
              </a:schemeClr>
            </a:solidFill>
          </a:ln>
        </p:spPr>
        <p:txBody>
          <a:bodyPr lIns="45719" rIns="45719"/>
          <a:lstStyle/>
          <a:p>
            <a:pPr/>
          </a:p>
        </p:txBody>
      </p:sp>
      <p:sp>
        <p:nvSpPr>
          <p:cNvPr id="258" name="Linie"/>
          <p:cNvSpPr/>
          <p:nvPr/>
        </p:nvSpPr>
        <p:spPr>
          <a:xfrm flipH="1">
            <a:off x="8036625" y="2788041"/>
            <a:ext cx="75835" cy="9313"/>
          </a:xfrm>
          <a:prstGeom prst="line">
            <a:avLst/>
          </a:prstGeom>
          <a:ln>
            <a:solidFill>
              <a:schemeClr val="accent4">
                <a:lumOff val="-8800"/>
              </a:schemeClr>
            </a:solidFill>
          </a:ln>
        </p:spPr>
        <p:txBody>
          <a:bodyPr lIns="45719" rIns="45719"/>
          <a:lstStyle/>
          <a:p>
            <a:pPr/>
          </a:p>
        </p:txBody>
      </p:sp>
      <p:sp>
        <p:nvSpPr>
          <p:cNvPr id="259" name="Linie"/>
          <p:cNvSpPr/>
          <p:nvPr/>
        </p:nvSpPr>
        <p:spPr>
          <a:xfrm flipH="1" flipV="1">
            <a:off x="8017870" y="2814638"/>
            <a:ext cx="75244" cy="13269"/>
          </a:xfrm>
          <a:prstGeom prst="line">
            <a:avLst/>
          </a:prstGeom>
          <a:ln>
            <a:solidFill>
              <a:schemeClr val="accent4">
                <a:lumOff val="-8800"/>
              </a:schemeClr>
            </a:solidFill>
          </a:ln>
        </p:spPr>
        <p:txBody>
          <a:bodyPr lIns="45719" rIns="45719"/>
          <a:lstStyle/>
          <a:p>
            <a:pPr/>
          </a:p>
        </p:txBody>
      </p:sp>
      <p:sp>
        <p:nvSpPr>
          <p:cNvPr id="260" name="Linie"/>
          <p:cNvSpPr/>
          <p:nvPr/>
        </p:nvSpPr>
        <p:spPr>
          <a:xfrm flipH="1" flipV="1">
            <a:off x="7772178" y="4748218"/>
            <a:ext cx="170546" cy="58725"/>
          </a:xfrm>
          <a:prstGeom prst="line">
            <a:avLst/>
          </a:prstGeom>
          <a:ln>
            <a:solidFill>
              <a:schemeClr val="accent4">
                <a:lumOff val="-8800"/>
              </a:schemeClr>
            </a:solidFill>
          </a:ln>
        </p:spPr>
        <p:txBody>
          <a:bodyPr lIns="45719" rIns="45719"/>
          <a:lstStyle/>
          <a:p>
            <a:pPr/>
          </a:p>
        </p:txBody>
      </p:sp>
      <p:sp>
        <p:nvSpPr>
          <p:cNvPr id="261" name="Linie"/>
          <p:cNvSpPr/>
          <p:nvPr/>
        </p:nvSpPr>
        <p:spPr>
          <a:xfrm flipH="1" flipV="1">
            <a:off x="7785990" y="4798140"/>
            <a:ext cx="134913" cy="18962"/>
          </a:xfrm>
          <a:prstGeom prst="line">
            <a:avLst/>
          </a:prstGeom>
          <a:ln>
            <a:solidFill>
              <a:schemeClr val="accent4">
                <a:lumOff val="-8800"/>
              </a:schemeClr>
            </a:solidFill>
          </a:ln>
        </p:spPr>
        <p:txBody>
          <a:bodyPr lIns="45719" rIns="45719"/>
          <a:lstStyle/>
          <a:p>
            <a:pPr/>
          </a:p>
        </p:txBody>
      </p:sp>
      <p:sp>
        <p:nvSpPr>
          <p:cNvPr id="262" name="Linie"/>
          <p:cNvSpPr/>
          <p:nvPr/>
        </p:nvSpPr>
        <p:spPr>
          <a:xfrm flipH="1">
            <a:off x="7780398" y="4831739"/>
            <a:ext cx="154426" cy="21704"/>
          </a:xfrm>
          <a:prstGeom prst="line">
            <a:avLst/>
          </a:prstGeom>
          <a:ln>
            <a:solidFill>
              <a:schemeClr val="accent4">
                <a:lumOff val="-8800"/>
              </a:schemeClr>
            </a:solidFill>
          </a:ln>
        </p:spPr>
        <p:txBody>
          <a:bodyPr lIns="45719" rIns="45719"/>
          <a:lstStyle/>
          <a:p>
            <a:pPr/>
          </a:p>
        </p:txBody>
      </p:sp>
      <p:sp>
        <p:nvSpPr>
          <p:cNvPr id="263" name="Linie"/>
          <p:cNvSpPr/>
          <p:nvPr/>
        </p:nvSpPr>
        <p:spPr>
          <a:xfrm flipH="1" flipV="1">
            <a:off x="7975329" y="4861486"/>
            <a:ext cx="66825" cy="37042"/>
          </a:xfrm>
          <a:prstGeom prst="line">
            <a:avLst/>
          </a:prstGeom>
          <a:ln>
            <a:solidFill>
              <a:schemeClr val="accent4">
                <a:lumOff val="-8800"/>
              </a:schemeClr>
            </a:solidFill>
          </a:ln>
        </p:spPr>
        <p:txBody>
          <a:bodyPr lIns="45719" rIns="45719"/>
          <a:lstStyle/>
          <a:p>
            <a:pPr/>
          </a:p>
        </p:txBody>
      </p:sp>
      <p:sp>
        <p:nvSpPr>
          <p:cNvPr id="264" name="Linie"/>
          <p:cNvSpPr/>
          <p:nvPr/>
        </p:nvSpPr>
        <p:spPr>
          <a:xfrm flipH="1">
            <a:off x="7996224" y="4811851"/>
            <a:ext cx="75835" cy="9312"/>
          </a:xfrm>
          <a:prstGeom prst="line">
            <a:avLst/>
          </a:prstGeom>
          <a:ln>
            <a:solidFill>
              <a:schemeClr val="accent4">
                <a:lumOff val="-8800"/>
              </a:schemeClr>
            </a:solidFill>
          </a:ln>
        </p:spPr>
        <p:txBody>
          <a:bodyPr lIns="45719" rIns="45719"/>
          <a:lstStyle/>
          <a:p>
            <a:pPr/>
          </a:p>
        </p:txBody>
      </p:sp>
      <p:sp>
        <p:nvSpPr>
          <p:cNvPr id="265" name="Linie"/>
          <p:cNvSpPr/>
          <p:nvPr/>
        </p:nvSpPr>
        <p:spPr>
          <a:xfrm flipH="1" flipV="1">
            <a:off x="7977470" y="4838448"/>
            <a:ext cx="75243" cy="13268"/>
          </a:xfrm>
          <a:prstGeom prst="line">
            <a:avLst/>
          </a:prstGeom>
          <a:ln>
            <a:solidFill>
              <a:schemeClr val="accent4">
                <a:lumOff val="-8800"/>
              </a:schemeClr>
            </a:solidFill>
          </a:ln>
        </p:spPr>
        <p:txBody>
          <a:bodyPr lIns="45719" rIns="45719"/>
          <a:lstStyle/>
          <a:p>
            <a:pPr/>
          </a:p>
        </p:txBody>
      </p:sp>
      <p:sp>
        <p:nvSpPr>
          <p:cNvPr id="279" name="Verbindungslinie"/>
          <p:cNvSpPr/>
          <p:nvPr/>
        </p:nvSpPr>
        <p:spPr>
          <a:xfrm>
            <a:off x="6679380" y="4481720"/>
            <a:ext cx="310603" cy="134169"/>
          </a:xfrm>
          <a:custGeom>
            <a:avLst/>
            <a:gdLst/>
            <a:ahLst/>
            <a:cxnLst>
              <a:cxn ang="0">
                <a:pos x="wd2" y="hd2"/>
              </a:cxn>
              <a:cxn ang="5400000">
                <a:pos x="wd2" y="hd2"/>
              </a:cxn>
              <a:cxn ang="10800000">
                <a:pos x="wd2" y="hd2"/>
              </a:cxn>
              <a:cxn ang="16200000">
                <a:pos x="wd2" y="hd2"/>
              </a:cxn>
            </a:cxnLst>
            <a:rect l="0" t="0" r="r" b="b"/>
            <a:pathLst>
              <a:path w="21600" h="18967" fill="norm" stroke="1" extrusionOk="0">
                <a:moveTo>
                  <a:pt x="0" y="18967"/>
                </a:moveTo>
                <a:cubicBezTo>
                  <a:pt x="5251" y="3337"/>
                  <a:pt x="12451" y="-2633"/>
                  <a:pt x="21600" y="1057"/>
                </a:cubicBezTo>
              </a:path>
            </a:pathLst>
          </a:custGeom>
          <a:ln w="25400">
            <a:solidFill>
              <a:schemeClr val="accent4">
                <a:lumOff val="-8800"/>
              </a:schemeClr>
            </a:solidFill>
          </a:ln>
        </p:spPr>
        <p:txBody>
          <a:bodyPr/>
          <a:lstStyle/>
          <a:p>
            <a:pPr/>
          </a:p>
        </p:txBody>
      </p:sp>
      <p:sp>
        <p:nvSpPr>
          <p:cNvPr id="280" name="Verbindungslinie"/>
          <p:cNvSpPr/>
          <p:nvPr/>
        </p:nvSpPr>
        <p:spPr>
          <a:xfrm>
            <a:off x="6739705" y="4524855"/>
            <a:ext cx="201796" cy="103734"/>
          </a:xfrm>
          <a:custGeom>
            <a:avLst/>
            <a:gdLst/>
            <a:ahLst/>
            <a:cxnLst>
              <a:cxn ang="0">
                <a:pos x="wd2" y="hd2"/>
              </a:cxn>
              <a:cxn ang="5400000">
                <a:pos x="wd2" y="hd2"/>
              </a:cxn>
              <a:cxn ang="10800000">
                <a:pos x="wd2" y="hd2"/>
              </a:cxn>
              <a:cxn ang="16200000">
                <a:pos x="wd2" y="hd2"/>
              </a:cxn>
            </a:cxnLst>
            <a:rect l="0" t="0" r="r" b="b"/>
            <a:pathLst>
              <a:path w="21600" h="21460" fill="norm" stroke="1" extrusionOk="0">
                <a:moveTo>
                  <a:pt x="0" y="21460"/>
                </a:moveTo>
                <a:cubicBezTo>
                  <a:pt x="6347" y="7013"/>
                  <a:pt x="13547" y="-140"/>
                  <a:pt x="21600" y="2"/>
                </a:cubicBezTo>
              </a:path>
            </a:pathLst>
          </a:custGeom>
          <a:ln w="25400">
            <a:solidFill>
              <a:schemeClr val="accent4">
                <a:lumOff val="-8800"/>
              </a:schemeClr>
            </a:solidFill>
          </a:ln>
        </p:spPr>
        <p:txBody>
          <a:bodyPr/>
          <a:lstStyle/>
          <a:p>
            <a:pPr/>
          </a:p>
        </p:txBody>
      </p:sp>
      <p:sp>
        <p:nvSpPr>
          <p:cNvPr id="281" name="Verbindungslinie"/>
          <p:cNvSpPr/>
          <p:nvPr/>
        </p:nvSpPr>
        <p:spPr>
          <a:xfrm>
            <a:off x="7482655" y="4383645"/>
            <a:ext cx="124662" cy="92544"/>
          </a:xfrm>
          <a:custGeom>
            <a:avLst/>
            <a:gdLst/>
            <a:ahLst/>
            <a:cxnLst>
              <a:cxn ang="0">
                <a:pos x="wd2" y="hd2"/>
              </a:cxn>
              <a:cxn ang="5400000">
                <a:pos x="wd2" y="hd2"/>
              </a:cxn>
              <a:cxn ang="10800000">
                <a:pos x="wd2" y="hd2"/>
              </a:cxn>
              <a:cxn ang="16200000">
                <a:pos x="wd2" y="hd2"/>
              </a:cxn>
            </a:cxnLst>
            <a:rect l="0" t="0" r="r" b="b"/>
            <a:pathLst>
              <a:path w="21600" h="18777" fill="norm" stroke="1" extrusionOk="0">
                <a:moveTo>
                  <a:pt x="0" y="18777"/>
                </a:moveTo>
                <a:cubicBezTo>
                  <a:pt x="3147" y="3016"/>
                  <a:pt x="10347" y="-2823"/>
                  <a:pt x="21600" y="1260"/>
                </a:cubicBezTo>
              </a:path>
            </a:pathLst>
          </a:custGeom>
          <a:ln w="25400">
            <a:solidFill>
              <a:schemeClr val="accent4">
                <a:lumOff val="-8800"/>
              </a:schemeClr>
            </a:solidFill>
          </a:ln>
        </p:spPr>
        <p:txBody>
          <a:bodyPr/>
          <a:lstStyle/>
          <a:p>
            <a:pPr/>
          </a:p>
        </p:txBody>
      </p:sp>
      <p:sp>
        <p:nvSpPr>
          <p:cNvPr id="282" name="Verbindungslinie"/>
          <p:cNvSpPr/>
          <p:nvPr/>
        </p:nvSpPr>
        <p:spPr>
          <a:xfrm>
            <a:off x="7517580" y="4428095"/>
            <a:ext cx="124662" cy="92544"/>
          </a:xfrm>
          <a:custGeom>
            <a:avLst/>
            <a:gdLst/>
            <a:ahLst/>
            <a:cxnLst>
              <a:cxn ang="0">
                <a:pos x="wd2" y="hd2"/>
              </a:cxn>
              <a:cxn ang="5400000">
                <a:pos x="wd2" y="hd2"/>
              </a:cxn>
              <a:cxn ang="10800000">
                <a:pos x="wd2" y="hd2"/>
              </a:cxn>
              <a:cxn ang="16200000">
                <a:pos x="wd2" y="hd2"/>
              </a:cxn>
            </a:cxnLst>
            <a:rect l="0" t="0" r="r" b="b"/>
            <a:pathLst>
              <a:path w="21600" h="18777" fill="norm" stroke="1" extrusionOk="0">
                <a:moveTo>
                  <a:pt x="0" y="18777"/>
                </a:moveTo>
                <a:cubicBezTo>
                  <a:pt x="3147" y="3016"/>
                  <a:pt x="10347" y="-2823"/>
                  <a:pt x="21600" y="1260"/>
                </a:cubicBezTo>
              </a:path>
            </a:pathLst>
          </a:custGeom>
          <a:ln w="25400">
            <a:solidFill>
              <a:schemeClr val="accent4">
                <a:lumOff val="-8800"/>
              </a:schemeClr>
            </a:solidFill>
          </a:ln>
        </p:spPr>
        <p:txBody>
          <a:bodyPr/>
          <a:lstStyle/>
          <a:p>
            <a:pPr/>
          </a:p>
        </p:txBody>
      </p:sp>
      <p:sp>
        <p:nvSpPr>
          <p:cNvPr id="283" name="Verbindungslinie"/>
          <p:cNvSpPr/>
          <p:nvPr/>
        </p:nvSpPr>
        <p:spPr>
          <a:xfrm>
            <a:off x="7848803" y="4985522"/>
            <a:ext cx="75656" cy="60637"/>
          </a:xfrm>
          <a:custGeom>
            <a:avLst/>
            <a:gdLst/>
            <a:ahLst/>
            <a:cxnLst>
              <a:cxn ang="0">
                <a:pos x="wd2" y="hd2"/>
              </a:cxn>
              <a:cxn ang="5400000">
                <a:pos x="wd2" y="hd2"/>
              </a:cxn>
              <a:cxn ang="10800000">
                <a:pos x="wd2" y="hd2"/>
              </a:cxn>
              <a:cxn ang="16200000">
                <a:pos x="wd2" y="hd2"/>
              </a:cxn>
            </a:cxnLst>
            <a:rect l="0" t="0" r="r" b="b"/>
            <a:pathLst>
              <a:path w="21514" h="21600" fill="norm" stroke="1" extrusionOk="0">
                <a:moveTo>
                  <a:pt x="0" y="21600"/>
                </a:moveTo>
                <a:cubicBezTo>
                  <a:pt x="14429" y="21533"/>
                  <a:pt x="21600" y="14333"/>
                  <a:pt x="21513" y="0"/>
                </a:cubicBezTo>
              </a:path>
            </a:pathLst>
          </a:custGeom>
          <a:ln w="25400">
            <a:solidFill>
              <a:schemeClr val="accent4">
                <a:lumOff val="-8800"/>
              </a:schemeClr>
            </a:solidFill>
          </a:ln>
        </p:spPr>
        <p:txBody>
          <a:bodyPr/>
          <a:lstStyle/>
          <a:p>
            <a:pPr/>
          </a:p>
        </p:txBody>
      </p:sp>
      <p:sp>
        <p:nvSpPr>
          <p:cNvPr id="284" name="Verbindungslinie"/>
          <p:cNvSpPr/>
          <p:nvPr/>
        </p:nvSpPr>
        <p:spPr>
          <a:xfrm>
            <a:off x="7853321" y="5011715"/>
            <a:ext cx="124662" cy="86606"/>
          </a:xfrm>
          <a:custGeom>
            <a:avLst/>
            <a:gdLst/>
            <a:ahLst/>
            <a:cxnLst>
              <a:cxn ang="0">
                <a:pos x="wd2" y="hd2"/>
              </a:cxn>
              <a:cxn ang="5400000">
                <a:pos x="wd2" y="hd2"/>
              </a:cxn>
              <a:cxn ang="10800000">
                <a:pos x="wd2" y="hd2"/>
              </a:cxn>
              <a:cxn ang="16200000">
                <a:pos x="wd2" y="hd2"/>
              </a:cxn>
            </a:cxnLst>
            <a:rect l="0" t="0" r="r" b="b"/>
            <a:pathLst>
              <a:path w="21600" h="20843" fill="norm" stroke="1" extrusionOk="0">
                <a:moveTo>
                  <a:pt x="0" y="20778"/>
                </a:moveTo>
                <a:cubicBezTo>
                  <a:pt x="12891" y="21600"/>
                  <a:pt x="20091" y="14674"/>
                  <a:pt x="21600" y="0"/>
                </a:cubicBezTo>
              </a:path>
            </a:pathLst>
          </a:custGeom>
          <a:ln w="25400">
            <a:solidFill>
              <a:schemeClr val="accent4">
                <a:lumOff val="-8800"/>
              </a:schemeClr>
            </a:solidFill>
          </a:ln>
        </p:spPr>
        <p:txBody>
          <a:bodyPr/>
          <a:lstStyle/>
          <a:p>
            <a:pPr/>
          </a:p>
        </p:txBody>
      </p:sp>
      <p:sp>
        <p:nvSpPr>
          <p:cNvPr id="285" name="Verbindungslinie"/>
          <p:cNvSpPr/>
          <p:nvPr/>
        </p:nvSpPr>
        <p:spPr>
          <a:xfrm>
            <a:off x="5741442" y="5194824"/>
            <a:ext cx="159856" cy="26420"/>
          </a:xfrm>
          <a:custGeom>
            <a:avLst/>
            <a:gdLst/>
            <a:ahLst/>
            <a:cxnLst>
              <a:cxn ang="0">
                <a:pos x="wd2" y="hd2"/>
              </a:cxn>
              <a:cxn ang="5400000">
                <a:pos x="wd2" y="hd2"/>
              </a:cxn>
              <a:cxn ang="10800000">
                <a:pos x="wd2" y="hd2"/>
              </a:cxn>
              <a:cxn ang="16200000">
                <a:pos x="wd2" y="hd2"/>
              </a:cxn>
            </a:cxnLst>
            <a:rect l="0" t="0" r="r" b="b"/>
            <a:pathLst>
              <a:path w="21600" h="16259" fill="norm" stroke="1" extrusionOk="0">
                <a:moveTo>
                  <a:pt x="0" y="3682"/>
                </a:moveTo>
                <a:cubicBezTo>
                  <a:pt x="9006" y="21600"/>
                  <a:pt x="16206" y="20373"/>
                  <a:pt x="21600" y="0"/>
                </a:cubicBezTo>
              </a:path>
            </a:pathLst>
          </a:custGeom>
          <a:ln w="25400">
            <a:solidFill>
              <a:schemeClr val="accent4">
                <a:lumOff val="-8800"/>
              </a:schemeClr>
            </a:solidFill>
          </a:ln>
        </p:spPr>
        <p:txBody>
          <a:bodyPr/>
          <a:lstStyle/>
          <a:p>
            <a:pPr/>
          </a:p>
        </p:txBody>
      </p:sp>
      <p:sp>
        <p:nvSpPr>
          <p:cNvPr id="286" name="Verbindungslinie"/>
          <p:cNvSpPr/>
          <p:nvPr/>
        </p:nvSpPr>
        <p:spPr>
          <a:xfrm>
            <a:off x="5703698" y="5221017"/>
            <a:ext cx="251127" cy="52676"/>
          </a:xfrm>
          <a:custGeom>
            <a:avLst/>
            <a:gdLst/>
            <a:ahLst/>
            <a:cxnLst>
              <a:cxn ang="0">
                <a:pos x="wd2" y="hd2"/>
              </a:cxn>
              <a:cxn ang="5400000">
                <a:pos x="wd2" y="hd2"/>
              </a:cxn>
              <a:cxn ang="10800000">
                <a:pos x="wd2" y="hd2"/>
              </a:cxn>
              <a:cxn ang="16200000">
                <a:pos x="wd2" y="hd2"/>
              </a:cxn>
            </a:cxnLst>
            <a:rect l="0" t="0" r="r" b="b"/>
            <a:pathLst>
              <a:path w="21600" h="16416" fill="norm" stroke="1" extrusionOk="0">
                <a:moveTo>
                  <a:pt x="0" y="6674"/>
                </a:moveTo>
                <a:cubicBezTo>
                  <a:pt x="8862" y="21600"/>
                  <a:pt x="16062" y="19375"/>
                  <a:pt x="21600" y="0"/>
                </a:cubicBezTo>
              </a:path>
            </a:pathLst>
          </a:custGeom>
          <a:ln w="25400">
            <a:solidFill>
              <a:schemeClr val="accent4">
                <a:lumOff val="-8800"/>
              </a:schemeClr>
            </a:solidFill>
          </a:ln>
        </p:spPr>
        <p:txBody>
          <a:bodyPr/>
          <a:lstStyle/>
          <a:p>
            <a:pPr/>
          </a:p>
        </p:txBody>
      </p:sp>
      <p:sp>
        <p:nvSpPr>
          <p:cNvPr id="274" name="Abbildung 1…"/>
          <p:cNvSpPr txBox="1"/>
          <p:nvPr/>
        </p:nvSpPr>
        <p:spPr>
          <a:xfrm>
            <a:off x="519805" y="1353991"/>
            <a:ext cx="5078632"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latin typeface="D-DIN"/>
                <a:ea typeface="D-DIN"/>
                <a:cs typeface="D-DIN"/>
                <a:sym typeface="D-DIN"/>
              </a:defRPr>
            </a:pPr>
            <a:r>
              <a:t>Abbildung 1</a:t>
            </a:r>
          </a:p>
          <a:p>
            <a:pPr defTabSz="457200">
              <a:defRPr sz="1200">
                <a:latin typeface="D-DIN"/>
                <a:ea typeface="D-DIN"/>
                <a:cs typeface="D-DIN"/>
                <a:sym typeface="D-DIN"/>
              </a:defRPr>
            </a:pPr>
            <a:r>
              <a:t>Myelinisierung bei gesunden Mäusen (oben) und Shiverer-Mäusen mit allergischer Encephalomyelitis (unten).</a:t>
            </a:r>
          </a:p>
        </p:txBody>
      </p:sp>
      <p:pic>
        <p:nvPicPr>
          <p:cNvPr id="275" name="Bildschirmfoto 2021-05-01 um 13.45.46.png" descr="Bildschirmfoto 2021-05-01 um 13.45.46.png"/>
          <p:cNvPicPr>
            <a:picLocks noChangeAspect="1"/>
          </p:cNvPicPr>
          <p:nvPr/>
        </p:nvPicPr>
        <p:blipFill>
          <a:blip r:embed="rId2">
            <a:extLst/>
          </a:blip>
          <a:srcRect l="789" t="7554" r="1421" b="53129"/>
          <a:stretch>
            <a:fillRect/>
          </a:stretch>
        </p:blipFill>
        <p:spPr>
          <a:xfrm>
            <a:off x="515009" y="2080453"/>
            <a:ext cx="4740654" cy="1768877"/>
          </a:xfrm>
          <a:prstGeom prst="rect">
            <a:avLst/>
          </a:prstGeom>
          <a:ln w="12700">
            <a:miter lim="400000"/>
          </a:ln>
        </p:spPr>
      </p:pic>
      <p:sp>
        <p:nvSpPr>
          <p:cNvPr id="276" name="Form"/>
          <p:cNvSpPr/>
          <p:nvPr/>
        </p:nvSpPr>
        <p:spPr>
          <a:xfrm rot="600000">
            <a:off x="7834446" y="2931903"/>
            <a:ext cx="42476" cy="16181"/>
          </a:xfrm>
          <a:custGeom>
            <a:avLst/>
            <a:gdLst/>
            <a:ahLst/>
            <a:cxnLst>
              <a:cxn ang="0">
                <a:pos x="wd2" y="hd2"/>
              </a:cxn>
              <a:cxn ang="5400000">
                <a:pos x="wd2" y="hd2"/>
              </a:cxn>
              <a:cxn ang="10800000">
                <a:pos x="wd2" y="hd2"/>
              </a:cxn>
              <a:cxn ang="16200000">
                <a:pos x="wd2" y="hd2"/>
              </a:cxn>
            </a:cxnLst>
            <a:rect l="0" t="0" r="r" b="b"/>
            <a:pathLst>
              <a:path w="20902" h="18136" fill="norm" stroke="1" extrusionOk="0">
                <a:moveTo>
                  <a:pt x="19138" y="10725"/>
                </a:moveTo>
                <a:lnTo>
                  <a:pt x="20902" y="14675"/>
                </a:lnTo>
                <a:cubicBezTo>
                  <a:pt x="20617" y="15719"/>
                  <a:pt x="20164" y="16533"/>
                  <a:pt x="19582" y="16980"/>
                </a:cubicBezTo>
                <a:cubicBezTo>
                  <a:pt x="19221" y="17257"/>
                  <a:pt x="18836" y="17314"/>
                  <a:pt x="18456" y="17378"/>
                </a:cubicBezTo>
                <a:cubicBezTo>
                  <a:pt x="14194" y="18104"/>
                  <a:pt x="9761" y="18428"/>
                  <a:pt x="5665" y="17807"/>
                </a:cubicBezTo>
                <a:cubicBezTo>
                  <a:pt x="4283" y="17598"/>
                  <a:pt x="2963" y="17075"/>
                  <a:pt x="1871" y="15110"/>
                </a:cubicBezTo>
                <a:cubicBezTo>
                  <a:pt x="-561" y="10737"/>
                  <a:pt x="-698" y="7808"/>
                  <a:pt x="1910" y="4072"/>
                </a:cubicBezTo>
                <a:cubicBezTo>
                  <a:pt x="6967" y="-3172"/>
                  <a:pt x="15885" y="-631"/>
                  <a:pt x="19138" y="10725"/>
                </a:cubicBezTo>
                <a:close/>
              </a:path>
            </a:pathLst>
          </a:custGeom>
          <a:solidFill>
            <a:srgbClr val="535353"/>
          </a:solidFill>
          <a:ln w="25400">
            <a:solidFill>
              <a:srgbClr val="535353"/>
            </a:solidFill>
          </a:ln>
        </p:spPr>
        <p:txBody>
          <a:bodyPr lIns="45719" rIns="45719"/>
          <a:lstStyle/>
          <a:p>
            <a:pPr/>
          </a:p>
        </p:txBody>
      </p:sp>
      <p:sp>
        <p:nvSpPr>
          <p:cNvPr id="277" name="Form"/>
          <p:cNvSpPr/>
          <p:nvPr/>
        </p:nvSpPr>
        <p:spPr>
          <a:xfrm rot="600000">
            <a:off x="7757654" y="4702410"/>
            <a:ext cx="42476" cy="16180"/>
          </a:xfrm>
          <a:custGeom>
            <a:avLst/>
            <a:gdLst/>
            <a:ahLst/>
            <a:cxnLst>
              <a:cxn ang="0">
                <a:pos x="wd2" y="hd2"/>
              </a:cxn>
              <a:cxn ang="5400000">
                <a:pos x="wd2" y="hd2"/>
              </a:cxn>
              <a:cxn ang="10800000">
                <a:pos x="wd2" y="hd2"/>
              </a:cxn>
              <a:cxn ang="16200000">
                <a:pos x="wd2" y="hd2"/>
              </a:cxn>
            </a:cxnLst>
            <a:rect l="0" t="0" r="r" b="b"/>
            <a:pathLst>
              <a:path w="20902" h="18136" fill="norm" stroke="1" extrusionOk="0">
                <a:moveTo>
                  <a:pt x="19138" y="10725"/>
                </a:moveTo>
                <a:lnTo>
                  <a:pt x="20902" y="14675"/>
                </a:lnTo>
                <a:cubicBezTo>
                  <a:pt x="20617" y="15719"/>
                  <a:pt x="20164" y="16533"/>
                  <a:pt x="19582" y="16980"/>
                </a:cubicBezTo>
                <a:cubicBezTo>
                  <a:pt x="19221" y="17257"/>
                  <a:pt x="18836" y="17314"/>
                  <a:pt x="18456" y="17378"/>
                </a:cubicBezTo>
                <a:cubicBezTo>
                  <a:pt x="14194" y="18104"/>
                  <a:pt x="9761" y="18428"/>
                  <a:pt x="5665" y="17807"/>
                </a:cubicBezTo>
                <a:cubicBezTo>
                  <a:pt x="4283" y="17598"/>
                  <a:pt x="2963" y="17075"/>
                  <a:pt x="1871" y="15110"/>
                </a:cubicBezTo>
                <a:cubicBezTo>
                  <a:pt x="-561" y="10737"/>
                  <a:pt x="-698" y="7808"/>
                  <a:pt x="1910" y="4072"/>
                </a:cubicBezTo>
                <a:cubicBezTo>
                  <a:pt x="6967" y="-3172"/>
                  <a:pt x="15885" y="-631"/>
                  <a:pt x="19138" y="10725"/>
                </a:cubicBezTo>
                <a:close/>
              </a:path>
            </a:pathLst>
          </a:custGeom>
          <a:solidFill>
            <a:srgbClr val="535353"/>
          </a:solidFill>
          <a:ln w="25400">
            <a:solidFill>
              <a:srgbClr val="535353"/>
            </a:solidFill>
          </a:ln>
        </p:spPr>
        <p:txBody>
          <a:bodyPr lIns="45719" rIns="45719"/>
          <a:lstStyle/>
          <a:p>
            <a:pPr/>
          </a:p>
        </p:txBody>
      </p:sp>
      <p:sp>
        <p:nvSpPr>
          <p:cNvPr id="278" name="Kandel et al., 2012, S. 91"/>
          <p:cNvSpPr txBox="1"/>
          <p:nvPr/>
        </p:nvSpPr>
        <p:spPr>
          <a:xfrm>
            <a:off x="454463" y="5730342"/>
            <a:ext cx="1565695"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Kandel et al., 2012, S. 91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Titel 1"/>
          <p:cNvSpPr txBox="1"/>
          <p:nvPr>
            <p:ph type="title"/>
          </p:nvPr>
        </p:nvSpPr>
        <p:spPr>
          <a:xfrm>
            <a:off x="505414" y="143742"/>
            <a:ext cx="5616774" cy="864097"/>
          </a:xfrm>
          <a:prstGeom prst="rect">
            <a:avLst/>
          </a:prstGeom>
        </p:spPr>
        <p:txBody>
          <a:bodyPr/>
          <a:lstStyle/>
          <a:p>
            <a:pPr/>
            <a:r>
              <a:t>Was ist MS? </a:t>
            </a:r>
          </a:p>
        </p:txBody>
      </p:sp>
      <p:sp>
        <p:nvSpPr>
          <p:cNvPr id="289"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90"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1"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292" name="MS = Multiple („mehrere“) Sklerose („Verfestigungen“/„Narben“)…"/>
          <p:cNvSpPr txBox="1"/>
          <p:nvPr/>
        </p:nvSpPr>
        <p:spPr>
          <a:xfrm>
            <a:off x="300061" y="1696879"/>
            <a:ext cx="8056589" cy="372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00526" indent="-200526">
              <a:spcBef>
                <a:spcPts val="1000"/>
              </a:spcBef>
              <a:buSzPct val="100000"/>
              <a:buChar char="•"/>
              <a:defRPr sz="2000">
                <a:latin typeface="D-DIN"/>
                <a:ea typeface="D-DIN"/>
                <a:cs typeface="D-DIN"/>
                <a:sym typeface="D-DIN"/>
              </a:defRPr>
            </a:pPr>
            <a:r>
              <a:t>MS = Multiple („mehrere“) Sklerose („Verfestigungen“/„Narben“)</a:t>
            </a:r>
          </a:p>
          <a:p>
            <a:pPr marL="200526" indent="-200526">
              <a:spcBef>
                <a:spcPts val="1000"/>
              </a:spcBef>
              <a:buSzPct val="100000"/>
              <a:buChar char="•"/>
              <a:defRPr sz="2000">
                <a:latin typeface="D-DIN"/>
                <a:ea typeface="D-DIN"/>
                <a:cs typeface="D-DIN"/>
                <a:sym typeface="D-DIN"/>
              </a:defRPr>
            </a:pPr>
            <a:r>
              <a:t>neurodegenerative Autoimmun-Erkrankung</a:t>
            </a:r>
          </a:p>
          <a:p>
            <a:pPr marL="200526" indent="-200526">
              <a:spcBef>
                <a:spcPts val="1000"/>
              </a:spcBef>
              <a:buSzPct val="100000"/>
              <a:buChar char="•"/>
              <a:defRPr sz="2000">
                <a:latin typeface="D-DIN"/>
                <a:ea typeface="D-DIN"/>
                <a:cs typeface="D-DIN"/>
                <a:sym typeface="D-DIN"/>
              </a:defRPr>
            </a:pPr>
            <a:r>
              <a:t>neurologische Symptome u.a.:</a:t>
            </a:r>
          </a:p>
          <a:p>
            <a:pPr lvl="1" marL="581526" indent="-200526">
              <a:spcBef>
                <a:spcPts val="1000"/>
              </a:spcBef>
              <a:buSzPct val="100000"/>
              <a:buChar char="•"/>
              <a:defRPr>
                <a:latin typeface="D-DIN"/>
                <a:ea typeface="D-DIN"/>
                <a:cs typeface="D-DIN"/>
                <a:sym typeface="D-DIN"/>
              </a:defRPr>
            </a:pPr>
            <a:r>
              <a:t>Funktionsausfälle (z.B. Lähmungen, Seh- oder Sprachstörungen)</a:t>
            </a:r>
          </a:p>
          <a:p>
            <a:pPr lvl="1" marL="581526" indent="-200526">
              <a:spcBef>
                <a:spcPts val="1000"/>
              </a:spcBef>
              <a:buSzPct val="100000"/>
              <a:buChar char="•"/>
              <a:defRPr>
                <a:latin typeface="D-DIN"/>
                <a:ea typeface="D-DIN"/>
                <a:cs typeface="D-DIN"/>
                <a:sym typeface="D-DIN"/>
              </a:defRPr>
            </a:pPr>
            <a:r>
              <a:t>störende Sinnesempfindungen („Missempfindungen“)</a:t>
            </a:r>
          </a:p>
          <a:p>
            <a:pPr lvl="1" marL="581526" indent="-200526">
              <a:spcBef>
                <a:spcPts val="1000"/>
              </a:spcBef>
              <a:buSzPct val="100000"/>
              <a:buChar char="•"/>
              <a:defRPr>
                <a:latin typeface="D-DIN"/>
                <a:ea typeface="D-DIN"/>
                <a:cs typeface="D-DIN"/>
                <a:sym typeface="D-DIN"/>
              </a:defRPr>
            </a:pPr>
            <a:r>
              <a:t>Kognitive Störungen</a:t>
            </a:r>
          </a:p>
          <a:p>
            <a:pPr lvl="1" marL="581526" indent="-200526">
              <a:spcBef>
                <a:spcPts val="1000"/>
              </a:spcBef>
              <a:buSzPct val="100000"/>
              <a:buChar char="•"/>
              <a:defRPr>
                <a:latin typeface="D-DIN"/>
                <a:ea typeface="D-DIN"/>
                <a:cs typeface="D-DIN"/>
                <a:sym typeface="D-DIN"/>
              </a:defRPr>
            </a:pPr>
            <a:r>
              <a:t>Fatigue</a:t>
            </a:r>
          </a:p>
          <a:p>
            <a:pPr lvl="1" marL="581526" indent="-200526">
              <a:spcBef>
                <a:spcPts val="1000"/>
              </a:spcBef>
              <a:buSzPct val="100000"/>
              <a:buChar char="•"/>
              <a:defRPr>
                <a:latin typeface="D-DIN"/>
                <a:ea typeface="D-DIN"/>
                <a:cs typeface="D-DIN"/>
                <a:sym typeface="D-DIN"/>
              </a:defRPr>
            </a:pPr>
            <a:r>
              <a:t>Schmerzen</a:t>
            </a:r>
          </a:p>
          <a:p>
            <a:pPr lvl="1" indent="228600">
              <a:spcBef>
                <a:spcPts val="1000"/>
              </a:spcBef>
              <a:defRPr sz="2000">
                <a:latin typeface="D-DIN"/>
                <a:ea typeface="D-DIN"/>
                <a:cs typeface="D-DIN"/>
                <a:sym typeface="D-DIN"/>
              </a:defRPr>
            </a:pPr>
            <a:r>
              <a:t> —&gt; zeitlich begrenzt („Schübe“) oder progredienter Verlauf</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itel 1"/>
          <p:cNvSpPr txBox="1"/>
          <p:nvPr>
            <p:ph type="title"/>
          </p:nvPr>
        </p:nvSpPr>
        <p:spPr>
          <a:xfrm>
            <a:off x="431799" y="143742"/>
            <a:ext cx="5616775" cy="864097"/>
          </a:xfrm>
          <a:prstGeom prst="rect">
            <a:avLst/>
          </a:prstGeom>
        </p:spPr>
        <p:txBody>
          <a:bodyPr/>
          <a:lstStyle/>
          <a:p>
            <a:pPr/>
            <a:r>
              <a:t>Diagnostik: Die 4 Arten von MS</a:t>
            </a:r>
          </a:p>
        </p:txBody>
      </p:sp>
      <p:sp>
        <p:nvSpPr>
          <p:cNvPr id="297"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298"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299"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00" name="Inhaltsplatzhalter 2"/>
          <p:cNvSpPr txBox="1"/>
          <p:nvPr>
            <p:ph type="body" sz="half" idx="1"/>
          </p:nvPr>
        </p:nvSpPr>
        <p:spPr>
          <a:xfrm>
            <a:off x="933609" y="1377097"/>
            <a:ext cx="7091827" cy="3030493"/>
          </a:xfrm>
          <a:prstGeom prst="rect">
            <a:avLst/>
          </a:prstGeom>
        </p:spPr>
        <p:txBody>
          <a:bodyPr/>
          <a:lstStyle/>
          <a:p>
            <a:pPr marL="0" indent="0" defTabSz="457200">
              <a:spcBef>
                <a:spcPts val="0"/>
              </a:spcBef>
              <a:defRPr b="1" sz="1800">
                <a:solidFill>
                  <a:schemeClr val="accent4">
                    <a:lumOff val="-8800"/>
                  </a:schemeClr>
                </a:solidFill>
                <a:latin typeface="+mn-lt"/>
                <a:ea typeface="+mn-ea"/>
                <a:cs typeface="+mn-cs"/>
                <a:sym typeface="Helvetica"/>
              </a:defRPr>
            </a:pPr>
            <a:r>
              <a:t>Klinisch isoliertes Syndrom (KIS) </a:t>
            </a:r>
          </a:p>
          <a:p>
            <a:pPr lvl="1" marL="541421" indent="-160421" defTabSz="457200">
              <a:spcBef>
                <a:spcPts val="0"/>
              </a:spcBef>
              <a:buSzPct val="100000"/>
              <a:buChar char="•"/>
              <a:defRPr sz="1600">
                <a:solidFill>
                  <a:schemeClr val="accent4">
                    <a:lumOff val="-8800"/>
                  </a:schemeClr>
                </a:solidFill>
                <a:latin typeface="+mn-lt"/>
                <a:ea typeface="+mn-ea"/>
                <a:cs typeface="+mn-cs"/>
                <a:sym typeface="Helvetica"/>
              </a:defRPr>
            </a:pPr>
            <a:r>
              <a:t>allein noch </a:t>
            </a:r>
            <a:r>
              <a:rPr u="sng"/>
              <a:t>keine MS</a:t>
            </a:r>
            <a:endParaRPr u="sng"/>
          </a:p>
          <a:p>
            <a:pPr lvl="1" marL="541421" indent="-160421" defTabSz="457200">
              <a:spcBef>
                <a:spcPts val="0"/>
              </a:spcBef>
              <a:buSzPct val="100000"/>
              <a:buChar char="•"/>
              <a:defRPr sz="1600">
                <a:solidFill>
                  <a:schemeClr val="accent4">
                    <a:lumOff val="-8800"/>
                  </a:schemeClr>
                </a:solidFill>
                <a:latin typeface="+mn-lt"/>
                <a:ea typeface="+mn-ea"/>
                <a:cs typeface="+mn-cs"/>
                <a:sym typeface="Helvetica"/>
              </a:defRPr>
            </a:pPr>
            <a:r>
              <a:t>neurologische Symptome wie bei MS Schub</a:t>
            </a:r>
          </a:p>
          <a:p>
            <a:pPr lvl="1" marL="541421" indent="-160421" defTabSz="457200">
              <a:spcBef>
                <a:spcPts val="0"/>
              </a:spcBef>
              <a:buSzPct val="100000"/>
              <a:buChar char="•"/>
              <a:defRPr sz="1600">
                <a:solidFill>
                  <a:schemeClr val="accent4">
                    <a:lumOff val="-8800"/>
                  </a:schemeClr>
                </a:solidFill>
                <a:latin typeface="+mn-lt"/>
                <a:ea typeface="+mn-ea"/>
                <a:cs typeface="+mn-cs"/>
                <a:sym typeface="Helvetica"/>
              </a:defRPr>
            </a:pPr>
            <a:r>
              <a:t>wenn Symptomdauer &gt; 24h —&gt; mögliches Anzeichen für MS</a:t>
            </a:r>
          </a:p>
          <a:p>
            <a:pPr lvl="1" marL="541421" indent="-160421" defTabSz="457200">
              <a:spcBef>
                <a:spcPts val="0"/>
              </a:spcBef>
              <a:buSzPct val="100000"/>
              <a:buChar char="•"/>
              <a:defRPr sz="1600">
                <a:solidFill>
                  <a:schemeClr val="accent4">
                    <a:lumOff val="-8800"/>
                  </a:schemeClr>
                </a:solidFill>
                <a:latin typeface="+mn-lt"/>
                <a:ea typeface="+mn-ea"/>
                <a:cs typeface="+mn-cs"/>
                <a:sym typeface="Helvetica"/>
              </a:defRPr>
            </a:pPr>
            <a:r>
              <a:t>bei 85% der Patient*innen später schubförmig remittierende MS (RRMS)</a:t>
            </a:r>
          </a:p>
          <a:p>
            <a:pPr lvl="1" marL="0" indent="228600" defTabSz="457200">
              <a:spcBef>
                <a:spcPts val="0"/>
              </a:spcBef>
              <a:defRPr sz="1800">
                <a:solidFill>
                  <a:schemeClr val="accent4">
                    <a:lumOff val="-8800"/>
                  </a:schemeClr>
                </a:solidFill>
                <a:latin typeface="+mn-lt"/>
                <a:ea typeface="+mn-ea"/>
                <a:cs typeface="+mn-cs"/>
                <a:sym typeface="Helvetica"/>
              </a:defRPr>
            </a:pPr>
          </a:p>
        </p:txBody>
      </p:sp>
      <p:sp>
        <p:nvSpPr>
          <p:cNvPr id="301" name="Form"/>
          <p:cNvSpPr/>
          <p:nvPr/>
        </p:nvSpPr>
        <p:spPr>
          <a:xfrm>
            <a:off x="1557728" y="4987201"/>
            <a:ext cx="160964" cy="645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14" y="0"/>
                </a:moveTo>
                <a:lnTo>
                  <a:pt x="17509" y="0"/>
                </a:lnTo>
                <a:lnTo>
                  <a:pt x="17509" y="10800"/>
                </a:lnTo>
                <a:lnTo>
                  <a:pt x="17509" y="16200"/>
                </a:lnTo>
                <a:lnTo>
                  <a:pt x="17509" y="18900"/>
                </a:lnTo>
                <a:cubicBezTo>
                  <a:pt x="17527" y="19583"/>
                  <a:pt x="18068" y="20241"/>
                  <a:pt x="19040" y="20764"/>
                </a:cubicBezTo>
                <a:cubicBezTo>
                  <a:pt x="19728" y="21134"/>
                  <a:pt x="20607" y="21421"/>
                  <a:pt x="21600" y="21600"/>
                </a:cubicBezTo>
                <a:lnTo>
                  <a:pt x="0" y="21600"/>
                </a:lnTo>
                <a:cubicBezTo>
                  <a:pt x="698" y="21279"/>
                  <a:pt x="1275" y="20909"/>
                  <a:pt x="1708" y="20505"/>
                </a:cubicBezTo>
                <a:cubicBezTo>
                  <a:pt x="2246" y="20003"/>
                  <a:pt x="2554" y="19457"/>
                  <a:pt x="2614" y="18900"/>
                </a:cubicBezTo>
                <a:lnTo>
                  <a:pt x="2614" y="16200"/>
                </a:lnTo>
                <a:lnTo>
                  <a:pt x="2614" y="10800"/>
                </a:lnTo>
                <a:lnTo>
                  <a:pt x="2614" y="0"/>
                </a:lnTo>
                <a:close/>
              </a:path>
            </a:pathLst>
          </a:custGeom>
          <a:solidFill>
            <a:schemeClr val="accent3">
              <a:lumOff val="44000"/>
            </a:schemeClr>
          </a:solidFill>
          <a:ln w="25400">
            <a:solidFill>
              <a:srgbClr val="6AACDA"/>
            </a:solidFill>
          </a:ln>
        </p:spPr>
        <p:txBody>
          <a:bodyPr lIns="45719" rIns="45719"/>
          <a:lstStyle/>
          <a:p>
            <a:pPr/>
          </a:p>
        </p:txBody>
      </p:sp>
      <p:sp>
        <p:nvSpPr>
          <p:cNvPr id="302" name="Linie"/>
          <p:cNvSpPr/>
          <p:nvPr/>
        </p:nvSpPr>
        <p:spPr>
          <a:xfrm>
            <a:off x="1100264" y="5639426"/>
            <a:ext cx="6671751" cy="1"/>
          </a:xfrm>
          <a:prstGeom prst="line">
            <a:avLst/>
          </a:prstGeom>
          <a:ln w="38100">
            <a:solidFill>
              <a:srgbClr val="6AACDA"/>
            </a:solidFill>
            <a:tailEnd type="stealth"/>
          </a:ln>
        </p:spPr>
        <p:txBody>
          <a:bodyPr lIns="45719" rIns="45719"/>
          <a:lstStyle/>
          <a:p>
            <a:pPr/>
          </a:p>
        </p:txBody>
      </p:sp>
      <p:sp>
        <p:nvSpPr>
          <p:cNvPr id="303" name="KIS"/>
          <p:cNvSpPr txBox="1"/>
          <p:nvPr/>
        </p:nvSpPr>
        <p:spPr>
          <a:xfrm>
            <a:off x="1407175" y="4595613"/>
            <a:ext cx="47260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KIS</a:t>
            </a:r>
          </a:p>
        </p:txBody>
      </p:sp>
      <p:sp>
        <p:nvSpPr>
          <p:cNvPr id="304" name="Linie"/>
          <p:cNvSpPr/>
          <p:nvPr/>
        </p:nvSpPr>
        <p:spPr>
          <a:xfrm flipH="1">
            <a:off x="1115940" y="4160068"/>
            <a:ext cx="1" cy="1490723"/>
          </a:xfrm>
          <a:prstGeom prst="line">
            <a:avLst/>
          </a:prstGeom>
          <a:ln w="38100">
            <a:solidFill>
              <a:srgbClr val="6AACDA"/>
            </a:solidFill>
            <a:headEnd type="stealth"/>
          </a:ln>
        </p:spPr>
        <p:txBody>
          <a:bodyPr lIns="45719" rIns="45719"/>
          <a:lstStyle/>
          <a:p>
            <a:pPr/>
          </a:p>
        </p:txBody>
      </p:sp>
      <p:sp>
        <p:nvSpPr>
          <p:cNvPr id="305" name="Symptomschwere"/>
          <p:cNvSpPr txBox="1"/>
          <p:nvPr/>
        </p:nvSpPr>
        <p:spPr>
          <a:xfrm rot="16200000">
            <a:off x="302441" y="4866789"/>
            <a:ext cx="1315230"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Symptomschwere</a:t>
            </a:r>
          </a:p>
        </p:txBody>
      </p:sp>
      <p:sp>
        <p:nvSpPr>
          <p:cNvPr id="306" name="Zeit"/>
          <p:cNvSpPr txBox="1"/>
          <p:nvPr/>
        </p:nvSpPr>
        <p:spPr>
          <a:xfrm>
            <a:off x="7462689" y="5681986"/>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Zeit</a:t>
            </a:r>
          </a:p>
        </p:txBody>
      </p:sp>
      <p:sp>
        <p:nvSpPr>
          <p:cNvPr id="307" name="Linie"/>
          <p:cNvSpPr/>
          <p:nvPr/>
        </p:nvSpPr>
        <p:spPr>
          <a:xfrm>
            <a:off x="1916180" y="4782077"/>
            <a:ext cx="348899" cy="1"/>
          </a:xfrm>
          <a:prstGeom prst="line">
            <a:avLst/>
          </a:prstGeom>
          <a:ln w="25400">
            <a:solidFill>
              <a:schemeClr val="accent4">
                <a:lumOff val="-8800"/>
              </a:schemeClr>
            </a:solidFill>
            <a:tailEnd type="stealth"/>
          </a:ln>
        </p:spPr>
        <p:txBody>
          <a:bodyPr lIns="45719" rIns="45719"/>
          <a:lstStyle/>
          <a:p>
            <a:pPr/>
          </a:p>
        </p:txBody>
      </p:sp>
      <p:sp>
        <p:nvSpPr>
          <p:cNvPr id="308" name="Prognose?"/>
          <p:cNvSpPr txBox="1"/>
          <p:nvPr/>
        </p:nvSpPr>
        <p:spPr>
          <a:xfrm>
            <a:off x="2302050" y="4600187"/>
            <a:ext cx="1209859"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Prognose?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Titel 1"/>
          <p:cNvSpPr txBox="1"/>
          <p:nvPr>
            <p:ph type="title"/>
          </p:nvPr>
        </p:nvSpPr>
        <p:spPr>
          <a:xfrm>
            <a:off x="431799" y="143742"/>
            <a:ext cx="5616775" cy="864097"/>
          </a:xfrm>
          <a:prstGeom prst="rect">
            <a:avLst/>
          </a:prstGeom>
        </p:spPr>
        <p:txBody>
          <a:bodyPr/>
          <a:lstStyle/>
          <a:p>
            <a:pPr/>
            <a:r>
              <a:t>Diagnostik: Die 4 Arten von MS</a:t>
            </a:r>
          </a:p>
        </p:txBody>
      </p:sp>
      <p:sp>
        <p:nvSpPr>
          <p:cNvPr id="313"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14"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15"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16" name="Inhaltsplatzhalter 2"/>
          <p:cNvSpPr txBox="1"/>
          <p:nvPr>
            <p:ph type="body" sz="half" idx="1"/>
          </p:nvPr>
        </p:nvSpPr>
        <p:spPr>
          <a:xfrm>
            <a:off x="693207" y="1377097"/>
            <a:ext cx="7099683" cy="3030493"/>
          </a:xfrm>
          <a:prstGeom prst="rect">
            <a:avLst/>
          </a:prstGeom>
        </p:spPr>
        <p:txBody>
          <a:bodyPr/>
          <a:lstStyle/>
          <a:p>
            <a:pPr marL="0" indent="0" defTabSz="443484">
              <a:spcBef>
                <a:spcPts val="0"/>
              </a:spcBef>
              <a:defRPr b="1" sz="1746">
                <a:solidFill>
                  <a:schemeClr val="accent4">
                    <a:lumOff val="-8800"/>
                  </a:schemeClr>
                </a:solidFill>
                <a:latin typeface="+mn-lt"/>
                <a:ea typeface="+mn-ea"/>
                <a:cs typeface="+mn-cs"/>
                <a:sym typeface="Helvetica"/>
              </a:defRPr>
            </a:pPr>
            <a:r>
              <a:t>Klinisch isoliertes Syndrom (KIS) </a:t>
            </a:r>
          </a:p>
          <a:p>
            <a:pPr lvl="1" marL="525178" indent="-155608" defTabSz="443484">
              <a:spcBef>
                <a:spcPts val="0"/>
              </a:spcBef>
              <a:buSzPct val="100000"/>
              <a:buChar char="•"/>
              <a:defRPr sz="1552">
                <a:solidFill>
                  <a:schemeClr val="accent4">
                    <a:lumOff val="-8800"/>
                  </a:schemeClr>
                </a:solidFill>
                <a:latin typeface="+mn-lt"/>
                <a:ea typeface="+mn-ea"/>
                <a:cs typeface="+mn-cs"/>
                <a:sym typeface="Helvetica"/>
              </a:defRPr>
            </a:pPr>
            <a:r>
              <a:t>allein noch </a:t>
            </a:r>
            <a:r>
              <a:rPr u="sng"/>
              <a:t>keine MS</a:t>
            </a:r>
          </a:p>
          <a:p>
            <a:pPr lvl="1" marL="525178" indent="-155608" defTabSz="443484">
              <a:spcBef>
                <a:spcPts val="0"/>
              </a:spcBef>
              <a:buSzPct val="100000"/>
              <a:buChar char="•"/>
              <a:defRPr sz="1552">
                <a:solidFill>
                  <a:schemeClr val="accent4">
                    <a:lumOff val="-8800"/>
                  </a:schemeClr>
                </a:solidFill>
                <a:latin typeface="+mn-lt"/>
                <a:ea typeface="+mn-ea"/>
                <a:cs typeface="+mn-cs"/>
                <a:sym typeface="Helvetica"/>
              </a:defRPr>
            </a:pPr>
            <a:r>
              <a:t>neurologische Symptome wie bei MS Schub</a:t>
            </a:r>
          </a:p>
          <a:p>
            <a:pPr lvl="1" marL="525178" indent="-155608" defTabSz="443484">
              <a:spcBef>
                <a:spcPts val="0"/>
              </a:spcBef>
              <a:buSzPct val="100000"/>
              <a:buChar char="•"/>
              <a:defRPr sz="1552">
                <a:solidFill>
                  <a:schemeClr val="accent4">
                    <a:lumOff val="-8800"/>
                  </a:schemeClr>
                </a:solidFill>
                <a:latin typeface="+mn-lt"/>
                <a:ea typeface="+mn-ea"/>
                <a:cs typeface="+mn-cs"/>
                <a:sym typeface="Helvetica"/>
              </a:defRPr>
            </a:pPr>
            <a:r>
              <a:t>wenn Symptomdauer &gt; 24h —&gt; mögliches Anzeichen für MS</a:t>
            </a:r>
          </a:p>
          <a:p>
            <a:pPr lvl="1" marL="525178" indent="-155608" defTabSz="443484">
              <a:spcBef>
                <a:spcPts val="0"/>
              </a:spcBef>
              <a:buSzPct val="100000"/>
              <a:buChar char="•"/>
              <a:defRPr sz="1552">
                <a:solidFill>
                  <a:schemeClr val="accent4">
                    <a:lumOff val="-8800"/>
                  </a:schemeClr>
                </a:solidFill>
                <a:latin typeface="+mn-lt"/>
                <a:ea typeface="+mn-ea"/>
                <a:cs typeface="+mn-cs"/>
                <a:sym typeface="Helvetica"/>
              </a:defRPr>
            </a:pPr>
            <a:r>
              <a:t>bei 85% der Patient*innen später schubförmig remittierende MS (RRMS)</a:t>
            </a:r>
          </a:p>
          <a:p>
            <a:pPr lvl="1" marL="0" indent="221742" defTabSz="443484">
              <a:spcBef>
                <a:spcPts val="0"/>
              </a:spcBef>
              <a:defRPr sz="1746">
                <a:latin typeface="+mn-lt"/>
                <a:ea typeface="+mn-ea"/>
                <a:cs typeface="+mn-cs"/>
                <a:sym typeface="Helvetica"/>
              </a:defRPr>
            </a:pPr>
          </a:p>
          <a:p>
            <a:pPr marL="0" indent="0" defTabSz="443484">
              <a:spcBef>
                <a:spcPts val="0"/>
              </a:spcBef>
              <a:defRPr b="1" sz="1746">
                <a:latin typeface="+mn-lt"/>
                <a:ea typeface="+mn-ea"/>
                <a:cs typeface="+mn-cs"/>
                <a:sym typeface="Helvetica"/>
              </a:defRPr>
            </a:pPr>
            <a:r>
              <a:t>1. schubförmig remittierende MS (relapsing-remitting MS = RRMS)</a:t>
            </a:r>
          </a:p>
          <a:p>
            <a:pPr lvl="1" marL="486276" indent="-116706" defTabSz="443484">
              <a:spcBef>
                <a:spcPts val="0"/>
              </a:spcBef>
              <a:buSzPct val="100000"/>
              <a:buChar char="•"/>
              <a:defRPr sz="1552">
                <a:latin typeface="+mn-lt"/>
                <a:ea typeface="+mn-ea"/>
                <a:cs typeface="+mn-cs"/>
                <a:sym typeface="Helvetica"/>
              </a:defRPr>
            </a:pPr>
            <a:r>
              <a:t>häufigste Art der MS (85% der MS-Fälle sind RRMS)</a:t>
            </a:r>
          </a:p>
          <a:p>
            <a:pPr lvl="1" marL="500864" indent="-131294" defTabSz="443484">
              <a:spcBef>
                <a:spcPts val="0"/>
              </a:spcBef>
              <a:buSzPct val="100000"/>
              <a:buChar char="•"/>
              <a:defRPr sz="1552">
                <a:latin typeface="+mn-lt"/>
                <a:ea typeface="+mn-ea"/>
                <a:cs typeface="+mn-cs"/>
                <a:sym typeface="Helvetica"/>
              </a:defRPr>
            </a:pPr>
            <a:r>
              <a:t>Schübe mit neurologischen Symptomen, klingen nach Tagen oder Wochen ab oder bilden sich völlig zurück</a:t>
            </a:r>
          </a:p>
          <a:p>
            <a:pPr marL="0" indent="0" defTabSz="443484">
              <a:spcBef>
                <a:spcPts val="0"/>
              </a:spcBef>
              <a:defRPr sz="1746">
                <a:latin typeface="+mn-lt"/>
                <a:ea typeface="+mn-ea"/>
                <a:cs typeface="+mn-cs"/>
                <a:sym typeface="Helvetica"/>
              </a:defRPr>
            </a:pPr>
          </a:p>
        </p:txBody>
      </p:sp>
      <p:sp>
        <p:nvSpPr>
          <p:cNvPr id="317" name="Form"/>
          <p:cNvSpPr/>
          <p:nvPr/>
        </p:nvSpPr>
        <p:spPr>
          <a:xfrm>
            <a:off x="1557728" y="4987201"/>
            <a:ext cx="160964" cy="645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14" y="0"/>
                </a:moveTo>
                <a:lnTo>
                  <a:pt x="17509" y="0"/>
                </a:lnTo>
                <a:lnTo>
                  <a:pt x="17509" y="10800"/>
                </a:lnTo>
                <a:lnTo>
                  <a:pt x="17509" y="16200"/>
                </a:lnTo>
                <a:lnTo>
                  <a:pt x="17509" y="18900"/>
                </a:lnTo>
                <a:cubicBezTo>
                  <a:pt x="17527" y="19583"/>
                  <a:pt x="18068" y="20241"/>
                  <a:pt x="19040" y="20764"/>
                </a:cubicBezTo>
                <a:cubicBezTo>
                  <a:pt x="19728" y="21134"/>
                  <a:pt x="20607" y="21421"/>
                  <a:pt x="21600" y="21600"/>
                </a:cubicBezTo>
                <a:lnTo>
                  <a:pt x="0" y="21600"/>
                </a:lnTo>
                <a:cubicBezTo>
                  <a:pt x="698" y="21279"/>
                  <a:pt x="1275" y="20909"/>
                  <a:pt x="1708" y="20505"/>
                </a:cubicBezTo>
                <a:cubicBezTo>
                  <a:pt x="2246" y="20003"/>
                  <a:pt x="2554" y="19457"/>
                  <a:pt x="2614" y="18900"/>
                </a:cubicBezTo>
                <a:lnTo>
                  <a:pt x="2614" y="16200"/>
                </a:lnTo>
                <a:lnTo>
                  <a:pt x="2614" y="10800"/>
                </a:lnTo>
                <a:lnTo>
                  <a:pt x="2614" y="0"/>
                </a:lnTo>
                <a:close/>
              </a:path>
            </a:pathLst>
          </a:custGeom>
          <a:solidFill>
            <a:schemeClr val="accent3">
              <a:lumOff val="44000"/>
            </a:schemeClr>
          </a:solidFill>
          <a:ln w="25400">
            <a:solidFill>
              <a:srgbClr val="6AACDA"/>
            </a:solidFill>
          </a:ln>
        </p:spPr>
        <p:txBody>
          <a:bodyPr lIns="45719" rIns="45719"/>
          <a:lstStyle/>
          <a:p>
            <a:pPr/>
          </a:p>
        </p:txBody>
      </p:sp>
      <p:sp>
        <p:nvSpPr>
          <p:cNvPr id="318" name="Linie"/>
          <p:cNvSpPr/>
          <p:nvPr/>
        </p:nvSpPr>
        <p:spPr>
          <a:xfrm>
            <a:off x="1100264" y="5639426"/>
            <a:ext cx="6671751" cy="1"/>
          </a:xfrm>
          <a:prstGeom prst="line">
            <a:avLst/>
          </a:prstGeom>
          <a:ln w="38100">
            <a:solidFill>
              <a:srgbClr val="6AACDA"/>
            </a:solidFill>
            <a:tailEnd type="stealth"/>
          </a:ln>
        </p:spPr>
        <p:txBody>
          <a:bodyPr lIns="45719" rIns="45719"/>
          <a:lstStyle/>
          <a:p>
            <a:pPr/>
          </a:p>
        </p:txBody>
      </p:sp>
      <p:sp>
        <p:nvSpPr>
          <p:cNvPr id="319" name="KIS"/>
          <p:cNvSpPr txBox="1"/>
          <p:nvPr/>
        </p:nvSpPr>
        <p:spPr>
          <a:xfrm>
            <a:off x="1407175" y="4595613"/>
            <a:ext cx="47260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KIS</a:t>
            </a:r>
          </a:p>
        </p:txBody>
      </p:sp>
      <p:sp>
        <p:nvSpPr>
          <p:cNvPr id="320" name="RRMS"/>
          <p:cNvSpPr txBox="1"/>
          <p:nvPr/>
        </p:nvSpPr>
        <p:spPr>
          <a:xfrm>
            <a:off x="2445771" y="4585953"/>
            <a:ext cx="77721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RRMS</a:t>
            </a:r>
          </a:p>
        </p:txBody>
      </p:sp>
      <p:sp>
        <p:nvSpPr>
          <p:cNvPr id="321" name="Form"/>
          <p:cNvSpPr/>
          <p:nvPr/>
        </p:nvSpPr>
        <p:spPr>
          <a:xfrm>
            <a:off x="2375544" y="5044619"/>
            <a:ext cx="1113819" cy="594285"/>
          </a:xfrm>
          <a:custGeom>
            <a:avLst/>
            <a:gdLst/>
            <a:ahLst/>
            <a:cxnLst>
              <a:cxn ang="0">
                <a:pos x="wd2" y="hd2"/>
              </a:cxn>
              <a:cxn ang="5400000">
                <a:pos x="wd2" y="hd2"/>
              </a:cxn>
              <a:cxn ang="10800000">
                <a:pos x="wd2" y="hd2"/>
              </a:cxn>
              <a:cxn ang="16200000">
                <a:pos x="wd2" y="hd2"/>
              </a:cxn>
            </a:cxnLst>
            <a:rect l="0" t="0" r="r" b="b"/>
            <a:pathLst>
              <a:path w="21600" h="21587" fill="norm" stroke="1" extrusionOk="0">
                <a:moveTo>
                  <a:pt x="1319" y="0"/>
                </a:moveTo>
                <a:lnTo>
                  <a:pt x="5321" y="0"/>
                </a:lnTo>
                <a:lnTo>
                  <a:pt x="5321" y="10677"/>
                </a:lnTo>
                <a:cubicBezTo>
                  <a:pt x="5300" y="11967"/>
                  <a:pt x="5297" y="13258"/>
                  <a:pt x="5314" y="14549"/>
                </a:cubicBezTo>
                <a:cubicBezTo>
                  <a:pt x="5320" y="15039"/>
                  <a:pt x="5330" y="15531"/>
                  <a:pt x="5370" y="16016"/>
                </a:cubicBezTo>
                <a:cubicBezTo>
                  <a:pt x="5432" y="16747"/>
                  <a:pt x="5565" y="17455"/>
                  <a:pt x="5787" y="18068"/>
                </a:cubicBezTo>
                <a:cubicBezTo>
                  <a:pt x="5912" y="18416"/>
                  <a:pt x="6065" y="18727"/>
                  <a:pt x="6239" y="18991"/>
                </a:cubicBezTo>
                <a:lnTo>
                  <a:pt x="8564" y="19108"/>
                </a:lnTo>
                <a:cubicBezTo>
                  <a:pt x="8941" y="19181"/>
                  <a:pt x="9315" y="18919"/>
                  <a:pt x="9574" y="18400"/>
                </a:cubicBezTo>
                <a:cubicBezTo>
                  <a:pt x="9801" y="17945"/>
                  <a:pt x="9918" y="17334"/>
                  <a:pt x="9897" y="16711"/>
                </a:cubicBezTo>
                <a:lnTo>
                  <a:pt x="9981" y="5444"/>
                </a:lnTo>
                <a:lnTo>
                  <a:pt x="13475" y="5439"/>
                </a:lnTo>
                <a:lnTo>
                  <a:pt x="13430" y="15978"/>
                </a:lnTo>
                <a:cubicBezTo>
                  <a:pt x="14043" y="16744"/>
                  <a:pt x="14760" y="17168"/>
                  <a:pt x="15497" y="17200"/>
                </a:cubicBezTo>
                <a:cubicBezTo>
                  <a:pt x="16223" y="17231"/>
                  <a:pt x="16939" y="16881"/>
                  <a:pt x="17564" y="16188"/>
                </a:cubicBezTo>
                <a:lnTo>
                  <a:pt x="17805" y="2572"/>
                </a:lnTo>
                <a:lnTo>
                  <a:pt x="21600" y="2496"/>
                </a:lnTo>
                <a:lnTo>
                  <a:pt x="21391" y="21587"/>
                </a:lnTo>
                <a:lnTo>
                  <a:pt x="0" y="21352"/>
                </a:lnTo>
                <a:cubicBezTo>
                  <a:pt x="325" y="21600"/>
                  <a:pt x="669" y="21347"/>
                  <a:pt x="934" y="20606"/>
                </a:cubicBezTo>
                <a:cubicBezTo>
                  <a:pt x="1086" y="20180"/>
                  <a:pt x="1210" y="19583"/>
                  <a:pt x="1289" y="18879"/>
                </a:cubicBezTo>
                <a:cubicBezTo>
                  <a:pt x="1425" y="17684"/>
                  <a:pt x="1416" y="16336"/>
                  <a:pt x="1409" y="15044"/>
                </a:cubicBezTo>
                <a:cubicBezTo>
                  <a:pt x="1402" y="13619"/>
                  <a:pt x="1399" y="12180"/>
                  <a:pt x="1398" y="10725"/>
                </a:cubicBezTo>
                <a:lnTo>
                  <a:pt x="1319" y="0"/>
                </a:lnTo>
                <a:close/>
              </a:path>
            </a:pathLst>
          </a:custGeom>
          <a:solidFill>
            <a:schemeClr val="accent3">
              <a:lumOff val="44000"/>
            </a:schemeClr>
          </a:solidFill>
          <a:ln w="25400">
            <a:solidFill>
              <a:srgbClr val="6AACDA"/>
            </a:solidFill>
          </a:ln>
        </p:spPr>
        <p:txBody>
          <a:bodyPr lIns="45719" rIns="45719"/>
          <a:lstStyle/>
          <a:p>
            <a:pPr/>
          </a:p>
        </p:txBody>
      </p:sp>
      <p:sp>
        <p:nvSpPr>
          <p:cNvPr id="322" name="Linie"/>
          <p:cNvSpPr/>
          <p:nvPr/>
        </p:nvSpPr>
        <p:spPr>
          <a:xfrm flipH="1">
            <a:off x="1115940" y="4160068"/>
            <a:ext cx="1" cy="1490723"/>
          </a:xfrm>
          <a:prstGeom prst="line">
            <a:avLst/>
          </a:prstGeom>
          <a:ln w="38100">
            <a:solidFill>
              <a:srgbClr val="6AACDA"/>
            </a:solidFill>
            <a:headEnd type="stealth"/>
          </a:ln>
        </p:spPr>
        <p:txBody>
          <a:bodyPr lIns="45719" rIns="45719"/>
          <a:lstStyle/>
          <a:p>
            <a:pPr/>
          </a:p>
        </p:txBody>
      </p:sp>
      <p:sp>
        <p:nvSpPr>
          <p:cNvPr id="323" name="Symptomschwere"/>
          <p:cNvSpPr txBox="1"/>
          <p:nvPr/>
        </p:nvSpPr>
        <p:spPr>
          <a:xfrm rot="16200000">
            <a:off x="302441" y="4866789"/>
            <a:ext cx="1315230"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Symptomschwere</a:t>
            </a:r>
          </a:p>
        </p:txBody>
      </p:sp>
      <p:sp>
        <p:nvSpPr>
          <p:cNvPr id="324" name="Zeit"/>
          <p:cNvSpPr txBox="1"/>
          <p:nvPr/>
        </p:nvSpPr>
        <p:spPr>
          <a:xfrm>
            <a:off x="7462689" y="5681986"/>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Zeit</a:t>
            </a:r>
          </a:p>
        </p:txBody>
      </p:sp>
      <p:sp>
        <p:nvSpPr>
          <p:cNvPr id="325" name="Form"/>
          <p:cNvSpPr/>
          <p:nvPr/>
        </p:nvSpPr>
        <p:spPr>
          <a:xfrm>
            <a:off x="2071392" y="5126252"/>
            <a:ext cx="317792" cy="509113"/>
          </a:xfrm>
          <a:custGeom>
            <a:avLst/>
            <a:gdLst/>
            <a:ahLst/>
            <a:cxnLst>
              <a:cxn ang="0">
                <a:pos x="wd2" y="hd2"/>
              </a:cxn>
              <a:cxn ang="5400000">
                <a:pos x="wd2" y="hd2"/>
              </a:cxn>
              <a:cxn ang="10800000">
                <a:pos x="wd2" y="hd2"/>
              </a:cxn>
              <a:cxn ang="16200000">
                <a:pos x="wd2" y="hd2"/>
              </a:cxn>
            </a:cxnLst>
            <a:rect l="0" t="0" r="r" b="b"/>
            <a:pathLst>
              <a:path w="21600" h="21458" fill="norm" stroke="1" extrusionOk="0">
                <a:moveTo>
                  <a:pt x="4624" y="0"/>
                </a:moveTo>
                <a:lnTo>
                  <a:pt x="18651" y="0"/>
                </a:lnTo>
                <a:lnTo>
                  <a:pt x="18651" y="10677"/>
                </a:lnTo>
                <a:lnTo>
                  <a:pt x="18651" y="16016"/>
                </a:lnTo>
                <a:cubicBezTo>
                  <a:pt x="18611" y="17100"/>
                  <a:pt x="18707" y="18143"/>
                  <a:pt x="18919" y="19158"/>
                </a:cubicBezTo>
                <a:cubicBezTo>
                  <a:pt x="19090" y="19975"/>
                  <a:pt x="19380" y="20888"/>
                  <a:pt x="20497" y="21302"/>
                </a:cubicBezTo>
                <a:cubicBezTo>
                  <a:pt x="20836" y="21427"/>
                  <a:pt x="21220" y="21479"/>
                  <a:pt x="21600" y="21451"/>
                </a:cubicBezTo>
                <a:lnTo>
                  <a:pt x="0" y="21352"/>
                </a:lnTo>
                <a:cubicBezTo>
                  <a:pt x="1138" y="21600"/>
                  <a:pt x="2343" y="21347"/>
                  <a:pt x="3272" y="20606"/>
                </a:cubicBezTo>
                <a:cubicBezTo>
                  <a:pt x="3806" y="20180"/>
                  <a:pt x="4240" y="19583"/>
                  <a:pt x="4519" y="18879"/>
                </a:cubicBezTo>
                <a:cubicBezTo>
                  <a:pt x="4994" y="17684"/>
                  <a:pt x="4962" y="16336"/>
                  <a:pt x="4940" y="15044"/>
                </a:cubicBezTo>
                <a:cubicBezTo>
                  <a:pt x="4915" y="13619"/>
                  <a:pt x="4902" y="12180"/>
                  <a:pt x="4901" y="10725"/>
                </a:cubicBezTo>
                <a:lnTo>
                  <a:pt x="4624" y="0"/>
                </a:lnTo>
                <a:close/>
              </a:path>
            </a:pathLst>
          </a:custGeom>
          <a:solidFill>
            <a:schemeClr val="accent3">
              <a:lumOff val="44000"/>
            </a:schemeClr>
          </a:solidFill>
          <a:ln w="25400">
            <a:solidFill>
              <a:srgbClr val="6AACDA"/>
            </a:solidFill>
          </a:ln>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itel 1"/>
          <p:cNvSpPr txBox="1"/>
          <p:nvPr>
            <p:ph type="title"/>
          </p:nvPr>
        </p:nvSpPr>
        <p:spPr>
          <a:xfrm>
            <a:off x="431799" y="143742"/>
            <a:ext cx="5616775" cy="864097"/>
          </a:xfrm>
          <a:prstGeom prst="rect">
            <a:avLst/>
          </a:prstGeom>
        </p:spPr>
        <p:txBody>
          <a:bodyPr/>
          <a:lstStyle/>
          <a:p>
            <a:pPr/>
            <a:r>
              <a:t>Diagnostik: Die 4 Arten von MS</a:t>
            </a:r>
          </a:p>
        </p:txBody>
      </p:sp>
      <p:sp>
        <p:nvSpPr>
          <p:cNvPr id="330"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31"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32"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33" name="Inhaltsplatzhalter 2"/>
          <p:cNvSpPr txBox="1"/>
          <p:nvPr>
            <p:ph type="body" idx="1"/>
          </p:nvPr>
        </p:nvSpPr>
        <p:spPr>
          <a:xfrm>
            <a:off x="549372" y="1377097"/>
            <a:ext cx="7407403" cy="3030493"/>
          </a:xfrm>
          <a:prstGeom prst="rect">
            <a:avLst/>
          </a:prstGeom>
        </p:spPr>
        <p:txBody>
          <a:bodyPr/>
          <a:lstStyle/>
          <a:p>
            <a:pPr marL="0" indent="0" defTabSz="457200">
              <a:spcBef>
                <a:spcPts val="0"/>
              </a:spcBef>
              <a:defRPr b="1" sz="1800">
                <a:latin typeface="+mn-lt"/>
                <a:ea typeface="+mn-ea"/>
                <a:cs typeface="+mn-cs"/>
                <a:sym typeface="Helvetica"/>
              </a:defRPr>
            </a:pPr>
            <a:r>
              <a:t>1. schubförmig remittierende MS (relapsing-remitting MS = RRMS)</a:t>
            </a:r>
          </a:p>
          <a:p>
            <a:pPr lvl="1" marL="501315" indent="-120315" defTabSz="457200">
              <a:spcBef>
                <a:spcPts val="0"/>
              </a:spcBef>
              <a:buSzPct val="100000"/>
              <a:buChar char="•"/>
              <a:defRPr sz="1600">
                <a:latin typeface="+mn-lt"/>
                <a:ea typeface="+mn-ea"/>
                <a:cs typeface="+mn-cs"/>
                <a:sym typeface="Helvetica"/>
              </a:defRPr>
            </a:pPr>
            <a:r>
              <a:t>häufigste Art der MS</a:t>
            </a:r>
          </a:p>
          <a:p>
            <a:pPr lvl="1" marL="516355" indent="-135355" defTabSz="457200">
              <a:spcBef>
                <a:spcPts val="0"/>
              </a:spcBef>
              <a:buSzPct val="100000"/>
              <a:buChar char="•"/>
              <a:defRPr sz="1600">
                <a:latin typeface="+mn-lt"/>
                <a:ea typeface="+mn-ea"/>
                <a:cs typeface="+mn-cs"/>
                <a:sym typeface="Helvetica"/>
              </a:defRPr>
            </a:pPr>
            <a:r>
              <a:t>Schübe mit neurologischen Symptomen, klingen nach Tagen oder Wochen ab oder bilden sich völlig zurück</a:t>
            </a:r>
          </a:p>
          <a:p>
            <a:pPr marL="0" indent="0" defTabSz="457200">
              <a:spcBef>
                <a:spcPts val="0"/>
              </a:spcBef>
              <a:defRPr sz="1800">
                <a:latin typeface="+mn-lt"/>
                <a:ea typeface="+mn-ea"/>
                <a:cs typeface="+mn-cs"/>
                <a:sym typeface="Helvetica"/>
              </a:defRPr>
            </a:pPr>
          </a:p>
          <a:p>
            <a:pPr marL="0" indent="0" defTabSz="457200">
              <a:spcBef>
                <a:spcPts val="0"/>
              </a:spcBef>
              <a:defRPr b="1" sz="1800"/>
            </a:pPr>
            <a:r>
              <a:t>2. sekundär progrediente MS (secondary-progressive MS = SPMS)</a:t>
            </a:r>
          </a:p>
          <a:p>
            <a:pPr lvl="1" marL="561473" indent="-180473" defTabSz="457200">
              <a:spcBef>
                <a:spcPts val="0"/>
              </a:spcBef>
              <a:buSzPct val="100000"/>
              <a:buChar char="•"/>
              <a:defRPr sz="1600"/>
            </a:pPr>
            <a:r>
              <a:t>wenn nach Jahren der RRMS Schübe selten / nicht mehr auftreten und Symptome schlimmer werden</a:t>
            </a:r>
          </a:p>
        </p:txBody>
      </p:sp>
      <p:sp>
        <p:nvSpPr>
          <p:cNvPr id="334" name="Form"/>
          <p:cNvSpPr/>
          <p:nvPr/>
        </p:nvSpPr>
        <p:spPr>
          <a:xfrm>
            <a:off x="1557728" y="4987201"/>
            <a:ext cx="160964" cy="6459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14" y="0"/>
                </a:moveTo>
                <a:lnTo>
                  <a:pt x="17509" y="0"/>
                </a:lnTo>
                <a:lnTo>
                  <a:pt x="17509" y="10800"/>
                </a:lnTo>
                <a:lnTo>
                  <a:pt x="17509" y="16200"/>
                </a:lnTo>
                <a:lnTo>
                  <a:pt x="17509" y="18900"/>
                </a:lnTo>
                <a:cubicBezTo>
                  <a:pt x="17527" y="19583"/>
                  <a:pt x="18068" y="20241"/>
                  <a:pt x="19040" y="20764"/>
                </a:cubicBezTo>
                <a:cubicBezTo>
                  <a:pt x="19728" y="21134"/>
                  <a:pt x="20607" y="21421"/>
                  <a:pt x="21600" y="21600"/>
                </a:cubicBezTo>
                <a:lnTo>
                  <a:pt x="0" y="21600"/>
                </a:lnTo>
                <a:cubicBezTo>
                  <a:pt x="698" y="21279"/>
                  <a:pt x="1275" y="20909"/>
                  <a:pt x="1708" y="20505"/>
                </a:cubicBezTo>
                <a:cubicBezTo>
                  <a:pt x="2246" y="20003"/>
                  <a:pt x="2554" y="19457"/>
                  <a:pt x="2614" y="18900"/>
                </a:cubicBezTo>
                <a:lnTo>
                  <a:pt x="2614" y="16200"/>
                </a:lnTo>
                <a:lnTo>
                  <a:pt x="2614" y="10800"/>
                </a:lnTo>
                <a:lnTo>
                  <a:pt x="2614" y="0"/>
                </a:lnTo>
                <a:close/>
              </a:path>
            </a:pathLst>
          </a:custGeom>
          <a:solidFill>
            <a:schemeClr val="accent3">
              <a:lumOff val="44000"/>
            </a:schemeClr>
          </a:solidFill>
          <a:ln w="25400">
            <a:solidFill>
              <a:srgbClr val="6AACDA"/>
            </a:solidFill>
          </a:ln>
        </p:spPr>
        <p:txBody>
          <a:bodyPr lIns="45719" rIns="45719"/>
          <a:lstStyle/>
          <a:p>
            <a:pPr/>
          </a:p>
        </p:txBody>
      </p:sp>
      <p:sp>
        <p:nvSpPr>
          <p:cNvPr id="335" name="Form"/>
          <p:cNvSpPr/>
          <p:nvPr/>
        </p:nvSpPr>
        <p:spPr>
          <a:xfrm>
            <a:off x="2834869" y="5194868"/>
            <a:ext cx="489948" cy="4414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605" y="0"/>
                </a:moveTo>
                <a:lnTo>
                  <a:pt x="10292" y="0"/>
                </a:lnTo>
                <a:lnTo>
                  <a:pt x="10292" y="10820"/>
                </a:lnTo>
                <a:lnTo>
                  <a:pt x="10292" y="16231"/>
                </a:lnTo>
                <a:cubicBezTo>
                  <a:pt x="10646" y="18205"/>
                  <a:pt x="12347" y="19955"/>
                  <a:pt x="14894" y="20963"/>
                </a:cubicBezTo>
                <a:cubicBezTo>
                  <a:pt x="15536" y="21217"/>
                  <a:pt x="16217" y="21417"/>
                  <a:pt x="16939" y="21497"/>
                </a:cubicBezTo>
                <a:cubicBezTo>
                  <a:pt x="17733" y="21585"/>
                  <a:pt x="18541" y="21523"/>
                  <a:pt x="19344" y="21504"/>
                </a:cubicBezTo>
                <a:cubicBezTo>
                  <a:pt x="20093" y="21486"/>
                  <a:pt x="20847" y="21505"/>
                  <a:pt x="21600" y="21562"/>
                </a:cubicBezTo>
                <a:lnTo>
                  <a:pt x="0" y="21600"/>
                </a:lnTo>
                <a:cubicBezTo>
                  <a:pt x="909" y="21318"/>
                  <a:pt x="1652" y="20840"/>
                  <a:pt x="2111" y="20241"/>
                </a:cubicBezTo>
                <a:cubicBezTo>
                  <a:pt x="2421" y="19837"/>
                  <a:pt x="2590" y="19390"/>
                  <a:pt x="2605" y="18936"/>
                </a:cubicBezTo>
                <a:lnTo>
                  <a:pt x="2605" y="16231"/>
                </a:lnTo>
                <a:lnTo>
                  <a:pt x="2605" y="10820"/>
                </a:lnTo>
                <a:lnTo>
                  <a:pt x="2605" y="0"/>
                </a:lnTo>
                <a:close/>
              </a:path>
            </a:pathLst>
          </a:custGeom>
          <a:solidFill>
            <a:schemeClr val="accent3">
              <a:lumOff val="44000"/>
            </a:schemeClr>
          </a:solidFill>
          <a:ln w="25400">
            <a:solidFill>
              <a:srgbClr val="6AACDA"/>
            </a:solidFill>
          </a:ln>
        </p:spPr>
        <p:txBody>
          <a:bodyPr lIns="45719" rIns="45719"/>
          <a:lstStyle/>
          <a:p>
            <a:pPr/>
          </a:p>
        </p:txBody>
      </p:sp>
      <p:sp>
        <p:nvSpPr>
          <p:cNvPr id="336" name="Form"/>
          <p:cNvSpPr/>
          <p:nvPr/>
        </p:nvSpPr>
        <p:spPr>
          <a:xfrm>
            <a:off x="3894725" y="4139255"/>
            <a:ext cx="3335262" cy="15018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6" y="13267"/>
                </a:moveTo>
                <a:cubicBezTo>
                  <a:pt x="8324" y="13122"/>
                  <a:pt x="9144" y="13619"/>
                  <a:pt x="9885" y="12976"/>
                </a:cubicBezTo>
                <a:cubicBezTo>
                  <a:pt x="10488" y="12452"/>
                  <a:pt x="10945" y="11081"/>
                  <a:pt x="11160" y="9435"/>
                </a:cubicBezTo>
                <a:lnTo>
                  <a:pt x="11167" y="6035"/>
                </a:lnTo>
                <a:lnTo>
                  <a:pt x="12133" y="6059"/>
                </a:lnTo>
                <a:cubicBezTo>
                  <a:pt x="12188" y="6912"/>
                  <a:pt x="12355" y="7669"/>
                  <a:pt x="12597" y="8168"/>
                </a:cubicBezTo>
                <a:cubicBezTo>
                  <a:pt x="13417" y="9854"/>
                  <a:pt x="14453" y="8234"/>
                  <a:pt x="15297" y="6351"/>
                </a:cubicBezTo>
                <a:cubicBezTo>
                  <a:pt x="16130" y="4495"/>
                  <a:pt x="16970" y="2569"/>
                  <a:pt x="17975" y="1697"/>
                </a:cubicBezTo>
                <a:cubicBezTo>
                  <a:pt x="18601" y="1154"/>
                  <a:pt x="19256" y="1056"/>
                  <a:pt x="19900" y="843"/>
                </a:cubicBezTo>
                <a:cubicBezTo>
                  <a:pt x="20469" y="654"/>
                  <a:pt x="21037" y="374"/>
                  <a:pt x="21600" y="0"/>
                </a:cubicBezTo>
                <a:lnTo>
                  <a:pt x="21600" y="21600"/>
                </a:lnTo>
                <a:lnTo>
                  <a:pt x="0" y="21570"/>
                </a:lnTo>
                <a:lnTo>
                  <a:pt x="42" y="17926"/>
                </a:lnTo>
                <a:cubicBezTo>
                  <a:pt x="1446" y="18112"/>
                  <a:pt x="2845" y="17542"/>
                  <a:pt x="4122" y="16277"/>
                </a:cubicBezTo>
                <a:cubicBezTo>
                  <a:pt x="5244" y="15166"/>
                  <a:pt x="6293" y="13495"/>
                  <a:pt x="7536" y="13267"/>
                </a:cubicBezTo>
                <a:close/>
              </a:path>
            </a:pathLst>
          </a:custGeom>
          <a:solidFill>
            <a:schemeClr val="accent3">
              <a:lumOff val="44000"/>
            </a:schemeClr>
          </a:solidFill>
          <a:ln w="25400">
            <a:solidFill>
              <a:srgbClr val="6AACDA"/>
            </a:solidFill>
            <a:miter lim="400000"/>
          </a:ln>
        </p:spPr>
        <p:txBody>
          <a:bodyPr lIns="45719" rIns="45719"/>
          <a:lstStyle/>
          <a:p>
            <a:pPr/>
          </a:p>
        </p:txBody>
      </p:sp>
      <p:sp>
        <p:nvSpPr>
          <p:cNvPr id="337" name="Linie"/>
          <p:cNvSpPr/>
          <p:nvPr/>
        </p:nvSpPr>
        <p:spPr>
          <a:xfrm>
            <a:off x="1100264" y="5639426"/>
            <a:ext cx="6671751" cy="1"/>
          </a:xfrm>
          <a:prstGeom prst="line">
            <a:avLst/>
          </a:prstGeom>
          <a:ln w="38100">
            <a:solidFill>
              <a:srgbClr val="6AACDA"/>
            </a:solidFill>
            <a:tailEnd type="stealth"/>
          </a:ln>
        </p:spPr>
        <p:txBody>
          <a:bodyPr lIns="45719" rIns="45719"/>
          <a:lstStyle/>
          <a:p>
            <a:pPr/>
          </a:p>
        </p:txBody>
      </p:sp>
      <p:sp>
        <p:nvSpPr>
          <p:cNvPr id="338" name="Form"/>
          <p:cNvSpPr/>
          <p:nvPr/>
        </p:nvSpPr>
        <p:spPr>
          <a:xfrm>
            <a:off x="2071392" y="5126252"/>
            <a:ext cx="317792" cy="509113"/>
          </a:xfrm>
          <a:custGeom>
            <a:avLst/>
            <a:gdLst/>
            <a:ahLst/>
            <a:cxnLst>
              <a:cxn ang="0">
                <a:pos x="wd2" y="hd2"/>
              </a:cxn>
              <a:cxn ang="5400000">
                <a:pos x="wd2" y="hd2"/>
              </a:cxn>
              <a:cxn ang="10800000">
                <a:pos x="wd2" y="hd2"/>
              </a:cxn>
              <a:cxn ang="16200000">
                <a:pos x="wd2" y="hd2"/>
              </a:cxn>
            </a:cxnLst>
            <a:rect l="0" t="0" r="r" b="b"/>
            <a:pathLst>
              <a:path w="21600" h="21458" fill="norm" stroke="1" extrusionOk="0">
                <a:moveTo>
                  <a:pt x="4624" y="0"/>
                </a:moveTo>
                <a:lnTo>
                  <a:pt x="18651" y="0"/>
                </a:lnTo>
                <a:lnTo>
                  <a:pt x="18651" y="10677"/>
                </a:lnTo>
                <a:lnTo>
                  <a:pt x="18651" y="16016"/>
                </a:lnTo>
                <a:cubicBezTo>
                  <a:pt x="18611" y="17100"/>
                  <a:pt x="18707" y="18143"/>
                  <a:pt x="18919" y="19158"/>
                </a:cubicBezTo>
                <a:cubicBezTo>
                  <a:pt x="19090" y="19975"/>
                  <a:pt x="19380" y="20888"/>
                  <a:pt x="20497" y="21302"/>
                </a:cubicBezTo>
                <a:cubicBezTo>
                  <a:pt x="20836" y="21427"/>
                  <a:pt x="21220" y="21479"/>
                  <a:pt x="21600" y="21451"/>
                </a:cubicBezTo>
                <a:lnTo>
                  <a:pt x="0" y="21352"/>
                </a:lnTo>
                <a:cubicBezTo>
                  <a:pt x="1138" y="21600"/>
                  <a:pt x="2343" y="21347"/>
                  <a:pt x="3272" y="20606"/>
                </a:cubicBezTo>
                <a:cubicBezTo>
                  <a:pt x="3806" y="20180"/>
                  <a:pt x="4240" y="19583"/>
                  <a:pt x="4519" y="18879"/>
                </a:cubicBezTo>
                <a:cubicBezTo>
                  <a:pt x="4994" y="17684"/>
                  <a:pt x="4962" y="16336"/>
                  <a:pt x="4940" y="15044"/>
                </a:cubicBezTo>
                <a:cubicBezTo>
                  <a:pt x="4915" y="13619"/>
                  <a:pt x="4902" y="12180"/>
                  <a:pt x="4901" y="10725"/>
                </a:cubicBezTo>
                <a:lnTo>
                  <a:pt x="4624" y="0"/>
                </a:lnTo>
                <a:close/>
              </a:path>
            </a:pathLst>
          </a:custGeom>
          <a:solidFill>
            <a:schemeClr val="accent3">
              <a:lumOff val="44000"/>
            </a:schemeClr>
          </a:solidFill>
          <a:ln w="25400">
            <a:solidFill>
              <a:srgbClr val="6AACDA"/>
            </a:solidFill>
          </a:ln>
        </p:spPr>
        <p:txBody>
          <a:bodyPr lIns="45719" rIns="45719"/>
          <a:lstStyle/>
          <a:p>
            <a:pPr/>
          </a:p>
        </p:txBody>
      </p:sp>
      <p:sp>
        <p:nvSpPr>
          <p:cNvPr id="339" name="KIS"/>
          <p:cNvSpPr txBox="1"/>
          <p:nvPr/>
        </p:nvSpPr>
        <p:spPr>
          <a:xfrm>
            <a:off x="1407175" y="4595613"/>
            <a:ext cx="472602"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KIS</a:t>
            </a:r>
          </a:p>
        </p:txBody>
      </p:sp>
      <p:sp>
        <p:nvSpPr>
          <p:cNvPr id="340" name="Form"/>
          <p:cNvSpPr/>
          <p:nvPr/>
        </p:nvSpPr>
        <p:spPr>
          <a:xfrm>
            <a:off x="2376080" y="5044619"/>
            <a:ext cx="317792" cy="590746"/>
          </a:xfrm>
          <a:custGeom>
            <a:avLst/>
            <a:gdLst/>
            <a:ahLst/>
            <a:cxnLst>
              <a:cxn ang="0">
                <a:pos x="wd2" y="hd2"/>
              </a:cxn>
              <a:cxn ang="5400000">
                <a:pos x="wd2" y="hd2"/>
              </a:cxn>
              <a:cxn ang="10800000">
                <a:pos x="wd2" y="hd2"/>
              </a:cxn>
              <a:cxn ang="16200000">
                <a:pos x="wd2" y="hd2"/>
              </a:cxn>
            </a:cxnLst>
            <a:rect l="0" t="0" r="r" b="b"/>
            <a:pathLst>
              <a:path w="21600" h="21458" fill="norm" stroke="1" extrusionOk="0">
                <a:moveTo>
                  <a:pt x="4624" y="0"/>
                </a:moveTo>
                <a:lnTo>
                  <a:pt x="18651" y="0"/>
                </a:lnTo>
                <a:lnTo>
                  <a:pt x="18651" y="10677"/>
                </a:lnTo>
                <a:lnTo>
                  <a:pt x="18651" y="16016"/>
                </a:lnTo>
                <a:cubicBezTo>
                  <a:pt x="18611" y="17100"/>
                  <a:pt x="18707" y="18143"/>
                  <a:pt x="18919" y="19158"/>
                </a:cubicBezTo>
                <a:cubicBezTo>
                  <a:pt x="19090" y="19975"/>
                  <a:pt x="19380" y="20888"/>
                  <a:pt x="20497" y="21302"/>
                </a:cubicBezTo>
                <a:cubicBezTo>
                  <a:pt x="20836" y="21427"/>
                  <a:pt x="21220" y="21479"/>
                  <a:pt x="21600" y="21451"/>
                </a:cubicBezTo>
                <a:lnTo>
                  <a:pt x="0" y="21352"/>
                </a:lnTo>
                <a:cubicBezTo>
                  <a:pt x="1138" y="21600"/>
                  <a:pt x="2343" y="21347"/>
                  <a:pt x="3272" y="20606"/>
                </a:cubicBezTo>
                <a:cubicBezTo>
                  <a:pt x="3806" y="20180"/>
                  <a:pt x="4240" y="19583"/>
                  <a:pt x="4519" y="18879"/>
                </a:cubicBezTo>
                <a:cubicBezTo>
                  <a:pt x="4994" y="17684"/>
                  <a:pt x="4962" y="16336"/>
                  <a:pt x="4940" y="15044"/>
                </a:cubicBezTo>
                <a:cubicBezTo>
                  <a:pt x="4915" y="13619"/>
                  <a:pt x="4902" y="12180"/>
                  <a:pt x="4901" y="10725"/>
                </a:cubicBezTo>
                <a:lnTo>
                  <a:pt x="4624" y="0"/>
                </a:lnTo>
                <a:close/>
              </a:path>
            </a:pathLst>
          </a:custGeom>
          <a:solidFill>
            <a:schemeClr val="accent3">
              <a:lumOff val="44000"/>
            </a:schemeClr>
          </a:solidFill>
          <a:ln w="25400">
            <a:solidFill>
              <a:srgbClr val="6AACDA"/>
            </a:solidFill>
          </a:ln>
        </p:spPr>
        <p:txBody>
          <a:bodyPr lIns="45719" rIns="45719"/>
          <a:lstStyle/>
          <a:p>
            <a:pPr/>
          </a:p>
        </p:txBody>
      </p:sp>
      <p:sp>
        <p:nvSpPr>
          <p:cNvPr id="341" name="SPMS"/>
          <p:cNvSpPr txBox="1"/>
          <p:nvPr/>
        </p:nvSpPr>
        <p:spPr>
          <a:xfrm>
            <a:off x="5706865" y="5034912"/>
            <a:ext cx="751990"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SPMS</a:t>
            </a:r>
          </a:p>
        </p:txBody>
      </p:sp>
      <p:sp>
        <p:nvSpPr>
          <p:cNvPr id="342" name="Rechteck"/>
          <p:cNvSpPr/>
          <p:nvPr/>
        </p:nvSpPr>
        <p:spPr>
          <a:xfrm>
            <a:off x="3480522" y="5562191"/>
            <a:ext cx="409081" cy="140714"/>
          </a:xfrm>
          <a:prstGeom prst="rect">
            <a:avLst/>
          </a:prstGeom>
          <a:solidFill>
            <a:schemeClr val="accent3">
              <a:lumOff val="44000"/>
            </a:schemeClr>
          </a:solidFill>
          <a:ln w="25400">
            <a:solidFill>
              <a:srgbClr val="6AACDA"/>
            </a:solidFill>
          </a:ln>
        </p:spPr>
        <p:txBody>
          <a:bodyPr lIns="45719" rIns="45719"/>
          <a:lstStyle/>
          <a:p>
            <a:pPr/>
          </a:p>
        </p:txBody>
      </p:sp>
      <p:sp>
        <p:nvSpPr>
          <p:cNvPr id="343" name="Rechteck"/>
          <p:cNvSpPr/>
          <p:nvPr/>
        </p:nvSpPr>
        <p:spPr>
          <a:xfrm>
            <a:off x="3509272" y="5372887"/>
            <a:ext cx="354887" cy="504643"/>
          </a:xfrm>
          <a:prstGeom prst="rect">
            <a:avLst/>
          </a:prstGeom>
          <a:solidFill>
            <a:schemeClr val="accent3">
              <a:lumOff val="44000"/>
            </a:schemeClr>
          </a:solidFill>
          <a:ln w="38100">
            <a:solidFill>
              <a:schemeClr val="accent3">
                <a:lumOff val="44000"/>
              </a:schemeClr>
            </a:solidFill>
          </a:ln>
        </p:spPr>
        <p:txBody>
          <a:bodyPr lIns="45719" rIns="45719"/>
          <a:lstStyle/>
          <a:p>
            <a:pPr>
              <a:defRPr>
                <a:solidFill>
                  <a:schemeClr val="accent3">
                    <a:lumOff val="44000"/>
                  </a:schemeClr>
                </a:solidFill>
              </a:defRPr>
            </a:pPr>
          </a:p>
        </p:txBody>
      </p:sp>
      <p:sp>
        <p:nvSpPr>
          <p:cNvPr id="344" name="…"/>
          <p:cNvSpPr txBox="1"/>
          <p:nvPr/>
        </p:nvSpPr>
        <p:spPr>
          <a:xfrm>
            <a:off x="3529510" y="5400574"/>
            <a:ext cx="296092"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6AACDA"/>
                </a:solidFill>
              </a:defRPr>
            </a:lvl1pPr>
          </a:lstStyle>
          <a:p>
            <a:pPr/>
            <a:r>
              <a:t>…</a:t>
            </a:r>
          </a:p>
        </p:txBody>
      </p:sp>
      <p:sp>
        <p:nvSpPr>
          <p:cNvPr id="345" name="Linie"/>
          <p:cNvSpPr/>
          <p:nvPr/>
        </p:nvSpPr>
        <p:spPr>
          <a:xfrm flipH="1">
            <a:off x="1115940" y="4160068"/>
            <a:ext cx="1" cy="1490723"/>
          </a:xfrm>
          <a:prstGeom prst="line">
            <a:avLst/>
          </a:prstGeom>
          <a:ln w="38100">
            <a:solidFill>
              <a:srgbClr val="6AACDA"/>
            </a:solidFill>
            <a:headEnd type="stealth"/>
          </a:ln>
        </p:spPr>
        <p:txBody>
          <a:bodyPr lIns="45719" rIns="45719"/>
          <a:lstStyle/>
          <a:p>
            <a:pPr/>
          </a:p>
        </p:txBody>
      </p:sp>
      <p:sp>
        <p:nvSpPr>
          <p:cNvPr id="346" name="Symptomschwere"/>
          <p:cNvSpPr txBox="1"/>
          <p:nvPr/>
        </p:nvSpPr>
        <p:spPr>
          <a:xfrm rot="16200000">
            <a:off x="302441" y="4866789"/>
            <a:ext cx="1315230"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Symptomschwere</a:t>
            </a:r>
          </a:p>
        </p:txBody>
      </p:sp>
      <p:sp>
        <p:nvSpPr>
          <p:cNvPr id="347" name="Zeit"/>
          <p:cNvSpPr txBox="1"/>
          <p:nvPr/>
        </p:nvSpPr>
        <p:spPr>
          <a:xfrm>
            <a:off x="7462689" y="5681986"/>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Zeit</a:t>
            </a:r>
          </a:p>
        </p:txBody>
      </p:sp>
      <p:sp>
        <p:nvSpPr>
          <p:cNvPr id="348" name="Form"/>
          <p:cNvSpPr/>
          <p:nvPr/>
        </p:nvSpPr>
        <p:spPr>
          <a:xfrm>
            <a:off x="2375544" y="5044619"/>
            <a:ext cx="1113819" cy="594285"/>
          </a:xfrm>
          <a:custGeom>
            <a:avLst/>
            <a:gdLst/>
            <a:ahLst/>
            <a:cxnLst>
              <a:cxn ang="0">
                <a:pos x="wd2" y="hd2"/>
              </a:cxn>
              <a:cxn ang="5400000">
                <a:pos x="wd2" y="hd2"/>
              </a:cxn>
              <a:cxn ang="10800000">
                <a:pos x="wd2" y="hd2"/>
              </a:cxn>
              <a:cxn ang="16200000">
                <a:pos x="wd2" y="hd2"/>
              </a:cxn>
            </a:cxnLst>
            <a:rect l="0" t="0" r="r" b="b"/>
            <a:pathLst>
              <a:path w="21600" h="21587" fill="norm" stroke="1" extrusionOk="0">
                <a:moveTo>
                  <a:pt x="1319" y="0"/>
                </a:moveTo>
                <a:lnTo>
                  <a:pt x="5321" y="0"/>
                </a:lnTo>
                <a:lnTo>
                  <a:pt x="5321" y="10677"/>
                </a:lnTo>
                <a:cubicBezTo>
                  <a:pt x="5300" y="11967"/>
                  <a:pt x="5297" y="13258"/>
                  <a:pt x="5314" y="14549"/>
                </a:cubicBezTo>
                <a:cubicBezTo>
                  <a:pt x="5320" y="15039"/>
                  <a:pt x="5330" y="15531"/>
                  <a:pt x="5370" y="16016"/>
                </a:cubicBezTo>
                <a:cubicBezTo>
                  <a:pt x="5432" y="16747"/>
                  <a:pt x="5565" y="17455"/>
                  <a:pt x="5787" y="18068"/>
                </a:cubicBezTo>
                <a:cubicBezTo>
                  <a:pt x="5912" y="18416"/>
                  <a:pt x="6065" y="18727"/>
                  <a:pt x="6239" y="18991"/>
                </a:cubicBezTo>
                <a:lnTo>
                  <a:pt x="8564" y="19108"/>
                </a:lnTo>
                <a:cubicBezTo>
                  <a:pt x="8941" y="19181"/>
                  <a:pt x="9315" y="18919"/>
                  <a:pt x="9574" y="18400"/>
                </a:cubicBezTo>
                <a:cubicBezTo>
                  <a:pt x="9801" y="17945"/>
                  <a:pt x="9918" y="17334"/>
                  <a:pt x="9897" y="16711"/>
                </a:cubicBezTo>
                <a:lnTo>
                  <a:pt x="9981" y="5444"/>
                </a:lnTo>
                <a:lnTo>
                  <a:pt x="13475" y="5439"/>
                </a:lnTo>
                <a:lnTo>
                  <a:pt x="13430" y="15978"/>
                </a:lnTo>
                <a:cubicBezTo>
                  <a:pt x="14043" y="16744"/>
                  <a:pt x="14760" y="17168"/>
                  <a:pt x="15497" y="17200"/>
                </a:cubicBezTo>
                <a:cubicBezTo>
                  <a:pt x="16223" y="17231"/>
                  <a:pt x="16939" y="16881"/>
                  <a:pt x="17564" y="16188"/>
                </a:cubicBezTo>
                <a:lnTo>
                  <a:pt x="17805" y="2572"/>
                </a:lnTo>
                <a:lnTo>
                  <a:pt x="21600" y="2496"/>
                </a:lnTo>
                <a:lnTo>
                  <a:pt x="21391" y="21587"/>
                </a:lnTo>
                <a:lnTo>
                  <a:pt x="0" y="21352"/>
                </a:lnTo>
                <a:cubicBezTo>
                  <a:pt x="325" y="21600"/>
                  <a:pt x="669" y="21347"/>
                  <a:pt x="934" y="20606"/>
                </a:cubicBezTo>
                <a:cubicBezTo>
                  <a:pt x="1086" y="20180"/>
                  <a:pt x="1210" y="19583"/>
                  <a:pt x="1289" y="18879"/>
                </a:cubicBezTo>
                <a:cubicBezTo>
                  <a:pt x="1425" y="17684"/>
                  <a:pt x="1416" y="16336"/>
                  <a:pt x="1409" y="15044"/>
                </a:cubicBezTo>
                <a:cubicBezTo>
                  <a:pt x="1402" y="13619"/>
                  <a:pt x="1399" y="12180"/>
                  <a:pt x="1398" y="10725"/>
                </a:cubicBezTo>
                <a:lnTo>
                  <a:pt x="1319" y="0"/>
                </a:lnTo>
                <a:close/>
              </a:path>
            </a:pathLst>
          </a:custGeom>
          <a:solidFill>
            <a:schemeClr val="accent3">
              <a:lumOff val="44000"/>
            </a:schemeClr>
          </a:solidFill>
          <a:ln w="25400">
            <a:solidFill>
              <a:srgbClr val="6AACDA"/>
            </a:solidFill>
          </a:ln>
        </p:spPr>
        <p:txBody>
          <a:bodyPr lIns="45719" rIns="45719"/>
          <a:lstStyle/>
          <a:p>
            <a:pPr/>
          </a:p>
        </p:txBody>
      </p:sp>
      <p:sp>
        <p:nvSpPr>
          <p:cNvPr id="349" name="RRMS"/>
          <p:cNvSpPr txBox="1"/>
          <p:nvPr/>
        </p:nvSpPr>
        <p:spPr>
          <a:xfrm>
            <a:off x="2445771" y="4585953"/>
            <a:ext cx="777217"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RRMS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Titel 1"/>
          <p:cNvSpPr txBox="1"/>
          <p:nvPr>
            <p:ph type="title"/>
          </p:nvPr>
        </p:nvSpPr>
        <p:spPr>
          <a:xfrm>
            <a:off x="431799" y="143742"/>
            <a:ext cx="5616775" cy="864097"/>
          </a:xfrm>
          <a:prstGeom prst="rect">
            <a:avLst/>
          </a:prstGeom>
        </p:spPr>
        <p:txBody>
          <a:bodyPr/>
          <a:lstStyle/>
          <a:p>
            <a:pPr/>
            <a:r>
              <a:t>Diagnostik: Die 4 Arten von MS</a:t>
            </a:r>
          </a:p>
        </p:txBody>
      </p:sp>
      <p:sp>
        <p:nvSpPr>
          <p:cNvPr id="352"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53"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54"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55" name="Inhaltsplatzhalter 2"/>
          <p:cNvSpPr txBox="1"/>
          <p:nvPr>
            <p:ph type="body" sz="half" idx="1"/>
          </p:nvPr>
        </p:nvSpPr>
        <p:spPr>
          <a:xfrm>
            <a:off x="663216" y="1587141"/>
            <a:ext cx="7562104" cy="1731008"/>
          </a:xfrm>
          <a:prstGeom prst="rect">
            <a:avLst/>
          </a:prstGeom>
        </p:spPr>
        <p:txBody>
          <a:bodyPr/>
          <a:lstStyle/>
          <a:p>
            <a:pPr marL="0" indent="0" defTabSz="457200">
              <a:spcBef>
                <a:spcPts val="0"/>
              </a:spcBef>
              <a:defRPr b="1" sz="1800"/>
            </a:pPr>
            <a:r>
              <a:t>3. primär progrediente MS (primary-progressive MS = PPMS)</a:t>
            </a:r>
          </a:p>
          <a:p>
            <a:pPr lvl="1" marL="561473" indent="-180473" defTabSz="457200">
              <a:spcBef>
                <a:spcPts val="0"/>
              </a:spcBef>
              <a:buSzPct val="100000"/>
              <a:buChar char="•"/>
              <a:defRPr sz="1800"/>
            </a:pPr>
            <a:r>
              <a:t>fortschreitende Verschlechterung </a:t>
            </a:r>
            <a:r>
              <a:rPr u="sng"/>
              <a:t>ohne</a:t>
            </a:r>
            <a:r>
              <a:t> Schübe</a:t>
            </a:r>
          </a:p>
          <a:p>
            <a:pPr lvl="1" marL="561473" indent="-180473" defTabSz="457200">
              <a:spcBef>
                <a:spcPts val="0"/>
              </a:spcBef>
              <a:buSzPct val="100000"/>
              <a:buChar char="•"/>
              <a:defRPr sz="1800"/>
            </a:pPr>
            <a:r>
              <a:t>selten (10%), meist erst bei höherem Alter, eher bei Männern</a:t>
            </a:r>
          </a:p>
          <a:p>
            <a:pPr marL="0" indent="0" defTabSz="457200">
              <a:spcBef>
                <a:spcPts val="0"/>
              </a:spcBef>
              <a:defRPr sz="1800"/>
            </a:pPr>
          </a:p>
          <a:p>
            <a:pPr marL="0" indent="0" defTabSz="457200">
              <a:spcBef>
                <a:spcPts val="0"/>
              </a:spcBef>
              <a:defRPr b="1" sz="1800"/>
            </a:pPr>
            <a:r>
              <a:t>4. progredient-schubförmige MS (progressive-relapsing MS = PRMS)</a:t>
            </a:r>
          </a:p>
          <a:p>
            <a:pPr lvl="1" marL="561473" indent="-180473" defTabSz="457200">
              <a:spcBef>
                <a:spcPts val="0"/>
              </a:spcBef>
              <a:buSzPct val="100000"/>
              <a:buChar char="•"/>
              <a:defRPr sz="1800"/>
            </a:pPr>
            <a:r>
              <a:t>fortschreitende Verschlechterung </a:t>
            </a:r>
            <a:r>
              <a:rPr u="sng"/>
              <a:t>mit</a:t>
            </a:r>
            <a:r>
              <a:t> Schüben</a:t>
            </a:r>
          </a:p>
        </p:txBody>
      </p:sp>
      <p:sp>
        <p:nvSpPr>
          <p:cNvPr id="356" name="Form"/>
          <p:cNvSpPr/>
          <p:nvPr/>
        </p:nvSpPr>
        <p:spPr>
          <a:xfrm>
            <a:off x="1274070" y="4115405"/>
            <a:ext cx="2584712" cy="15018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77" y="18418"/>
                </a:moveTo>
                <a:cubicBezTo>
                  <a:pt x="2090" y="17075"/>
                  <a:pt x="3058" y="17643"/>
                  <a:pt x="3888" y="16893"/>
                </a:cubicBezTo>
                <a:cubicBezTo>
                  <a:pt x="4709" y="16152"/>
                  <a:pt x="5267" y="14291"/>
                  <a:pt x="5989" y="13267"/>
                </a:cubicBezTo>
                <a:cubicBezTo>
                  <a:pt x="6608" y="12387"/>
                  <a:pt x="7361" y="12196"/>
                  <a:pt x="8046" y="11572"/>
                </a:cubicBezTo>
                <a:cubicBezTo>
                  <a:pt x="8685" y="10992"/>
                  <a:pt x="9318" y="10081"/>
                  <a:pt x="10011" y="9435"/>
                </a:cubicBezTo>
                <a:cubicBezTo>
                  <a:pt x="10531" y="8950"/>
                  <a:pt x="11063" y="8443"/>
                  <a:pt x="11607" y="8168"/>
                </a:cubicBezTo>
                <a:cubicBezTo>
                  <a:pt x="12639" y="7644"/>
                  <a:pt x="13683" y="7426"/>
                  <a:pt x="14604" y="6351"/>
                </a:cubicBezTo>
                <a:cubicBezTo>
                  <a:pt x="15724" y="5043"/>
                  <a:pt x="16469" y="2692"/>
                  <a:pt x="17576" y="1697"/>
                </a:cubicBezTo>
                <a:cubicBezTo>
                  <a:pt x="18258" y="1084"/>
                  <a:pt x="18995" y="1033"/>
                  <a:pt x="19713" y="843"/>
                </a:cubicBezTo>
                <a:cubicBezTo>
                  <a:pt x="20347" y="675"/>
                  <a:pt x="20978" y="395"/>
                  <a:pt x="21600" y="0"/>
                </a:cubicBezTo>
                <a:lnTo>
                  <a:pt x="21600" y="21600"/>
                </a:lnTo>
                <a:lnTo>
                  <a:pt x="0" y="21572"/>
                </a:lnTo>
                <a:cubicBezTo>
                  <a:pt x="221" y="21299"/>
                  <a:pt x="424" y="20934"/>
                  <a:pt x="601" y="20492"/>
                </a:cubicBezTo>
                <a:cubicBezTo>
                  <a:pt x="868" y="19827"/>
                  <a:pt x="1075" y="18987"/>
                  <a:pt x="1377" y="18418"/>
                </a:cubicBezTo>
                <a:close/>
              </a:path>
            </a:pathLst>
          </a:custGeom>
          <a:solidFill>
            <a:schemeClr val="accent3">
              <a:lumOff val="44000"/>
            </a:schemeClr>
          </a:solidFill>
          <a:ln w="25400">
            <a:solidFill>
              <a:srgbClr val="6AACDA"/>
            </a:solidFill>
            <a:miter lim="400000"/>
          </a:ln>
        </p:spPr>
        <p:txBody>
          <a:bodyPr lIns="45719" rIns="45719"/>
          <a:lstStyle/>
          <a:p>
            <a:pPr/>
          </a:p>
        </p:txBody>
      </p:sp>
      <p:sp>
        <p:nvSpPr>
          <p:cNvPr id="357" name="Linie"/>
          <p:cNvSpPr/>
          <p:nvPr/>
        </p:nvSpPr>
        <p:spPr>
          <a:xfrm>
            <a:off x="4805631" y="5653118"/>
            <a:ext cx="6671751" cy="1"/>
          </a:xfrm>
          <a:prstGeom prst="line">
            <a:avLst/>
          </a:prstGeom>
          <a:ln w="38100">
            <a:solidFill>
              <a:srgbClr val="6AACDA"/>
            </a:solidFill>
            <a:tailEnd type="stealth"/>
          </a:ln>
        </p:spPr>
        <p:txBody>
          <a:bodyPr lIns="45719" rIns="45719"/>
          <a:lstStyle/>
          <a:p>
            <a:pPr/>
          </a:p>
        </p:txBody>
      </p:sp>
      <p:sp>
        <p:nvSpPr>
          <p:cNvPr id="358" name="PPMS"/>
          <p:cNvSpPr txBox="1"/>
          <p:nvPr/>
        </p:nvSpPr>
        <p:spPr>
          <a:xfrm>
            <a:off x="2596176" y="4918234"/>
            <a:ext cx="751990" cy="35066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PPMS</a:t>
            </a:r>
          </a:p>
        </p:txBody>
      </p:sp>
      <p:sp>
        <p:nvSpPr>
          <p:cNvPr id="359" name="Rechteck"/>
          <p:cNvSpPr/>
          <p:nvPr/>
        </p:nvSpPr>
        <p:spPr>
          <a:xfrm>
            <a:off x="7756869" y="5361468"/>
            <a:ext cx="1018803" cy="504643"/>
          </a:xfrm>
          <a:prstGeom prst="rect">
            <a:avLst/>
          </a:prstGeom>
          <a:solidFill>
            <a:schemeClr val="accent3">
              <a:lumOff val="44000"/>
            </a:schemeClr>
          </a:solidFill>
          <a:ln w="38100">
            <a:solidFill>
              <a:schemeClr val="accent3">
                <a:lumOff val="44000"/>
              </a:schemeClr>
            </a:solidFill>
          </a:ln>
        </p:spPr>
        <p:txBody>
          <a:bodyPr lIns="45719" rIns="45719"/>
          <a:lstStyle/>
          <a:p>
            <a:pPr>
              <a:defRPr>
                <a:solidFill>
                  <a:schemeClr val="accent3">
                    <a:lumOff val="44000"/>
                  </a:schemeClr>
                </a:solidFill>
              </a:defRPr>
            </a:pPr>
          </a:p>
        </p:txBody>
      </p:sp>
      <p:sp>
        <p:nvSpPr>
          <p:cNvPr id="360" name="Linie"/>
          <p:cNvSpPr/>
          <p:nvPr/>
        </p:nvSpPr>
        <p:spPr>
          <a:xfrm>
            <a:off x="4821308" y="4173760"/>
            <a:ext cx="1" cy="1490724"/>
          </a:xfrm>
          <a:prstGeom prst="line">
            <a:avLst/>
          </a:prstGeom>
          <a:ln w="38100">
            <a:solidFill>
              <a:srgbClr val="6AACDA"/>
            </a:solidFill>
            <a:headEnd type="stealth"/>
          </a:ln>
        </p:spPr>
        <p:txBody>
          <a:bodyPr lIns="45719" rIns="45719"/>
          <a:lstStyle/>
          <a:p>
            <a:pPr/>
          </a:p>
        </p:txBody>
      </p:sp>
      <p:sp>
        <p:nvSpPr>
          <p:cNvPr id="361" name="Symptomschwere"/>
          <p:cNvSpPr txBox="1"/>
          <p:nvPr/>
        </p:nvSpPr>
        <p:spPr>
          <a:xfrm rot="16200000">
            <a:off x="4007809" y="4871584"/>
            <a:ext cx="1315230"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Symptomschwere</a:t>
            </a:r>
          </a:p>
        </p:txBody>
      </p:sp>
      <p:sp>
        <p:nvSpPr>
          <p:cNvPr id="362" name="Zeit"/>
          <p:cNvSpPr txBox="1"/>
          <p:nvPr/>
        </p:nvSpPr>
        <p:spPr>
          <a:xfrm>
            <a:off x="3813600" y="5658136"/>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Zeit</a:t>
            </a:r>
          </a:p>
        </p:txBody>
      </p:sp>
      <p:sp>
        <p:nvSpPr>
          <p:cNvPr id="363" name="Linie"/>
          <p:cNvSpPr/>
          <p:nvPr/>
        </p:nvSpPr>
        <p:spPr>
          <a:xfrm flipH="1">
            <a:off x="1169502" y="4136412"/>
            <a:ext cx="1" cy="1490723"/>
          </a:xfrm>
          <a:prstGeom prst="line">
            <a:avLst/>
          </a:prstGeom>
          <a:ln w="38100">
            <a:solidFill>
              <a:srgbClr val="6AACDA"/>
            </a:solidFill>
            <a:headEnd type="stealth"/>
          </a:ln>
        </p:spPr>
        <p:txBody>
          <a:bodyPr lIns="45719" rIns="45719"/>
          <a:lstStyle/>
          <a:p>
            <a:pPr/>
          </a:p>
        </p:txBody>
      </p:sp>
      <p:sp>
        <p:nvSpPr>
          <p:cNvPr id="364" name="Symptomschwere"/>
          <p:cNvSpPr txBox="1"/>
          <p:nvPr/>
        </p:nvSpPr>
        <p:spPr>
          <a:xfrm rot="16200000">
            <a:off x="350806" y="4808608"/>
            <a:ext cx="1315230"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Symptomschwere</a:t>
            </a:r>
          </a:p>
        </p:txBody>
      </p:sp>
      <p:sp>
        <p:nvSpPr>
          <p:cNvPr id="365" name="Form"/>
          <p:cNvSpPr/>
          <p:nvPr/>
        </p:nvSpPr>
        <p:spPr>
          <a:xfrm>
            <a:off x="4853336" y="4160581"/>
            <a:ext cx="2599231" cy="1502075"/>
          </a:xfrm>
          <a:custGeom>
            <a:avLst/>
            <a:gdLst/>
            <a:ahLst/>
            <a:cxnLst>
              <a:cxn ang="0">
                <a:pos x="wd2" y="hd2"/>
              </a:cxn>
              <a:cxn ang="5400000">
                <a:pos x="wd2" y="hd2"/>
              </a:cxn>
              <a:cxn ang="10800000">
                <a:pos x="wd2" y="hd2"/>
              </a:cxn>
              <a:cxn ang="16200000">
                <a:pos x="wd2" y="hd2"/>
              </a:cxn>
            </a:cxnLst>
            <a:rect l="0" t="0" r="r" b="b"/>
            <a:pathLst>
              <a:path w="21600" h="21570" fill="norm" stroke="1" extrusionOk="0">
                <a:moveTo>
                  <a:pt x="1377" y="18393"/>
                </a:moveTo>
                <a:cubicBezTo>
                  <a:pt x="2092" y="17161"/>
                  <a:pt x="3124" y="17806"/>
                  <a:pt x="3888" y="16870"/>
                </a:cubicBezTo>
                <a:cubicBezTo>
                  <a:pt x="4319" y="16342"/>
                  <a:pt x="4547" y="15449"/>
                  <a:pt x="4880" y="14731"/>
                </a:cubicBezTo>
                <a:cubicBezTo>
                  <a:pt x="5178" y="14090"/>
                  <a:pt x="5561" y="13588"/>
                  <a:pt x="5989" y="13250"/>
                </a:cubicBezTo>
                <a:cubicBezTo>
                  <a:pt x="6065" y="13232"/>
                  <a:pt x="6137" y="13174"/>
                  <a:pt x="6194" y="13085"/>
                </a:cubicBezTo>
                <a:cubicBezTo>
                  <a:pt x="6344" y="12852"/>
                  <a:pt x="6365" y="12493"/>
                  <a:pt x="6377" y="12166"/>
                </a:cubicBezTo>
                <a:cubicBezTo>
                  <a:pt x="6390" y="11818"/>
                  <a:pt x="6396" y="11463"/>
                  <a:pt x="6394" y="11099"/>
                </a:cubicBezTo>
                <a:lnTo>
                  <a:pt x="7328" y="11068"/>
                </a:lnTo>
                <a:cubicBezTo>
                  <a:pt x="7328" y="11327"/>
                  <a:pt x="7331" y="11582"/>
                  <a:pt x="7338" y="11835"/>
                </a:cubicBezTo>
                <a:cubicBezTo>
                  <a:pt x="7343" y="12063"/>
                  <a:pt x="7351" y="12299"/>
                  <a:pt x="7410" y="12512"/>
                </a:cubicBezTo>
                <a:cubicBezTo>
                  <a:pt x="7605" y="13217"/>
                  <a:pt x="8146" y="13303"/>
                  <a:pt x="8596" y="12959"/>
                </a:cubicBezTo>
                <a:cubicBezTo>
                  <a:pt x="9317" y="12409"/>
                  <a:pt x="9773" y="11076"/>
                  <a:pt x="9940" y="9622"/>
                </a:cubicBezTo>
                <a:cubicBezTo>
                  <a:pt x="9973" y="9332"/>
                  <a:pt x="9985" y="9039"/>
                  <a:pt x="9991" y="8742"/>
                </a:cubicBezTo>
                <a:cubicBezTo>
                  <a:pt x="10012" y="7842"/>
                  <a:pt x="10012" y="6926"/>
                  <a:pt x="10020" y="6029"/>
                </a:cubicBezTo>
                <a:lnTo>
                  <a:pt x="11091" y="6053"/>
                </a:lnTo>
                <a:cubicBezTo>
                  <a:pt x="11128" y="6916"/>
                  <a:pt x="11315" y="7679"/>
                  <a:pt x="11607" y="8158"/>
                </a:cubicBezTo>
                <a:cubicBezTo>
                  <a:pt x="12549" y="9707"/>
                  <a:pt x="13562" y="7831"/>
                  <a:pt x="14604" y="6344"/>
                </a:cubicBezTo>
                <a:cubicBezTo>
                  <a:pt x="15164" y="5545"/>
                  <a:pt x="15830" y="4836"/>
                  <a:pt x="16018" y="3652"/>
                </a:cubicBezTo>
                <a:cubicBezTo>
                  <a:pt x="16100" y="3136"/>
                  <a:pt x="16077" y="2600"/>
                  <a:pt x="16060" y="2077"/>
                </a:cubicBezTo>
                <a:cubicBezTo>
                  <a:pt x="16042" y="1528"/>
                  <a:pt x="16030" y="974"/>
                  <a:pt x="16023" y="416"/>
                </a:cubicBezTo>
                <a:lnTo>
                  <a:pt x="17597" y="366"/>
                </a:lnTo>
                <a:cubicBezTo>
                  <a:pt x="17815" y="828"/>
                  <a:pt x="18136" y="1106"/>
                  <a:pt x="18481" y="1130"/>
                </a:cubicBezTo>
                <a:cubicBezTo>
                  <a:pt x="18880" y="1158"/>
                  <a:pt x="19257" y="843"/>
                  <a:pt x="19633" y="593"/>
                </a:cubicBezTo>
                <a:cubicBezTo>
                  <a:pt x="20261" y="175"/>
                  <a:pt x="20927" y="-30"/>
                  <a:pt x="21600" y="3"/>
                </a:cubicBezTo>
                <a:lnTo>
                  <a:pt x="21600" y="21570"/>
                </a:lnTo>
                <a:lnTo>
                  <a:pt x="0" y="21542"/>
                </a:lnTo>
                <a:cubicBezTo>
                  <a:pt x="223" y="21271"/>
                  <a:pt x="426" y="20907"/>
                  <a:pt x="601" y="20463"/>
                </a:cubicBezTo>
                <a:cubicBezTo>
                  <a:pt x="866" y="19794"/>
                  <a:pt x="1059" y="18941"/>
                  <a:pt x="1377" y="18393"/>
                </a:cubicBezTo>
                <a:close/>
              </a:path>
            </a:pathLst>
          </a:custGeom>
          <a:solidFill>
            <a:schemeClr val="accent3">
              <a:lumOff val="44000"/>
            </a:schemeClr>
          </a:solidFill>
          <a:ln w="25400">
            <a:solidFill>
              <a:srgbClr val="6AACDA"/>
            </a:solidFill>
            <a:miter lim="400000"/>
          </a:ln>
        </p:spPr>
        <p:txBody>
          <a:bodyPr lIns="45719" rIns="45719"/>
          <a:lstStyle/>
          <a:p>
            <a:pPr/>
          </a:p>
        </p:txBody>
      </p:sp>
      <p:sp>
        <p:nvSpPr>
          <p:cNvPr id="366" name="Rechteck"/>
          <p:cNvSpPr/>
          <p:nvPr/>
        </p:nvSpPr>
        <p:spPr>
          <a:xfrm>
            <a:off x="7439782" y="4139198"/>
            <a:ext cx="156863" cy="1742325"/>
          </a:xfrm>
          <a:prstGeom prst="rect">
            <a:avLst/>
          </a:prstGeom>
          <a:solidFill>
            <a:schemeClr val="accent3">
              <a:lumOff val="44000"/>
            </a:schemeClr>
          </a:solidFill>
          <a:ln w="38100">
            <a:solidFill>
              <a:schemeClr val="accent3">
                <a:lumOff val="44000"/>
              </a:schemeClr>
            </a:solidFill>
          </a:ln>
        </p:spPr>
        <p:txBody>
          <a:bodyPr lIns="45719" rIns="45719"/>
          <a:lstStyle/>
          <a:p>
            <a:pPr>
              <a:defRPr>
                <a:solidFill>
                  <a:schemeClr val="accent3">
                    <a:lumOff val="44000"/>
                  </a:schemeClr>
                </a:solidFill>
              </a:defRPr>
            </a:pPr>
          </a:p>
        </p:txBody>
      </p:sp>
      <p:sp>
        <p:nvSpPr>
          <p:cNvPr id="367" name="Rechteck"/>
          <p:cNvSpPr/>
          <p:nvPr/>
        </p:nvSpPr>
        <p:spPr>
          <a:xfrm>
            <a:off x="3816836" y="3833197"/>
            <a:ext cx="105479" cy="1742325"/>
          </a:xfrm>
          <a:prstGeom prst="rect">
            <a:avLst/>
          </a:prstGeom>
          <a:solidFill>
            <a:schemeClr val="accent3">
              <a:lumOff val="44000"/>
            </a:schemeClr>
          </a:solidFill>
          <a:ln w="38100">
            <a:solidFill>
              <a:schemeClr val="accent3">
                <a:lumOff val="44000"/>
              </a:schemeClr>
            </a:solidFill>
          </a:ln>
        </p:spPr>
        <p:txBody>
          <a:bodyPr lIns="45719" rIns="45719"/>
          <a:lstStyle/>
          <a:p>
            <a:pPr>
              <a:defRPr>
                <a:solidFill>
                  <a:schemeClr val="accent3">
                    <a:lumOff val="44000"/>
                  </a:schemeClr>
                </a:solidFill>
              </a:defRPr>
            </a:pPr>
          </a:p>
        </p:txBody>
      </p:sp>
      <p:sp>
        <p:nvSpPr>
          <p:cNvPr id="368" name="PRMS"/>
          <p:cNvSpPr txBox="1"/>
          <p:nvPr/>
        </p:nvSpPr>
        <p:spPr>
          <a:xfrm>
            <a:off x="6188161" y="4980666"/>
            <a:ext cx="764603"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PRMS</a:t>
            </a:r>
          </a:p>
        </p:txBody>
      </p:sp>
      <p:sp>
        <p:nvSpPr>
          <p:cNvPr id="369" name="Linie"/>
          <p:cNvSpPr/>
          <p:nvPr/>
        </p:nvSpPr>
        <p:spPr>
          <a:xfrm flipH="1">
            <a:off x="5663743" y="3841058"/>
            <a:ext cx="233901" cy="1035924"/>
          </a:xfrm>
          <a:prstGeom prst="line">
            <a:avLst/>
          </a:prstGeom>
          <a:ln w="25400">
            <a:solidFill>
              <a:schemeClr val="accent4">
                <a:lumOff val="13999"/>
              </a:schemeClr>
            </a:solidFill>
            <a:tailEnd type="triangle"/>
          </a:ln>
        </p:spPr>
        <p:txBody>
          <a:bodyPr lIns="45719" rIns="45719"/>
          <a:lstStyle/>
          <a:p>
            <a:pPr/>
          </a:p>
        </p:txBody>
      </p:sp>
      <p:sp>
        <p:nvSpPr>
          <p:cNvPr id="370" name="Linie"/>
          <p:cNvSpPr/>
          <p:nvPr/>
        </p:nvSpPr>
        <p:spPr>
          <a:xfrm>
            <a:off x="5989600" y="3838530"/>
            <a:ext cx="137219" cy="675138"/>
          </a:xfrm>
          <a:prstGeom prst="line">
            <a:avLst/>
          </a:prstGeom>
          <a:ln w="25400">
            <a:solidFill>
              <a:schemeClr val="accent4">
                <a:lumOff val="13999"/>
              </a:schemeClr>
            </a:solidFill>
            <a:tailEnd type="triangle"/>
          </a:ln>
        </p:spPr>
        <p:txBody>
          <a:bodyPr lIns="45719" rIns="45719"/>
          <a:lstStyle/>
          <a:p>
            <a:pPr/>
          </a:p>
        </p:txBody>
      </p:sp>
      <p:sp>
        <p:nvSpPr>
          <p:cNvPr id="371" name="Linie"/>
          <p:cNvSpPr/>
          <p:nvPr/>
        </p:nvSpPr>
        <p:spPr>
          <a:xfrm>
            <a:off x="6106026" y="3834345"/>
            <a:ext cx="632449" cy="343697"/>
          </a:xfrm>
          <a:prstGeom prst="line">
            <a:avLst/>
          </a:prstGeom>
          <a:ln w="25400">
            <a:solidFill>
              <a:schemeClr val="accent4">
                <a:lumOff val="13999"/>
              </a:schemeClr>
            </a:solidFill>
            <a:tailEnd type="triangle"/>
          </a:ln>
        </p:spPr>
        <p:txBody>
          <a:bodyPr lIns="45719" rIns="45719"/>
          <a:lstStyle/>
          <a:p>
            <a:pPr/>
          </a:p>
        </p:txBody>
      </p:sp>
      <p:sp>
        <p:nvSpPr>
          <p:cNvPr id="372" name="Schübe"/>
          <p:cNvSpPr txBox="1"/>
          <p:nvPr/>
        </p:nvSpPr>
        <p:spPr>
          <a:xfrm>
            <a:off x="5503750" y="3617884"/>
            <a:ext cx="62102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solidFill>
              </a:defRPr>
            </a:lvl1pPr>
          </a:lstStyle>
          <a:p>
            <a:pPr/>
            <a:r>
              <a:t>Schübe</a:t>
            </a:r>
          </a:p>
        </p:txBody>
      </p:sp>
      <p:sp>
        <p:nvSpPr>
          <p:cNvPr id="373" name="Linie"/>
          <p:cNvSpPr/>
          <p:nvPr/>
        </p:nvSpPr>
        <p:spPr>
          <a:xfrm flipH="1">
            <a:off x="1817918" y="3997479"/>
            <a:ext cx="233901" cy="1035923"/>
          </a:xfrm>
          <a:prstGeom prst="line">
            <a:avLst/>
          </a:prstGeom>
          <a:ln w="25400">
            <a:solidFill>
              <a:schemeClr val="accent4">
                <a:lumOff val="13999"/>
              </a:schemeClr>
            </a:solidFill>
            <a:tailEnd type="triangle"/>
          </a:ln>
        </p:spPr>
        <p:txBody>
          <a:bodyPr lIns="45719" rIns="45719"/>
          <a:lstStyle/>
          <a:p>
            <a:pPr/>
          </a:p>
        </p:txBody>
      </p:sp>
      <p:sp>
        <p:nvSpPr>
          <p:cNvPr id="374" name="Linie"/>
          <p:cNvSpPr/>
          <p:nvPr/>
        </p:nvSpPr>
        <p:spPr>
          <a:xfrm>
            <a:off x="2143774" y="3994950"/>
            <a:ext cx="137219" cy="675139"/>
          </a:xfrm>
          <a:prstGeom prst="line">
            <a:avLst/>
          </a:prstGeom>
          <a:ln w="25400">
            <a:solidFill>
              <a:schemeClr val="accent4">
                <a:lumOff val="13999"/>
              </a:schemeClr>
            </a:solidFill>
            <a:tailEnd type="triangle"/>
          </a:ln>
        </p:spPr>
        <p:txBody>
          <a:bodyPr lIns="45719" rIns="45719"/>
          <a:lstStyle/>
          <a:p>
            <a:pPr/>
          </a:p>
        </p:txBody>
      </p:sp>
      <p:sp>
        <p:nvSpPr>
          <p:cNvPr id="375" name="Linie"/>
          <p:cNvSpPr/>
          <p:nvPr/>
        </p:nvSpPr>
        <p:spPr>
          <a:xfrm>
            <a:off x="2260200" y="3990765"/>
            <a:ext cx="632449" cy="343698"/>
          </a:xfrm>
          <a:prstGeom prst="line">
            <a:avLst/>
          </a:prstGeom>
          <a:ln w="25400">
            <a:solidFill>
              <a:schemeClr val="accent4">
                <a:lumOff val="13999"/>
              </a:schemeClr>
            </a:solidFill>
            <a:tailEnd type="triangle"/>
          </a:ln>
        </p:spPr>
        <p:txBody>
          <a:bodyPr lIns="45719" rIns="45719"/>
          <a:lstStyle/>
          <a:p>
            <a:pPr/>
          </a:p>
        </p:txBody>
      </p:sp>
      <p:sp>
        <p:nvSpPr>
          <p:cNvPr id="376" name="keine Schübe"/>
          <p:cNvSpPr txBox="1"/>
          <p:nvPr/>
        </p:nvSpPr>
        <p:spPr>
          <a:xfrm>
            <a:off x="1657924" y="3774304"/>
            <a:ext cx="1027694" cy="26425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chemeClr val="accent4"/>
                </a:solidFill>
              </a:defRPr>
            </a:lvl1pPr>
          </a:lstStyle>
          <a:p>
            <a:pPr/>
            <a:r>
              <a:t>keine Schübe</a:t>
            </a:r>
          </a:p>
        </p:txBody>
      </p:sp>
      <p:sp>
        <p:nvSpPr>
          <p:cNvPr id="377" name="Zeit"/>
          <p:cNvSpPr txBox="1"/>
          <p:nvPr/>
        </p:nvSpPr>
        <p:spPr>
          <a:xfrm>
            <a:off x="7433996" y="5720812"/>
            <a:ext cx="358191"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vl1pPr>
          </a:lstStyle>
          <a:p>
            <a:pPr/>
            <a:r>
              <a:t>Zeit</a:t>
            </a:r>
          </a:p>
        </p:txBody>
      </p:sp>
      <p:sp>
        <p:nvSpPr>
          <p:cNvPr id="378" name="Linie"/>
          <p:cNvSpPr/>
          <p:nvPr/>
        </p:nvSpPr>
        <p:spPr>
          <a:xfrm>
            <a:off x="4804532" y="5658423"/>
            <a:ext cx="2973586" cy="1"/>
          </a:xfrm>
          <a:prstGeom prst="line">
            <a:avLst/>
          </a:prstGeom>
          <a:ln w="38100">
            <a:solidFill>
              <a:srgbClr val="6AACDA"/>
            </a:solidFill>
            <a:tailEnd type="stealth"/>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Titel 1"/>
          <p:cNvSpPr txBox="1"/>
          <p:nvPr>
            <p:ph type="title"/>
          </p:nvPr>
        </p:nvSpPr>
        <p:spPr>
          <a:xfrm>
            <a:off x="431799" y="74209"/>
            <a:ext cx="5616775" cy="864097"/>
          </a:xfrm>
          <a:prstGeom prst="rect">
            <a:avLst/>
          </a:prstGeom>
        </p:spPr>
        <p:txBody>
          <a:bodyPr/>
          <a:lstStyle/>
          <a:p>
            <a:pPr/>
            <a:r>
              <a:t>Diagnostik - McDonald Kriterien</a:t>
            </a:r>
          </a:p>
        </p:txBody>
      </p:sp>
      <p:sp>
        <p:nvSpPr>
          <p:cNvPr id="381" name="Rechteck"/>
          <p:cNvSpPr/>
          <p:nvPr/>
        </p:nvSpPr>
        <p:spPr>
          <a:xfrm rot="16200000">
            <a:off x="4186037" y="2009216"/>
            <a:ext cx="286452" cy="8628618"/>
          </a:xfrm>
          <a:prstGeom prst="rect">
            <a:avLst/>
          </a:prstGeom>
          <a:solidFill>
            <a:srgbClr val="6AACDA"/>
          </a:solidFill>
          <a:ln w="25400">
            <a:solidFill>
              <a:srgbClr val="6AACDA"/>
            </a:solidFill>
          </a:ln>
        </p:spPr>
        <p:txBody>
          <a:bodyPr lIns="45719" rIns="45719"/>
          <a:lstStyle/>
          <a:p>
            <a:pPr/>
          </a:p>
        </p:txBody>
      </p:sp>
      <p:sp>
        <p:nvSpPr>
          <p:cNvPr id="382" name="Psy_B_7-2: funktionelle Neuroanatomie, Merle Schuckart (schuckart@psychologie.uni-kiel.de), SoSe 2021"/>
          <p:cNvSpPr txBox="1"/>
          <p:nvPr/>
        </p:nvSpPr>
        <p:spPr>
          <a:xfrm>
            <a:off x="743032" y="6213840"/>
            <a:ext cx="7408654" cy="2642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200">
                <a:solidFill>
                  <a:schemeClr val="accent3">
                    <a:lumOff val="44000"/>
                  </a:schemeClr>
                </a:solidFill>
              </a:defRPr>
            </a:lvl1pPr>
          </a:lstStyle>
          <a:p>
            <a:pPr/>
            <a:r>
              <a:t>Psy_B_7-2: funktionelle Neuroanatomie, Merle Schuckart (schuckart@psychologie.uni-kiel.de), SoSe 2021</a:t>
            </a:r>
          </a:p>
        </p:txBody>
      </p:sp>
      <p:sp>
        <p:nvSpPr>
          <p:cNvPr id="383" name="Textfeld 3"/>
          <p:cNvSpPr txBox="1"/>
          <p:nvPr>
            <p:ph type="sldNum" sz="quarter" idx="2"/>
          </p:nvPr>
        </p:nvSpPr>
        <p:spPr>
          <a:xfrm>
            <a:off x="8275703" y="6137809"/>
            <a:ext cx="231277" cy="370841"/>
          </a:xfrm>
          <a:prstGeom prst="rect">
            <a:avLst/>
          </a:prstGeom>
          <a:extLst>
            <a:ext uri="{C572A759-6A51-4108-AA02-DFA0A04FC94B}">
              <ma14:wrappingTextBoxFlag xmlns:ma14="http://schemas.microsoft.com/office/mac/drawingml/2011/main" val="1"/>
            </a:ext>
          </a:extLst>
        </p:spPr>
        <p:txBody>
          <a:bodyPr/>
          <a:lstStyle>
            <a:lvl1pPr>
              <a:defRPr>
                <a:solidFill>
                  <a:schemeClr val="accent3">
                    <a:lumOff val="44000"/>
                  </a:schemeClr>
                </a:solidFill>
              </a:defRPr>
            </a:lvl1pPr>
          </a:lstStyle>
          <a:p>
            <a:pPr/>
            <a:fld id="{86CB4B4D-7CA3-9044-876B-883B54F8677D}" type="slidenum"/>
          </a:p>
        </p:txBody>
      </p:sp>
      <p:sp>
        <p:nvSpPr>
          <p:cNvPr id="384" name="Abbildung 2…"/>
          <p:cNvSpPr txBox="1"/>
          <p:nvPr/>
        </p:nvSpPr>
        <p:spPr>
          <a:xfrm>
            <a:off x="4174736" y="1230322"/>
            <a:ext cx="5134372"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b="1" sz="1200">
                <a:latin typeface="D-DIN"/>
                <a:ea typeface="D-DIN"/>
                <a:cs typeface="D-DIN"/>
                <a:sym typeface="D-DIN"/>
              </a:defRPr>
            </a:pPr>
            <a:r>
              <a:t>Abbildung 2</a:t>
            </a:r>
          </a:p>
          <a:p>
            <a:pPr defTabSz="457200">
              <a:defRPr sz="1200">
                <a:latin typeface="D-DIN"/>
                <a:ea typeface="D-DIN"/>
                <a:cs typeface="D-DIN"/>
                <a:sym typeface="D-DIN"/>
              </a:defRPr>
            </a:pPr>
            <a:r>
              <a:t>Grafische Darstellung der McDonald Kriterien.  CSF = Liquor</a:t>
            </a:r>
          </a:p>
        </p:txBody>
      </p:sp>
      <p:pic>
        <p:nvPicPr>
          <p:cNvPr id="385" name="Bildschirmfoto 2021-05-05 um 14.07.17.png" descr="Bildschirmfoto 2021-05-05 um 14.07.17.png"/>
          <p:cNvPicPr>
            <a:picLocks noChangeAspect="1"/>
          </p:cNvPicPr>
          <p:nvPr/>
        </p:nvPicPr>
        <p:blipFill>
          <a:blip r:embed="rId3">
            <a:extLst/>
          </a:blip>
          <a:srcRect l="0" t="0" r="0" b="1135"/>
          <a:stretch>
            <a:fillRect/>
          </a:stretch>
        </p:blipFill>
        <p:spPr>
          <a:xfrm>
            <a:off x="4185802" y="1713052"/>
            <a:ext cx="4207578" cy="4259849"/>
          </a:xfrm>
          <a:prstGeom prst="rect">
            <a:avLst/>
          </a:prstGeom>
          <a:ln w="12700">
            <a:miter lim="400000"/>
          </a:ln>
        </p:spPr>
      </p:pic>
      <p:sp>
        <p:nvSpPr>
          <p:cNvPr id="386" name="Hinweise auf MS-Erkrankung:…"/>
          <p:cNvSpPr txBox="1"/>
          <p:nvPr/>
        </p:nvSpPr>
        <p:spPr>
          <a:xfrm>
            <a:off x="368436" y="2106551"/>
            <a:ext cx="3569734" cy="31192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000"/>
              </a:spcBef>
            </a:pPr>
            <a:r>
              <a:rPr b="1"/>
              <a:t>Hinweise auf MS-Erkrankung</a:t>
            </a:r>
            <a:r>
              <a:t>: </a:t>
            </a:r>
          </a:p>
          <a:p>
            <a:pPr marL="180473" indent="-180473">
              <a:spcBef>
                <a:spcPts val="1000"/>
              </a:spcBef>
              <a:buSzPct val="100000"/>
              <a:buChar char="•"/>
            </a:pPr>
            <a:r>
              <a:t>Anzahl der Schübe</a:t>
            </a:r>
          </a:p>
          <a:p>
            <a:pPr marL="180473" indent="-180473">
              <a:spcBef>
                <a:spcPts val="1000"/>
              </a:spcBef>
              <a:buSzPct val="100000"/>
              <a:buChar char="•"/>
            </a:pPr>
            <a:r>
              <a:t>ggf. Läsionen im MRT</a:t>
            </a:r>
          </a:p>
          <a:p>
            <a:pPr marL="180473" indent="-180473">
              <a:spcBef>
                <a:spcPts val="1000"/>
              </a:spcBef>
              <a:buSzPct val="100000"/>
              <a:buChar char="•"/>
            </a:pPr>
            <a:r>
              <a:t>diagnostische Marker im Liquor:</a:t>
            </a:r>
          </a:p>
          <a:p>
            <a:pPr lvl="1" marL="561473" indent="-180473">
              <a:spcBef>
                <a:spcPts val="1000"/>
              </a:spcBef>
              <a:buSzPct val="100000"/>
              <a:buChar char="•"/>
            </a:pPr>
            <a:r>
              <a:t>Können oligoklonale Banden nachgewiesen werden?</a:t>
            </a:r>
          </a:p>
          <a:p>
            <a:pPr lvl="1" marL="561473" indent="-180473">
              <a:spcBef>
                <a:spcPts val="1000"/>
              </a:spcBef>
              <a:buSzPct val="100000"/>
              <a:buChar char="•"/>
            </a:pPr>
            <a:r>
              <a:t>Hinweis auf Entzündungsprozess im ZNS</a:t>
            </a:r>
          </a:p>
        </p:txBody>
      </p:sp>
      <p:sp>
        <p:nvSpPr>
          <p:cNvPr id="387" name="Compston &amp; Coles, 2008, S.1504"/>
          <p:cNvSpPr txBox="1"/>
          <p:nvPr/>
        </p:nvSpPr>
        <p:spPr>
          <a:xfrm>
            <a:off x="4109814" y="5930207"/>
            <a:ext cx="2024396"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sz="1000">
                <a:latin typeface="D-DIN"/>
                <a:ea typeface="D-DIN"/>
                <a:cs typeface="D-DIN"/>
                <a:sym typeface="D-DIN"/>
              </a:defRPr>
            </a:lvl1pPr>
          </a:lstStyle>
          <a:p>
            <a:pPr/>
            <a:r>
              <a:t> Compston &amp; Coles, 2008, S.1504</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49262"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