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3" name="Shape 233"/>
          <p:cNvSpPr/>
          <p:nvPr>
            <p:ph type="sldImg"/>
          </p:nvPr>
        </p:nvSpPr>
        <p:spPr>
          <a:xfrm>
            <a:off x="1143000" y="685800"/>
            <a:ext cx="4572000" cy="3429000"/>
          </a:xfrm>
          <a:prstGeom prst="rect">
            <a:avLst/>
          </a:prstGeom>
        </p:spPr>
        <p:txBody>
          <a:bodyPr/>
          <a:lstStyle/>
          <a:p>
            <a:pPr/>
          </a:p>
        </p:txBody>
      </p:sp>
      <p:sp>
        <p:nvSpPr>
          <p:cNvPr id="234" name="Shape 2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a:r>
              <a:t>Achtung, nur Ganglienzellen können feuern (und einige Amakrinzellen auch), alle anderen Zellen in der Retina reagieren auf Reize nur mit einer Änderung ihres Membranpotentials. </a:t>
            </a:r>
          </a:p>
          <a:p>
            <a:pPr/>
            <a:r>
              <a:t>Der einfachste Weg durch die Retina läuft von einem Zapfen über eine Bipolarzelle zu einer Ganglienzelle. An jeder Verschaltungsstelle zwischen diesen Zellen können Horizontal- und Amakrinzellen Einfluss auf die weitergeleitete Information nehmen. </a:t>
            </a:r>
          </a:p>
          <a:p>
            <a:pPr/>
          </a:p>
          <a:p>
            <a:pPr/>
            <a:r>
              <a:t>Wenn ein Schatten auf einen Photorezeptor fällt, depotarisiert er und reagiert mit der Ausschüttung von Glutamat (wichtig, er feuert nicht! Sekundäre Sinneszelle). Fällt Licht auf die Zelle in Form von Photonen, hyperpolarisiert die Zelle und es wird kein Glutamat ausgeschüttet. In gewisser Weise ist der „interessante“ Stimulus für einen Photorezeptor also ein Schatten / Dunkelheit und nicht etwa ein Lichtreiz, wie man annehmen würde.</a:t>
            </a:r>
          </a:p>
          <a:p>
            <a:pPr/>
          </a:p>
          <a:p>
            <a:pPr/>
            <a:r>
              <a:t>In der ersten Schicht der Retina befinden sich die Photorezeptoren, jeder davon hat einen Kontakt mit zwei Arten von Netzhautneuronen: Bipolar- und Horizontalzellen. Bipolarzellen verbinden ihn direkt mit den Ganglienzellen, Horizontalzellen dagegen nur indirekt, weil sie die Infos aus dem Photorezeptor zur Seite an eine andere Bipolarzelle weitergeben, die mit einer Ganglienzelle verknüpft ist.  </a:t>
            </a:r>
          </a:p>
          <a:p>
            <a:pPr/>
          </a:p>
          <a:p>
            <a:pP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Noch mehr Nachbilder in komischen Farben!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Shape 425"/>
          <p:cNvSpPr/>
          <p:nvPr>
            <p:ph type="sldImg"/>
          </p:nvPr>
        </p:nvSpPr>
        <p:spPr>
          <a:prstGeom prst="rect">
            <a:avLst/>
          </a:prstGeom>
        </p:spPr>
        <p:txBody>
          <a:bodyPr/>
          <a:lstStyle/>
          <a:p>
            <a:pPr/>
          </a:p>
        </p:txBody>
      </p:sp>
      <p:sp>
        <p:nvSpPr>
          <p:cNvPr id="426" name="Shape 426"/>
          <p:cNvSpPr/>
          <p:nvPr>
            <p:ph type="body" sz="quarter" idx="1"/>
          </p:nvPr>
        </p:nvSpPr>
        <p:spPr>
          <a:prstGeom prst="rect">
            <a:avLst/>
          </a:prstGeom>
        </p:spPr>
        <p:txBody>
          <a:bodyPr/>
          <a:lstStyle/>
          <a:p>
            <a:pPr/>
            <a:r>
              <a:t>Ventraler Pfad = Objekterkennung: Was sehe ich? (Farbe, Größe)</a:t>
            </a:r>
          </a:p>
          <a:p>
            <a:pPr/>
          </a:p>
          <a:p>
            <a:pPr/>
            <a:r>
              <a:t>Dorsaler Pfad = WO ist das Objekt? (Lokalisation)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a:r>
              <a:t>Farben werden im Ventilen Pfad verarbeitet, in den Arealen V1 - V4. V1 und V2 verarbeiten v.a. die Zusammensetzung des Lichts, also welche Wellenlängen mit welcher Intensität wahrgenommen wurden, in V3 werden Objektfarben verarbeitet und V4 ist für Farbkonstanz und das bewusste Wahrnehmen von Farben verantwortlich. </a:t>
            </a:r>
          </a:p>
          <a:p>
            <a:pPr/>
            <a:r>
              <a:t>Hat man eine Läsion im Bereich V4, kann man den Unterschied zwischen Licht mit verschiedenen Wellenlängen wahrnehmen, kann die Farben aber nicht benennen. In unserem Fallbeispiel ist das etwas anders, der Patient kann Farben noch benennen, seine Objekterkennung &amp; Farbkonstanz ist aber nicht mehr intakt.</a:t>
            </a:r>
          </a:p>
          <a:p>
            <a:pPr/>
          </a:p>
          <a:p>
            <a:pPr/>
            <a:r>
              <a:t>Das türkise Areal ist der fusiforme Gyrus für Gesichtswahrnehmung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PB überlebte mehrere starke Elektroschocks, durch die kurzzeitig sein Herz versagte und seine Atmung aussetzte. Durch den Sauerstoffmangel im Gehirn entstanden große Schäden im okzipital-temporalen Bereich, v.a. rechts, wodurch das linke Gesichtsfeld stärker beeinträchtigt ist als das rechte.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Shape 470"/>
          <p:cNvSpPr/>
          <p:nvPr>
            <p:ph type="sldImg"/>
          </p:nvPr>
        </p:nvSpPr>
        <p:spPr>
          <a:prstGeom prst="rect">
            <a:avLst/>
          </a:prstGeom>
        </p:spPr>
        <p:txBody>
          <a:bodyPr/>
          <a:lstStyle/>
          <a:p>
            <a:pPr/>
          </a:p>
        </p:txBody>
      </p:sp>
      <p:sp>
        <p:nvSpPr>
          <p:cNvPr id="471" name="Shape 471"/>
          <p:cNvSpPr/>
          <p:nvPr>
            <p:ph type="body" sz="quarter" idx="1"/>
          </p:nvPr>
        </p:nvSpPr>
        <p:spPr>
          <a:prstGeom prst="rect">
            <a:avLst/>
          </a:prstGeom>
        </p:spPr>
        <p:txBody>
          <a:bodyPr/>
          <a:lstStyle/>
          <a:p>
            <a:pPr/>
            <a:r>
              <a:t>Das Bild ist btw nicht aus dem Paper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defRPr sz="1500">
                <a:latin typeface="+mn-lt"/>
                <a:ea typeface="+mn-ea"/>
                <a:cs typeface="+mn-cs"/>
                <a:sym typeface="Helvetica"/>
              </a:defRPr>
            </a:pPr>
            <a:r>
              <a:t>Jede Bipolarzelle erhält direkte synaptische Informationen von einer Gruppe von Photorezeptoren. Die Anzahl der Photorezeptoren dieser Gruppe reicht von einem im Zentrum der Fovea bis zu einigen Tausend in der peripheren Netzhaut.</a:t>
            </a:r>
          </a:p>
          <a:p>
            <a:pPr>
              <a:defRPr sz="1500">
                <a:latin typeface="+mn-lt"/>
                <a:ea typeface="+mn-ea"/>
                <a:cs typeface="+mn-cs"/>
                <a:sym typeface="Helvetica"/>
              </a:defRPr>
            </a:pPr>
          </a:p>
          <a:p>
            <a:pPr>
              <a:defRPr sz="1500">
                <a:latin typeface="+mn-lt"/>
                <a:ea typeface="+mn-ea"/>
                <a:cs typeface="+mn-cs"/>
                <a:sym typeface="Helvetica"/>
              </a:defRPr>
            </a:pPr>
            <a:r>
              <a:t>—&gt; rezeptive Felder erklären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defRPr sz="1500">
                <a:latin typeface="+mn-lt"/>
                <a:ea typeface="+mn-ea"/>
                <a:cs typeface="+mn-cs"/>
                <a:sym typeface="Helvetica"/>
              </a:defRPr>
            </a:pPr>
            <a:r>
              <a:t>Aus dem Baer-Lehrbuch:</a:t>
            </a:r>
          </a:p>
          <a:p>
            <a:pPr>
              <a:defRPr sz="1500">
                <a:latin typeface="+mn-lt"/>
                <a:ea typeface="+mn-ea"/>
                <a:cs typeface="+mn-cs"/>
                <a:sym typeface="Helvetica"/>
              </a:defRPr>
            </a:pPr>
            <a:r>
              <a:t>Auf der Grundlage ihrer Reaktionen auf das von Photorezeptoren freigesetzte Glutamat können Bipolarzellen und ihre rezeptiven Felder in die beiden Kategorien ON und OFF eingeteilt werden. Die Verschaltung, durch welche die rezeptiven Felder der Bipolarzel- len entstehen, umfasst den direkten Input durch die Photorezeptoren und indirekte über die Horizontalzellen vermittelten Eingänge (Abb. 9.26a). </a:t>
            </a:r>
          </a:p>
          <a:p>
            <a:pPr>
              <a:defRPr sz="1500">
                <a:latin typeface="+mn-lt"/>
                <a:ea typeface="+mn-ea"/>
                <a:cs typeface="+mn-cs"/>
                <a:sym typeface="Helvetica"/>
              </a:defRPr>
            </a:pPr>
          </a:p>
          <a:p>
            <a:pPr>
              <a:defRPr sz="1500">
                <a:latin typeface="+mn-lt"/>
                <a:ea typeface="+mn-ea"/>
                <a:cs typeface="+mn-cs"/>
                <a:sym typeface="Helvetica"/>
              </a:defRPr>
            </a:pPr>
            <a:r>
              <a:t>Betrachten wir zunächst nur die Wechselwirkungen zwischen Zapfen und Bipolarzellen auf dem direkten Signalweg ohne Beteiligung von Horizontalzellen, wie sie in Abb. 9.26b dargestellt sind. Auf einen Zapfen auftreffendes Licht führt zur Hyperpolarisation einiger Bipolarzellen. Man bezeichnet diese als OFF-Bipolarzellen, weil sie durch Licht letztendlich ausgeschaltet werden. </a:t>
            </a:r>
          </a:p>
          <a:p>
            <a:pPr>
              <a:defRPr sz="1500">
                <a:latin typeface="+mn-lt"/>
                <a:ea typeface="+mn-ea"/>
                <a:cs typeface="+mn-cs"/>
                <a:sym typeface="Helvetica"/>
              </a:defRPr>
            </a:pPr>
            <a:r>
              <a:t>Andere Bipolarzellen werden dagegen depolarisiert, wenn Licht auf einen Zapfen trifft. Diese durch Licht „angeschalteten“ Zellen nennt man ON-Bipolarzellen. Offensichtlich wandelt die Synapse zwischen Zapfen und Bipolarzelle das Signal vom Zapfen um: Der Zapfen hyperpolarisiert auf einen Lichtreiz, während die ON-Bipolarzelle depolarisiert.</a:t>
            </a:r>
          </a:p>
          <a:p>
            <a:pPr>
              <a:defRPr sz="1500">
                <a:latin typeface="+mn-lt"/>
                <a:ea typeface="+mn-ea"/>
                <a:cs typeface="+mn-cs"/>
                <a:sym typeface="Helvetica"/>
              </a:defRPr>
            </a:pPr>
          </a:p>
          <a:p>
            <a:pPr>
              <a:defRPr sz="1500">
                <a:latin typeface="+mn-lt"/>
                <a:ea typeface="+mn-ea"/>
                <a:cs typeface="+mn-cs"/>
                <a:sym typeface="Helvetica"/>
              </a:defRPr>
            </a:pPr>
          </a:p>
          <a:p>
            <a:pPr>
              <a:defRPr sz="1500">
                <a:latin typeface="+mn-lt"/>
                <a:ea typeface="+mn-ea"/>
                <a:cs typeface="+mn-cs"/>
                <a:sym typeface="Helvetica"/>
              </a:defRPr>
            </a:pPr>
            <a:r>
              <a:t>Wie kommt es, dass verschiedene Bipolarzellen auf den direkten Input durch die Zapfen gegensätzliche Reaktionen zeigen? </a:t>
            </a:r>
          </a:p>
          <a:p>
            <a:pPr>
              <a:defRPr sz="1500">
                <a:latin typeface="+mn-lt"/>
                <a:ea typeface="+mn-ea"/>
                <a:cs typeface="+mn-cs"/>
                <a:sym typeface="Helvetica"/>
              </a:defRPr>
            </a:pPr>
            <a:r>
              <a:t>Die Ursache hierfür ist, dass das von den Photore- zeptoren freigesetzte Glutamat auf zwei verschiedene Arten von Rezeptoren trifft. OFF-Bipolarzellen besitzen ionotrope Glutamatrezeptoren. Diese glutamatabhängigen Kanäle bewirken beim Einströmen von NaC-Ionen ein klassisches depolarisierendes exzitatorisches postsynaptisches Potenzial. Bei einer Hyperpolarisierung des Zapfens wird weniger Neurotransmitter ausgeschüttet, was zu einer stärker hyperpolarisierten Bipolarzelle führt. Im Unterschied dazu besitzen ON-Bipolarzellen G-Protein-gekoppelte (metabotrope) Rezeptoren und reagieren auf Glutamat mit einer Hyperpolarisation. </a:t>
            </a:r>
          </a:p>
          <a:p>
            <a:pPr>
              <a:defRPr sz="1500">
                <a:latin typeface="+mn-lt"/>
                <a:ea typeface="+mn-ea"/>
                <a:cs typeface="+mn-cs"/>
                <a:sym typeface="Helvetica"/>
              </a:defRPr>
            </a:pPr>
          </a:p>
          <a:p>
            <a:pPr>
              <a:defRPr sz="1500">
                <a:latin typeface="+mn-lt"/>
                <a:ea typeface="+mn-ea"/>
                <a:cs typeface="+mn-cs"/>
                <a:sym typeface="Helvetica"/>
              </a:defRPr>
            </a:pPr>
            <a:r>
              <a:t>Was tun die Horizontalzellen, wenn ein Photorezeptor in der Peripherie hyperpolarisiert? </a:t>
            </a:r>
          </a:p>
          <a:p>
            <a:pPr>
              <a:defRPr sz="1500">
                <a:latin typeface="+mn-lt"/>
                <a:ea typeface="+mn-ea"/>
                <a:cs typeface="+mn-cs"/>
                <a:sym typeface="Helvetica"/>
              </a:defRPr>
            </a:pPr>
            <a:r>
              <a:t>Das gleiche, sie hyperpolarisiert auch. Die Hyperpolarisation der Horizontalzelle hat den Effekt, dass sie der Wirkung von Licht auf benachbarte Photorezeptoren entgegenwirkt. </a:t>
            </a:r>
          </a:p>
          <a:p>
            <a:pPr>
              <a:defRPr sz="1500">
                <a:latin typeface="+mn-lt"/>
                <a:ea typeface="+mn-ea"/>
                <a:cs typeface="+mn-cs"/>
                <a:sym typeface="Helvetica"/>
              </a:defRPr>
            </a:pPr>
          </a:p>
          <a:p>
            <a:pPr>
              <a:defRPr sz="1500">
                <a:latin typeface="+mn-lt"/>
                <a:ea typeface="+mn-ea"/>
                <a:cs typeface="+mn-cs"/>
                <a:sym typeface="Helvetica"/>
              </a:defRPr>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defRPr sz="1500"/>
            </a:pPr>
            <a:r>
              <a:t>Die rezeptiven Felder der meisten retinalen Ganglienzellen haben den konzentrischen Aufbau mit der Zentrum-Umfeld-Struktur, wie er bereits für die Bipolarzellen dargestellt wurde. ON-Zentrum- und OFF-Zentrum-Ganglienzellen erhalten Informationen von den zugehörigen Bipolarzelltypen. </a:t>
            </a:r>
          </a:p>
          <a:p>
            <a:pPr>
              <a:defRPr sz="1500"/>
            </a:pPr>
          </a:p>
          <a:p>
            <a:pPr>
              <a:defRPr sz="1500"/>
            </a:pPr>
            <a:r>
              <a:t>Ein wesentlicher Unterschied besteht darin, dass Ganglienzellen im Gegensatz zu Bipolarzellen Aktionspotenziale feuern. Sie feuern diese sogar unabhängig davon, ob sie Licht ausgesetzt sind oder nicht. Licht im Zentrum oder Umfeld des rezeptiven Feldes erhöht oder verringert die Feuerungsrate. </a:t>
            </a:r>
          </a:p>
          <a:p>
            <a:pPr>
              <a:defRPr sz="1500"/>
            </a:pPr>
          </a:p>
          <a:p>
            <a:pPr>
              <a:defRPr sz="1500"/>
            </a:pPr>
            <a:r>
              <a:t>Eine ON-Zentrum-Ganglienzelle wird daher, sobald ein kleiner Lichtpunkt auf das Zentrum des rezeptiven Feldes projiziert wird, depolarisiert und reagiert mit einem Feuerwerk von Aktionspotenzialen. Eine OFF-Zentrum-Zelle feuert dagegen weniger Aktionspotenziale, wenn ein kleiner Lichtpunkt auf das Zentrum des rezeptiven Feldes projiziert wird, und mehr Aktionspotenziale bei einem kleinen dunklen Punkt im Zentrum des rezeptiven Feldes. Die Reaktionen beider Zelltypen auf die Stimulation des Zentrums werden jedoch durch die Reaktion auf die Reizung des Umfeldes ausgeglichen (Abb. 9.27). </a:t>
            </a:r>
          </a:p>
          <a:p>
            <a:pPr>
              <a:defRPr sz="1500"/>
            </a:pPr>
          </a:p>
          <a:p>
            <a:pPr>
              <a:defRPr sz="1500"/>
            </a:pPr>
            <a:r>
              <a:t>Die interessante Konsequenz daraus ist, dass die meisten Ganglienzellen der Netzhaut nicht besonders stark auf Veränderungen der Lichtstärke reagieren, die sowohl das Zentrum als auch das Umfeld des rezeptiven Feldes betreffen. Sie scheinen hauptsächlich auf Hell-Dunkel-Kontraste, also auf Unterschiede in der Lichtstärke innerhalb ihrer rezeptiven Felder anzusprechen.</a:t>
            </a:r>
          </a:p>
          <a:p>
            <a:pPr>
              <a:defRPr sz="1500"/>
            </a:pPr>
          </a:p>
          <a:p>
            <a:pPr>
              <a:defRPr sz="1500"/>
            </a:pPr>
          </a:p>
          <a:p>
            <a:pPr>
              <a:defRPr sz="1500"/>
            </a:pPr>
          </a:p>
          <a:p>
            <a:pPr>
              <a:defRPr sz="1500"/>
            </a:pPr>
          </a:p>
          <a:p>
            <a:pPr>
              <a:defRPr sz="1500"/>
            </a:pPr>
          </a:p>
          <a:p>
            <a:pPr>
              <a:defRPr sz="1500"/>
            </a:pPr>
          </a:p>
          <a:p>
            <a:pPr>
              <a:defRPr sz="1500"/>
            </a:pPr>
          </a:p>
          <a:p>
            <a:pPr>
              <a:defRPr sz="1500"/>
            </a:pPr>
          </a:p>
          <a:p>
            <a:pPr>
              <a:defRPr sz="1500"/>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p>
          <a:p>
            <a:pPr>
              <a:defRPr sz="1400"/>
            </a:pPr>
            <a:r>
              <a:t>Mehrere Stäbchen oder Zapfen konvergieren auf eine Bipolarzelle, bilden also ihr rezeptives Feld. Mehrere Bipolarzellen wiederum konvergieren auf eine Ganglienzelle. Die Ganglienzellen verlaufen quasi vor der Retina und sind deshalb nicht myelinisiert, weil die Myelinschicht das Licht zu stark brechen würde. Erst wenn sich ihre Axone zum Sehnerv vereinen, kriegen sie eine Myelinisierung, wo dann auch die Reizweiterleitung beschleunigt ist. </a:t>
            </a:r>
          </a:p>
          <a:p>
            <a:pPr>
              <a:defRPr sz="1400"/>
            </a:pPr>
          </a:p>
          <a:p>
            <a:pPr>
              <a:defRPr sz="1400"/>
            </a:pPr>
            <a:r>
              <a:t>Es gibt 3 Arten von Ganglienzellen, die unterschiedliche Aufgaben haben: Parvozelluläre Ganglienzellen (machen 90% der Ganglienzellen aus), Magnozelluläre Ganglienzellen (machen 5% der Ganglienzellen aus) und Koniozelluläre Ganglienzellen (machen auch 5% aus). Jede Art von Ganglienzelle hat eine eigene Aufgabe, deshalb unterscheidet man hier zwischen dem parvozellulären, magnozellulören und koniozellulären System. </a:t>
            </a:r>
          </a:p>
          <a:p>
            <a:pPr>
              <a:defRPr sz="1400"/>
            </a:pPr>
          </a:p>
          <a:p>
            <a:pPr>
              <a:defRPr sz="1400"/>
            </a:pPr>
            <a:r>
              <a:t>Magnozelluläres System (M-System): </a:t>
            </a:r>
          </a:p>
          <a:p>
            <a:pPr>
              <a:defRPr sz="1400"/>
            </a:pPr>
            <a:r>
              <a:t>- M-System umfasst magnozelluläre Zellen aus der Retina und dem Corpus geniculatum laterale im Metathalamus</a:t>
            </a:r>
          </a:p>
          <a:p>
            <a:pPr>
              <a:defRPr sz="1400"/>
            </a:pPr>
            <a:r>
              <a:t>- große Zellkörper mit großen rezeptiven Feldern</a:t>
            </a:r>
          </a:p>
          <a:p>
            <a:pPr>
              <a:defRPr sz="1400"/>
            </a:pPr>
            <a:r>
              <a:t>- Input von den Stäbchen</a:t>
            </a:r>
          </a:p>
          <a:p>
            <a:pPr>
              <a:defRPr sz="1400"/>
            </a:pPr>
            <a:r>
              <a:t>- 5% der retinalen Ganglienzellen</a:t>
            </a:r>
          </a:p>
          <a:p>
            <a:pPr marL="127393" indent="-127393">
              <a:buSzPct val="100000"/>
              <a:buChar char="-"/>
              <a:defRPr sz="1400"/>
            </a:pPr>
            <a:r>
              <a:t>Aufgabe: Kontrast- und Bewegungswahrnehmung</a:t>
            </a:r>
          </a:p>
          <a:p>
            <a:pPr>
              <a:defRPr sz="1400"/>
            </a:pPr>
          </a:p>
          <a:p>
            <a:pPr>
              <a:defRPr sz="1400"/>
            </a:pPr>
            <a:r>
              <a:t>Parvozelluläres System (P-System): </a:t>
            </a:r>
          </a:p>
          <a:p>
            <a:pPr>
              <a:defRPr sz="1400"/>
            </a:pPr>
            <a:r>
              <a:t>- P-System umfasst parvozelluläre Zellen aus der Retina und dem Corpus geniculatum laterale im Metathalamus</a:t>
            </a:r>
          </a:p>
          <a:p>
            <a:pPr>
              <a:defRPr sz="1400"/>
            </a:pPr>
            <a:r>
              <a:t>80% der retinalen Ganglienzellen</a:t>
            </a:r>
          </a:p>
          <a:p>
            <a:pPr>
              <a:defRPr sz="1400"/>
            </a:pPr>
            <a:r>
              <a:t>- kleine Neurone mit dünnen Axonen</a:t>
            </a:r>
          </a:p>
          <a:p>
            <a:pPr>
              <a:defRPr sz="1400"/>
            </a:pPr>
            <a:r>
              <a:t>	—&gt; langsame Reizweiterleitung</a:t>
            </a:r>
          </a:p>
          <a:p>
            <a:pPr>
              <a:defRPr sz="1400"/>
            </a:pPr>
            <a:r>
              <a:t>- kleine rezeptive Felder</a:t>
            </a:r>
          </a:p>
          <a:p>
            <a:pPr>
              <a:defRPr sz="1400"/>
            </a:pPr>
            <a:r>
              <a:t>- v.a. Input von Rot- &amp; Grün-Zapfen</a:t>
            </a:r>
          </a:p>
          <a:p>
            <a:pPr>
              <a:defRPr sz="1400"/>
            </a:pPr>
            <a:r>
              <a:t>- Aufgabe: Muster- und Farbwahrnehmung</a:t>
            </a:r>
          </a:p>
          <a:p>
            <a:pPr>
              <a:defRPr sz="1400"/>
            </a:pPr>
          </a:p>
          <a:p>
            <a:pPr>
              <a:defRPr sz="1400"/>
            </a:pPr>
            <a:r>
              <a:t>Koniozelluläres System (K-System):</a:t>
            </a:r>
          </a:p>
          <a:p>
            <a:pPr marL="127393" indent="-127393">
              <a:buSzPct val="100000"/>
              <a:buChar char="-"/>
              <a:defRPr sz="1400"/>
            </a:pPr>
            <a:r>
              <a:t>Input von Blau-Zapfen</a:t>
            </a:r>
          </a:p>
          <a:p>
            <a:pPr marL="127393" indent="-127393">
              <a:buSzPct val="100000"/>
              <a:buChar char="-"/>
              <a:defRPr sz="1400"/>
            </a:pPr>
            <a:r>
              <a:t>Form uneinheitlich, aber meist kleine Zellkörper mit weit verzweigten Dendritenbäumen, dünne Axone</a:t>
            </a:r>
          </a:p>
          <a:p>
            <a:pPr marL="127393" indent="-127393">
              <a:buSzPct val="100000"/>
              <a:buChar char="-"/>
              <a:defRPr sz="1400"/>
            </a:pPr>
            <a:r>
              <a:t>Bewegungserkennung, sonst unterschiedliche Aufgaben, innovieren über Zwischenstationen z.B. die Hirnareale, die für die Pupillensteuerung verantwortlich sind</a:t>
            </a:r>
          </a:p>
          <a:p>
            <a:pPr>
              <a:defRPr sz="1400"/>
            </a:pPr>
          </a:p>
          <a:p>
            <a:pPr>
              <a:defRPr sz="1400"/>
            </a:pPr>
            <a:r>
              <a:t>Dann gibt es noch 1-3% der Ganglienzellen, die nur für die Lichtsensitivität zuständig sind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Photosensitive Ganglienzellen regeln den zirkadianen Rhythmus</a:t>
            </a:r>
          </a:p>
          <a:p>
            <a:pPr/>
          </a:p>
          <a:p>
            <a:pPr/>
            <a:r>
              <a:t>Stäbchen sind lichtempfindlicher als Zapfen, da es aber nur eine Art gibt, können sie nur zwischen Helligkeitsstufen differenzieren</a:t>
            </a:r>
          </a:p>
          <a:p>
            <a:pPr/>
            <a:r>
              <a:t>—&gt; in Dämmerung relevant</a:t>
            </a:r>
          </a:p>
          <a:p>
            <a:pPr/>
          </a:p>
          <a:p>
            <a:pPr/>
            <a:r>
              <a:t>Zapfen = COnes —&gt; COlour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Shape 357"/>
          <p:cNvSpPr/>
          <p:nvPr>
            <p:ph type="sldImg"/>
          </p:nvPr>
        </p:nvSpPr>
        <p:spPr>
          <a:prstGeom prst="rect">
            <a:avLst/>
          </a:prstGeom>
        </p:spPr>
        <p:txBody>
          <a:bodyPr/>
          <a:lstStyle/>
          <a:p>
            <a:pPr/>
          </a:p>
        </p:txBody>
      </p:sp>
      <p:sp>
        <p:nvSpPr>
          <p:cNvPr id="358" name="Shape 358"/>
          <p:cNvSpPr/>
          <p:nvPr>
            <p:ph type="body" sz="quarter" idx="1"/>
          </p:nvPr>
        </p:nvSpPr>
        <p:spPr>
          <a:prstGeom prst="rect">
            <a:avLst/>
          </a:prstGeom>
        </p:spPr>
        <p:txBody>
          <a:bodyPr/>
          <a:lstStyle/>
          <a:p>
            <a:pPr/>
            <a:r>
              <a:t>Achtung, Blau ist das kurzwellige (energiereiche) und rot das langwellige (energiearme) Licht, kann man sich gut merken, wenn man an Kerzen denkt: Der blaue Teil des Feuers am Docht ist der heißeste Teil der Flamme.</a:t>
            </a:r>
          </a:p>
          <a:p>
            <a:pPr/>
          </a:p>
          <a:p>
            <a:pPr/>
            <a:r>
              <a:t>Stäbchen sind lichtempfindlicher als Zapfen, da es aber nur eine Art gibt, können sie nur zwischen Helligkeitsstufen differenzieren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Hurra. Ein Nachbild. Wer hätte das gedacht? Ich ganz sicher nicht.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a:r>
              <a:t>Gegenfarbenreaktion in Ganglienzellen. </a:t>
            </a:r>
          </a:p>
          <a:p>
            <a:pPr/>
            <a:r>
              <a:t>a Ein auf Gegenfarben ansprechendes rezeptives Feld mit Zentrum-Umfeld-Struktur einer Ganglienzelle vom P-Typ. </a:t>
            </a:r>
          </a:p>
          <a:p>
            <a:pPr/>
          </a:p>
          <a:p>
            <a:pPr/>
            <a:r>
              <a:t>b Trifft rotes Licht auf das Zentrum des rezeptiven Feldes, das Input von Rot-Zapfen erhält, also von für langwelliges Licht empfindlichen Zapfen, löst dies eine starke Reaktion aus. </a:t>
            </a:r>
          </a:p>
          <a:p>
            <a:pPr/>
          </a:p>
          <a:p>
            <a:pPr/>
            <a:r>
              <a:t>c Wird die rote Beleuchtung so ausgeweitet, dass sie auch das Umfeld mit einbezieht, hemmt dies die Reaktion, weil die Grün-Zapfen, die für den Input im Umfeld sorgen, ebenfalls eine gewisse Empfindlichkeit für langwelliges Licht zeigen. </a:t>
            </a:r>
          </a:p>
          <a:p>
            <a:pPr/>
          </a:p>
          <a:p>
            <a:pPr/>
            <a:r>
              <a:t>d Zu einer noch stärkeren Hemmung kommt es, wenn auf das Umfeld des rezeptiven Feldes grünes Licht trifft, das die Grün-Zapfen optimal anregt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3" name="Group 3"/>
          <p:cNvGrpSpPr/>
          <p:nvPr/>
        </p:nvGrpSpPr>
        <p:grpSpPr>
          <a:xfrm>
            <a:off x="6189662" y="179387"/>
            <a:ext cx="2265175" cy="753875"/>
            <a:chOff x="0" y="0"/>
            <a:chExt cx="2265173" cy="753873"/>
          </a:xfrm>
        </p:grpSpPr>
        <p:grpSp>
          <p:nvGrpSpPr>
            <p:cNvPr id="150" name="Group 4"/>
            <p:cNvGrpSpPr/>
            <p:nvPr/>
          </p:nvGrpSpPr>
          <p:grpSpPr>
            <a:xfrm>
              <a:off x="0" y="0"/>
              <a:ext cx="1131699" cy="379225"/>
              <a:chOff x="0" y="0"/>
              <a:chExt cx="1131698" cy="379224"/>
            </a:xfrm>
          </p:grpSpPr>
          <p:sp>
            <p:nvSpPr>
              <p:cNvPr id="14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4" name="Foliennummer"/>
          <p:cNvSpPr txBox="1"/>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55"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6" name="Textebene 1…"/>
          <p:cNvSpPr txBox="1"/>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4"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5"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4"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2"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3"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4"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2"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99"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7"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8"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09"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7"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8"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19"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7"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g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kaiserscience.wordpress.com/physics/electromagnetism/perception-of-color/" TargetMode="External"/><Relationship Id="rId3" Type="http://schemas.openxmlformats.org/officeDocument/2006/relationships/hyperlink" Target="https://en.wikipedia.org/wiki/Impossible_color#/media/File:Chimerical-color-demo.svg" TargetMode="External"/><Relationship Id="rId4" Type="http://schemas.openxmlformats.org/officeDocument/2006/relationships/hyperlink" Target="http://usd-apps.usd.edu/coglab/InverseFlag.html" TargetMode="External"/><Relationship Id="rId5" Type="http://schemas.openxmlformats.org/officeDocument/2006/relationships/hyperlink" Target="https://commons.wikimedia.org/wiki/File:Ventral-dorsal_streams.svg"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Bild 3" descr="Bild 3"/>
          <p:cNvPicPr>
            <a:picLocks noChangeAspect="1"/>
          </p:cNvPicPr>
          <p:nvPr/>
        </p:nvPicPr>
        <p:blipFill>
          <a:blip r:embed="rId2">
            <a:extLst/>
          </a:blip>
          <a:stretch>
            <a:fillRect/>
          </a:stretch>
        </p:blipFill>
        <p:spPr>
          <a:xfrm>
            <a:off x="694531" y="1295870"/>
            <a:ext cx="7251701" cy="4826001"/>
          </a:xfrm>
          <a:prstGeom prst="rect">
            <a:avLst/>
          </a:prstGeom>
          <a:ln w="12700">
            <a:miter lim="400000"/>
          </a:ln>
        </p:spPr>
      </p:pic>
      <p:sp>
        <p:nvSpPr>
          <p:cNvPr id="237" name="Foliennummer"/>
          <p:cNvSpPr txBox="1"/>
          <p:nvPr>
            <p:ph type="sldNum" sz="quarter" idx="4294967295"/>
          </p:nvPr>
        </p:nvSpPr>
        <p:spPr>
          <a:xfrm>
            <a:off x="8086805" y="6137809"/>
            <a:ext cx="188899" cy="264256"/>
          </a:xfrm>
          <a:prstGeom prst="rect">
            <a:avLst/>
          </a:prstGeom>
          <a:extLst>
            <a:ext uri="{C572A759-6A51-4108-AA02-DFA0A04FC94B}">
              <ma14:wrappingTextBoxFlag xmlns:ma14="http://schemas.microsoft.com/office/mac/drawingml/2011/main" val="1"/>
            </a:ext>
          </a:extLst>
        </p:spPr>
        <p:txBody>
          <a:bodyPr anchor="t"/>
          <a:lstStyle/>
          <a:p>
            <a:pPr/>
            <a:fld id="{86CB4B4D-7CA3-9044-876B-883B54F8677D}" type="slidenum"/>
          </a:p>
        </p:txBody>
      </p:sp>
      <p:sp>
        <p:nvSpPr>
          <p:cNvPr id="23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3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0" name="Bildschirmfoto 2021-05-17 um 12.28.59.png" descr="Bildschirmfoto 2021-05-17 um 12.28.59.png"/>
          <p:cNvPicPr>
            <a:picLocks noChangeAspect="1"/>
          </p:cNvPicPr>
          <p:nvPr/>
        </p:nvPicPr>
        <p:blipFill>
          <a:blip r:embed="rId2">
            <a:alphaModFix amt="19584"/>
            <a:extLst/>
          </a:blip>
          <a:srcRect l="3087" t="8376" r="2298" b="1568"/>
          <a:stretch>
            <a:fillRect/>
          </a:stretch>
        </p:blipFill>
        <p:spPr>
          <a:xfrm>
            <a:off x="317463" y="1686207"/>
            <a:ext cx="4280588" cy="4357763"/>
          </a:xfrm>
          <a:prstGeom prst="rect">
            <a:avLst/>
          </a:prstGeom>
          <a:ln w="12700">
            <a:miter lim="400000"/>
          </a:ln>
        </p:spPr>
      </p:pic>
      <p:sp>
        <p:nvSpPr>
          <p:cNvPr id="361" name="Titel 1"/>
          <p:cNvSpPr txBox="1"/>
          <p:nvPr>
            <p:ph type="title"/>
          </p:nvPr>
        </p:nvSpPr>
        <p:spPr>
          <a:xfrm>
            <a:off x="505414" y="91403"/>
            <a:ext cx="5616774" cy="864097"/>
          </a:xfrm>
          <a:prstGeom prst="rect">
            <a:avLst/>
          </a:prstGeom>
        </p:spPr>
        <p:txBody>
          <a:bodyPr/>
          <a:lstStyle/>
          <a:p>
            <a:pPr/>
            <a:r>
              <a:t>Farbsehen</a:t>
            </a:r>
          </a:p>
        </p:txBody>
      </p:sp>
      <p:sp>
        <p:nvSpPr>
          <p:cNvPr id="36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6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6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65" name="Abbildung 7…"/>
          <p:cNvSpPr txBox="1"/>
          <p:nvPr/>
        </p:nvSpPr>
        <p:spPr>
          <a:xfrm>
            <a:off x="426397" y="1187555"/>
            <a:ext cx="406369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solidFill>
                  <a:schemeClr val="accent3">
                    <a:lumOff val="11000"/>
                  </a:schemeClr>
                </a:solidFill>
                <a:latin typeface="D-DIN"/>
                <a:ea typeface="D-DIN"/>
                <a:cs typeface="D-DIN"/>
                <a:sym typeface="D-DIN"/>
              </a:defRPr>
            </a:pPr>
            <a:r>
              <a:t>Abbildung 7</a:t>
            </a:r>
          </a:p>
          <a:p>
            <a:pPr defTabSz="457200">
              <a:defRPr sz="1000">
                <a:solidFill>
                  <a:schemeClr val="accent3">
                    <a:lumOff val="11000"/>
                  </a:schemeClr>
                </a:solidFill>
                <a:latin typeface="D-DIN"/>
                <a:ea typeface="D-DIN"/>
                <a:cs typeface="D-DIN"/>
                <a:sym typeface="D-DIN"/>
              </a:defRPr>
            </a:pPr>
            <a:r>
              <a:t>Empfindlichkeit der 3 Zapfenarten im Vergleich zur Empfindlichkeit der Stäbchen.</a:t>
            </a:r>
          </a:p>
        </p:txBody>
      </p:sp>
      <p:sp>
        <p:nvSpPr>
          <p:cNvPr id="366" name="Schandry, 2016, S. 250"/>
          <p:cNvSpPr txBox="1"/>
          <p:nvPr/>
        </p:nvSpPr>
        <p:spPr>
          <a:xfrm>
            <a:off x="498288" y="5938441"/>
            <a:ext cx="1186766"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solidFill>
                  <a:schemeClr val="accent3"/>
                </a:solidFill>
                <a:latin typeface="D-DIN"/>
                <a:ea typeface="D-DIN"/>
                <a:cs typeface="D-DIN"/>
                <a:sym typeface="D-DIN"/>
              </a:defRPr>
            </a:lvl1pPr>
          </a:lstStyle>
          <a:p>
            <a:pPr/>
            <a:r>
              <a:t>Schandry, 2016, S. 250 </a:t>
            </a:r>
          </a:p>
        </p:txBody>
      </p:sp>
      <p:sp>
        <p:nvSpPr>
          <p:cNvPr id="367" name="Empfindlichkeitsmaxima der Zapfen:…"/>
          <p:cNvSpPr txBox="1"/>
          <p:nvPr/>
        </p:nvSpPr>
        <p:spPr>
          <a:xfrm>
            <a:off x="4885714" y="1375960"/>
            <a:ext cx="3439295" cy="4578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0394" indent="-150394" defTabSz="457200">
              <a:lnSpc>
                <a:spcPts val="2600"/>
              </a:lnSpc>
              <a:spcBef>
                <a:spcPts val="500"/>
              </a:spcBef>
              <a:buSzPct val="100000"/>
              <a:buChar char="•"/>
              <a:defRPr sz="1500">
                <a:solidFill>
                  <a:schemeClr val="accent3">
                    <a:lumOff val="21999"/>
                  </a:schemeClr>
                </a:solidFill>
                <a:latin typeface="D-DIN"/>
                <a:ea typeface="D-DIN"/>
                <a:cs typeface="D-DIN"/>
                <a:sym typeface="D-DIN"/>
              </a:defRPr>
            </a:pPr>
            <a:r>
              <a:t>Empfindlichkeitsmaxima der Zapfen: </a:t>
            </a:r>
          </a:p>
          <a:p>
            <a:pPr lvl="1" marL="581526" indent="-200526" defTabSz="457200">
              <a:lnSpc>
                <a:spcPts val="2600"/>
              </a:lnSpc>
              <a:spcBef>
                <a:spcPts val="500"/>
              </a:spcBef>
              <a:buSzPct val="100000"/>
              <a:buChar char="•"/>
              <a:defRPr b="1" sz="1500">
                <a:solidFill>
                  <a:schemeClr val="accent3">
                    <a:lumOff val="21999"/>
                  </a:schemeClr>
                </a:solidFill>
                <a:latin typeface="D-DIN"/>
                <a:ea typeface="D-DIN"/>
                <a:cs typeface="D-DIN"/>
                <a:sym typeface="D-DIN"/>
              </a:defRPr>
            </a:pPr>
            <a:r>
              <a:t>Blau-Zapfen: 440nm</a:t>
            </a:r>
          </a:p>
          <a:p>
            <a:pPr lvl="1" marL="581526" indent="-200526" defTabSz="457200">
              <a:lnSpc>
                <a:spcPts val="2600"/>
              </a:lnSpc>
              <a:spcBef>
                <a:spcPts val="500"/>
              </a:spcBef>
              <a:buSzPct val="100000"/>
              <a:buChar char="•"/>
              <a:defRPr b="1" sz="1500">
                <a:solidFill>
                  <a:schemeClr val="accent3">
                    <a:lumOff val="21999"/>
                  </a:schemeClr>
                </a:solidFill>
                <a:latin typeface="D-DIN"/>
                <a:ea typeface="D-DIN"/>
                <a:cs typeface="D-DIN"/>
                <a:sym typeface="D-DIN"/>
              </a:defRPr>
            </a:pPr>
            <a:r>
              <a:t>Grün-Zapfen: 535 nm</a:t>
            </a:r>
          </a:p>
          <a:p>
            <a:pPr lvl="1" marL="581526" indent="-200526" defTabSz="457200">
              <a:lnSpc>
                <a:spcPts val="2600"/>
              </a:lnSpc>
              <a:spcBef>
                <a:spcPts val="500"/>
              </a:spcBef>
              <a:buSzPct val="100000"/>
              <a:buChar char="•"/>
              <a:defRPr b="1" sz="1500">
                <a:solidFill>
                  <a:schemeClr val="accent3">
                    <a:lumOff val="21999"/>
                  </a:schemeClr>
                </a:solidFill>
                <a:latin typeface="D-DIN"/>
                <a:ea typeface="D-DIN"/>
                <a:cs typeface="D-DIN"/>
                <a:sym typeface="D-DIN"/>
              </a:defRPr>
            </a:pPr>
            <a:r>
              <a:t>Rotzapfen: 565 nm</a:t>
            </a:r>
          </a:p>
          <a:p>
            <a:pPr marL="150394" indent="-150394" defTabSz="457200">
              <a:lnSpc>
                <a:spcPts val="2600"/>
              </a:lnSpc>
              <a:spcBef>
                <a:spcPts val="500"/>
              </a:spcBef>
              <a:buSzPct val="100000"/>
              <a:buChar char="•"/>
              <a:defRPr sz="1500">
                <a:solidFill>
                  <a:schemeClr val="accent3">
                    <a:lumOff val="21999"/>
                  </a:schemeClr>
                </a:solidFill>
                <a:latin typeface="D-DIN"/>
                <a:ea typeface="D-DIN"/>
                <a:cs typeface="D-DIN"/>
                <a:sym typeface="D-DIN"/>
              </a:defRPr>
            </a:pPr>
            <a:r>
              <a:t>Stäbchen reagieren auch auf sehr niedrige Frequenzen</a:t>
            </a:r>
          </a:p>
          <a:p>
            <a:pPr marL="150394" indent="-150394" defTabSz="457200">
              <a:lnSpc>
                <a:spcPts val="2500"/>
              </a:lnSpc>
              <a:spcBef>
                <a:spcPts val="500"/>
              </a:spcBef>
              <a:buSzPct val="100000"/>
              <a:buChar char="•"/>
              <a:defRPr sz="1500">
                <a:latin typeface="D-DIN"/>
                <a:ea typeface="D-DIN"/>
                <a:cs typeface="D-DIN"/>
                <a:sym typeface="D-DIN"/>
              </a:defRPr>
            </a:pPr>
            <a:r>
              <a:rPr b="1"/>
              <a:t>trichromatische Theorie: </a:t>
            </a:r>
            <a:r>
              <a:t>Farbeindruck entsteht durch additive Kombination der Information aus den 3 Zapfen, Informationen werden </a:t>
            </a:r>
            <a:r>
              <a:rPr u="sng"/>
              <a:t>getrennt</a:t>
            </a:r>
            <a:r>
              <a:t> in den primären sensorischen Kortex geleitet </a:t>
            </a:r>
            <a:r>
              <a:rPr sz="1000"/>
              <a:t>(Young &amp; Helmholtz, ca. 1850)</a:t>
            </a:r>
          </a:p>
        </p:txBody>
      </p:sp>
      <p:sp>
        <p:nvSpPr>
          <p:cNvPr id="368" name="Linie"/>
          <p:cNvSpPr/>
          <p:nvPr/>
        </p:nvSpPr>
        <p:spPr>
          <a:xfrm>
            <a:off x="3684896" y="3880845"/>
            <a:ext cx="1298408" cy="1298408"/>
          </a:xfrm>
          <a:prstGeom prst="line">
            <a:avLst/>
          </a:prstGeom>
          <a:ln w="50800">
            <a:solidFill>
              <a:srgbClr val="941100"/>
            </a:solidFill>
            <a:tailEnd type="stealth"/>
          </a:ln>
        </p:spPr>
        <p:txBody>
          <a:bodyPr lIns="45719" rIns="45719"/>
          <a:lstStyle/>
          <a:p>
            <a:pPr/>
          </a:p>
        </p:txBody>
      </p:sp>
      <p:sp>
        <p:nvSpPr>
          <p:cNvPr id="369" name="Aber stimmt das?"/>
          <p:cNvSpPr txBox="1"/>
          <p:nvPr/>
        </p:nvSpPr>
        <p:spPr>
          <a:xfrm>
            <a:off x="2586734" y="3571169"/>
            <a:ext cx="18827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a:solidFill>
                  <a:srgbClr val="941100"/>
                </a:solidFill>
              </a:defRPr>
            </a:lvl1pPr>
          </a:lstStyle>
          <a:p>
            <a:pPr/>
            <a:r>
              <a:t>Aber stimmt das?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Titel 1"/>
          <p:cNvSpPr txBox="1"/>
          <p:nvPr>
            <p:ph type="title"/>
          </p:nvPr>
        </p:nvSpPr>
        <p:spPr>
          <a:xfrm>
            <a:off x="505414" y="91403"/>
            <a:ext cx="5616774" cy="864097"/>
          </a:xfrm>
          <a:prstGeom prst="rect">
            <a:avLst/>
          </a:prstGeom>
        </p:spPr>
        <p:txBody>
          <a:bodyPr/>
          <a:lstStyle/>
          <a:p>
            <a:pPr/>
            <a:r>
              <a:t>Farbsehen - Überprüfung der trichromatischen Theorie</a:t>
            </a:r>
          </a:p>
        </p:txBody>
      </p:sp>
      <p:sp>
        <p:nvSpPr>
          <p:cNvPr id="37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7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4" name="Textfeld 3"/>
          <p:cNvSpPr txBox="1"/>
          <p:nvPr>
            <p:ph type="sldNum" sz="quarter" idx="2"/>
          </p:nvPr>
        </p:nvSpPr>
        <p:spPr>
          <a:xfrm>
            <a:off x="8275703" y="6137809"/>
            <a:ext cx="341559"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75" name="Inverse Flag, o.D."/>
          <p:cNvSpPr txBox="1"/>
          <p:nvPr/>
        </p:nvSpPr>
        <p:spPr>
          <a:xfrm>
            <a:off x="136485" y="5108472"/>
            <a:ext cx="905977"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latin typeface="D-DIN"/>
                <a:ea typeface="D-DIN"/>
                <a:cs typeface="D-DIN"/>
                <a:sym typeface="D-DIN"/>
              </a:defRPr>
            </a:lvl1pPr>
          </a:lstStyle>
          <a:p>
            <a:pPr/>
            <a:r>
              <a:t>Inverse Flag, o.D.</a:t>
            </a:r>
          </a:p>
        </p:txBody>
      </p:sp>
      <p:pic>
        <p:nvPicPr>
          <p:cNvPr id="376" name="flag_illusion.jpeg" descr="flag_illusion.jpeg"/>
          <p:cNvPicPr>
            <a:picLocks noChangeAspect="1"/>
          </p:cNvPicPr>
          <p:nvPr/>
        </p:nvPicPr>
        <p:blipFill>
          <a:blip r:embed="rId3">
            <a:extLst/>
          </a:blip>
          <a:stretch>
            <a:fillRect/>
          </a:stretch>
        </p:blipFill>
        <p:spPr>
          <a:xfrm>
            <a:off x="153574" y="3063622"/>
            <a:ext cx="3810001" cy="2032001"/>
          </a:xfrm>
          <a:prstGeom prst="rect">
            <a:avLst/>
          </a:prstGeom>
          <a:ln w="12700">
            <a:miter lim="400000"/>
          </a:ln>
        </p:spPr>
      </p:pic>
      <p:sp>
        <p:nvSpPr>
          <p:cNvPr id="377" name="Abbildung 8…"/>
          <p:cNvSpPr txBox="1"/>
          <p:nvPr/>
        </p:nvSpPr>
        <p:spPr>
          <a:xfrm>
            <a:off x="148600" y="2679807"/>
            <a:ext cx="4063695"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8</a:t>
            </a:r>
          </a:p>
          <a:p>
            <a:pPr defTabSz="457200">
              <a:defRPr sz="1000">
                <a:latin typeface="D-DIN"/>
                <a:ea typeface="D-DIN"/>
                <a:cs typeface="D-DIN"/>
                <a:sym typeface="D-DIN"/>
              </a:defRPr>
            </a:pPr>
            <a:r>
              <a:t>Experiment mit einer einfachen visuellen Illusion.</a:t>
            </a:r>
          </a:p>
        </p:txBody>
      </p:sp>
      <p:sp>
        <p:nvSpPr>
          <p:cNvPr id="378" name="Linie"/>
          <p:cNvSpPr/>
          <p:nvPr/>
        </p:nvSpPr>
        <p:spPr>
          <a:xfrm>
            <a:off x="4094748" y="4078701"/>
            <a:ext cx="444603" cy="1"/>
          </a:xfrm>
          <a:prstGeom prst="line">
            <a:avLst/>
          </a:prstGeom>
          <a:ln w="25400">
            <a:solidFill>
              <a:srgbClr val="000000"/>
            </a:solidFill>
            <a:tailEnd type="triangle"/>
          </a:ln>
        </p:spPr>
        <p:txBody>
          <a:bodyPr lIns="45719" rIns="45719"/>
          <a:lstStyle/>
          <a:p>
            <a:pPr/>
          </a:p>
        </p:txBody>
      </p:sp>
      <p:sp>
        <p:nvSpPr>
          <p:cNvPr id="379" name="Experiment:…"/>
          <p:cNvSpPr txBox="1"/>
          <p:nvPr/>
        </p:nvSpPr>
        <p:spPr>
          <a:xfrm>
            <a:off x="990306" y="1205747"/>
            <a:ext cx="6312735"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defRPr sz="2000">
                <a:latin typeface="D-DIN"/>
                <a:ea typeface="D-DIN"/>
                <a:cs typeface="D-DIN"/>
                <a:sym typeface="D-DIN"/>
              </a:defRPr>
            </a:pPr>
            <a:r>
              <a:t>Experiment: </a:t>
            </a:r>
          </a:p>
          <a:p>
            <a:pPr algn="ctr" defTabSz="457200">
              <a:defRPr sz="2000">
                <a:latin typeface="D-DIN"/>
                <a:ea typeface="D-DIN"/>
                <a:cs typeface="D-DIN"/>
                <a:sym typeface="D-DIN"/>
              </a:defRPr>
            </a:pPr>
            <a:r>
              <a:t>Bitte schaut für mind. 30s auf den weißen Punkt und danach auf die weiße Fläche rechts. </a:t>
            </a:r>
          </a:p>
          <a:p>
            <a:pPr algn="ctr" defTabSz="457200">
              <a:defRPr sz="2000">
                <a:latin typeface="D-DIN"/>
                <a:ea typeface="D-DIN"/>
                <a:cs typeface="D-DIN"/>
                <a:sym typeface="D-DIN"/>
              </a:defRPr>
            </a:pPr>
            <a:r>
              <a:t>Was seht ihr?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3" name="opponent-process-retina-cells.gif" descr="opponent-process-retina-cells.gif"/>
          <p:cNvPicPr>
            <a:picLocks noChangeAspect="1"/>
          </p:cNvPicPr>
          <p:nvPr/>
        </p:nvPicPr>
        <p:blipFill>
          <a:blip r:embed="rId2">
            <a:extLst/>
          </a:blip>
          <a:srcRect l="30949" t="13444" r="33305" b="3096"/>
          <a:stretch>
            <a:fillRect/>
          </a:stretch>
        </p:blipFill>
        <p:spPr>
          <a:xfrm>
            <a:off x="193980" y="1675029"/>
            <a:ext cx="2397979" cy="4199102"/>
          </a:xfrm>
          <a:prstGeom prst="rect">
            <a:avLst/>
          </a:prstGeom>
          <a:ln w="12700">
            <a:miter lim="400000"/>
          </a:ln>
        </p:spPr>
      </p:pic>
      <p:sp>
        <p:nvSpPr>
          <p:cNvPr id="384" name="Titel 1"/>
          <p:cNvSpPr txBox="1"/>
          <p:nvPr>
            <p:ph type="title"/>
          </p:nvPr>
        </p:nvSpPr>
        <p:spPr>
          <a:xfrm>
            <a:off x="505414" y="91403"/>
            <a:ext cx="5616774" cy="864097"/>
          </a:xfrm>
          <a:prstGeom prst="rect">
            <a:avLst/>
          </a:prstGeom>
        </p:spPr>
        <p:txBody>
          <a:bodyPr/>
          <a:lstStyle/>
          <a:p>
            <a:pPr/>
            <a:r>
              <a:t>Farbsehen - Gegenfarbetheorie</a:t>
            </a:r>
          </a:p>
        </p:txBody>
      </p:sp>
      <p:sp>
        <p:nvSpPr>
          <p:cNvPr id="38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8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7"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88" name="Abbildung 9…"/>
          <p:cNvSpPr txBox="1"/>
          <p:nvPr/>
        </p:nvSpPr>
        <p:spPr>
          <a:xfrm>
            <a:off x="243916" y="1324415"/>
            <a:ext cx="4063695"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9</a:t>
            </a:r>
          </a:p>
          <a:p>
            <a:pPr defTabSz="457200">
              <a:defRPr sz="1000">
                <a:latin typeface="D-DIN"/>
                <a:ea typeface="D-DIN"/>
                <a:cs typeface="D-DIN"/>
                <a:sym typeface="D-DIN"/>
              </a:defRPr>
            </a:pPr>
            <a:r>
              <a:t>Gegenfarbenneuronen.</a:t>
            </a:r>
          </a:p>
        </p:txBody>
      </p:sp>
      <p:sp>
        <p:nvSpPr>
          <p:cNvPr id="389" name="trichromatische Theorie: Farbeindruck entsteht durch additive Kombination der Information aus den 3 Zapfen, Informationen werden getrennt in den primären sensorischen Kortex geleitet (Young &amp; Helmholtz, ca. 1850)…"/>
          <p:cNvSpPr txBox="1"/>
          <p:nvPr/>
        </p:nvSpPr>
        <p:spPr>
          <a:xfrm>
            <a:off x="2735696" y="1296076"/>
            <a:ext cx="5616081" cy="41484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0394" indent="-150394" defTabSz="457200">
              <a:lnSpc>
                <a:spcPts val="2000"/>
              </a:lnSpc>
              <a:spcBef>
                <a:spcPts val="1000"/>
              </a:spcBef>
              <a:buSzPct val="100000"/>
              <a:buChar char="•"/>
              <a:defRPr sz="1500">
                <a:latin typeface="D-DIN"/>
                <a:ea typeface="D-DIN"/>
                <a:cs typeface="D-DIN"/>
                <a:sym typeface="D-DIN"/>
              </a:defRPr>
            </a:pPr>
          </a:p>
          <a:p>
            <a:pPr marL="170447" indent="-170447" defTabSz="457200">
              <a:lnSpc>
                <a:spcPts val="2000"/>
              </a:lnSpc>
              <a:spcBef>
                <a:spcPts val="1000"/>
              </a:spcBef>
              <a:buSzPct val="100000"/>
              <a:buChar char="•"/>
              <a:defRPr sz="1500">
                <a:latin typeface="D-DIN"/>
                <a:ea typeface="D-DIN"/>
                <a:cs typeface="D-DIN"/>
                <a:sym typeface="D-DIN"/>
              </a:defRPr>
            </a:pPr>
            <a:r>
              <a:rPr b="1" sz="1700"/>
              <a:t>trichromatische Theorie:</a:t>
            </a:r>
            <a:r>
              <a:rPr b="1"/>
              <a:t> </a:t>
            </a:r>
            <a:r>
              <a:t>Farbeindruck entsteht durch additive Kombination der Information aus den 3 Zapfen, Informationen werden </a:t>
            </a:r>
            <a:r>
              <a:rPr u="sng"/>
              <a:t>getrennt</a:t>
            </a:r>
            <a:r>
              <a:t> in den primären sensorischen Kortex geleitet </a:t>
            </a:r>
            <a:r>
              <a:rPr sz="1200"/>
              <a:t>(Young &amp; Helmholtz, ca. 1850)</a:t>
            </a:r>
          </a:p>
          <a:p>
            <a:pPr lvl="2" indent="457200" defTabSz="457200">
              <a:lnSpc>
                <a:spcPts val="2000"/>
              </a:lnSpc>
              <a:spcBef>
                <a:spcPts val="1000"/>
              </a:spcBef>
              <a:defRPr b="1" sz="1500">
                <a:latin typeface="D-DIN"/>
                <a:ea typeface="D-DIN"/>
                <a:cs typeface="D-DIN"/>
                <a:sym typeface="D-DIN"/>
              </a:defRPr>
            </a:pPr>
            <a:r>
              <a:t>—&gt; Warum sieht man dann Nachbilder in Komplementärfarben?</a:t>
            </a:r>
          </a:p>
          <a:p>
            <a:pPr marL="150394" indent="-150394" defTabSz="457200">
              <a:lnSpc>
                <a:spcPts val="2000"/>
              </a:lnSpc>
              <a:spcBef>
                <a:spcPts val="1000"/>
              </a:spcBef>
              <a:buSzPct val="100000"/>
              <a:buChar char="•"/>
              <a:defRPr sz="1500">
                <a:latin typeface="D-DIN"/>
                <a:ea typeface="D-DIN"/>
                <a:cs typeface="D-DIN"/>
                <a:sym typeface="D-DIN"/>
              </a:defRPr>
            </a:pPr>
          </a:p>
          <a:p>
            <a:pPr marL="170447" indent="-170447" defTabSz="457200">
              <a:lnSpc>
                <a:spcPts val="2000"/>
              </a:lnSpc>
              <a:spcBef>
                <a:spcPts val="1000"/>
              </a:spcBef>
              <a:buSzPct val="100000"/>
              <a:buChar char="•"/>
              <a:defRPr sz="1500">
                <a:latin typeface="D-DIN"/>
                <a:ea typeface="D-DIN"/>
                <a:cs typeface="D-DIN"/>
                <a:sym typeface="D-DIN"/>
              </a:defRPr>
            </a:pPr>
            <a:r>
              <a:rPr b="1" sz="1700"/>
              <a:t>Opponenten- bzw. Gegenfarbentheorie</a:t>
            </a:r>
            <a:r>
              <a:t> </a:t>
            </a:r>
            <a:r>
              <a:rPr sz="1000"/>
              <a:t>(Hering, 1874)</a:t>
            </a:r>
            <a:endParaRPr sz="1000"/>
          </a:p>
          <a:p>
            <a:pPr lvl="1" marL="531394" indent="-150394" defTabSz="457200">
              <a:lnSpc>
                <a:spcPts val="2000"/>
              </a:lnSpc>
              <a:spcBef>
                <a:spcPts val="1000"/>
              </a:spcBef>
              <a:buSzPct val="100000"/>
              <a:buChar char="•"/>
              <a:defRPr b="1" sz="1500">
                <a:latin typeface="D-DIN"/>
                <a:ea typeface="D-DIN"/>
                <a:cs typeface="D-DIN"/>
                <a:sym typeface="D-DIN"/>
              </a:defRPr>
            </a:pPr>
            <a:r>
              <a:t>Opponentenpaare: Schwarz-Weiß, Rot-Grün, Blau-Gelb</a:t>
            </a:r>
          </a:p>
          <a:p>
            <a:pPr lvl="1" marL="531394" indent="-150394" defTabSz="457200">
              <a:lnSpc>
                <a:spcPts val="2000"/>
              </a:lnSpc>
              <a:spcBef>
                <a:spcPts val="1000"/>
              </a:spcBef>
              <a:buSzPct val="100000"/>
              <a:buChar char="•"/>
              <a:defRPr sz="1500">
                <a:latin typeface="D-DIN"/>
                <a:ea typeface="D-DIN"/>
                <a:cs typeface="D-DIN"/>
                <a:sym typeface="D-DIN"/>
              </a:defRPr>
            </a:pPr>
            <a:r>
              <a:t>Idee: Inaktivität und Aktivität haben eigene Bedeutung: z.B. Hemmung des Rot-Grün-Gegenneurons bedeutet Grün, Aktivität dagegen Rot</a:t>
            </a:r>
          </a:p>
        </p:txBody>
      </p:sp>
      <p:sp>
        <p:nvSpPr>
          <p:cNvPr id="390" name="Allyn &amp; Bacon, 2011"/>
          <p:cNvSpPr txBox="1"/>
          <p:nvPr/>
        </p:nvSpPr>
        <p:spPr>
          <a:xfrm>
            <a:off x="325093" y="5798670"/>
            <a:ext cx="1011645"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latin typeface="D-DIN"/>
                <a:ea typeface="D-DIN"/>
                <a:cs typeface="D-DIN"/>
                <a:sym typeface="D-DIN"/>
              </a:defRPr>
            </a:lvl1pPr>
          </a:lstStyle>
          <a:p>
            <a:pPr/>
            <a:r>
              <a:t>Allyn &amp; Bacon, 2011</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9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9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395" name="Chimerical-color-demopng.png" descr="Chimerical-color-demopng.png"/>
          <p:cNvPicPr>
            <a:picLocks noChangeAspect="1"/>
          </p:cNvPicPr>
          <p:nvPr/>
        </p:nvPicPr>
        <p:blipFill>
          <a:blip r:embed="rId3">
            <a:extLst/>
          </a:blip>
          <a:srcRect l="0" t="45685" r="0" b="25760"/>
          <a:stretch>
            <a:fillRect/>
          </a:stretch>
        </p:blipFill>
        <p:spPr>
          <a:xfrm>
            <a:off x="650232" y="4446316"/>
            <a:ext cx="7540581" cy="1617547"/>
          </a:xfrm>
          <a:prstGeom prst="rect">
            <a:avLst/>
          </a:prstGeom>
          <a:ln w="12700">
            <a:miter lim="400000"/>
          </a:ln>
        </p:spPr>
      </p:pic>
      <p:sp>
        <p:nvSpPr>
          <p:cNvPr id="396" name="Titel 1"/>
          <p:cNvSpPr txBox="1"/>
          <p:nvPr>
            <p:ph type="title"/>
          </p:nvPr>
        </p:nvSpPr>
        <p:spPr>
          <a:xfrm>
            <a:off x="505414" y="91403"/>
            <a:ext cx="5616774" cy="864097"/>
          </a:xfrm>
          <a:prstGeom prst="rect">
            <a:avLst/>
          </a:prstGeom>
        </p:spPr>
        <p:txBody>
          <a:bodyPr/>
          <a:lstStyle/>
          <a:p>
            <a:pPr/>
            <a:r>
              <a:t>Farbsehen - „unmögliche“ Farben</a:t>
            </a:r>
          </a:p>
        </p:txBody>
      </p:sp>
      <p:sp>
        <p:nvSpPr>
          <p:cNvPr id="397" name="Chimerical Color Demo Templates, o.D."/>
          <p:cNvSpPr txBox="1"/>
          <p:nvPr/>
        </p:nvSpPr>
        <p:spPr>
          <a:xfrm>
            <a:off x="705416" y="5928060"/>
            <a:ext cx="2163178" cy="8353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4400"/>
              </a:lnSpc>
              <a:spcBef>
                <a:spcPts val="1600"/>
              </a:spcBef>
              <a:defRPr sz="1000">
                <a:latin typeface="+mj-lt"/>
                <a:ea typeface="+mj-ea"/>
                <a:cs typeface="+mj-cs"/>
                <a:sym typeface="Times New Roman"/>
              </a:defRPr>
            </a:pPr>
            <a:r>
              <a:rPr i="1"/>
              <a:t>Chimerical Color Demo Templates</a:t>
            </a:r>
            <a:r>
              <a:t>, o.D.</a:t>
            </a:r>
          </a:p>
        </p:txBody>
      </p:sp>
      <p:sp>
        <p:nvSpPr>
          <p:cNvPr id="398" name="Abbildung 11…"/>
          <p:cNvSpPr txBox="1"/>
          <p:nvPr/>
        </p:nvSpPr>
        <p:spPr>
          <a:xfrm>
            <a:off x="754627" y="4183873"/>
            <a:ext cx="4063695"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11</a:t>
            </a:r>
          </a:p>
          <a:p>
            <a:pPr defTabSz="457200">
              <a:defRPr sz="1000">
                <a:latin typeface="D-DIN"/>
                <a:ea typeface="D-DIN"/>
                <a:cs typeface="D-DIN"/>
                <a:sym typeface="D-DIN"/>
              </a:defRPr>
            </a:pPr>
            <a:r>
              <a:t>Experiment: „Unmögliche“ Farben.</a:t>
            </a:r>
          </a:p>
        </p:txBody>
      </p:sp>
      <p:pic>
        <p:nvPicPr>
          <p:cNvPr id="399" name="Bildschirmfoto 2021-11-15 um 17.02.53.png" descr="Bildschirmfoto 2021-11-15 um 17.02.53.png"/>
          <p:cNvPicPr>
            <a:picLocks noChangeAspect="1"/>
          </p:cNvPicPr>
          <p:nvPr/>
        </p:nvPicPr>
        <p:blipFill>
          <a:blip r:embed="rId4">
            <a:extLst/>
          </a:blip>
          <a:srcRect l="0" t="15605" r="0" b="0"/>
          <a:stretch>
            <a:fillRect/>
          </a:stretch>
        </p:blipFill>
        <p:spPr>
          <a:xfrm>
            <a:off x="883859" y="1653787"/>
            <a:ext cx="6827641" cy="2114730"/>
          </a:xfrm>
          <a:prstGeom prst="rect">
            <a:avLst/>
          </a:prstGeom>
          <a:ln w="12700">
            <a:miter lim="400000"/>
          </a:ln>
        </p:spPr>
      </p:pic>
      <p:sp>
        <p:nvSpPr>
          <p:cNvPr id="400" name="Abbildung 10…"/>
          <p:cNvSpPr txBox="1"/>
          <p:nvPr/>
        </p:nvSpPr>
        <p:spPr>
          <a:xfrm>
            <a:off x="705005" y="1272982"/>
            <a:ext cx="4063695"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10</a:t>
            </a:r>
          </a:p>
          <a:p>
            <a:pPr defTabSz="457200">
              <a:defRPr sz="1000">
                <a:latin typeface="D-DIN"/>
                <a:ea typeface="D-DIN"/>
                <a:cs typeface="D-DIN"/>
                <a:sym typeface="D-DIN"/>
              </a:defRPr>
            </a:pPr>
            <a:r>
              <a:t>Gegenfarbenneuronen</a:t>
            </a:r>
          </a:p>
        </p:txBody>
      </p:sp>
      <p:sp>
        <p:nvSpPr>
          <p:cNvPr id="401" name="Mark, Connors &amp; Paradiso, 2016, S. 342"/>
          <p:cNvSpPr txBox="1"/>
          <p:nvPr/>
        </p:nvSpPr>
        <p:spPr>
          <a:xfrm>
            <a:off x="792497" y="3777025"/>
            <a:ext cx="1928277"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Mark, Connors &amp; Paradiso, 2016, S. 342</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Titel 1"/>
          <p:cNvSpPr txBox="1"/>
          <p:nvPr>
            <p:ph type="title"/>
          </p:nvPr>
        </p:nvSpPr>
        <p:spPr>
          <a:xfrm>
            <a:off x="505414" y="91403"/>
            <a:ext cx="5616774" cy="864097"/>
          </a:xfrm>
          <a:prstGeom prst="rect">
            <a:avLst/>
          </a:prstGeom>
        </p:spPr>
        <p:txBody>
          <a:bodyPr/>
          <a:lstStyle/>
          <a:p>
            <a:pPr/>
            <a:r>
              <a:t>Farbsehen - „unmögliche“ Farben</a:t>
            </a:r>
          </a:p>
        </p:txBody>
      </p:sp>
      <p:sp>
        <p:nvSpPr>
          <p:cNvPr id="40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0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08"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409" name="Chimerical-color-demopng.png" descr="Chimerical-color-demopng.png"/>
          <p:cNvPicPr>
            <a:picLocks noChangeAspect="1"/>
          </p:cNvPicPr>
          <p:nvPr/>
        </p:nvPicPr>
        <p:blipFill>
          <a:blip r:embed="rId3">
            <a:extLst/>
          </a:blip>
          <a:srcRect l="0" t="18708" r="0" b="0"/>
          <a:stretch>
            <a:fillRect/>
          </a:stretch>
        </p:blipFill>
        <p:spPr>
          <a:xfrm>
            <a:off x="952800" y="1621397"/>
            <a:ext cx="7017005" cy="4285327"/>
          </a:xfrm>
          <a:prstGeom prst="rect">
            <a:avLst/>
          </a:prstGeom>
          <a:ln w="12700">
            <a:miter lim="400000"/>
          </a:ln>
        </p:spPr>
      </p:pic>
      <p:sp>
        <p:nvSpPr>
          <p:cNvPr id="410" name="Abbildung 12…"/>
          <p:cNvSpPr txBox="1"/>
          <p:nvPr/>
        </p:nvSpPr>
        <p:spPr>
          <a:xfrm>
            <a:off x="1044008" y="1240136"/>
            <a:ext cx="4063694"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12</a:t>
            </a:r>
          </a:p>
          <a:p>
            <a:pPr defTabSz="457200">
              <a:defRPr sz="1000">
                <a:latin typeface="D-DIN"/>
                <a:ea typeface="D-DIN"/>
                <a:cs typeface="D-DIN"/>
                <a:sym typeface="D-DIN"/>
              </a:defRPr>
            </a:pPr>
            <a:r>
              <a:t>Experiment: „Unmögliche“ Farben.</a:t>
            </a:r>
          </a:p>
        </p:txBody>
      </p:sp>
      <p:sp>
        <p:nvSpPr>
          <p:cNvPr id="411" name="Chimerical Color Demo Templates, o.D."/>
          <p:cNvSpPr txBox="1"/>
          <p:nvPr/>
        </p:nvSpPr>
        <p:spPr>
          <a:xfrm>
            <a:off x="1009149" y="5922241"/>
            <a:ext cx="2163178" cy="8353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4400"/>
              </a:lnSpc>
              <a:spcBef>
                <a:spcPts val="1600"/>
              </a:spcBef>
              <a:defRPr sz="1000">
                <a:latin typeface="+mj-lt"/>
                <a:ea typeface="+mj-ea"/>
                <a:cs typeface="+mj-cs"/>
                <a:sym typeface="Times New Roman"/>
              </a:defRPr>
            </a:pPr>
            <a:r>
              <a:rPr i="1"/>
              <a:t>Chimerical Color Demo Templates</a:t>
            </a:r>
            <a:r>
              <a:t>, o.D.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el 1"/>
          <p:cNvSpPr txBox="1"/>
          <p:nvPr>
            <p:ph type="title"/>
          </p:nvPr>
        </p:nvSpPr>
        <p:spPr>
          <a:xfrm>
            <a:off x="505414" y="91403"/>
            <a:ext cx="5616774" cy="864097"/>
          </a:xfrm>
          <a:prstGeom prst="rect">
            <a:avLst/>
          </a:prstGeom>
        </p:spPr>
        <p:txBody>
          <a:bodyPr/>
          <a:lstStyle/>
          <a:p>
            <a:pPr/>
            <a:r>
              <a:t>Wiederholung: kortikale Verarbeitung von visuellen Informationen</a:t>
            </a:r>
          </a:p>
        </p:txBody>
      </p:sp>
      <p:sp>
        <p:nvSpPr>
          <p:cNvPr id="41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1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8"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419" name="1024px-Ventral-dorsal_streams.svg.png" descr="1024px-Ventral-dorsal_streams.svg.png"/>
          <p:cNvPicPr>
            <a:picLocks noChangeAspect="1"/>
          </p:cNvPicPr>
          <p:nvPr/>
        </p:nvPicPr>
        <p:blipFill>
          <a:blip r:embed="rId3">
            <a:extLst/>
          </a:blip>
          <a:stretch>
            <a:fillRect/>
          </a:stretch>
        </p:blipFill>
        <p:spPr>
          <a:xfrm>
            <a:off x="549869" y="1379096"/>
            <a:ext cx="6376172" cy="4551740"/>
          </a:xfrm>
          <a:prstGeom prst="rect">
            <a:avLst/>
          </a:prstGeom>
          <a:ln w="12700">
            <a:miter lim="400000"/>
          </a:ln>
        </p:spPr>
      </p:pic>
      <p:sp>
        <p:nvSpPr>
          <p:cNvPr id="420" name="Abbildung 13…"/>
          <p:cNvSpPr txBox="1"/>
          <p:nvPr/>
        </p:nvSpPr>
        <p:spPr>
          <a:xfrm>
            <a:off x="664783" y="1305652"/>
            <a:ext cx="4063694"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13</a:t>
            </a:r>
          </a:p>
          <a:p>
            <a:pPr defTabSz="457200">
              <a:defRPr sz="1000">
                <a:latin typeface="D-DIN"/>
                <a:ea typeface="D-DIN"/>
                <a:cs typeface="D-DIN"/>
                <a:sym typeface="D-DIN"/>
              </a:defRPr>
            </a:pPr>
            <a:r>
              <a:t>Signalbahnen im visuellen System.</a:t>
            </a:r>
          </a:p>
        </p:txBody>
      </p:sp>
      <p:sp>
        <p:nvSpPr>
          <p:cNvPr id="421" name="Ventral-dorsal streams, 2007"/>
          <p:cNvSpPr txBox="1"/>
          <p:nvPr/>
        </p:nvSpPr>
        <p:spPr>
          <a:xfrm>
            <a:off x="837924" y="5706700"/>
            <a:ext cx="176641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p>
          <a:p>
            <a:pPr defTabSz="457200">
              <a:defRPr sz="1000">
                <a:latin typeface="D-DIN"/>
                <a:ea typeface="D-DIN"/>
                <a:cs typeface="D-DIN"/>
                <a:sym typeface="D-DIN"/>
              </a:defRPr>
            </a:pPr>
            <a:r>
              <a:t>Ventral-dorsal streams, 2007</a:t>
            </a:r>
          </a:p>
        </p:txBody>
      </p:sp>
      <p:sp>
        <p:nvSpPr>
          <p:cNvPr id="422" name="ventraler…"/>
          <p:cNvSpPr txBox="1"/>
          <p:nvPr/>
        </p:nvSpPr>
        <p:spPr>
          <a:xfrm>
            <a:off x="2563084" y="5285849"/>
            <a:ext cx="1806141" cy="104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100">
                <a:solidFill>
                  <a:srgbClr val="5B2C76"/>
                </a:solidFill>
                <a:latin typeface="D-DIN"/>
                <a:ea typeface="D-DIN"/>
                <a:cs typeface="D-DIN"/>
                <a:sym typeface="D-DIN"/>
              </a:defRPr>
            </a:pPr>
            <a:r>
              <a:t>ventraler </a:t>
            </a:r>
          </a:p>
          <a:p>
            <a:pPr defTabSz="457200">
              <a:defRPr sz="2100">
                <a:solidFill>
                  <a:srgbClr val="5B2C76"/>
                </a:solidFill>
                <a:latin typeface="D-DIN"/>
                <a:ea typeface="D-DIN"/>
                <a:cs typeface="D-DIN"/>
                <a:sym typeface="D-DIN"/>
              </a:defRPr>
            </a:pPr>
            <a:r>
              <a:t>   Pfad</a:t>
            </a:r>
          </a:p>
        </p:txBody>
      </p:sp>
      <p:sp>
        <p:nvSpPr>
          <p:cNvPr id="423" name="primärer &amp; sekundärer visueller Kortex…"/>
          <p:cNvSpPr txBox="1"/>
          <p:nvPr/>
        </p:nvSpPr>
        <p:spPr>
          <a:xfrm>
            <a:off x="6712964" y="2983132"/>
            <a:ext cx="1661056"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3C4144"/>
                </a:solidFill>
                <a:latin typeface="D-DIN"/>
                <a:ea typeface="D-DIN"/>
                <a:cs typeface="D-DIN"/>
                <a:sym typeface="D-DIN"/>
              </a:defRPr>
            </a:pPr>
            <a:r>
              <a:t>primärer &amp; sekundärer visueller Kortex</a:t>
            </a:r>
          </a:p>
          <a:p>
            <a:pPr defTabSz="457200">
              <a:defRPr sz="2000">
                <a:solidFill>
                  <a:srgbClr val="3C4144"/>
                </a:solidFill>
                <a:latin typeface="D-DIN"/>
                <a:ea typeface="D-DIN"/>
                <a:cs typeface="D-DIN"/>
                <a:sym typeface="D-DIN"/>
              </a:defRPr>
            </a:pPr>
            <a:r>
              <a:t>(V1 &amp; V2)</a:t>
            </a:r>
          </a:p>
        </p:txBody>
      </p:sp>
      <p:sp>
        <p:nvSpPr>
          <p:cNvPr id="424" name="dorsaler…"/>
          <p:cNvSpPr txBox="1"/>
          <p:nvPr/>
        </p:nvSpPr>
        <p:spPr>
          <a:xfrm>
            <a:off x="5701248" y="1976194"/>
            <a:ext cx="1291965"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546F56"/>
                </a:solidFill>
                <a:latin typeface="D-DIN"/>
                <a:ea typeface="D-DIN"/>
                <a:cs typeface="D-DIN"/>
                <a:sym typeface="D-DIN"/>
              </a:defRPr>
            </a:pPr>
            <a:r>
              <a:t>dorsaler   </a:t>
            </a:r>
          </a:p>
          <a:p>
            <a:pPr defTabSz="457200">
              <a:defRPr sz="2000">
                <a:solidFill>
                  <a:srgbClr val="546F56"/>
                </a:solidFill>
                <a:latin typeface="D-DIN"/>
                <a:ea typeface="D-DIN"/>
                <a:cs typeface="D-DIN"/>
                <a:sym typeface="D-DIN"/>
              </a:defRPr>
            </a:pPr>
            <a:r>
              <a:t>     Pfad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8" name="Medial-a-and-lateral-b-view-on-human-brain-showing-modular-and-functional_W640.jpeg" descr="Medial-a-and-lateral-b-view-on-human-brain-showing-modular-and-functional_W640.jpeg"/>
          <p:cNvPicPr>
            <a:picLocks noChangeAspect="1"/>
          </p:cNvPicPr>
          <p:nvPr/>
        </p:nvPicPr>
        <p:blipFill>
          <a:blip r:embed="rId3">
            <a:extLst/>
          </a:blip>
          <a:srcRect l="0" t="6822" r="39568" b="8413"/>
          <a:stretch>
            <a:fillRect/>
          </a:stretch>
        </p:blipFill>
        <p:spPr>
          <a:xfrm rot="21540000">
            <a:off x="896080" y="1892702"/>
            <a:ext cx="5784572" cy="4018792"/>
          </a:xfrm>
          <a:prstGeom prst="rect">
            <a:avLst/>
          </a:prstGeom>
          <a:ln w="12700">
            <a:miter lim="400000"/>
          </a:ln>
        </p:spPr>
      </p:pic>
      <p:sp>
        <p:nvSpPr>
          <p:cNvPr id="429" name="Titel 1"/>
          <p:cNvSpPr txBox="1"/>
          <p:nvPr>
            <p:ph type="title"/>
          </p:nvPr>
        </p:nvSpPr>
        <p:spPr>
          <a:xfrm>
            <a:off x="505414" y="91403"/>
            <a:ext cx="5616774" cy="864097"/>
          </a:xfrm>
          <a:prstGeom prst="rect">
            <a:avLst/>
          </a:prstGeom>
        </p:spPr>
        <p:txBody>
          <a:bodyPr/>
          <a:lstStyle/>
          <a:p>
            <a:pPr/>
            <a:r>
              <a:t>Wiederholung: kortikale Verarbeitung von visuellen Informationen</a:t>
            </a:r>
          </a:p>
        </p:txBody>
      </p:sp>
      <p:sp>
        <p:nvSpPr>
          <p:cNvPr id="43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3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32"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33" name="Abbildung 14…"/>
          <p:cNvSpPr txBox="1"/>
          <p:nvPr/>
        </p:nvSpPr>
        <p:spPr>
          <a:xfrm>
            <a:off x="984605" y="1313662"/>
            <a:ext cx="4063695" cy="54864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defTabSz="457200">
              <a:defRPr b="1" sz="1000">
                <a:latin typeface="D-DIN"/>
                <a:ea typeface="D-DIN"/>
                <a:cs typeface="D-DIN"/>
                <a:sym typeface="D-DIN"/>
              </a:defRPr>
            </a:pPr>
            <a:r>
              <a:t>Abbildung 14</a:t>
            </a:r>
          </a:p>
          <a:p>
            <a:pPr defTabSz="457200">
              <a:defRPr sz="1000">
                <a:latin typeface="D-DIN"/>
                <a:ea typeface="D-DIN"/>
                <a:cs typeface="D-DIN"/>
                <a:sym typeface="D-DIN"/>
              </a:defRPr>
            </a:pPr>
            <a:r>
              <a:t>Verortung der visuellen Areale im Kortex.</a:t>
            </a:r>
          </a:p>
        </p:txBody>
      </p:sp>
      <p:sp>
        <p:nvSpPr>
          <p:cNvPr id="434" name="Budnik, 2011"/>
          <p:cNvSpPr txBox="1"/>
          <p:nvPr/>
        </p:nvSpPr>
        <p:spPr>
          <a:xfrm>
            <a:off x="1029082" y="5590192"/>
            <a:ext cx="176641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p>
          <a:p>
            <a:pPr defTabSz="457200">
              <a:defRPr sz="1000">
                <a:latin typeface="D-DIN"/>
                <a:ea typeface="D-DIN"/>
                <a:cs typeface="D-DIN"/>
                <a:sym typeface="D-DIN"/>
              </a:defRPr>
            </a:pPr>
            <a:r>
              <a:t>Budnik, 2011</a:t>
            </a:r>
          </a:p>
        </p:txBody>
      </p:sp>
      <p:sp>
        <p:nvSpPr>
          <p:cNvPr id="435" name="Rechteck"/>
          <p:cNvSpPr/>
          <p:nvPr/>
        </p:nvSpPr>
        <p:spPr>
          <a:xfrm>
            <a:off x="3263324" y="5329892"/>
            <a:ext cx="2549887" cy="753902"/>
          </a:xfrm>
          <a:prstGeom prst="rect">
            <a:avLst/>
          </a:prstGeom>
          <a:solidFill>
            <a:schemeClr val="accent3">
              <a:lumOff val="44000"/>
            </a:schemeClr>
          </a:solidFill>
          <a:ln w="12700">
            <a:miter lim="400000"/>
          </a:ln>
        </p:spPr>
        <p:txBody>
          <a:bodyPr lIns="45719" rIns="45719"/>
          <a:lstStyle/>
          <a:p>
            <a:pPr/>
          </a:p>
        </p:txBody>
      </p:sp>
      <p:sp>
        <p:nvSpPr>
          <p:cNvPr id="436" name="Rechteck"/>
          <p:cNvSpPr/>
          <p:nvPr/>
        </p:nvSpPr>
        <p:spPr>
          <a:xfrm>
            <a:off x="3814653" y="4392162"/>
            <a:ext cx="242727" cy="1235401"/>
          </a:xfrm>
          <a:prstGeom prst="rect">
            <a:avLst/>
          </a:prstGeom>
          <a:solidFill>
            <a:schemeClr val="accent3">
              <a:lumOff val="44000"/>
            </a:schemeClr>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Titel 1"/>
          <p:cNvSpPr txBox="1"/>
          <p:nvPr>
            <p:ph type="title"/>
          </p:nvPr>
        </p:nvSpPr>
        <p:spPr>
          <a:xfrm>
            <a:off x="505414" y="91403"/>
            <a:ext cx="5616774" cy="864097"/>
          </a:xfrm>
          <a:prstGeom prst="rect">
            <a:avLst/>
          </a:prstGeom>
        </p:spPr>
        <p:txBody>
          <a:bodyPr/>
          <a:lstStyle/>
          <a:p>
            <a:pPr/>
            <a:r>
              <a:t>Gruppenarbeit</a:t>
            </a:r>
          </a:p>
        </p:txBody>
      </p:sp>
      <p:sp>
        <p:nvSpPr>
          <p:cNvPr id="44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4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43"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444" name="Bildschirmfoto 2021-05-19 um 15.26.13.png" descr="Bildschirmfoto 2021-05-19 um 15.26.13.png"/>
          <p:cNvPicPr>
            <a:picLocks noChangeAspect="1"/>
          </p:cNvPicPr>
          <p:nvPr/>
        </p:nvPicPr>
        <p:blipFill>
          <a:blip r:embed="rId2">
            <a:extLst/>
          </a:blip>
          <a:srcRect l="0" t="0" r="0" b="57681"/>
          <a:stretch>
            <a:fillRect/>
          </a:stretch>
        </p:blipFill>
        <p:spPr>
          <a:xfrm>
            <a:off x="1402510" y="1283181"/>
            <a:ext cx="5768076" cy="1450619"/>
          </a:xfrm>
          <a:prstGeom prst="rect">
            <a:avLst/>
          </a:prstGeom>
          <a:ln w="12700">
            <a:miter lim="400000"/>
          </a:ln>
        </p:spPr>
      </p:pic>
      <p:sp>
        <p:nvSpPr>
          <p:cNvPr id="445" name="Abbildung 10…"/>
          <p:cNvSpPr txBox="1"/>
          <p:nvPr/>
        </p:nvSpPr>
        <p:spPr>
          <a:xfrm>
            <a:off x="1492947" y="2841898"/>
            <a:ext cx="593558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10</a:t>
            </a:r>
          </a:p>
          <a:p>
            <a:pPr defTabSz="457200">
              <a:defRPr sz="1000">
                <a:latin typeface="D-DIN"/>
                <a:ea typeface="D-DIN"/>
                <a:cs typeface="D-DIN"/>
                <a:sym typeface="D-DIN"/>
              </a:defRPr>
            </a:pPr>
            <a:r>
              <a:t>MRT von Patient PB.</a:t>
            </a:r>
          </a:p>
        </p:txBody>
      </p:sp>
      <p:pic>
        <p:nvPicPr>
          <p:cNvPr id="446" name="Bildschirmfoto 2021-05-19 um 15.49.51.png" descr="Bildschirmfoto 2021-05-19 um 15.49.51.png"/>
          <p:cNvPicPr>
            <a:picLocks noChangeAspect="1"/>
          </p:cNvPicPr>
          <p:nvPr/>
        </p:nvPicPr>
        <p:blipFill>
          <a:blip r:embed="rId3">
            <a:extLst/>
          </a:blip>
          <a:srcRect l="635" t="0" r="51510" b="49240"/>
          <a:stretch>
            <a:fillRect/>
          </a:stretch>
        </p:blipFill>
        <p:spPr>
          <a:xfrm>
            <a:off x="1455031" y="3215855"/>
            <a:ext cx="2347711" cy="2671821"/>
          </a:xfrm>
          <a:prstGeom prst="rect">
            <a:avLst/>
          </a:prstGeom>
          <a:ln w="12700">
            <a:miter lim="400000"/>
          </a:ln>
        </p:spPr>
      </p:pic>
      <p:pic>
        <p:nvPicPr>
          <p:cNvPr id="447" name="Bildschirmfoto 2021-05-19 um 15.49.51.png" descr="Bildschirmfoto 2021-05-19 um 15.49.51.png"/>
          <p:cNvPicPr>
            <a:picLocks noChangeAspect="1"/>
          </p:cNvPicPr>
          <p:nvPr/>
        </p:nvPicPr>
        <p:blipFill>
          <a:blip r:embed="rId3">
            <a:extLst/>
          </a:blip>
          <a:srcRect l="35973" t="50576" r="0" b="0"/>
          <a:stretch>
            <a:fillRect/>
          </a:stretch>
        </p:blipFill>
        <p:spPr>
          <a:xfrm>
            <a:off x="3904404" y="3245644"/>
            <a:ext cx="3279869" cy="2716430"/>
          </a:xfrm>
          <a:prstGeom prst="rect">
            <a:avLst/>
          </a:prstGeom>
          <a:ln w="12700">
            <a:miter lim="400000"/>
          </a:ln>
        </p:spPr>
      </p:pic>
      <p:sp>
        <p:nvSpPr>
          <p:cNvPr id="448" name="Zeki, Aglioti, McKeefry &amp; Berlucci, 1999, S. 14126"/>
          <p:cNvSpPr txBox="1"/>
          <p:nvPr/>
        </p:nvSpPr>
        <p:spPr>
          <a:xfrm>
            <a:off x="1483587" y="5866553"/>
            <a:ext cx="5935583"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latin typeface="D-DIN"/>
                <a:ea typeface="D-DIN"/>
                <a:cs typeface="D-DIN"/>
                <a:sym typeface="D-DIN"/>
              </a:defRPr>
            </a:lvl1pPr>
          </a:lstStyle>
          <a:p>
            <a:pPr/>
            <a:r>
              <a:t>Zeki, Aglioti, McKeefry &amp; Berlucci, 1999, S. 14126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5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52"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53" name="MRT: große Schäden im okzipital-temporalen Bereich nach Unterversorgung des Gehirns mit Sauerstoff (Herz- und Atemstillstand)…"/>
          <p:cNvSpPr txBox="1"/>
          <p:nvPr/>
        </p:nvSpPr>
        <p:spPr>
          <a:xfrm>
            <a:off x="128816" y="1440065"/>
            <a:ext cx="5563023" cy="458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06385" indent="-166685">
              <a:buClr>
                <a:srgbClr val="000000"/>
              </a:buClr>
              <a:buSzPct val="100000"/>
              <a:buFont typeface="Times Roman"/>
              <a:buChar char="•"/>
              <a:defRPr sz="1300">
                <a:latin typeface="D-DIN"/>
                <a:ea typeface="D-DIN"/>
                <a:cs typeface="D-DIN"/>
                <a:sym typeface="D-DIN"/>
              </a:defRPr>
            </a:pPr>
            <a:r>
              <a:t>MRT: </a:t>
            </a:r>
            <a:r>
              <a:rPr b="1"/>
              <a:t>große Schäden im okzipital-temporalen Bereich</a:t>
            </a:r>
            <a:r>
              <a:t> nach Unterversorgung des Gehirns mit Sauerstoff (Herz- und Atemstillstand) </a:t>
            </a:r>
          </a:p>
          <a:p>
            <a:pPr>
              <a:defRPr sz="1300">
                <a:latin typeface="D-DIN"/>
                <a:ea typeface="D-DIN"/>
                <a:cs typeface="D-DIN"/>
                <a:sym typeface="D-DIN"/>
              </a:defRPr>
            </a:pPr>
          </a:p>
          <a:p>
            <a:pPr marL="284160" indent="-144460">
              <a:buClr>
                <a:srgbClr val="000000"/>
              </a:buClr>
              <a:buSzPct val="100000"/>
              <a:buFont typeface="Times Roman"/>
              <a:buChar char="•"/>
              <a:defRPr sz="1500">
                <a:latin typeface="D-DIN"/>
                <a:ea typeface="D-DIN"/>
                <a:cs typeface="D-DIN"/>
                <a:sym typeface="D-DIN"/>
              </a:defRPr>
            </a:pPr>
            <a:r>
              <a:rPr sz="1300"/>
              <a:t>PB erholt sich in vielen Bereichen (Sprachverständnis, Hören, Gehen), weist aber Schwierigkeiten auf z.B. im Bereich der Propriozeption, des haptischen Erkennens und insbesondere des Sehens</a:t>
            </a:r>
            <a:br/>
            <a:r>
              <a:rPr sz="1200">
                <a:solidFill>
                  <a:schemeClr val="accent4">
                    <a:lumOff val="-8800"/>
                  </a:schemeClr>
                </a:solidFill>
              </a:rPr>
              <a:t>—&gt; </a:t>
            </a:r>
            <a:r>
              <a:rPr sz="1300">
                <a:solidFill>
                  <a:schemeClr val="accent4"/>
                </a:solidFill>
              </a:rPr>
              <a:t>Tests der visuellen Funktionen: PB erkennt An- und Abwesenheit von Licht; Pupillenreaktion und Blinzeln intakt; grobe Verfolgungsbewegungen der Augen nur bei Reizen im rechten Gesichtsfeld vorhanden; kann nicht fixieren; Sehschärfe kann nicht getestet werden, es werden keinerlei Zeichen erkannt; PB kann Farben benennen; selten werden Objekte über die Farbe erkannt (z.B. eine Orange); normalerweise werden visuell dargebotene Objekte nicht erkannt; Zeigen oder Greifen nach Objekten ist stark gestört, ab und zu klappt es, wenn das Objekt im rechten Gesichtsfeld ist. </a:t>
            </a:r>
            <a:br>
              <a:rPr sz="1300">
                <a:solidFill>
                  <a:schemeClr val="accent4"/>
                </a:solidFill>
              </a:rPr>
            </a:br>
            <a:endParaRPr sz="1300"/>
          </a:p>
          <a:p>
            <a:pPr marL="306385" indent="-166685">
              <a:buClr>
                <a:srgbClr val="000000"/>
              </a:buClr>
              <a:buSzPct val="100000"/>
              <a:buFont typeface="Times Roman"/>
              <a:buChar char="•"/>
              <a:defRPr b="1" sz="1300">
                <a:latin typeface="D-DIN"/>
                <a:ea typeface="D-DIN"/>
                <a:cs typeface="D-DIN"/>
                <a:sym typeface="D-DIN"/>
              </a:defRPr>
            </a:pPr>
            <a:r>
              <a:t>PB kann keine Formen erkennen </a:t>
            </a:r>
            <a:br/>
          </a:p>
          <a:p>
            <a:pPr marL="306385" indent="-166685">
              <a:buClr>
                <a:srgbClr val="000000"/>
              </a:buClr>
              <a:buSzPct val="100000"/>
              <a:buFont typeface="Times Roman"/>
              <a:buChar char="•"/>
              <a:defRPr sz="1300">
                <a:latin typeface="D-DIN"/>
                <a:ea typeface="D-DIN"/>
                <a:cs typeface="D-DIN"/>
                <a:sym typeface="D-DIN"/>
              </a:defRPr>
            </a:pPr>
            <a:r>
              <a:t>Paradoxerweise berichtet er von </a:t>
            </a:r>
            <a:r>
              <a:rPr b="1"/>
              <a:t>bewussten Farbempfindungen, die auch mit den Objekten der Außenwelt korrelieren </a:t>
            </a:r>
            <a:br/>
          </a:p>
        </p:txBody>
      </p:sp>
      <p:pic>
        <p:nvPicPr>
          <p:cNvPr id="454" name="Bildschirmfoto 2021-05-19 um 15.49.51.png" descr="Bildschirmfoto 2021-05-19 um 15.49.51.png"/>
          <p:cNvPicPr>
            <a:picLocks noChangeAspect="1"/>
          </p:cNvPicPr>
          <p:nvPr/>
        </p:nvPicPr>
        <p:blipFill>
          <a:blip r:embed="rId3">
            <a:extLst/>
          </a:blip>
          <a:srcRect l="35973" t="50576" r="0" b="0"/>
          <a:stretch>
            <a:fillRect/>
          </a:stretch>
        </p:blipFill>
        <p:spPr>
          <a:xfrm>
            <a:off x="5987863" y="4092822"/>
            <a:ext cx="2223885" cy="1841851"/>
          </a:xfrm>
          <a:prstGeom prst="rect">
            <a:avLst/>
          </a:prstGeom>
          <a:ln w="12700">
            <a:miter lim="400000"/>
          </a:ln>
        </p:spPr>
      </p:pic>
      <p:pic>
        <p:nvPicPr>
          <p:cNvPr id="455" name="Bildschirmfoto 2021-05-19 um 15.49.51.png" descr="Bildschirmfoto 2021-05-19 um 15.49.51.png"/>
          <p:cNvPicPr>
            <a:picLocks noChangeAspect="1"/>
          </p:cNvPicPr>
          <p:nvPr/>
        </p:nvPicPr>
        <p:blipFill>
          <a:blip r:embed="rId3">
            <a:extLst/>
          </a:blip>
          <a:srcRect l="635" t="0" r="51510" b="49240"/>
          <a:stretch>
            <a:fillRect/>
          </a:stretch>
        </p:blipFill>
        <p:spPr>
          <a:xfrm>
            <a:off x="5921874" y="1564165"/>
            <a:ext cx="2252833" cy="2563845"/>
          </a:xfrm>
          <a:prstGeom prst="rect">
            <a:avLst/>
          </a:prstGeom>
          <a:ln w="12700">
            <a:miter lim="400000"/>
          </a:ln>
        </p:spPr>
      </p:pic>
      <p:sp>
        <p:nvSpPr>
          <p:cNvPr id="456" name="Abbildung 10…"/>
          <p:cNvSpPr txBox="1"/>
          <p:nvPr/>
        </p:nvSpPr>
        <p:spPr>
          <a:xfrm>
            <a:off x="5941402" y="1238033"/>
            <a:ext cx="1738639"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10</a:t>
            </a:r>
          </a:p>
          <a:p>
            <a:pPr defTabSz="457200">
              <a:defRPr sz="1000">
                <a:latin typeface="D-DIN"/>
                <a:ea typeface="D-DIN"/>
                <a:cs typeface="D-DIN"/>
                <a:sym typeface="D-DIN"/>
              </a:defRPr>
            </a:pPr>
            <a:r>
              <a:t>MRT von Patient PB.</a:t>
            </a:r>
          </a:p>
        </p:txBody>
      </p:sp>
      <p:sp>
        <p:nvSpPr>
          <p:cNvPr id="457" name="Zeki et al., 1999, S. 14126"/>
          <p:cNvSpPr txBox="1"/>
          <p:nvPr/>
        </p:nvSpPr>
        <p:spPr>
          <a:xfrm>
            <a:off x="5965419" y="5866553"/>
            <a:ext cx="195599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latin typeface="D-DIN"/>
                <a:ea typeface="D-DIN"/>
                <a:cs typeface="D-DIN"/>
                <a:sym typeface="D-DIN"/>
              </a:defRPr>
            </a:lvl1pPr>
          </a:lstStyle>
          <a:p>
            <a:pPr/>
            <a:r>
              <a:t>Zeki et al., 1999, S. 14126 </a:t>
            </a:r>
          </a:p>
        </p:txBody>
      </p:sp>
      <p:sp>
        <p:nvSpPr>
          <p:cNvPr id="458" name="Titel 1"/>
          <p:cNvSpPr txBox="1"/>
          <p:nvPr>
            <p:ph type="title"/>
          </p:nvPr>
        </p:nvSpPr>
        <p:spPr>
          <a:xfrm>
            <a:off x="505414" y="91403"/>
            <a:ext cx="5616774" cy="864097"/>
          </a:xfrm>
          <a:prstGeom prst="rect">
            <a:avLst/>
          </a:prstGeom>
        </p:spPr>
        <p:txBody>
          <a:bodyPr/>
          <a:lstStyle/>
          <a:p>
            <a:pPr/>
            <a:r>
              <a:t>Gruppenarbeit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Titel 1"/>
          <p:cNvSpPr txBox="1"/>
          <p:nvPr>
            <p:ph type="title"/>
          </p:nvPr>
        </p:nvSpPr>
        <p:spPr>
          <a:xfrm>
            <a:off x="505414" y="91403"/>
            <a:ext cx="5616774" cy="864097"/>
          </a:xfrm>
          <a:prstGeom prst="rect">
            <a:avLst/>
          </a:prstGeom>
        </p:spPr>
        <p:txBody>
          <a:bodyPr/>
          <a:lstStyle/>
          <a:p>
            <a:pPr/>
            <a:r>
              <a:t>Gruppenarbeit - Aufgabe 1</a:t>
            </a:r>
          </a:p>
        </p:txBody>
      </p:sp>
      <p:sp>
        <p:nvSpPr>
          <p:cNvPr id="46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6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65"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66" name="Aufgabe 1: (—&gt; Vornamen mit A - L)…"/>
          <p:cNvSpPr txBox="1"/>
          <p:nvPr/>
        </p:nvSpPr>
        <p:spPr>
          <a:xfrm>
            <a:off x="199312" y="1227885"/>
            <a:ext cx="5701485"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600">
                <a:uFill>
                  <a:solidFill>
                    <a:srgbClr val="000000"/>
                  </a:solidFill>
                </a:uFill>
                <a:latin typeface="D-DIN"/>
                <a:ea typeface="D-DIN"/>
                <a:cs typeface="D-DIN"/>
                <a:sym typeface="D-DIN"/>
              </a:defRPr>
            </a:pPr>
            <a:r>
              <a:t>Aufgabe 1: </a:t>
            </a:r>
            <a:r>
              <a:rPr b="0" i="1"/>
              <a:t>(—&gt; Vornamen mit A - L)</a:t>
            </a:r>
          </a:p>
          <a:p>
            <a:pPr defTabSz="457200">
              <a:defRPr b="1" sz="1600">
                <a:uFill>
                  <a:solidFill>
                    <a:srgbClr val="000000"/>
                  </a:solidFill>
                </a:uFill>
                <a:latin typeface="D-DIN"/>
                <a:ea typeface="D-DIN"/>
                <a:cs typeface="D-DIN"/>
                <a:sym typeface="D-DIN"/>
              </a:defRPr>
            </a:pPr>
            <a:r>
              <a:t>Psychophysikalische Untersuchungen und Ergebnisse</a:t>
            </a:r>
          </a:p>
          <a:p>
            <a:pPr marL="200526" indent="-200526" defTabSz="457200">
              <a:buSzPct val="100000"/>
              <a:buAutoNum type="alphaUcPeriod" startAt="1"/>
              <a:defRPr sz="1600">
                <a:uFill>
                  <a:solidFill>
                    <a:srgbClr val="000000"/>
                  </a:solidFill>
                </a:uFill>
                <a:latin typeface="D-DIN"/>
                <a:ea typeface="D-DIN"/>
                <a:cs typeface="D-DIN"/>
                <a:sym typeface="D-DIN"/>
              </a:defRPr>
            </a:pPr>
          </a:p>
          <a:p>
            <a:pPr marL="215999" indent="-215999" defTabSz="457200">
              <a:defRPr sz="1600">
                <a:uFill>
                  <a:solidFill>
                    <a:srgbClr val="000000"/>
                  </a:solidFill>
                </a:uFill>
                <a:latin typeface="D-DIN"/>
                <a:ea typeface="D-DIN"/>
                <a:cs typeface="D-DIN"/>
                <a:sym typeface="D-DIN"/>
              </a:defRPr>
            </a:pPr>
            <a:r>
              <a:t>a) Welche </a:t>
            </a:r>
            <a:r>
              <a:rPr b="1"/>
              <a:t>psychophysikalischen Untersuchungen</a:t>
            </a:r>
            <a:r>
              <a:t> wurden durchgeführt (S. 14125 rechts)?</a:t>
            </a:r>
          </a:p>
          <a:p>
            <a:pPr lvl="1" marL="521368" indent="-140368" defTabSz="457200">
              <a:buSzPct val="100000"/>
              <a:buChar char="•"/>
              <a:defRPr sz="1600">
                <a:uFill>
                  <a:solidFill>
                    <a:srgbClr val="000000"/>
                  </a:solidFill>
                </a:uFill>
                <a:latin typeface="D-DIN"/>
                <a:ea typeface="D-DIN"/>
                <a:cs typeface="D-DIN"/>
                <a:sym typeface="D-DIN"/>
              </a:defRPr>
            </a:pPr>
            <a:r>
              <a:t>Was ist der „void mode“ und was ist der „normal mode“ der Farbwahrnehmung?</a:t>
            </a:r>
          </a:p>
          <a:p>
            <a:pPr defTabSz="457200">
              <a:defRPr sz="1600">
                <a:uFill>
                  <a:solidFill>
                    <a:srgbClr val="000000"/>
                  </a:solidFill>
                </a:uFill>
                <a:latin typeface="D-DIN"/>
                <a:ea typeface="D-DIN"/>
                <a:cs typeface="D-DIN"/>
                <a:sym typeface="D-DIN"/>
              </a:defRPr>
            </a:pPr>
          </a:p>
          <a:p>
            <a:pPr marL="215999" indent="-215999" defTabSz="457200">
              <a:defRPr sz="1600">
                <a:uFill>
                  <a:solidFill>
                    <a:srgbClr val="000000"/>
                  </a:solidFill>
                </a:uFill>
                <a:latin typeface="D-DIN"/>
                <a:ea typeface="D-DIN"/>
                <a:cs typeface="D-DIN"/>
                <a:sym typeface="D-DIN"/>
              </a:defRPr>
            </a:pPr>
            <a:r>
              <a:t>b) Ergebnisse: Welche Wahrnehmung berichtete PB („Psychophysical Results“ ab S.14126 rechts)?</a:t>
            </a:r>
          </a:p>
          <a:p>
            <a:pPr lvl="1" marL="521368" indent="-140368" defTabSz="457200">
              <a:buSzPct val="100000"/>
              <a:buChar char="•"/>
              <a:defRPr b="1" sz="1600">
                <a:uFill>
                  <a:solidFill>
                    <a:srgbClr val="000000"/>
                  </a:solidFill>
                </a:uFill>
                <a:latin typeface="D-DIN"/>
                <a:ea typeface="D-DIN"/>
                <a:cs typeface="D-DIN"/>
                <a:sym typeface="D-DIN"/>
              </a:defRPr>
            </a:pPr>
            <a:r>
              <a:t>Ergebnisse: Form vs. Farbe? </a:t>
            </a:r>
          </a:p>
          <a:p>
            <a:pPr lvl="1" marL="521368" indent="-140368" defTabSz="457200">
              <a:buSzPct val="100000"/>
              <a:buChar char="•"/>
              <a:defRPr sz="1600">
                <a:uFill>
                  <a:solidFill>
                    <a:srgbClr val="000000"/>
                  </a:solidFill>
                </a:uFill>
                <a:latin typeface="D-DIN"/>
                <a:ea typeface="D-DIN"/>
                <a:cs typeface="D-DIN"/>
                <a:sym typeface="D-DIN"/>
              </a:defRPr>
            </a:pPr>
            <a:r>
              <a:rPr b="1"/>
              <a:t>Ergebnisse: Farbkonstanz?</a:t>
            </a:r>
            <a:r>
              <a:t> Vergleich zu gesunden Proband*innen? (s. auch Zusammenfassung der Ergebnisse S. 14128, „PB’s Abnormal Color Vision“ Zeile 1-11)</a:t>
            </a:r>
          </a:p>
          <a:p>
            <a:pPr defTabSz="457200">
              <a:defRPr sz="1600">
                <a:uFill>
                  <a:solidFill>
                    <a:srgbClr val="000000"/>
                  </a:solidFill>
                </a:uFill>
                <a:latin typeface="D-DIN"/>
                <a:ea typeface="D-DIN"/>
                <a:cs typeface="D-DIN"/>
                <a:sym typeface="D-DIN"/>
              </a:defRPr>
            </a:pPr>
          </a:p>
          <a:p>
            <a:pPr marL="179999" indent="-179999" defTabSz="457200">
              <a:defRPr sz="1600">
                <a:uFill>
                  <a:solidFill>
                    <a:srgbClr val="000000"/>
                  </a:solidFill>
                </a:uFill>
                <a:latin typeface="D-DIN"/>
                <a:ea typeface="D-DIN"/>
                <a:cs typeface="D-DIN"/>
                <a:sym typeface="D-DIN"/>
              </a:defRPr>
            </a:pPr>
            <a:r>
              <a:t>c) </a:t>
            </a:r>
            <a:r>
              <a:rPr b="1"/>
              <a:t>Was ist Farbkonstanz</a:t>
            </a:r>
            <a:r>
              <a:t> (s. Einleitung S. 14124 links  Mitte)?</a:t>
            </a:r>
          </a:p>
          <a:p>
            <a:pPr lvl="1" marL="521368" indent="-140368" defTabSz="457200">
              <a:buSzPct val="100000"/>
              <a:buChar char="•"/>
              <a:defRPr sz="1600">
                <a:uFill>
                  <a:solidFill>
                    <a:srgbClr val="000000"/>
                  </a:solidFill>
                </a:uFill>
                <a:latin typeface="D-DIN"/>
                <a:ea typeface="D-DIN"/>
                <a:cs typeface="D-DIN"/>
                <a:sym typeface="D-DIN"/>
              </a:defRPr>
            </a:pPr>
            <a:r>
              <a:t>Wieso ist Farbkonstanz eine besondere Leistung?</a:t>
            </a:r>
          </a:p>
          <a:p>
            <a:pPr lvl="1" marL="521368" indent="-140368" defTabSz="457200">
              <a:buSzPct val="100000"/>
              <a:buChar char="•"/>
              <a:defRPr sz="1600">
                <a:uFill>
                  <a:solidFill>
                    <a:srgbClr val="000000"/>
                  </a:solidFill>
                </a:uFill>
                <a:latin typeface="D-DIN"/>
                <a:ea typeface="D-DIN"/>
                <a:cs typeface="D-DIN"/>
                <a:sym typeface="D-DIN"/>
              </a:defRPr>
            </a:pPr>
            <a:r>
              <a:t>Denkt an den Input: Wie nehmen wir „Farben“ auf retinaler Ebene wahr?</a:t>
            </a:r>
          </a:p>
        </p:txBody>
      </p:sp>
      <p:pic>
        <p:nvPicPr>
          <p:cNvPr id="467" name="Bildschirmfoto 2021-05-19 um 16.28.41.png" descr="Bildschirmfoto 2021-05-19 um 16.28.41.png"/>
          <p:cNvPicPr>
            <a:picLocks noChangeAspect="1"/>
          </p:cNvPicPr>
          <p:nvPr/>
        </p:nvPicPr>
        <p:blipFill>
          <a:blip r:embed="rId3">
            <a:extLst/>
          </a:blip>
          <a:srcRect l="7136" t="8432" r="0" b="0"/>
          <a:stretch>
            <a:fillRect/>
          </a:stretch>
        </p:blipFill>
        <p:spPr>
          <a:xfrm>
            <a:off x="5974012" y="1601622"/>
            <a:ext cx="2532599" cy="4363093"/>
          </a:xfrm>
          <a:prstGeom prst="rect">
            <a:avLst/>
          </a:prstGeom>
          <a:ln w="12700">
            <a:miter lim="400000"/>
          </a:ln>
        </p:spPr>
      </p:pic>
      <p:sp>
        <p:nvSpPr>
          <p:cNvPr id="468" name="Abb. 11…"/>
          <p:cNvSpPr txBox="1"/>
          <p:nvPr/>
        </p:nvSpPr>
        <p:spPr>
          <a:xfrm>
            <a:off x="6022921" y="1220012"/>
            <a:ext cx="1155860"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pPr>
            <a:r>
              <a:t>Abb. 11</a:t>
            </a:r>
          </a:p>
          <a:p>
            <a:pPr>
              <a:defRPr i="1" sz="1000"/>
            </a:pPr>
            <a:r>
              <a:t>Mondrian Stimulus</a:t>
            </a:r>
          </a:p>
        </p:txBody>
      </p:sp>
      <p:sp>
        <p:nvSpPr>
          <p:cNvPr id="469" name="Seminarfolien funktionelle Neuroanatomie, Keil, 2020"/>
          <p:cNvSpPr txBox="1"/>
          <p:nvPr/>
        </p:nvSpPr>
        <p:spPr>
          <a:xfrm>
            <a:off x="5939225" y="5902884"/>
            <a:ext cx="2498835"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atin typeface="D-DIN"/>
                <a:ea typeface="D-DIN"/>
                <a:cs typeface="D-DIN"/>
                <a:sym typeface="D-DIN"/>
              </a:defRPr>
            </a:lvl1pPr>
          </a:lstStyle>
          <a:p>
            <a:pPr/>
            <a:r>
              <a:t>Seminarfolien funktionelle Neuroanatomie, Keil, 2020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el 1"/>
          <p:cNvSpPr txBox="1"/>
          <p:nvPr>
            <p:ph type="title"/>
          </p:nvPr>
        </p:nvSpPr>
        <p:spPr>
          <a:xfrm>
            <a:off x="431799" y="143742"/>
            <a:ext cx="5616775" cy="864097"/>
          </a:xfrm>
          <a:prstGeom prst="rect">
            <a:avLst/>
          </a:prstGeom>
        </p:spPr>
        <p:txBody>
          <a:bodyPr/>
          <a:lstStyle/>
          <a:p>
            <a:pPr/>
            <a:r>
              <a:t>Inhalt</a:t>
            </a:r>
          </a:p>
        </p:txBody>
      </p:sp>
      <p:sp>
        <p:nvSpPr>
          <p:cNvPr id="242" name="Inhaltsplatzhalter 2"/>
          <p:cNvSpPr txBox="1"/>
          <p:nvPr>
            <p:ph type="body" idx="1"/>
          </p:nvPr>
        </p:nvSpPr>
        <p:spPr>
          <a:xfrm>
            <a:off x="425821" y="1406996"/>
            <a:ext cx="7812773" cy="4702906"/>
          </a:xfrm>
          <a:prstGeom prst="rect">
            <a:avLst/>
          </a:prstGeom>
        </p:spPr>
        <p:txBody>
          <a:bodyPr/>
          <a:lstStyle/>
          <a:p>
            <a:pPr marL="0" indent="0" defTabSz="457200">
              <a:lnSpc>
                <a:spcPts val="3000"/>
              </a:lnSpc>
            </a:pPr>
          </a:p>
          <a:p>
            <a:pPr marL="0" indent="0" defTabSz="457200">
              <a:lnSpc>
                <a:spcPts val="3000"/>
              </a:lnSpc>
            </a:pPr>
            <a:r>
              <a:t>Referat: visuelles System (Schandry, Kapitel 12) </a:t>
            </a:r>
          </a:p>
          <a:p>
            <a:pPr marL="0" indent="0" defTabSz="457200">
              <a:lnSpc>
                <a:spcPts val="3000"/>
              </a:lnSpc>
            </a:pPr>
          </a:p>
          <a:p>
            <a:pPr marL="0" indent="0" defTabSz="457200">
              <a:lnSpc>
                <a:spcPts val="3000"/>
              </a:lnSpc>
            </a:pPr>
            <a:r>
              <a:t>Verarbeitung visueller Reize </a:t>
            </a:r>
          </a:p>
          <a:p>
            <a:pPr lvl="1" marL="561473" indent="-180473" defTabSz="457200">
              <a:lnSpc>
                <a:spcPts val="3000"/>
              </a:lnSpc>
              <a:buSzPct val="100000"/>
              <a:buChar char="•"/>
              <a:defRPr sz="1800"/>
            </a:pPr>
            <a:r>
              <a:t>Wiederholung: Rezeptive Felder, Ganglienzellen</a:t>
            </a:r>
          </a:p>
          <a:p>
            <a:pPr lvl="1" marL="561473" indent="-180473" defTabSz="457200">
              <a:lnSpc>
                <a:spcPts val="3000"/>
              </a:lnSpc>
              <a:buSzPct val="100000"/>
              <a:buChar char="•"/>
              <a:defRPr sz="1800"/>
            </a:pPr>
            <a:r>
              <a:t>Wie funktioniert Farbsehen?</a:t>
            </a:r>
          </a:p>
          <a:p>
            <a:pPr marL="457200" indent="-317500" defTabSz="457200">
              <a:lnSpc>
                <a:spcPts val="3000"/>
              </a:lnSpc>
              <a:buClr>
                <a:srgbClr val="000000"/>
              </a:buClr>
              <a:buSzPct val="100000"/>
              <a:buFont typeface="Times Roman"/>
              <a:buChar char="•"/>
            </a:pPr>
          </a:p>
          <a:p>
            <a:pPr marL="0" indent="0" defTabSz="457200">
              <a:lnSpc>
                <a:spcPts val="3000"/>
              </a:lnSpc>
            </a:pPr>
            <a:r>
              <a:t>Gruppenarbeit: Kann eine blinde Person (bewusst) Farben sehen? </a:t>
            </a:r>
            <a:br/>
          </a:p>
        </p:txBody>
      </p:sp>
      <p:sp>
        <p:nvSpPr>
          <p:cNvPr id="24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4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Titel 1"/>
          <p:cNvSpPr txBox="1"/>
          <p:nvPr>
            <p:ph type="title"/>
          </p:nvPr>
        </p:nvSpPr>
        <p:spPr>
          <a:xfrm>
            <a:off x="505414" y="91403"/>
            <a:ext cx="5616774" cy="864097"/>
          </a:xfrm>
          <a:prstGeom prst="rect">
            <a:avLst/>
          </a:prstGeom>
        </p:spPr>
        <p:txBody>
          <a:bodyPr/>
          <a:lstStyle/>
          <a:p>
            <a:pPr/>
            <a:r>
              <a:t>Gruppenarbeit - Aufgabe 2</a:t>
            </a:r>
          </a:p>
        </p:txBody>
      </p:sp>
      <p:sp>
        <p:nvSpPr>
          <p:cNvPr id="474"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75"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76"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77" name="Aufgabe 2: (—&gt; Vornamen mit M - Z)…"/>
          <p:cNvSpPr txBox="1"/>
          <p:nvPr/>
        </p:nvSpPr>
        <p:spPr>
          <a:xfrm>
            <a:off x="238409" y="1563782"/>
            <a:ext cx="5532609" cy="415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700">
                <a:latin typeface="+mn-lt"/>
                <a:ea typeface="+mn-ea"/>
                <a:cs typeface="+mn-cs"/>
                <a:sym typeface="Helvetica"/>
              </a:defRPr>
            </a:pPr>
            <a:r>
              <a:t>Aufgabe 2:</a:t>
            </a:r>
            <a:r>
              <a:rPr b="0" i="1"/>
              <a:t> (—&gt; Vornamen mit M - Z)</a:t>
            </a:r>
          </a:p>
          <a:p>
            <a:pPr defTabSz="457200">
              <a:defRPr b="1" sz="1700">
                <a:latin typeface="+mn-lt"/>
                <a:ea typeface="+mn-ea"/>
                <a:cs typeface="+mn-cs"/>
                <a:sym typeface="Helvetica"/>
              </a:defRPr>
            </a:pPr>
            <a:r>
              <a:t>fMRI Untersuchung und Ergebnisse</a:t>
            </a:r>
          </a:p>
          <a:p>
            <a:pPr defTabSz="457200">
              <a:defRPr b="1" sz="1700">
                <a:latin typeface="+mn-lt"/>
                <a:ea typeface="+mn-ea"/>
                <a:cs typeface="+mn-cs"/>
                <a:sym typeface="Helvetica"/>
              </a:defRPr>
            </a:pPr>
          </a:p>
          <a:p>
            <a:pPr defTabSz="457200">
              <a:defRPr sz="1700">
                <a:latin typeface="+mn-lt"/>
                <a:ea typeface="+mn-ea"/>
                <a:cs typeface="+mn-cs"/>
                <a:sym typeface="Helvetica"/>
              </a:defRPr>
            </a:pPr>
            <a:r>
              <a:t>a) Wie funktioniert </a:t>
            </a:r>
            <a:r>
              <a:rPr b="1"/>
              <a:t>Farbwahrnehmung (grob) auf kortikaler Ebene</a:t>
            </a:r>
            <a:r>
              <a:t> (s. Einleitung S. 14124 links unten)? </a:t>
            </a:r>
          </a:p>
          <a:p>
            <a:pPr defTabSz="457200">
              <a:defRPr sz="1700">
                <a:latin typeface="+mn-lt"/>
                <a:ea typeface="+mn-ea"/>
                <a:cs typeface="+mn-cs"/>
                <a:sym typeface="Helvetica"/>
              </a:defRPr>
            </a:pPr>
          </a:p>
          <a:p>
            <a:pPr defTabSz="457200">
              <a:defRPr sz="1700">
                <a:latin typeface="+mn-lt"/>
                <a:ea typeface="+mn-ea"/>
                <a:cs typeface="+mn-cs"/>
                <a:sym typeface="Helvetica"/>
              </a:defRPr>
            </a:pPr>
            <a:r>
              <a:t>b) Welche </a:t>
            </a:r>
            <a:r>
              <a:rPr b="1"/>
              <a:t>Stimuli </a:t>
            </a:r>
            <a:r>
              <a:t>wurden während des fMRI gezeigt?</a:t>
            </a:r>
          </a:p>
          <a:p>
            <a:pPr defTabSz="457200">
              <a:defRPr sz="1700">
                <a:latin typeface="+mn-lt"/>
                <a:ea typeface="+mn-ea"/>
                <a:cs typeface="+mn-cs"/>
                <a:sym typeface="Helvetica"/>
              </a:defRPr>
            </a:pPr>
          </a:p>
          <a:p>
            <a:pPr defTabSz="457200">
              <a:defRPr sz="1700">
                <a:latin typeface="+mn-lt"/>
                <a:ea typeface="+mn-ea"/>
                <a:cs typeface="+mn-cs"/>
                <a:sym typeface="Helvetica"/>
              </a:defRPr>
            </a:pPr>
            <a:r>
              <a:t>c) </a:t>
            </a:r>
            <a:r>
              <a:rPr b="1"/>
              <a:t>Welche Bereiche des Gehirns sind bei PB wann aktiviert</a:t>
            </a:r>
            <a:r>
              <a:t> (S. 14127 rechts und Abbildungen)? Welche Bereiche sind bei der gesunden Kontrollperson aktiv?</a:t>
            </a:r>
          </a:p>
          <a:p>
            <a:pPr defTabSz="457200">
              <a:defRPr sz="1700">
                <a:latin typeface="+mn-lt"/>
                <a:ea typeface="+mn-ea"/>
                <a:cs typeface="+mn-cs"/>
                <a:sym typeface="Helvetica"/>
              </a:defRPr>
            </a:pPr>
          </a:p>
          <a:p>
            <a:pPr defTabSz="457200">
              <a:defRPr sz="1700">
                <a:latin typeface="+mn-lt"/>
                <a:ea typeface="+mn-ea"/>
                <a:cs typeface="+mn-cs"/>
                <a:sym typeface="Helvetica"/>
              </a:defRPr>
            </a:pPr>
            <a:r>
              <a:t>d) </a:t>
            </a:r>
            <a:r>
              <a:rPr b="1"/>
              <a:t>Wie sind die Ergebnisse zu interpretieren</a:t>
            </a:r>
            <a:r>
              <a:t> in Hinblick auf die postulierten Struktur-Funktions-Zusammenhängen aus Aufgabe 2a)?</a:t>
            </a:r>
            <a:br/>
          </a:p>
        </p:txBody>
      </p:sp>
      <p:pic>
        <p:nvPicPr>
          <p:cNvPr id="478" name="Bildschirmfoto 2021-05-19 um 15.49.51.png" descr="Bildschirmfoto 2021-05-19 um 15.49.51.png"/>
          <p:cNvPicPr>
            <a:picLocks noChangeAspect="1"/>
          </p:cNvPicPr>
          <p:nvPr/>
        </p:nvPicPr>
        <p:blipFill>
          <a:blip r:embed="rId2">
            <a:extLst/>
          </a:blip>
          <a:srcRect l="35973" t="50576" r="0" b="0"/>
          <a:stretch>
            <a:fillRect/>
          </a:stretch>
        </p:blipFill>
        <p:spPr>
          <a:xfrm>
            <a:off x="5987863" y="4092822"/>
            <a:ext cx="2223885" cy="1841851"/>
          </a:xfrm>
          <a:prstGeom prst="rect">
            <a:avLst/>
          </a:prstGeom>
          <a:ln w="12700">
            <a:miter lim="400000"/>
          </a:ln>
        </p:spPr>
      </p:pic>
      <p:pic>
        <p:nvPicPr>
          <p:cNvPr id="479" name="Bildschirmfoto 2021-05-19 um 15.49.51.png" descr="Bildschirmfoto 2021-05-19 um 15.49.51.png"/>
          <p:cNvPicPr>
            <a:picLocks noChangeAspect="1"/>
          </p:cNvPicPr>
          <p:nvPr/>
        </p:nvPicPr>
        <p:blipFill>
          <a:blip r:embed="rId2">
            <a:extLst/>
          </a:blip>
          <a:srcRect l="635" t="0" r="51510" b="49240"/>
          <a:stretch>
            <a:fillRect/>
          </a:stretch>
        </p:blipFill>
        <p:spPr>
          <a:xfrm>
            <a:off x="5921874" y="1564165"/>
            <a:ext cx="2252833" cy="2563845"/>
          </a:xfrm>
          <a:prstGeom prst="rect">
            <a:avLst/>
          </a:prstGeom>
          <a:ln w="12700">
            <a:miter lim="400000"/>
          </a:ln>
        </p:spPr>
      </p:pic>
      <p:sp>
        <p:nvSpPr>
          <p:cNvPr id="480" name="Abbildung 10…"/>
          <p:cNvSpPr txBox="1"/>
          <p:nvPr/>
        </p:nvSpPr>
        <p:spPr>
          <a:xfrm>
            <a:off x="5941402" y="1238033"/>
            <a:ext cx="1738639"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10</a:t>
            </a:r>
          </a:p>
          <a:p>
            <a:pPr defTabSz="457200">
              <a:defRPr sz="1000">
                <a:latin typeface="D-DIN"/>
                <a:ea typeface="D-DIN"/>
                <a:cs typeface="D-DIN"/>
                <a:sym typeface="D-DIN"/>
              </a:defRPr>
            </a:pPr>
            <a:r>
              <a:t>MRT von Patient PB.</a:t>
            </a:r>
          </a:p>
        </p:txBody>
      </p:sp>
      <p:sp>
        <p:nvSpPr>
          <p:cNvPr id="481" name="Zeki et al., 1999, S. 14126"/>
          <p:cNvSpPr txBox="1"/>
          <p:nvPr/>
        </p:nvSpPr>
        <p:spPr>
          <a:xfrm>
            <a:off x="5965419" y="5866553"/>
            <a:ext cx="195599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latin typeface="D-DIN"/>
                <a:ea typeface="D-DIN"/>
                <a:cs typeface="D-DIN"/>
                <a:sym typeface="D-DIN"/>
              </a:defRPr>
            </a:lvl1pPr>
          </a:lstStyle>
          <a:p>
            <a:pPr/>
            <a:r>
              <a:t>Zeki et al., 1999, S. 14126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484" name="Dr. Julian Keil…"/>
          <p:cNvSpPr txBox="1"/>
          <p:nvPr>
            <p:ph type="subTitle" idx="1"/>
          </p:nvPr>
        </p:nvSpPr>
        <p:spPr>
          <a:xfrm>
            <a:off x="257300" y="1377043"/>
            <a:ext cx="8140503" cy="4560591"/>
          </a:xfrm>
          <a:prstGeom prst="rect">
            <a:avLst/>
          </a:prstGeom>
        </p:spPr>
        <p:txBody>
          <a:bodyPr/>
          <a:lstStyle/>
          <a:p>
            <a:pPr algn="l" defTabSz="372888">
              <a:lnSpc>
                <a:spcPts val="7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b="1" sz="1660"/>
            </a:pPr>
          </a:p>
          <a:p>
            <a:pPr algn="l" defTabSz="372888">
              <a:lnSpc>
                <a:spcPts val="7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b="1" sz="1660"/>
            </a:pPr>
            <a:r>
              <a:t>Referat</a:t>
            </a:r>
            <a:r>
              <a:rPr b="0"/>
              <a:t>: Das auditorische System</a:t>
            </a:r>
            <a:endParaRPr sz="166"/>
          </a:p>
          <a:p>
            <a:pPr algn="l" defTabSz="372888">
              <a:lnSpc>
                <a:spcPts val="7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sz="166"/>
            </a:pPr>
          </a:p>
          <a:p>
            <a:pPr algn="l" defTabSz="372888">
              <a:lnSpc>
                <a:spcPts val="20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b="1" sz="1660"/>
            </a:pPr>
            <a:r>
              <a:t>Vorbereitung</a:t>
            </a:r>
            <a:r>
              <a:rPr b="0"/>
              <a:t> </a:t>
            </a:r>
            <a:r>
              <a:t>auf die nächste Sitzung</a:t>
            </a:r>
          </a:p>
          <a:p>
            <a:pPr algn="l" defTabSz="379475">
              <a:lnSpc>
                <a:spcPts val="2000"/>
              </a:lnSpc>
              <a:spcBef>
                <a:spcPts val="0"/>
              </a:spcBef>
              <a:defRPr sz="1660">
                <a:latin typeface="+mn-lt"/>
                <a:ea typeface="+mn-ea"/>
                <a:cs typeface="+mn-cs"/>
                <a:sym typeface="Helvetica"/>
              </a:defRPr>
            </a:pPr>
            <a:r>
              <a:t>Paper: </a:t>
            </a:r>
          </a:p>
          <a:p>
            <a:pPr algn="l" defTabSz="379475">
              <a:lnSpc>
                <a:spcPts val="2000"/>
              </a:lnSpc>
              <a:spcBef>
                <a:spcPts val="0"/>
              </a:spcBef>
              <a:defRPr sz="1660">
                <a:latin typeface="+mn-lt"/>
                <a:ea typeface="+mn-ea"/>
                <a:cs typeface="+mn-cs"/>
                <a:sym typeface="Helvetica"/>
              </a:defRPr>
            </a:pPr>
            <a:r>
              <a:t>Liegeois-Chauvel, C., Peretz, I., Baba</a:t>
            </a:r>
            <a:r>
              <a:t>ï</a:t>
            </a:r>
            <a:r>
              <a:t>, M., Laguitton, V., &amp; Chauvel, P. (1998). Contribution of different cortical areas in the temporal lobes to music processing. </a:t>
            </a:r>
            <a:r>
              <a:rPr i="1"/>
              <a:t>Brain, 121</a:t>
            </a:r>
            <a:r>
              <a:t>(10), 1853–1867</a:t>
            </a:r>
          </a:p>
          <a:p>
            <a:pPr algn="l" defTabSz="372888">
              <a:lnSpc>
                <a:spcPts val="2000"/>
              </a:lnSpc>
              <a:spcBef>
                <a:spcPts val="500"/>
              </a:spcBef>
              <a:tabLst>
                <a:tab pos="50800" algn="l"/>
                <a:tab pos="368300" algn="l"/>
                <a:tab pos="698500" algn="l"/>
                <a:tab pos="1016000" algn="l"/>
                <a:tab pos="1333500" algn="l"/>
                <a:tab pos="1663700" algn="l"/>
                <a:tab pos="1981200" algn="l"/>
                <a:tab pos="2286000" algn="l"/>
                <a:tab pos="2616200" algn="l"/>
                <a:tab pos="2933700" algn="l"/>
                <a:tab pos="3263900" algn="l"/>
                <a:tab pos="3581400" algn="l"/>
                <a:tab pos="3898900" algn="l"/>
                <a:tab pos="4216400" algn="l"/>
                <a:tab pos="4533900" algn="l"/>
                <a:tab pos="4851400" algn="l"/>
                <a:tab pos="5181600" algn="l"/>
                <a:tab pos="5499100" algn="l"/>
                <a:tab pos="5816600" algn="l"/>
                <a:tab pos="6134100" algn="l"/>
                <a:tab pos="6172200" algn="l"/>
              </a:tabLst>
              <a:defRPr b="1" sz="1660"/>
            </a:pPr>
            <a:br/>
            <a:r>
              <a:rPr b="0"/>
              <a:t>Aufgaben:</a:t>
            </a:r>
          </a:p>
          <a:p>
            <a:pPr lvl="1" indent="189737" algn="l" defTabSz="379475">
              <a:lnSpc>
                <a:spcPts val="2000"/>
              </a:lnSpc>
              <a:spcBef>
                <a:spcPts val="0"/>
              </a:spcBef>
              <a:defRPr sz="1660">
                <a:latin typeface="+mn-lt"/>
                <a:ea typeface="+mn-ea"/>
                <a:cs typeface="+mn-cs"/>
                <a:sym typeface="Helvetica"/>
              </a:defRPr>
            </a:pPr>
            <a:r>
              <a:t>Vornamen mit A-L: </a:t>
            </a:r>
          </a:p>
          <a:p>
            <a:pPr lvl="2" indent="379475" algn="l" defTabSz="379475">
              <a:lnSpc>
                <a:spcPts val="2000"/>
              </a:lnSpc>
              <a:spcBef>
                <a:spcPts val="0"/>
              </a:spcBef>
              <a:defRPr sz="1660">
                <a:latin typeface="+mn-lt"/>
                <a:ea typeface="+mn-ea"/>
                <a:cs typeface="+mn-cs"/>
                <a:sym typeface="Helvetica"/>
              </a:defRPr>
            </a:pPr>
            <a:r>
              <a:t>Ergebnisse ab S. 1860 - linke vs. rechte Hemisphäre betroffen und T1 vs. T1S. </a:t>
            </a:r>
          </a:p>
          <a:p>
            <a:pPr lvl="2" indent="379475" algn="l" defTabSz="379475">
              <a:lnSpc>
                <a:spcPts val="2000"/>
              </a:lnSpc>
              <a:spcBef>
                <a:spcPts val="0"/>
              </a:spcBef>
              <a:defRPr sz="1660">
                <a:latin typeface="+mn-lt"/>
                <a:ea typeface="+mn-ea"/>
                <a:cs typeface="+mn-cs"/>
                <a:sym typeface="Helvetica"/>
              </a:defRPr>
            </a:pPr>
            <a:r>
              <a:t>—&gt; Welche Befunde zeigten sich in den Tests? </a:t>
            </a:r>
          </a:p>
          <a:p>
            <a:pPr lvl="1" indent="189737" algn="l" defTabSz="379475">
              <a:lnSpc>
                <a:spcPts val="2000"/>
              </a:lnSpc>
              <a:spcBef>
                <a:spcPts val="0"/>
              </a:spcBef>
              <a:defRPr sz="1660">
                <a:latin typeface="+mn-lt"/>
                <a:ea typeface="+mn-ea"/>
                <a:cs typeface="+mn-cs"/>
                <a:sym typeface="Helvetica"/>
              </a:defRPr>
            </a:pPr>
          </a:p>
          <a:p>
            <a:pPr lvl="1" indent="189737" algn="l" defTabSz="379475">
              <a:lnSpc>
                <a:spcPts val="2000"/>
              </a:lnSpc>
              <a:spcBef>
                <a:spcPts val="0"/>
              </a:spcBef>
              <a:defRPr sz="1660">
                <a:latin typeface="+mn-lt"/>
                <a:ea typeface="+mn-ea"/>
                <a:cs typeface="+mn-cs"/>
                <a:sym typeface="Helvetica"/>
              </a:defRPr>
            </a:pPr>
            <a:r>
              <a:t>Vornamen mit M-Z:</a:t>
            </a:r>
          </a:p>
          <a:p>
            <a:pPr lvl="2" indent="379475" algn="l" defTabSz="379475">
              <a:lnSpc>
                <a:spcPts val="2000"/>
              </a:lnSpc>
              <a:spcBef>
                <a:spcPts val="0"/>
              </a:spcBef>
              <a:defRPr sz="1660">
                <a:latin typeface="+mn-lt"/>
                <a:ea typeface="+mn-ea"/>
                <a:cs typeface="+mn-cs"/>
                <a:sym typeface="Helvetica"/>
              </a:defRPr>
            </a:pPr>
            <a:r>
              <a:t>Ergebnisse S. 1861 (alles außer pre- &amp; postsurgery comparison) - anteriore vs. posteriore Bereiche bei T1. </a:t>
            </a:r>
          </a:p>
          <a:p>
            <a:pPr lvl="2" indent="379475" algn="l" defTabSz="379475">
              <a:lnSpc>
                <a:spcPts val="2000"/>
              </a:lnSpc>
              <a:spcBef>
                <a:spcPts val="0"/>
              </a:spcBef>
              <a:defRPr sz="1660">
                <a:latin typeface="+mn-lt"/>
                <a:ea typeface="+mn-ea"/>
                <a:cs typeface="+mn-cs"/>
                <a:sym typeface="Helvetica"/>
              </a:defRPr>
            </a:pPr>
            <a:r>
              <a:t>—&gt; Welche Befunde zeigten sich in den Tests? </a:t>
            </a:r>
          </a:p>
        </p:txBody>
      </p:sp>
      <p:sp>
        <p:nvSpPr>
          <p:cNvPr id="485"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48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8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88"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Titel 1"/>
          <p:cNvSpPr txBox="1"/>
          <p:nvPr>
            <p:ph type="title"/>
          </p:nvPr>
        </p:nvSpPr>
        <p:spPr>
          <a:xfrm>
            <a:off x="431799" y="143742"/>
            <a:ext cx="5616775" cy="864097"/>
          </a:xfrm>
          <a:prstGeom prst="rect">
            <a:avLst/>
          </a:prstGeom>
        </p:spPr>
        <p:txBody>
          <a:bodyPr/>
          <a:lstStyle/>
          <a:p>
            <a:pPr/>
            <a:r>
              <a:t>Literatur</a:t>
            </a:r>
          </a:p>
        </p:txBody>
      </p:sp>
      <p:sp>
        <p:nvSpPr>
          <p:cNvPr id="492" name="Inhaltsplatzhalter 2"/>
          <p:cNvSpPr txBox="1"/>
          <p:nvPr>
            <p:ph type="body" idx="1"/>
          </p:nvPr>
        </p:nvSpPr>
        <p:spPr>
          <a:xfrm>
            <a:off x="431799" y="1354445"/>
            <a:ext cx="7773990" cy="4275138"/>
          </a:xfrm>
          <a:prstGeom prst="rect">
            <a:avLst/>
          </a:prstGeom>
        </p:spPr>
        <p:txBody>
          <a:bodyPr/>
          <a:lstStyle/>
          <a:p>
            <a:pPr marL="178668" indent="-178668" defTabSz="452627">
              <a:lnSpc>
                <a:spcPct val="110000"/>
              </a:lnSpc>
              <a:spcBef>
                <a:spcPts val="1000"/>
              </a:spcBef>
              <a:buSzPct val="100000"/>
              <a:buChar char="•"/>
              <a:defRPr sz="1782">
                <a:latin typeface="+mn-lt"/>
                <a:ea typeface="+mn-ea"/>
                <a:cs typeface="+mn-cs"/>
                <a:sym typeface="Helvetica"/>
              </a:defRPr>
            </a:pPr>
          </a:p>
          <a:p>
            <a:pPr marL="178668" indent="-178668" defTabSz="452627">
              <a:lnSpc>
                <a:spcPct val="110000"/>
              </a:lnSpc>
              <a:spcBef>
                <a:spcPts val="1000"/>
              </a:spcBef>
              <a:buSzPct val="100000"/>
              <a:buChar char="•"/>
              <a:defRPr sz="1782">
                <a:latin typeface="+mn-lt"/>
                <a:ea typeface="+mn-ea"/>
                <a:cs typeface="+mn-cs"/>
                <a:sym typeface="Helvetica"/>
              </a:defRPr>
            </a:pPr>
            <a:r>
              <a:t>Bear, M. F., Connors, B. W. &amp; Paradiso, M. A. (2016). </a:t>
            </a:r>
            <a:r>
              <a:rPr i="1"/>
              <a:t>Neurowissenschaften</a:t>
            </a:r>
            <a:r>
              <a:t> (4. Aufl.). Springer Publishing. doi: 10.1007/978-3-662-57263-4</a:t>
            </a:r>
          </a:p>
          <a:p>
            <a:pPr marL="178668" indent="-178668" defTabSz="452627">
              <a:lnSpc>
                <a:spcPct val="110000"/>
              </a:lnSpc>
              <a:spcBef>
                <a:spcPts val="1000"/>
              </a:spcBef>
              <a:buSzPct val="100000"/>
              <a:buChar char="•"/>
              <a:defRPr sz="1782">
                <a:latin typeface="+mn-lt"/>
                <a:ea typeface="+mn-ea"/>
                <a:cs typeface="+mn-cs"/>
                <a:sym typeface="Helvetica"/>
              </a:defRPr>
            </a:pPr>
            <a:r>
              <a:t>Kandel, E. R., Schwartz, J. H., Jessell, T. M., Siegelbaum, S. A. &amp; Hudspeth, A. J. (2012). </a:t>
            </a:r>
            <a:r>
              <a:rPr i="1"/>
              <a:t>Principles of Neural Science (</a:t>
            </a:r>
            <a:r>
              <a:t>5. Aufl.). McGraw-Hill Education Ltd.</a:t>
            </a:r>
          </a:p>
          <a:p>
            <a:pPr marL="178668" indent="-178668" defTabSz="452627">
              <a:lnSpc>
                <a:spcPct val="110000"/>
              </a:lnSpc>
              <a:spcBef>
                <a:spcPts val="1000"/>
              </a:spcBef>
              <a:buSzPct val="100000"/>
              <a:buChar char="•"/>
              <a:defRPr sz="1782">
                <a:latin typeface="+mn-lt"/>
                <a:ea typeface="+mn-ea"/>
                <a:cs typeface="+mn-cs"/>
                <a:sym typeface="Helvetica"/>
              </a:defRPr>
            </a:pPr>
            <a:r>
              <a:t>Schandry, R. (2016). Aufbau und Funktion des Nervensystems. In </a:t>
            </a:r>
            <a:r>
              <a:rPr i="1"/>
              <a:t>Biologische Psychologie</a:t>
            </a:r>
            <a:r>
              <a:t> (4. ü. Aufl., S. 109–162). Beltz Verlag.</a:t>
            </a:r>
          </a:p>
          <a:p>
            <a:pPr marL="178668" indent="-178668" defTabSz="452627">
              <a:lnSpc>
                <a:spcPct val="110000"/>
              </a:lnSpc>
              <a:spcBef>
                <a:spcPts val="1000"/>
              </a:spcBef>
              <a:buSzPct val="100000"/>
              <a:buChar char="•"/>
              <a:defRPr sz="1782">
                <a:latin typeface="+mn-lt"/>
                <a:ea typeface="+mn-ea"/>
                <a:cs typeface="+mn-cs"/>
                <a:sym typeface="Helvetica"/>
              </a:defRPr>
            </a:pPr>
            <a:r>
              <a:t>Zeki, S., Aglioti, S., McKeefry, D. &amp; Berlucchi, G. (1999). The neurological basis of conscious color perception in a blind patient.</a:t>
            </a:r>
            <a:r>
              <a:rPr i="1"/>
              <a:t> Proceedings of the National Academy of Sciences, 96</a:t>
            </a:r>
            <a:r>
              <a:t>(24), 14124–14129. https://doi.org/10.1073/pnas.96.24.14124</a:t>
            </a:r>
          </a:p>
        </p:txBody>
      </p:sp>
      <p:sp>
        <p:nvSpPr>
          <p:cNvPr id="49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9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95"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8" name="Titel 1"/>
          <p:cNvSpPr txBox="1"/>
          <p:nvPr>
            <p:ph type="title"/>
          </p:nvPr>
        </p:nvSpPr>
        <p:spPr>
          <a:xfrm>
            <a:off x="431799" y="143742"/>
            <a:ext cx="5616775" cy="864097"/>
          </a:xfrm>
          <a:prstGeom prst="rect">
            <a:avLst/>
          </a:prstGeom>
        </p:spPr>
        <p:txBody>
          <a:bodyPr/>
          <a:lstStyle/>
          <a:p>
            <a:pPr/>
            <a:r>
              <a:t>Abbildungen</a:t>
            </a:r>
          </a:p>
        </p:txBody>
      </p:sp>
      <p:sp>
        <p:nvSpPr>
          <p:cNvPr id="499" name="Inhaltsplatzhalter 2"/>
          <p:cNvSpPr txBox="1"/>
          <p:nvPr>
            <p:ph type="body" idx="1"/>
          </p:nvPr>
        </p:nvSpPr>
        <p:spPr>
          <a:xfrm>
            <a:off x="276029" y="1344715"/>
            <a:ext cx="8105759" cy="4695253"/>
          </a:xfrm>
          <a:prstGeom prst="rect">
            <a:avLst/>
          </a:prstGeom>
        </p:spPr>
        <p:txBody>
          <a:bodyPr anchor="ctr"/>
          <a:lstStyle/>
          <a:p>
            <a:pPr marL="120315" indent="-120315" defTabSz="457200">
              <a:spcBef>
                <a:spcPts val="1600"/>
              </a:spcBef>
              <a:buSzPct val="100000"/>
              <a:buChar char="•"/>
              <a:defRPr sz="1200">
                <a:latin typeface="+mn-lt"/>
                <a:ea typeface="+mn-ea"/>
                <a:cs typeface="+mn-cs"/>
                <a:sym typeface="Helvetica"/>
              </a:defRPr>
            </a:pPr>
            <a:r>
              <a:t>Allyn &amp; Bacon. (2011). </a:t>
            </a:r>
            <a:r>
              <a:rPr i="1"/>
              <a:t>Perception of Color</a:t>
            </a:r>
            <a:r>
              <a:t> [Illustration]. Abgerufen von </a:t>
            </a:r>
            <a:r>
              <a:rPr>
                <a:hlinkClick r:id="rId2" invalidUrl="" action="" tgtFrame="" tooltip="" history="1" highlightClick="0" endSnd="0"/>
              </a:rPr>
              <a:t>https://kaiserscience.wordpress.com/physics/electromagnetism/perception-of-color/</a:t>
            </a:r>
          </a:p>
          <a:p>
            <a:pPr marL="120315" indent="-120315" defTabSz="457200">
              <a:spcBef>
                <a:spcPts val="1100"/>
              </a:spcBef>
              <a:buSzPct val="100000"/>
              <a:buChar char="•"/>
              <a:defRPr sz="1200">
                <a:latin typeface="+mn-lt"/>
                <a:ea typeface="+mn-ea"/>
                <a:cs typeface="+mn-cs"/>
                <a:sym typeface="Helvetica"/>
              </a:defRPr>
            </a:pPr>
            <a:r>
              <a:t>Bear, M. F., Connors, B. W. &amp; Paradiso, M. A. (2016). </a:t>
            </a:r>
            <a:r>
              <a:rPr i="1"/>
              <a:t>Neurowissenschaften</a:t>
            </a:r>
            <a:r>
              <a:t> (4. Aufl.). Springer Publishing. doi: 10.1007/978-3-662-57263-4</a:t>
            </a:r>
          </a:p>
          <a:p>
            <a:pPr marL="120315" indent="-120315" defTabSz="457200">
              <a:spcBef>
                <a:spcPts val="1600"/>
              </a:spcBef>
              <a:buSzPct val="100000"/>
              <a:buChar char="•"/>
              <a:defRPr sz="1200">
                <a:latin typeface="+mn-lt"/>
                <a:ea typeface="+mn-ea"/>
                <a:cs typeface="+mn-cs"/>
                <a:sym typeface="Helvetica"/>
              </a:defRPr>
            </a:pPr>
            <a:r>
              <a:t>Budnik, U. (2011). </a:t>
            </a:r>
            <a:r>
              <a:rPr i="1"/>
              <a:t>Centrę-Periphery-Difference in Low-Level Vision And Its Interactions with Top-Down and Sensorimotor Processes</a:t>
            </a:r>
            <a:r>
              <a:t> (Dissertation, Psychologie). Abgerufen von https://www.researchgate.net/publication/266283321_Centre-Periphery-Difference_in_Low-Level_Vision_And_Its_Interactions_with_Top-Down_and_Sensorimotor_Processes</a:t>
            </a:r>
          </a:p>
          <a:p>
            <a:pPr marL="120315" indent="-120315" defTabSz="457200">
              <a:spcBef>
                <a:spcPts val="1600"/>
              </a:spcBef>
              <a:buSzPct val="100000"/>
              <a:buChar char="•"/>
              <a:defRPr sz="1200">
                <a:latin typeface="+mn-lt"/>
                <a:ea typeface="+mn-ea"/>
                <a:cs typeface="+mn-cs"/>
                <a:sym typeface="Helvetica"/>
              </a:defRPr>
            </a:pPr>
            <a:r>
              <a:t>[Illustration]. (2014, 15. Januar). </a:t>
            </a:r>
            <a:r>
              <a:rPr i="1"/>
              <a:t>Chimerical Color Demo Templates.</a:t>
            </a:r>
            <a:r>
              <a:t> Abgerufen von </a:t>
            </a:r>
            <a:r>
              <a:rPr>
                <a:hlinkClick r:id="rId3" invalidUrl="" action="" tgtFrame="" tooltip="" history="1" highlightClick="0" endSnd="0"/>
              </a:rPr>
              <a:t>https://en.wikipedia.org/wiki/Impossible_color#/media/File:Chimerical-color-demo.svg</a:t>
            </a:r>
          </a:p>
          <a:p>
            <a:pPr marL="120315" indent="-120315" defTabSz="457200">
              <a:spcBef>
                <a:spcPts val="1600"/>
              </a:spcBef>
              <a:buSzPct val="100000"/>
              <a:buChar char="•"/>
              <a:defRPr sz="1200">
                <a:latin typeface="+mn-lt"/>
                <a:ea typeface="+mn-ea"/>
                <a:cs typeface="+mn-cs"/>
                <a:sym typeface="Helvetica"/>
              </a:defRPr>
            </a:pPr>
            <a:r>
              <a:t>[Illustration]. (o. D.). </a:t>
            </a:r>
            <a:r>
              <a:rPr i="1"/>
              <a:t>Inverse Flag.</a:t>
            </a:r>
            <a:r>
              <a:t> Abgerufen von </a:t>
            </a:r>
            <a:r>
              <a:rPr>
                <a:hlinkClick r:id="rId4" invalidUrl="" action="" tgtFrame="" tooltip="" history="1" highlightClick="0" endSnd="0"/>
              </a:rPr>
              <a:t>http://usd-apps.usd.edu/coglab/InverseFlag.html</a:t>
            </a:r>
          </a:p>
          <a:p>
            <a:pPr marL="120315" indent="-120315" defTabSz="457200">
              <a:spcBef>
                <a:spcPts val="1600"/>
              </a:spcBef>
              <a:buSzPct val="100000"/>
              <a:buChar char="•"/>
              <a:defRPr sz="1200">
                <a:latin typeface="+mn-lt"/>
                <a:ea typeface="+mn-ea"/>
                <a:cs typeface="+mn-cs"/>
                <a:sym typeface="Helvetica"/>
              </a:defRPr>
            </a:pPr>
            <a:r>
              <a:t>[Illustration]. (2007). </a:t>
            </a:r>
            <a:r>
              <a:rPr i="1"/>
              <a:t>Ventral-dorsal streams. </a:t>
            </a:r>
            <a:r>
              <a:t>Abgerufen von </a:t>
            </a:r>
            <a:r>
              <a:rPr>
                <a:hlinkClick r:id="rId5" invalidUrl="" action="" tgtFrame="" tooltip="" history="1" highlightClick="0" endSnd="0"/>
              </a:rPr>
              <a:t>https://commons.wikimedia.org/wiki/File:Ventral-dorsal_streams.svg</a:t>
            </a:r>
          </a:p>
          <a:p>
            <a:pPr marL="120315" indent="-120315" defTabSz="457200">
              <a:spcBef>
                <a:spcPts val="1600"/>
              </a:spcBef>
              <a:buSzPct val="100000"/>
              <a:buChar char="•"/>
              <a:defRPr sz="1200">
                <a:latin typeface="+mn-lt"/>
                <a:ea typeface="+mn-ea"/>
                <a:cs typeface="+mn-cs"/>
                <a:sym typeface="Helvetica"/>
              </a:defRPr>
            </a:pPr>
            <a:r>
              <a:t>Kandel, E. R., Schwartz, J. H., Jessell, T. M., Siegelbaum, S. A. &amp; Hudspeth, A. J. (2012). Principles of Neural Science (5. Aufl.). McGraw-Hill Education Ltd.</a:t>
            </a:r>
          </a:p>
          <a:p>
            <a:pPr marL="120315" indent="-120315" defTabSz="457200">
              <a:spcBef>
                <a:spcPts val="1600"/>
              </a:spcBef>
              <a:buSzPct val="100000"/>
              <a:buChar char="•"/>
              <a:defRPr sz="1200">
                <a:latin typeface="+mn-lt"/>
                <a:ea typeface="+mn-ea"/>
                <a:cs typeface="+mn-cs"/>
                <a:sym typeface="Helvetica"/>
              </a:defRPr>
            </a:pPr>
            <a:r>
              <a:t>Zeki, S., Aglioti, S., McKeefry, D. &amp; Berlucchi, G. (1999). The neurological basis of conscious color perception in a blind patient.</a:t>
            </a:r>
            <a:r>
              <a:rPr i="1"/>
              <a:t> Proceedings of the National Academy of Sciences, 96</a:t>
            </a:r>
            <a:r>
              <a:t>(24), 14124–14129. https://doi.org/10.1073/pnas.96.24.14124</a:t>
            </a:r>
          </a:p>
        </p:txBody>
      </p:sp>
      <p:sp>
        <p:nvSpPr>
          <p:cNvPr id="50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0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02"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Linie"/>
          <p:cNvSpPr/>
          <p:nvPr/>
        </p:nvSpPr>
        <p:spPr>
          <a:xfrm>
            <a:off x="468830" y="3825002"/>
            <a:ext cx="748625" cy="1"/>
          </a:xfrm>
          <a:prstGeom prst="line">
            <a:avLst/>
          </a:prstGeom>
          <a:ln w="25400">
            <a:solidFill>
              <a:srgbClr val="FF9300"/>
            </a:solidFill>
            <a:tailEnd type="stealth"/>
          </a:ln>
        </p:spPr>
        <p:txBody>
          <a:bodyPr lIns="45719" rIns="45719"/>
          <a:lstStyle/>
          <a:p>
            <a:pPr/>
          </a:p>
        </p:txBody>
      </p:sp>
      <p:sp>
        <p:nvSpPr>
          <p:cNvPr id="248" name="Titel 1"/>
          <p:cNvSpPr txBox="1"/>
          <p:nvPr>
            <p:ph type="title"/>
          </p:nvPr>
        </p:nvSpPr>
        <p:spPr>
          <a:xfrm>
            <a:off x="505414" y="91403"/>
            <a:ext cx="5616774" cy="864097"/>
          </a:xfrm>
          <a:prstGeom prst="rect">
            <a:avLst/>
          </a:prstGeom>
        </p:spPr>
        <p:txBody>
          <a:bodyPr/>
          <a:lstStyle/>
          <a:p>
            <a:pPr/>
            <a:r>
              <a:t>Wiederholung: Aufbau der Retina</a:t>
            </a:r>
          </a:p>
        </p:txBody>
      </p:sp>
      <p:sp>
        <p:nvSpPr>
          <p:cNvPr id="24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5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1"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52" name="Bildschirmfoto 2021-05-18 um 12.22.44.png" descr="Bildschirmfoto 2021-05-18 um 12.22.44.png"/>
          <p:cNvPicPr>
            <a:picLocks noChangeAspect="1"/>
          </p:cNvPicPr>
          <p:nvPr/>
        </p:nvPicPr>
        <p:blipFill>
          <a:blip r:embed="rId3">
            <a:extLst/>
          </a:blip>
          <a:srcRect l="0" t="0" r="26103" b="4566"/>
          <a:stretch>
            <a:fillRect/>
          </a:stretch>
        </p:blipFill>
        <p:spPr>
          <a:xfrm rot="5400000">
            <a:off x="2574042" y="489051"/>
            <a:ext cx="4471951" cy="6242895"/>
          </a:xfrm>
          <a:prstGeom prst="rect">
            <a:avLst/>
          </a:prstGeom>
          <a:ln w="12700">
            <a:miter lim="400000"/>
          </a:ln>
        </p:spPr>
      </p:pic>
      <p:sp>
        <p:nvSpPr>
          <p:cNvPr id="253" name="Schandry, 2016, S. 241"/>
          <p:cNvSpPr txBox="1"/>
          <p:nvPr/>
        </p:nvSpPr>
        <p:spPr>
          <a:xfrm>
            <a:off x="1535068" y="5872419"/>
            <a:ext cx="1182760"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800">
                <a:latin typeface="D-DIN"/>
                <a:ea typeface="D-DIN"/>
                <a:cs typeface="D-DIN"/>
                <a:sym typeface="D-DIN"/>
              </a:defRPr>
            </a:lvl1pPr>
          </a:lstStyle>
          <a:p>
            <a:pPr/>
            <a:r>
              <a:t>Schandry, 2016, S. 241</a:t>
            </a:r>
          </a:p>
        </p:txBody>
      </p:sp>
      <p:sp>
        <p:nvSpPr>
          <p:cNvPr id="254" name="A"/>
          <p:cNvSpPr txBox="1"/>
          <p:nvPr/>
        </p:nvSpPr>
        <p:spPr>
          <a:xfrm>
            <a:off x="3858437" y="2949680"/>
            <a:ext cx="205790" cy="264256"/>
          </a:xfrm>
          <a:prstGeom prst="rect">
            <a:avLst/>
          </a:prstGeom>
          <a:solidFill>
            <a:srgbClr val="719FD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A</a:t>
            </a:r>
          </a:p>
        </p:txBody>
      </p:sp>
      <p:sp>
        <p:nvSpPr>
          <p:cNvPr id="255" name="A"/>
          <p:cNvSpPr txBox="1"/>
          <p:nvPr/>
        </p:nvSpPr>
        <p:spPr>
          <a:xfrm>
            <a:off x="3926038" y="4456088"/>
            <a:ext cx="205790" cy="264255"/>
          </a:xfrm>
          <a:prstGeom prst="rect">
            <a:avLst/>
          </a:prstGeom>
          <a:solidFill>
            <a:srgbClr val="719FD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A</a:t>
            </a:r>
          </a:p>
        </p:txBody>
      </p:sp>
      <p:sp>
        <p:nvSpPr>
          <p:cNvPr id="256" name="G"/>
          <p:cNvSpPr txBox="1"/>
          <p:nvPr/>
        </p:nvSpPr>
        <p:spPr>
          <a:xfrm>
            <a:off x="2382741" y="5067339"/>
            <a:ext cx="222682" cy="264255"/>
          </a:xfrm>
          <a:prstGeom prst="rect">
            <a:avLst/>
          </a:prstGeom>
          <a:solidFill>
            <a:srgbClr val="F4AFB6"/>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a:t>
            </a:r>
          </a:p>
        </p:txBody>
      </p:sp>
      <p:sp>
        <p:nvSpPr>
          <p:cNvPr id="257" name="G"/>
          <p:cNvSpPr txBox="1"/>
          <p:nvPr/>
        </p:nvSpPr>
        <p:spPr>
          <a:xfrm>
            <a:off x="2347852" y="3007653"/>
            <a:ext cx="222683" cy="264256"/>
          </a:xfrm>
          <a:prstGeom prst="rect">
            <a:avLst/>
          </a:prstGeom>
          <a:solidFill>
            <a:srgbClr val="F4AFB6"/>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a:t>
            </a:r>
          </a:p>
        </p:txBody>
      </p:sp>
      <p:sp>
        <p:nvSpPr>
          <p:cNvPr id="258" name="G"/>
          <p:cNvSpPr txBox="1"/>
          <p:nvPr/>
        </p:nvSpPr>
        <p:spPr>
          <a:xfrm>
            <a:off x="2341366" y="2057382"/>
            <a:ext cx="222683" cy="264256"/>
          </a:xfrm>
          <a:prstGeom prst="rect">
            <a:avLst/>
          </a:prstGeom>
          <a:solidFill>
            <a:srgbClr val="ED657D"/>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a:t>
            </a:r>
          </a:p>
        </p:txBody>
      </p:sp>
      <p:sp>
        <p:nvSpPr>
          <p:cNvPr id="259" name="G"/>
          <p:cNvSpPr txBox="1"/>
          <p:nvPr/>
        </p:nvSpPr>
        <p:spPr>
          <a:xfrm>
            <a:off x="2415219" y="4001621"/>
            <a:ext cx="222683" cy="264255"/>
          </a:xfrm>
          <a:prstGeom prst="rect">
            <a:avLst/>
          </a:prstGeom>
          <a:solidFill>
            <a:srgbClr val="ED657D"/>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a:t>
            </a:r>
          </a:p>
        </p:txBody>
      </p:sp>
      <p:sp>
        <p:nvSpPr>
          <p:cNvPr id="260" name="B"/>
          <p:cNvSpPr txBox="1"/>
          <p:nvPr/>
        </p:nvSpPr>
        <p:spPr>
          <a:xfrm>
            <a:off x="4282093" y="1856699"/>
            <a:ext cx="205790" cy="264255"/>
          </a:xfrm>
          <a:prstGeom prst="rect">
            <a:avLst/>
          </a:prstGeom>
          <a:solidFill>
            <a:srgbClr val="B83EA6"/>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261" name="B"/>
          <p:cNvSpPr txBox="1"/>
          <p:nvPr/>
        </p:nvSpPr>
        <p:spPr>
          <a:xfrm>
            <a:off x="4335016" y="3153310"/>
            <a:ext cx="205790" cy="264256"/>
          </a:xfrm>
          <a:prstGeom prst="rect">
            <a:avLst/>
          </a:prstGeom>
          <a:solidFill>
            <a:srgbClr val="E0AAD9"/>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262" name="B"/>
          <p:cNvSpPr txBox="1"/>
          <p:nvPr/>
        </p:nvSpPr>
        <p:spPr>
          <a:xfrm>
            <a:off x="4130310" y="3909638"/>
            <a:ext cx="205791" cy="264255"/>
          </a:xfrm>
          <a:prstGeom prst="rect">
            <a:avLst/>
          </a:prstGeom>
          <a:solidFill>
            <a:srgbClr val="C6429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263" name="B"/>
          <p:cNvSpPr txBox="1"/>
          <p:nvPr/>
        </p:nvSpPr>
        <p:spPr>
          <a:xfrm>
            <a:off x="4294957" y="4925428"/>
            <a:ext cx="205791" cy="264255"/>
          </a:xfrm>
          <a:prstGeom prst="rect">
            <a:avLst/>
          </a:prstGeom>
          <a:solidFill>
            <a:srgbClr val="E5B5DE"/>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264" name="B"/>
          <p:cNvSpPr txBox="1"/>
          <p:nvPr/>
        </p:nvSpPr>
        <p:spPr>
          <a:xfrm>
            <a:off x="4183861" y="5353609"/>
            <a:ext cx="205791" cy="264255"/>
          </a:xfrm>
          <a:prstGeom prst="rect">
            <a:avLst/>
          </a:prstGeom>
          <a:solidFill>
            <a:srgbClr val="F7DC6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265" name="B"/>
          <p:cNvSpPr txBox="1"/>
          <p:nvPr/>
        </p:nvSpPr>
        <p:spPr>
          <a:xfrm>
            <a:off x="4164498" y="2367783"/>
            <a:ext cx="205791" cy="264255"/>
          </a:xfrm>
          <a:prstGeom prst="rect">
            <a:avLst/>
          </a:prstGeom>
          <a:solidFill>
            <a:srgbClr val="F7DC63"/>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B</a:t>
            </a:r>
          </a:p>
        </p:txBody>
      </p:sp>
      <p:sp>
        <p:nvSpPr>
          <p:cNvPr id="266" name="H"/>
          <p:cNvSpPr txBox="1"/>
          <p:nvPr/>
        </p:nvSpPr>
        <p:spPr>
          <a:xfrm>
            <a:off x="4626779" y="4505738"/>
            <a:ext cx="214199" cy="264255"/>
          </a:xfrm>
          <a:prstGeom prst="rect">
            <a:avLst/>
          </a:prstGeom>
          <a:solidFill>
            <a:srgbClr val="6696CD"/>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H</a:t>
            </a:r>
          </a:p>
        </p:txBody>
      </p:sp>
      <p:sp>
        <p:nvSpPr>
          <p:cNvPr id="267" name="Z"/>
          <p:cNvSpPr txBox="1"/>
          <p:nvPr/>
        </p:nvSpPr>
        <p:spPr>
          <a:xfrm>
            <a:off x="5577595" y="3067486"/>
            <a:ext cx="197233" cy="264255"/>
          </a:xfrm>
          <a:prstGeom prst="rect">
            <a:avLst/>
          </a:prstGeom>
          <a:solidFill>
            <a:srgbClr val="83D7A7"/>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a:t>
            </a:r>
          </a:p>
        </p:txBody>
      </p:sp>
      <p:sp>
        <p:nvSpPr>
          <p:cNvPr id="268" name="Z"/>
          <p:cNvSpPr txBox="1"/>
          <p:nvPr/>
        </p:nvSpPr>
        <p:spPr>
          <a:xfrm>
            <a:off x="5590295" y="1813361"/>
            <a:ext cx="197233" cy="264255"/>
          </a:xfrm>
          <a:prstGeom prst="rect">
            <a:avLst/>
          </a:prstGeom>
          <a:solidFill>
            <a:srgbClr val="83D7A7"/>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a:t>
            </a:r>
          </a:p>
        </p:txBody>
      </p:sp>
      <p:sp>
        <p:nvSpPr>
          <p:cNvPr id="269" name="Z"/>
          <p:cNvSpPr txBox="1"/>
          <p:nvPr/>
        </p:nvSpPr>
        <p:spPr>
          <a:xfrm>
            <a:off x="5638495" y="4047176"/>
            <a:ext cx="197233" cy="264256"/>
          </a:xfrm>
          <a:prstGeom prst="rect">
            <a:avLst/>
          </a:prstGeom>
          <a:solidFill>
            <a:srgbClr val="83D7A7"/>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a:t>
            </a:r>
          </a:p>
        </p:txBody>
      </p:sp>
      <p:sp>
        <p:nvSpPr>
          <p:cNvPr id="270" name="Z"/>
          <p:cNvSpPr txBox="1"/>
          <p:nvPr/>
        </p:nvSpPr>
        <p:spPr>
          <a:xfrm>
            <a:off x="5639905" y="5000427"/>
            <a:ext cx="197233" cy="264255"/>
          </a:xfrm>
          <a:prstGeom prst="rect">
            <a:avLst/>
          </a:prstGeom>
          <a:solidFill>
            <a:srgbClr val="83D7A7"/>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a:t>
            </a:r>
          </a:p>
        </p:txBody>
      </p:sp>
      <p:sp>
        <p:nvSpPr>
          <p:cNvPr id="271" name="S"/>
          <p:cNvSpPr txBox="1"/>
          <p:nvPr/>
        </p:nvSpPr>
        <p:spPr>
          <a:xfrm>
            <a:off x="5540755" y="4491456"/>
            <a:ext cx="205791" cy="264256"/>
          </a:xfrm>
          <a:prstGeom prst="rect">
            <a:avLst/>
          </a:prstGeom>
          <a:solidFill>
            <a:srgbClr val="AED4E9"/>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a:t>
            </a:r>
          </a:p>
        </p:txBody>
      </p:sp>
      <p:sp>
        <p:nvSpPr>
          <p:cNvPr id="272" name="S"/>
          <p:cNvSpPr txBox="1"/>
          <p:nvPr/>
        </p:nvSpPr>
        <p:spPr>
          <a:xfrm>
            <a:off x="5535555" y="5484367"/>
            <a:ext cx="205790" cy="264255"/>
          </a:xfrm>
          <a:prstGeom prst="rect">
            <a:avLst/>
          </a:prstGeom>
          <a:solidFill>
            <a:srgbClr val="B1D4EB"/>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a:t>
            </a:r>
          </a:p>
        </p:txBody>
      </p:sp>
      <p:sp>
        <p:nvSpPr>
          <p:cNvPr id="273" name="S"/>
          <p:cNvSpPr txBox="1"/>
          <p:nvPr/>
        </p:nvSpPr>
        <p:spPr>
          <a:xfrm>
            <a:off x="5489285" y="3521196"/>
            <a:ext cx="205791" cy="264255"/>
          </a:xfrm>
          <a:prstGeom prst="rect">
            <a:avLst/>
          </a:prstGeom>
          <a:solidFill>
            <a:srgbClr val="AED4E9"/>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a:t>
            </a:r>
          </a:p>
        </p:txBody>
      </p:sp>
      <p:sp>
        <p:nvSpPr>
          <p:cNvPr id="274" name="S"/>
          <p:cNvSpPr txBox="1"/>
          <p:nvPr/>
        </p:nvSpPr>
        <p:spPr>
          <a:xfrm>
            <a:off x="5490695" y="2597205"/>
            <a:ext cx="205791" cy="264256"/>
          </a:xfrm>
          <a:prstGeom prst="rect">
            <a:avLst/>
          </a:prstGeom>
          <a:solidFill>
            <a:srgbClr val="AED4E9"/>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a:t>
            </a:r>
          </a:p>
        </p:txBody>
      </p:sp>
      <p:sp>
        <p:nvSpPr>
          <p:cNvPr id="275" name="S"/>
          <p:cNvSpPr txBox="1"/>
          <p:nvPr/>
        </p:nvSpPr>
        <p:spPr>
          <a:xfrm>
            <a:off x="5478885" y="2241675"/>
            <a:ext cx="205790" cy="264256"/>
          </a:xfrm>
          <a:prstGeom prst="rect">
            <a:avLst/>
          </a:prstGeom>
          <a:solidFill>
            <a:srgbClr val="AED4E9"/>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a:t>
            </a:r>
          </a:p>
        </p:txBody>
      </p:sp>
      <p:sp>
        <p:nvSpPr>
          <p:cNvPr id="276" name="Rechteck"/>
          <p:cNvSpPr/>
          <p:nvPr/>
        </p:nvSpPr>
        <p:spPr>
          <a:xfrm>
            <a:off x="797473" y="1330108"/>
            <a:ext cx="2498656" cy="262155"/>
          </a:xfrm>
          <a:prstGeom prst="rect">
            <a:avLst/>
          </a:prstGeom>
          <a:solidFill>
            <a:schemeClr val="accent3">
              <a:lumOff val="44000"/>
            </a:schemeClr>
          </a:solidFill>
          <a:ln w="25400">
            <a:solidFill>
              <a:schemeClr val="accent3">
                <a:lumOff val="44000"/>
              </a:schemeClr>
            </a:solidFill>
          </a:ln>
        </p:spPr>
        <p:txBody>
          <a:bodyPr lIns="45719" rIns="45719"/>
          <a:lstStyle/>
          <a:p>
            <a:pPr/>
          </a:p>
        </p:txBody>
      </p:sp>
      <p:sp>
        <p:nvSpPr>
          <p:cNvPr id="277" name="Abbildung 1…"/>
          <p:cNvSpPr txBox="1"/>
          <p:nvPr/>
        </p:nvSpPr>
        <p:spPr>
          <a:xfrm>
            <a:off x="1575557" y="1225336"/>
            <a:ext cx="7464234"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latin typeface="D-DIN"/>
                <a:ea typeface="D-DIN"/>
                <a:cs typeface="D-DIN"/>
                <a:sym typeface="D-DIN"/>
              </a:defRPr>
            </a:pPr>
            <a:r>
              <a:t>Abbildung 1</a:t>
            </a:r>
          </a:p>
          <a:p>
            <a:pPr defTabSz="457200">
              <a:defRPr sz="800">
                <a:latin typeface="D-DIN"/>
                <a:ea typeface="D-DIN"/>
                <a:cs typeface="D-DIN"/>
                <a:sym typeface="D-DIN"/>
              </a:defRPr>
            </a:pPr>
            <a:r>
              <a:t>Aufbau der Retina. Z = Zapfen, S = Stäbchen, B = Bipolarzellen, H = Horizontalzellen, A = Amakrinzellen, G = Ganglienzellen.</a:t>
            </a:r>
          </a:p>
        </p:txBody>
      </p:sp>
      <p:sp>
        <p:nvSpPr>
          <p:cNvPr id="278" name="Linie"/>
          <p:cNvSpPr/>
          <p:nvPr/>
        </p:nvSpPr>
        <p:spPr>
          <a:xfrm>
            <a:off x="486919" y="3175236"/>
            <a:ext cx="748626" cy="1"/>
          </a:xfrm>
          <a:prstGeom prst="line">
            <a:avLst/>
          </a:prstGeom>
          <a:ln w="25400">
            <a:solidFill>
              <a:srgbClr val="FF9300"/>
            </a:solidFill>
            <a:tailEnd type="stealth"/>
          </a:ln>
        </p:spPr>
        <p:txBody>
          <a:bodyPr lIns="45719" rIns="45719"/>
          <a:lstStyle/>
          <a:p>
            <a:pPr/>
          </a:p>
        </p:txBody>
      </p:sp>
      <p:sp>
        <p:nvSpPr>
          <p:cNvPr id="279" name="Linie"/>
          <p:cNvSpPr/>
          <p:nvPr/>
        </p:nvSpPr>
        <p:spPr>
          <a:xfrm>
            <a:off x="481724" y="3607301"/>
            <a:ext cx="748626" cy="1"/>
          </a:xfrm>
          <a:prstGeom prst="line">
            <a:avLst/>
          </a:prstGeom>
          <a:ln w="25400">
            <a:solidFill>
              <a:srgbClr val="FF9300"/>
            </a:solidFill>
            <a:tailEnd type="stealth"/>
          </a:ln>
        </p:spPr>
        <p:txBody>
          <a:bodyPr lIns="45719" rIns="45719"/>
          <a:lstStyle/>
          <a:p>
            <a:pPr/>
          </a:p>
        </p:txBody>
      </p:sp>
      <p:sp>
        <p:nvSpPr>
          <p:cNvPr id="280" name="Linie"/>
          <p:cNvSpPr/>
          <p:nvPr/>
        </p:nvSpPr>
        <p:spPr>
          <a:xfrm>
            <a:off x="466635" y="4028649"/>
            <a:ext cx="748625" cy="1"/>
          </a:xfrm>
          <a:prstGeom prst="line">
            <a:avLst/>
          </a:prstGeom>
          <a:ln w="25400">
            <a:solidFill>
              <a:srgbClr val="FF9300"/>
            </a:solidFill>
            <a:tailEnd type="stealth"/>
          </a:ln>
        </p:spPr>
        <p:txBody>
          <a:bodyPr lIns="45719" rIns="45719"/>
          <a:lstStyle/>
          <a:p>
            <a:pPr/>
          </a:p>
        </p:txBody>
      </p:sp>
      <p:sp>
        <p:nvSpPr>
          <p:cNvPr id="281" name="Linie"/>
          <p:cNvSpPr/>
          <p:nvPr/>
        </p:nvSpPr>
        <p:spPr>
          <a:xfrm>
            <a:off x="450996" y="4430757"/>
            <a:ext cx="748626" cy="1"/>
          </a:xfrm>
          <a:prstGeom prst="line">
            <a:avLst/>
          </a:prstGeom>
          <a:ln w="25400">
            <a:solidFill>
              <a:srgbClr val="FF9300"/>
            </a:solidFill>
            <a:tailEnd type="stealth"/>
          </a:ln>
        </p:spPr>
        <p:txBody>
          <a:bodyPr lIns="45719" rIns="45719"/>
          <a:lstStyle/>
          <a:p>
            <a:pPr/>
          </a:p>
        </p:txBody>
      </p:sp>
      <p:sp>
        <p:nvSpPr>
          <p:cNvPr id="282" name="Licht"/>
          <p:cNvSpPr txBox="1"/>
          <p:nvPr/>
        </p:nvSpPr>
        <p:spPr>
          <a:xfrm rot="16200000">
            <a:off x="502635" y="3613487"/>
            <a:ext cx="587014" cy="350662"/>
          </a:xfrm>
          <a:prstGeom prst="rect">
            <a:avLst/>
          </a:prstGeom>
          <a:solidFill>
            <a:schemeClr val="accent3">
              <a:lumOff val="44000"/>
              <a:alpha val="72006"/>
            </a:schemeClr>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r>
              <a:t>Licht</a:t>
            </a:r>
          </a:p>
        </p:txBody>
      </p:sp>
      <p:sp>
        <p:nvSpPr>
          <p:cNvPr id="283" name="Linie"/>
          <p:cNvSpPr/>
          <p:nvPr/>
        </p:nvSpPr>
        <p:spPr>
          <a:xfrm>
            <a:off x="485295" y="3386336"/>
            <a:ext cx="748625" cy="1"/>
          </a:xfrm>
          <a:prstGeom prst="line">
            <a:avLst/>
          </a:prstGeom>
          <a:ln w="25400">
            <a:solidFill>
              <a:srgbClr val="FF9300"/>
            </a:solidFill>
            <a:tailEnd type="stealth"/>
          </a:ln>
        </p:spPr>
        <p:txBody>
          <a:bodyPr lIns="45719" rIns="45719"/>
          <a:lstStyle/>
          <a:p>
            <a:pPr/>
          </a:p>
        </p:txBody>
      </p:sp>
      <p:sp>
        <p:nvSpPr>
          <p:cNvPr id="284" name="Linie"/>
          <p:cNvSpPr/>
          <p:nvPr/>
        </p:nvSpPr>
        <p:spPr>
          <a:xfrm>
            <a:off x="460064" y="4244696"/>
            <a:ext cx="748625" cy="1"/>
          </a:xfrm>
          <a:prstGeom prst="line">
            <a:avLst/>
          </a:prstGeom>
          <a:ln w="25400">
            <a:solidFill>
              <a:srgbClr val="FF9300"/>
            </a:solidFill>
            <a:tailEnd type="stealth"/>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8" name="Bildschirmfoto 2021-11-15 um 15.16.23.png" descr="Bildschirmfoto 2021-11-15 um 15.16.23.png"/>
          <p:cNvPicPr>
            <a:picLocks noChangeAspect="1"/>
          </p:cNvPicPr>
          <p:nvPr/>
        </p:nvPicPr>
        <p:blipFill>
          <a:blip r:embed="rId3">
            <a:extLst/>
          </a:blip>
          <a:stretch>
            <a:fillRect/>
          </a:stretch>
        </p:blipFill>
        <p:spPr>
          <a:xfrm>
            <a:off x="19019" y="1619667"/>
            <a:ext cx="5290239" cy="3995582"/>
          </a:xfrm>
          <a:prstGeom prst="rect">
            <a:avLst/>
          </a:prstGeom>
          <a:ln w="12700">
            <a:miter lim="400000"/>
          </a:ln>
        </p:spPr>
      </p:pic>
      <p:pic>
        <p:nvPicPr>
          <p:cNvPr id="289" name="Bildschirmfoto 2021-11-15 um 14.37.44.png" descr="Bildschirmfoto 2021-11-15 um 14.37.44.png"/>
          <p:cNvPicPr>
            <a:picLocks noChangeAspect="1"/>
          </p:cNvPicPr>
          <p:nvPr/>
        </p:nvPicPr>
        <p:blipFill>
          <a:blip r:embed="rId4">
            <a:extLst/>
          </a:blip>
          <a:srcRect l="0" t="1084" r="0" b="0"/>
          <a:stretch>
            <a:fillRect/>
          </a:stretch>
        </p:blipFill>
        <p:spPr>
          <a:xfrm>
            <a:off x="5168611" y="2719576"/>
            <a:ext cx="3446531" cy="2619957"/>
          </a:xfrm>
          <a:prstGeom prst="rect">
            <a:avLst/>
          </a:prstGeom>
          <a:ln w="12700">
            <a:miter lim="400000"/>
          </a:ln>
        </p:spPr>
      </p:pic>
      <p:sp>
        <p:nvSpPr>
          <p:cNvPr id="290" name="Titel 1"/>
          <p:cNvSpPr txBox="1"/>
          <p:nvPr>
            <p:ph type="title"/>
          </p:nvPr>
        </p:nvSpPr>
        <p:spPr>
          <a:xfrm>
            <a:off x="505414" y="91403"/>
            <a:ext cx="5616774" cy="864097"/>
          </a:xfrm>
          <a:prstGeom prst="rect">
            <a:avLst/>
          </a:prstGeom>
        </p:spPr>
        <p:txBody>
          <a:bodyPr/>
          <a:lstStyle/>
          <a:p>
            <a:pPr/>
            <a:r>
              <a:t>Wiederholung: rezeptive Felder</a:t>
            </a:r>
          </a:p>
        </p:txBody>
      </p:sp>
      <p:sp>
        <p:nvSpPr>
          <p:cNvPr id="29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9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3"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94" name="Antagonistisches…"/>
          <p:cNvSpPr txBox="1"/>
          <p:nvPr/>
        </p:nvSpPr>
        <p:spPr>
          <a:xfrm>
            <a:off x="7042571" y="2171751"/>
            <a:ext cx="1497718"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latin typeface="+mn-lt"/>
                <a:ea typeface="+mn-ea"/>
                <a:cs typeface="+mn-cs"/>
                <a:sym typeface="Helvetica"/>
              </a:defRPr>
            </a:pPr>
            <a:r>
              <a:t>Antagonistisches </a:t>
            </a:r>
          </a:p>
          <a:p>
            <a:pPr>
              <a:defRPr sz="1400">
                <a:latin typeface="+mn-lt"/>
                <a:ea typeface="+mn-ea"/>
                <a:cs typeface="+mn-cs"/>
                <a:sym typeface="Helvetica"/>
              </a:defRPr>
            </a:pPr>
            <a:r>
              <a:t>Umfeld</a:t>
            </a:r>
          </a:p>
        </p:txBody>
      </p:sp>
      <p:sp>
        <p:nvSpPr>
          <p:cNvPr id="295" name="Zentrum"/>
          <p:cNvSpPr txBox="1"/>
          <p:nvPr/>
        </p:nvSpPr>
        <p:spPr>
          <a:xfrm>
            <a:off x="6244686" y="2452226"/>
            <a:ext cx="766116"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n-lt"/>
                <a:ea typeface="+mn-ea"/>
                <a:cs typeface="+mn-cs"/>
                <a:sym typeface="Helvetica"/>
              </a:defRPr>
            </a:lvl1pPr>
          </a:lstStyle>
          <a:p>
            <a:pPr/>
            <a:r>
              <a:t>Zentrum</a:t>
            </a:r>
          </a:p>
        </p:txBody>
      </p:sp>
      <p:sp>
        <p:nvSpPr>
          <p:cNvPr id="296" name="Photo-…"/>
          <p:cNvSpPr txBox="1"/>
          <p:nvPr/>
        </p:nvSpPr>
        <p:spPr>
          <a:xfrm>
            <a:off x="5188405" y="2179552"/>
            <a:ext cx="756392"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latin typeface="+mn-lt"/>
                <a:ea typeface="+mn-ea"/>
                <a:cs typeface="+mn-cs"/>
                <a:sym typeface="Helvetica"/>
              </a:defRPr>
            </a:pPr>
            <a:r>
              <a:t>Photo-</a:t>
            </a:r>
          </a:p>
          <a:p>
            <a:pPr>
              <a:defRPr sz="1400">
                <a:latin typeface="+mn-lt"/>
                <a:ea typeface="+mn-ea"/>
                <a:cs typeface="+mn-cs"/>
                <a:sym typeface="Helvetica"/>
              </a:defRPr>
            </a:pPr>
            <a:r>
              <a:t>rezeptor</a:t>
            </a:r>
          </a:p>
        </p:txBody>
      </p:sp>
      <p:sp>
        <p:nvSpPr>
          <p:cNvPr id="297" name="Horizontalzelle"/>
          <p:cNvSpPr txBox="1"/>
          <p:nvPr/>
        </p:nvSpPr>
        <p:spPr>
          <a:xfrm>
            <a:off x="7201958" y="4523051"/>
            <a:ext cx="1319657" cy="307341"/>
          </a:xfrm>
          <a:prstGeom prst="rect">
            <a:avLst/>
          </a:prstGeom>
          <a:solidFill>
            <a:schemeClr val="accent3">
              <a:lumOff val="44000"/>
            </a:schemeClr>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mn-lt"/>
                <a:ea typeface="+mn-ea"/>
                <a:cs typeface="+mn-cs"/>
                <a:sym typeface="Helvetica"/>
              </a:defRPr>
            </a:lvl1pPr>
          </a:lstStyle>
          <a:p>
            <a:pPr/>
            <a:r>
              <a:t>Horizontalzelle </a:t>
            </a:r>
          </a:p>
        </p:txBody>
      </p:sp>
      <p:sp>
        <p:nvSpPr>
          <p:cNvPr id="298" name="Bipolarzelle"/>
          <p:cNvSpPr txBox="1"/>
          <p:nvPr/>
        </p:nvSpPr>
        <p:spPr>
          <a:xfrm>
            <a:off x="7176882" y="4909712"/>
            <a:ext cx="1287070" cy="523241"/>
          </a:xfrm>
          <a:prstGeom prst="rect">
            <a:avLst/>
          </a:prstGeom>
          <a:solidFill>
            <a:schemeClr val="accent3">
              <a:lumOff val="44000"/>
            </a:schemeClr>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1400">
                <a:latin typeface="+mn-lt"/>
                <a:ea typeface="+mn-ea"/>
                <a:cs typeface="+mn-cs"/>
                <a:sym typeface="Helvetica"/>
              </a:defRPr>
            </a:pPr>
            <a:r>
              <a:t>Bipolarzelle</a:t>
            </a:r>
          </a:p>
          <a:p>
            <a:pPr>
              <a:defRPr sz="1400">
                <a:latin typeface="+mn-lt"/>
                <a:ea typeface="+mn-ea"/>
                <a:cs typeface="+mn-cs"/>
                <a:sym typeface="Helvetica"/>
              </a:defRPr>
            </a:pPr>
            <a:r>
              <a:t>     </a:t>
            </a:r>
          </a:p>
        </p:txBody>
      </p:sp>
      <p:sp>
        <p:nvSpPr>
          <p:cNvPr id="299" name="Mark, Connors &amp; Paradiso, 2016, S. 337 (linke Abbildung) und S. 339 (rechte Abbildung)"/>
          <p:cNvSpPr txBox="1"/>
          <p:nvPr/>
        </p:nvSpPr>
        <p:spPr>
          <a:xfrm>
            <a:off x="286375" y="5758471"/>
            <a:ext cx="4080233"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Mark, Connors &amp; Paradiso, 2016, S. 337 (linke Abbildung) und S. 339 (rechte Abbildung)</a:t>
            </a:r>
          </a:p>
        </p:txBody>
      </p:sp>
      <p:sp>
        <p:nvSpPr>
          <p:cNvPr id="300" name="Rechteck"/>
          <p:cNvSpPr/>
          <p:nvPr/>
        </p:nvSpPr>
        <p:spPr>
          <a:xfrm>
            <a:off x="-14312" y="1771367"/>
            <a:ext cx="1019937" cy="721160"/>
          </a:xfrm>
          <a:prstGeom prst="rect">
            <a:avLst/>
          </a:prstGeom>
          <a:solidFill>
            <a:schemeClr val="accent3">
              <a:lumOff val="44000"/>
            </a:schemeClr>
          </a:solidFill>
          <a:ln w="12700">
            <a:miter lim="400000"/>
          </a:ln>
        </p:spPr>
        <p:txBody>
          <a:bodyPr lIns="45719" rIns="45719"/>
          <a:lstStyle/>
          <a:p>
            <a:pPr/>
          </a:p>
        </p:txBody>
      </p:sp>
      <p:sp>
        <p:nvSpPr>
          <p:cNvPr id="301" name="Abbildung 2…"/>
          <p:cNvSpPr txBox="1"/>
          <p:nvPr/>
        </p:nvSpPr>
        <p:spPr>
          <a:xfrm>
            <a:off x="300528" y="1329761"/>
            <a:ext cx="1370917"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800">
                <a:latin typeface="D-DIN"/>
                <a:ea typeface="D-DIN"/>
                <a:cs typeface="D-DIN"/>
                <a:sym typeface="D-DIN"/>
              </a:defRPr>
            </a:pPr>
            <a:r>
              <a:t>Abbildung 2</a:t>
            </a:r>
          </a:p>
          <a:p>
            <a:pPr>
              <a:defRPr sz="800">
                <a:latin typeface="D-DIN"/>
                <a:ea typeface="D-DIN"/>
                <a:cs typeface="D-DIN"/>
                <a:sym typeface="D-DIN"/>
              </a:defRPr>
            </a:pPr>
            <a:r>
              <a:t>Was ist ein rezeptives Feld?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Titel 1"/>
          <p:cNvSpPr txBox="1"/>
          <p:nvPr>
            <p:ph type="title"/>
          </p:nvPr>
        </p:nvSpPr>
        <p:spPr>
          <a:xfrm>
            <a:off x="505414" y="91403"/>
            <a:ext cx="5616774" cy="864097"/>
          </a:xfrm>
          <a:prstGeom prst="rect">
            <a:avLst/>
          </a:prstGeom>
        </p:spPr>
        <p:txBody>
          <a:bodyPr/>
          <a:lstStyle/>
          <a:p>
            <a:pPr/>
            <a:r>
              <a:t>Wiederholung: rezeptive Felder</a:t>
            </a:r>
          </a:p>
        </p:txBody>
      </p:sp>
      <p:sp>
        <p:nvSpPr>
          <p:cNvPr id="30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0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08"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09" name="Abbildung 3…"/>
          <p:cNvSpPr txBox="1"/>
          <p:nvPr/>
        </p:nvSpPr>
        <p:spPr>
          <a:xfrm>
            <a:off x="571848" y="1264467"/>
            <a:ext cx="3314134"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3</a:t>
            </a:r>
          </a:p>
          <a:p>
            <a:pPr defTabSz="457200">
              <a:defRPr sz="1000">
                <a:latin typeface="D-DIN"/>
                <a:ea typeface="D-DIN"/>
                <a:cs typeface="D-DIN"/>
                <a:sym typeface="D-DIN"/>
              </a:defRPr>
            </a:pPr>
            <a:r>
              <a:t>Funktionsweise einer ON-Bipolarzelle.</a:t>
            </a:r>
          </a:p>
        </p:txBody>
      </p:sp>
      <p:sp>
        <p:nvSpPr>
          <p:cNvPr id="310" name="Linie"/>
          <p:cNvSpPr/>
          <p:nvPr/>
        </p:nvSpPr>
        <p:spPr>
          <a:xfrm>
            <a:off x="3891205" y="5220386"/>
            <a:ext cx="574929" cy="6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194"/>
                </a:moveTo>
                <a:lnTo>
                  <a:pt x="2042" y="0"/>
                </a:lnTo>
                <a:lnTo>
                  <a:pt x="2958" y="1594"/>
                </a:lnTo>
                <a:cubicBezTo>
                  <a:pt x="3365" y="4694"/>
                  <a:pt x="3772" y="7794"/>
                  <a:pt x="4179" y="10894"/>
                </a:cubicBezTo>
                <a:cubicBezTo>
                  <a:pt x="4382" y="12444"/>
                  <a:pt x="4586" y="13994"/>
                  <a:pt x="4789" y="15544"/>
                </a:cubicBezTo>
                <a:lnTo>
                  <a:pt x="5400" y="20194"/>
                </a:lnTo>
                <a:lnTo>
                  <a:pt x="6384" y="12084"/>
                </a:lnTo>
                <a:lnTo>
                  <a:pt x="7330" y="21600"/>
                </a:lnTo>
                <a:lnTo>
                  <a:pt x="8100" y="20194"/>
                </a:lnTo>
                <a:lnTo>
                  <a:pt x="9450" y="20194"/>
                </a:lnTo>
                <a:lnTo>
                  <a:pt x="10800" y="20194"/>
                </a:lnTo>
                <a:lnTo>
                  <a:pt x="12150" y="20194"/>
                </a:lnTo>
                <a:lnTo>
                  <a:pt x="13500" y="20194"/>
                </a:lnTo>
                <a:lnTo>
                  <a:pt x="14850" y="20194"/>
                </a:lnTo>
                <a:lnTo>
                  <a:pt x="16179" y="20021"/>
                </a:lnTo>
                <a:lnTo>
                  <a:pt x="17256" y="19165"/>
                </a:lnTo>
                <a:lnTo>
                  <a:pt x="18311" y="17233"/>
                </a:lnTo>
                <a:lnTo>
                  <a:pt x="19321" y="20194"/>
                </a:lnTo>
                <a:lnTo>
                  <a:pt x="21600" y="20194"/>
                </a:lnTo>
              </a:path>
            </a:pathLst>
          </a:custGeom>
          <a:ln w="12700">
            <a:solidFill>
              <a:schemeClr val="accent3">
                <a:lumOff val="11000"/>
              </a:schemeClr>
            </a:solidFill>
          </a:ln>
        </p:spPr>
        <p:txBody>
          <a:bodyPr lIns="45719" rIns="45719"/>
          <a:lstStyle/>
          <a:p>
            <a:pPr/>
          </a:p>
        </p:txBody>
      </p:sp>
      <p:pic>
        <p:nvPicPr>
          <p:cNvPr id="311" name="Bildschirmfoto 2021-11-15 um 15.28.55.png" descr="Bildschirmfoto 2021-11-15 um 15.28.55.png"/>
          <p:cNvPicPr>
            <a:picLocks noChangeAspect="1"/>
          </p:cNvPicPr>
          <p:nvPr/>
        </p:nvPicPr>
        <p:blipFill>
          <a:blip r:embed="rId3">
            <a:extLst/>
          </a:blip>
          <a:srcRect l="0" t="4005" r="0" b="0"/>
          <a:stretch>
            <a:fillRect/>
          </a:stretch>
        </p:blipFill>
        <p:spPr>
          <a:xfrm>
            <a:off x="583232" y="1686000"/>
            <a:ext cx="4505522" cy="4362572"/>
          </a:xfrm>
          <a:prstGeom prst="rect">
            <a:avLst/>
          </a:prstGeom>
          <a:ln w="12700">
            <a:miter lim="400000"/>
          </a:ln>
        </p:spPr>
      </p:pic>
      <p:sp>
        <p:nvSpPr>
          <p:cNvPr id="312" name="Mark, Connors &amp; Paradiso, 2016, S. 340"/>
          <p:cNvSpPr txBox="1"/>
          <p:nvPr/>
        </p:nvSpPr>
        <p:spPr>
          <a:xfrm>
            <a:off x="699689" y="5996288"/>
            <a:ext cx="1928277"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Mark, Connors &amp; Paradiso, 2016, S. 340</a:t>
            </a:r>
          </a:p>
        </p:txBody>
      </p:sp>
      <p:sp>
        <p:nvSpPr>
          <p:cNvPr id="313" name="ON-Bipolarzellen:…"/>
          <p:cNvSpPr txBox="1"/>
          <p:nvPr/>
        </p:nvSpPr>
        <p:spPr>
          <a:xfrm>
            <a:off x="5315723" y="1612687"/>
            <a:ext cx="3183462" cy="420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latin typeface="D-DIN"/>
                <a:ea typeface="D-DIN"/>
                <a:cs typeface="D-DIN"/>
                <a:sym typeface="D-DIN"/>
              </a:defRPr>
            </a:pPr>
            <a:r>
              <a:t>ON-Bipolarzellen: </a:t>
            </a:r>
          </a:p>
          <a:p>
            <a:pPr>
              <a:defRPr sz="1500">
                <a:latin typeface="D-DIN"/>
                <a:ea typeface="D-DIN"/>
                <a:cs typeface="D-DIN"/>
                <a:sym typeface="D-DIN"/>
              </a:defRPr>
            </a:pPr>
            <a:r>
              <a:t>depolariseren und schütten GLU aus, wenn Licht auf das Zentrum ihres rezeptiven Feldes fällt (Licht schaltet sie quasi an)</a:t>
            </a:r>
          </a:p>
          <a:p>
            <a:pPr>
              <a:defRPr sz="1500">
                <a:latin typeface="D-DIN"/>
                <a:ea typeface="D-DIN"/>
                <a:cs typeface="D-DIN"/>
                <a:sym typeface="D-DIN"/>
              </a:defRPr>
            </a:pPr>
          </a:p>
          <a:p>
            <a:pPr>
              <a:defRPr sz="1500">
                <a:latin typeface="D-DIN"/>
                <a:ea typeface="D-DIN"/>
                <a:cs typeface="D-DIN"/>
                <a:sym typeface="D-DIN"/>
              </a:defRPr>
            </a:pPr>
            <a:r>
              <a:t>—&gt; Signal von Photorezeptoren wird „umgekehrt“</a:t>
            </a:r>
          </a:p>
          <a:p>
            <a:pPr>
              <a:defRPr sz="1500">
                <a:latin typeface="D-DIN"/>
                <a:ea typeface="D-DIN"/>
                <a:cs typeface="D-DIN"/>
                <a:sym typeface="D-DIN"/>
              </a:defRPr>
            </a:pPr>
          </a:p>
          <a:p>
            <a:pPr>
              <a:defRPr sz="1500">
                <a:latin typeface="D-DIN"/>
                <a:ea typeface="D-DIN"/>
                <a:cs typeface="D-DIN"/>
                <a:sym typeface="D-DIN"/>
              </a:defRPr>
            </a:pPr>
          </a:p>
          <a:p>
            <a:pPr>
              <a:defRPr b="1" sz="1500">
                <a:latin typeface="D-DIN"/>
                <a:ea typeface="D-DIN"/>
                <a:cs typeface="D-DIN"/>
                <a:sym typeface="D-DIN"/>
              </a:defRPr>
            </a:pPr>
            <a:r>
              <a:t>OFF-Bipolarzellen:</a:t>
            </a:r>
          </a:p>
          <a:p>
            <a:pPr>
              <a:defRPr sz="1500">
                <a:latin typeface="D-DIN"/>
                <a:ea typeface="D-DIN"/>
                <a:cs typeface="D-DIN"/>
                <a:sym typeface="D-DIN"/>
              </a:defRPr>
            </a:pPr>
            <a:r>
              <a:t>hyperpolarisieren und schütten kein GLU aus, wenn Licht auf das Zentrum ihres rezeptiven Feld fällt (Licht schaltet sie quasi aus)</a:t>
            </a:r>
          </a:p>
          <a:p>
            <a:pPr>
              <a:defRPr sz="1500">
                <a:latin typeface="D-DIN"/>
                <a:ea typeface="D-DIN"/>
                <a:cs typeface="D-DIN"/>
                <a:sym typeface="D-DIN"/>
              </a:defRPr>
            </a:pPr>
          </a:p>
          <a:p>
            <a:pPr>
              <a:defRPr sz="1500">
                <a:latin typeface="D-DIN"/>
                <a:ea typeface="D-DIN"/>
                <a:cs typeface="D-DIN"/>
                <a:sym typeface="D-DIN"/>
              </a:defRPr>
            </a:pPr>
            <a:r>
              <a:t>—&gt; Signal von Photorezeptoren wird 1:1 weitergegeben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itel 1"/>
          <p:cNvSpPr txBox="1"/>
          <p:nvPr>
            <p:ph type="title"/>
          </p:nvPr>
        </p:nvSpPr>
        <p:spPr>
          <a:xfrm>
            <a:off x="505414" y="91403"/>
            <a:ext cx="5616774" cy="864097"/>
          </a:xfrm>
          <a:prstGeom prst="rect">
            <a:avLst/>
          </a:prstGeom>
        </p:spPr>
        <p:txBody>
          <a:bodyPr/>
          <a:lstStyle/>
          <a:p>
            <a:pPr/>
            <a:r>
              <a:t>Wiederholung: rezeptive Felder</a:t>
            </a:r>
          </a:p>
        </p:txBody>
      </p:sp>
      <p:sp>
        <p:nvSpPr>
          <p:cNvPr id="31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1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20"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21" name="Abbildung 4…"/>
          <p:cNvSpPr txBox="1"/>
          <p:nvPr/>
        </p:nvSpPr>
        <p:spPr>
          <a:xfrm>
            <a:off x="636671" y="1539966"/>
            <a:ext cx="5669119"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4</a:t>
            </a:r>
          </a:p>
          <a:p>
            <a:pPr defTabSz="457200">
              <a:defRPr sz="1000">
                <a:latin typeface="D-DIN"/>
                <a:ea typeface="D-DIN"/>
                <a:cs typeface="D-DIN"/>
                <a:sym typeface="D-DIN"/>
              </a:defRPr>
            </a:pPr>
            <a:r>
              <a:t>Funktionsweise von Ganglienzellen am Beispiel einer OFF-Zentrum-Ganglienzelle</a:t>
            </a:r>
          </a:p>
        </p:txBody>
      </p:sp>
      <p:pic>
        <p:nvPicPr>
          <p:cNvPr id="322" name="Bildschirmfoto 2021-11-15 um 15.33.51.png" descr="Bildschirmfoto 2021-11-15 um 15.33.51.png"/>
          <p:cNvPicPr>
            <a:picLocks noChangeAspect="1"/>
          </p:cNvPicPr>
          <p:nvPr/>
        </p:nvPicPr>
        <p:blipFill>
          <a:blip r:embed="rId3">
            <a:extLst/>
          </a:blip>
          <a:stretch>
            <a:fillRect/>
          </a:stretch>
        </p:blipFill>
        <p:spPr>
          <a:xfrm>
            <a:off x="576082" y="1979463"/>
            <a:ext cx="7265653" cy="3041179"/>
          </a:xfrm>
          <a:prstGeom prst="rect">
            <a:avLst/>
          </a:prstGeom>
          <a:ln w="12700">
            <a:miter lim="400000"/>
          </a:ln>
        </p:spPr>
      </p:pic>
      <p:sp>
        <p:nvSpPr>
          <p:cNvPr id="323" name="Mark, Connors &amp; Paradiso, 2016, S. 340"/>
          <p:cNvSpPr txBox="1"/>
          <p:nvPr/>
        </p:nvSpPr>
        <p:spPr>
          <a:xfrm>
            <a:off x="757172" y="5401943"/>
            <a:ext cx="1928278" cy="2024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vl1pPr>
          </a:lstStyle>
          <a:p>
            <a:pPr/>
            <a:r>
              <a:t>Mark, Connors &amp; Paradiso, 2016, S. 340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7" name="Bildschirmfoto 2021-05-18 um 12.22.44.png" descr="Bildschirmfoto 2021-05-18 um 12.22.44.png"/>
          <p:cNvPicPr>
            <a:picLocks noChangeAspect="1"/>
          </p:cNvPicPr>
          <p:nvPr/>
        </p:nvPicPr>
        <p:blipFill>
          <a:blip r:embed="rId3">
            <a:extLst/>
          </a:blip>
          <a:srcRect l="0" t="0" r="26103" b="0"/>
          <a:stretch>
            <a:fillRect/>
          </a:stretch>
        </p:blipFill>
        <p:spPr>
          <a:xfrm>
            <a:off x="455852" y="1701325"/>
            <a:ext cx="2821342" cy="4127076"/>
          </a:xfrm>
          <a:prstGeom prst="rect">
            <a:avLst/>
          </a:prstGeom>
          <a:ln w="12700">
            <a:miter lim="400000"/>
          </a:ln>
        </p:spPr>
      </p:pic>
      <p:sp>
        <p:nvSpPr>
          <p:cNvPr id="328" name="Abbildung 5…"/>
          <p:cNvSpPr txBox="1"/>
          <p:nvPr/>
        </p:nvSpPr>
        <p:spPr>
          <a:xfrm>
            <a:off x="480326" y="1220634"/>
            <a:ext cx="2774127"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5</a:t>
            </a:r>
          </a:p>
          <a:p>
            <a:pPr defTabSz="457200">
              <a:defRPr sz="1000">
                <a:latin typeface="D-DIN"/>
                <a:ea typeface="D-DIN"/>
                <a:cs typeface="D-DIN"/>
                <a:sym typeface="D-DIN"/>
              </a:defRPr>
            </a:pPr>
            <a:r>
              <a:t>Aufbau der Retina. Z = Zapfen, S = Stäbchen, B = Bipolarzellen, G = Ganglienzellen.</a:t>
            </a:r>
          </a:p>
        </p:txBody>
      </p:sp>
      <p:sp>
        <p:nvSpPr>
          <p:cNvPr id="329" name="Titel 1"/>
          <p:cNvSpPr txBox="1"/>
          <p:nvPr>
            <p:ph type="title"/>
          </p:nvPr>
        </p:nvSpPr>
        <p:spPr>
          <a:xfrm>
            <a:off x="505414" y="91403"/>
            <a:ext cx="5616774" cy="864097"/>
          </a:xfrm>
          <a:prstGeom prst="rect">
            <a:avLst/>
          </a:prstGeom>
        </p:spPr>
        <p:txBody>
          <a:bodyPr/>
          <a:lstStyle/>
          <a:p>
            <a:pPr/>
            <a:r>
              <a:t>Wiederholung: Ganglienzellen</a:t>
            </a:r>
          </a:p>
        </p:txBody>
      </p:sp>
      <p:sp>
        <p:nvSpPr>
          <p:cNvPr id="33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3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32"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33" name="Arten von retinalen Ganglienzellen…"/>
          <p:cNvSpPr txBox="1"/>
          <p:nvPr/>
        </p:nvSpPr>
        <p:spPr>
          <a:xfrm>
            <a:off x="3928597" y="1353921"/>
            <a:ext cx="4138110" cy="4365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spcBef>
                <a:spcPts val="100"/>
              </a:spcBef>
              <a:defRPr b="1" sz="1900"/>
            </a:pPr>
            <a:r>
              <a:t>Arten von retinalen Ganglienzellen</a:t>
            </a:r>
          </a:p>
          <a:p>
            <a:pPr>
              <a:lnSpc>
                <a:spcPct val="110000"/>
              </a:lnSpc>
              <a:spcBef>
                <a:spcPts val="100"/>
              </a:spcBef>
              <a:defRPr b="1" sz="1700"/>
            </a:pPr>
          </a:p>
          <a:p>
            <a:pPr>
              <a:lnSpc>
                <a:spcPct val="110000"/>
              </a:lnSpc>
              <a:spcBef>
                <a:spcPts val="100"/>
              </a:spcBef>
              <a:defRPr b="1" sz="1700"/>
            </a:pPr>
            <a:r>
              <a:t>Parvozelluläres System (P-System):</a:t>
            </a:r>
          </a:p>
          <a:p>
            <a:pPr marL="170447" indent="-170447">
              <a:lnSpc>
                <a:spcPct val="110000"/>
              </a:lnSpc>
              <a:spcBef>
                <a:spcPts val="100"/>
              </a:spcBef>
              <a:buSzPct val="100000"/>
              <a:buChar char="•"/>
              <a:defRPr sz="1500"/>
            </a:pPr>
            <a:r>
              <a:t>kleine Zellkörper, kleine rezeptive Felder</a:t>
            </a:r>
          </a:p>
          <a:p>
            <a:pPr marL="170447" indent="-170447">
              <a:lnSpc>
                <a:spcPct val="110000"/>
              </a:lnSpc>
              <a:spcBef>
                <a:spcPts val="100"/>
              </a:spcBef>
              <a:buSzPct val="100000"/>
              <a:buChar char="•"/>
              <a:defRPr sz="1500"/>
            </a:pPr>
            <a:r>
              <a:t>umfasst 90% der retinalen Ganglienzellen</a:t>
            </a:r>
          </a:p>
          <a:p>
            <a:pPr marL="170447" indent="-170447">
              <a:lnSpc>
                <a:spcPct val="110000"/>
              </a:lnSpc>
              <a:spcBef>
                <a:spcPts val="100"/>
              </a:spcBef>
              <a:buSzPct val="100000"/>
              <a:buChar char="•"/>
              <a:defRPr sz="1500"/>
            </a:pPr>
            <a:r>
              <a:t>Input von </a:t>
            </a:r>
            <a:r>
              <a:rPr b="1"/>
              <a:t>Rot- &amp; Grün-Zapfen</a:t>
            </a:r>
          </a:p>
          <a:p>
            <a:pPr marL="170447" indent="-170447">
              <a:lnSpc>
                <a:spcPct val="110000"/>
              </a:lnSpc>
              <a:spcBef>
                <a:spcPts val="100"/>
              </a:spcBef>
              <a:buSzPct val="100000"/>
              <a:buChar char="•"/>
              <a:defRPr sz="1500"/>
            </a:pPr>
            <a:r>
              <a:t>Muster- und Farberkennung</a:t>
            </a:r>
          </a:p>
          <a:p>
            <a:pPr>
              <a:lnSpc>
                <a:spcPct val="110000"/>
              </a:lnSpc>
              <a:spcBef>
                <a:spcPts val="100"/>
              </a:spcBef>
              <a:defRPr sz="1700"/>
            </a:pPr>
          </a:p>
          <a:p>
            <a:pPr>
              <a:lnSpc>
                <a:spcPct val="110000"/>
              </a:lnSpc>
              <a:spcBef>
                <a:spcPts val="100"/>
              </a:spcBef>
              <a:defRPr b="1" sz="1700"/>
            </a:pPr>
            <a:r>
              <a:t>Magnozelluläres System (M-System):</a:t>
            </a:r>
          </a:p>
          <a:p>
            <a:pPr marL="170447" indent="-170447">
              <a:lnSpc>
                <a:spcPct val="110000"/>
              </a:lnSpc>
              <a:spcBef>
                <a:spcPts val="100"/>
              </a:spcBef>
              <a:buSzPct val="100000"/>
              <a:buChar char="•"/>
              <a:defRPr sz="1500"/>
            </a:pPr>
            <a:r>
              <a:t>große Zellkörper, große rezeptive Felder</a:t>
            </a:r>
          </a:p>
          <a:p>
            <a:pPr marL="170447" indent="-170447">
              <a:lnSpc>
                <a:spcPct val="110000"/>
              </a:lnSpc>
              <a:spcBef>
                <a:spcPts val="100"/>
              </a:spcBef>
              <a:buSzPct val="100000"/>
              <a:buChar char="•"/>
              <a:defRPr sz="1500"/>
            </a:pPr>
            <a:r>
              <a:t>Input von </a:t>
            </a:r>
            <a:r>
              <a:rPr b="1"/>
              <a:t>Stäbchen</a:t>
            </a:r>
          </a:p>
          <a:p>
            <a:pPr marL="170447" indent="-170447">
              <a:lnSpc>
                <a:spcPct val="110000"/>
              </a:lnSpc>
              <a:spcBef>
                <a:spcPts val="100"/>
              </a:spcBef>
              <a:buSzPct val="100000"/>
              <a:buChar char="•"/>
              <a:defRPr sz="1500"/>
            </a:pPr>
            <a:r>
              <a:t>Kontrast- und Bewegungswahrnehmung</a:t>
            </a:r>
          </a:p>
          <a:p>
            <a:pPr>
              <a:lnSpc>
                <a:spcPct val="110000"/>
              </a:lnSpc>
              <a:spcBef>
                <a:spcPts val="100"/>
              </a:spcBef>
              <a:defRPr sz="1700"/>
            </a:pPr>
          </a:p>
          <a:p>
            <a:pPr>
              <a:lnSpc>
                <a:spcPct val="110000"/>
              </a:lnSpc>
              <a:spcBef>
                <a:spcPts val="100"/>
              </a:spcBef>
              <a:defRPr b="1" sz="1700"/>
            </a:pPr>
            <a:r>
              <a:t>Koniozelluläres System (K-System):</a:t>
            </a:r>
          </a:p>
          <a:p>
            <a:pPr marL="170447" indent="-170447">
              <a:lnSpc>
                <a:spcPct val="110000"/>
              </a:lnSpc>
              <a:spcBef>
                <a:spcPts val="100"/>
              </a:spcBef>
              <a:buSzPct val="100000"/>
              <a:buChar char="•"/>
              <a:defRPr sz="1500"/>
            </a:pPr>
            <a:r>
              <a:t>kleine Zellkörper, große Dendritenbäume</a:t>
            </a:r>
          </a:p>
          <a:p>
            <a:pPr marL="170447" indent="-170447">
              <a:lnSpc>
                <a:spcPct val="110000"/>
              </a:lnSpc>
              <a:spcBef>
                <a:spcPts val="100"/>
              </a:spcBef>
              <a:buSzPct val="100000"/>
              <a:buChar char="•"/>
              <a:defRPr sz="1500"/>
            </a:pPr>
            <a:r>
              <a:t>Input von </a:t>
            </a:r>
            <a:r>
              <a:rPr b="1"/>
              <a:t>Blau-Zapfen</a:t>
            </a:r>
          </a:p>
        </p:txBody>
      </p:sp>
      <p:sp>
        <p:nvSpPr>
          <p:cNvPr id="334" name="Schandry, 2016, S. 241"/>
          <p:cNvSpPr txBox="1"/>
          <p:nvPr/>
        </p:nvSpPr>
        <p:spPr>
          <a:xfrm>
            <a:off x="487889" y="5831865"/>
            <a:ext cx="3314133"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1000">
                <a:latin typeface="D-DIN"/>
                <a:ea typeface="D-DIN"/>
                <a:cs typeface="D-DIN"/>
                <a:sym typeface="D-DIN"/>
              </a:defRPr>
            </a:lvl1pPr>
          </a:lstStyle>
          <a:p>
            <a:pPr/>
            <a:r>
              <a:t>Schandry, 2016, S. 241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8" name="Bildschirmfoto 2021-05-18 um 12.47.59.png" descr="Bildschirmfoto 2021-05-18 um 12.47.59.png"/>
          <p:cNvPicPr>
            <a:picLocks noChangeAspect="1"/>
          </p:cNvPicPr>
          <p:nvPr/>
        </p:nvPicPr>
        <p:blipFill>
          <a:blip r:embed="rId3">
            <a:extLst/>
          </a:blip>
          <a:stretch>
            <a:fillRect/>
          </a:stretch>
        </p:blipFill>
        <p:spPr>
          <a:xfrm>
            <a:off x="326619" y="1563575"/>
            <a:ext cx="1549163" cy="4640839"/>
          </a:xfrm>
          <a:prstGeom prst="rect">
            <a:avLst/>
          </a:prstGeom>
          <a:ln w="12700">
            <a:miter lim="400000"/>
          </a:ln>
        </p:spPr>
      </p:pic>
      <p:sp>
        <p:nvSpPr>
          <p:cNvPr id="339" name="Titel 1"/>
          <p:cNvSpPr txBox="1"/>
          <p:nvPr>
            <p:ph type="title"/>
          </p:nvPr>
        </p:nvSpPr>
        <p:spPr>
          <a:xfrm>
            <a:off x="505414" y="91403"/>
            <a:ext cx="5616774" cy="864097"/>
          </a:xfrm>
          <a:prstGeom prst="rect">
            <a:avLst/>
          </a:prstGeom>
        </p:spPr>
        <p:txBody>
          <a:bodyPr/>
          <a:lstStyle/>
          <a:p>
            <a:pPr/>
            <a:r>
              <a:t>Wiederholung: Photorezeptoren</a:t>
            </a:r>
          </a:p>
        </p:txBody>
      </p:sp>
      <p:sp>
        <p:nvSpPr>
          <p:cNvPr id="34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4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42"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43" name="Abbildung 6…"/>
          <p:cNvSpPr txBox="1"/>
          <p:nvPr/>
        </p:nvSpPr>
        <p:spPr>
          <a:xfrm>
            <a:off x="346868" y="1283858"/>
            <a:ext cx="331413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6</a:t>
            </a:r>
          </a:p>
          <a:p>
            <a:pPr defTabSz="457200">
              <a:defRPr sz="1000">
                <a:latin typeface="D-DIN"/>
                <a:ea typeface="D-DIN"/>
                <a:cs typeface="D-DIN"/>
                <a:sym typeface="D-DIN"/>
              </a:defRPr>
            </a:pPr>
            <a:r>
              <a:t>Stäbchen und Zapfen.</a:t>
            </a:r>
          </a:p>
        </p:txBody>
      </p:sp>
      <p:sp>
        <p:nvSpPr>
          <p:cNvPr id="344" name="Schandry, 2016, S. 242"/>
          <p:cNvSpPr txBox="1"/>
          <p:nvPr/>
        </p:nvSpPr>
        <p:spPr>
          <a:xfrm>
            <a:off x="389152" y="5920217"/>
            <a:ext cx="1186767"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latin typeface="D-DIN"/>
                <a:ea typeface="D-DIN"/>
                <a:cs typeface="D-DIN"/>
                <a:sym typeface="D-DIN"/>
              </a:defRPr>
            </a:lvl1pPr>
          </a:lstStyle>
          <a:p>
            <a:pPr/>
            <a:r>
              <a:t>Schandry, 2016, S. 242 </a:t>
            </a:r>
          </a:p>
        </p:txBody>
      </p:sp>
      <p:sp>
        <p:nvSpPr>
          <p:cNvPr id="345" name="Inhaltsplatzhalter 2"/>
          <p:cNvSpPr txBox="1"/>
          <p:nvPr>
            <p:ph type="body" idx="1"/>
          </p:nvPr>
        </p:nvSpPr>
        <p:spPr>
          <a:xfrm>
            <a:off x="2472656" y="1626092"/>
            <a:ext cx="5717644" cy="4085516"/>
          </a:xfrm>
          <a:prstGeom prst="rect">
            <a:avLst/>
          </a:prstGeom>
        </p:spPr>
        <p:txBody>
          <a:bodyPr/>
          <a:lstStyle/>
          <a:p>
            <a:pPr marL="188494" indent="-188494" defTabSz="429768">
              <a:lnSpc>
                <a:spcPts val="2200"/>
              </a:lnSpc>
              <a:spcBef>
                <a:spcPts val="800"/>
              </a:spcBef>
              <a:buSzPct val="100000"/>
              <a:buChar char="•"/>
              <a:defRPr sz="1692"/>
            </a:pPr>
            <a:r>
              <a:rPr b="1"/>
              <a:t>3 Arten von photosensitiven Zellen:</a:t>
            </a:r>
            <a:r>
              <a:t> </a:t>
            </a:r>
          </a:p>
          <a:p>
            <a:pPr lvl="1" marL="546634" indent="-188494" defTabSz="429768">
              <a:lnSpc>
                <a:spcPts val="2200"/>
              </a:lnSpc>
              <a:spcBef>
                <a:spcPts val="800"/>
              </a:spcBef>
              <a:buSzPct val="100000"/>
              <a:buChar char="•"/>
              <a:defRPr sz="1692"/>
            </a:pPr>
            <a:r>
              <a:t>photosensitive Ganglienzellen = zirkadianer Rhythmus</a:t>
            </a:r>
          </a:p>
          <a:p>
            <a:pPr lvl="1" marL="546634" indent="-188494" defTabSz="429768">
              <a:lnSpc>
                <a:spcPts val="2200"/>
              </a:lnSpc>
              <a:spcBef>
                <a:spcPts val="800"/>
              </a:spcBef>
              <a:buSzPct val="100000"/>
              <a:buChar char="•"/>
              <a:defRPr sz="1692"/>
            </a:pPr>
            <a:r>
              <a:rPr b="1"/>
              <a:t>Stäbchen</a:t>
            </a:r>
            <a:r>
              <a:t> = (skotopisches) Hell-Dunkel-Sehen bei Dämmerung, eher am „Rand“ der Retina</a:t>
            </a:r>
          </a:p>
          <a:p>
            <a:pPr lvl="1" marL="546634" indent="-188494" defTabSz="429768">
              <a:lnSpc>
                <a:spcPts val="2200"/>
              </a:lnSpc>
              <a:spcBef>
                <a:spcPts val="800"/>
              </a:spcBef>
              <a:buSzPct val="100000"/>
              <a:buChar char="•"/>
              <a:defRPr b="1" sz="1692"/>
            </a:pPr>
            <a:r>
              <a:t>Zapfen</a:t>
            </a:r>
            <a:r>
              <a:rPr b="0"/>
              <a:t> = (phototopisches, trichromatisches) Farbsehen, 3 Unterarten, konzentriert in der Fovea</a:t>
            </a:r>
            <a:endParaRPr b="0"/>
          </a:p>
          <a:p>
            <a:pPr marL="188494" indent="-188494" defTabSz="429768">
              <a:lnSpc>
                <a:spcPts val="2200"/>
              </a:lnSpc>
              <a:spcBef>
                <a:spcPts val="800"/>
              </a:spcBef>
              <a:buSzPct val="100000"/>
              <a:buChar char="•"/>
              <a:defRPr b="1" sz="1692"/>
            </a:pPr>
            <a:r>
              <a:t>sekundäre Rezeptoren</a:t>
            </a:r>
            <a:r>
              <a:rPr b="0"/>
              <a:t> </a:t>
            </a:r>
            <a:endParaRPr b="0"/>
          </a:p>
          <a:p>
            <a:pPr lvl="1" marL="0" indent="214884" defTabSz="429768">
              <a:lnSpc>
                <a:spcPts val="2200"/>
              </a:lnSpc>
              <a:spcBef>
                <a:spcPts val="800"/>
              </a:spcBef>
              <a:defRPr sz="1692"/>
            </a:pPr>
            <a:r>
              <a:t>—&gt; Ausschüttung von Glutamat bei Dunkelheit, Hemmung der Ausschüttung bei Lichteinfall, dadurch Hemmung/Erregung der nachfolgenden Bipolarzellen</a:t>
            </a:r>
          </a:p>
          <a:p>
            <a:pPr lvl="1" marL="0" indent="214884" defTabSz="429768">
              <a:lnSpc>
                <a:spcPts val="2200"/>
              </a:lnSpc>
              <a:spcBef>
                <a:spcPts val="800"/>
              </a:spcBef>
              <a:defRPr b="1" sz="1692"/>
            </a:pPr>
            <a:r>
              <a:rPr b="0"/>
              <a:t>—&gt; kein Aktionspotential in der Rezeptorzelle selbst!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9" name="Bildschirmfoto 2021-05-17 um 12.28.59.png" descr="Bildschirmfoto 2021-05-17 um 12.28.59.png"/>
          <p:cNvPicPr>
            <a:picLocks noChangeAspect="1"/>
          </p:cNvPicPr>
          <p:nvPr/>
        </p:nvPicPr>
        <p:blipFill>
          <a:blip r:embed="rId3">
            <a:extLst/>
          </a:blip>
          <a:srcRect l="3087" t="8376" r="2298" b="1568"/>
          <a:stretch>
            <a:fillRect/>
          </a:stretch>
        </p:blipFill>
        <p:spPr>
          <a:xfrm>
            <a:off x="317463" y="1686207"/>
            <a:ext cx="4280588" cy="4357763"/>
          </a:xfrm>
          <a:prstGeom prst="rect">
            <a:avLst/>
          </a:prstGeom>
          <a:ln w="12700">
            <a:miter lim="400000"/>
          </a:ln>
        </p:spPr>
      </p:pic>
      <p:sp>
        <p:nvSpPr>
          <p:cNvPr id="350" name="Titel 1"/>
          <p:cNvSpPr txBox="1"/>
          <p:nvPr>
            <p:ph type="title"/>
          </p:nvPr>
        </p:nvSpPr>
        <p:spPr>
          <a:xfrm>
            <a:off x="505414" y="91403"/>
            <a:ext cx="5616774" cy="864097"/>
          </a:xfrm>
          <a:prstGeom prst="rect">
            <a:avLst/>
          </a:prstGeom>
        </p:spPr>
        <p:txBody>
          <a:bodyPr/>
          <a:lstStyle/>
          <a:p>
            <a:pPr/>
            <a:r>
              <a:t>Farbsehen</a:t>
            </a:r>
          </a:p>
        </p:txBody>
      </p:sp>
      <p:sp>
        <p:nvSpPr>
          <p:cNvPr id="35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5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3"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54" name="Abbildung 7…"/>
          <p:cNvSpPr txBox="1"/>
          <p:nvPr/>
        </p:nvSpPr>
        <p:spPr>
          <a:xfrm>
            <a:off x="426397" y="1187555"/>
            <a:ext cx="406369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7</a:t>
            </a:r>
          </a:p>
          <a:p>
            <a:pPr defTabSz="457200">
              <a:defRPr sz="1000">
                <a:latin typeface="D-DIN"/>
                <a:ea typeface="D-DIN"/>
                <a:cs typeface="D-DIN"/>
                <a:sym typeface="D-DIN"/>
              </a:defRPr>
            </a:pPr>
            <a:r>
              <a:t>Empfindlichkeit der 3 Zapfenarten im Vergleich zur Empfindlichkeit der Stäbchen.</a:t>
            </a:r>
          </a:p>
        </p:txBody>
      </p:sp>
      <p:sp>
        <p:nvSpPr>
          <p:cNvPr id="355" name="Schandry, 2016, S. 250"/>
          <p:cNvSpPr txBox="1"/>
          <p:nvPr/>
        </p:nvSpPr>
        <p:spPr>
          <a:xfrm>
            <a:off x="498288" y="5938441"/>
            <a:ext cx="1186766"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800">
                <a:latin typeface="D-DIN"/>
                <a:ea typeface="D-DIN"/>
                <a:cs typeface="D-DIN"/>
                <a:sym typeface="D-DIN"/>
              </a:defRPr>
            </a:lvl1pPr>
          </a:lstStyle>
          <a:p>
            <a:pPr/>
            <a:r>
              <a:t>Schandry, 2016, S. 250 </a:t>
            </a:r>
          </a:p>
        </p:txBody>
      </p:sp>
      <p:sp>
        <p:nvSpPr>
          <p:cNvPr id="356" name="Empfindlichkeitsmaxima der Zapfen:…"/>
          <p:cNvSpPr txBox="1"/>
          <p:nvPr/>
        </p:nvSpPr>
        <p:spPr>
          <a:xfrm>
            <a:off x="4885714" y="1375960"/>
            <a:ext cx="3439295" cy="4578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50394" indent="-150394" defTabSz="457200">
              <a:lnSpc>
                <a:spcPts val="2600"/>
              </a:lnSpc>
              <a:spcBef>
                <a:spcPts val="500"/>
              </a:spcBef>
              <a:buSzPct val="100000"/>
              <a:buChar char="•"/>
              <a:defRPr sz="1500">
                <a:latin typeface="D-DIN"/>
                <a:ea typeface="D-DIN"/>
                <a:cs typeface="D-DIN"/>
                <a:sym typeface="D-DIN"/>
              </a:defRPr>
            </a:pPr>
            <a:r>
              <a:t>Empfindlichkeitsmaxima der Zapfen: </a:t>
            </a:r>
          </a:p>
          <a:p>
            <a:pPr lvl="1" marL="581526" indent="-200526" defTabSz="457200">
              <a:lnSpc>
                <a:spcPts val="2600"/>
              </a:lnSpc>
              <a:spcBef>
                <a:spcPts val="500"/>
              </a:spcBef>
              <a:buSzPct val="100000"/>
              <a:buChar char="•"/>
              <a:defRPr b="1" sz="1500">
                <a:latin typeface="D-DIN"/>
                <a:ea typeface="D-DIN"/>
                <a:cs typeface="D-DIN"/>
                <a:sym typeface="D-DIN"/>
              </a:defRPr>
            </a:pPr>
            <a:r>
              <a:t>Blau-Zapfen: 440nm</a:t>
            </a:r>
          </a:p>
          <a:p>
            <a:pPr lvl="1" marL="581526" indent="-200526" defTabSz="457200">
              <a:lnSpc>
                <a:spcPts val="2600"/>
              </a:lnSpc>
              <a:spcBef>
                <a:spcPts val="500"/>
              </a:spcBef>
              <a:buSzPct val="100000"/>
              <a:buChar char="•"/>
              <a:defRPr b="1" sz="1500">
                <a:latin typeface="D-DIN"/>
                <a:ea typeface="D-DIN"/>
                <a:cs typeface="D-DIN"/>
                <a:sym typeface="D-DIN"/>
              </a:defRPr>
            </a:pPr>
            <a:r>
              <a:t>Grün-Zapfen: 535 nm</a:t>
            </a:r>
          </a:p>
          <a:p>
            <a:pPr lvl="1" marL="581526" indent="-200526" defTabSz="457200">
              <a:lnSpc>
                <a:spcPts val="2600"/>
              </a:lnSpc>
              <a:spcBef>
                <a:spcPts val="500"/>
              </a:spcBef>
              <a:buSzPct val="100000"/>
              <a:buChar char="•"/>
              <a:defRPr b="1" sz="1500">
                <a:latin typeface="D-DIN"/>
                <a:ea typeface="D-DIN"/>
                <a:cs typeface="D-DIN"/>
                <a:sym typeface="D-DIN"/>
              </a:defRPr>
            </a:pPr>
            <a:r>
              <a:t>Rotzapfen: 565 nm</a:t>
            </a:r>
          </a:p>
          <a:p>
            <a:pPr marL="150394" indent="-150394" defTabSz="457200">
              <a:lnSpc>
                <a:spcPts val="2600"/>
              </a:lnSpc>
              <a:spcBef>
                <a:spcPts val="500"/>
              </a:spcBef>
              <a:buSzPct val="100000"/>
              <a:buChar char="•"/>
              <a:defRPr sz="1500">
                <a:latin typeface="D-DIN"/>
                <a:ea typeface="D-DIN"/>
                <a:cs typeface="D-DIN"/>
                <a:sym typeface="D-DIN"/>
              </a:defRPr>
            </a:pPr>
            <a:r>
              <a:t>Stäbchen reagieren auch auf sehr niedrige Frequenzen</a:t>
            </a:r>
          </a:p>
          <a:p>
            <a:pPr marL="150394" indent="-150394" defTabSz="457200">
              <a:lnSpc>
                <a:spcPts val="2500"/>
              </a:lnSpc>
              <a:spcBef>
                <a:spcPts val="500"/>
              </a:spcBef>
              <a:buSzPct val="100000"/>
              <a:buChar char="•"/>
              <a:defRPr sz="1500">
                <a:latin typeface="D-DIN"/>
                <a:ea typeface="D-DIN"/>
                <a:cs typeface="D-DIN"/>
                <a:sym typeface="D-DIN"/>
              </a:defRPr>
            </a:pPr>
            <a:r>
              <a:rPr b="1"/>
              <a:t>trichromatische Theorie: </a:t>
            </a:r>
            <a:r>
              <a:t>Farbeindruck entsteht durch additive Kombination der Information aus den 3 Zapfen, Informationen werden </a:t>
            </a:r>
            <a:r>
              <a:rPr u="sng"/>
              <a:t>getrennt</a:t>
            </a:r>
            <a:r>
              <a:t> in den primären sensorischen Kortex geleitet </a:t>
            </a:r>
            <a:r>
              <a:rPr sz="1000"/>
              <a:t>(Young &amp; Helmholtz, ca. 1850)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