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86360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E6"/>
          </a:solidFill>
        </a:fill>
      </a:tcStyle>
    </a:wholeTbl>
    <a:band2H>
      <a:tcTxStyle b="def" i="def"/>
      <a:tcStyle>
        <a:tcBdr/>
        <a:fill>
          <a:solidFill>
            <a:srgbClr val="E7E7F3"/>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33" name="Shape 233"/>
          <p:cNvSpPr/>
          <p:nvPr>
            <p:ph type="sldImg"/>
          </p:nvPr>
        </p:nvSpPr>
        <p:spPr>
          <a:xfrm>
            <a:off x="1143000" y="685800"/>
            <a:ext cx="4572000" cy="3429000"/>
          </a:xfrm>
          <a:prstGeom prst="rect">
            <a:avLst/>
          </a:prstGeom>
        </p:spPr>
        <p:txBody>
          <a:bodyPr/>
          <a:lstStyle/>
          <a:p>
            <a:pPr/>
          </a:p>
        </p:txBody>
      </p:sp>
      <p:sp>
        <p:nvSpPr>
          <p:cNvPr id="234" name="Shape 2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49262" latinLnBrk="0">
      <a:spcBef>
        <a:spcPts val="400"/>
      </a:spcBef>
      <a:defRPr sz="1200">
        <a:latin typeface="+mj-lt"/>
        <a:ea typeface="+mj-ea"/>
        <a:cs typeface="+mj-cs"/>
        <a:sym typeface="Times New Roman"/>
      </a:defRPr>
    </a:lvl1pPr>
    <a:lvl2pPr indent="228600" defTabSz="449262" latinLnBrk="0">
      <a:spcBef>
        <a:spcPts val="400"/>
      </a:spcBef>
      <a:defRPr sz="1200">
        <a:latin typeface="+mj-lt"/>
        <a:ea typeface="+mj-ea"/>
        <a:cs typeface="+mj-cs"/>
        <a:sym typeface="Times New Roman"/>
      </a:defRPr>
    </a:lvl2pPr>
    <a:lvl3pPr indent="457200" defTabSz="449262" latinLnBrk="0">
      <a:spcBef>
        <a:spcPts val="400"/>
      </a:spcBef>
      <a:defRPr sz="1200">
        <a:latin typeface="+mj-lt"/>
        <a:ea typeface="+mj-ea"/>
        <a:cs typeface="+mj-cs"/>
        <a:sym typeface="Times New Roman"/>
      </a:defRPr>
    </a:lvl3pPr>
    <a:lvl4pPr indent="685800" defTabSz="449262" latinLnBrk="0">
      <a:spcBef>
        <a:spcPts val="400"/>
      </a:spcBef>
      <a:defRPr sz="1200">
        <a:latin typeface="+mj-lt"/>
        <a:ea typeface="+mj-ea"/>
        <a:cs typeface="+mj-cs"/>
        <a:sym typeface="Times New Roman"/>
      </a:defRPr>
    </a:lvl4pPr>
    <a:lvl5pPr indent="914400" defTabSz="449262" latinLnBrk="0">
      <a:spcBef>
        <a:spcPts val="400"/>
      </a:spcBef>
      <a:defRPr sz="1200">
        <a:latin typeface="+mj-lt"/>
        <a:ea typeface="+mj-ea"/>
        <a:cs typeface="+mj-cs"/>
        <a:sym typeface="Times New Roman"/>
      </a:defRPr>
    </a:lvl5pPr>
    <a:lvl6pPr indent="1143000" defTabSz="449262" latinLnBrk="0">
      <a:spcBef>
        <a:spcPts val="400"/>
      </a:spcBef>
      <a:defRPr sz="1200">
        <a:latin typeface="+mj-lt"/>
        <a:ea typeface="+mj-ea"/>
        <a:cs typeface="+mj-cs"/>
        <a:sym typeface="Times New Roman"/>
      </a:defRPr>
    </a:lvl6pPr>
    <a:lvl7pPr indent="1371600" defTabSz="449262" latinLnBrk="0">
      <a:spcBef>
        <a:spcPts val="400"/>
      </a:spcBef>
      <a:defRPr sz="1200">
        <a:latin typeface="+mj-lt"/>
        <a:ea typeface="+mj-ea"/>
        <a:cs typeface="+mj-cs"/>
        <a:sym typeface="Times New Roman"/>
      </a:defRPr>
    </a:lvl7pPr>
    <a:lvl8pPr indent="1600200" defTabSz="449262" latinLnBrk="0">
      <a:spcBef>
        <a:spcPts val="400"/>
      </a:spcBef>
      <a:defRPr sz="1200">
        <a:latin typeface="+mj-lt"/>
        <a:ea typeface="+mj-ea"/>
        <a:cs typeface="+mj-cs"/>
        <a:sym typeface="Times New Roman"/>
      </a:defRPr>
    </a:lvl8pPr>
    <a:lvl9pPr indent="1828800" defTabSz="449262" latinLnBrk="0">
      <a:spcBef>
        <a:spcPts val="400"/>
      </a:spcBef>
      <a:defRPr sz="1200">
        <a:latin typeface="+mj-lt"/>
        <a:ea typeface="+mj-ea"/>
        <a:cs typeface="+mj-cs"/>
        <a:sym typeface="Times New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Shape 283"/>
          <p:cNvSpPr/>
          <p:nvPr>
            <p:ph type="sldImg"/>
          </p:nvPr>
        </p:nvSpPr>
        <p:spPr>
          <a:prstGeom prst="rect">
            <a:avLst/>
          </a:prstGeom>
        </p:spPr>
        <p:txBody>
          <a:bodyPr/>
          <a:lstStyle/>
          <a:p>
            <a:pPr/>
          </a:p>
        </p:txBody>
      </p:sp>
      <p:sp>
        <p:nvSpPr>
          <p:cNvPr id="284" name="Shape 284"/>
          <p:cNvSpPr/>
          <p:nvPr>
            <p:ph type="body" sz="quarter" idx="1"/>
          </p:nvPr>
        </p:nvSpPr>
        <p:spPr>
          <a:prstGeom prst="rect">
            <a:avLst/>
          </a:prstGeom>
        </p:spPr>
        <p:txBody>
          <a:bodyPr/>
          <a:lstStyle/>
          <a:p>
            <a:pPr/>
            <a:r>
              <a:t>Diesmal ist es keine Fallstudie sondern ein „normales“ empirisches Paper, deshalb klassische Struktur mal erklären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Shape 344"/>
          <p:cNvSpPr/>
          <p:nvPr>
            <p:ph type="sldImg"/>
          </p:nvPr>
        </p:nvSpPr>
        <p:spPr>
          <a:prstGeom prst="rect">
            <a:avLst/>
          </a:prstGeom>
        </p:spPr>
        <p:txBody>
          <a:bodyPr/>
          <a:lstStyle/>
          <a:p>
            <a:pPr/>
          </a:p>
        </p:txBody>
      </p:sp>
      <p:sp>
        <p:nvSpPr>
          <p:cNvPr id="345" name="Shape 345"/>
          <p:cNvSpPr/>
          <p:nvPr>
            <p:ph type="body" sz="quarter" idx="1"/>
          </p:nvPr>
        </p:nvSpPr>
        <p:spPr>
          <a:prstGeom prst="rect">
            <a:avLst/>
          </a:prstGeom>
        </p:spPr>
        <p:txBody>
          <a:bodyPr/>
          <a:lstStyle/>
          <a:p>
            <a:pPr/>
            <a:r>
              <a:t>Erklärungen zu Rhythmus, Metrum, Takt usw: </a:t>
            </a:r>
          </a:p>
          <a:p>
            <a:pPr/>
            <a:r>
              <a:t>https://www.youtube.com/watch?v=mYLTkVShh1A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Shape 410"/>
          <p:cNvSpPr/>
          <p:nvPr>
            <p:ph type="sldImg"/>
          </p:nvPr>
        </p:nvSpPr>
        <p:spPr>
          <a:prstGeom prst="rect">
            <a:avLst/>
          </a:prstGeom>
        </p:spPr>
        <p:txBody>
          <a:bodyPr/>
          <a:lstStyle/>
          <a:p>
            <a:pPr/>
          </a:p>
        </p:txBody>
      </p:sp>
      <p:sp>
        <p:nvSpPr>
          <p:cNvPr id="411" name="Shape 411"/>
          <p:cNvSpPr/>
          <p:nvPr>
            <p:ph type="body" sz="quarter" idx="1"/>
          </p:nvPr>
        </p:nvSpPr>
        <p:spPr>
          <a:prstGeom prst="rect">
            <a:avLst/>
          </a:prstGeom>
        </p:spPr>
        <p:txBody>
          <a:bodyPr/>
          <a:lstStyle/>
          <a:p>
            <a:pPr/>
            <a:r>
              <a:t>Der primäre auditorische Kortex liegt in der Fissur laterales (die Fissur zwischen Temporallappen und Parietallappen). In jeder Hemisphäre werden Infos aus beiden Ohren verarbeitet (—&gt; Lateralisierung irgendwie so halb, wie beim visuellen System). Der primäre auditorische Kortex ist etwa so groß wie eine Briefmarke, die sekundären und tertiären auditorischen Kortices nehmen jedoch fast den ganzen Temporallappen ein und sind für die Verbindung von visuellen und gesprochenen Inhalten verantwortlich und das Hörverstehen. Deshalb liegt im linken Temporallappen auch das Wernicke-Areal.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Shape 440"/>
          <p:cNvSpPr/>
          <p:nvPr>
            <p:ph type="sldImg"/>
          </p:nvPr>
        </p:nvSpPr>
        <p:spPr>
          <a:prstGeom prst="rect">
            <a:avLst/>
          </a:prstGeom>
        </p:spPr>
        <p:txBody>
          <a:bodyPr/>
          <a:lstStyle/>
          <a:p>
            <a:pPr/>
          </a:p>
        </p:txBody>
      </p:sp>
      <p:sp>
        <p:nvSpPr>
          <p:cNvPr id="441" name="Shape 441"/>
          <p:cNvSpPr/>
          <p:nvPr>
            <p:ph type="body" sz="quarter" idx="1"/>
          </p:nvPr>
        </p:nvSpPr>
        <p:spPr>
          <a:prstGeom prst="rect">
            <a:avLst/>
          </a:prstGeom>
        </p:spPr>
        <p:txBody>
          <a:bodyPr/>
          <a:lstStyle/>
          <a:p>
            <a:pPr/>
            <a:r>
              <a:t>Warm up: Kennen Sie Musikstück xy?</a:t>
            </a:r>
          </a:p>
          <a:p>
            <a:pPr/>
            <a:r>
              <a:t>—&gt; Ziel: Gewöhnung an die Umgebung, es passiert nichts Schlimmes (Erstis raten lassen, sowas ist gut zu wissen)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7" name="Shape 467"/>
          <p:cNvSpPr/>
          <p:nvPr>
            <p:ph type="sldImg"/>
          </p:nvPr>
        </p:nvSpPr>
        <p:spPr>
          <a:prstGeom prst="rect">
            <a:avLst/>
          </a:prstGeom>
        </p:spPr>
        <p:txBody>
          <a:bodyPr/>
          <a:lstStyle/>
          <a:p>
            <a:pPr/>
          </a:p>
        </p:txBody>
      </p:sp>
      <p:sp>
        <p:nvSpPr>
          <p:cNvPr id="468" name="Shape 468"/>
          <p:cNvSpPr/>
          <p:nvPr>
            <p:ph type="body" sz="quarter" idx="1"/>
          </p:nvPr>
        </p:nvSpPr>
        <p:spPr>
          <a:prstGeom prst="rect">
            <a:avLst/>
          </a:prstGeom>
        </p:spPr>
        <p:txBody>
          <a:bodyPr/>
          <a:lstStyle/>
          <a:p>
            <a:pPr/>
            <a:r>
              <a:t>Kortekotomien: Behandlung von medikamentös nicht bethandelbaren Epilepsien. Epilepsieherd wird operativ entfernt.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elfolie">
    <p:spTree>
      <p:nvGrpSpPr>
        <p:cNvPr id="1" name=""/>
        <p:cNvGrpSpPr/>
        <p:nvPr/>
      </p:nvGrpSpPr>
      <p:grpSpPr>
        <a:xfrm>
          <a:off x="0" y="0"/>
          <a:ext cx="0" cy="0"/>
          <a:chOff x="0" y="0"/>
          <a:chExt cx="0" cy="0"/>
        </a:xfrm>
      </p:grpSpPr>
      <p:sp>
        <p:nvSpPr>
          <p:cNvPr id="23"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33" name="Group 3"/>
          <p:cNvGrpSpPr/>
          <p:nvPr/>
        </p:nvGrpSpPr>
        <p:grpSpPr>
          <a:xfrm>
            <a:off x="6189662" y="179387"/>
            <a:ext cx="2265175" cy="753875"/>
            <a:chOff x="0" y="0"/>
            <a:chExt cx="2265173" cy="753873"/>
          </a:xfrm>
        </p:grpSpPr>
        <p:grpSp>
          <p:nvGrpSpPr>
            <p:cNvPr id="30" name="Group 4"/>
            <p:cNvGrpSpPr/>
            <p:nvPr/>
          </p:nvGrpSpPr>
          <p:grpSpPr>
            <a:xfrm>
              <a:off x="0" y="0"/>
              <a:ext cx="1131699" cy="379225"/>
              <a:chOff x="0" y="0"/>
              <a:chExt cx="1131698" cy="379224"/>
            </a:xfrm>
          </p:grpSpPr>
          <p:sp>
            <p:nvSpPr>
              <p:cNvPr id="2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3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4" name="Titeltext"/>
          <p:cNvSpPr txBox="1"/>
          <p:nvPr>
            <p:ph type="title"/>
          </p:nvPr>
        </p:nvSpPr>
        <p:spPr>
          <a:xfrm>
            <a:off x="647700" y="2012950"/>
            <a:ext cx="7345364" cy="1389063"/>
          </a:xfrm>
          <a:prstGeom prst="rect">
            <a:avLst/>
          </a:prstGeom>
        </p:spPr>
        <p:txBody>
          <a:bodyPr/>
          <a:lstStyle/>
          <a:p>
            <a:pPr/>
            <a:r>
              <a:t>Titeltext</a:t>
            </a:r>
          </a:p>
        </p:txBody>
      </p:sp>
      <p:sp>
        <p:nvSpPr>
          <p:cNvPr id="35" name="Textebene 1…"/>
          <p:cNvSpPr txBox="1"/>
          <p:nvPr>
            <p:ph type="body" sz="quarter" idx="1"/>
          </p:nvPr>
        </p:nvSpPr>
        <p:spPr>
          <a:xfrm>
            <a:off x="1295400" y="3671887"/>
            <a:ext cx="6049963" cy="1655763"/>
          </a:xfrm>
          <a:prstGeom prst="rect">
            <a:avLst/>
          </a:prstGeom>
        </p:spPr>
        <p:txBody>
          <a:bodyPr/>
          <a:lstStyle>
            <a:lvl1pPr marL="0" indent="0" algn="ctr"/>
            <a:lvl2pPr marL="0" indent="457200" algn="ctr"/>
            <a:lvl3pPr marL="0" indent="914400" algn="ctr"/>
            <a:lvl4pPr marL="0" indent="1371600" algn="ctr"/>
            <a:lvl5pPr marL="0" indent="1828800" algn="ctr"/>
          </a:lstStyle>
          <a:p>
            <a:pPr/>
            <a:r>
              <a:t>Textebene 1</a:t>
            </a:r>
          </a:p>
          <a:p>
            <a:pPr lvl="1"/>
            <a:r>
              <a:t>Textebene 2</a:t>
            </a:r>
          </a:p>
          <a:p>
            <a:pPr lvl="2"/>
            <a:r>
              <a:t>Textebene 3</a:t>
            </a:r>
          </a:p>
          <a:p>
            <a:pPr lvl="3"/>
            <a:r>
              <a:t>Textebene 4</a:t>
            </a:r>
          </a:p>
          <a:p>
            <a:pPr lvl="4"/>
            <a:r>
              <a:t>Textebene 5</a:t>
            </a:r>
          </a:p>
        </p:txBody>
      </p:sp>
      <p:sp>
        <p:nvSpPr>
          <p:cNvPr id="36"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enutzerdefiniertes Layout">
    <p:spTree>
      <p:nvGrpSpPr>
        <p:cNvPr id="1" name=""/>
        <p:cNvGrpSpPr/>
        <p:nvPr/>
      </p:nvGrpSpPr>
      <p:grpSpPr>
        <a:xfrm>
          <a:off x="0" y="0"/>
          <a:ext cx="0" cy="0"/>
          <a:chOff x="0" y="0"/>
          <a:chExt cx="0" cy="0"/>
        </a:xfrm>
      </p:grpSpPr>
      <p:sp>
        <p:nvSpPr>
          <p:cNvPr id="115"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25" name="Group 3"/>
          <p:cNvGrpSpPr/>
          <p:nvPr/>
        </p:nvGrpSpPr>
        <p:grpSpPr>
          <a:xfrm>
            <a:off x="6189662" y="179387"/>
            <a:ext cx="2265175" cy="753875"/>
            <a:chOff x="0" y="0"/>
            <a:chExt cx="2265173" cy="753873"/>
          </a:xfrm>
        </p:grpSpPr>
        <p:grpSp>
          <p:nvGrpSpPr>
            <p:cNvPr id="122" name="Group 4"/>
            <p:cNvGrpSpPr/>
            <p:nvPr/>
          </p:nvGrpSpPr>
          <p:grpSpPr>
            <a:xfrm>
              <a:off x="0" y="0"/>
              <a:ext cx="1131699" cy="379225"/>
              <a:chOff x="0" y="0"/>
              <a:chExt cx="1131698" cy="379224"/>
            </a:xfrm>
          </p:grpSpPr>
          <p:sp>
            <p:nvSpPr>
              <p:cNvPr id="116"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7"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8"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9"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0"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1"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3"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4"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6" name="Titeltext"/>
          <p:cNvSpPr txBox="1"/>
          <p:nvPr>
            <p:ph type="title"/>
          </p:nvPr>
        </p:nvSpPr>
        <p:spPr>
          <a:prstGeom prst="rect">
            <a:avLst/>
          </a:prstGeom>
        </p:spPr>
        <p:txBody>
          <a:bodyPr/>
          <a:lstStyle/>
          <a:p>
            <a:pPr/>
            <a:r>
              <a:t>Titeltext</a:t>
            </a:r>
          </a:p>
        </p:txBody>
      </p:sp>
      <p:sp>
        <p:nvSpPr>
          <p:cNvPr id="127"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folie">
    <p:spTree>
      <p:nvGrpSpPr>
        <p:cNvPr id="1" name=""/>
        <p:cNvGrpSpPr/>
        <p:nvPr/>
      </p:nvGrpSpPr>
      <p:grpSpPr>
        <a:xfrm>
          <a:off x="0" y="0"/>
          <a:ext cx="0" cy="0"/>
          <a:chOff x="0" y="0"/>
          <a:chExt cx="0" cy="0"/>
        </a:xfrm>
      </p:grpSpPr>
      <p:sp>
        <p:nvSpPr>
          <p:cNvPr id="134"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35" name="Titeltext"/>
          <p:cNvSpPr txBox="1"/>
          <p:nvPr>
            <p:ph type="title"/>
          </p:nvPr>
        </p:nvSpPr>
        <p:spPr>
          <a:xfrm>
            <a:off x="647700" y="2012950"/>
            <a:ext cx="7345364" cy="1389063"/>
          </a:xfrm>
          <a:prstGeom prst="rect">
            <a:avLst/>
          </a:prstGeom>
        </p:spPr>
        <p:txBody>
          <a:bodyPr/>
          <a:lstStyle>
            <a:lvl1pPr>
              <a:defRPr b="1" sz="2400"/>
            </a:lvl1pPr>
          </a:lstStyle>
          <a:p>
            <a:pPr/>
            <a:r>
              <a:t>Titeltext</a:t>
            </a:r>
          </a:p>
        </p:txBody>
      </p:sp>
      <p:sp>
        <p:nvSpPr>
          <p:cNvPr id="136" name="Textebene 1…"/>
          <p:cNvSpPr txBox="1"/>
          <p:nvPr>
            <p:ph type="body" sz="quarter" idx="1"/>
          </p:nvPr>
        </p:nvSpPr>
        <p:spPr>
          <a:xfrm>
            <a:off x="1295400" y="3671887"/>
            <a:ext cx="6049963" cy="1655763"/>
          </a:xfrm>
          <a:prstGeom prst="rect">
            <a:avLst/>
          </a:prstGeom>
        </p:spPr>
        <p:txBody>
          <a:bodyPr/>
          <a:lstStyle>
            <a:lvl1pPr marL="0" indent="0" algn="ctr">
              <a:defRPr sz="2000"/>
            </a:lvl1pPr>
            <a:lvl2pPr marL="0" indent="457200" algn="ctr">
              <a:defRPr sz="2000"/>
            </a:lvl2pPr>
            <a:lvl3pPr marL="0" indent="914400" algn="ctr">
              <a:defRPr sz="2000"/>
            </a:lvl3pPr>
            <a:lvl4pPr marL="0" indent="1371600" algn="ctr">
              <a:defRPr sz="2000"/>
            </a:lvl4pPr>
            <a:lvl5pPr marL="0" indent="1828800" algn="ct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und Inhalt">
    <p:spTree>
      <p:nvGrpSpPr>
        <p:cNvPr id="1" name=""/>
        <p:cNvGrpSpPr/>
        <p:nvPr/>
      </p:nvGrpSpPr>
      <p:grpSpPr>
        <a:xfrm>
          <a:off x="0" y="0"/>
          <a:ext cx="0" cy="0"/>
          <a:chOff x="0" y="0"/>
          <a:chExt cx="0" cy="0"/>
        </a:xfrm>
      </p:grpSpPr>
      <p:sp>
        <p:nvSpPr>
          <p:cNvPr id="143"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latin typeface="D-DIN"/>
                <a:ea typeface="D-DIN"/>
                <a:cs typeface="D-DIN"/>
                <a:sym typeface="D-DIN"/>
              </a:defRPr>
            </a:pPr>
          </a:p>
        </p:txBody>
      </p:sp>
      <p:grpSp>
        <p:nvGrpSpPr>
          <p:cNvPr id="153" name="Group 3"/>
          <p:cNvGrpSpPr/>
          <p:nvPr/>
        </p:nvGrpSpPr>
        <p:grpSpPr>
          <a:xfrm>
            <a:off x="6189662" y="179387"/>
            <a:ext cx="2265175" cy="753875"/>
            <a:chOff x="0" y="0"/>
            <a:chExt cx="2265173" cy="753873"/>
          </a:xfrm>
        </p:grpSpPr>
        <p:grpSp>
          <p:nvGrpSpPr>
            <p:cNvPr id="150" name="Group 4"/>
            <p:cNvGrpSpPr/>
            <p:nvPr/>
          </p:nvGrpSpPr>
          <p:grpSpPr>
            <a:xfrm>
              <a:off x="0" y="0"/>
              <a:ext cx="1131699" cy="379225"/>
              <a:chOff x="0" y="0"/>
              <a:chExt cx="1131698" cy="379224"/>
            </a:xfrm>
          </p:grpSpPr>
          <p:sp>
            <p:nvSpPr>
              <p:cNvPr id="14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5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4" name="Foliennummer"/>
          <p:cNvSpPr txBox="1"/>
          <p:nvPr>
            <p:ph type="sldNum" sz="quarter" idx="2"/>
          </p:nvPr>
        </p:nvSpPr>
        <p:spPr>
          <a:xfrm>
            <a:off x="8275703" y="6079981"/>
            <a:ext cx="358414" cy="370841"/>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55"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56" name="Textebene 1…"/>
          <p:cNvSpPr txBox="1"/>
          <p:nvPr>
            <p:ph type="body" idx="1"/>
          </p:nvPr>
        </p:nvSpPr>
        <p:spPr>
          <a:prstGeom prst="rect">
            <a:avLst/>
          </a:prstGeom>
        </p:spPr>
        <p:txBody>
          <a:bodyPr/>
          <a:lstStyle>
            <a:lvl1pPr>
              <a:defRPr sz="2000"/>
            </a:lvl1pPr>
            <a:lvl2pPr>
              <a:defRPr sz="2000"/>
            </a:lvl2pPr>
            <a:lvl3pPr>
              <a:defRPr sz="2000"/>
            </a:lvl3pPr>
            <a:lvl4pPr>
              <a:defRPr sz="2000"/>
            </a:lvl4pPr>
            <a:lvl5pP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163"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64" name="Titeltext"/>
          <p:cNvSpPr txBox="1"/>
          <p:nvPr>
            <p:ph type="title"/>
          </p:nvPr>
        </p:nvSpPr>
        <p:spPr>
          <a:xfrm>
            <a:off x="682625" y="4164012"/>
            <a:ext cx="7345364" cy="1287463"/>
          </a:xfrm>
          <a:prstGeom prst="rect">
            <a:avLst/>
          </a:prstGeom>
        </p:spPr>
        <p:txBody>
          <a:bodyPr anchor="t"/>
          <a:lstStyle>
            <a:lvl1pPr algn="l">
              <a:defRPr b="1" cap="all" sz="4000">
                <a:solidFill>
                  <a:schemeClr val="accent3">
                    <a:lumOff val="44000"/>
                  </a:schemeClr>
                </a:solidFill>
              </a:defRPr>
            </a:lvl1pPr>
          </a:lstStyle>
          <a:p>
            <a:pPr/>
            <a:r>
              <a:t>Titeltext</a:t>
            </a:r>
          </a:p>
        </p:txBody>
      </p:sp>
      <p:sp>
        <p:nvSpPr>
          <p:cNvPr id="165"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172"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73"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74"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181"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82" name="Titeltext"/>
          <p:cNvSpPr txBox="1"/>
          <p:nvPr>
            <p:ph type="title"/>
          </p:nvPr>
        </p:nvSpPr>
        <p:spPr>
          <a:xfrm>
            <a:off x="431800" y="258763"/>
            <a:ext cx="7777164" cy="1081088"/>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83"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184"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191"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92"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199"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206"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07" name="Titeltext"/>
          <p:cNvSpPr txBox="1"/>
          <p:nvPr>
            <p:ph type="title"/>
          </p:nvPr>
        </p:nvSpPr>
        <p:spPr>
          <a:xfrm>
            <a:off x="431800" y="258763"/>
            <a:ext cx="2843214" cy="1096963"/>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08"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209" name="Textplatzhalter 3"/>
          <p:cNvSpPr/>
          <p:nvPr>
            <p:ph type="body" sz="half" idx="21"/>
          </p:nvPr>
        </p:nvSpPr>
        <p:spPr>
          <a:xfrm>
            <a:off x="431799" y="1355725"/>
            <a:ext cx="2843215" cy="4432300"/>
          </a:xfrm>
          <a:prstGeom prst="rect">
            <a:avLst/>
          </a:prstGeom>
        </p:spPr>
        <p:txBody>
          <a:bodyPr/>
          <a:lstStyle/>
          <a:p>
            <a:pPr marL="0" indent="0">
              <a:defRPr sz="1400"/>
            </a:pP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216"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17" name="Titeltext"/>
          <p:cNvSpPr txBox="1"/>
          <p:nvPr>
            <p:ph type="title"/>
          </p:nvPr>
        </p:nvSpPr>
        <p:spPr>
          <a:xfrm>
            <a:off x="1693863" y="4535487"/>
            <a:ext cx="5184776" cy="536576"/>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18"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219"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43" name="Titeltext"/>
          <p:cNvSpPr txBox="1"/>
          <p:nvPr>
            <p:ph type="title"/>
          </p:nvPr>
        </p:nvSpPr>
        <p:spPr>
          <a:prstGeom prst="rect">
            <a:avLst/>
          </a:prstGeom>
        </p:spPr>
        <p:txBody>
          <a:bodyPr/>
          <a:lstStyle/>
          <a:p>
            <a:pPr/>
            <a:r>
              <a:t>Titeltext</a:t>
            </a:r>
          </a:p>
        </p:txBody>
      </p:sp>
      <p:sp>
        <p:nvSpPr>
          <p:cNvPr id="44" name="Textebene 1…"/>
          <p:cNvSpPr txBox="1"/>
          <p:nvPr>
            <p:ph type="body" idx="1"/>
          </p:nvPr>
        </p:nvSpPr>
        <p:spPr>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4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enutzerdefiniertes Layout">
    <p:spTree>
      <p:nvGrpSpPr>
        <p:cNvPr id="1" name=""/>
        <p:cNvGrpSpPr/>
        <p:nvPr/>
      </p:nvGrpSpPr>
      <p:grpSpPr>
        <a:xfrm>
          <a:off x="0" y="0"/>
          <a:ext cx="0" cy="0"/>
          <a:chOff x="0" y="0"/>
          <a:chExt cx="0" cy="0"/>
        </a:xfrm>
      </p:grpSpPr>
      <p:sp>
        <p:nvSpPr>
          <p:cNvPr id="226"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27" name="Titeltext"/>
          <p:cNvSpPr txBox="1"/>
          <p:nvPr>
            <p:ph type="title"/>
          </p:nvPr>
        </p:nvSpPr>
        <p:spPr>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52" name="Titeltext"/>
          <p:cNvSpPr txBox="1"/>
          <p:nvPr>
            <p:ph type="title"/>
          </p:nvPr>
        </p:nvSpPr>
        <p:spPr>
          <a:xfrm>
            <a:off x="682625" y="4164012"/>
            <a:ext cx="7345364" cy="1287463"/>
          </a:xfrm>
          <a:prstGeom prst="rect">
            <a:avLst/>
          </a:prstGeom>
        </p:spPr>
        <p:txBody>
          <a:bodyPr anchor="t"/>
          <a:lstStyle>
            <a:lvl1pPr algn="l">
              <a:defRPr b="1" cap="all" sz="4000"/>
            </a:lvl1pPr>
          </a:lstStyle>
          <a:p>
            <a:pPr/>
            <a:r>
              <a:t>Titeltext</a:t>
            </a:r>
          </a:p>
        </p:txBody>
      </p:sp>
      <p:sp>
        <p:nvSpPr>
          <p:cNvPr id="53"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
        <p:nvSpPr>
          <p:cNvPr id="5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61" name="Titeltext"/>
          <p:cNvSpPr txBox="1"/>
          <p:nvPr>
            <p:ph type="title"/>
          </p:nvPr>
        </p:nvSpPr>
        <p:spPr>
          <a:prstGeom prst="rect">
            <a:avLst/>
          </a:prstGeom>
        </p:spPr>
        <p:txBody>
          <a:bodyPr/>
          <a:lstStyle/>
          <a:p>
            <a:pPr/>
            <a:r>
              <a:t>Titeltext</a:t>
            </a:r>
          </a:p>
        </p:txBody>
      </p:sp>
      <p:sp>
        <p:nvSpPr>
          <p:cNvPr id="62"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
        <p:nvSpPr>
          <p:cNvPr id="6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70" name="Titeltext"/>
          <p:cNvSpPr txBox="1"/>
          <p:nvPr>
            <p:ph type="title"/>
          </p:nvPr>
        </p:nvSpPr>
        <p:spPr>
          <a:xfrm>
            <a:off x="431800" y="258763"/>
            <a:ext cx="7777164" cy="1081088"/>
          </a:xfrm>
          <a:prstGeom prst="rect">
            <a:avLst/>
          </a:prstGeom>
        </p:spPr>
        <p:txBody>
          <a:bodyPr/>
          <a:lstStyle/>
          <a:p>
            <a:pPr/>
            <a:r>
              <a:t>Titeltext</a:t>
            </a:r>
          </a:p>
        </p:txBody>
      </p:sp>
      <p:sp>
        <p:nvSpPr>
          <p:cNvPr id="71"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72"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
        <p:nvSpPr>
          <p:cNvPr id="7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80" name="Titeltext"/>
          <p:cNvSpPr txBox="1"/>
          <p:nvPr>
            <p:ph type="title"/>
          </p:nvPr>
        </p:nvSpPr>
        <p:spPr>
          <a:prstGeom prst="rect">
            <a:avLst/>
          </a:prstGeom>
        </p:spPr>
        <p:txBody>
          <a:bodyPr/>
          <a:lstStyle/>
          <a:p>
            <a:pPr/>
            <a:r>
              <a:t>Titeltext</a:t>
            </a:r>
          </a:p>
        </p:txBody>
      </p:sp>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8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95" name="Titeltext"/>
          <p:cNvSpPr txBox="1"/>
          <p:nvPr>
            <p:ph type="title"/>
          </p:nvPr>
        </p:nvSpPr>
        <p:spPr>
          <a:xfrm>
            <a:off x="431800" y="258763"/>
            <a:ext cx="2843214" cy="1096963"/>
          </a:xfrm>
          <a:prstGeom prst="rect">
            <a:avLst/>
          </a:prstGeom>
        </p:spPr>
        <p:txBody>
          <a:bodyPr anchor="b"/>
          <a:lstStyle>
            <a:lvl1pPr algn="l">
              <a:defRPr b="1" sz="2000"/>
            </a:lvl1pPr>
          </a:lstStyle>
          <a:p>
            <a:pPr/>
            <a:r>
              <a:t>Titeltext</a:t>
            </a:r>
          </a:p>
        </p:txBody>
      </p:sp>
      <p:sp>
        <p:nvSpPr>
          <p:cNvPr id="96"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97" name="Textplatzhalter 3"/>
          <p:cNvSpPr/>
          <p:nvPr>
            <p:ph type="body" sz="half" idx="21"/>
          </p:nvPr>
        </p:nvSpPr>
        <p:spPr>
          <a:xfrm>
            <a:off x="431799" y="1355725"/>
            <a:ext cx="2843215" cy="4432300"/>
          </a:xfrm>
          <a:prstGeom prst="rect">
            <a:avLst/>
          </a:prstGeom>
        </p:spPr>
        <p:txBody>
          <a:bodyPr/>
          <a:lstStyle/>
          <a:p>
            <a:pPr marL="0" indent="0">
              <a:defRPr sz="1400"/>
            </a:pPr>
          </a:p>
        </p:txBody>
      </p:sp>
      <p:sp>
        <p:nvSpPr>
          <p:cNvPr id="9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105" name="Titeltext"/>
          <p:cNvSpPr txBox="1"/>
          <p:nvPr>
            <p:ph type="title"/>
          </p:nvPr>
        </p:nvSpPr>
        <p:spPr>
          <a:xfrm>
            <a:off x="1693863" y="4535487"/>
            <a:ext cx="5184776" cy="536576"/>
          </a:xfrm>
          <a:prstGeom prst="rect">
            <a:avLst/>
          </a:prstGeom>
        </p:spPr>
        <p:txBody>
          <a:bodyPr anchor="b"/>
          <a:lstStyle>
            <a:lvl1pPr algn="l">
              <a:defRPr b="1" sz="2000"/>
            </a:lvl1pPr>
          </a:lstStyle>
          <a:p>
            <a:pPr/>
            <a:r>
              <a:t>Titeltext</a:t>
            </a:r>
          </a:p>
        </p:txBody>
      </p:sp>
      <p:sp>
        <p:nvSpPr>
          <p:cNvPr id="106"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107"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
        <p:nvSpPr>
          <p:cNvPr id="10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sp>
        <p:nvSpPr>
          <p:cNvPr id="3" name="Rectangle 2"/>
          <p:cNvSpPr/>
          <p:nvPr/>
        </p:nvSpPr>
        <p:spPr>
          <a:xfrm>
            <a:off x="8204200" y="3970337"/>
            <a:ext cx="468313" cy="153988"/>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3" name="Group 3"/>
          <p:cNvGrpSpPr/>
          <p:nvPr/>
        </p:nvGrpSpPr>
        <p:grpSpPr>
          <a:xfrm>
            <a:off x="6189662" y="179387"/>
            <a:ext cx="2265175" cy="753875"/>
            <a:chOff x="0" y="0"/>
            <a:chExt cx="2265173" cy="753873"/>
          </a:xfrm>
        </p:grpSpPr>
        <p:grpSp>
          <p:nvGrpSpPr>
            <p:cNvPr id="10" name="Group 4"/>
            <p:cNvGrpSpPr/>
            <p:nvPr/>
          </p:nvGrpSpPr>
          <p:grpSpPr>
            <a:xfrm>
              <a:off x="0" y="0"/>
              <a:ext cx="1131699" cy="379225"/>
              <a:chOff x="0" y="0"/>
              <a:chExt cx="1131698" cy="379224"/>
            </a:xfrm>
          </p:grpSpPr>
          <p:sp>
            <p:nvSpPr>
              <p:cNvPr id="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4" name="Titeltext"/>
          <p:cNvSpPr txBox="1"/>
          <p:nvPr>
            <p:ph type="title"/>
          </p:nvPr>
        </p:nvSpPr>
        <p:spPr>
          <a:xfrm>
            <a:off x="431800" y="258763"/>
            <a:ext cx="7773989"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Titeltext</a:t>
            </a:r>
          </a:p>
        </p:txBody>
      </p:sp>
      <p:sp>
        <p:nvSpPr>
          <p:cNvPr id="15" name="Textebene 1…"/>
          <p:cNvSpPr txBox="1"/>
          <p:nvPr>
            <p:ph type="body" idx="1"/>
          </p:nvPr>
        </p:nvSpPr>
        <p:spPr>
          <a:xfrm>
            <a:off x="431800" y="1516062"/>
            <a:ext cx="7773989" cy="427513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Textebene 1</a:t>
            </a:r>
          </a:p>
          <a:p>
            <a:pPr lvl="1"/>
            <a:r>
              <a:t>Textebene 2</a:t>
            </a:r>
          </a:p>
          <a:p>
            <a:pPr lvl="2"/>
            <a:r>
              <a:t>Textebene 3</a:t>
            </a:r>
          </a:p>
          <a:p>
            <a:pPr lvl="3"/>
            <a:r>
              <a:t>Textebene 4</a:t>
            </a:r>
          </a:p>
          <a:p>
            <a:pPr lvl="4"/>
            <a:r>
              <a:t>Textebene 5</a:t>
            </a:r>
          </a:p>
        </p:txBody>
      </p:sp>
      <p:sp>
        <p:nvSpPr>
          <p:cNvPr id="16" name="Foliennummer"/>
          <p:cNvSpPr txBox="1"/>
          <p:nvPr>
            <p:ph type="sldNum" sz="quarter" idx="2"/>
          </p:nvPr>
        </p:nvSpPr>
        <p:spPr>
          <a:xfrm>
            <a:off x="4174066" y="5830799"/>
            <a:ext cx="2015068" cy="344841"/>
          </a:xfrm>
          <a:prstGeom prst="rect">
            <a:avLst/>
          </a:prstGeom>
          <a:ln w="12700">
            <a:miter lim="400000"/>
          </a:ln>
        </p:spPr>
        <p:txBody>
          <a:bodyPr wrap="none" lIns="45719" rIns="45719" anchor="ctr">
            <a:spAutoFit/>
          </a:bodyPr>
          <a:lstStyle>
            <a:lvl1pPr algn="r">
              <a:defRPr sz="1200">
                <a:solidFill>
                  <a:schemeClr val="accent3">
                    <a:lumOff val="44000"/>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1pPr>
      <a:lvl2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2pPr>
      <a:lvl3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3pPr>
      <a:lvl4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4pPr>
      <a:lvl5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5pPr>
      <a:lvl6pPr marL="0" marR="0" indent="22860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6pPr>
      <a:lvl7pPr marL="0" marR="0" indent="27432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7pPr>
      <a:lvl8pPr marL="0" marR="0" indent="32004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8pPr>
      <a:lvl9pPr marL="0" marR="0" indent="36576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9pPr>
    </p:titleStyle>
    <p:bodyStyle>
      <a:lvl1pPr marL="342900" marR="0" indent="-342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1pPr>
      <a:lvl2pPr marL="342900" marR="0" indent="114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2pPr>
      <a:lvl3pPr marL="342900" marR="0" indent="571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3pPr>
      <a:lvl4pPr marL="342900" marR="0" indent="1028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4pPr>
      <a:lvl5pPr marL="342900" marR="0" indent="1485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5pPr>
      <a:lvl6pPr marL="342900" marR="0" indent="19431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6pPr>
      <a:lvl7pPr marL="342900" marR="0" indent="2400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7pPr>
      <a:lvl8pPr marL="342900" marR="0" indent="2857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8pPr>
      <a:lvl9pPr marL="342900" marR="0" indent="3314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9pPr>
    </p:bodyStyle>
    <p:otherStyle>
      <a:lvl1pPr marL="0" marR="0" indent="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6" name="Bild 3" descr="Bild 3"/>
          <p:cNvPicPr>
            <a:picLocks noChangeAspect="1"/>
          </p:cNvPicPr>
          <p:nvPr/>
        </p:nvPicPr>
        <p:blipFill>
          <a:blip r:embed="rId2">
            <a:extLst/>
          </a:blip>
          <a:stretch>
            <a:fillRect/>
          </a:stretch>
        </p:blipFill>
        <p:spPr>
          <a:xfrm>
            <a:off x="694531" y="1295870"/>
            <a:ext cx="7251701" cy="4826001"/>
          </a:xfrm>
          <a:prstGeom prst="rect">
            <a:avLst/>
          </a:prstGeom>
          <a:ln w="12700">
            <a:miter lim="400000"/>
          </a:ln>
        </p:spPr>
      </p:pic>
      <p:sp>
        <p:nvSpPr>
          <p:cNvPr id="237" name="Foliennummer"/>
          <p:cNvSpPr txBox="1"/>
          <p:nvPr>
            <p:ph type="sldNum" sz="quarter" idx="4294967295"/>
          </p:nvPr>
        </p:nvSpPr>
        <p:spPr>
          <a:xfrm>
            <a:off x="8086805" y="6137809"/>
            <a:ext cx="188899" cy="264256"/>
          </a:xfrm>
          <a:prstGeom prst="rect">
            <a:avLst/>
          </a:prstGeom>
          <a:extLst>
            <a:ext uri="{C572A759-6A51-4108-AA02-DFA0A04FC94B}">
              <ma14:wrappingTextBoxFlag xmlns:ma14="http://schemas.microsoft.com/office/mac/drawingml/2011/main" val="1"/>
            </a:ext>
          </a:extLst>
        </p:spPr>
        <p:txBody>
          <a:bodyPr anchor="t"/>
          <a:lstStyle/>
          <a:p>
            <a:pPr/>
            <a:fld id="{86CB4B4D-7CA3-9044-876B-883B54F8677D}" type="slidenum"/>
          </a:p>
        </p:txBody>
      </p:sp>
      <p:sp>
        <p:nvSpPr>
          <p:cNvPr id="238"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39"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9" name="Rechteck"/>
          <p:cNvSpPr/>
          <p:nvPr/>
        </p:nvSpPr>
        <p:spPr>
          <a:xfrm>
            <a:off x="860929" y="2027983"/>
            <a:ext cx="405946" cy="238509"/>
          </a:xfrm>
          <a:prstGeom prst="rect">
            <a:avLst/>
          </a:prstGeom>
          <a:solidFill>
            <a:schemeClr val="accent5">
              <a:alpha val="41536"/>
            </a:schemeClr>
          </a:solidFill>
          <a:ln w="12700">
            <a:solidFill>
              <a:schemeClr val="accent3">
                <a:lumOff val="44000"/>
                <a:alpha val="41536"/>
              </a:schemeClr>
            </a:solidFill>
          </a:ln>
        </p:spPr>
        <p:txBody>
          <a:bodyPr lIns="45719" rIns="45719"/>
          <a:lstStyle/>
          <a:p>
            <a:pPr/>
          </a:p>
        </p:txBody>
      </p:sp>
      <p:sp>
        <p:nvSpPr>
          <p:cNvPr id="450" name="Titel 1"/>
          <p:cNvSpPr txBox="1"/>
          <p:nvPr>
            <p:ph type="title"/>
          </p:nvPr>
        </p:nvSpPr>
        <p:spPr>
          <a:xfrm>
            <a:off x="428833" y="91403"/>
            <a:ext cx="5616774" cy="864097"/>
          </a:xfrm>
          <a:prstGeom prst="rect">
            <a:avLst/>
          </a:prstGeom>
        </p:spPr>
        <p:txBody>
          <a:bodyPr/>
          <a:lstStyle/>
          <a:p>
            <a:pPr/>
            <a:r>
              <a:t>Stichproben</a:t>
            </a:r>
          </a:p>
        </p:txBody>
      </p:sp>
      <p:sp>
        <p:nvSpPr>
          <p:cNvPr id="451"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52"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53"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454" name="Bildschirmfoto 2021-05-24 um 15.15.51.png" descr="Bildschirmfoto 2021-05-24 um 15.15.51.png"/>
          <p:cNvPicPr>
            <a:picLocks noChangeAspect="1"/>
          </p:cNvPicPr>
          <p:nvPr/>
        </p:nvPicPr>
        <p:blipFill>
          <a:blip r:embed="rId3">
            <a:extLst/>
          </a:blip>
          <a:stretch>
            <a:fillRect/>
          </a:stretch>
        </p:blipFill>
        <p:spPr>
          <a:xfrm>
            <a:off x="325519" y="3456587"/>
            <a:ext cx="4541276" cy="1946262"/>
          </a:xfrm>
          <a:prstGeom prst="rect">
            <a:avLst/>
          </a:prstGeom>
          <a:ln w="12700">
            <a:miter lim="400000"/>
          </a:ln>
        </p:spPr>
      </p:pic>
      <p:sp>
        <p:nvSpPr>
          <p:cNvPr id="455" name="Tabelle 1…"/>
          <p:cNvSpPr txBox="1"/>
          <p:nvPr/>
        </p:nvSpPr>
        <p:spPr>
          <a:xfrm>
            <a:off x="306300" y="3080064"/>
            <a:ext cx="2815107" cy="3666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pPr>
            <a:r>
              <a:t>Tabelle 1</a:t>
            </a:r>
          </a:p>
          <a:p>
            <a:pPr>
              <a:defRPr i="1" sz="1000"/>
            </a:pPr>
            <a:r>
              <a:t>Übersicht über die 9 verschiedenen Stichproben</a:t>
            </a:r>
          </a:p>
        </p:txBody>
      </p:sp>
      <p:sp>
        <p:nvSpPr>
          <p:cNvPr id="456" name="Liégeois-Chauvel, Peretz, Babaï, Laguitton &amp; Chauvel, 1998, S. 1857"/>
          <p:cNvSpPr txBox="1"/>
          <p:nvPr/>
        </p:nvSpPr>
        <p:spPr>
          <a:xfrm>
            <a:off x="325296" y="5440530"/>
            <a:ext cx="4573546"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700"/>
              </a:spcBef>
              <a:defRPr sz="800">
                <a:latin typeface="D-DIN"/>
                <a:ea typeface="D-DIN"/>
                <a:cs typeface="D-DIN"/>
                <a:sym typeface="D-DIN"/>
              </a:defRPr>
            </a:pPr>
            <a:r>
              <a:t>Liégeois-Chauvel, Peretz, Babaï, Laguitton &amp; Chauvel, 1998, S. 1857</a:t>
            </a:r>
          </a:p>
          <a:p>
            <a:pPr>
              <a:spcBef>
                <a:spcPts val="700"/>
              </a:spcBef>
              <a:defRPr sz="800">
                <a:latin typeface="D-DIN"/>
                <a:ea typeface="D-DIN"/>
                <a:cs typeface="D-DIN"/>
                <a:sym typeface="D-DIN"/>
              </a:defRPr>
            </a:pPr>
            <a:r>
              <a:t> </a:t>
            </a:r>
          </a:p>
        </p:txBody>
      </p:sp>
      <p:sp>
        <p:nvSpPr>
          <p:cNvPr id="457" name="Rechteck"/>
          <p:cNvSpPr/>
          <p:nvPr/>
        </p:nvSpPr>
        <p:spPr>
          <a:xfrm>
            <a:off x="304169" y="4027465"/>
            <a:ext cx="4566097" cy="320132"/>
          </a:xfrm>
          <a:prstGeom prst="rect">
            <a:avLst/>
          </a:prstGeom>
          <a:solidFill>
            <a:schemeClr val="accent5">
              <a:alpha val="41536"/>
            </a:schemeClr>
          </a:solidFill>
          <a:ln w="12700">
            <a:solidFill>
              <a:schemeClr val="accent3">
                <a:lumOff val="44000"/>
                <a:alpha val="41536"/>
              </a:schemeClr>
            </a:solidFill>
          </a:ln>
        </p:spPr>
        <p:txBody>
          <a:bodyPr lIns="45719" rIns="45719"/>
          <a:lstStyle/>
          <a:p>
            <a:pPr/>
          </a:p>
        </p:txBody>
      </p:sp>
      <p:pic>
        <p:nvPicPr>
          <p:cNvPr id="458" name="Bildschirmfoto 2021-05-24 um 15.12.02.png" descr="Bildschirmfoto 2021-05-24 um 15.12.02.png"/>
          <p:cNvPicPr>
            <a:picLocks noChangeAspect="1"/>
          </p:cNvPicPr>
          <p:nvPr/>
        </p:nvPicPr>
        <p:blipFill>
          <a:blip r:embed="rId4">
            <a:extLst/>
          </a:blip>
          <a:srcRect l="10522" t="15179" r="54650" b="49965"/>
          <a:stretch>
            <a:fillRect/>
          </a:stretch>
        </p:blipFill>
        <p:spPr>
          <a:xfrm rot="30000">
            <a:off x="5202403" y="3677788"/>
            <a:ext cx="3078383" cy="2158228"/>
          </a:xfrm>
          <a:prstGeom prst="rect">
            <a:avLst/>
          </a:prstGeom>
          <a:ln w="12700">
            <a:miter lim="400000"/>
          </a:ln>
        </p:spPr>
      </p:pic>
      <p:sp>
        <p:nvSpPr>
          <p:cNvPr id="459" name="Abbildung 6…"/>
          <p:cNvSpPr txBox="1"/>
          <p:nvPr/>
        </p:nvSpPr>
        <p:spPr>
          <a:xfrm>
            <a:off x="5256742" y="3019828"/>
            <a:ext cx="3049981" cy="6460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pPr>
            <a:r>
              <a:t>Abbildung 6</a:t>
            </a:r>
          </a:p>
          <a:p>
            <a:pPr>
              <a:defRPr i="1" sz="1000"/>
            </a:pPr>
            <a:r>
              <a:t>Beispiel für die Gruppen T1S rechts bzw. links (hier: rechts). Der grüne Bereich ist noch intakt, der blaue Bereich dagegen ist läsioniert.</a:t>
            </a:r>
          </a:p>
        </p:txBody>
      </p:sp>
      <p:sp>
        <p:nvSpPr>
          <p:cNvPr id="460" name="nach Liégeois-Chauvel et al., 1998, S. 1855"/>
          <p:cNvSpPr txBox="1"/>
          <p:nvPr/>
        </p:nvSpPr>
        <p:spPr>
          <a:xfrm>
            <a:off x="5265125" y="5636085"/>
            <a:ext cx="2184288"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700"/>
              </a:spcBef>
              <a:defRPr sz="800">
                <a:latin typeface="D-DIN"/>
                <a:ea typeface="D-DIN"/>
                <a:cs typeface="D-DIN"/>
                <a:sym typeface="D-DIN"/>
              </a:defRPr>
            </a:pPr>
            <a:r>
              <a:t>nach Liégeois-Chauvel et al., 1998, S. 1855</a:t>
            </a:r>
          </a:p>
          <a:p>
            <a:pPr>
              <a:spcBef>
                <a:spcPts val="700"/>
              </a:spcBef>
              <a:defRPr sz="800">
                <a:latin typeface="D-DIN"/>
                <a:ea typeface="D-DIN"/>
                <a:cs typeface="D-DIN"/>
                <a:sym typeface="D-DIN"/>
              </a:defRPr>
            </a:pPr>
            <a:r>
              <a:t> </a:t>
            </a:r>
          </a:p>
        </p:txBody>
      </p:sp>
      <p:sp>
        <p:nvSpPr>
          <p:cNvPr id="461" name="Patient*innen-Gruppen:…"/>
          <p:cNvSpPr txBox="1"/>
          <p:nvPr/>
        </p:nvSpPr>
        <p:spPr>
          <a:xfrm>
            <a:off x="315618" y="1302573"/>
            <a:ext cx="7871893" cy="169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500">
                <a:latin typeface="D-DIN"/>
                <a:ea typeface="D-DIN"/>
                <a:cs typeface="D-DIN"/>
                <a:sym typeface="D-DIN"/>
              </a:defRPr>
            </a:pPr>
            <a:r>
              <a:t>Patient*innen-Gruppen: </a:t>
            </a:r>
          </a:p>
          <a:p>
            <a:pPr>
              <a:defRPr sz="1500">
                <a:latin typeface="D-DIN"/>
                <a:ea typeface="D-DIN"/>
                <a:cs typeface="D-DIN"/>
                <a:sym typeface="D-DIN"/>
              </a:defRPr>
            </a:pPr>
            <a:r>
              <a:t>- 65 Patient*innen mit unilateraler temporaler Kortekotomie</a:t>
            </a:r>
          </a:p>
          <a:p>
            <a:pPr marL="150394" indent="-150394">
              <a:buSzPct val="100000"/>
              <a:buChar char="-"/>
              <a:defRPr sz="1500">
                <a:latin typeface="D-DIN"/>
                <a:ea typeface="D-DIN"/>
                <a:cs typeface="D-DIN"/>
                <a:sym typeface="D-DIN"/>
              </a:defRPr>
            </a:pPr>
            <a:r>
              <a:t>bei beiden Gruppen Kortekotomie von Teilen des rechten oder linken Temporallappens</a:t>
            </a:r>
          </a:p>
          <a:p>
            <a:pPr lvl="1" marL="531394" indent="-150394">
              <a:buSzPct val="100000"/>
              <a:buChar char="-"/>
              <a:defRPr sz="1500">
                <a:latin typeface="D-DIN"/>
                <a:ea typeface="D-DIN"/>
                <a:cs typeface="D-DIN"/>
                <a:sym typeface="D-DIN"/>
              </a:defRPr>
            </a:pPr>
            <a:r>
              <a:t>T1S = superiorer Teil des Temporallappens wurde verschont</a:t>
            </a:r>
          </a:p>
          <a:p>
            <a:pPr lvl="1" marL="561473" indent="-180473">
              <a:buSzPct val="100000"/>
              <a:buChar char="-"/>
              <a:defRPr sz="1500">
                <a:latin typeface="D-DIN"/>
                <a:ea typeface="D-DIN"/>
                <a:cs typeface="D-DIN"/>
                <a:sym typeface="D-DIN"/>
              </a:defRPr>
            </a:pPr>
            <a:r>
              <a:t>T1 = superiorer Teil des Temporallappens ist auch läsioniert</a:t>
            </a:r>
          </a:p>
          <a:p>
            <a:pPr lvl="5" indent="1143000">
              <a:defRPr sz="1500">
                <a:latin typeface="D-DIN"/>
                <a:ea typeface="D-DIN"/>
                <a:cs typeface="D-DIN"/>
                <a:sym typeface="D-DIN"/>
              </a:defRPr>
            </a:pPr>
            <a:r>
              <a:t>—&gt; zusätzliche Unterteilung danach, ob Läsion anterior (T1a) oder posterior (T1p) lokalisiert</a:t>
            </a:r>
          </a:p>
        </p:txBody>
      </p:sp>
      <p:sp>
        <p:nvSpPr>
          <p:cNvPr id="462" name="Form"/>
          <p:cNvSpPr/>
          <p:nvPr/>
        </p:nvSpPr>
        <p:spPr>
          <a:xfrm>
            <a:off x="6141245" y="4653126"/>
            <a:ext cx="1324884" cy="918515"/>
          </a:xfrm>
          <a:custGeom>
            <a:avLst/>
            <a:gdLst/>
            <a:ahLst/>
            <a:cxnLst>
              <a:cxn ang="0">
                <a:pos x="wd2" y="hd2"/>
              </a:cxn>
              <a:cxn ang="5400000">
                <a:pos x="wd2" y="hd2"/>
              </a:cxn>
              <a:cxn ang="10800000">
                <a:pos x="wd2" y="hd2"/>
              </a:cxn>
              <a:cxn ang="16200000">
                <a:pos x="wd2" y="hd2"/>
              </a:cxn>
            </a:cxnLst>
            <a:rect l="0" t="0" r="r" b="b"/>
            <a:pathLst>
              <a:path w="21287" h="21249" fill="norm" stroke="1" extrusionOk="0">
                <a:moveTo>
                  <a:pt x="12902" y="3691"/>
                </a:moveTo>
                <a:cubicBezTo>
                  <a:pt x="14731" y="5086"/>
                  <a:pt x="16751" y="6262"/>
                  <a:pt x="18032" y="8406"/>
                </a:cubicBezTo>
                <a:cubicBezTo>
                  <a:pt x="18540" y="9255"/>
                  <a:pt x="18923" y="10212"/>
                  <a:pt x="19428" y="11016"/>
                </a:cubicBezTo>
                <a:cubicBezTo>
                  <a:pt x="20036" y="11982"/>
                  <a:pt x="20825" y="12755"/>
                  <a:pt x="21135" y="13984"/>
                </a:cubicBezTo>
                <a:cubicBezTo>
                  <a:pt x="21511" y="15477"/>
                  <a:pt x="21132" y="17007"/>
                  <a:pt x="20596" y="18277"/>
                </a:cubicBezTo>
                <a:cubicBezTo>
                  <a:pt x="20123" y="19399"/>
                  <a:pt x="19501" y="20409"/>
                  <a:pt x="18731" y="21249"/>
                </a:cubicBezTo>
                <a:cubicBezTo>
                  <a:pt x="19118" y="20730"/>
                  <a:pt x="19305" y="19985"/>
                  <a:pt x="19248" y="19242"/>
                </a:cubicBezTo>
                <a:cubicBezTo>
                  <a:pt x="19226" y="18961"/>
                  <a:pt x="19166" y="18677"/>
                  <a:pt x="19169" y="18394"/>
                </a:cubicBezTo>
                <a:cubicBezTo>
                  <a:pt x="19173" y="17891"/>
                  <a:pt x="19360" y="17403"/>
                  <a:pt x="19228" y="16907"/>
                </a:cubicBezTo>
                <a:cubicBezTo>
                  <a:pt x="19064" y="16293"/>
                  <a:pt x="18546" y="16176"/>
                  <a:pt x="18148" y="15871"/>
                </a:cubicBezTo>
                <a:cubicBezTo>
                  <a:pt x="17103" y="15068"/>
                  <a:pt x="17016" y="13097"/>
                  <a:pt x="16410" y="11681"/>
                </a:cubicBezTo>
                <a:cubicBezTo>
                  <a:pt x="15813" y="10285"/>
                  <a:pt x="14902" y="9561"/>
                  <a:pt x="13900" y="8977"/>
                </a:cubicBezTo>
                <a:cubicBezTo>
                  <a:pt x="12737" y="8301"/>
                  <a:pt x="11454" y="7798"/>
                  <a:pt x="10360" y="6873"/>
                </a:cubicBezTo>
                <a:cubicBezTo>
                  <a:pt x="9668" y="6288"/>
                  <a:pt x="9035" y="5482"/>
                  <a:pt x="8262" y="5091"/>
                </a:cubicBezTo>
                <a:cubicBezTo>
                  <a:pt x="7313" y="4611"/>
                  <a:pt x="6271" y="4784"/>
                  <a:pt x="5308" y="5280"/>
                </a:cubicBezTo>
                <a:cubicBezTo>
                  <a:pt x="3999" y="5954"/>
                  <a:pt x="2862" y="7185"/>
                  <a:pt x="1810" y="8554"/>
                </a:cubicBezTo>
                <a:cubicBezTo>
                  <a:pt x="1095" y="9486"/>
                  <a:pt x="403" y="10513"/>
                  <a:pt x="126" y="11846"/>
                </a:cubicBezTo>
                <a:cubicBezTo>
                  <a:pt x="-12" y="12511"/>
                  <a:pt x="-40" y="13215"/>
                  <a:pt x="59" y="13894"/>
                </a:cubicBezTo>
                <a:cubicBezTo>
                  <a:pt x="-89" y="12142"/>
                  <a:pt x="240" y="10383"/>
                  <a:pt x="971" y="8979"/>
                </a:cubicBezTo>
                <a:cubicBezTo>
                  <a:pt x="1721" y="7537"/>
                  <a:pt x="2840" y="6587"/>
                  <a:pt x="3577" y="5141"/>
                </a:cubicBezTo>
                <a:cubicBezTo>
                  <a:pt x="4401" y="3526"/>
                  <a:pt x="4751" y="1254"/>
                  <a:pt x="6088" y="346"/>
                </a:cubicBezTo>
                <a:cubicBezTo>
                  <a:pt x="7113" y="-351"/>
                  <a:pt x="8246" y="110"/>
                  <a:pt x="9271" y="802"/>
                </a:cubicBezTo>
                <a:cubicBezTo>
                  <a:pt x="10496" y="1629"/>
                  <a:pt x="11679" y="2757"/>
                  <a:pt x="12902" y="3691"/>
                </a:cubicBezTo>
                <a:close/>
              </a:path>
            </a:pathLst>
          </a:custGeom>
          <a:solidFill>
            <a:schemeClr val="accent5">
              <a:satOff val="-25934"/>
              <a:lumOff val="-15529"/>
            </a:schemeClr>
          </a:solidFill>
          <a:ln w="25400">
            <a:solidFill>
              <a:srgbClr val="191F2D"/>
            </a:solidFill>
          </a:ln>
        </p:spPr>
        <p:txBody>
          <a:bodyPr lIns="45719" rIns="45719"/>
          <a:lstStyle/>
          <a:p>
            <a:pPr/>
          </a:p>
        </p:txBody>
      </p:sp>
      <p:sp>
        <p:nvSpPr>
          <p:cNvPr id="463" name="Rechteck"/>
          <p:cNvSpPr/>
          <p:nvPr/>
        </p:nvSpPr>
        <p:spPr>
          <a:xfrm>
            <a:off x="305084" y="4356200"/>
            <a:ext cx="4566098" cy="593538"/>
          </a:xfrm>
          <a:prstGeom prst="rect">
            <a:avLst/>
          </a:prstGeom>
          <a:solidFill>
            <a:srgbClr val="FF2F92">
              <a:alpha val="9870"/>
            </a:srgbClr>
          </a:solidFill>
          <a:ln w="12700">
            <a:solidFill>
              <a:schemeClr val="accent3">
                <a:lumOff val="44000"/>
                <a:alpha val="41536"/>
              </a:schemeClr>
            </a:solidFill>
          </a:ln>
        </p:spPr>
        <p:txBody>
          <a:bodyPr lIns="45719" rIns="45719"/>
          <a:lstStyle/>
          <a:p>
            <a:pPr/>
          </a:p>
        </p:txBody>
      </p:sp>
      <p:sp>
        <p:nvSpPr>
          <p:cNvPr id="464" name="Rechteck"/>
          <p:cNvSpPr/>
          <p:nvPr/>
        </p:nvSpPr>
        <p:spPr>
          <a:xfrm>
            <a:off x="861857" y="2261182"/>
            <a:ext cx="321244" cy="243392"/>
          </a:xfrm>
          <a:prstGeom prst="rect">
            <a:avLst/>
          </a:prstGeom>
          <a:solidFill>
            <a:srgbClr val="FF2F92">
              <a:alpha val="9870"/>
            </a:srgbClr>
          </a:solidFill>
          <a:ln w="12700">
            <a:solidFill>
              <a:schemeClr val="accent3">
                <a:lumOff val="44000"/>
                <a:alpha val="41536"/>
              </a:schemeClr>
            </a:solidFill>
          </a:ln>
        </p:spPr>
        <p:txBody>
          <a:bodyPr lIns="45719" rIns="45719"/>
          <a:lstStyle/>
          <a:p>
            <a:pPr/>
          </a:p>
        </p:txBody>
      </p:sp>
      <p:sp>
        <p:nvSpPr>
          <p:cNvPr id="465" name="Rechteck"/>
          <p:cNvSpPr/>
          <p:nvPr/>
        </p:nvSpPr>
        <p:spPr>
          <a:xfrm>
            <a:off x="322596" y="5216924"/>
            <a:ext cx="4566098" cy="212228"/>
          </a:xfrm>
          <a:prstGeom prst="rect">
            <a:avLst/>
          </a:prstGeom>
          <a:solidFill>
            <a:schemeClr val="accent6">
              <a:satOff val="-10869"/>
              <a:lumOff val="27450"/>
              <a:alpha val="19666"/>
            </a:schemeClr>
          </a:solidFill>
          <a:ln w="12700">
            <a:solidFill>
              <a:schemeClr val="accent3">
                <a:lumOff val="44000"/>
                <a:alpha val="19666"/>
              </a:schemeClr>
            </a:solidFill>
          </a:ln>
        </p:spPr>
        <p:txBody>
          <a:bodyPr lIns="45719" rIns="45719"/>
          <a:lstStyle/>
          <a:p>
            <a:pPr/>
          </a:p>
        </p:txBody>
      </p:sp>
      <p:sp>
        <p:nvSpPr>
          <p:cNvPr id="466" name="Rechteck"/>
          <p:cNvSpPr/>
          <p:nvPr/>
        </p:nvSpPr>
        <p:spPr>
          <a:xfrm>
            <a:off x="305644" y="4935714"/>
            <a:ext cx="4566098" cy="296663"/>
          </a:xfrm>
          <a:prstGeom prst="rect">
            <a:avLst/>
          </a:prstGeom>
          <a:solidFill>
            <a:schemeClr val="accent3">
              <a:lumOff val="44000"/>
              <a:alpha val="77938"/>
            </a:schemeClr>
          </a:solidFill>
          <a:ln w="12700">
            <a:solidFill>
              <a:schemeClr val="accent3">
                <a:lumOff val="44000"/>
                <a:alpha val="77938"/>
              </a:schemeClr>
            </a:solidFill>
          </a:ln>
        </p:spPr>
        <p:txBody>
          <a:bodyPr lIns="45719" rIns="45719"/>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0" name="Titel 1"/>
          <p:cNvSpPr txBox="1"/>
          <p:nvPr>
            <p:ph type="title"/>
          </p:nvPr>
        </p:nvSpPr>
        <p:spPr>
          <a:xfrm>
            <a:off x="428833" y="91403"/>
            <a:ext cx="5616774" cy="864097"/>
          </a:xfrm>
          <a:prstGeom prst="rect">
            <a:avLst/>
          </a:prstGeom>
        </p:spPr>
        <p:txBody>
          <a:bodyPr/>
          <a:lstStyle/>
          <a:p>
            <a:pPr/>
            <a:r>
              <a:t>Stichproben</a:t>
            </a:r>
          </a:p>
        </p:txBody>
      </p:sp>
      <p:sp>
        <p:nvSpPr>
          <p:cNvPr id="471"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72"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73" name="Textfeld 3"/>
          <p:cNvSpPr txBox="1"/>
          <p:nvPr>
            <p:ph type="sldNum" sz="quarter" idx="2"/>
          </p:nvPr>
        </p:nvSpPr>
        <p:spPr>
          <a:xfrm>
            <a:off x="8275703" y="6137809"/>
            <a:ext cx="341559"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474" name="Bildschirmfoto 2021-05-24 um 15.15.51.png" descr="Bildschirmfoto 2021-05-24 um 15.15.51.png"/>
          <p:cNvPicPr>
            <a:picLocks noChangeAspect="1"/>
          </p:cNvPicPr>
          <p:nvPr/>
        </p:nvPicPr>
        <p:blipFill>
          <a:blip r:embed="rId2">
            <a:extLst/>
          </a:blip>
          <a:stretch>
            <a:fillRect/>
          </a:stretch>
        </p:blipFill>
        <p:spPr>
          <a:xfrm>
            <a:off x="325519" y="3456587"/>
            <a:ext cx="4541276" cy="1946262"/>
          </a:xfrm>
          <a:prstGeom prst="rect">
            <a:avLst/>
          </a:prstGeom>
          <a:ln w="12700">
            <a:miter lim="400000"/>
          </a:ln>
        </p:spPr>
      </p:pic>
      <p:sp>
        <p:nvSpPr>
          <p:cNvPr id="475" name="Tabelle 1…"/>
          <p:cNvSpPr txBox="1"/>
          <p:nvPr/>
        </p:nvSpPr>
        <p:spPr>
          <a:xfrm>
            <a:off x="306300" y="3080064"/>
            <a:ext cx="2815107" cy="3666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pPr>
            <a:r>
              <a:t>Tabelle 1</a:t>
            </a:r>
          </a:p>
          <a:p>
            <a:pPr>
              <a:defRPr i="1" sz="1000"/>
            </a:pPr>
            <a:r>
              <a:t>Übersicht über die 9 verschiedenen Stichproben</a:t>
            </a:r>
          </a:p>
        </p:txBody>
      </p:sp>
      <p:sp>
        <p:nvSpPr>
          <p:cNvPr id="476" name="Liégeois-Chauvel, Peretz, Babaï, Laguitton &amp; Chauvel, 1998, S. 1857"/>
          <p:cNvSpPr txBox="1"/>
          <p:nvPr/>
        </p:nvSpPr>
        <p:spPr>
          <a:xfrm>
            <a:off x="325296" y="5440530"/>
            <a:ext cx="4573546"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700"/>
              </a:spcBef>
              <a:defRPr sz="800">
                <a:latin typeface="D-DIN"/>
                <a:ea typeface="D-DIN"/>
                <a:cs typeface="D-DIN"/>
                <a:sym typeface="D-DIN"/>
              </a:defRPr>
            </a:pPr>
            <a:r>
              <a:t>Liégeois-Chauvel, Peretz, Babaï, Laguitton &amp; Chauvel, 1998, S. 1857</a:t>
            </a:r>
          </a:p>
          <a:p>
            <a:pPr>
              <a:spcBef>
                <a:spcPts val="700"/>
              </a:spcBef>
              <a:defRPr sz="800">
                <a:latin typeface="D-DIN"/>
                <a:ea typeface="D-DIN"/>
                <a:cs typeface="D-DIN"/>
                <a:sym typeface="D-DIN"/>
              </a:defRPr>
            </a:pPr>
            <a:r>
              <a:t> </a:t>
            </a:r>
          </a:p>
        </p:txBody>
      </p:sp>
      <p:sp>
        <p:nvSpPr>
          <p:cNvPr id="477" name="Rechteck"/>
          <p:cNvSpPr/>
          <p:nvPr/>
        </p:nvSpPr>
        <p:spPr>
          <a:xfrm>
            <a:off x="304169" y="4027465"/>
            <a:ext cx="4566097" cy="320132"/>
          </a:xfrm>
          <a:prstGeom prst="rect">
            <a:avLst/>
          </a:prstGeom>
          <a:solidFill>
            <a:schemeClr val="accent5">
              <a:alpha val="41536"/>
            </a:schemeClr>
          </a:solidFill>
          <a:ln w="12700">
            <a:solidFill>
              <a:schemeClr val="accent3">
                <a:lumOff val="44000"/>
                <a:alpha val="41536"/>
              </a:schemeClr>
            </a:solidFill>
          </a:ln>
        </p:spPr>
        <p:txBody>
          <a:bodyPr lIns="45719" rIns="45719"/>
          <a:lstStyle/>
          <a:p>
            <a:pPr/>
          </a:p>
        </p:txBody>
      </p:sp>
      <p:pic>
        <p:nvPicPr>
          <p:cNvPr id="478" name="Bildschirmfoto 2021-05-24 um 15.12.02.png" descr="Bildschirmfoto 2021-05-24 um 15.12.02.png"/>
          <p:cNvPicPr>
            <a:picLocks noChangeAspect="1"/>
          </p:cNvPicPr>
          <p:nvPr/>
        </p:nvPicPr>
        <p:blipFill>
          <a:blip r:embed="rId3">
            <a:extLst/>
          </a:blip>
          <a:srcRect l="10522" t="15179" r="54650" b="49965"/>
          <a:stretch>
            <a:fillRect/>
          </a:stretch>
        </p:blipFill>
        <p:spPr>
          <a:xfrm rot="30000">
            <a:off x="5202403" y="3677788"/>
            <a:ext cx="3078383" cy="2158228"/>
          </a:xfrm>
          <a:prstGeom prst="rect">
            <a:avLst/>
          </a:prstGeom>
          <a:ln w="12700">
            <a:miter lim="400000"/>
          </a:ln>
        </p:spPr>
      </p:pic>
      <p:sp>
        <p:nvSpPr>
          <p:cNvPr id="479" name="Abbildung 7…"/>
          <p:cNvSpPr txBox="1"/>
          <p:nvPr/>
        </p:nvSpPr>
        <p:spPr>
          <a:xfrm>
            <a:off x="5256742" y="3019828"/>
            <a:ext cx="3049981" cy="6460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pPr>
            <a:r>
              <a:t>Abbildung 7</a:t>
            </a:r>
          </a:p>
          <a:p>
            <a:pPr>
              <a:defRPr i="1" sz="1000"/>
            </a:pPr>
            <a:r>
              <a:t>Beispiel für die Gruppen T1S rechts bzw. links. Der grüne Bereich ist noch intakt, der blaue Bereich dagegen ist läsioniert.</a:t>
            </a:r>
          </a:p>
        </p:txBody>
      </p:sp>
      <p:sp>
        <p:nvSpPr>
          <p:cNvPr id="480" name="nach Liégeois-Chauvel et al., 1998, S. 1855"/>
          <p:cNvSpPr txBox="1"/>
          <p:nvPr/>
        </p:nvSpPr>
        <p:spPr>
          <a:xfrm>
            <a:off x="5265125" y="5636085"/>
            <a:ext cx="2184288"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700"/>
              </a:spcBef>
              <a:defRPr sz="800">
                <a:latin typeface="D-DIN"/>
                <a:ea typeface="D-DIN"/>
                <a:cs typeface="D-DIN"/>
                <a:sym typeface="D-DIN"/>
              </a:defRPr>
            </a:pPr>
            <a:r>
              <a:t>nach Liégeois-Chauvel et al., 1998, S. 1855</a:t>
            </a:r>
          </a:p>
          <a:p>
            <a:pPr>
              <a:spcBef>
                <a:spcPts val="700"/>
              </a:spcBef>
              <a:defRPr sz="800">
                <a:latin typeface="D-DIN"/>
                <a:ea typeface="D-DIN"/>
                <a:cs typeface="D-DIN"/>
                <a:sym typeface="D-DIN"/>
              </a:defRPr>
            </a:pPr>
            <a:r>
              <a:t> </a:t>
            </a:r>
          </a:p>
        </p:txBody>
      </p:sp>
      <p:sp>
        <p:nvSpPr>
          <p:cNvPr id="481" name="Gruppe T1S:…"/>
          <p:cNvSpPr txBox="1"/>
          <p:nvPr/>
        </p:nvSpPr>
        <p:spPr>
          <a:xfrm>
            <a:off x="315618" y="1517218"/>
            <a:ext cx="7871893"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D-DIN"/>
                <a:ea typeface="D-DIN"/>
                <a:cs typeface="D-DIN"/>
                <a:sym typeface="D-DIN"/>
              </a:defRPr>
            </a:pPr>
            <a:r>
              <a:t>Gruppe T1S:</a:t>
            </a:r>
          </a:p>
          <a:p>
            <a:pPr>
              <a:defRPr>
                <a:latin typeface="D-DIN"/>
                <a:ea typeface="D-DIN"/>
                <a:cs typeface="D-DIN"/>
                <a:sym typeface="D-DIN"/>
              </a:defRPr>
            </a:pPr>
            <a:r>
              <a:t>Patient*innen mit „verschontem“ superioren temporalem Gyrus (T1S = T1 spared), mittlerer (T2) und inferiorer temporaler Gyrus (T3) aber geschädigt.</a:t>
            </a:r>
          </a:p>
        </p:txBody>
      </p:sp>
      <p:sp>
        <p:nvSpPr>
          <p:cNvPr id="482" name="Form"/>
          <p:cNvSpPr/>
          <p:nvPr/>
        </p:nvSpPr>
        <p:spPr>
          <a:xfrm>
            <a:off x="6141245" y="4653126"/>
            <a:ext cx="1324884" cy="918515"/>
          </a:xfrm>
          <a:custGeom>
            <a:avLst/>
            <a:gdLst/>
            <a:ahLst/>
            <a:cxnLst>
              <a:cxn ang="0">
                <a:pos x="wd2" y="hd2"/>
              </a:cxn>
              <a:cxn ang="5400000">
                <a:pos x="wd2" y="hd2"/>
              </a:cxn>
              <a:cxn ang="10800000">
                <a:pos x="wd2" y="hd2"/>
              </a:cxn>
              <a:cxn ang="16200000">
                <a:pos x="wd2" y="hd2"/>
              </a:cxn>
            </a:cxnLst>
            <a:rect l="0" t="0" r="r" b="b"/>
            <a:pathLst>
              <a:path w="21287" h="21249" fill="norm" stroke="1" extrusionOk="0">
                <a:moveTo>
                  <a:pt x="12902" y="3691"/>
                </a:moveTo>
                <a:cubicBezTo>
                  <a:pt x="14731" y="5086"/>
                  <a:pt x="16751" y="6262"/>
                  <a:pt x="18032" y="8406"/>
                </a:cubicBezTo>
                <a:cubicBezTo>
                  <a:pt x="18540" y="9255"/>
                  <a:pt x="18923" y="10212"/>
                  <a:pt x="19428" y="11016"/>
                </a:cubicBezTo>
                <a:cubicBezTo>
                  <a:pt x="20036" y="11982"/>
                  <a:pt x="20825" y="12755"/>
                  <a:pt x="21135" y="13984"/>
                </a:cubicBezTo>
                <a:cubicBezTo>
                  <a:pt x="21511" y="15477"/>
                  <a:pt x="21132" y="17007"/>
                  <a:pt x="20596" y="18277"/>
                </a:cubicBezTo>
                <a:cubicBezTo>
                  <a:pt x="20123" y="19399"/>
                  <a:pt x="19501" y="20409"/>
                  <a:pt x="18731" y="21249"/>
                </a:cubicBezTo>
                <a:cubicBezTo>
                  <a:pt x="19118" y="20730"/>
                  <a:pt x="19305" y="19985"/>
                  <a:pt x="19248" y="19242"/>
                </a:cubicBezTo>
                <a:cubicBezTo>
                  <a:pt x="19226" y="18961"/>
                  <a:pt x="19166" y="18677"/>
                  <a:pt x="19169" y="18394"/>
                </a:cubicBezTo>
                <a:cubicBezTo>
                  <a:pt x="19173" y="17891"/>
                  <a:pt x="19360" y="17403"/>
                  <a:pt x="19228" y="16907"/>
                </a:cubicBezTo>
                <a:cubicBezTo>
                  <a:pt x="19064" y="16293"/>
                  <a:pt x="18546" y="16176"/>
                  <a:pt x="18148" y="15871"/>
                </a:cubicBezTo>
                <a:cubicBezTo>
                  <a:pt x="17103" y="15068"/>
                  <a:pt x="17016" y="13097"/>
                  <a:pt x="16410" y="11681"/>
                </a:cubicBezTo>
                <a:cubicBezTo>
                  <a:pt x="15813" y="10285"/>
                  <a:pt x="14902" y="9561"/>
                  <a:pt x="13900" y="8977"/>
                </a:cubicBezTo>
                <a:cubicBezTo>
                  <a:pt x="12737" y="8301"/>
                  <a:pt x="11454" y="7798"/>
                  <a:pt x="10360" y="6873"/>
                </a:cubicBezTo>
                <a:cubicBezTo>
                  <a:pt x="9668" y="6288"/>
                  <a:pt x="9035" y="5482"/>
                  <a:pt x="8262" y="5091"/>
                </a:cubicBezTo>
                <a:cubicBezTo>
                  <a:pt x="7313" y="4611"/>
                  <a:pt x="6271" y="4784"/>
                  <a:pt x="5308" y="5280"/>
                </a:cubicBezTo>
                <a:cubicBezTo>
                  <a:pt x="3999" y="5954"/>
                  <a:pt x="2862" y="7185"/>
                  <a:pt x="1810" y="8554"/>
                </a:cubicBezTo>
                <a:cubicBezTo>
                  <a:pt x="1095" y="9486"/>
                  <a:pt x="403" y="10513"/>
                  <a:pt x="126" y="11846"/>
                </a:cubicBezTo>
                <a:cubicBezTo>
                  <a:pt x="-12" y="12511"/>
                  <a:pt x="-40" y="13215"/>
                  <a:pt x="59" y="13894"/>
                </a:cubicBezTo>
                <a:cubicBezTo>
                  <a:pt x="-89" y="12142"/>
                  <a:pt x="240" y="10383"/>
                  <a:pt x="971" y="8979"/>
                </a:cubicBezTo>
                <a:cubicBezTo>
                  <a:pt x="1721" y="7537"/>
                  <a:pt x="2840" y="6587"/>
                  <a:pt x="3577" y="5141"/>
                </a:cubicBezTo>
                <a:cubicBezTo>
                  <a:pt x="4401" y="3526"/>
                  <a:pt x="4751" y="1254"/>
                  <a:pt x="6088" y="346"/>
                </a:cubicBezTo>
                <a:cubicBezTo>
                  <a:pt x="7113" y="-351"/>
                  <a:pt x="8246" y="110"/>
                  <a:pt x="9271" y="802"/>
                </a:cubicBezTo>
                <a:cubicBezTo>
                  <a:pt x="10496" y="1629"/>
                  <a:pt x="11679" y="2757"/>
                  <a:pt x="12902" y="3691"/>
                </a:cubicBezTo>
                <a:close/>
              </a:path>
            </a:pathLst>
          </a:custGeom>
          <a:solidFill>
            <a:schemeClr val="accent5">
              <a:satOff val="-25934"/>
              <a:lumOff val="-15529"/>
            </a:schemeClr>
          </a:solidFill>
          <a:ln w="25400">
            <a:solidFill>
              <a:srgbClr val="191F2D"/>
            </a:solidFill>
          </a:ln>
        </p:spPr>
        <p:txBody>
          <a:bodyPr lIns="45719" rIns="45719"/>
          <a:lstStyle/>
          <a:p>
            <a:pPr/>
          </a:p>
        </p:txBody>
      </p:sp>
      <p:sp>
        <p:nvSpPr>
          <p:cNvPr id="483" name="Rechteck"/>
          <p:cNvSpPr/>
          <p:nvPr/>
        </p:nvSpPr>
        <p:spPr>
          <a:xfrm>
            <a:off x="305644" y="4935714"/>
            <a:ext cx="4566098" cy="296663"/>
          </a:xfrm>
          <a:prstGeom prst="rect">
            <a:avLst/>
          </a:prstGeom>
          <a:solidFill>
            <a:schemeClr val="accent3">
              <a:lumOff val="44000"/>
              <a:alpha val="77938"/>
            </a:schemeClr>
          </a:solidFill>
          <a:ln w="12700">
            <a:solidFill>
              <a:schemeClr val="accent3">
                <a:lumOff val="44000"/>
                <a:alpha val="77938"/>
              </a:schemeClr>
            </a:solidFill>
          </a:ln>
        </p:spPr>
        <p:txBody>
          <a:bodyPr lIns="45719" rIns="45719"/>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5" name="Titel 1"/>
          <p:cNvSpPr txBox="1"/>
          <p:nvPr>
            <p:ph type="title"/>
          </p:nvPr>
        </p:nvSpPr>
        <p:spPr>
          <a:xfrm>
            <a:off x="428833" y="91403"/>
            <a:ext cx="5616774" cy="864097"/>
          </a:xfrm>
          <a:prstGeom prst="rect">
            <a:avLst/>
          </a:prstGeom>
        </p:spPr>
        <p:txBody>
          <a:bodyPr/>
          <a:lstStyle/>
          <a:p>
            <a:pPr/>
            <a:r>
              <a:t>Stichproben</a:t>
            </a:r>
          </a:p>
        </p:txBody>
      </p:sp>
      <p:sp>
        <p:nvSpPr>
          <p:cNvPr id="486"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87"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88"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489" name="Bildschirmfoto 2021-05-24 um 15.15.51.png" descr="Bildschirmfoto 2021-05-24 um 15.15.51.png"/>
          <p:cNvPicPr>
            <a:picLocks noChangeAspect="1"/>
          </p:cNvPicPr>
          <p:nvPr/>
        </p:nvPicPr>
        <p:blipFill>
          <a:blip r:embed="rId2">
            <a:extLst/>
          </a:blip>
          <a:stretch>
            <a:fillRect/>
          </a:stretch>
        </p:blipFill>
        <p:spPr>
          <a:xfrm>
            <a:off x="325519" y="3456587"/>
            <a:ext cx="4541276" cy="1946262"/>
          </a:xfrm>
          <a:prstGeom prst="rect">
            <a:avLst/>
          </a:prstGeom>
          <a:ln w="12700">
            <a:miter lim="400000"/>
          </a:ln>
        </p:spPr>
      </p:pic>
      <p:sp>
        <p:nvSpPr>
          <p:cNvPr id="490" name="Tabelle 1…"/>
          <p:cNvSpPr txBox="1"/>
          <p:nvPr/>
        </p:nvSpPr>
        <p:spPr>
          <a:xfrm>
            <a:off x="306300" y="3080064"/>
            <a:ext cx="2815107" cy="3666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pPr>
            <a:r>
              <a:t>Tabelle 1</a:t>
            </a:r>
          </a:p>
          <a:p>
            <a:pPr>
              <a:defRPr i="1" sz="1000"/>
            </a:pPr>
            <a:r>
              <a:t>Übersicht über die 9 verschiedenen Stichproben</a:t>
            </a:r>
          </a:p>
        </p:txBody>
      </p:sp>
      <p:sp>
        <p:nvSpPr>
          <p:cNvPr id="491" name="Liégeois-Chauvel, Peretz, Babaï, Laguitton &amp; Chauvel, 1998, S. 1857"/>
          <p:cNvSpPr txBox="1"/>
          <p:nvPr/>
        </p:nvSpPr>
        <p:spPr>
          <a:xfrm>
            <a:off x="325296" y="5440530"/>
            <a:ext cx="4573546"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700"/>
              </a:spcBef>
              <a:defRPr sz="800">
                <a:latin typeface="D-DIN"/>
                <a:ea typeface="D-DIN"/>
                <a:cs typeface="D-DIN"/>
                <a:sym typeface="D-DIN"/>
              </a:defRPr>
            </a:pPr>
            <a:r>
              <a:t>Liégeois-Chauvel, Peretz, Babaï, Laguitton &amp; Chauvel, 1998, S. 1857</a:t>
            </a:r>
          </a:p>
          <a:p>
            <a:pPr>
              <a:spcBef>
                <a:spcPts val="700"/>
              </a:spcBef>
              <a:defRPr sz="800">
                <a:latin typeface="D-DIN"/>
                <a:ea typeface="D-DIN"/>
                <a:cs typeface="D-DIN"/>
                <a:sym typeface="D-DIN"/>
              </a:defRPr>
            </a:pPr>
            <a:r>
              <a:t> </a:t>
            </a:r>
          </a:p>
        </p:txBody>
      </p:sp>
      <p:sp>
        <p:nvSpPr>
          <p:cNvPr id="492" name="Rechteck"/>
          <p:cNvSpPr/>
          <p:nvPr/>
        </p:nvSpPr>
        <p:spPr>
          <a:xfrm>
            <a:off x="329299" y="4329028"/>
            <a:ext cx="4566098" cy="320133"/>
          </a:xfrm>
          <a:prstGeom prst="rect">
            <a:avLst/>
          </a:prstGeom>
          <a:solidFill>
            <a:schemeClr val="accent5">
              <a:alpha val="41536"/>
            </a:schemeClr>
          </a:solidFill>
          <a:ln w="12700">
            <a:solidFill>
              <a:schemeClr val="accent3">
                <a:lumOff val="44000"/>
                <a:alpha val="41536"/>
              </a:schemeClr>
            </a:solidFill>
          </a:ln>
        </p:spPr>
        <p:txBody>
          <a:bodyPr lIns="45719" rIns="45719"/>
          <a:lstStyle/>
          <a:p>
            <a:pPr/>
          </a:p>
        </p:txBody>
      </p:sp>
      <p:pic>
        <p:nvPicPr>
          <p:cNvPr id="493" name="Bildschirmfoto 2021-05-24 um 15.12.02.png" descr="Bildschirmfoto 2021-05-24 um 15.12.02.png"/>
          <p:cNvPicPr>
            <a:picLocks noChangeAspect="1"/>
          </p:cNvPicPr>
          <p:nvPr/>
        </p:nvPicPr>
        <p:blipFill>
          <a:blip r:embed="rId3">
            <a:extLst/>
          </a:blip>
          <a:srcRect l="60281" t="15205" r="4891" b="49939"/>
          <a:stretch>
            <a:fillRect/>
          </a:stretch>
        </p:blipFill>
        <p:spPr>
          <a:xfrm flipH="1" rot="30000">
            <a:off x="5190986" y="3871869"/>
            <a:ext cx="3078383" cy="2158228"/>
          </a:xfrm>
          <a:prstGeom prst="rect">
            <a:avLst/>
          </a:prstGeom>
          <a:ln w="12700">
            <a:miter lim="400000"/>
          </a:ln>
        </p:spPr>
      </p:pic>
      <p:sp>
        <p:nvSpPr>
          <p:cNvPr id="494" name="Abbildung 8…"/>
          <p:cNvSpPr txBox="1"/>
          <p:nvPr/>
        </p:nvSpPr>
        <p:spPr>
          <a:xfrm>
            <a:off x="5194738" y="2948966"/>
            <a:ext cx="3049981" cy="9254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pPr>
            <a:r>
              <a:t>Abbildung 8</a:t>
            </a:r>
          </a:p>
          <a:p>
            <a:pPr>
              <a:defRPr i="1" sz="1000"/>
            </a:pPr>
            <a:r>
              <a:t>Beispiel für die Gruppe T1a links. Der grüne Bereich ist noch intakt, der blaue Bereich dagegen ist läsioniert.Wichtig: Das Wernicke Areal (W) in der linken Hemisphäre bleibt verschont, da es im posterioren Teil liegt.</a:t>
            </a:r>
          </a:p>
        </p:txBody>
      </p:sp>
      <p:sp>
        <p:nvSpPr>
          <p:cNvPr id="495" name="nach Liégeois-Chauvel et al., 1998, S. 1855"/>
          <p:cNvSpPr txBox="1"/>
          <p:nvPr/>
        </p:nvSpPr>
        <p:spPr>
          <a:xfrm>
            <a:off x="5138558" y="5821308"/>
            <a:ext cx="2184288"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700"/>
              </a:spcBef>
              <a:defRPr sz="800">
                <a:latin typeface="D-DIN"/>
                <a:ea typeface="D-DIN"/>
                <a:cs typeface="D-DIN"/>
                <a:sym typeface="D-DIN"/>
              </a:defRPr>
            </a:pPr>
            <a:r>
              <a:t>nach Liégeois-Chauvel et al., 1998, S. 1855</a:t>
            </a:r>
          </a:p>
          <a:p>
            <a:pPr>
              <a:spcBef>
                <a:spcPts val="700"/>
              </a:spcBef>
              <a:defRPr sz="800">
                <a:latin typeface="D-DIN"/>
                <a:ea typeface="D-DIN"/>
                <a:cs typeface="D-DIN"/>
                <a:sym typeface="D-DIN"/>
              </a:defRPr>
            </a:pPr>
            <a:r>
              <a:t> </a:t>
            </a:r>
          </a:p>
        </p:txBody>
      </p:sp>
      <p:sp>
        <p:nvSpPr>
          <p:cNvPr id="496" name="Gruppe T1a:…"/>
          <p:cNvSpPr txBox="1"/>
          <p:nvPr/>
        </p:nvSpPr>
        <p:spPr>
          <a:xfrm>
            <a:off x="315618" y="1517218"/>
            <a:ext cx="7871893"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D-DIN"/>
                <a:ea typeface="D-DIN"/>
                <a:cs typeface="D-DIN"/>
                <a:sym typeface="D-DIN"/>
              </a:defRPr>
            </a:pPr>
            <a:r>
              <a:t>Gruppe T1a:</a:t>
            </a:r>
          </a:p>
          <a:p>
            <a:pPr>
              <a:defRPr>
                <a:latin typeface="D-DIN"/>
                <a:ea typeface="D-DIN"/>
                <a:cs typeface="D-DIN"/>
                <a:sym typeface="D-DIN"/>
              </a:defRPr>
            </a:pPr>
            <a:r>
              <a:t>Patient*innen mit läsioniertem </a:t>
            </a:r>
            <a:r>
              <a:rPr u="sng"/>
              <a:t>anterioren</a:t>
            </a:r>
            <a:r>
              <a:t> Teil vom superioren temporalem Gyrus (T1</a:t>
            </a:r>
            <a:r>
              <a:rPr u="sng"/>
              <a:t>a</a:t>
            </a:r>
            <a:r>
              <a:t>), sowie läsioniertem mittleren (T2) und inferioren temporaler Gyrus (T3)</a:t>
            </a:r>
          </a:p>
        </p:txBody>
      </p:sp>
      <p:sp>
        <p:nvSpPr>
          <p:cNvPr id="497" name="Form"/>
          <p:cNvSpPr/>
          <p:nvPr/>
        </p:nvSpPr>
        <p:spPr>
          <a:xfrm flipH="1">
            <a:off x="6284576" y="4777990"/>
            <a:ext cx="1231579" cy="681302"/>
          </a:xfrm>
          <a:custGeom>
            <a:avLst/>
            <a:gdLst/>
            <a:ahLst/>
            <a:cxnLst>
              <a:cxn ang="0">
                <a:pos x="wd2" y="hd2"/>
              </a:cxn>
              <a:cxn ang="5400000">
                <a:pos x="wd2" y="hd2"/>
              </a:cxn>
              <a:cxn ang="10800000">
                <a:pos x="wd2" y="hd2"/>
              </a:cxn>
              <a:cxn ang="16200000">
                <a:pos x="wd2" y="hd2"/>
              </a:cxn>
            </a:cxnLst>
            <a:rect l="0" t="0" r="r" b="b"/>
            <a:pathLst>
              <a:path w="21488" h="21501" fill="norm" stroke="1" extrusionOk="0">
                <a:moveTo>
                  <a:pt x="13897" y="3631"/>
                </a:moveTo>
                <a:cubicBezTo>
                  <a:pt x="14839" y="4814"/>
                  <a:pt x="15894" y="5647"/>
                  <a:pt x="16951" y="6445"/>
                </a:cubicBezTo>
                <a:cubicBezTo>
                  <a:pt x="18450" y="7576"/>
                  <a:pt x="19963" y="8647"/>
                  <a:pt x="21488" y="9656"/>
                </a:cubicBezTo>
                <a:cubicBezTo>
                  <a:pt x="20672" y="9537"/>
                  <a:pt x="19881" y="9977"/>
                  <a:pt x="19234" y="10874"/>
                </a:cubicBezTo>
                <a:cubicBezTo>
                  <a:pt x="18732" y="11571"/>
                  <a:pt x="18319" y="12640"/>
                  <a:pt x="17675" y="13043"/>
                </a:cubicBezTo>
                <a:cubicBezTo>
                  <a:pt x="16743" y="13628"/>
                  <a:pt x="15806" y="12671"/>
                  <a:pt x="14936" y="11808"/>
                </a:cubicBezTo>
                <a:cubicBezTo>
                  <a:pt x="14023" y="10902"/>
                  <a:pt x="13017" y="10121"/>
                  <a:pt x="12008" y="10568"/>
                </a:cubicBezTo>
                <a:cubicBezTo>
                  <a:pt x="11559" y="10767"/>
                  <a:pt x="11157" y="11201"/>
                  <a:pt x="10774" y="11667"/>
                </a:cubicBezTo>
                <a:cubicBezTo>
                  <a:pt x="10233" y="12323"/>
                  <a:pt x="9583" y="12806"/>
                  <a:pt x="9187" y="13727"/>
                </a:cubicBezTo>
                <a:cubicBezTo>
                  <a:pt x="8544" y="15218"/>
                  <a:pt x="7636" y="16243"/>
                  <a:pt x="6827" y="17479"/>
                </a:cubicBezTo>
                <a:cubicBezTo>
                  <a:pt x="6094" y="18598"/>
                  <a:pt x="5428" y="19938"/>
                  <a:pt x="5024" y="21501"/>
                </a:cubicBezTo>
                <a:cubicBezTo>
                  <a:pt x="4082" y="20950"/>
                  <a:pt x="3114" y="20631"/>
                  <a:pt x="2160" y="20580"/>
                </a:cubicBezTo>
                <a:cubicBezTo>
                  <a:pt x="1260" y="20531"/>
                  <a:pt x="303" y="20395"/>
                  <a:pt x="44" y="18905"/>
                </a:cubicBezTo>
                <a:cubicBezTo>
                  <a:pt x="-112" y="18004"/>
                  <a:pt x="177" y="17119"/>
                  <a:pt x="434" y="16293"/>
                </a:cubicBezTo>
                <a:cubicBezTo>
                  <a:pt x="851" y="14950"/>
                  <a:pt x="1186" y="13523"/>
                  <a:pt x="1668" y="12249"/>
                </a:cubicBezTo>
                <a:cubicBezTo>
                  <a:pt x="2434" y="10224"/>
                  <a:pt x="3507" y="8681"/>
                  <a:pt x="4499" y="7013"/>
                </a:cubicBezTo>
                <a:cubicBezTo>
                  <a:pt x="5673" y="5039"/>
                  <a:pt x="6750" y="2846"/>
                  <a:pt x="8101" y="1278"/>
                </a:cubicBezTo>
                <a:cubicBezTo>
                  <a:pt x="8681" y="604"/>
                  <a:pt x="9318" y="51"/>
                  <a:pt x="10008" y="4"/>
                </a:cubicBezTo>
                <a:cubicBezTo>
                  <a:pt x="11522" y="-99"/>
                  <a:pt x="12661" y="2076"/>
                  <a:pt x="13897" y="3631"/>
                </a:cubicBezTo>
                <a:close/>
              </a:path>
            </a:pathLst>
          </a:custGeom>
          <a:solidFill>
            <a:schemeClr val="accent5">
              <a:satOff val="-25934"/>
              <a:lumOff val="-15529"/>
            </a:schemeClr>
          </a:solidFill>
          <a:ln w="25400">
            <a:solidFill>
              <a:srgbClr val="191F2D"/>
            </a:solidFill>
          </a:ln>
        </p:spPr>
        <p:txBody>
          <a:bodyPr lIns="45719" rIns="45719"/>
          <a:lstStyle/>
          <a:p>
            <a:pPr/>
          </a:p>
        </p:txBody>
      </p:sp>
      <p:sp>
        <p:nvSpPr>
          <p:cNvPr id="498" name="Rechteck"/>
          <p:cNvSpPr/>
          <p:nvPr/>
        </p:nvSpPr>
        <p:spPr>
          <a:xfrm>
            <a:off x="305644" y="4935714"/>
            <a:ext cx="4566098" cy="296663"/>
          </a:xfrm>
          <a:prstGeom prst="rect">
            <a:avLst/>
          </a:prstGeom>
          <a:solidFill>
            <a:schemeClr val="accent3">
              <a:lumOff val="44000"/>
              <a:alpha val="77938"/>
            </a:schemeClr>
          </a:solidFill>
          <a:ln w="12700">
            <a:solidFill>
              <a:schemeClr val="accent3">
                <a:lumOff val="44000"/>
                <a:alpha val="77938"/>
              </a:schemeClr>
            </a:solidFill>
          </a:ln>
        </p:spPr>
        <p:txBody>
          <a:bodyPr lIns="45719" rIns="45719"/>
          <a:lstStyle/>
          <a:p>
            <a:pPr/>
          </a:p>
        </p:txBody>
      </p:sp>
      <p:sp>
        <p:nvSpPr>
          <p:cNvPr id="499" name="W"/>
          <p:cNvSpPr txBox="1"/>
          <p:nvPr/>
        </p:nvSpPr>
        <p:spPr>
          <a:xfrm flipH="1">
            <a:off x="6853666" y="4811954"/>
            <a:ext cx="271957" cy="2888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W</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Titel 1"/>
          <p:cNvSpPr txBox="1"/>
          <p:nvPr>
            <p:ph type="title"/>
          </p:nvPr>
        </p:nvSpPr>
        <p:spPr>
          <a:xfrm>
            <a:off x="428833" y="91403"/>
            <a:ext cx="5616774" cy="864097"/>
          </a:xfrm>
          <a:prstGeom prst="rect">
            <a:avLst/>
          </a:prstGeom>
        </p:spPr>
        <p:txBody>
          <a:bodyPr/>
          <a:lstStyle/>
          <a:p>
            <a:pPr/>
            <a:r>
              <a:t>Stichproben</a:t>
            </a:r>
          </a:p>
        </p:txBody>
      </p:sp>
      <p:sp>
        <p:nvSpPr>
          <p:cNvPr id="502"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503"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04"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505" name="Bildschirmfoto 2021-05-24 um 15.15.51.png" descr="Bildschirmfoto 2021-05-24 um 15.15.51.png"/>
          <p:cNvPicPr>
            <a:picLocks noChangeAspect="1"/>
          </p:cNvPicPr>
          <p:nvPr/>
        </p:nvPicPr>
        <p:blipFill>
          <a:blip r:embed="rId2">
            <a:extLst/>
          </a:blip>
          <a:stretch>
            <a:fillRect/>
          </a:stretch>
        </p:blipFill>
        <p:spPr>
          <a:xfrm>
            <a:off x="325519" y="3456587"/>
            <a:ext cx="4541276" cy="1946262"/>
          </a:xfrm>
          <a:prstGeom prst="rect">
            <a:avLst/>
          </a:prstGeom>
          <a:ln w="12700">
            <a:miter lim="400000"/>
          </a:ln>
        </p:spPr>
      </p:pic>
      <p:sp>
        <p:nvSpPr>
          <p:cNvPr id="506" name="Tabelle 1…"/>
          <p:cNvSpPr txBox="1"/>
          <p:nvPr/>
        </p:nvSpPr>
        <p:spPr>
          <a:xfrm>
            <a:off x="306300" y="3080064"/>
            <a:ext cx="2815107" cy="3666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pPr>
            <a:r>
              <a:t>Tabelle 1</a:t>
            </a:r>
          </a:p>
          <a:p>
            <a:pPr>
              <a:defRPr i="1" sz="1000"/>
            </a:pPr>
            <a:r>
              <a:t>Übersicht über die 9 verschiedenen Stichproben</a:t>
            </a:r>
          </a:p>
        </p:txBody>
      </p:sp>
      <p:sp>
        <p:nvSpPr>
          <p:cNvPr id="507" name="Liégeois-Chauvel, Peretz, Babaï, Laguitton &amp; Chauvel, 1998, S. 1857"/>
          <p:cNvSpPr txBox="1"/>
          <p:nvPr/>
        </p:nvSpPr>
        <p:spPr>
          <a:xfrm>
            <a:off x="325296" y="5440530"/>
            <a:ext cx="4573546"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700"/>
              </a:spcBef>
              <a:defRPr sz="800">
                <a:latin typeface="D-DIN"/>
                <a:ea typeface="D-DIN"/>
                <a:cs typeface="D-DIN"/>
                <a:sym typeface="D-DIN"/>
              </a:defRPr>
            </a:pPr>
            <a:r>
              <a:t>Liégeois-Chauvel, Peretz, Babaï, Laguitton &amp; Chauvel, 1998, S. 1857</a:t>
            </a:r>
          </a:p>
          <a:p>
            <a:pPr>
              <a:spcBef>
                <a:spcPts val="700"/>
              </a:spcBef>
              <a:defRPr sz="800">
                <a:latin typeface="D-DIN"/>
                <a:ea typeface="D-DIN"/>
                <a:cs typeface="D-DIN"/>
                <a:sym typeface="D-DIN"/>
              </a:defRPr>
            </a:pPr>
            <a:r>
              <a:t> </a:t>
            </a:r>
          </a:p>
        </p:txBody>
      </p:sp>
      <p:sp>
        <p:nvSpPr>
          <p:cNvPr id="508" name="Rechteck"/>
          <p:cNvSpPr/>
          <p:nvPr/>
        </p:nvSpPr>
        <p:spPr>
          <a:xfrm>
            <a:off x="354699" y="4793236"/>
            <a:ext cx="4566098" cy="148024"/>
          </a:xfrm>
          <a:prstGeom prst="rect">
            <a:avLst/>
          </a:prstGeom>
          <a:solidFill>
            <a:schemeClr val="accent5">
              <a:alpha val="41536"/>
            </a:schemeClr>
          </a:solidFill>
          <a:ln w="12700">
            <a:solidFill>
              <a:schemeClr val="accent3">
                <a:lumOff val="44000"/>
                <a:alpha val="41536"/>
              </a:schemeClr>
            </a:solidFill>
          </a:ln>
        </p:spPr>
        <p:txBody>
          <a:bodyPr lIns="45719" rIns="45719"/>
          <a:lstStyle/>
          <a:p>
            <a:pPr/>
          </a:p>
        </p:txBody>
      </p:sp>
      <p:pic>
        <p:nvPicPr>
          <p:cNvPr id="509" name="Bildschirmfoto 2021-05-24 um 15.12.02.png" descr="Bildschirmfoto 2021-05-24 um 15.12.02.png"/>
          <p:cNvPicPr>
            <a:picLocks noChangeAspect="1"/>
          </p:cNvPicPr>
          <p:nvPr/>
        </p:nvPicPr>
        <p:blipFill>
          <a:blip r:embed="rId3">
            <a:extLst/>
          </a:blip>
          <a:srcRect l="9941" t="63953" r="55231" b="1191"/>
          <a:stretch>
            <a:fillRect/>
          </a:stretch>
        </p:blipFill>
        <p:spPr>
          <a:xfrm rot="30000">
            <a:off x="5202403" y="3677788"/>
            <a:ext cx="3078383" cy="2158228"/>
          </a:xfrm>
          <a:prstGeom prst="rect">
            <a:avLst/>
          </a:prstGeom>
          <a:ln w="12700">
            <a:miter lim="400000"/>
          </a:ln>
        </p:spPr>
      </p:pic>
      <p:sp>
        <p:nvSpPr>
          <p:cNvPr id="510" name="Abbildung 9…"/>
          <p:cNvSpPr txBox="1"/>
          <p:nvPr/>
        </p:nvSpPr>
        <p:spPr>
          <a:xfrm>
            <a:off x="5179417" y="2903936"/>
            <a:ext cx="3049981" cy="7857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pPr>
            <a:r>
              <a:t>Abbildung 9</a:t>
            </a:r>
          </a:p>
          <a:p>
            <a:pPr>
              <a:defRPr i="1" sz="1000"/>
            </a:pPr>
            <a:r>
              <a:t>Beispiel für die Gruppe T1p links. Einige/Alle der gelb markierten Bereiche sind läsioniert. Wichtig: Das Wernicke-Areal (pink) wird ausgespart und bleibt intakt.</a:t>
            </a:r>
          </a:p>
        </p:txBody>
      </p:sp>
      <p:sp>
        <p:nvSpPr>
          <p:cNvPr id="511" name="nach Liégeois-Chauvel et al., 1998, S. 1855"/>
          <p:cNvSpPr txBox="1"/>
          <p:nvPr/>
        </p:nvSpPr>
        <p:spPr>
          <a:xfrm>
            <a:off x="5129042" y="5789178"/>
            <a:ext cx="2184288"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700"/>
              </a:spcBef>
              <a:defRPr sz="800">
                <a:latin typeface="D-DIN"/>
                <a:ea typeface="D-DIN"/>
                <a:cs typeface="D-DIN"/>
                <a:sym typeface="D-DIN"/>
              </a:defRPr>
            </a:pPr>
            <a:r>
              <a:t>nach Liégeois-Chauvel et al., 1998, S. 1855</a:t>
            </a:r>
          </a:p>
          <a:p>
            <a:pPr>
              <a:spcBef>
                <a:spcPts val="700"/>
              </a:spcBef>
              <a:defRPr sz="800">
                <a:latin typeface="D-DIN"/>
                <a:ea typeface="D-DIN"/>
                <a:cs typeface="D-DIN"/>
                <a:sym typeface="D-DIN"/>
              </a:defRPr>
            </a:pPr>
            <a:r>
              <a:t> </a:t>
            </a:r>
          </a:p>
        </p:txBody>
      </p:sp>
      <p:sp>
        <p:nvSpPr>
          <p:cNvPr id="512" name="Gruppe T1p links:…"/>
          <p:cNvSpPr txBox="1"/>
          <p:nvPr/>
        </p:nvSpPr>
        <p:spPr>
          <a:xfrm>
            <a:off x="315618" y="1517218"/>
            <a:ext cx="7871893"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D-DIN"/>
                <a:ea typeface="D-DIN"/>
                <a:cs typeface="D-DIN"/>
                <a:sym typeface="D-DIN"/>
              </a:defRPr>
            </a:pPr>
            <a:r>
              <a:t>Gruppe T1p links:</a:t>
            </a:r>
          </a:p>
          <a:p>
            <a:pPr>
              <a:defRPr>
                <a:latin typeface="D-DIN"/>
                <a:ea typeface="D-DIN"/>
                <a:cs typeface="D-DIN"/>
                <a:sym typeface="D-DIN"/>
              </a:defRPr>
            </a:pPr>
            <a:r>
              <a:t>Patient*innen mit läsioniertem </a:t>
            </a:r>
            <a:r>
              <a:rPr u="sng"/>
              <a:t>posterioren</a:t>
            </a:r>
            <a:r>
              <a:t> Teil vom superioren temporalem Gyrus (T1</a:t>
            </a:r>
            <a:r>
              <a:rPr u="sng"/>
              <a:t>p</a:t>
            </a:r>
            <a:r>
              <a:t>), sowie läsioniertem mittleren (T2) und inferioren temporaler Gyrus (T3). Bei T1p links wird das Wernicke-Areal verschont.</a:t>
            </a:r>
          </a:p>
        </p:txBody>
      </p:sp>
      <p:sp>
        <p:nvSpPr>
          <p:cNvPr id="513" name="Rechteck"/>
          <p:cNvSpPr/>
          <p:nvPr/>
        </p:nvSpPr>
        <p:spPr>
          <a:xfrm>
            <a:off x="305644" y="4935714"/>
            <a:ext cx="4566098" cy="296663"/>
          </a:xfrm>
          <a:prstGeom prst="rect">
            <a:avLst/>
          </a:prstGeom>
          <a:solidFill>
            <a:schemeClr val="accent3">
              <a:lumOff val="44000"/>
              <a:alpha val="77938"/>
            </a:schemeClr>
          </a:solidFill>
          <a:ln w="12700">
            <a:solidFill>
              <a:schemeClr val="accent3">
                <a:lumOff val="44000"/>
                <a:alpha val="77938"/>
              </a:schemeClr>
            </a:solidFill>
          </a:ln>
        </p:spPr>
        <p:txBody>
          <a:bodyPr lIns="45719" rIns="45719"/>
          <a:lstStyle/>
          <a:p>
            <a:pPr/>
          </a:p>
        </p:txBody>
      </p:sp>
      <p:sp>
        <p:nvSpPr>
          <p:cNvPr id="514" name="Oval"/>
          <p:cNvSpPr/>
          <p:nvPr/>
        </p:nvSpPr>
        <p:spPr>
          <a:xfrm>
            <a:off x="6962095" y="4728057"/>
            <a:ext cx="301644" cy="176114"/>
          </a:xfrm>
          <a:prstGeom prst="ellipse">
            <a:avLst/>
          </a:prstGeom>
          <a:ln w="25400">
            <a:solidFill>
              <a:srgbClr val="FF2F92"/>
            </a:solidFill>
          </a:ln>
        </p:spPr>
        <p:txBody>
          <a:bodyPr lIns="45719" rIns="45719"/>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6" name="Titel 1"/>
          <p:cNvSpPr txBox="1"/>
          <p:nvPr>
            <p:ph type="title"/>
          </p:nvPr>
        </p:nvSpPr>
        <p:spPr>
          <a:xfrm>
            <a:off x="428833" y="91403"/>
            <a:ext cx="5616774" cy="864097"/>
          </a:xfrm>
          <a:prstGeom prst="rect">
            <a:avLst/>
          </a:prstGeom>
        </p:spPr>
        <p:txBody>
          <a:bodyPr/>
          <a:lstStyle/>
          <a:p>
            <a:pPr/>
            <a:r>
              <a:t>Stichproben</a:t>
            </a:r>
          </a:p>
        </p:txBody>
      </p:sp>
      <p:sp>
        <p:nvSpPr>
          <p:cNvPr id="517"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518"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19"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520" name="Bildschirmfoto 2021-05-24 um 15.15.51.png" descr="Bildschirmfoto 2021-05-24 um 15.15.51.png"/>
          <p:cNvPicPr>
            <a:picLocks noChangeAspect="1"/>
          </p:cNvPicPr>
          <p:nvPr/>
        </p:nvPicPr>
        <p:blipFill>
          <a:blip r:embed="rId2">
            <a:extLst/>
          </a:blip>
          <a:stretch>
            <a:fillRect/>
          </a:stretch>
        </p:blipFill>
        <p:spPr>
          <a:xfrm>
            <a:off x="325519" y="3456587"/>
            <a:ext cx="4541276" cy="1946262"/>
          </a:xfrm>
          <a:prstGeom prst="rect">
            <a:avLst/>
          </a:prstGeom>
          <a:ln w="12700">
            <a:miter lim="400000"/>
          </a:ln>
        </p:spPr>
      </p:pic>
      <p:sp>
        <p:nvSpPr>
          <p:cNvPr id="521" name="Tabelle 1…"/>
          <p:cNvSpPr txBox="1"/>
          <p:nvPr/>
        </p:nvSpPr>
        <p:spPr>
          <a:xfrm>
            <a:off x="306300" y="3080064"/>
            <a:ext cx="2815107" cy="3666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pPr>
            <a:r>
              <a:t>Tabelle 1</a:t>
            </a:r>
          </a:p>
          <a:p>
            <a:pPr>
              <a:defRPr i="1" sz="1000"/>
            </a:pPr>
            <a:r>
              <a:t>Übersicht über die 9 verschiedenen Stichproben</a:t>
            </a:r>
          </a:p>
        </p:txBody>
      </p:sp>
      <p:sp>
        <p:nvSpPr>
          <p:cNvPr id="522" name="Liégeois-Chauvel, Peretz, Babaï, Laguitton &amp; Chauvel, 1998, S. 1857"/>
          <p:cNvSpPr txBox="1"/>
          <p:nvPr/>
        </p:nvSpPr>
        <p:spPr>
          <a:xfrm>
            <a:off x="325296" y="5440530"/>
            <a:ext cx="4573546"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700"/>
              </a:spcBef>
              <a:defRPr sz="800">
                <a:latin typeface="D-DIN"/>
                <a:ea typeface="D-DIN"/>
                <a:cs typeface="D-DIN"/>
                <a:sym typeface="D-DIN"/>
              </a:defRPr>
            </a:pPr>
            <a:r>
              <a:t>Liégeois-Chauvel, Peretz, Babaï, Laguitton &amp; Chauvel, 1998, S. 1857</a:t>
            </a:r>
          </a:p>
          <a:p>
            <a:pPr>
              <a:spcBef>
                <a:spcPts val="700"/>
              </a:spcBef>
              <a:defRPr sz="800">
                <a:latin typeface="D-DIN"/>
                <a:ea typeface="D-DIN"/>
                <a:cs typeface="D-DIN"/>
                <a:sym typeface="D-DIN"/>
              </a:defRPr>
            </a:pPr>
            <a:r>
              <a:t> </a:t>
            </a:r>
          </a:p>
        </p:txBody>
      </p:sp>
      <p:sp>
        <p:nvSpPr>
          <p:cNvPr id="523" name="Rechteck"/>
          <p:cNvSpPr/>
          <p:nvPr/>
        </p:nvSpPr>
        <p:spPr>
          <a:xfrm>
            <a:off x="354699" y="4621128"/>
            <a:ext cx="4566098" cy="170000"/>
          </a:xfrm>
          <a:prstGeom prst="rect">
            <a:avLst/>
          </a:prstGeom>
          <a:solidFill>
            <a:schemeClr val="accent5">
              <a:alpha val="41536"/>
            </a:schemeClr>
          </a:solidFill>
          <a:ln w="12700">
            <a:solidFill>
              <a:schemeClr val="accent3">
                <a:lumOff val="44000"/>
                <a:alpha val="41536"/>
              </a:schemeClr>
            </a:solidFill>
          </a:ln>
        </p:spPr>
        <p:txBody>
          <a:bodyPr lIns="45719" rIns="45719"/>
          <a:lstStyle/>
          <a:p>
            <a:pPr/>
          </a:p>
        </p:txBody>
      </p:sp>
      <p:pic>
        <p:nvPicPr>
          <p:cNvPr id="524" name="Bildschirmfoto 2021-05-24 um 15.12.02.png" descr="Bildschirmfoto 2021-05-24 um 15.12.02.png"/>
          <p:cNvPicPr>
            <a:picLocks noChangeAspect="1"/>
          </p:cNvPicPr>
          <p:nvPr/>
        </p:nvPicPr>
        <p:blipFill>
          <a:blip r:embed="rId3">
            <a:extLst/>
          </a:blip>
          <a:srcRect l="61328" t="65331" r="3844" b="0"/>
          <a:stretch>
            <a:fillRect/>
          </a:stretch>
        </p:blipFill>
        <p:spPr>
          <a:xfrm rot="30000">
            <a:off x="5105242" y="3747225"/>
            <a:ext cx="3078383" cy="2146649"/>
          </a:xfrm>
          <a:prstGeom prst="rect">
            <a:avLst/>
          </a:prstGeom>
          <a:ln w="12700">
            <a:miter lim="400000"/>
          </a:ln>
        </p:spPr>
      </p:pic>
      <p:sp>
        <p:nvSpPr>
          <p:cNvPr id="525" name="Abbildung 10…"/>
          <p:cNvSpPr txBox="1"/>
          <p:nvPr/>
        </p:nvSpPr>
        <p:spPr>
          <a:xfrm>
            <a:off x="5171690" y="3214252"/>
            <a:ext cx="3049981" cy="5063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pPr>
            <a:r>
              <a:t>Abbildung 10</a:t>
            </a:r>
          </a:p>
          <a:p>
            <a:pPr>
              <a:defRPr i="1" sz="1000"/>
            </a:pPr>
            <a:r>
              <a:t>Beispiel für die Gruppe T1p rechts. Die gelb markierten Bereiche sind läsioniert.</a:t>
            </a:r>
          </a:p>
        </p:txBody>
      </p:sp>
      <p:sp>
        <p:nvSpPr>
          <p:cNvPr id="526" name="nach Liégeois-Chauvel et al., 1998, S. 1855"/>
          <p:cNvSpPr txBox="1"/>
          <p:nvPr/>
        </p:nvSpPr>
        <p:spPr>
          <a:xfrm>
            <a:off x="5129042" y="5789178"/>
            <a:ext cx="2184288"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700"/>
              </a:spcBef>
              <a:defRPr sz="800">
                <a:latin typeface="D-DIN"/>
                <a:ea typeface="D-DIN"/>
                <a:cs typeface="D-DIN"/>
                <a:sym typeface="D-DIN"/>
              </a:defRPr>
            </a:pPr>
            <a:r>
              <a:t>nach Liégeois-Chauvel et al., 1998, S. 1855</a:t>
            </a:r>
          </a:p>
          <a:p>
            <a:pPr>
              <a:spcBef>
                <a:spcPts val="700"/>
              </a:spcBef>
              <a:defRPr sz="800">
                <a:latin typeface="D-DIN"/>
                <a:ea typeface="D-DIN"/>
                <a:cs typeface="D-DIN"/>
                <a:sym typeface="D-DIN"/>
              </a:defRPr>
            </a:pPr>
            <a:r>
              <a:t> </a:t>
            </a:r>
          </a:p>
        </p:txBody>
      </p:sp>
      <p:sp>
        <p:nvSpPr>
          <p:cNvPr id="527" name="Gruppe T1p rechts:…"/>
          <p:cNvSpPr txBox="1"/>
          <p:nvPr/>
        </p:nvSpPr>
        <p:spPr>
          <a:xfrm>
            <a:off x="315618" y="1517218"/>
            <a:ext cx="7871893"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D-DIN"/>
                <a:ea typeface="D-DIN"/>
                <a:cs typeface="D-DIN"/>
                <a:sym typeface="D-DIN"/>
              </a:defRPr>
            </a:pPr>
            <a:r>
              <a:t>Gruppe T1p rechts:</a:t>
            </a:r>
          </a:p>
          <a:p>
            <a:pPr>
              <a:defRPr>
                <a:latin typeface="D-DIN"/>
                <a:ea typeface="D-DIN"/>
                <a:cs typeface="D-DIN"/>
                <a:sym typeface="D-DIN"/>
              </a:defRPr>
            </a:pPr>
            <a:r>
              <a:t>Patient*innen mit läsioniertem </a:t>
            </a:r>
            <a:r>
              <a:rPr u="sng"/>
              <a:t>posterioren</a:t>
            </a:r>
            <a:r>
              <a:t> Teil vom superioren temporalem Gyrus (T1</a:t>
            </a:r>
            <a:r>
              <a:rPr u="sng"/>
              <a:t>p</a:t>
            </a:r>
            <a:r>
              <a:t>), sowie läsioniertem mittleren (T2) und inferioren temporaler Gyrus (T3). Bei T1p links wird das Wernicke-Areal verschont.</a:t>
            </a:r>
          </a:p>
        </p:txBody>
      </p:sp>
      <p:sp>
        <p:nvSpPr>
          <p:cNvPr id="528" name="Rechteck"/>
          <p:cNvSpPr/>
          <p:nvPr/>
        </p:nvSpPr>
        <p:spPr>
          <a:xfrm>
            <a:off x="305644" y="4935714"/>
            <a:ext cx="4566098" cy="296663"/>
          </a:xfrm>
          <a:prstGeom prst="rect">
            <a:avLst/>
          </a:prstGeom>
          <a:solidFill>
            <a:schemeClr val="accent3">
              <a:lumOff val="44000"/>
              <a:alpha val="77938"/>
            </a:schemeClr>
          </a:solidFill>
          <a:ln w="12700">
            <a:solidFill>
              <a:schemeClr val="accent3">
                <a:lumOff val="44000"/>
                <a:alpha val="77938"/>
              </a:schemeClr>
            </a:solidFill>
          </a:ln>
        </p:spPr>
        <p:txBody>
          <a:bodyPr lIns="45719" rIns="45719"/>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0" name="Titel 1"/>
          <p:cNvSpPr txBox="1"/>
          <p:nvPr>
            <p:ph type="title"/>
          </p:nvPr>
        </p:nvSpPr>
        <p:spPr>
          <a:xfrm>
            <a:off x="428833" y="91403"/>
            <a:ext cx="5616774" cy="864097"/>
          </a:xfrm>
          <a:prstGeom prst="rect">
            <a:avLst/>
          </a:prstGeom>
        </p:spPr>
        <p:txBody>
          <a:bodyPr/>
          <a:lstStyle/>
          <a:p>
            <a:pPr/>
            <a:r>
              <a:t>Stichproben</a:t>
            </a:r>
          </a:p>
        </p:txBody>
      </p:sp>
      <p:sp>
        <p:nvSpPr>
          <p:cNvPr id="531"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532"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33"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534" name="Bildschirmfoto 2021-05-24 um 15.15.51.png" descr="Bildschirmfoto 2021-05-24 um 15.15.51.png"/>
          <p:cNvPicPr>
            <a:picLocks noChangeAspect="1"/>
          </p:cNvPicPr>
          <p:nvPr/>
        </p:nvPicPr>
        <p:blipFill>
          <a:blip r:embed="rId2">
            <a:extLst/>
          </a:blip>
          <a:stretch>
            <a:fillRect/>
          </a:stretch>
        </p:blipFill>
        <p:spPr>
          <a:xfrm>
            <a:off x="325519" y="3456587"/>
            <a:ext cx="4541276" cy="1946262"/>
          </a:xfrm>
          <a:prstGeom prst="rect">
            <a:avLst/>
          </a:prstGeom>
          <a:ln w="12700">
            <a:miter lim="400000"/>
          </a:ln>
        </p:spPr>
      </p:pic>
      <p:sp>
        <p:nvSpPr>
          <p:cNvPr id="535" name="Tabelle 1…"/>
          <p:cNvSpPr txBox="1"/>
          <p:nvPr/>
        </p:nvSpPr>
        <p:spPr>
          <a:xfrm>
            <a:off x="306300" y="3080064"/>
            <a:ext cx="2815107" cy="3666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pPr>
            <a:r>
              <a:t>Tabelle 1</a:t>
            </a:r>
          </a:p>
          <a:p>
            <a:pPr>
              <a:defRPr i="1" sz="1000"/>
            </a:pPr>
            <a:r>
              <a:t>Übersicht über die 9 verschiedenen Stichproben</a:t>
            </a:r>
          </a:p>
        </p:txBody>
      </p:sp>
      <p:sp>
        <p:nvSpPr>
          <p:cNvPr id="536" name="Liégeois-Chauvel, Peretz, Babaï, Laguitton &amp; Chauvel, 1998, S. 1857"/>
          <p:cNvSpPr txBox="1"/>
          <p:nvPr/>
        </p:nvSpPr>
        <p:spPr>
          <a:xfrm>
            <a:off x="325296" y="5440530"/>
            <a:ext cx="4573546"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700"/>
              </a:spcBef>
              <a:defRPr sz="800">
                <a:latin typeface="D-DIN"/>
                <a:ea typeface="D-DIN"/>
                <a:cs typeface="D-DIN"/>
                <a:sym typeface="D-DIN"/>
              </a:defRPr>
            </a:pPr>
            <a:r>
              <a:t>Liégeois-Chauvel, Peretz, Babaï, Laguitton &amp; Chauvel, 1998, S. 1857</a:t>
            </a:r>
          </a:p>
          <a:p>
            <a:pPr>
              <a:spcBef>
                <a:spcPts val="700"/>
              </a:spcBef>
              <a:defRPr sz="800">
                <a:latin typeface="D-DIN"/>
                <a:ea typeface="D-DIN"/>
                <a:cs typeface="D-DIN"/>
                <a:sym typeface="D-DIN"/>
              </a:defRPr>
            </a:pPr>
            <a:r>
              <a:t> </a:t>
            </a:r>
          </a:p>
        </p:txBody>
      </p:sp>
      <p:sp>
        <p:nvSpPr>
          <p:cNvPr id="537" name="Rechteck"/>
          <p:cNvSpPr/>
          <p:nvPr/>
        </p:nvSpPr>
        <p:spPr>
          <a:xfrm>
            <a:off x="300717" y="5204128"/>
            <a:ext cx="4566098" cy="174254"/>
          </a:xfrm>
          <a:prstGeom prst="rect">
            <a:avLst/>
          </a:prstGeom>
          <a:solidFill>
            <a:schemeClr val="accent5">
              <a:alpha val="41536"/>
            </a:schemeClr>
          </a:solidFill>
          <a:ln w="12700">
            <a:solidFill>
              <a:schemeClr val="accent3">
                <a:lumOff val="44000"/>
                <a:alpha val="41536"/>
              </a:schemeClr>
            </a:solidFill>
          </a:ln>
        </p:spPr>
        <p:txBody>
          <a:bodyPr lIns="45719" rIns="45719"/>
          <a:lstStyle/>
          <a:p>
            <a:pPr/>
          </a:p>
        </p:txBody>
      </p:sp>
      <p:sp>
        <p:nvSpPr>
          <p:cNvPr id="538" name="Kontrollgruppe:…"/>
          <p:cNvSpPr txBox="1"/>
          <p:nvPr/>
        </p:nvSpPr>
        <p:spPr>
          <a:xfrm>
            <a:off x="315618" y="1517218"/>
            <a:ext cx="7871893"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D-DIN"/>
                <a:ea typeface="D-DIN"/>
                <a:cs typeface="D-DIN"/>
                <a:sym typeface="D-DIN"/>
              </a:defRPr>
            </a:pPr>
            <a:r>
              <a:t>Kontrollgruppe:</a:t>
            </a:r>
          </a:p>
          <a:p>
            <a:pPr marL="180473" indent="-180473">
              <a:buSzPct val="100000"/>
              <a:buChar char="-"/>
              <a:defRPr>
                <a:latin typeface="D-DIN"/>
                <a:ea typeface="D-DIN"/>
                <a:cs typeface="D-DIN"/>
                <a:sym typeface="D-DIN"/>
              </a:defRPr>
            </a:pPr>
            <a:r>
              <a:t>24 Patient*innen ohne Hirnläsionen</a:t>
            </a:r>
          </a:p>
          <a:p>
            <a:pPr marL="180473" indent="-180473">
              <a:buSzPct val="100000"/>
              <a:buChar char="-"/>
              <a:defRPr>
                <a:latin typeface="D-DIN"/>
                <a:ea typeface="D-DIN"/>
                <a:cs typeface="D-DIN"/>
                <a:sym typeface="D-DIN"/>
              </a:defRPr>
            </a:pPr>
            <a:r>
              <a:t>mit Patient*innengruppe gematcht nach Alter, Geschlecht, Bildung und musikalischem Background </a:t>
            </a:r>
          </a:p>
        </p:txBody>
      </p:sp>
      <p:sp>
        <p:nvSpPr>
          <p:cNvPr id="539" name="Rechteck"/>
          <p:cNvSpPr/>
          <p:nvPr/>
        </p:nvSpPr>
        <p:spPr>
          <a:xfrm>
            <a:off x="305644" y="4935714"/>
            <a:ext cx="4566098" cy="296663"/>
          </a:xfrm>
          <a:prstGeom prst="rect">
            <a:avLst/>
          </a:prstGeom>
          <a:solidFill>
            <a:schemeClr val="accent3">
              <a:lumOff val="44000"/>
              <a:alpha val="77938"/>
            </a:schemeClr>
          </a:solidFill>
          <a:ln w="12700">
            <a:solidFill>
              <a:schemeClr val="accent3">
                <a:lumOff val="44000"/>
                <a:alpha val="77938"/>
              </a:schemeClr>
            </a:solidFill>
          </a:ln>
        </p:spPr>
        <p:txBody>
          <a:bodyPr lIns="45719" rIns="45719"/>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1" name="Titel 1"/>
          <p:cNvSpPr txBox="1"/>
          <p:nvPr>
            <p:ph type="title"/>
          </p:nvPr>
        </p:nvSpPr>
        <p:spPr>
          <a:xfrm>
            <a:off x="428833" y="120066"/>
            <a:ext cx="5616774" cy="864097"/>
          </a:xfrm>
          <a:prstGeom prst="rect">
            <a:avLst/>
          </a:prstGeom>
        </p:spPr>
        <p:txBody>
          <a:bodyPr/>
          <a:lstStyle/>
          <a:p>
            <a:pPr defTabSz="350425">
              <a:defRPr sz="1871"/>
            </a:pPr>
            <a:r>
              <a:t>Aufgabe 1: </a:t>
            </a:r>
          </a:p>
          <a:p>
            <a:pPr defTabSz="350425">
              <a:defRPr sz="1871"/>
            </a:pPr>
            <a:r>
              <a:t>Ergebnisse T1, T1S und die Kontrollgruppe </a:t>
            </a:r>
          </a:p>
          <a:p>
            <a:pPr defTabSz="350425">
              <a:defRPr sz="1871"/>
            </a:pPr>
            <a:r>
              <a:t>links vs rechts</a:t>
            </a:r>
          </a:p>
        </p:txBody>
      </p:sp>
      <p:sp>
        <p:nvSpPr>
          <p:cNvPr id="542"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543"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44"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545" name="Bildschirmfoto 2021-05-25 um 10.06.18.png" descr="Bildschirmfoto 2021-05-25 um 10.06.18.png"/>
          <p:cNvPicPr>
            <a:picLocks noChangeAspect="1"/>
          </p:cNvPicPr>
          <p:nvPr/>
        </p:nvPicPr>
        <p:blipFill>
          <a:blip r:embed="rId2">
            <a:extLst/>
          </a:blip>
          <a:srcRect l="0" t="0" r="0" b="21845"/>
          <a:stretch>
            <a:fillRect/>
          </a:stretch>
        </p:blipFill>
        <p:spPr>
          <a:xfrm>
            <a:off x="329591" y="4470131"/>
            <a:ext cx="5405201" cy="1396535"/>
          </a:xfrm>
          <a:prstGeom prst="rect">
            <a:avLst/>
          </a:prstGeom>
          <a:ln w="12700">
            <a:miter lim="400000"/>
          </a:ln>
        </p:spPr>
      </p:pic>
      <p:sp>
        <p:nvSpPr>
          <p:cNvPr id="546" name="Abbildung 11…"/>
          <p:cNvSpPr txBox="1"/>
          <p:nvPr/>
        </p:nvSpPr>
        <p:spPr>
          <a:xfrm>
            <a:off x="507724" y="3599486"/>
            <a:ext cx="7625565" cy="6460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pPr>
            <a:r>
              <a:t>Abbildung 11</a:t>
            </a:r>
          </a:p>
          <a:p>
            <a:pPr>
              <a:defRPr i="1" sz="1000"/>
            </a:pPr>
            <a:r>
              <a:t>Ergebnisse für den Vergleich zwischen T1, T1S und der Kontrollgruppe (NC) aufgeteilt nach Lokalisation der Läsion rechts vs. links. A: Ergebnisse in der Tonhöhen-Aufgabe, B: Ergebnisse für die Aufgaben zu Rhythmus und Metrum, C: Ergebnisse zur Wiedererkennungs-Aufgabe.</a:t>
            </a:r>
          </a:p>
        </p:txBody>
      </p:sp>
      <p:pic>
        <p:nvPicPr>
          <p:cNvPr id="547" name="Bildschirmfoto 2021-05-25 um 10.06.25.png" descr="Bildschirmfoto 2021-05-25 um 10.06.25.png"/>
          <p:cNvPicPr>
            <a:picLocks noChangeAspect="1"/>
          </p:cNvPicPr>
          <p:nvPr/>
        </p:nvPicPr>
        <p:blipFill>
          <a:blip r:embed="rId3">
            <a:extLst/>
          </a:blip>
          <a:srcRect l="0" t="0" r="0" b="20831"/>
          <a:stretch>
            <a:fillRect/>
          </a:stretch>
        </p:blipFill>
        <p:spPr>
          <a:xfrm>
            <a:off x="5608859" y="4526029"/>
            <a:ext cx="2565435" cy="1359929"/>
          </a:xfrm>
          <a:prstGeom prst="rect">
            <a:avLst/>
          </a:prstGeom>
          <a:ln w="12700">
            <a:miter lim="400000"/>
          </a:ln>
        </p:spPr>
      </p:pic>
      <p:sp>
        <p:nvSpPr>
          <p:cNvPr id="548" name="A"/>
          <p:cNvSpPr txBox="1"/>
          <p:nvPr/>
        </p:nvSpPr>
        <p:spPr>
          <a:xfrm>
            <a:off x="637171" y="4275929"/>
            <a:ext cx="205791"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A</a:t>
            </a:r>
          </a:p>
        </p:txBody>
      </p:sp>
      <p:sp>
        <p:nvSpPr>
          <p:cNvPr id="549" name="B"/>
          <p:cNvSpPr txBox="1"/>
          <p:nvPr/>
        </p:nvSpPr>
        <p:spPr>
          <a:xfrm>
            <a:off x="3211920" y="4281552"/>
            <a:ext cx="205791" cy="2642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B</a:t>
            </a:r>
          </a:p>
        </p:txBody>
      </p:sp>
      <p:sp>
        <p:nvSpPr>
          <p:cNvPr id="550" name="C"/>
          <p:cNvSpPr txBox="1"/>
          <p:nvPr/>
        </p:nvSpPr>
        <p:spPr>
          <a:xfrm>
            <a:off x="5725981" y="4273691"/>
            <a:ext cx="214199"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C</a:t>
            </a:r>
          </a:p>
        </p:txBody>
      </p:sp>
      <p:sp>
        <p:nvSpPr>
          <p:cNvPr id="551" name="Liégeois-Chauvel, Peretz, Babaï, Laguitton &amp; Chauvel, 1998, S. 1860"/>
          <p:cNvSpPr txBox="1"/>
          <p:nvPr/>
        </p:nvSpPr>
        <p:spPr>
          <a:xfrm>
            <a:off x="499556" y="5921772"/>
            <a:ext cx="4573546"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700"/>
              </a:spcBef>
              <a:defRPr sz="800">
                <a:latin typeface="D-DIN"/>
                <a:ea typeface="D-DIN"/>
                <a:cs typeface="D-DIN"/>
                <a:sym typeface="D-DIN"/>
              </a:defRPr>
            </a:pPr>
            <a:r>
              <a:t>Liégeois-Chauvel, Peretz, Babaï, Laguitton &amp; Chauvel, 1998, S. 1860</a:t>
            </a:r>
          </a:p>
          <a:p>
            <a:pPr>
              <a:spcBef>
                <a:spcPts val="700"/>
              </a:spcBef>
              <a:defRPr sz="800">
                <a:latin typeface="D-DIN"/>
                <a:ea typeface="D-DIN"/>
                <a:cs typeface="D-DIN"/>
                <a:sym typeface="D-DIN"/>
              </a:defRPr>
            </a:pPr>
            <a:r>
              <a:t> </a:t>
            </a:r>
          </a:p>
        </p:txBody>
      </p:sp>
      <p:sp>
        <p:nvSpPr>
          <p:cNvPr id="552" name="Schaut euch die Ergebnisse zu den T1-Läsions-Patient*innen gruppiert nach Position der Läsion (links vs. rechts) und der Beteiligung von T1 (beschädigt (T1) vs. verschont (T1S)) an und beachtet auch die Ergebnisse für die Kontrollgruppe! Welche Befunde f"/>
          <p:cNvSpPr txBox="1"/>
          <p:nvPr/>
        </p:nvSpPr>
        <p:spPr>
          <a:xfrm>
            <a:off x="156377" y="1188720"/>
            <a:ext cx="8366942" cy="22593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ct val="110000"/>
              </a:lnSpc>
              <a:spcBef>
                <a:spcPts val="1200"/>
              </a:spcBef>
              <a:defRPr sz="1500">
                <a:latin typeface="D-DIN"/>
                <a:ea typeface="D-DIN"/>
                <a:cs typeface="D-DIN"/>
                <a:sym typeface="D-DIN"/>
              </a:defRPr>
            </a:pPr>
            <a:r>
              <a:t>Schaut euch die Ergebnisse zu den T1-Läsions-Patient*innen gruppiert nach Position der Läsion (links vs. rechts) und der Beteiligung von T1 (beschädigt (T1) vs. verschont (T1S)) an und beachtet auch die Ergebnisse für die Kontrollgruppe! Welche Befunde findet ihr zu den folgenden Tests?</a:t>
            </a:r>
          </a:p>
          <a:p>
            <a:pPr marL="457200" indent="-317500" defTabSz="457200">
              <a:lnSpc>
                <a:spcPct val="30000"/>
              </a:lnSpc>
              <a:spcBef>
                <a:spcPts val="1200"/>
              </a:spcBef>
              <a:buClr>
                <a:srgbClr val="000000"/>
              </a:buClr>
              <a:buSzPct val="100000"/>
              <a:buFont typeface="Times Roman"/>
              <a:buChar char="•"/>
              <a:defRPr sz="1500">
                <a:latin typeface="D-DIN"/>
                <a:ea typeface="D-DIN"/>
                <a:cs typeface="D-DIN"/>
                <a:sym typeface="D-DIN"/>
              </a:defRPr>
            </a:pPr>
            <a:r>
              <a:t>Tonhöhe (Pitch) </a:t>
            </a:r>
            <a:r>
              <a:rPr i="1">
                <a:solidFill>
                  <a:schemeClr val="accent4">
                    <a:lumOff val="-8800"/>
                  </a:schemeClr>
                </a:solidFill>
              </a:rPr>
              <a:t>—&gt; Abbildung A</a:t>
            </a:r>
          </a:p>
          <a:p>
            <a:pPr marL="457200" indent="-317500" defTabSz="457200">
              <a:lnSpc>
                <a:spcPct val="30000"/>
              </a:lnSpc>
              <a:spcBef>
                <a:spcPts val="1200"/>
              </a:spcBef>
              <a:buClr>
                <a:srgbClr val="000000"/>
              </a:buClr>
              <a:buSzPct val="100000"/>
              <a:buFont typeface="Times Roman"/>
              <a:buChar char="•"/>
              <a:defRPr sz="1500">
                <a:latin typeface="D-DIN"/>
                <a:ea typeface="D-DIN"/>
                <a:cs typeface="D-DIN"/>
                <a:sym typeface="D-DIN"/>
              </a:defRPr>
            </a:pPr>
            <a:r>
              <a:t>Zeitliche Organisation </a:t>
            </a:r>
            <a:r>
              <a:rPr i="1">
                <a:solidFill>
                  <a:schemeClr val="accent4">
                    <a:lumOff val="-8800"/>
                  </a:schemeClr>
                </a:solidFill>
              </a:rPr>
              <a:t>—&gt; Abbildung B</a:t>
            </a:r>
          </a:p>
          <a:p>
            <a:pPr marL="457200" indent="-317500" defTabSz="457200">
              <a:lnSpc>
                <a:spcPct val="30000"/>
              </a:lnSpc>
              <a:spcBef>
                <a:spcPts val="1200"/>
              </a:spcBef>
              <a:buClr>
                <a:srgbClr val="000000"/>
              </a:buClr>
              <a:buSzPct val="100000"/>
              <a:buFont typeface="Times Roman"/>
              <a:buChar char="•"/>
              <a:defRPr sz="1500">
                <a:latin typeface="D-DIN"/>
                <a:ea typeface="D-DIN"/>
                <a:cs typeface="D-DIN"/>
                <a:sym typeface="D-DIN"/>
              </a:defRPr>
            </a:pPr>
            <a:r>
              <a:t> Wiedererkennen </a:t>
            </a:r>
            <a:r>
              <a:rPr i="1">
                <a:solidFill>
                  <a:schemeClr val="accent4">
                    <a:lumOff val="-8800"/>
                  </a:schemeClr>
                </a:solidFill>
              </a:rPr>
              <a:t>—&gt; Abbildung C</a:t>
            </a:r>
          </a:p>
          <a:p>
            <a:pPr defTabSz="457200">
              <a:lnSpc>
                <a:spcPct val="30000"/>
              </a:lnSpc>
              <a:spcBef>
                <a:spcPts val="900"/>
              </a:spcBef>
              <a:defRPr sz="100">
                <a:latin typeface="D-DIN"/>
                <a:ea typeface="D-DIN"/>
                <a:cs typeface="D-DIN"/>
                <a:sym typeface="D-DIN"/>
              </a:defRPr>
            </a:pPr>
          </a:p>
          <a:p>
            <a:pPr defTabSz="457200">
              <a:spcBef>
                <a:spcPts val="2900"/>
              </a:spcBef>
              <a:defRPr sz="1500">
                <a:latin typeface="D-DIN"/>
                <a:ea typeface="D-DIN"/>
                <a:cs typeface="D-DIN"/>
                <a:sym typeface="D-DIN"/>
              </a:defRPr>
            </a:pPr>
            <a:r>
              <a:t>Interpretiert die Ergebnisse: Konnte eine Lateralisierung festgestellt werden?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4" name="Titel 1"/>
          <p:cNvSpPr txBox="1"/>
          <p:nvPr>
            <p:ph type="title"/>
          </p:nvPr>
        </p:nvSpPr>
        <p:spPr>
          <a:xfrm>
            <a:off x="428833" y="91403"/>
            <a:ext cx="5616774" cy="864097"/>
          </a:xfrm>
          <a:prstGeom prst="rect">
            <a:avLst/>
          </a:prstGeom>
        </p:spPr>
        <p:txBody>
          <a:bodyPr/>
          <a:lstStyle/>
          <a:p>
            <a:pPr/>
            <a:r>
              <a:t>Aufgabe 2 (Ergebnisse T1a vs T1p)</a:t>
            </a:r>
          </a:p>
        </p:txBody>
      </p:sp>
      <p:sp>
        <p:nvSpPr>
          <p:cNvPr id="555"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556"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57"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558" name="Abbildung 12…"/>
          <p:cNvSpPr txBox="1"/>
          <p:nvPr/>
        </p:nvSpPr>
        <p:spPr>
          <a:xfrm>
            <a:off x="335749" y="3884798"/>
            <a:ext cx="7625565" cy="5063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pPr>
            <a:r>
              <a:t>Abbildung 12</a:t>
            </a:r>
          </a:p>
          <a:p>
            <a:pPr>
              <a:defRPr i="1" sz="1000"/>
            </a:pPr>
            <a:r>
              <a:t>Ergebnisse für den Vergleich zwischen T1a und T1p. A: Ergebnisse in der Tonhöhen-Aufgabe, B: Ergebnisse für die Aufgaben zu Rhythmus und Metrum, C: Ergebnisse zur Wiedererkennungs-Aufgabe.</a:t>
            </a:r>
          </a:p>
        </p:txBody>
      </p:sp>
      <p:sp>
        <p:nvSpPr>
          <p:cNvPr id="559" name="A"/>
          <p:cNvSpPr txBox="1"/>
          <p:nvPr/>
        </p:nvSpPr>
        <p:spPr>
          <a:xfrm>
            <a:off x="465196" y="4333254"/>
            <a:ext cx="205791"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A</a:t>
            </a:r>
          </a:p>
        </p:txBody>
      </p:sp>
      <p:sp>
        <p:nvSpPr>
          <p:cNvPr id="560" name="B"/>
          <p:cNvSpPr txBox="1"/>
          <p:nvPr/>
        </p:nvSpPr>
        <p:spPr>
          <a:xfrm>
            <a:off x="3039945" y="4338878"/>
            <a:ext cx="205791"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B</a:t>
            </a:r>
          </a:p>
        </p:txBody>
      </p:sp>
      <p:sp>
        <p:nvSpPr>
          <p:cNvPr id="561" name="C"/>
          <p:cNvSpPr txBox="1"/>
          <p:nvPr/>
        </p:nvSpPr>
        <p:spPr>
          <a:xfrm>
            <a:off x="5554006" y="4331015"/>
            <a:ext cx="214200" cy="2642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C</a:t>
            </a:r>
          </a:p>
        </p:txBody>
      </p:sp>
      <p:sp>
        <p:nvSpPr>
          <p:cNvPr id="562" name="Liégeois-Chauvel, Peretz, Babaï, Laguitton &amp; Chauvel, 1998, S. 1860"/>
          <p:cNvSpPr txBox="1"/>
          <p:nvPr/>
        </p:nvSpPr>
        <p:spPr>
          <a:xfrm>
            <a:off x="327581" y="5935128"/>
            <a:ext cx="4573546"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700"/>
              </a:spcBef>
              <a:defRPr sz="800">
                <a:latin typeface="D-DIN"/>
                <a:ea typeface="D-DIN"/>
                <a:cs typeface="D-DIN"/>
                <a:sym typeface="D-DIN"/>
              </a:defRPr>
            </a:pPr>
            <a:r>
              <a:t>Liégeois-Chauvel, Peretz, Babaï, Laguitton &amp; Chauvel, 1998, S. 1860</a:t>
            </a:r>
          </a:p>
          <a:p>
            <a:pPr>
              <a:spcBef>
                <a:spcPts val="700"/>
              </a:spcBef>
              <a:defRPr sz="800">
                <a:latin typeface="D-DIN"/>
                <a:ea typeface="D-DIN"/>
                <a:cs typeface="D-DIN"/>
                <a:sym typeface="D-DIN"/>
              </a:defRPr>
            </a:pPr>
            <a:r>
              <a:t> </a:t>
            </a:r>
          </a:p>
        </p:txBody>
      </p:sp>
      <p:pic>
        <p:nvPicPr>
          <p:cNvPr id="563" name="Bildschirmfoto 2021-05-25 um 10.14.31.png" descr="Bildschirmfoto 2021-05-25 um 10.14.31.png"/>
          <p:cNvPicPr>
            <a:picLocks noChangeAspect="1"/>
          </p:cNvPicPr>
          <p:nvPr/>
        </p:nvPicPr>
        <p:blipFill>
          <a:blip r:embed="rId2">
            <a:extLst/>
          </a:blip>
          <a:stretch>
            <a:fillRect/>
          </a:stretch>
        </p:blipFill>
        <p:spPr>
          <a:xfrm>
            <a:off x="2977562" y="4568573"/>
            <a:ext cx="1955309" cy="1378493"/>
          </a:xfrm>
          <a:prstGeom prst="rect">
            <a:avLst/>
          </a:prstGeom>
          <a:ln w="12700">
            <a:miter lim="400000"/>
          </a:ln>
        </p:spPr>
      </p:pic>
      <p:pic>
        <p:nvPicPr>
          <p:cNvPr id="564" name="Bildschirmfoto 2021-05-25 um 10.14.39.png" descr="Bildschirmfoto 2021-05-25 um 10.14.39.png"/>
          <p:cNvPicPr>
            <a:picLocks noChangeAspect="1"/>
          </p:cNvPicPr>
          <p:nvPr/>
        </p:nvPicPr>
        <p:blipFill>
          <a:blip r:embed="rId3">
            <a:extLst/>
          </a:blip>
          <a:stretch>
            <a:fillRect/>
          </a:stretch>
        </p:blipFill>
        <p:spPr>
          <a:xfrm>
            <a:off x="5501072" y="4605351"/>
            <a:ext cx="1891782" cy="1345107"/>
          </a:xfrm>
          <a:prstGeom prst="rect">
            <a:avLst/>
          </a:prstGeom>
          <a:ln w="12700">
            <a:miter lim="400000"/>
          </a:ln>
        </p:spPr>
      </p:pic>
      <p:pic>
        <p:nvPicPr>
          <p:cNvPr id="565" name="Bildschirmfoto 2021-05-25 um 10.14.19.png" descr="Bildschirmfoto 2021-05-25 um 10.14.19.png"/>
          <p:cNvPicPr>
            <a:picLocks noChangeAspect="1"/>
          </p:cNvPicPr>
          <p:nvPr/>
        </p:nvPicPr>
        <p:blipFill>
          <a:blip r:embed="rId4">
            <a:extLst/>
          </a:blip>
          <a:stretch>
            <a:fillRect/>
          </a:stretch>
        </p:blipFill>
        <p:spPr>
          <a:xfrm>
            <a:off x="7539046" y="4610677"/>
            <a:ext cx="812048" cy="863157"/>
          </a:xfrm>
          <a:prstGeom prst="rect">
            <a:avLst/>
          </a:prstGeom>
          <a:ln w="12700">
            <a:miter lim="400000"/>
          </a:ln>
        </p:spPr>
      </p:pic>
      <p:pic>
        <p:nvPicPr>
          <p:cNvPr id="566" name="Bildschirmfoto 2021-05-25 um 10.14.16.png" descr="Bildschirmfoto 2021-05-25 um 10.14.16.png"/>
          <p:cNvPicPr>
            <a:picLocks noChangeAspect="1"/>
          </p:cNvPicPr>
          <p:nvPr/>
        </p:nvPicPr>
        <p:blipFill>
          <a:blip r:embed="rId5">
            <a:extLst/>
          </a:blip>
          <a:stretch>
            <a:fillRect/>
          </a:stretch>
        </p:blipFill>
        <p:spPr>
          <a:xfrm>
            <a:off x="464378" y="4564574"/>
            <a:ext cx="1922419" cy="1370748"/>
          </a:xfrm>
          <a:prstGeom prst="rect">
            <a:avLst/>
          </a:prstGeom>
          <a:ln w="12700">
            <a:miter lim="400000"/>
          </a:ln>
        </p:spPr>
      </p:pic>
      <p:pic>
        <p:nvPicPr>
          <p:cNvPr id="567" name="Bildschirmfoto 2021-05-25 um 10.14.25.png" descr="Bildschirmfoto 2021-05-25 um 10.14.25.png"/>
          <p:cNvPicPr>
            <a:picLocks noChangeAspect="1"/>
          </p:cNvPicPr>
          <p:nvPr/>
        </p:nvPicPr>
        <p:blipFill>
          <a:blip r:embed="rId6">
            <a:extLst/>
          </a:blip>
          <a:stretch>
            <a:fillRect/>
          </a:stretch>
        </p:blipFill>
        <p:spPr>
          <a:xfrm>
            <a:off x="302138" y="4616171"/>
            <a:ext cx="168789" cy="1167646"/>
          </a:xfrm>
          <a:prstGeom prst="rect">
            <a:avLst/>
          </a:prstGeom>
          <a:ln w="12700">
            <a:miter lim="400000"/>
          </a:ln>
        </p:spPr>
      </p:pic>
      <p:pic>
        <p:nvPicPr>
          <p:cNvPr id="568" name="Bildschirmfoto 2021-05-25 um 10.14.25.png" descr="Bildschirmfoto 2021-05-25 um 10.14.25.png"/>
          <p:cNvPicPr>
            <a:picLocks noChangeAspect="1"/>
          </p:cNvPicPr>
          <p:nvPr/>
        </p:nvPicPr>
        <p:blipFill>
          <a:blip r:embed="rId6">
            <a:extLst/>
          </a:blip>
          <a:stretch>
            <a:fillRect/>
          </a:stretch>
        </p:blipFill>
        <p:spPr>
          <a:xfrm>
            <a:off x="2778132" y="4618077"/>
            <a:ext cx="168789" cy="1167646"/>
          </a:xfrm>
          <a:prstGeom prst="rect">
            <a:avLst/>
          </a:prstGeom>
          <a:ln w="12700">
            <a:miter lim="400000"/>
          </a:ln>
        </p:spPr>
      </p:pic>
      <p:pic>
        <p:nvPicPr>
          <p:cNvPr id="569" name="Bildschirmfoto 2021-05-25 um 10.14.25.png" descr="Bildschirmfoto 2021-05-25 um 10.14.25.png"/>
          <p:cNvPicPr>
            <a:picLocks noChangeAspect="1"/>
          </p:cNvPicPr>
          <p:nvPr/>
        </p:nvPicPr>
        <p:blipFill>
          <a:blip r:embed="rId6">
            <a:extLst/>
          </a:blip>
          <a:stretch>
            <a:fillRect/>
          </a:stretch>
        </p:blipFill>
        <p:spPr>
          <a:xfrm>
            <a:off x="5295824" y="4633882"/>
            <a:ext cx="168790" cy="1167646"/>
          </a:xfrm>
          <a:prstGeom prst="rect">
            <a:avLst/>
          </a:prstGeom>
          <a:ln w="12700">
            <a:miter lim="400000"/>
          </a:ln>
        </p:spPr>
      </p:pic>
      <p:sp>
        <p:nvSpPr>
          <p:cNvPr id="570" name="Schaut euch die Ergebnisse zu den T1-Läsions-Patient*innen gruppiert nach Position der Läsion (anterior (T1a) vs. posterior (T1p)) an!…"/>
          <p:cNvSpPr txBox="1"/>
          <p:nvPr/>
        </p:nvSpPr>
        <p:spPr>
          <a:xfrm>
            <a:off x="330086" y="1258108"/>
            <a:ext cx="8028427" cy="24612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ct val="110000"/>
              </a:lnSpc>
              <a:spcBef>
                <a:spcPts val="100"/>
              </a:spcBef>
              <a:defRPr sz="1600">
                <a:latin typeface="D-DIN"/>
                <a:ea typeface="D-DIN"/>
                <a:cs typeface="D-DIN"/>
                <a:sym typeface="D-DIN"/>
              </a:defRPr>
            </a:pPr>
            <a:r>
              <a:t>Schaut euch die Ergebnisse zu den T1-Läsions-Patient*innen gruppiert nach Position der Läsion (anterior (T1a) vs. posterior (T1p)) an!</a:t>
            </a:r>
          </a:p>
          <a:p>
            <a:pPr defTabSz="457200">
              <a:lnSpc>
                <a:spcPct val="110000"/>
              </a:lnSpc>
              <a:spcBef>
                <a:spcPts val="100"/>
              </a:spcBef>
              <a:defRPr sz="600">
                <a:latin typeface="D-DIN"/>
                <a:ea typeface="D-DIN"/>
                <a:cs typeface="D-DIN"/>
                <a:sym typeface="D-DIN"/>
              </a:defRPr>
            </a:pPr>
            <a:r>
              <a:t> </a:t>
            </a:r>
          </a:p>
          <a:p>
            <a:pPr defTabSz="457200">
              <a:lnSpc>
                <a:spcPct val="110000"/>
              </a:lnSpc>
              <a:spcBef>
                <a:spcPts val="100"/>
              </a:spcBef>
              <a:defRPr sz="1600">
                <a:latin typeface="D-DIN"/>
                <a:ea typeface="D-DIN"/>
                <a:cs typeface="D-DIN"/>
                <a:sym typeface="D-DIN"/>
              </a:defRPr>
            </a:pPr>
            <a:r>
              <a:t>Berichtet die Befunde zu den folgenden Tests:</a:t>
            </a:r>
          </a:p>
          <a:p>
            <a:pPr marL="457200" indent="-317500" defTabSz="457200">
              <a:lnSpc>
                <a:spcPct val="110000"/>
              </a:lnSpc>
              <a:spcBef>
                <a:spcPts val="100"/>
              </a:spcBef>
              <a:buClr>
                <a:srgbClr val="000000"/>
              </a:buClr>
              <a:buSzPct val="100000"/>
              <a:buFont typeface="Times Roman"/>
              <a:buChar char="•"/>
              <a:defRPr sz="1600">
                <a:latin typeface="D-DIN"/>
                <a:ea typeface="D-DIN"/>
                <a:cs typeface="D-DIN"/>
                <a:sym typeface="D-DIN"/>
              </a:defRPr>
            </a:pPr>
            <a:r>
              <a:t>Tonhöhe (Pitch) </a:t>
            </a:r>
            <a:r>
              <a:rPr i="1">
                <a:solidFill>
                  <a:schemeClr val="accent4">
                    <a:lumOff val="-8800"/>
                  </a:schemeClr>
                </a:solidFill>
              </a:rPr>
              <a:t>—&gt; Abbildung A</a:t>
            </a:r>
          </a:p>
          <a:p>
            <a:pPr marL="457200" indent="-317500" defTabSz="457200">
              <a:lnSpc>
                <a:spcPct val="110000"/>
              </a:lnSpc>
              <a:spcBef>
                <a:spcPts val="100"/>
              </a:spcBef>
              <a:buClr>
                <a:srgbClr val="000000"/>
              </a:buClr>
              <a:buSzPct val="100000"/>
              <a:buFont typeface="Times Roman"/>
              <a:buChar char="•"/>
              <a:defRPr sz="1600">
                <a:latin typeface="D-DIN"/>
                <a:ea typeface="D-DIN"/>
                <a:cs typeface="D-DIN"/>
                <a:sym typeface="D-DIN"/>
              </a:defRPr>
            </a:pPr>
            <a:r>
              <a:t>Zeitliche Organisation </a:t>
            </a:r>
            <a:r>
              <a:rPr i="1">
                <a:solidFill>
                  <a:schemeClr val="accent4">
                    <a:lumOff val="-8800"/>
                  </a:schemeClr>
                </a:solidFill>
              </a:rPr>
              <a:t>—&gt; Abbildung B</a:t>
            </a:r>
          </a:p>
          <a:p>
            <a:pPr marL="457200" indent="-317500" defTabSz="457200">
              <a:lnSpc>
                <a:spcPct val="110000"/>
              </a:lnSpc>
              <a:spcBef>
                <a:spcPts val="100"/>
              </a:spcBef>
              <a:buClr>
                <a:srgbClr val="000000"/>
              </a:buClr>
              <a:buSzPct val="100000"/>
              <a:buFont typeface="Times Roman"/>
              <a:buChar char="•"/>
              <a:defRPr sz="1600">
                <a:latin typeface="D-DIN"/>
                <a:ea typeface="D-DIN"/>
                <a:cs typeface="D-DIN"/>
                <a:sym typeface="D-DIN"/>
              </a:defRPr>
            </a:pPr>
            <a:r>
              <a:t>Wiedererkennen </a:t>
            </a:r>
            <a:r>
              <a:rPr i="1">
                <a:solidFill>
                  <a:schemeClr val="accent4">
                    <a:lumOff val="-8800"/>
                  </a:schemeClr>
                </a:solidFill>
              </a:rPr>
              <a:t>—&gt; Abbildung C</a:t>
            </a:r>
            <a:endParaRPr i="1">
              <a:solidFill>
                <a:schemeClr val="accent4">
                  <a:lumOff val="-8800"/>
                </a:schemeClr>
              </a:solidFill>
            </a:endParaRPr>
          </a:p>
          <a:p>
            <a:pPr defTabSz="457200">
              <a:lnSpc>
                <a:spcPct val="110000"/>
              </a:lnSpc>
              <a:spcBef>
                <a:spcPts val="100"/>
              </a:spcBef>
              <a:defRPr sz="500">
                <a:latin typeface="+mn-lt"/>
                <a:ea typeface="+mn-ea"/>
                <a:cs typeface="+mn-cs"/>
                <a:sym typeface="Helvetica"/>
              </a:defRPr>
            </a:pPr>
            <a:endParaRPr i="1">
              <a:solidFill>
                <a:schemeClr val="accent4">
                  <a:lumOff val="-8800"/>
                </a:schemeClr>
              </a:solidFill>
            </a:endParaRPr>
          </a:p>
          <a:p>
            <a:pPr defTabSz="457200">
              <a:lnSpc>
                <a:spcPct val="110000"/>
              </a:lnSpc>
              <a:spcBef>
                <a:spcPts val="100"/>
              </a:spcBef>
              <a:defRPr sz="1600">
                <a:latin typeface="+mn-lt"/>
                <a:ea typeface="+mn-ea"/>
                <a:cs typeface="+mn-cs"/>
                <a:sym typeface="Helvetica"/>
              </a:defRPr>
            </a:pPr>
            <a:r>
              <a:t>Interpretiert die Ergebnisse: Welche Bereiche des superioren temporalen Gyrus (T1) konnten mit welcher Funktion in Verbindung gebracht werden?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2" name="Foliennummer"/>
          <p:cNvSpPr txBox="1"/>
          <p:nvPr>
            <p:ph type="sldNum" sz="quarter" idx="4294967295"/>
          </p:nvPr>
        </p:nvSpPr>
        <p:spPr>
          <a:xfrm>
            <a:off x="6028654" y="5905672"/>
            <a:ext cx="345402" cy="337650"/>
          </a:xfrm>
          <a:prstGeom prst="rect">
            <a:avLst/>
          </a:prstGeom>
          <a:extLst>
            <a:ext uri="{C572A759-6A51-4108-AA02-DFA0A04FC94B}">
              <ma14:wrappingTextBoxFlag xmlns:ma14="http://schemas.microsoft.com/office/mac/drawingml/2011/main" val="1"/>
            </a:ext>
          </a:extLst>
        </p:spPr>
        <p:txBody>
          <a:bodyPr lIns="39214" tIns="39214" rIns="39214" bIns="39214" anchor="t"/>
          <a:lstStyle>
            <a:lvl1pPr algn="ctr">
              <a:defRPr sz="1800"/>
            </a:lvl1pPr>
          </a:lstStyle>
          <a:p>
            <a:pPr/>
            <a:fld id="{86CB4B4D-7CA3-9044-876B-883B54F8677D}" type="slidenum"/>
          </a:p>
        </p:txBody>
      </p:sp>
      <p:sp>
        <p:nvSpPr>
          <p:cNvPr id="573" name="Dr. Julian Keil…"/>
          <p:cNvSpPr txBox="1"/>
          <p:nvPr>
            <p:ph type="subTitle" idx="1"/>
          </p:nvPr>
        </p:nvSpPr>
        <p:spPr>
          <a:xfrm>
            <a:off x="414318" y="1344596"/>
            <a:ext cx="7633033" cy="4564833"/>
          </a:xfrm>
          <a:prstGeom prst="rect">
            <a:avLst/>
          </a:prstGeom>
        </p:spPr>
        <p:txBody>
          <a:bodyPr/>
          <a:lstStyle/>
          <a:p>
            <a:pPr marL="342900" indent="-342900" algn="l">
              <a:buClr>
                <a:srgbClr val="000000"/>
              </a:buClr>
              <a:buSzPct val="100000"/>
              <a:buFont typeface="Arial"/>
              <a:buChar char="•"/>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sz="2000"/>
            </a:pPr>
            <a:r>
              <a:t>Referat</a:t>
            </a:r>
            <a:r>
              <a:rPr b="0"/>
              <a:t>: Schmecken und Riechen</a:t>
            </a:r>
            <a:endParaRPr sz="1800"/>
          </a:p>
          <a:p>
            <a:pPr algn="l">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sz="1800"/>
            </a:pPr>
          </a:p>
          <a:p>
            <a:pPr marL="342900" indent="-342900" algn="l">
              <a:buClr>
                <a:srgbClr val="000000"/>
              </a:buClr>
              <a:buSzPct val="100000"/>
              <a:buFont typeface="Arial"/>
              <a:buChar char="•"/>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sz="2000"/>
            </a:pPr>
            <a:r>
              <a:t>Vorbereitung</a:t>
            </a:r>
            <a:r>
              <a:rPr b="0"/>
              <a:t> </a:t>
            </a:r>
            <a:r>
              <a:t>auf die nächste Sitzung:</a:t>
            </a:r>
            <a:br/>
            <a:r>
              <a:rPr b="0" sz="1800"/>
              <a:t>Lest den Artikel von Gelstein et al. (2012) und zwar…</a:t>
            </a:r>
            <a:endParaRPr b="0" sz="1800"/>
          </a:p>
          <a:p>
            <a:pPr lvl="2" indent="457200" algn="l">
              <a:defRPr sz="1800">
                <a:latin typeface="+mn-lt"/>
                <a:ea typeface="+mn-ea"/>
                <a:cs typeface="+mn-cs"/>
                <a:sym typeface="Helvetica"/>
              </a:defRPr>
            </a:pPr>
            <a:r>
              <a:t>Vornamen mit A </a:t>
            </a:r>
            <a:r>
              <a:rPr b="1"/>
              <a:t>- L</a:t>
            </a:r>
            <a:r>
              <a:t>: alles zu Experiment 1							Vornamen mit </a:t>
            </a:r>
            <a:r>
              <a:rPr b="1"/>
              <a:t>M</a:t>
            </a:r>
            <a:r>
              <a:t> - Z: alles zu Experiment 2	</a:t>
            </a:r>
          </a:p>
          <a:p>
            <a:pPr lvl="2" marL="342900" indent="114300" algn="l">
              <a:defRPr sz="1800">
                <a:latin typeface="+mn-lt"/>
                <a:ea typeface="+mn-ea"/>
                <a:cs typeface="+mn-cs"/>
                <a:sym typeface="Helvetica"/>
              </a:defRPr>
            </a:pPr>
            <a:r>
              <a:t>… und beantwortet die folgenden Fragen für euren Abschnitt: </a:t>
            </a:r>
          </a:p>
          <a:p>
            <a:pPr lvl="1" indent="228600" algn="l">
              <a:spcBef>
                <a:spcPts val="600"/>
              </a:spcBef>
              <a:defRPr sz="1800">
                <a:latin typeface="+mn-lt"/>
                <a:ea typeface="+mn-ea"/>
                <a:cs typeface="+mn-cs"/>
                <a:sym typeface="Helvetica"/>
              </a:defRPr>
            </a:pPr>
            <a:r>
              <a:t>	Was wurde untersucht?</a:t>
            </a:r>
          </a:p>
          <a:p>
            <a:pPr lvl="2" marL="882315" indent="-120315" algn="l">
              <a:spcBef>
                <a:spcPts val="500"/>
              </a:spcBef>
              <a:buSzPct val="100000"/>
              <a:buChar char="•"/>
              <a:defRPr sz="1800">
                <a:latin typeface="+mn-lt"/>
                <a:ea typeface="+mn-ea"/>
                <a:cs typeface="+mn-cs"/>
                <a:sym typeface="Helvetica"/>
              </a:defRPr>
            </a:pPr>
            <a:r>
              <a:t>Was war die Forschungsfrage?</a:t>
            </a:r>
          </a:p>
          <a:p>
            <a:pPr lvl="2" marL="882315" indent="-120315" algn="l">
              <a:spcBef>
                <a:spcPts val="500"/>
              </a:spcBef>
              <a:buSzPct val="100000"/>
              <a:buChar char="•"/>
              <a:defRPr sz="1800">
                <a:latin typeface="+mn-lt"/>
                <a:ea typeface="+mn-ea"/>
                <a:cs typeface="+mn-cs"/>
                <a:sym typeface="Helvetica"/>
              </a:defRPr>
            </a:pPr>
            <a:r>
              <a:t>Wie sah der Versuch aus?</a:t>
            </a:r>
          </a:p>
          <a:p>
            <a:pPr lvl="1" indent="228600" algn="l">
              <a:spcBef>
                <a:spcPts val="600"/>
              </a:spcBef>
              <a:defRPr sz="1800">
                <a:latin typeface="+mn-lt"/>
                <a:ea typeface="+mn-ea"/>
                <a:cs typeface="+mn-cs"/>
                <a:sym typeface="Helvetica"/>
              </a:defRPr>
            </a:pPr>
            <a:r>
              <a:t>	Was war der Hauptbefund?</a:t>
            </a:r>
          </a:p>
          <a:p>
            <a:pPr lvl="2" marL="882315" indent="-120315" algn="l">
              <a:spcBef>
                <a:spcPts val="500"/>
              </a:spcBef>
              <a:buSzPct val="100000"/>
              <a:buChar char="•"/>
              <a:defRPr sz="1800">
                <a:latin typeface="+mn-lt"/>
                <a:ea typeface="+mn-ea"/>
                <a:cs typeface="+mn-cs"/>
                <a:sym typeface="Helvetica"/>
              </a:defRPr>
            </a:pPr>
            <a:r>
              <a:t>Welchen Einfluss haben emotionale Tränen auf die Wahrnehmung?</a:t>
            </a:r>
          </a:p>
        </p:txBody>
      </p:sp>
      <p:sp>
        <p:nvSpPr>
          <p:cNvPr id="574" name="Text Box 3"/>
          <p:cNvSpPr txBox="1"/>
          <p:nvPr/>
        </p:nvSpPr>
        <p:spPr>
          <a:xfrm>
            <a:off x="287338" y="639762"/>
            <a:ext cx="56896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b="1" sz="2400">
                <a:solidFill>
                  <a:schemeClr val="accent3">
                    <a:lumOff val="44000"/>
                  </a:schemeClr>
                </a:solidFill>
                <a:latin typeface="D-DIN"/>
                <a:ea typeface="D-DIN"/>
                <a:cs typeface="D-DIN"/>
                <a:sym typeface="D-DIN"/>
              </a:defRPr>
            </a:lvl1pPr>
          </a:lstStyle>
          <a:p>
            <a:pPr/>
            <a:r>
              <a:t>Nächste Woche</a:t>
            </a:r>
          </a:p>
        </p:txBody>
      </p:sp>
      <p:sp>
        <p:nvSpPr>
          <p:cNvPr id="575"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576"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77"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9"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0" name="Titel 1"/>
          <p:cNvSpPr txBox="1"/>
          <p:nvPr>
            <p:ph type="title"/>
          </p:nvPr>
        </p:nvSpPr>
        <p:spPr>
          <a:xfrm>
            <a:off x="431799" y="143742"/>
            <a:ext cx="5616775" cy="864097"/>
          </a:xfrm>
          <a:prstGeom prst="rect">
            <a:avLst/>
          </a:prstGeom>
        </p:spPr>
        <p:txBody>
          <a:bodyPr/>
          <a:lstStyle/>
          <a:p>
            <a:pPr/>
            <a:r>
              <a:t>Literatur</a:t>
            </a:r>
          </a:p>
        </p:txBody>
      </p:sp>
      <p:sp>
        <p:nvSpPr>
          <p:cNvPr id="581" name="Inhaltsplatzhalter 2"/>
          <p:cNvSpPr txBox="1"/>
          <p:nvPr>
            <p:ph type="body" idx="1"/>
          </p:nvPr>
        </p:nvSpPr>
        <p:spPr>
          <a:xfrm>
            <a:off x="431799" y="1516062"/>
            <a:ext cx="7773990" cy="4275138"/>
          </a:xfrm>
          <a:prstGeom prst="rect">
            <a:avLst/>
          </a:prstGeom>
        </p:spPr>
        <p:txBody>
          <a:bodyPr/>
          <a:lstStyle/>
          <a:p>
            <a:pPr marL="170447" indent="-170447">
              <a:lnSpc>
                <a:spcPts val="2100"/>
              </a:lnSpc>
              <a:spcBef>
                <a:spcPts val="1300"/>
              </a:spcBef>
              <a:buSzPct val="100000"/>
              <a:buChar char="•"/>
              <a:defRPr sz="1700"/>
            </a:pPr>
          </a:p>
          <a:p>
            <a:pPr marL="170447" indent="-170447" defTabSz="457200">
              <a:lnSpc>
                <a:spcPts val="2100"/>
              </a:lnSpc>
              <a:spcBef>
                <a:spcPts val="1300"/>
              </a:spcBef>
              <a:buSzPct val="100000"/>
              <a:buChar char="•"/>
              <a:defRPr sz="1700">
                <a:latin typeface="+mn-lt"/>
                <a:ea typeface="+mn-ea"/>
                <a:cs typeface="+mn-cs"/>
                <a:sym typeface="Helvetica"/>
              </a:defRPr>
            </a:pPr>
            <a:r>
              <a:t>Kandel, E. R., Schwartz, J. H., Jessell, T. M., Siegelbaum, S. A. &amp; Hudspeth, A. J. (2012). </a:t>
            </a:r>
            <a:r>
              <a:rPr i="1"/>
              <a:t>Principles of Neural Science (Principles of Neural Science (Kandel))</a:t>
            </a:r>
            <a:r>
              <a:t> (5. Aufl.). New York, NY, USA: McGraw-Hill Education Ltd.</a:t>
            </a:r>
          </a:p>
          <a:p>
            <a:pPr marL="170447" indent="-170447">
              <a:lnSpc>
                <a:spcPts val="2100"/>
              </a:lnSpc>
              <a:spcBef>
                <a:spcPts val="1300"/>
              </a:spcBef>
              <a:buSzPct val="100000"/>
              <a:buChar char="•"/>
              <a:defRPr sz="1700"/>
            </a:pPr>
            <a:r>
              <a:t>Liégeois-Chauvel, C., Peretz, I. Babaï, M. Laguitton, V. &amp; Chauvel, P. (1998).Contribution of different cortical areas in the temporal lobes to music processing. Brain, 121, 1853-1867.</a:t>
            </a:r>
          </a:p>
          <a:p>
            <a:pPr marL="170447" indent="-170447" defTabSz="457200">
              <a:lnSpc>
                <a:spcPts val="2100"/>
              </a:lnSpc>
              <a:spcBef>
                <a:spcPts val="1300"/>
              </a:spcBef>
              <a:buSzPct val="100000"/>
              <a:buChar char="•"/>
              <a:defRPr sz="1700">
                <a:latin typeface="+mn-lt"/>
                <a:ea typeface="+mn-ea"/>
                <a:cs typeface="+mn-cs"/>
                <a:sym typeface="Helvetica"/>
              </a:defRPr>
            </a:pPr>
            <a:r>
              <a:t>Schandry, R. (2016). Aufbau und Funktion des Nervensystems. In </a:t>
            </a:r>
            <a:r>
              <a:rPr i="1"/>
              <a:t>Biologische Psychologie</a:t>
            </a:r>
            <a:r>
              <a:t> (4. überarbeitete Auflage, S. 109–162). Weinheim, Deutschland: Beltz Verlag.</a:t>
            </a:r>
          </a:p>
        </p:txBody>
      </p:sp>
      <p:sp>
        <p:nvSpPr>
          <p:cNvPr id="582"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583"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84"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Titel 1"/>
          <p:cNvSpPr txBox="1"/>
          <p:nvPr>
            <p:ph type="title"/>
          </p:nvPr>
        </p:nvSpPr>
        <p:spPr>
          <a:xfrm>
            <a:off x="431799" y="143742"/>
            <a:ext cx="5616775" cy="864097"/>
          </a:xfrm>
          <a:prstGeom prst="rect">
            <a:avLst/>
          </a:prstGeom>
        </p:spPr>
        <p:txBody>
          <a:bodyPr/>
          <a:lstStyle/>
          <a:p>
            <a:pPr/>
            <a:r>
              <a:t>Inhalt</a:t>
            </a:r>
          </a:p>
        </p:txBody>
      </p:sp>
      <p:sp>
        <p:nvSpPr>
          <p:cNvPr id="242" name="Inhaltsplatzhalter 2"/>
          <p:cNvSpPr txBox="1"/>
          <p:nvPr>
            <p:ph type="body" idx="1"/>
          </p:nvPr>
        </p:nvSpPr>
        <p:spPr>
          <a:xfrm>
            <a:off x="409706" y="1294184"/>
            <a:ext cx="7812773" cy="4684372"/>
          </a:xfrm>
          <a:prstGeom prst="rect">
            <a:avLst/>
          </a:prstGeom>
        </p:spPr>
        <p:txBody>
          <a:bodyPr/>
          <a:lstStyle/>
          <a:p>
            <a:pPr marL="900000" indent="-900000">
              <a:defRPr sz="1800"/>
            </a:pPr>
            <a:r>
              <a:rPr b="1"/>
              <a:t>Referat: </a:t>
            </a:r>
            <a:r>
              <a:t>Schandry, Kapitel 13 - auditorisches System</a:t>
            </a:r>
          </a:p>
          <a:p>
            <a:pPr lvl="1" marL="742950" indent="-285750">
              <a:spcBef>
                <a:spcPts val="600"/>
              </a:spcBef>
              <a:buClr>
                <a:srgbClr val="000000"/>
              </a:buClr>
              <a:buSzPct val="100000"/>
              <a:buChar char="•"/>
              <a:defRPr sz="1800"/>
            </a:pPr>
          </a:p>
          <a:p>
            <a:pPr marL="0" indent="0">
              <a:spcBef>
                <a:spcPts val="600"/>
              </a:spcBef>
              <a:defRPr b="1" sz="1800"/>
            </a:pPr>
            <a:r>
              <a:t>Vortrag: </a:t>
            </a:r>
            <a:r>
              <a:rPr b="0"/>
              <a:t>wichtige Infos zum Paper</a:t>
            </a:r>
            <a:endParaRPr b="0"/>
          </a:p>
          <a:p>
            <a:pPr lvl="2" marL="942473" indent="-180473">
              <a:spcBef>
                <a:spcPts val="600"/>
              </a:spcBef>
              <a:buSzPct val="100000"/>
              <a:buChar char="•"/>
              <a:defRPr sz="1600"/>
            </a:pPr>
            <a:r>
              <a:t>Wie ist ein empirisches Paper eigentlich aufgebaut?</a:t>
            </a:r>
          </a:p>
          <a:p>
            <a:pPr lvl="2" marL="942473" indent="-180473">
              <a:spcBef>
                <a:spcPts val="600"/>
              </a:spcBef>
              <a:buSzPct val="100000"/>
              <a:buChar char="•"/>
              <a:defRPr sz="1600"/>
            </a:pPr>
            <a:r>
              <a:t>Exkurs Musiktheorie: Takt, Metrum, Rhythmus</a:t>
            </a:r>
          </a:p>
          <a:p>
            <a:pPr lvl="2" marL="942473" indent="-180473">
              <a:spcBef>
                <a:spcPts val="600"/>
              </a:spcBef>
              <a:buSzPct val="100000"/>
              <a:buChar char="•"/>
              <a:defRPr sz="1600"/>
            </a:pPr>
            <a:r>
              <a:t>Welche Tests wurden in der Studie genutzt?</a:t>
            </a:r>
          </a:p>
          <a:p>
            <a:pPr lvl="2" marL="942473" indent="-180473">
              <a:spcBef>
                <a:spcPts val="600"/>
              </a:spcBef>
              <a:buSzPct val="100000"/>
              <a:buChar char="•"/>
              <a:defRPr sz="1600"/>
            </a:pPr>
            <a:r>
              <a:t>Stichproben in der Studie</a:t>
            </a:r>
          </a:p>
          <a:p>
            <a:pPr lvl="2" marL="942473" indent="-180473">
              <a:spcBef>
                <a:spcPts val="600"/>
              </a:spcBef>
              <a:buSzPct val="100000"/>
              <a:buChar char="•"/>
              <a:defRPr sz="1600"/>
            </a:pPr>
          </a:p>
          <a:p>
            <a:pPr marL="0" indent="0">
              <a:defRPr sz="1800"/>
            </a:pPr>
            <a:r>
              <a:rPr b="1"/>
              <a:t>Gruppenarbeit:</a:t>
            </a:r>
            <a:r>
              <a:t> Musikwahrnehmung bei Patient*innen mit Läsionen des auditorischen Kortex</a:t>
            </a:r>
          </a:p>
        </p:txBody>
      </p:sp>
      <p:sp>
        <p:nvSpPr>
          <p:cNvPr id="243"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44"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45"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6"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7" name="Titel 1"/>
          <p:cNvSpPr txBox="1"/>
          <p:nvPr>
            <p:ph type="title"/>
          </p:nvPr>
        </p:nvSpPr>
        <p:spPr>
          <a:xfrm>
            <a:off x="431799" y="143742"/>
            <a:ext cx="5616775" cy="864097"/>
          </a:xfrm>
          <a:prstGeom prst="rect">
            <a:avLst/>
          </a:prstGeom>
        </p:spPr>
        <p:txBody>
          <a:bodyPr/>
          <a:lstStyle/>
          <a:p>
            <a:pPr/>
            <a:r>
              <a:t>Abbildungen</a:t>
            </a:r>
          </a:p>
        </p:txBody>
      </p:sp>
      <p:sp>
        <p:nvSpPr>
          <p:cNvPr id="588" name="Inhaltsplatzhalter 2"/>
          <p:cNvSpPr txBox="1"/>
          <p:nvPr>
            <p:ph type="body" idx="1"/>
          </p:nvPr>
        </p:nvSpPr>
        <p:spPr>
          <a:xfrm>
            <a:off x="276029" y="1344715"/>
            <a:ext cx="8105759" cy="4623249"/>
          </a:xfrm>
          <a:prstGeom prst="rect">
            <a:avLst/>
          </a:prstGeom>
        </p:spPr>
        <p:txBody>
          <a:bodyPr/>
          <a:lstStyle/>
          <a:p>
            <a:pPr marL="160421" indent="-160421" defTabSz="457200">
              <a:spcBef>
                <a:spcPts val="2000"/>
              </a:spcBef>
              <a:buSzPct val="100000"/>
              <a:buChar char="•"/>
              <a:defRPr sz="1500"/>
            </a:pPr>
          </a:p>
          <a:p>
            <a:pPr marL="150394" indent="-150394" defTabSz="457200">
              <a:spcBef>
                <a:spcPts val="2000"/>
              </a:spcBef>
              <a:buSzPct val="100000"/>
              <a:buChar char="•"/>
              <a:defRPr i="1" sz="1500"/>
            </a:pPr>
            <a:r>
              <a:rPr i="0"/>
              <a:t>IchMachLala. (2021, 16. Februar). </a:t>
            </a:r>
            <a:r>
              <a:t>Grundlagen der Rhythmik erklärt: Puls, Takt, Metrum, Rhythmus &amp; Notenwerte einfach &amp; ausführlich</a:t>
            </a:r>
            <a:r>
              <a:rPr i="0"/>
              <a:t> [Video-Datei]. Abgerufen von </a:t>
            </a:r>
            <a:r>
              <a:t>https://www.youtube.com/watch?v=mYLTkVShh1A</a:t>
            </a:r>
            <a:endParaRPr i="0"/>
          </a:p>
          <a:p>
            <a:pPr marL="170447" indent="-170447">
              <a:spcBef>
                <a:spcPts val="2000"/>
              </a:spcBef>
              <a:buSzPct val="100000"/>
              <a:buChar char="•"/>
              <a:defRPr sz="1500"/>
            </a:pPr>
            <a:r>
              <a:t>Liégeois-Chauvel, C., Peretz, I. Babaï, M. Laguitton, V. &amp; Chauvel, P. (1998). Contribution of different cortical areas in the temporal lobes to music processing.</a:t>
            </a:r>
            <a:r>
              <a:rPr i="1"/>
              <a:t> Brain, 121</a:t>
            </a:r>
            <a:r>
              <a:t>, 1853-1867.</a:t>
            </a:r>
          </a:p>
        </p:txBody>
      </p:sp>
      <p:sp>
        <p:nvSpPr>
          <p:cNvPr id="589"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590"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91"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Titel 1"/>
          <p:cNvSpPr txBox="1"/>
          <p:nvPr>
            <p:ph type="title"/>
          </p:nvPr>
        </p:nvSpPr>
        <p:spPr>
          <a:xfrm>
            <a:off x="209892" y="91403"/>
            <a:ext cx="5616774" cy="864097"/>
          </a:xfrm>
          <a:prstGeom prst="rect">
            <a:avLst/>
          </a:prstGeom>
        </p:spPr>
        <p:txBody>
          <a:bodyPr/>
          <a:lstStyle/>
          <a:p>
            <a:pPr/>
            <a:r>
              <a:t>Wie ist ein empirisches Paper klassischerweise aufgebaut?</a:t>
            </a:r>
          </a:p>
        </p:txBody>
      </p:sp>
      <p:sp>
        <p:nvSpPr>
          <p:cNvPr id="248"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49"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50"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251" name="Rechteck"/>
          <p:cNvSpPr/>
          <p:nvPr/>
        </p:nvSpPr>
        <p:spPr>
          <a:xfrm>
            <a:off x="257829" y="1736173"/>
            <a:ext cx="2464281" cy="292178"/>
          </a:xfrm>
          <a:prstGeom prst="rect">
            <a:avLst/>
          </a:prstGeom>
          <a:solidFill>
            <a:schemeClr val="accent3">
              <a:lumOff val="44000"/>
            </a:schemeClr>
          </a:solidFill>
          <a:ln w="25400">
            <a:solidFill>
              <a:schemeClr val="accent1">
                <a:satOff val="-33333"/>
                <a:lumOff val="29999"/>
              </a:schemeClr>
            </a:solidFill>
          </a:ln>
        </p:spPr>
        <p:txBody>
          <a:bodyPr lIns="45719" rIns="45719"/>
          <a:lstStyle/>
          <a:p>
            <a:pPr/>
          </a:p>
        </p:txBody>
      </p:sp>
      <p:sp>
        <p:nvSpPr>
          <p:cNvPr id="252" name="Rechteck"/>
          <p:cNvSpPr/>
          <p:nvPr/>
        </p:nvSpPr>
        <p:spPr>
          <a:xfrm>
            <a:off x="238858" y="2104745"/>
            <a:ext cx="2462752" cy="693826"/>
          </a:xfrm>
          <a:prstGeom prst="rect">
            <a:avLst/>
          </a:prstGeom>
          <a:solidFill>
            <a:schemeClr val="accent3">
              <a:lumOff val="44000"/>
            </a:schemeClr>
          </a:solidFill>
          <a:ln w="25400">
            <a:solidFill>
              <a:schemeClr val="accent1">
                <a:lumOff val="-8000"/>
              </a:schemeClr>
            </a:solidFill>
          </a:ln>
        </p:spPr>
        <p:txBody>
          <a:bodyPr lIns="45719" rIns="45719"/>
          <a:lstStyle/>
          <a:p>
            <a:pPr/>
          </a:p>
        </p:txBody>
      </p:sp>
      <p:sp>
        <p:nvSpPr>
          <p:cNvPr id="253" name="Rechteck"/>
          <p:cNvSpPr/>
          <p:nvPr/>
        </p:nvSpPr>
        <p:spPr>
          <a:xfrm>
            <a:off x="245913" y="2886807"/>
            <a:ext cx="2462753" cy="877800"/>
          </a:xfrm>
          <a:prstGeom prst="rect">
            <a:avLst/>
          </a:prstGeom>
          <a:solidFill>
            <a:schemeClr val="accent3">
              <a:lumOff val="44000"/>
            </a:schemeClr>
          </a:solidFill>
          <a:ln w="25400">
            <a:solidFill>
              <a:schemeClr val="accent1">
                <a:lumOff val="-8000"/>
              </a:schemeClr>
            </a:solidFill>
          </a:ln>
        </p:spPr>
        <p:txBody>
          <a:bodyPr lIns="45719" rIns="45719"/>
          <a:lstStyle/>
          <a:p>
            <a:pPr/>
          </a:p>
        </p:txBody>
      </p:sp>
      <p:sp>
        <p:nvSpPr>
          <p:cNvPr id="254" name="Rechteck"/>
          <p:cNvSpPr/>
          <p:nvPr/>
        </p:nvSpPr>
        <p:spPr>
          <a:xfrm>
            <a:off x="239641" y="3851883"/>
            <a:ext cx="2462753" cy="728345"/>
          </a:xfrm>
          <a:prstGeom prst="rect">
            <a:avLst/>
          </a:prstGeom>
          <a:solidFill>
            <a:schemeClr val="accent3">
              <a:lumOff val="44000"/>
            </a:schemeClr>
          </a:solidFill>
          <a:ln w="25400">
            <a:solidFill>
              <a:schemeClr val="accent1">
                <a:lumOff val="-8000"/>
              </a:schemeClr>
            </a:solidFill>
          </a:ln>
        </p:spPr>
        <p:txBody>
          <a:bodyPr lIns="45719" rIns="45719"/>
          <a:lstStyle/>
          <a:p>
            <a:pPr/>
          </a:p>
        </p:txBody>
      </p:sp>
      <p:sp>
        <p:nvSpPr>
          <p:cNvPr id="255" name="Rechteck"/>
          <p:cNvSpPr/>
          <p:nvPr/>
        </p:nvSpPr>
        <p:spPr>
          <a:xfrm>
            <a:off x="246697" y="4664829"/>
            <a:ext cx="2462753" cy="548207"/>
          </a:xfrm>
          <a:prstGeom prst="rect">
            <a:avLst/>
          </a:prstGeom>
          <a:solidFill>
            <a:schemeClr val="accent3">
              <a:lumOff val="44000"/>
            </a:schemeClr>
          </a:solidFill>
          <a:ln w="25400">
            <a:solidFill>
              <a:schemeClr val="accent1">
                <a:lumOff val="-8000"/>
              </a:schemeClr>
            </a:solidFill>
          </a:ln>
        </p:spPr>
        <p:txBody>
          <a:bodyPr lIns="45719" rIns="45719"/>
          <a:lstStyle/>
          <a:p>
            <a:pPr/>
          </a:p>
        </p:txBody>
      </p:sp>
      <p:sp>
        <p:nvSpPr>
          <p:cNvPr id="256" name="Rechteck"/>
          <p:cNvSpPr/>
          <p:nvPr/>
        </p:nvSpPr>
        <p:spPr>
          <a:xfrm>
            <a:off x="240425" y="5824298"/>
            <a:ext cx="2462753" cy="247978"/>
          </a:xfrm>
          <a:prstGeom prst="rect">
            <a:avLst/>
          </a:prstGeom>
          <a:solidFill>
            <a:schemeClr val="accent3">
              <a:lumOff val="44000"/>
            </a:schemeClr>
          </a:solidFill>
          <a:ln w="25400">
            <a:solidFill>
              <a:schemeClr val="accent5"/>
            </a:solidFill>
          </a:ln>
        </p:spPr>
        <p:txBody>
          <a:bodyPr lIns="45719" rIns="45719"/>
          <a:lstStyle/>
          <a:p>
            <a:pPr/>
          </a:p>
        </p:txBody>
      </p:sp>
      <p:sp>
        <p:nvSpPr>
          <p:cNvPr id="257" name="Rechteck"/>
          <p:cNvSpPr/>
          <p:nvPr/>
        </p:nvSpPr>
        <p:spPr>
          <a:xfrm>
            <a:off x="248985" y="1306752"/>
            <a:ext cx="2463186" cy="354987"/>
          </a:xfrm>
          <a:prstGeom prst="rect">
            <a:avLst/>
          </a:prstGeom>
          <a:solidFill>
            <a:schemeClr val="accent3">
              <a:lumOff val="44000"/>
            </a:schemeClr>
          </a:solidFill>
          <a:ln w="25400">
            <a:solidFill>
              <a:schemeClr val="accent1">
                <a:satOff val="-33333"/>
                <a:lumOff val="29999"/>
              </a:schemeClr>
            </a:solidFill>
          </a:ln>
        </p:spPr>
        <p:txBody>
          <a:bodyPr lIns="45719" rIns="45719"/>
          <a:lstStyle/>
          <a:p>
            <a:pPr/>
          </a:p>
        </p:txBody>
      </p:sp>
      <p:sp>
        <p:nvSpPr>
          <p:cNvPr id="258" name="Titel…"/>
          <p:cNvSpPr txBox="1"/>
          <p:nvPr/>
        </p:nvSpPr>
        <p:spPr>
          <a:xfrm>
            <a:off x="1095652" y="1312883"/>
            <a:ext cx="701482" cy="36710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1100"/>
            </a:pPr>
            <a:r>
              <a:t>Titel</a:t>
            </a:r>
          </a:p>
          <a:p>
            <a:pPr algn="ctr">
              <a:defRPr sz="900"/>
            </a:pPr>
            <a:r>
              <a:t>Autor*innen</a:t>
            </a:r>
          </a:p>
        </p:txBody>
      </p:sp>
      <p:sp>
        <p:nvSpPr>
          <p:cNvPr id="259" name="Abstract"/>
          <p:cNvSpPr txBox="1"/>
          <p:nvPr/>
        </p:nvSpPr>
        <p:spPr>
          <a:xfrm>
            <a:off x="1116677" y="1757808"/>
            <a:ext cx="616557" cy="2392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lvl1pPr>
          </a:lstStyle>
          <a:p>
            <a:pPr/>
            <a:r>
              <a:t>Abstract</a:t>
            </a:r>
          </a:p>
        </p:txBody>
      </p:sp>
      <p:sp>
        <p:nvSpPr>
          <p:cNvPr id="260" name="Einleitung"/>
          <p:cNvSpPr txBox="1"/>
          <p:nvPr/>
        </p:nvSpPr>
        <p:spPr>
          <a:xfrm>
            <a:off x="1084916" y="2330538"/>
            <a:ext cx="717715" cy="2392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lvl1pPr>
          </a:lstStyle>
          <a:p>
            <a:pPr/>
            <a:r>
              <a:t>Einleitung</a:t>
            </a:r>
          </a:p>
        </p:txBody>
      </p:sp>
      <p:sp>
        <p:nvSpPr>
          <p:cNvPr id="261" name="Methoden"/>
          <p:cNvSpPr txBox="1"/>
          <p:nvPr/>
        </p:nvSpPr>
        <p:spPr>
          <a:xfrm>
            <a:off x="1120627" y="3233491"/>
            <a:ext cx="725492" cy="2392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lvl1pPr>
          </a:lstStyle>
          <a:p>
            <a:pPr/>
            <a:r>
              <a:t>Methoden</a:t>
            </a:r>
          </a:p>
        </p:txBody>
      </p:sp>
      <p:sp>
        <p:nvSpPr>
          <p:cNvPr id="262" name="Ergebnisse"/>
          <p:cNvSpPr txBox="1"/>
          <p:nvPr/>
        </p:nvSpPr>
        <p:spPr>
          <a:xfrm>
            <a:off x="1074179" y="4134661"/>
            <a:ext cx="803050" cy="2392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lvl1pPr>
          </a:lstStyle>
          <a:p>
            <a:pPr/>
            <a:r>
              <a:t>Ergebnisse</a:t>
            </a:r>
          </a:p>
        </p:txBody>
      </p:sp>
      <p:sp>
        <p:nvSpPr>
          <p:cNvPr id="263" name="Diskussion"/>
          <p:cNvSpPr txBox="1"/>
          <p:nvPr/>
        </p:nvSpPr>
        <p:spPr>
          <a:xfrm>
            <a:off x="1082503" y="4855637"/>
            <a:ext cx="779586" cy="2392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lvl1pPr>
          </a:lstStyle>
          <a:p>
            <a:pPr/>
            <a:r>
              <a:t>Diskussion</a:t>
            </a:r>
          </a:p>
        </p:txBody>
      </p:sp>
      <p:sp>
        <p:nvSpPr>
          <p:cNvPr id="264" name="Literaturverzeichnis"/>
          <p:cNvSpPr txBox="1"/>
          <p:nvPr/>
        </p:nvSpPr>
        <p:spPr>
          <a:xfrm>
            <a:off x="853478" y="5842068"/>
            <a:ext cx="1315397" cy="2392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solidFill>
                  <a:schemeClr val="accent5">
                    <a:satOff val="-25934"/>
                    <a:lumOff val="-15529"/>
                  </a:schemeClr>
                </a:solidFill>
              </a:defRPr>
            </a:lvl1pPr>
          </a:lstStyle>
          <a:p>
            <a:pPr/>
            <a:r>
              <a:t>Literaturverzeichnis</a:t>
            </a:r>
          </a:p>
        </p:txBody>
      </p:sp>
      <p:sp>
        <p:nvSpPr>
          <p:cNvPr id="265" name="Linie"/>
          <p:cNvSpPr/>
          <p:nvPr/>
        </p:nvSpPr>
        <p:spPr>
          <a:xfrm>
            <a:off x="2726345" y="1486964"/>
            <a:ext cx="599054" cy="1"/>
          </a:xfrm>
          <a:prstGeom prst="line">
            <a:avLst/>
          </a:prstGeom>
          <a:ln w="25400">
            <a:solidFill>
              <a:schemeClr val="accent1">
                <a:satOff val="-33333"/>
                <a:lumOff val="29999"/>
              </a:schemeClr>
            </a:solidFill>
            <a:tailEnd type="stealth"/>
          </a:ln>
        </p:spPr>
        <p:txBody>
          <a:bodyPr lIns="45719" rIns="45719"/>
          <a:lstStyle/>
          <a:p>
            <a:pPr/>
          </a:p>
        </p:txBody>
      </p:sp>
      <p:sp>
        <p:nvSpPr>
          <p:cNvPr id="266" name="Linie"/>
          <p:cNvSpPr/>
          <p:nvPr/>
        </p:nvSpPr>
        <p:spPr>
          <a:xfrm>
            <a:off x="2721506" y="1883487"/>
            <a:ext cx="599054" cy="1"/>
          </a:xfrm>
          <a:prstGeom prst="line">
            <a:avLst/>
          </a:prstGeom>
          <a:ln w="25400">
            <a:solidFill>
              <a:schemeClr val="accent1">
                <a:satOff val="-33333"/>
                <a:lumOff val="29999"/>
              </a:schemeClr>
            </a:solidFill>
            <a:tailEnd type="stealth"/>
          </a:ln>
        </p:spPr>
        <p:txBody>
          <a:bodyPr lIns="45719" rIns="45719"/>
          <a:lstStyle/>
          <a:p>
            <a:pPr/>
          </a:p>
        </p:txBody>
      </p:sp>
      <p:sp>
        <p:nvSpPr>
          <p:cNvPr id="267" name="Linie"/>
          <p:cNvSpPr/>
          <p:nvPr/>
        </p:nvSpPr>
        <p:spPr>
          <a:xfrm>
            <a:off x="2704112" y="2449516"/>
            <a:ext cx="599054" cy="1"/>
          </a:xfrm>
          <a:prstGeom prst="line">
            <a:avLst/>
          </a:prstGeom>
          <a:ln w="25400">
            <a:solidFill>
              <a:schemeClr val="accent1">
                <a:lumOff val="-8000"/>
              </a:schemeClr>
            </a:solidFill>
            <a:tailEnd type="stealth"/>
          </a:ln>
        </p:spPr>
        <p:txBody>
          <a:bodyPr lIns="45719" rIns="45719"/>
          <a:lstStyle/>
          <a:p>
            <a:pPr/>
          </a:p>
        </p:txBody>
      </p:sp>
      <p:sp>
        <p:nvSpPr>
          <p:cNvPr id="268" name="Linie"/>
          <p:cNvSpPr/>
          <p:nvPr/>
        </p:nvSpPr>
        <p:spPr>
          <a:xfrm>
            <a:off x="2711830" y="3054826"/>
            <a:ext cx="599054" cy="1"/>
          </a:xfrm>
          <a:prstGeom prst="line">
            <a:avLst/>
          </a:prstGeom>
          <a:ln w="25400">
            <a:solidFill>
              <a:schemeClr val="accent1">
                <a:lumOff val="-8000"/>
              </a:schemeClr>
            </a:solidFill>
            <a:tailEnd type="stealth"/>
          </a:ln>
        </p:spPr>
        <p:txBody>
          <a:bodyPr lIns="45719" rIns="45719"/>
          <a:lstStyle/>
          <a:p>
            <a:pPr/>
          </a:p>
        </p:txBody>
      </p:sp>
      <p:sp>
        <p:nvSpPr>
          <p:cNvPr id="269" name="Linie"/>
          <p:cNvSpPr/>
          <p:nvPr/>
        </p:nvSpPr>
        <p:spPr>
          <a:xfrm>
            <a:off x="2706991" y="4234200"/>
            <a:ext cx="599054" cy="1"/>
          </a:xfrm>
          <a:prstGeom prst="line">
            <a:avLst/>
          </a:prstGeom>
          <a:ln w="25400">
            <a:solidFill>
              <a:schemeClr val="accent1">
                <a:lumOff val="-8000"/>
              </a:schemeClr>
            </a:solidFill>
            <a:tailEnd type="stealth"/>
          </a:ln>
        </p:spPr>
        <p:txBody>
          <a:bodyPr lIns="45719" rIns="45719"/>
          <a:lstStyle/>
          <a:p>
            <a:pPr/>
          </a:p>
        </p:txBody>
      </p:sp>
      <p:sp>
        <p:nvSpPr>
          <p:cNvPr id="270" name="Linie"/>
          <p:cNvSpPr/>
          <p:nvPr/>
        </p:nvSpPr>
        <p:spPr>
          <a:xfrm>
            <a:off x="2714709" y="4772023"/>
            <a:ext cx="599054" cy="1"/>
          </a:xfrm>
          <a:prstGeom prst="line">
            <a:avLst/>
          </a:prstGeom>
          <a:ln w="25400">
            <a:solidFill>
              <a:schemeClr val="accent1">
                <a:lumOff val="-8000"/>
              </a:schemeClr>
            </a:solidFill>
            <a:tailEnd type="stealth"/>
          </a:ln>
        </p:spPr>
        <p:txBody>
          <a:bodyPr lIns="45719" rIns="45719"/>
          <a:lstStyle/>
          <a:p>
            <a:pPr/>
          </a:p>
        </p:txBody>
      </p:sp>
      <p:sp>
        <p:nvSpPr>
          <p:cNvPr id="271" name="Linie"/>
          <p:cNvSpPr/>
          <p:nvPr/>
        </p:nvSpPr>
        <p:spPr>
          <a:xfrm>
            <a:off x="2709871" y="5952142"/>
            <a:ext cx="599054" cy="1"/>
          </a:xfrm>
          <a:prstGeom prst="line">
            <a:avLst/>
          </a:prstGeom>
          <a:ln w="25400">
            <a:solidFill>
              <a:schemeClr val="accent5"/>
            </a:solidFill>
            <a:tailEnd type="stealth"/>
          </a:ln>
        </p:spPr>
        <p:txBody>
          <a:bodyPr lIns="45719" rIns="45719"/>
          <a:lstStyle/>
          <a:p>
            <a:pPr/>
          </a:p>
        </p:txBody>
      </p:sp>
      <p:sp>
        <p:nvSpPr>
          <p:cNvPr id="272" name="Um welches Thema geht es? Von wem ist die Studie?"/>
          <p:cNvSpPr txBox="1"/>
          <p:nvPr/>
        </p:nvSpPr>
        <p:spPr>
          <a:xfrm>
            <a:off x="3368023" y="1358198"/>
            <a:ext cx="3743881"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Um welches Thema geht es? Von wem ist die Studie?</a:t>
            </a:r>
          </a:p>
        </p:txBody>
      </p:sp>
      <p:sp>
        <p:nvSpPr>
          <p:cNvPr id="273" name="Kurze Zusammenfassung der Studie in ca. 4-6 Sätzen"/>
          <p:cNvSpPr txBox="1"/>
          <p:nvPr/>
        </p:nvSpPr>
        <p:spPr>
          <a:xfrm>
            <a:off x="3362454" y="1769124"/>
            <a:ext cx="3763676"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Kurze Zusammenfassung der Studie in ca. 4-6 Sätzen</a:t>
            </a:r>
          </a:p>
        </p:txBody>
      </p:sp>
      <p:sp>
        <p:nvSpPr>
          <p:cNvPr id="274" name="Theoretischer Hintergrund, Hypothesen"/>
          <p:cNvSpPr txBox="1"/>
          <p:nvPr/>
        </p:nvSpPr>
        <p:spPr>
          <a:xfrm>
            <a:off x="3367933" y="2320359"/>
            <a:ext cx="2772555" cy="2642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Theoretischer Hintergrund, Hypothesen</a:t>
            </a:r>
          </a:p>
        </p:txBody>
      </p:sp>
      <p:sp>
        <p:nvSpPr>
          <p:cNvPr id="275" name="Alles zum Experiment:…"/>
          <p:cNvSpPr txBox="1"/>
          <p:nvPr/>
        </p:nvSpPr>
        <p:spPr>
          <a:xfrm>
            <a:off x="3373413" y="2956668"/>
            <a:ext cx="4203983" cy="7976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200"/>
            </a:pPr>
            <a:r>
              <a:t>Alles zum Experiment: </a:t>
            </a:r>
          </a:p>
          <a:p>
            <a:pPr>
              <a:defRPr sz="1200"/>
            </a:pPr>
            <a:r>
              <a:t>Wie wurde das Experiment implementiert und durchgeführt? </a:t>
            </a:r>
          </a:p>
          <a:p>
            <a:pPr>
              <a:defRPr sz="1200"/>
            </a:pPr>
            <a:r>
              <a:t>Wer wurde getestet? </a:t>
            </a:r>
          </a:p>
          <a:p>
            <a:pPr>
              <a:defRPr sz="1200"/>
            </a:pPr>
            <a:r>
              <a:t>Wie wurden die Daten analysiert?</a:t>
            </a:r>
          </a:p>
        </p:txBody>
      </p:sp>
      <p:sp>
        <p:nvSpPr>
          <p:cNvPr id="276" name="Ergebnisse (ohne Interpretation)"/>
          <p:cNvSpPr txBox="1"/>
          <p:nvPr/>
        </p:nvSpPr>
        <p:spPr>
          <a:xfrm>
            <a:off x="3356797" y="4123771"/>
            <a:ext cx="2289831" cy="2642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Ergebnisse (ohne Interpretation)</a:t>
            </a:r>
          </a:p>
        </p:txBody>
      </p:sp>
      <p:sp>
        <p:nvSpPr>
          <p:cNvPr id="277" name="Zusammenfassung:…"/>
          <p:cNvSpPr txBox="1"/>
          <p:nvPr/>
        </p:nvSpPr>
        <p:spPr>
          <a:xfrm>
            <a:off x="3352018" y="4618559"/>
            <a:ext cx="4001131" cy="6198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200"/>
            </a:pPr>
            <a:r>
              <a:t>Zusammenfassung: </a:t>
            </a:r>
          </a:p>
          <a:p>
            <a:pPr>
              <a:defRPr sz="1200"/>
            </a:pPr>
            <a:r>
              <a:t>Was wurde gemacht? Was hat man rausgefunden? </a:t>
            </a:r>
          </a:p>
          <a:p>
            <a:pPr>
              <a:defRPr sz="1200"/>
            </a:pPr>
            <a:r>
              <a:t>Wie werden die Ergebnisse interpretiert und eingeordnet?</a:t>
            </a:r>
          </a:p>
        </p:txBody>
      </p:sp>
      <p:sp>
        <p:nvSpPr>
          <p:cNvPr id="278" name="Wer wurde zitiert?"/>
          <p:cNvSpPr txBox="1"/>
          <p:nvPr/>
        </p:nvSpPr>
        <p:spPr>
          <a:xfrm>
            <a:off x="3345661" y="5815243"/>
            <a:ext cx="1329368" cy="2642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chemeClr val="accent4">
                    <a:lumOff val="13999"/>
                  </a:schemeClr>
                </a:solidFill>
              </a:defRPr>
            </a:lvl1pPr>
          </a:lstStyle>
          <a:p>
            <a:pPr/>
            <a:r>
              <a:t>Wer wurde zitiert?</a:t>
            </a:r>
          </a:p>
        </p:txBody>
      </p:sp>
      <p:sp>
        <p:nvSpPr>
          <p:cNvPr id="279" name="Rechteck"/>
          <p:cNvSpPr/>
          <p:nvPr/>
        </p:nvSpPr>
        <p:spPr>
          <a:xfrm>
            <a:off x="246697" y="5275289"/>
            <a:ext cx="2462753" cy="472787"/>
          </a:xfrm>
          <a:prstGeom prst="rect">
            <a:avLst/>
          </a:prstGeom>
          <a:solidFill>
            <a:schemeClr val="accent3">
              <a:lumOff val="44000"/>
            </a:schemeClr>
          </a:solidFill>
          <a:ln w="25400">
            <a:solidFill>
              <a:schemeClr val="accent5"/>
            </a:solidFill>
          </a:ln>
        </p:spPr>
        <p:txBody>
          <a:bodyPr lIns="45719" rIns="45719"/>
          <a:lstStyle/>
          <a:p>
            <a:pPr/>
          </a:p>
        </p:txBody>
      </p:sp>
      <p:sp>
        <p:nvSpPr>
          <p:cNvPr id="280" name="Danksagung, Hinweise auf Förderungen &amp; Ethikanträge"/>
          <p:cNvSpPr txBox="1"/>
          <p:nvPr/>
        </p:nvSpPr>
        <p:spPr>
          <a:xfrm>
            <a:off x="439722" y="5342769"/>
            <a:ext cx="2147975" cy="3666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solidFill>
                  <a:schemeClr val="accent5">
                    <a:satOff val="-25934"/>
                    <a:lumOff val="-15529"/>
                  </a:schemeClr>
                </a:solidFill>
              </a:defRPr>
            </a:lvl1pPr>
          </a:lstStyle>
          <a:p>
            <a:pPr/>
            <a:r>
              <a:t>Danksagung, Hinweise auf Förderungen &amp; Ethikanträge</a:t>
            </a:r>
          </a:p>
        </p:txBody>
      </p:sp>
      <p:sp>
        <p:nvSpPr>
          <p:cNvPr id="281" name="Linie"/>
          <p:cNvSpPr/>
          <p:nvPr/>
        </p:nvSpPr>
        <p:spPr>
          <a:xfrm>
            <a:off x="2721823" y="5397012"/>
            <a:ext cx="599054" cy="1"/>
          </a:xfrm>
          <a:prstGeom prst="line">
            <a:avLst/>
          </a:prstGeom>
          <a:ln w="25400">
            <a:solidFill>
              <a:schemeClr val="accent5"/>
            </a:solidFill>
            <a:tailEnd type="stealth"/>
          </a:ln>
        </p:spPr>
        <p:txBody>
          <a:bodyPr lIns="45719" rIns="45719"/>
          <a:lstStyle/>
          <a:p>
            <a:pPr/>
          </a:p>
        </p:txBody>
      </p:sp>
      <p:sp>
        <p:nvSpPr>
          <p:cNvPr id="282" name="Von wem wurde die Studie in Auftrag gegeben?…"/>
          <p:cNvSpPr txBox="1"/>
          <p:nvPr/>
        </p:nvSpPr>
        <p:spPr>
          <a:xfrm>
            <a:off x="3340687" y="5280436"/>
            <a:ext cx="3357599" cy="4420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200">
                <a:solidFill>
                  <a:schemeClr val="accent4">
                    <a:lumOff val="13999"/>
                  </a:schemeClr>
                </a:solidFill>
              </a:defRPr>
            </a:pPr>
            <a:r>
              <a:t>Von wem wurde die Studie in Auftrag gegeben? </a:t>
            </a:r>
          </a:p>
          <a:p>
            <a:pPr>
              <a:defRPr sz="1200">
                <a:solidFill>
                  <a:schemeClr val="accent4">
                    <a:lumOff val="13999"/>
                  </a:schemeClr>
                </a:solidFill>
              </a:defRPr>
            </a:pPr>
            <a:r>
              <a:t>Hat ein Ethikausschuss die Studie genehmigt?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Inhaltsplatzhalter 2"/>
          <p:cNvSpPr txBox="1"/>
          <p:nvPr/>
        </p:nvSpPr>
        <p:spPr>
          <a:xfrm>
            <a:off x="592752" y="1380198"/>
            <a:ext cx="7682952" cy="286792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426799">
              <a:spcBef>
                <a:spcPts val="500"/>
              </a:spcBef>
              <a:defRPr b="1" sz="1520">
                <a:latin typeface="D-DIN"/>
                <a:ea typeface="D-DIN"/>
                <a:cs typeface="D-DIN"/>
                <a:sym typeface="D-DIN"/>
              </a:defRPr>
            </a:pPr>
            <a:r>
              <a:t>Takt: </a:t>
            </a:r>
          </a:p>
          <a:p>
            <a:pPr lvl="1" indent="217170" defTabSz="426799">
              <a:spcBef>
                <a:spcPts val="500"/>
              </a:spcBef>
              <a:defRPr sz="1520">
                <a:latin typeface="D-DIN"/>
                <a:ea typeface="D-DIN"/>
                <a:cs typeface="D-DIN"/>
                <a:sym typeface="D-DIN"/>
              </a:defRPr>
            </a:pPr>
            <a:r>
              <a:t>Der Grundschlag/Puls eines Musikstücks wird durch den Takt in Abschnitte geteilt. Je nach Strukturierung der Schläge ergibt sich eine bestimmte Taktart, z.B. ein 4/4-Takt.</a:t>
            </a:r>
          </a:p>
          <a:p>
            <a:pPr lvl="1" indent="217170" defTabSz="426799">
              <a:spcBef>
                <a:spcPts val="500"/>
              </a:spcBef>
              <a:defRPr sz="1520">
                <a:latin typeface="D-DIN"/>
                <a:ea typeface="D-DIN"/>
                <a:cs typeface="D-DIN"/>
                <a:sym typeface="D-DIN"/>
              </a:defRPr>
            </a:pPr>
          </a:p>
          <a:p>
            <a:pPr defTabSz="426799">
              <a:spcBef>
                <a:spcPts val="500"/>
              </a:spcBef>
              <a:defRPr b="1" sz="1520">
                <a:solidFill>
                  <a:schemeClr val="accent3">
                    <a:lumOff val="44000"/>
                  </a:schemeClr>
                </a:solidFill>
                <a:latin typeface="D-DIN"/>
                <a:ea typeface="D-DIN"/>
                <a:cs typeface="D-DIN"/>
                <a:sym typeface="D-DIN"/>
              </a:defRPr>
            </a:pPr>
            <a:r>
              <a:t>Metrum (lat. „Maß“):</a:t>
            </a:r>
            <a:r>
              <a:rPr b="0"/>
              <a:t> </a:t>
            </a:r>
            <a:endParaRPr b="0"/>
          </a:p>
          <a:p>
            <a:pPr lvl="1" indent="217170" defTabSz="426799">
              <a:spcBef>
                <a:spcPts val="500"/>
              </a:spcBef>
              <a:defRPr b="1" sz="1520">
                <a:solidFill>
                  <a:schemeClr val="accent3">
                    <a:lumOff val="44000"/>
                  </a:schemeClr>
                </a:solidFill>
                <a:latin typeface="D-DIN"/>
                <a:ea typeface="D-DIN"/>
                <a:cs typeface="D-DIN"/>
                <a:sym typeface="D-DIN"/>
              </a:defRPr>
            </a:pPr>
            <a:r>
              <a:rPr b="0"/>
              <a:t>Betonung der Schläge, abhängig vom Takt</a:t>
            </a:r>
          </a:p>
          <a:p>
            <a:pPr lvl="1" indent="217170" defTabSz="426799">
              <a:spcBef>
                <a:spcPts val="500"/>
              </a:spcBef>
              <a:defRPr sz="1520">
                <a:solidFill>
                  <a:schemeClr val="accent3">
                    <a:lumOff val="44000"/>
                  </a:schemeClr>
                </a:solidFill>
                <a:latin typeface="D-DIN"/>
                <a:ea typeface="D-DIN"/>
                <a:cs typeface="D-DIN"/>
                <a:sym typeface="D-DIN"/>
              </a:defRPr>
            </a:pPr>
          </a:p>
          <a:p>
            <a:pPr defTabSz="426799">
              <a:spcBef>
                <a:spcPts val="500"/>
              </a:spcBef>
              <a:defRPr sz="1520">
                <a:solidFill>
                  <a:schemeClr val="accent3">
                    <a:lumOff val="44000"/>
                  </a:schemeClr>
                </a:solidFill>
                <a:latin typeface="D-DIN"/>
                <a:ea typeface="D-DIN"/>
                <a:cs typeface="D-DIN"/>
                <a:sym typeface="D-DIN"/>
              </a:defRPr>
            </a:pPr>
            <a:r>
              <a:rPr b="1"/>
              <a:t>Rhythmus: </a:t>
            </a:r>
            <a:endParaRPr b="1"/>
          </a:p>
          <a:p>
            <a:pPr lvl="1" indent="217170" defTabSz="426799">
              <a:spcBef>
                <a:spcPts val="500"/>
              </a:spcBef>
              <a:defRPr sz="1520">
                <a:solidFill>
                  <a:schemeClr val="accent3">
                    <a:lumOff val="44000"/>
                  </a:schemeClr>
                </a:solidFill>
                <a:latin typeface="D-DIN"/>
                <a:ea typeface="D-DIN"/>
                <a:cs typeface="D-DIN"/>
                <a:sym typeface="D-DIN"/>
              </a:defRPr>
            </a:pPr>
            <a:r>
              <a:t>Akzentmuster, liegt „über“ Takt &amp; Metrum</a:t>
            </a:r>
          </a:p>
        </p:txBody>
      </p:sp>
      <p:sp>
        <p:nvSpPr>
          <p:cNvPr id="287" name="Titel 1"/>
          <p:cNvSpPr txBox="1"/>
          <p:nvPr>
            <p:ph type="title"/>
          </p:nvPr>
        </p:nvSpPr>
        <p:spPr>
          <a:xfrm>
            <a:off x="209892" y="91403"/>
            <a:ext cx="5616774" cy="864097"/>
          </a:xfrm>
          <a:prstGeom prst="rect">
            <a:avLst/>
          </a:prstGeom>
        </p:spPr>
        <p:txBody>
          <a:bodyPr/>
          <a:lstStyle/>
          <a:p>
            <a:pPr/>
            <a:r>
              <a:t>Musiktheorie: Takt, Metrum, Rhythmus</a:t>
            </a:r>
          </a:p>
        </p:txBody>
      </p:sp>
      <p:sp>
        <p:nvSpPr>
          <p:cNvPr id="288"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89"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90"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291" name="Linie"/>
          <p:cNvSpPr/>
          <p:nvPr/>
        </p:nvSpPr>
        <p:spPr>
          <a:xfrm>
            <a:off x="2441033" y="3941267"/>
            <a:ext cx="4799665" cy="1"/>
          </a:xfrm>
          <a:prstGeom prst="line">
            <a:avLst/>
          </a:prstGeom>
          <a:ln w="25400">
            <a:solidFill>
              <a:schemeClr val="accent1"/>
            </a:solidFill>
            <a:tailEnd type="arrow"/>
          </a:ln>
        </p:spPr>
        <p:txBody>
          <a:bodyPr lIns="45719" rIns="45719"/>
          <a:lstStyle/>
          <a:p>
            <a:pPr/>
          </a:p>
        </p:txBody>
      </p:sp>
      <p:sp>
        <p:nvSpPr>
          <p:cNvPr id="292" name="Kreis"/>
          <p:cNvSpPr/>
          <p:nvPr/>
        </p:nvSpPr>
        <p:spPr>
          <a:xfrm>
            <a:off x="2885621" y="3870936"/>
            <a:ext cx="147664" cy="147601"/>
          </a:xfrm>
          <a:prstGeom prst="ellipse">
            <a:avLst/>
          </a:prstGeom>
          <a:solidFill>
            <a:schemeClr val="accent3">
              <a:lumOff val="44000"/>
            </a:schemeClr>
          </a:solidFill>
          <a:ln w="25400">
            <a:solidFill>
              <a:schemeClr val="accent1"/>
            </a:solidFill>
          </a:ln>
        </p:spPr>
        <p:txBody>
          <a:bodyPr lIns="45719" rIns="45719"/>
          <a:lstStyle/>
          <a:p>
            <a:pPr/>
          </a:p>
        </p:txBody>
      </p:sp>
      <p:sp>
        <p:nvSpPr>
          <p:cNvPr id="293" name="Kreis"/>
          <p:cNvSpPr/>
          <p:nvPr/>
        </p:nvSpPr>
        <p:spPr>
          <a:xfrm>
            <a:off x="3283200" y="3870936"/>
            <a:ext cx="147663" cy="147601"/>
          </a:xfrm>
          <a:prstGeom prst="ellipse">
            <a:avLst/>
          </a:prstGeom>
          <a:solidFill>
            <a:schemeClr val="accent3">
              <a:lumOff val="44000"/>
            </a:schemeClr>
          </a:solidFill>
          <a:ln w="25400">
            <a:solidFill>
              <a:schemeClr val="accent1"/>
            </a:solidFill>
          </a:ln>
        </p:spPr>
        <p:txBody>
          <a:bodyPr lIns="45719" rIns="45719"/>
          <a:lstStyle/>
          <a:p>
            <a:pPr/>
          </a:p>
        </p:txBody>
      </p:sp>
      <p:sp>
        <p:nvSpPr>
          <p:cNvPr id="294" name="Kreis"/>
          <p:cNvSpPr/>
          <p:nvPr/>
        </p:nvSpPr>
        <p:spPr>
          <a:xfrm>
            <a:off x="3680778" y="3870936"/>
            <a:ext cx="147664" cy="147601"/>
          </a:xfrm>
          <a:prstGeom prst="ellipse">
            <a:avLst/>
          </a:prstGeom>
          <a:solidFill>
            <a:schemeClr val="accent3">
              <a:lumOff val="44000"/>
            </a:schemeClr>
          </a:solidFill>
          <a:ln w="25400">
            <a:solidFill>
              <a:schemeClr val="accent1"/>
            </a:solidFill>
          </a:ln>
        </p:spPr>
        <p:txBody>
          <a:bodyPr lIns="45719" rIns="45719"/>
          <a:lstStyle/>
          <a:p>
            <a:pPr/>
          </a:p>
        </p:txBody>
      </p:sp>
      <p:sp>
        <p:nvSpPr>
          <p:cNvPr id="295" name="Kreis"/>
          <p:cNvSpPr/>
          <p:nvPr/>
        </p:nvSpPr>
        <p:spPr>
          <a:xfrm>
            <a:off x="4078357" y="3870936"/>
            <a:ext cx="147663" cy="147601"/>
          </a:xfrm>
          <a:prstGeom prst="ellipse">
            <a:avLst/>
          </a:prstGeom>
          <a:solidFill>
            <a:schemeClr val="accent3">
              <a:lumOff val="44000"/>
            </a:schemeClr>
          </a:solidFill>
          <a:ln w="25400">
            <a:solidFill>
              <a:schemeClr val="accent1"/>
            </a:solidFill>
          </a:ln>
        </p:spPr>
        <p:txBody>
          <a:bodyPr lIns="45719" rIns="45719"/>
          <a:lstStyle/>
          <a:p>
            <a:pPr/>
          </a:p>
        </p:txBody>
      </p:sp>
      <p:sp>
        <p:nvSpPr>
          <p:cNvPr id="296" name="4 bpm"/>
          <p:cNvSpPr txBox="1"/>
          <p:nvPr/>
        </p:nvSpPr>
        <p:spPr>
          <a:xfrm>
            <a:off x="3295713" y="3605163"/>
            <a:ext cx="527706"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4 bpm</a:t>
            </a:r>
          </a:p>
        </p:txBody>
      </p:sp>
      <p:sp>
        <p:nvSpPr>
          <p:cNvPr id="297" name="Linie"/>
          <p:cNvSpPr/>
          <p:nvPr/>
        </p:nvSpPr>
        <p:spPr>
          <a:xfrm>
            <a:off x="2784452" y="4186112"/>
            <a:ext cx="1536723" cy="1"/>
          </a:xfrm>
          <a:prstGeom prst="line">
            <a:avLst/>
          </a:prstGeom>
          <a:ln w="12700">
            <a:solidFill>
              <a:schemeClr val="accent1"/>
            </a:solidFill>
            <a:prstDash val="sysDot"/>
            <a:miter lim="400000"/>
            <a:headEnd type="triangle" len="sm"/>
            <a:tailEnd type="triangle" len="sm"/>
          </a:ln>
        </p:spPr>
        <p:txBody>
          <a:bodyPr lIns="45719" rIns="45719"/>
          <a:lstStyle/>
          <a:p>
            <a:pPr/>
          </a:p>
        </p:txBody>
      </p:sp>
      <p:sp>
        <p:nvSpPr>
          <p:cNvPr id="298" name="1 min"/>
          <p:cNvSpPr txBox="1"/>
          <p:nvPr/>
        </p:nvSpPr>
        <p:spPr>
          <a:xfrm>
            <a:off x="3268291" y="4053894"/>
            <a:ext cx="561490" cy="2642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 1 min </a:t>
            </a:r>
          </a:p>
        </p:txBody>
      </p:sp>
      <p:sp>
        <p:nvSpPr>
          <p:cNvPr id="299" name="Kreis"/>
          <p:cNvSpPr/>
          <p:nvPr/>
        </p:nvSpPr>
        <p:spPr>
          <a:xfrm>
            <a:off x="5136326" y="3870936"/>
            <a:ext cx="147663" cy="147601"/>
          </a:xfrm>
          <a:prstGeom prst="ellipse">
            <a:avLst/>
          </a:prstGeom>
          <a:solidFill>
            <a:schemeClr val="accent3">
              <a:lumOff val="44000"/>
            </a:schemeClr>
          </a:solidFill>
          <a:ln w="25400">
            <a:solidFill>
              <a:schemeClr val="accent1"/>
            </a:solidFill>
          </a:ln>
        </p:spPr>
        <p:txBody>
          <a:bodyPr lIns="45719" rIns="45719"/>
          <a:lstStyle/>
          <a:p>
            <a:pPr/>
          </a:p>
        </p:txBody>
      </p:sp>
      <p:sp>
        <p:nvSpPr>
          <p:cNvPr id="300" name="Kreis"/>
          <p:cNvSpPr/>
          <p:nvPr/>
        </p:nvSpPr>
        <p:spPr>
          <a:xfrm>
            <a:off x="5384156" y="3870936"/>
            <a:ext cx="147664" cy="147601"/>
          </a:xfrm>
          <a:prstGeom prst="ellipse">
            <a:avLst/>
          </a:prstGeom>
          <a:solidFill>
            <a:schemeClr val="accent3">
              <a:lumOff val="44000"/>
            </a:schemeClr>
          </a:solidFill>
          <a:ln w="25400">
            <a:solidFill>
              <a:schemeClr val="accent1"/>
            </a:solidFill>
          </a:ln>
        </p:spPr>
        <p:txBody>
          <a:bodyPr lIns="45719" rIns="45719"/>
          <a:lstStyle/>
          <a:p>
            <a:pPr/>
          </a:p>
        </p:txBody>
      </p:sp>
      <p:sp>
        <p:nvSpPr>
          <p:cNvPr id="301" name="Kreis"/>
          <p:cNvSpPr/>
          <p:nvPr/>
        </p:nvSpPr>
        <p:spPr>
          <a:xfrm>
            <a:off x="5633736" y="3870936"/>
            <a:ext cx="147663" cy="147601"/>
          </a:xfrm>
          <a:prstGeom prst="ellipse">
            <a:avLst/>
          </a:prstGeom>
          <a:solidFill>
            <a:schemeClr val="accent3">
              <a:lumOff val="44000"/>
            </a:schemeClr>
          </a:solidFill>
          <a:ln w="25400">
            <a:solidFill>
              <a:schemeClr val="accent1"/>
            </a:solidFill>
          </a:ln>
        </p:spPr>
        <p:txBody>
          <a:bodyPr lIns="45719" rIns="45719"/>
          <a:lstStyle/>
          <a:p>
            <a:pPr/>
          </a:p>
        </p:txBody>
      </p:sp>
      <p:sp>
        <p:nvSpPr>
          <p:cNvPr id="302" name="Kreis"/>
          <p:cNvSpPr/>
          <p:nvPr/>
        </p:nvSpPr>
        <p:spPr>
          <a:xfrm>
            <a:off x="5899552" y="3870936"/>
            <a:ext cx="147663" cy="147601"/>
          </a:xfrm>
          <a:prstGeom prst="ellipse">
            <a:avLst/>
          </a:prstGeom>
          <a:solidFill>
            <a:schemeClr val="accent3">
              <a:lumOff val="44000"/>
            </a:schemeClr>
          </a:solidFill>
          <a:ln w="25400">
            <a:solidFill>
              <a:schemeClr val="accent1"/>
            </a:solidFill>
          </a:ln>
        </p:spPr>
        <p:txBody>
          <a:bodyPr lIns="45719" rIns="45719"/>
          <a:lstStyle/>
          <a:p>
            <a:pPr/>
          </a:p>
        </p:txBody>
      </p:sp>
      <p:sp>
        <p:nvSpPr>
          <p:cNvPr id="303" name="6 bpm"/>
          <p:cNvSpPr txBox="1"/>
          <p:nvPr/>
        </p:nvSpPr>
        <p:spPr>
          <a:xfrm>
            <a:off x="5631712" y="3605163"/>
            <a:ext cx="527705"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6 bpm</a:t>
            </a:r>
          </a:p>
        </p:txBody>
      </p:sp>
      <p:sp>
        <p:nvSpPr>
          <p:cNvPr id="304" name="Linie"/>
          <p:cNvSpPr/>
          <p:nvPr/>
        </p:nvSpPr>
        <p:spPr>
          <a:xfrm>
            <a:off x="5120451" y="4186112"/>
            <a:ext cx="1536723" cy="1"/>
          </a:xfrm>
          <a:prstGeom prst="line">
            <a:avLst/>
          </a:prstGeom>
          <a:ln w="12700">
            <a:solidFill>
              <a:schemeClr val="accent1"/>
            </a:solidFill>
            <a:prstDash val="sysDot"/>
            <a:miter lim="400000"/>
            <a:headEnd type="triangle" len="sm"/>
            <a:tailEnd type="triangle" len="sm"/>
          </a:ln>
        </p:spPr>
        <p:txBody>
          <a:bodyPr lIns="45719" rIns="45719"/>
          <a:lstStyle/>
          <a:p>
            <a:pPr/>
          </a:p>
        </p:txBody>
      </p:sp>
      <p:sp>
        <p:nvSpPr>
          <p:cNvPr id="305" name="Kreis"/>
          <p:cNvSpPr/>
          <p:nvPr/>
        </p:nvSpPr>
        <p:spPr>
          <a:xfrm>
            <a:off x="6165368" y="3870936"/>
            <a:ext cx="147663" cy="147601"/>
          </a:xfrm>
          <a:prstGeom prst="ellipse">
            <a:avLst/>
          </a:prstGeom>
          <a:solidFill>
            <a:schemeClr val="accent3">
              <a:lumOff val="44000"/>
            </a:schemeClr>
          </a:solidFill>
          <a:ln w="25400">
            <a:solidFill>
              <a:schemeClr val="accent1"/>
            </a:solidFill>
          </a:ln>
        </p:spPr>
        <p:txBody>
          <a:bodyPr lIns="45719" rIns="45719"/>
          <a:lstStyle/>
          <a:p>
            <a:pPr/>
          </a:p>
        </p:txBody>
      </p:sp>
      <p:sp>
        <p:nvSpPr>
          <p:cNvPr id="306" name="Kreis"/>
          <p:cNvSpPr/>
          <p:nvPr/>
        </p:nvSpPr>
        <p:spPr>
          <a:xfrm>
            <a:off x="6414947" y="3870936"/>
            <a:ext cx="147664" cy="147601"/>
          </a:xfrm>
          <a:prstGeom prst="ellipse">
            <a:avLst/>
          </a:prstGeom>
          <a:solidFill>
            <a:schemeClr val="accent3">
              <a:lumOff val="44000"/>
            </a:schemeClr>
          </a:solidFill>
          <a:ln w="25400">
            <a:solidFill>
              <a:schemeClr val="accent1"/>
            </a:solidFill>
          </a:ln>
        </p:spPr>
        <p:txBody>
          <a:bodyPr lIns="45719" rIns="45719"/>
          <a:lstStyle/>
          <a:p>
            <a:pPr/>
          </a:p>
        </p:txBody>
      </p:sp>
      <p:sp>
        <p:nvSpPr>
          <p:cNvPr id="307" name="Grundschlag/Puls"/>
          <p:cNvSpPr txBox="1"/>
          <p:nvPr/>
        </p:nvSpPr>
        <p:spPr>
          <a:xfrm>
            <a:off x="1133989" y="3426866"/>
            <a:ext cx="1307045" cy="2642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Grundschlag/Puls</a:t>
            </a:r>
          </a:p>
        </p:txBody>
      </p:sp>
      <p:sp>
        <p:nvSpPr>
          <p:cNvPr id="342" name="Verbindungslinie"/>
          <p:cNvSpPr/>
          <p:nvPr/>
        </p:nvSpPr>
        <p:spPr>
          <a:xfrm>
            <a:off x="2443306" y="3559364"/>
            <a:ext cx="446487" cy="276214"/>
          </a:xfrm>
          <a:custGeom>
            <a:avLst/>
            <a:gdLst/>
            <a:ahLst/>
            <a:cxnLst>
              <a:cxn ang="0">
                <a:pos x="wd2" y="hd2"/>
              </a:cxn>
              <a:cxn ang="5400000">
                <a:pos x="wd2" y="hd2"/>
              </a:cxn>
              <a:cxn ang="10800000">
                <a:pos x="wd2" y="hd2"/>
              </a:cxn>
              <a:cxn ang="16200000">
                <a:pos x="wd2" y="hd2"/>
              </a:cxn>
            </a:cxnLst>
            <a:rect l="0" t="0" r="r" b="b"/>
            <a:pathLst>
              <a:path w="21600" h="19515" fill="norm" stroke="1" extrusionOk="0">
                <a:moveTo>
                  <a:pt x="0" y="602"/>
                </a:moveTo>
                <a:cubicBezTo>
                  <a:pt x="10107" y="-2085"/>
                  <a:pt x="17307" y="4219"/>
                  <a:pt x="21600" y="19515"/>
                </a:cubicBezTo>
              </a:path>
            </a:pathLst>
          </a:custGeom>
          <a:ln w="25400">
            <a:solidFill>
              <a:schemeClr val="accent1"/>
            </a:solidFill>
            <a:tailEnd type="stealth"/>
          </a:ln>
        </p:spPr>
        <p:txBody>
          <a:bodyPr/>
          <a:lstStyle/>
          <a:p>
            <a:pPr/>
          </a:p>
        </p:txBody>
      </p:sp>
      <p:sp>
        <p:nvSpPr>
          <p:cNvPr id="309" name="Zeit"/>
          <p:cNvSpPr txBox="1"/>
          <p:nvPr/>
        </p:nvSpPr>
        <p:spPr>
          <a:xfrm>
            <a:off x="7234946" y="3809140"/>
            <a:ext cx="358191"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i="1" sz="1200"/>
            </a:lvl1pPr>
          </a:lstStyle>
          <a:p>
            <a:pPr/>
            <a:r>
              <a:t>Zeit</a:t>
            </a:r>
          </a:p>
        </p:txBody>
      </p:sp>
      <p:sp>
        <p:nvSpPr>
          <p:cNvPr id="310" name="Gruppierung von 4 Viertelnoten ergibt 4/4 Takt"/>
          <p:cNvSpPr txBox="1"/>
          <p:nvPr/>
        </p:nvSpPr>
        <p:spPr>
          <a:xfrm>
            <a:off x="1004494" y="4527285"/>
            <a:ext cx="1147343" cy="7976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Gruppierung von 4 Viertelnoten ergibt 4/4 Takt</a:t>
            </a:r>
          </a:p>
        </p:txBody>
      </p:sp>
      <p:sp>
        <p:nvSpPr>
          <p:cNvPr id="343" name="Verbindungslinie"/>
          <p:cNvSpPr/>
          <p:nvPr/>
        </p:nvSpPr>
        <p:spPr>
          <a:xfrm>
            <a:off x="2095792" y="5044112"/>
            <a:ext cx="457919" cy="145026"/>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0" y="986"/>
                </a:moveTo>
                <a:cubicBezTo>
                  <a:pt x="8795" y="21600"/>
                  <a:pt x="15995" y="21271"/>
                  <a:pt x="21600" y="0"/>
                </a:cubicBezTo>
              </a:path>
            </a:pathLst>
          </a:custGeom>
          <a:ln w="25400">
            <a:solidFill>
              <a:schemeClr val="accent1"/>
            </a:solidFill>
            <a:tailEnd type="stealth"/>
          </a:ln>
        </p:spPr>
        <p:txBody>
          <a:bodyPr/>
          <a:lstStyle/>
          <a:p>
            <a:pPr/>
          </a:p>
        </p:txBody>
      </p:sp>
      <p:sp>
        <p:nvSpPr>
          <p:cNvPr id="312" name="Linie"/>
          <p:cNvSpPr/>
          <p:nvPr/>
        </p:nvSpPr>
        <p:spPr>
          <a:xfrm>
            <a:off x="2479402" y="4812137"/>
            <a:ext cx="4799665" cy="1"/>
          </a:xfrm>
          <a:prstGeom prst="line">
            <a:avLst/>
          </a:prstGeom>
          <a:ln w="25400">
            <a:solidFill>
              <a:schemeClr val="accent1"/>
            </a:solidFill>
            <a:tailEnd type="arrow"/>
          </a:ln>
        </p:spPr>
        <p:txBody>
          <a:bodyPr lIns="45719" rIns="45719"/>
          <a:lstStyle/>
          <a:p>
            <a:pPr/>
          </a:p>
        </p:txBody>
      </p:sp>
      <p:sp>
        <p:nvSpPr>
          <p:cNvPr id="313" name="Form"/>
          <p:cNvSpPr/>
          <p:nvPr/>
        </p:nvSpPr>
        <p:spPr>
          <a:xfrm>
            <a:off x="3308413" y="4743551"/>
            <a:ext cx="148315" cy="122732"/>
          </a:xfrm>
          <a:custGeom>
            <a:avLst/>
            <a:gdLst/>
            <a:ahLst/>
            <a:cxnLst>
              <a:cxn ang="0">
                <a:pos x="wd2" y="hd2"/>
              </a:cxn>
              <a:cxn ang="5400000">
                <a:pos x="wd2" y="hd2"/>
              </a:cxn>
              <a:cxn ang="10800000">
                <a:pos x="wd2" y="hd2"/>
              </a:cxn>
              <a:cxn ang="16200000">
                <a:pos x="wd2" y="hd2"/>
              </a:cxn>
            </a:cxnLst>
            <a:rect l="0" t="0" r="r" b="b"/>
            <a:pathLst>
              <a:path w="19963" h="18330" fill="norm" stroke="1"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pPr/>
          </a:p>
        </p:txBody>
      </p:sp>
      <p:sp>
        <p:nvSpPr>
          <p:cNvPr id="314" name="Zeit"/>
          <p:cNvSpPr txBox="1"/>
          <p:nvPr/>
        </p:nvSpPr>
        <p:spPr>
          <a:xfrm>
            <a:off x="7273315" y="4680010"/>
            <a:ext cx="358191"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i="1" sz="1200"/>
            </a:lvl1pPr>
          </a:lstStyle>
          <a:p>
            <a:pPr/>
            <a:r>
              <a:t>Zeit</a:t>
            </a:r>
          </a:p>
        </p:txBody>
      </p:sp>
      <p:sp>
        <p:nvSpPr>
          <p:cNvPr id="315" name="Form"/>
          <p:cNvSpPr/>
          <p:nvPr/>
        </p:nvSpPr>
        <p:spPr>
          <a:xfrm>
            <a:off x="3708844" y="4748556"/>
            <a:ext cx="148316" cy="122732"/>
          </a:xfrm>
          <a:custGeom>
            <a:avLst/>
            <a:gdLst/>
            <a:ahLst/>
            <a:cxnLst>
              <a:cxn ang="0">
                <a:pos x="wd2" y="hd2"/>
              </a:cxn>
              <a:cxn ang="5400000">
                <a:pos x="wd2" y="hd2"/>
              </a:cxn>
              <a:cxn ang="10800000">
                <a:pos x="wd2" y="hd2"/>
              </a:cxn>
              <a:cxn ang="16200000">
                <a:pos x="wd2" y="hd2"/>
              </a:cxn>
            </a:cxnLst>
            <a:rect l="0" t="0" r="r" b="b"/>
            <a:pathLst>
              <a:path w="19963" h="18330" fill="norm" stroke="1"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pPr/>
          </a:p>
        </p:txBody>
      </p:sp>
      <p:sp>
        <p:nvSpPr>
          <p:cNvPr id="316" name="Form"/>
          <p:cNvSpPr/>
          <p:nvPr/>
        </p:nvSpPr>
        <p:spPr>
          <a:xfrm>
            <a:off x="4143392" y="4748556"/>
            <a:ext cx="148315" cy="122732"/>
          </a:xfrm>
          <a:custGeom>
            <a:avLst/>
            <a:gdLst/>
            <a:ahLst/>
            <a:cxnLst>
              <a:cxn ang="0">
                <a:pos x="wd2" y="hd2"/>
              </a:cxn>
              <a:cxn ang="5400000">
                <a:pos x="wd2" y="hd2"/>
              </a:cxn>
              <a:cxn ang="10800000">
                <a:pos x="wd2" y="hd2"/>
              </a:cxn>
              <a:cxn ang="16200000">
                <a:pos x="wd2" y="hd2"/>
              </a:cxn>
            </a:cxnLst>
            <a:rect l="0" t="0" r="r" b="b"/>
            <a:pathLst>
              <a:path w="19963" h="18330" fill="norm" stroke="1"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pPr/>
          </a:p>
        </p:txBody>
      </p:sp>
      <p:sp>
        <p:nvSpPr>
          <p:cNvPr id="317" name="Form"/>
          <p:cNvSpPr/>
          <p:nvPr/>
        </p:nvSpPr>
        <p:spPr>
          <a:xfrm>
            <a:off x="2923338" y="4743551"/>
            <a:ext cx="148316" cy="122732"/>
          </a:xfrm>
          <a:custGeom>
            <a:avLst/>
            <a:gdLst/>
            <a:ahLst/>
            <a:cxnLst>
              <a:cxn ang="0">
                <a:pos x="wd2" y="hd2"/>
              </a:cxn>
              <a:cxn ang="5400000">
                <a:pos x="wd2" y="hd2"/>
              </a:cxn>
              <a:cxn ang="10800000">
                <a:pos x="wd2" y="hd2"/>
              </a:cxn>
              <a:cxn ang="16200000">
                <a:pos x="wd2" y="hd2"/>
              </a:cxn>
            </a:cxnLst>
            <a:rect l="0" t="0" r="r" b="b"/>
            <a:pathLst>
              <a:path w="19963" h="18330" fill="norm" stroke="1"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pPr/>
          </a:p>
        </p:txBody>
      </p:sp>
      <p:sp>
        <p:nvSpPr>
          <p:cNvPr id="318" name="Form"/>
          <p:cNvSpPr/>
          <p:nvPr/>
        </p:nvSpPr>
        <p:spPr>
          <a:xfrm>
            <a:off x="4968443" y="4752987"/>
            <a:ext cx="148315" cy="122731"/>
          </a:xfrm>
          <a:custGeom>
            <a:avLst/>
            <a:gdLst/>
            <a:ahLst/>
            <a:cxnLst>
              <a:cxn ang="0">
                <a:pos x="wd2" y="hd2"/>
              </a:cxn>
              <a:cxn ang="5400000">
                <a:pos x="wd2" y="hd2"/>
              </a:cxn>
              <a:cxn ang="10800000">
                <a:pos x="wd2" y="hd2"/>
              </a:cxn>
              <a:cxn ang="16200000">
                <a:pos x="wd2" y="hd2"/>
              </a:cxn>
            </a:cxnLst>
            <a:rect l="0" t="0" r="r" b="b"/>
            <a:pathLst>
              <a:path w="19963" h="18330" fill="norm" stroke="1"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pPr/>
          </a:p>
        </p:txBody>
      </p:sp>
      <p:sp>
        <p:nvSpPr>
          <p:cNvPr id="319" name="Form"/>
          <p:cNvSpPr/>
          <p:nvPr/>
        </p:nvSpPr>
        <p:spPr>
          <a:xfrm>
            <a:off x="5368875" y="4757992"/>
            <a:ext cx="148315" cy="122732"/>
          </a:xfrm>
          <a:custGeom>
            <a:avLst/>
            <a:gdLst/>
            <a:ahLst/>
            <a:cxnLst>
              <a:cxn ang="0">
                <a:pos x="wd2" y="hd2"/>
              </a:cxn>
              <a:cxn ang="5400000">
                <a:pos x="wd2" y="hd2"/>
              </a:cxn>
              <a:cxn ang="10800000">
                <a:pos x="wd2" y="hd2"/>
              </a:cxn>
              <a:cxn ang="16200000">
                <a:pos x="wd2" y="hd2"/>
              </a:cxn>
            </a:cxnLst>
            <a:rect l="0" t="0" r="r" b="b"/>
            <a:pathLst>
              <a:path w="19963" h="18330" fill="norm" stroke="1"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pPr/>
          </a:p>
        </p:txBody>
      </p:sp>
      <p:sp>
        <p:nvSpPr>
          <p:cNvPr id="320" name="Form"/>
          <p:cNvSpPr/>
          <p:nvPr/>
        </p:nvSpPr>
        <p:spPr>
          <a:xfrm>
            <a:off x="5803422" y="4757992"/>
            <a:ext cx="148315" cy="122732"/>
          </a:xfrm>
          <a:custGeom>
            <a:avLst/>
            <a:gdLst/>
            <a:ahLst/>
            <a:cxnLst>
              <a:cxn ang="0">
                <a:pos x="wd2" y="hd2"/>
              </a:cxn>
              <a:cxn ang="5400000">
                <a:pos x="wd2" y="hd2"/>
              </a:cxn>
              <a:cxn ang="10800000">
                <a:pos x="wd2" y="hd2"/>
              </a:cxn>
              <a:cxn ang="16200000">
                <a:pos x="wd2" y="hd2"/>
              </a:cxn>
            </a:cxnLst>
            <a:rect l="0" t="0" r="r" b="b"/>
            <a:pathLst>
              <a:path w="19963" h="18330" fill="norm" stroke="1"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pPr/>
          </a:p>
        </p:txBody>
      </p:sp>
      <p:sp>
        <p:nvSpPr>
          <p:cNvPr id="321" name="Form"/>
          <p:cNvSpPr/>
          <p:nvPr/>
        </p:nvSpPr>
        <p:spPr>
          <a:xfrm>
            <a:off x="4557091" y="4752987"/>
            <a:ext cx="148316" cy="122731"/>
          </a:xfrm>
          <a:custGeom>
            <a:avLst/>
            <a:gdLst/>
            <a:ahLst/>
            <a:cxnLst>
              <a:cxn ang="0">
                <a:pos x="wd2" y="hd2"/>
              </a:cxn>
              <a:cxn ang="5400000">
                <a:pos x="wd2" y="hd2"/>
              </a:cxn>
              <a:cxn ang="10800000">
                <a:pos x="wd2" y="hd2"/>
              </a:cxn>
              <a:cxn ang="16200000">
                <a:pos x="wd2" y="hd2"/>
              </a:cxn>
            </a:cxnLst>
            <a:rect l="0" t="0" r="r" b="b"/>
            <a:pathLst>
              <a:path w="19963" h="18330" fill="norm" stroke="1"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pPr/>
          </a:p>
        </p:txBody>
      </p:sp>
      <p:sp>
        <p:nvSpPr>
          <p:cNvPr id="322" name="Form"/>
          <p:cNvSpPr/>
          <p:nvPr/>
        </p:nvSpPr>
        <p:spPr>
          <a:xfrm>
            <a:off x="6628472" y="4752987"/>
            <a:ext cx="148316" cy="122731"/>
          </a:xfrm>
          <a:custGeom>
            <a:avLst/>
            <a:gdLst/>
            <a:ahLst/>
            <a:cxnLst>
              <a:cxn ang="0">
                <a:pos x="wd2" y="hd2"/>
              </a:cxn>
              <a:cxn ang="5400000">
                <a:pos x="wd2" y="hd2"/>
              </a:cxn>
              <a:cxn ang="10800000">
                <a:pos x="wd2" y="hd2"/>
              </a:cxn>
              <a:cxn ang="16200000">
                <a:pos x="wd2" y="hd2"/>
              </a:cxn>
            </a:cxnLst>
            <a:rect l="0" t="0" r="r" b="b"/>
            <a:pathLst>
              <a:path w="19963" h="18330" fill="norm" stroke="1"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pPr/>
          </a:p>
        </p:txBody>
      </p:sp>
      <p:sp>
        <p:nvSpPr>
          <p:cNvPr id="323" name="Form"/>
          <p:cNvSpPr/>
          <p:nvPr/>
        </p:nvSpPr>
        <p:spPr>
          <a:xfrm>
            <a:off x="6243398" y="4752987"/>
            <a:ext cx="148316" cy="122731"/>
          </a:xfrm>
          <a:custGeom>
            <a:avLst/>
            <a:gdLst/>
            <a:ahLst/>
            <a:cxnLst>
              <a:cxn ang="0">
                <a:pos x="wd2" y="hd2"/>
              </a:cxn>
              <a:cxn ang="5400000">
                <a:pos x="wd2" y="hd2"/>
              </a:cxn>
              <a:cxn ang="10800000">
                <a:pos x="wd2" y="hd2"/>
              </a:cxn>
              <a:cxn ang="16200000">
                <a:pos x="wd2" y="hd2"/>
              </a:cxn>
            </a:cxnLst>
            <a:rect l="0" t="0" r="r" b="b"/>
            <a:pathLst>
              <a:path w="19963" h="18330" fill="norm" stroke="1"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pPr/>
          </a:p>
        </p:txBody>
      </p:sp>
      <p:sp>
        <p:nvSpPr>
          <p:cNvPr id="324" name="Linie"/>
          <p:cNvSpPr/>
          <p:nvPr/>
        </p:nvSpPr>
        <p:spPr>
          <a:xfrm flipV="1">
            <a:off x="2923990" y="4814352"/>
            <a:ext cx="1" cy="311852"/>
          </a:xfrm>
          <a:prstGeom prst="line">
            <a:avLst/>
          </a:prstGeom>
          <a:ln w="25400">
            <a:solidFill>
              <a:schemeClr val="accent1"/>
            </a:solidFill>
          </a:ln>
        </p:spPr>
        <p:txBody>
          <a:bodyPr lIns="45719" rIns="45719"/>
          <a:lstStyle/>
          <a:p>
            <a:pPr/>
          </a:p>
        </p:txBody>
      </p:sp>
      <p:sp>
        <p:nvSpPr>
          <p:cNvPr id="325" name="Linie"/>
          <p:cNvSpPr/>
          <p:nvPr/>
        </p:nvSpPr>
        <p:spPr>
          <a:xfrm flipV="1">
            <a:off x="3308869" y="4814352"/>
            <a:ext cx="1" cy="311852"/>
          </a:xfrm>
          <a:prstGeom prst="line">
            <a:avLst/>
          </a:prstGeom>
          <a:ln w="25400">
            <a:solidFill>
              <a:schemeClr val="accent1"/>
            </a:solidFill>
          </a:ln>
        </p:spPr>
        <p:txBody>
          <a:bodyPr lIns="45719" rIns="45719"/>
          <a:lstStyle/>
          <a:p>
            <a:pPr/>
          </a:p>
        </p:txBody>
      </p:sp>
      <p:sp>
        <p:nvSpPr>
          <p:cNvPr id="326" name="Linie"/>
          <p:cNvSpPr/>
          <p:nvPr/>
        </p:nvSpPr>
        <p:spPr>
          <a:xfrm flipV="1">
            <a:off x="3706447" y="4820039"/>
            <a:ext cx="1" cy="311852"/>
          </a:xfrm>
          <a:prstGeom prst="line">
            <a:avLst/>
          </a:prstGeom>
          <a:ln w="25400">
            <a:solidFill>
              <a:schemeClr val="accent1"/>
            </a:solidFill>
          </a:ln>
        </p:spPr>
        <p:txBody>
          <a:bodyPr lIns="45719" rIns="45719"/>
          <a:lstStyle/>
          <a:p>
            <a:pPr/>
          </a:p>
        </p:txBody>
      </p:sp>
      <p:sp>
        <p:nvSpPr>
          <p:cNvPr id="327" name="Linie"/>
          <p:cNvSpPr/>
          <p:nvPr/>
        </p:nvSpPr>
        <p:spPr>
          <a:xfrm flipV="1">
            <a:off x="4143392" y="4814352"/>
            <a:ext cx="1" cy="311852"/>
          </a:xfrm>
          <a:prstGeom prst="line">
            <a:avLst/>
          </a:prstGeom>
          <a:ln w="25400">
            <a:solidFill>
              <a:schemeClr val="accent1"/>
            </a:solidFill>
          </a:ln>
        </p:spPr>
        <p:txBody>
          <a:bodyPr lIns="45719" rIns="45719"/>
          <a:lstStyle/>
          <a:p>
            <a:pPr/>
          </a:p>
        </p:txBody>
      </p:sp>
      <p:sp>
        <p:nvSpPr>
          <p:cNvPr id="328" name="Linie"/>
          <p:cNvSpPr/>
          <p:nvPr/>
        </p:nvSpPr>
        <p:spPr>
          <a:xfrm flipV="1">
            <a:off x="4557091" y="4814352"/>
            <a:ext cx="1" cy="311852"/>
          </a:xfrm>
          <a:prstGeom prst="line">
            <a:avLst/>
          </a:prstGeom>
          <a:ln w="25400">
            <a:solidFill>
              <a:schemeClr val="accent1"/>
            </a:solidFill>
          </a:ln>
        </p:spPr>
        <p:txBody>
          <a:bodyPr lIns="45719" rIns="45719"/>
          <a:lstStyle/>
          <a:p>
            <a:pPr/>
          </a:p>
        </p:txBody>
      </p:sp>
      <p:sp>
        <p:nvSpPr>
          <p:cNvPr id="329" name="Linie"/>
          <p:cNvSpPr/>
          <p:nvPr/>
        </p:nvSpPr>
        <p:spPr>
          <a:xfrm flipV="1">
            <a:off x="4961020" y="4814352"/>
            <a:ext cx="1" cy="311852"/>
          </a:xfrm>
          <a:prstGeom prst="line">
            <a:avLst/>
          </a:prstGeom>
          <a:ln w="25400">
            <a:solidFill>
              <a:schemeClr val="accent1"/>
            </a:solidFill>
          </a:ln>
        </p:spPr>
        <p:txBody>
          <a:bodyPr lIns="45719" rIns="45719"/>
          <a:lstStyle/>
          <a:p>
            <a:pPr/>
          </a:p>
        </p:txBody>
      </p:sp>
      <p:sp>
        <p:nvSpPr>
          <p:cNvPr id="330" name="Linie"/>
          <p:cNvSpPr/>
          <p:nvPr/>
        </p:nvSpPr>
        <p:spPr>
          <a:xfrm flipV="1">
            <a:off x="5372441" y="4820039"/>
            <a:ext cx="1" cy="311852"/>
          </a:xfrm>
          <a:prstGeom prst="line">
            <a:avLst/>
          </a:prstGeom>
          <a:ln w="25400">
            <a:solidFill>
              <a:schemeClr val="accent1"/>
            </a:solidFill>
          </a:ln>
        </p:spPr>
        <p:txBody>
          <a:bodyPr lIns="45719" rIns="45719"/>
          <a:lstStyle/>
          <a:p>
            <a:pPr/>
          </a:p>
        </p:txBody>
      </p:sp>
      <p:sp>
        <p:nvSpPr>
          <p:cNvPr id="331" name="Linie"/>
          <p:cNvSpPr/>
          <p:nvPr/>
        </p:nvSpPr>
        <p:spPr>
          <a:xfrm flipV="1">
            <a:off x="5796754" y="4814352"/>
            <a:ext cx="1" cy="311852"/>
          </a:xfrm>
          <a:prstGeom prst="line">
            <a:avLst/>
          </a:prstGeom>
          <a:ln w="25400">
            <a:solidFill>
              <a:schemeClr val="accent1"/>
            </a:solidFill>
          </a:ln>
        </p:spPr>
        <p:txBody>
          <a:bodyPr lIns="45719" rIns="45719"/>
          <a:lstStyle/>
          <a:p>
            <a:pPr/>
          </a:p>
        </p:txBody>
      </p:sp>
      <p:sp>
        <p:nvSpPr>
          <p:cNvPr id="332" name="Linie"/>
          <p:cNvSpPr/>
          <p:nvPr/>
        </p:nvSpPr>
        <p:spPr>
          <a:xfrm flipV="1">
            <a:off x="6243398" y="4820039"/>
            <a:ext cx="1" cy="311852"/>
          </a:xfrm>
          <a:prstGeom prst="line">
            <a:avLst/>
          </a:prstGeom>
          <a:ln w="25400">
            <a:solidFill>
              <a:schemeClr val="accent1"/>
            </a:solidFill>
          </a:ln>
        </p:spPr>
        <p:txBody>
          <a:bodyPr lIns="45719" rIns="45719"/>
          <a:lstStyle/>
          <a:p>
            <a:pPr/>
          </a:p>
        </p:txBody>
      </p:sp>
      <p:sp>
        <p:nvSpPr>
          <p:cNvPr id="333" name="Linie"/>
          <p:cNvSpPr/>
          <p:nvPr/>
        </p:nvSpPr>
        <p:spPr>
          <a:xfrm flipV="1">
            <a:off x="6626379" y="4820039"/>
            <a:ext cx="1" cy="311852"/>
          </a:xfrm>
          <a:prstGeom prst="line">
            <a:avLst/>
          </a:prstGeom>
          <a:ln w="25400">
            <a:solidFill>
              <a:schemeClr val="accent1"/>
            </a:solidFill>
          </a:ln>
        </p:spPr>
        <p:txBody>
          <a:bodyPr lIns="45719" rIns="45719"/>
          <a:lstStyle/>
          <a:p>
            <a:pPr/>
          </a:p>
        </p:txBody>
      </p:sp>
      <p:sp>
        <p:nvSpPr>
          <p:cNvPr id="334" name="Linie"/>
          <p:cNvSpPr/>
          <p:nvPr/>
        </p:nvSpPr>
        <p:spPr>
          <a:xfrm flipV="1">
            <a:off x="2492102" y="4611185"/>
            <a:ext cx="1" cy="200953"/>
          </a:xfrm>
          <a:prstGeom prst="line">
            <a:avLst/>
          </a:prstGeom>
          <a:ln w="25400">
            <a:solidFill>
              <a:schemeClr val="accent1"/>
            </a:solidFill>
          </a:ln>
        </p:spPr>
        <p:txBody>
          <a:bodyPr lIns="45719" rIns="45719"/>
          <a:lstStyle/>
          <a:p>
            <a:pPr/>
          </a:p>
        </p:txBody>
      </p:sp>
      <p:sp>
        <p:nvSpPr>
          <p:cNvPr id="335" name="Linie"/>
          <p:cNvSpPr/>
          <p:nvPr/>
        </p:nvSpPr>
        <p:spPr>
          <a:xfrm flipV="1">
            <a:off x="6160444" y="4613400"/>
            <a:ext cx="1" cy="200953"/>
          </a:xfrm>
          <a:prstGeom prst="line">
            <a:avLst/>
          </a:prstGeom>
          <a:ln w="25400">
            <a:solidFill>
              <a:schemeClr val="accent1"/>
            </a:solidFill>
          </a:ln>
        </p:spPr>
        <p:txBody>
          <a:bodyPr lIns="45719" rIns="45719"/>
          <a:lstStyle/>
          <a:p>
            <a:pPr/>
          </a:p>
        </p:txBody>
      </p:sp>
      <p:sp>
        <p:nvSpPr>
          <p:cNvPr id="336" name="4…"/>
          <p:cNvSpPr txBox="1"/>
          <p:nvPr/>
        </p:nvSpPr>
        <p:spPr>
          <a:xfrm>
            <a:off x="2510267" y="4630520"/>
            <a:ext cx="199391" cy="4133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ts val="1200"/>
              </a:lnSpc>
              <a:defRPr b="1" sz="1500">
                <a:solidFill>
                  <a:schemeClr val="accent1"/>
                </a:solidFill>
                <a:latin typeface="Times Roman"/>
                <a:ea typeface="Times Roman"/>
                <a:cs typeface="Times Roman"/>
                <a:sym typeface="Times Roman"/>
              </a:defRPr>
            </a:pPr>
            <a:r>
              <a:t>4</a:t>
            </a:r>
          </a:p>
          <a:p>
            <a:pPr>
              <a:lnSpc>
                <a:spcPts val="1200"/>
              </a:lnSpc>
              <a:defRPr b="1" sz="1500">
                <a:solidFill>
                  <a:schemeClr val="accent1"/>
                </a:solidFill>
                <a:latin typeface="Times Roman"/>
                <a:ea typeface="Times Roman"/>
                <a:cs typeface="Times Roman"/>
                <a:sym typeface="Times Roman"/>
              </a:defRPr>
            </a:pPr>
            <a:r>
              <a:t>4</a:t>
            </a:r>
          </a:p>
        </p:txBody>
      </p:sp>
      <p:sp>
        <p:nvSpPr>
          <p:cNvPr id="337" name="Linie"/>
          <p:cNvSpPr/>
          <p:nvPr/>
        </p:nvSpPr>
        <p:spPr>
          <a:xfrm flipV="1">
            <a:off x="4465881" y="4613400"/>
            <a:ext cx="1" cy="200953"/>
          </a:xfrm>
          <a:prstGeom prst="line">
            <a:avLst/>
          </a:prstGeom>
          <a:ln w="25400">
            <a:solidFill>
              <a:schemeClr val="accent1"/>
            </a:solidFill>
          </a:ln>
        </p:spPr>
        <p:txBody>
          <a:bodyPr lIns="45719" rIns="45719"/>
          <a:lstStyle/>
          <a:p>
            <a:pPr/>
          </a:p>
        </p:txBody>
      </p:sp>
      <p:sp>
        <p:nvSpPr>
          <p:cNvPr id="338" name="Linie"/>
          <p:cNvSpPr/>
          <p:nvPr/>
        </p:nvSpPr>
        <p:spPr>
          <a:xfrm>
            <a:off x="4454930" y="4551907"/>
            <a:ext cx="1700914" cy="1"/>
          </a:xfrm>
          <a:prstGeom prst="line">
            <a:avLst/>
          </a:prstGeom>
          <a:ln w="12700">
            <a:solidFill>
              <a:schemeClr val="accent1"/>
            </a:solidFill>
            <a:prstDash val="sysDot"/>
            <a:miter lim="400000"/>
            <a:headEnd type="triangle" len="sm"/>
            <a:tailEnd type="triangle" len="sm"/>
          </a:ln>
        </p:spPr>
        <p:txBody>
          <a:bodyPr lIns="45719" rIns="45719"/>
          <a:lstStyle/>
          <a:p>
            <a:pPr/>
          </a:p>
        </p:txBody>
      </p:sp>
      <p:sp>
        <p:nvSpPr>
          <p:cNvPr id="339" name="1 Takt"/>
          <p:cNvSpPr txBox="1"/>
          <p:nvPr/>
        </p:nvSpPr>
        <p:spPr>
          <a:xfrm>
            <a:off x="5102182" y="4415756"/>
            <a:ext cx="592669"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 1 Takt </a:t>
            </a:r>
          </a:p>
        </p:txBody>
      </p:sp>
      <p:sp>
        <p:nvSpPr>
          <p:cNvPr id="340" name="1 min"/>
          <p:cNvSpPr txBox="1"/>
          <p:nvPr/>
        </p:nvSpPr>
        <p:spPr>
          <a:xfrm>
            <a:off x="5669209" y="4053985"/>
            <a:ext cx="561490"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 1 min </a:t>
            </a:r>
          </a:p>
        </p:txBody>
      </p:sp>
      <p:sp>
        <p:nvSpPr>
          <p:cNvPr id="341" name="Abbildung 1…"/>
          <p:cNvSpPr txBox="1"/>
          <p:nvPr/>
        </p:nvSpPr>
        <p:spPr>
          <a:xfrm>
            <a:off x="954438" y="2922204"/>
            <a:ext cx="1372590" cy="3666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pPr>
            <a:r>
              <a:t>Abbildung 1</a:t>
            </a:r>
          </a:p>
          <a:p>
            <a:pPr>
              <a:defRPr sz="1000"/>
            </a:pPr>
            <a:r>
              <a:t>Grundschlag und Takt.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Inhaltsplatzhalter 2"/>
          <p:cNvSpPr txBox="1"/>
          <p:nvPr/>
        </p:nvSpPr>
        <p:spPr>
          <a:xfrm>
            <a:off x="592752" y="1380198"/>
            <a:ext cx="7682952" cy="286792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426799">
              <a:spcBef>
                <a:spcPts val="500"/>
              </a:spcBef>
              <a:defRPr b="1" sz="1520">
                <a:latin typeface="D-DIN"/>
                <a:ea typeface="D-DIN"/>
                <a:cs typeface="D-DIN"/>
                <a:sym typeface="D-DIN"/>
              </a:defRPr>
            </a:pPr>
            <a:r>
              <a:t>Takt: </a:t>
            </a:r>
          </a:p>
          <a:p>
            <a:pPr lvl="1" indent="217170" defTabSz="426799">
              <a:spcBef>
                <a:spcPts val="500"/>
              </a:spcBef>
              <a:defRPr sz="1520">
                <a:latin typeface="D-DIN"/>
                <a:ea typeface="D-DIN"/>
                <a:cs typeface="D-DIN"/>
                <a:sym typeface="D-DIN"/>
              </a:defRPr>
            </a:pPr>
            <a:r>
              <a:t>Der Grundschlag/Puls eines Musikstücks wird durch den Takt in Abschnitte geteilt. Je nach Strukturierung der Schläge ergibt sich eine bestimmte Taktart, z.B. ein 4/4-Takt.</a:t>
            </a:r>
          </a:p>
          <a:p>
            <a:pPr lvl="1" indent="217170" defTabSz="426799">
              <a:spcBef>
                <a:spcPts val="500"/>
              </a:spcBef>
              <a:defRPr sz="1520">
                <a:latin typeface="D-DIN"/>
                <a:ea typeface="D-DIN"/>
                <a:cs typeface="D-DIN"/>
                <a:sym typeface="D-DIN"/>
              </a:defRPr>
            </a:pPr>
          </a:p>
          <a:p>
            <a:pPr defTabSz="426799">
              <a:spcBef>
                <a:spcPts val="500"/>
              </a:spcBef>
              <a:defRPr b="1" sz="1520">
                <a:latin typeface="D-DIN"/>
                <a:ea typeface="D-DIN"/>
                <a:cs typeface="D-DIN"/>
                <a:sym typeface="D-DIN"/>
              </a:defRPr>
            </a:pPr>
            <a:r>
              <a:t>Metrum (lat. „Maß“):</a:t>
            </a:r>
            <a:r>
              <a:rPr b="0"/>
              <a:t> </a:t>
            </a:r>
            <a:endParaRPr b="0"/>
          </a:p>
          <a:p>
            <a:pPr lvl="1" indent="217170" defTabSz="426799">
              <a:spcBef>
                <a:spcPts val="500"/>
              </a:spcBef>
              <a:defRPr b="1" sz="1520">
                <a:latin typeface="D-DIN"/>
                <a:ea typeface="D-DIN"/>
                <a:cs typeface="D-DIN"/>
                <a:sym typeface="D-DIN"/>
              </a:defRPr>
            </a:pPr>
            <a:r>
              <a:rPr b="0"/>
              <a:t>Betonung der Schläge, abhängig vom Takt</a:t>
            </a:r>
          </a:p>
          <a:p>
            <a:pPr lvl="1" indent="217170" defTabSz="426799">
              <a:spcBef>
                <a:spcPts val="500"/>
              </a:spcBef>
              <a:defRPr sz="1520">
                <a:latin typeface="D-DIN"/>
                <a:ea typeface="D-DIN"/>
                <a:cs typeface="D-DIN"/>
                <a:sym typeface="D-DIN"/>
              </a:defRPr>
            </a:pPr>
          </a:p>
          <a:p>
            <a:pPr defTabSz="426799">
              <a:spcBef>
                <a:spcPts val="500"/>
              </a:spcBef>
              <a:defRPr sz="1520">
                <a:solidFill>
                  <a:schemeClr val="accent3">
                    <a:lumOff val="44000"/>
                  </a:schemeClr>
                </a:solidFill>
                <a:latin typeface="D-DIN"/>
                <a:ea typeface="D-DIN"/>
                <a:cs typeface="D-DIN"/>
                <a:sym typeface="D-DIN"/>
              </a:defRPr>
            </a:pPr>
            <a:r>
              <a:rPr b="1"/>
              <a:t>Rhythmus: </a:t>
            </a:r>
            <a:endParaRPr b="1"/>
          </a:p>
          <a:p>
            <a:pPr lvl="1" indent="217170" defTabSz="426799">
              <a:spcBef>
                <a:spcPts val="500"/>
              </a:spcBef>
              <a:defRPr sz="1520">
                <a:solidFill>
                  <a:schemeClr val="accent3">
                    <a:lumOff val="44000"/>
                  </a:schemeClr>
                </a:solidFill>
                <a:latin typeface="D-DIN"/>
                <a:ea typeface="D-DIN"/>
                <a:cs typeface="D-DIN"/>
                <a:sym typeface="D-DIN"/>
              </a:defRPr>
            </a:pPr>
            <a:r>
              <a:t>Akzentmuster, liegt „über“ Takt &amp; Metrum</a:t>
            </a:r>
          </a:p>
        </p:txBody>
      </p:sp>
      <p:sp>
        <p:nvSpPr>
          <p:cNvPr id="348" name="Titel 1"/>
          <p:cNvSpPr txBox="1"/>
          <p:nvPr>
            <p:ph type="title"/>
          </p:nvPr>
        </p:nvSpPr>
        <p:spPr>
          <a:xfrm>
            <a:off x="209892" y="91403"/>
            <a:ext cx="5616774" cy="864097"/>
          </a:xfrm>
          <a:prstGeom prst="rect">
            <a:avLst/>
          </a:prstGeom>
        </p:spPr>
        <p:txBody>
          <a:bodyPr/>
          <a:lstStyle/>
          <a:p>
            <a:pPr/>
            <a:r>
              <a:t>Musiktheorie: Takt, Metrum, Rhythmus</a:t>
            </a:r>
          </a:p>
        </p:txBody>
      </p:sp>
      <p:sp>
        <p:nvSpPr>
          <p:cNvPr id="349"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50"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51"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52" name="Linie"/>
          <p:cNvSpPr/>
          <p:nvPr/>
        </p:nvSpPr>
        <p:spPr>
          <a:xfrm>
            <a:off x="2202446" y="4297155"/>
            <a:ext cx="2260109" cy="1"/>
          </a:xfrm>
          <a:prstGeom prst="line">
            <a:avLst/>
          </a:prstGeom>
          <a:ln w="25400">
            <a:solidFill>
              <a:schemeClr val="accent1"/>
            </a:solidFill>
            <a:tailEnd type="arrow"/>
          </a:ln>
        </p:spPr>
        <p:txBody>
          <a:bodyPr lIns="45719" rIns="45719"/>
          <a:lstStyle/>
          <a:p>
            <a:pPr/>
          </a:p>
        </p:txBody>
      </p:sp>
      <p:sp>
        <p:nvSpPr>
          <p:cNvPr id="353" name="Zeit"/>
          <p:cNvSpPr txBox="1"/>
          <p:nvPr/>
        </p:nvSpPr>
        <p:spPr>
          <a:xfrm>
            <a:off x="4460014" y="4165028"/>
            <a:ext cx="358191"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i="1" sz="1200"/>
            </a:lvl1pPr>
          </a:lstStyle>
          <a:p>
            <a:pPr/>
            <a:r>
              <a:t>Zeit</a:t>
            </a:r>
          </a:p>
        </p:txBody>
      </p:sp>
      <p:sp>
        <p:nvSpPr>
          <p:cNvPr id="354" name="Linie"/>
          <p:cNvSpPr/>
          <p:nvPr/>
        </p:nvSpPr>
        <p:spPr>
          <a:xfrm flipV="1">
            <a:off x="2215146" y="4096203"/>
            <a:ext cx="1" cy="200953"/>
          </a:xfrm>
          <a:prstGeom prst="line">
            <a:avLst/>
          </a:prstGeom>
          <a:ln w="25400">
            <a:solidFill>
              <a:schemeClr val="accent1"/>
            </a:solidFill>
          </a:ln>
        </p:spPr>
        <p:txBody>
          <a:bodyPr lIns="45719" rIns="45719"/>
          <a:lstStyle/>
          <a:p>
            <a:pPr/>
          </a:p>
        </p:txBody>
      </p:sp>
      <p:sp>
        <p:nvSpPr>
          <p:cNvPr id="355" name="Linie"/>
          <p:cNvSpPr/>
          <p:nvPr/>
        </p:nvSpPr>
        <p:spPr>
          <a:xfrm flipV="1">
            <a:off x="4242035" y="4096203"/>
            <a:ext cx="1" cy="200953"/>
          </a:xfrm>
          <a:prstGeom prst="line">
            <a:avLst/>
          </a:prstGeom>
          <a:ln w="25400">
            <a:solidFill>
              <a:schemeClr val="accent1"/>
            </a:solidFill>
          </a:ln>
        </p:spPr>
        <p:txBody>
          <a:bodyPr lIns="45719" rIns="45719"/>
          <a:lstStyle/>
          <a:p>
            <a:pPr/>
          </a:p>
        </p:txBody>
      </p:sp>
      <p:sp>
        <p:nvSpPr>
          <p:cNvPr id="356" name="2…"/>
          <p:cNvSpPr txBox="1"/>
          <p:nvPr/>
        </p:nvSpPr>
        <p:spPr>
          <a:xfrm>
            <a:off x="2233311" y="4115538"/>
            <a:ext cx="199391" cy="4133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ts val="1200"/>
              </a:lnSpc>
              <a:defRPr b="1" sz="1500">
                <a:solidFill>
                  <a:schemeClr val="accent1"/>
                </a:solidFill>
                <a:latin typeface="Times Roman"/>
                <a:ea typeface="Times Roman"/>
                <a:cs typeface="Times Roman"/>
                <a:sym typeface="Times Roman"/>
              </a:defRPr>
            </a:pPr>
            <a:r>
              <a:t>2</a:t>
            </a:r>
          </a:p>
          <a:p>
            <a:pPr>
              <a:lnSpc>
                <a:spcPts val="1200"/>
              </a:lnSpc>
              <a:defRPr b="1" sz="1500">
                <a:solidFill>
                  <a:schemeClr val="accent1"/>
                </a:solidFill>
                <a:latin typeface="Times Roman"/>
                <a:ea typeface="Times Roman"/>
                <a:cs typeface="Times Roman"/>
                <a:sym typeface="Times Roman"/>
              </a:defRPr>
            </a:pPr>
            <a:r>
              <a:t>4</a:t>
            </a:r>
          </a:p>
        </p:txBody>
      </p:sp>
      <p:sp>
        <p:nvSpPr>
          <p:cNvPr id="357" name="Linie"/>
          <p:cNvSpPr/>
          <p:nvPr/>
        </p:nvSpPr>
        <p:spPr>
          <a:xfrm>
            <a:off x="2215146" y="5225800"/>
            <a:ext cx="2247409" cy="1"/>
          </a:xfrm>
          <a:prstGeom prst="line">
            <a:avLst/>
          </a:prstGeom>
          <a:ln w="25400">
            <a:solidFill>
              <a:schemeClr val="accent1"/>
            </a:solidFill>
            <a:tailEnd type="arrow"/>
          </a:ln>
        </p:spPr>
        <p:txBody>
          <a:bodyPr lIns="45719" rIns="45719"/>
          <a:lstStyle/>
          <a:p>
            <a:pPr/>
          </a:p>
        </p:txBody>
      </p:sp>
      <p:sp>
        <p:nvSpPr>
          <p:cNvPr id="358" name="Form"/>
          <p:cNvSpPr/>
          <p:nvPr/>
        </p:nvSpPr>
        <p:spPr>
          <a:xfrm>
            <a:off x="3044157" y="5157214"/>
            <a:ext cx="148316" cy="122732"/>
          </a:xfrm>
          <a:custGeom>
            <a:avLst/>
            <a:gdLst/>
            <a:ahLst/>
            <a:cxnLst>
              <a:cxn ang="0">
                <a:pos x="wd2" y="hd2"/>
              </a:cxn>
              <a:cxn ang="5400000">
                <a:pos x="wd2" y="hd2"/>
              </a:cxn>
              <a:cxn ang="10800000">
                <a:pos x="wd2" y="hd2"/>
              </a:cxn>
              <a:cxn ang="16200000">
                <a:pos x="wd2" y="hd2"/>
              </a:cxn>
            </a:cxnLst>
            <a:rect l="0" t="0" r="r" b="b"/>
            <a:pathLst>
              <a:path w="19963" h="18330" fill="norm" stroke="1"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atOff val="-33333"/>
              <a:lumOff val="29999"/>
            </a:schemeClr>
          </a:solidFill>
          <a:ln w="25400">
            <a:solidFill>
              <a:schemeClr val="accent1">
                <a:satOff val="-33333"/>
                <a:lumOff val="29999"/>
              </a:schemeClr>
            </a:solidFill>
          </a:ln>
        </p:spPr>
        <p:txBody>
          <a:bodyPr lIns="45719" rIns="45719"/>
          <a:lstStyle/>
          <a:p>
            <a:pPr/>
          </a:p>
        </p:txBody>
      </p:sp>
      <p:sp>
        <p:nvSpPr>
          <p:cNvPr id="359" name="Zeit"/>
          <p:cNvSpPr txBox="1"/>
          <p:nvPr/>
        </p:nvSpPr>
        <p:spPr>
          <a:xfrm>
            <a:off x="4460014" y="5086452"/>
            <a:ext cx="358191"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i="1" sz="1200"/>
            </a:lvl1pPr>
          </a:lstStyle>
          <a:p>
            <a:pPr/>
            <a:r>
              <a:t>Zeit</a:t>
            </a:r>
          </a:p>
        </p:txBody>
      </p:sp>
      <p:sp>
        <p:nvSpPr>
          <p:cNvPr id="360" name="Form"/>
          <p:cNvSpPr/>
          <p:nvPr/>
        </p:nvSpPr>
        <p:spPr>
          <a:xfrm>
            <a:off x="3444588" y="5162219"/>
            <a:ext cx="148316" cy="122732"/>
          </a:xfrm>
          <a:custGeom>
            <a:avLst/>
            <a:gdLst/>
            <a:ahLst/>
            <a:cxnLst>
              <a:cxn ang="0">
                <a:pos x="wd2" y="hd2"/>
              </a:cxn>
              <a:cxn ang="5400000">
                <a:pos x="wd2" y="hd2"/>
              </a:cxn>
              <a:cxn ang="10800000">
                <a:pos x="wd2" y="hd2"/>
              </a:cxn>
              <a:cxn ang="16200000">
                <a:pos x="wd2" y="hd2"/>
              </a:cxn>
            </a:cxnLst>
            <a:rect l="0" t="0" r="r" b="b"/>
            <a:pathLst>
              <a:path w="19963" h="18330" fill="norm" stroke="1"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pPr/>
          </a:p>
        </p:txBody>
      </p:sp>
      <p:sp>
        <p:nvSpPr>
          <p:cNvPr id="361" name="Form"/>
          <p:cNvSpPr/>
          <p:nvPr/>
        </p:nvSpPr>
        <p:spPr>
          <a:xfrm>
            <a:off x="3879136" y="5162219"/>
            <a:ext cx="148315" cy="122732"/>
          </a:xfrm>
          <a:custGeom>
            <a:avLst/>
            <a:gdLst/>
            <a:ahLst/>
            <a:cxnLst>
              <a:cxn ang="0">
                <a:pos x="wd2" y="hd2"/>
              </a:cxn>
              <a:cxn ang="5400000">
                <a:pos x="wd2" y="hd2"/>
              </a:cxn>
              <a:cxn ang="10800000">
                <a:pos x="wd2" y="hd2"/>
              </a:cxn>
              <a:cxn ang="16200000">
                <a:pos x="wd2" y="hd2"/>
              </a:cxn>
            </a:cxnLst>
            <a:rect l="0" t="0" r="r" b="b"/>
            <a:pathLst>
              <a:path w="19963" h="18330" fill="norm" stroke="1"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atOff val="-33333"/>
              <a:lumOff val="29999"/>
            </a:schemeClr>
          </a:solidFill>
          <a:ln w="25400">
            <a:solidFill>
              <a:schemeClr val="accent1">
                <a:satOff val="-33333"/>
                <a:lumOff val="29999"/>
              </a:schemeClr>
            </a:solidFill>
          </a:ln>
        </p:spPr>
        <p:txBody>
          <a:bodyPr lIns="45719" rIns="45719"/>
          <a:lstStyle/>
          <a:p>
            <a:pPr/>
          </a:p>
        </p:txBody>
      </p:sp>
      <p:sp>
        <p:nvSpPr>
          <p:cNvPr id="362" name="Form"/>
          <p:cNvSpPr/>
          <p:nvPr/>
        </p:nvSpPr>
        <p:spPr>
          <a:xfrm>
            <a:off x="2659082" y="5157214"/>
            <a:ext cx="148316" cy="122732"/>
          </a:xfrm>
          <a:custGeom>
            <a:avLst/>
            <a:gdLst/>
            <a:ahLst/>
            <a:cxnLst>
              <a:cxn ang="0">
                <a:pos x="wd2" y="hd2"/>
              </a:cxn>
              <a:cxn ang="5400000">
                <a:pos x="wd2" y="hd2"/>
              </a:cxn>
              <a:cxn ang="10800000">
                <a:pos x="wd2" y="hd2"/>
              </a:cxn>
              <a:cxn ang="16200000">
                <a:pos x="wd2" y="hd2"/>
              </a:cxn>
            </a:cxnLst>
            <a:rect l="0" t="0" r="r" b="b"/>
            <a:pathLst>
              <a:path w="19963" h="18330" fill="norm" stroke="1"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lumOff val="-8000"/>
            </a:schemeClr>
          </a:solidFill>
          <a:ln w="25400">
            <a:solidFill>
              <a:schemeClr val="accent1">
                <a:lumOff val="-8000"/>
              </a:schemeClr>
            </a:solidFill>
          </a:ln>
        </p:spPr>
        <p:txBody>
          <a:bodyPr lIns="45719" rIns="45719"/>
          <a:lstStyle/>
          <a:p>
            <a:pPr/>
          </a:p>
        </p:txBody>
      </p:sp>
      <p:sp>
        <p:nvSpPr>
          <p:cNvPr id="363" name="Linie"/>
          <p:cNvSpPr/>
          <p:nvPr/>
        </p:nvSpPr>
        <p:spPr>
          <a:xfrm flipV="1">
            <a:off x="2815557" y="4930535"/>
            <a:ext cx="1" cy="311852"/>
          </a:xfrm>
          <a:prstGeom prst="line">
            <a:avLst/>
          </a:prstGeom>
          <a:ln w="25400">
            <a:solidFill>
              <a:schemeClr val="accent1">
                <a:lumOff val="-8000"/>
              </a:schemeClr>
            </a:solidFill>
          </a:ln>
        </p:spPr>
        <p:txBody>
          <a:bodyPr lIns="45719" rIns="45719"/>
          <a:lstStyle/>
          <a:p>
            <a:pPr/>
          </a:p>
        </p:txBody>
      </p:sp>
      <p:sp>
        <p:nvSpPr>
          <p:cNvPr id="364" name="Linie"/>
          <p:cNvSpPr/>
          <p:nvPr/>
        </p:nvSpPr>
        <p:spPr>
          <a:xfrm flipV="1">
            <a:off x="3200436" y="4916369"/>
            <a:ext cx="1" cy="311852"/>
          </a:xfrm>
          <a:prstGeom prst="line">
            <a:avLst/>
          </a:prstGeom>
          <a:ln w="25400">
            <a:solidFill>
              <a:schemeClr val="accent1">
                <a:satOff val="-33333"/>
                <a:lumOff val="29999"/>
              </a:schemeClr>
            </a:solidFill>
          </a:ln>
        </p:spPr>
        <p:txBody>
          <a:bodyPr lIns="45719" rIns="45719"/>
          <a:lstStyle/>
          <a:p>
            <a:pPr/>
          </a:p>
        </p:txBody>
      </p:sp>
      <p:sp>
        <p:nvSpPr>
          <p:cNvPr id="365" name="Linie"/>
          <p:cNvSpPr/>
          <p:nvPr/>
        </p:nvSpPr>
        <p:spPr>
          <a:xfrm flipV="1">
            <a:off x="3598015" y="4907890"/>
            <a:ext cx="1" cy="311852"/>
          </a:xfrm>
          <a:prstGeom prst="line">
            <a:avLst/>
          </a:prstGeom>
          <a:ln w="25400">
            <a:solidFill>
              <a:schemeClr val="accent1"/>
            </a:solidFill>
          </a:ln>
        </p:spPr>
        <p:txBody>
          <a:bodyPr lIns="45719" rIns="45719"/>
          <a:lstStyle/>
          <a:p>
            <a:pPr/>
          </a:p>
        </p:txBody>
      </p:sp>
      <p:sp>
        <p:nvSpPr>
          <p:cNvPr id="366" name="Linie"/>
          <p:cNvSpPr/>
          <p:nvPr/>
        </p:nvSpPr>
        <p:spPr>
          <a:xfrm flipV="1">
            <a:off x="4034959" y="4909286"/>
            <a:ext cx="1" cy="311852"/>
          </a:xfrm>
          <a:prstGeom prst="line">
            <a:avLst/>
          </a:prstGeom>
          <a:ln w="25400">
            <a:solidFill>
              <a:schemeClr val="accent1">
                <a:satOff val="-33333"/>
                <a:lumOff val="29999"/>
              </a:schemeClr>
            </a:solidFill>
          </a:ln>
        </p:spPr>
        <p:txBody>
          <a:bodyPr lIns="45719" rIns="45719"/>
          <a:lstStyle/>
          <a:p>
            <a:pPr/>
          </a:p>
        </p:txBody>
      </p:sp>
      <p:sp>
        <p:nvSpPr>
          <p:cNvPr id="367" name="Linie"/>
          <p:cNvSpPr/>
          <p:nvPr/>
        </p:nvSpPr>
        <p:spPr>
          <a:xfrm flipV="1">
            <a:off x="2227846" y="5024848"/>
            <a:ext cx="1" cy="200953"/>
          </a:xfrm>
          <a:prstGeom prst="line">
            <a:avLst/>
          </a:prstGeom>
          <a:ln w="25400">
            <a:solidFill>
              <a:schemeClr val="accent1"/>
            </a:solidFill>
          </a:ln>
        </p:spPr>
        <p:txBody>
          <a:bodyPr lIns="45719" rIns="45719"/>
          <a:lstStyle/>
          <a:p>
            <a:pPr/>
          </a:p>
        </p:txBody>
      </p:sp>
      <p:sp>
        <p:nvSpPr>
          <p:cNvPr id="368" name="4…"/>
          <p:cNvSpPr txBox="1"/>
          <p:nvPr/>
        </p:nvSpPr>
        <p:spPr>
          <a:xfrm>
            <a:off x="2246011" y="5044183"/>
            <a:ext cx="199391" cy="4133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ts val="1200"/>
              </a:lnSpc>
              <a:defRPr b="1" sz="1500">
                <a:solidFill>
                  <a:schemeClr val="accent1"/>
                </a:solidFill>
                <a:latin typeface="Times Roman"/>
                <a:ea typeface="Times Roman"/>
                <a:cs typeface="Times Roman"/>
                <a:sym typeface="Times Roman"/>
              </a:defRPr>
            </a:pPr>
            <a:r>
              <a:t>4</a:t>
            </a:r>
          </a:p>
          <a:p>
            <a:pPr>
              <a:lnSpc>
                <a:spcPts val="1200"/>
              </a:lnSpc>
              <a:defRPr b="1" sz="1500">
                <a:solidFill>
                  <a:schemeClr val="accent1"/>
                </a:solidFill>
                <a:latin typeface="Times Roman"/>
                <a:ea typeface="Times Roman"/>
                <a:cs typeface="Times Roman"/>
                <a:sym typeface="Times Roman"/>
              </a:defRPr>
            </a:pPr>
            <a:r>
              <a:t>8</a:t>
            </a:r>
          </a:p>
        </p:txBody>
      </p:sp>
      <p:sp>
        <p:nvSpPr>
          <p:cNvPr id="369" name="Linie"/>
          <p:cNvSpPr/>
          <p:nvPr/>
        </p:nvSpPr>
        <p:spPr>
          <a:xfrm flipV="1">
            <a:off x="4254735" y="5044038"/>
            <a:ext cx="1" cy="200953"/>
          </a:xfrm>
          <a:prstGeom prst="line">
            <a:avLst/>
          </a:prstGeom>
          <a:ln w="25400">
            <a:solidFill>
              <a:schemeClr val="accent1"/>
            </a:solidFill>
          </a:ln>
        </p:spPr>
        <p:txBody>
          <a:bodyPr lIns="45719" rIns="45719"/>
          <a:lstStyle/>
          <a:p>
            <a:pPr/>
          </a:p>
        </p:txBody>
      </p:sp>
      <p:sp>
        <p:nvSpPr>
          <p:cNvPr id="370" name="Form"/>
          <p:cNvSpPr/>
          <p:nvPr/>
        </p:nvSpPr>
        <p:spPr>
          <a:xfrm>
            <a:off x="3444588" y="4243010"/>
            <a:ext cx="148316" cy="122732"/>
          </a:xfrm>
          <a:custGeom>
            <a:avLst/>
            <a:gdLst/>
            <a:ahLst/>
            <a:cxnLst>
              <a:cxn ang="0">
                <a:pos x="wd2" y="hd2"/>
              </a:cxn>
              <a:cxn ang="5400000">
                <a:pos x="wd2" y="hd2"/>
              </a:cxn>
              <a:cxn ang="10800000">
                <a:pos x="wd2" y="hd2"/>
              </a:cxn>
              <a:cxn ang="16200000">
                <a:pos x="wd2" y="hd2"/>
              </a:cxn>
            </a:cxnLst>
            <a:rect l="0" t="0" r="r" b="b"/>
            <a:pathLst>
              <a:path w="19963" h="18330" fill="norm" stroke="1"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lumOff val="-8000"/>
            </a:schemeClr>
          </a:solidFill>
          <a:ln w="25400">
            <a:solidFill>
              <a:schemeClr val="accent1">
                <a:lumOff val="-8000"/>
              </a:schemeClr>
            </a:solidFill>
          </a:ln>
        </p:spPr>
        <p:txBody>
          <a:bodyPr lIns="45719" rIns="45719"/>
          <a:lstStyle/>
          <a:p>
            <a:pPr/>
          </a:p>
        </p:txBody>
      </p:sp>
      <p:sp>
        <p:nvSpPr>
          <p:cNvPr id="371" name="Form"/>
          <p:cNvSpPr/>
          <p:nvPr/>
        </p:nvSpPr>
        <p:spPr>
          <a:xfrm>
            <a:off x="3447081" y="4243010"/>
            <a:ext cx="148315" cy="122732"/>
          </a:xfrm>
          <a:custGeom>
            <a:avLst/>
            <a:gdLst/>
            <a:ahLst/>
            <a:cxnLst>
              <a:cxn ang="0">
                <a:pos x="wd2" y="hd2"/>
              </a:cxn>
              <a:cxn ang="5400000">
                <a:pos x="wd2" y="hd2"/>
              </a:cxn>
              <a:cxn ang="10800000">
                <a:pos x="wd2" y="hd2"/>
              </a:cxn>
              <a:cxn ang="16200000">
                <a:pos x="wd2" y="hd2"/>
              </a:cxn>
            </a:cxnLst>
            <a:rect l="0" t="0" r="r" b="b"/>
            <a:pathLst>
              <a:path w="19963" h="18330" fill="norm" stroke="1"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pPr/>
          </a:p>
        </p:txBody>
      </p:sp>
      <p:sp>
        <p:nvSpPr>
          <p:cNvPr id="372" name="Form"/>
          <p:cNvSpPr/>
          <p:nvPr/>
        </p:nvSpPr>
        <p:spPr>
          <a:xfrm>
            <a:off x="2659082" y="4238005"/>
            <a:ext cx="148316" cy="122732"/>
          </a:xfrm>
          <a:custGeom>
            <a:avLst/>
            <a:gdLst/>
            <a:ahLst/>
            <a:cxnLst>
              <a:cxn ang="0">
                <a:pos x="wd2" y="hd2"/>
              </a:cxn>
              <a:cxn ang="5400000">
                <a:pos x="wd2" y="hd2"/>
              </a:cxn>
              <a:cxn ang="10800000">
                <a:pos x="wd2" y="hd2"/>
              </a:cxn>
              <a:cxn ang="16200000">
                <a:pos x="wd2" y="hd2"/>
              </a:cxn>
            </a:cxnLst>
            <a:rect l="0" t="0" r="r" b="b"/>
            <a:pathLst>
              <a:path w="19963" h="18330" fill="norm" stroke="1"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lumOff val="-8000"/>
            </a:schemeClr>
          </a:solidFill>
          <a:ln w="25400">
            <a:solidFill>
              <a:schemeClr val="accent1">
                <a:lumOff val="-8000"/>
              </a:schemeClr>
            </a:solidFill>
          </a:ln>
        </p:spPr>
        <p:txBody>
          <a:bodyPr lIns="45719" rIns="45719"/>
          <a:lstStyle/>
          <a:p>
            <a:pPr/>
          </a:p>
        </p:txBody>
      </p:sp>
      <p:sp>
        <p:nvSpPr>
          <p:cNvPr id="373" name="Linie"/>
          <p:cNvSpPr/>
          <p:nvPr/>
        </p:nvSpPr>
        <p:spPr>
          <a:xfrm flipV="1">
            <a:off x="2808475" y="3990078"/>
            <a:ext cx="1" cy="311852"/>
          </a:xfrm>
          <a:prstGeom prst="line">
            <a:avLst/>
          </a:prstGeom>
          <a:ln w="25400">
            <a:solidFill>
              <a:schemeClr val="accent1">
                <a:lumOff val="-8000"/>
              </a:schemeClr>
            </a:solidFill>
          </a:ln>
        </p:spPr>
        <p:txBody>
          <a:bodyPr lIns="45719" rIns="45719"/>
          <a:lstStyle/>
          <a:p>
            <a:pPr/>
          </a:p>
        </p:txBody>
      </p:sp>
      <p:sp>
        <p:nvSpPr>
          <p:cNvPr id="374" name="Linie"/>
          <p:cNvSpPr/>
          <p:nvPr/>
        </p:nvSpPr>
        <p:spPr>
          <a:xfrm flipV="1">
            <a:off x="3602904" y="4004243"/>
            <a:ext cx="1" cy="311852"/>
          </a:xfrm>
          <a:prstGeom prst="line">
            <a:avLst/>
          </a:prstGeom>
          <a:ln w="25400">
            <a:solidFill>
              <a:schemeClr val="accent1"/>
            </a:solidFill>
          </a:ln>
        </p:spPr>
        <p:txBody>
          <a:bodyPr lIns="45719" rIns="45719"/>
          <a:lstStyle/>
          <a:p>
            <a:pPr/>
          </a:p>
        </p:txBody>
      </p:sp>
      <p:sp>
        <p:nvSpPr>
          <p:cNvPr id="375" name="Betonung auf Schlag 1 und 3"/>
          <p:cNvSpPr txBox="1"/>
          <p:nvPr/>
        </p:nvSpPr>
        <p:spPr>
          <a:xfrm>
            <a:off x="4922799" y="5010528"/>
            <a:ext cx="1253822"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atin typeface="D-DIN"/>
                <a:ea typeface="D-DIN"/>
                <a:cs typeface="D-DIN"/>
                <a:sym typeface="D-DIN"/>
              </a:defRPr>
            </a:lvl1pPr>
          </a:lstStyle>
          <a:p>
            <a:pPr/>
            <a:r>
              <a:t>Betonung auf Schlag 1 und 3</a:t>
            </a:r>
          </a:p>
        </p:txBody>
      </p:sp>
      <p:sp>
        <p:nvSpPr>
          <p:cNvPr id="376" name="1"/>
          <p:cNvSpPr txBox="1"/>
          <p:nvPr/>
        </p:nvSpPr>
        <p:spPr>
          <a:xfrm>
            <a:off x="2646382" y="5295516"/>
            <a:ext cx="18889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1</a:t>
            </a:r>
          </a:p>
        </p:txBody>
      </p:sp>
      <p:sp>
        <p:nvSpPr>
          <p:cNvPr id="377" name="2"/>
          <p:cNvSpPr txBox="1"/>
          <p:nvPr/>
        </p:nvSpPr>
        <p:spPr>
          <a:xfrm>
            <a:off x="3037530" y="5281350"/>
            <a:ext cx="18889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2</a:t>
            </a:r>
          </a:p>
        </p:txBody>
      </p:sp>
      <p:sp>
        <p:nvSpPr>
          <p:cNvPr id="378" name="3"/>
          <p:cNvSpPr txBox="1"/>
          <p:nvPr/>
        </p:nvSpPr>
        <p:spPr>
          <a:xfrm>
            <a:off x="3424806" y="5301034"/>
            <a:ext cx="188898"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3</a:t>
            </a:r>
          </a:p>
        </p:txBody>
      </p:sp>
      <p:sp>
        <p:nvSpPr>
          <p:cNvPr id="379" name="4"/>
          <p:cNvSpPr txBox="1"/>
          <p:nvPr/>
        </p:nvSpPr>
        <p:spPr>
          <a:xfrm>
            <a:off x="3853845" y="5286869"/>
            <a:ext cx="18889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4</a:t>
            </a:r>
          </a:p>
        </p:txBody>
      </p:sp>
      <p:sp>
        <p:nvSpPr>
          <p:cNvPr id="380" name="1"/>
          <p:cNvSpPr txBox="1"/>
          <p:nvPr/>
        </p:nvSpPr>
        <p:spPr>
          <a:xfrm>
            <a:off x="2646375" y="4387826"/>
            <a:ext cx="188898"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1</a:t>
            </a:r>
          </a:p>
        </p:txBody>
      </p:sp>
      <p:sp>
        <p:nvSpPr>
          <p:cNvPr id="381" name="2"/>
          <p:cNvSpPr txBox="1"/>
          <p:nvPr/>
        </p:nvSpPr>
        <p:spPr>
          <a:xfrm>
            <a:off x="3456482" y="4394908"/>
            <a:ext cx="18889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2</a:t>
            </a:r>
          </a:p>
        </p:txBody>
      </p:sp>
      <p:sp>
        <p:nvSpPr>
          <p:cNvPr id="382" name="Betonung auf Schlag 1"/>
          <p:cNvSpPr txBox="1"/>
          <p:nvPr/>
        </p:nvSpPr>
        <p:spPr>
          <a:xfrm>
            <a:off x="4938017" y="4062059"/>
            <a:ext cx="1253822"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atin typeface="D-DIN"/>
                <a:ea typeface="D-DIN"/>
                <a:cs typeface="D-DIN"/>
                <a:sym typeface="D-DIN"/>
              </a:defRPr>
            </a:lvl1pPr>
          </a:lstStyle>
          <a:p>
            <a:pPr/>
            <a:r>
              <a:t>Betonung auf Schlag 1</a:t>
            </a:r>
          </a:p>
        </p:txBody>
      </p:sp>
      <p:sp>
        <p:nvSpPr>
          <p:cNvPr id="383" name="Abbildung 2…"/>
          <p:cNvSpPr txBox="1"/>
          <p:nvPr/>
        </p:nvSpPr>
        <p:spPr>
          <a:xfrm>
            <a:off x="2110138" y="3475103"/>
            <a:ext cx="1690214" cy="3666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pPr>
            <a:r>
              <a:t>Abbildung 2</a:t>
            </a:r>
          </a:p>
          <a:p>
            <a:pPr>
              <a:defRPr i="1" sz="1000"/>
            </a:pPr>
            <a:r>
              <a:t>Vergleich 2/4- und 4/4-Takt. </a:t>
            </a:r>
          </a:p>
        </p:txBody>
      </p:sp>
      <p:sp>
        <p:nvSpPr>
          <p:cNvPr id="384" name="Form"/>
          <p:cNvSpPr/>
          <p:nvPr/>
        </p:nvSpPr>
        <p:spPr>
          <a:xfrm rot="1560000">
            <a:off x="2772315" y="4909884"/>
            <a:ext cx="211892" cy="728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066" y="17292"/>
                  <a:pt x="18041" y="14777"/>
                  <a:pt x="15910" y="14535"/>
                </a:cubicBezTo>
                <a:cubicBezTo>
                  <a:pt x="13147" y="14221"/>
                  <a:pt x="10552" y="17790"/>
                  <a:pt x="7827" y="19019"/>
                </a:cubicBezTo>
                <a:cubicBezTo>
                  <a:pt x="6506" y="19614"/>
                  <a:pt x="5186" y="19698"/>
                  <a:pt x="3897" y="19264"/>
                </a:cubicBezTo>
                <a:cubicBezTo>
                  <a:pt x="3506" y="17389"/>
                  <a:pt x="3118" y="15510"/>
                  <a:pt x="2732" y="13626"/>
                </a:cubicBezTo>
                <a:cubicBezTo>
                  <a:pt x="1821" y="9179"/>
                  <a:pt x="911" y="4649"/>
                  <a:pt x="0" y="0"/>
                </a:cubicBezTo>
                <a:cubicBezTo>
                  <a:pt x="2292" y="7659"/>
                  <a:pt x="5708" y="11655"/>
                  <a:pt x="9185" y="10747"/>
                </a:cubicBezTo>
                <a:cubicBezTo>
                  <a:pt x="11813" y="10060"/>
                  <a:pt x="14379" y="6533"/>
                  <a:pt x="16976" y="8198"/>
                </a:cubicBezTo>
                <a:cubicBezTo>
                  <a:pt x="19280" y="9677"/>
                  <a:pt x="21083" y="14901"/>
                  <a:pt x="21600" y="21600"/>
                </a:cubicBezTo>
                <a:close/>
              </a:path>
            </a:pathLst>
          </a:custGeom>
          <a:solidFill>
            <a:srgbClr val="48A47B"/>
          </a:solidFill>
          <a:ln w="12700">
            <a:miter lim="400000"/>
          </a:ln>
        </p:spPr>
        <p:txBody>
          <a:bodyPr lIns="45719" rIns="45719"/>
          <a:lstStyle/>
          <a:p>
            <a:pPr/>
          </a:p>
        </p:txBody>
      </p:sp>
      <p:sp>
        <p:nvSpPr>
          <p:cNvPr id="385" name="Form"/>
          <p:cNvSpPr/>
          <p:nvPr/>
        </p:nvSpPr>
        <p:spPr>
          <a:xfrm rot="1560000">
            <a:off x="3156490" y="4903534"/>
            <a:ext cx="211892" cy="728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066" y="17292"/>
                  <a:pt x="18041" y="14777"/>
                  <a:pt x="15910" y="14535"/>
                </a:cubicBezTo>
                <a:cubicBezTo>
                  <a:pt x="13147" y="14221"/>
                  <a:pt x="10552" y="17790"/>
                  <a:pt x="7827" y="19019"/>
                </a:cubicBezTo>
                <a:cubicBezTo>
                  <a:pt x="6506" y="19614"/>
                  <a:pt x="5186" y="19698"/>
                  <a:pt x="3897" y="19264"/>
                </a:cubicBezTo>
                <a:cubicBezTo>
                  <a:pt x="3506" y="17389"/>
                  <a:pt x="3118" y="15510"/>
                  <a:pt x="2732" y="13626"/>
                </a:cubicBezTo>
                <a:cubicBezTo>
                  <a:pt x="1821" y="9179"/>
                  <a:pt x="911" y="4649"/>
                  <a:pt x="0" y="0"/>
                </a:cubicBezTo>
                <a:cubicBezTo>
                  <a:pt x="2292" y="7659"/>
                  <a:pt x="5708" y="11655"/>
                  <a:pt x="9185" y="10747"/>
                </a:cubicBezTo>
                <a:cubicBezTo>
                  <a:pt x="11813" y="10060"/>
                  <a:pt x="14379" y="6533"/>
                  <a:pt x="16976" y="8198"/>
                </a:cubicBezTo>
                <a:cubicBezTo>
                  <a:pt x="19280" y="9677"/>
                  <a:pt x="21083" y="14901"/>
                  <a:pt x="21600" y="21600"/>
                </a:cubicBezTo>
                <a:close/>
              </a:path>
            </a:pathLst>
          </a:custGeom>
          <a:solidFill>
            <a:schemeClr val="accent1">
              <a:satOff val="-33333"/>
              <a:lumOff val="29999"/>
            </a:schemeClr>
          </a:solidFill>
          <a:ln w="12700">
            <a:miter lim="400000"/>
          </a:ln>
        </p:spPr>
        <p:txBody>
          <a:bodyPr lIns="45719" rIns="45719"/>
          <a:lstStyle/>
          <a:p>
            <a:pPr/>
          </a:p>
        </p:txBody>
      </p:sp>
      <p:sp>
        <p:nvSpPr>
          <p:cNvPr id="386" name="Form"/>
          <p:cNvSpPr/>
          <p:nvPr/>
        </p:nvSpPr>
        <p:spPr>
          <a:xfrm rot="1560000">
            <a:off x="3553366" y="4894009"/>
            <a:ext cx="211892" cy="728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066" y="17292"/>
                  <a:pt x="18041" y="14777"/>
                  <a:pt x="15910" y="14535"/>
                </a:cubicBezTo>
                <a:cubicBezTo>
                  <a:pt x="13147" y="14221"/>
                  <a:pt x="10552" y="17790"/>
                  <a:pt x="7827" y="19019"/>
                </a:cubicBezTo>
                <a:cubicBezTo>
                  <a:pt x="6506" y="19614"/>
                  <a:pt x="5186" y="19698"/>
                  <a:pt x="3897" y="19264"/>
                </a:cubicBezTo>
                <a:cubicBezTo>
                  <a:pt x="3506" y="17389"/>
                  <a:pt x="3118" y="15510"/>
                  <a:pt x="2732" y="13626"/>
                </a:cubicBezTo>
                <a:cubicBezTo>
                  <a:pt x="1821" y="9179"/>
                  <a:pt x="911" y="4649"/>
                  <a:pt x="0" y="0"/>
                </a:cubicBezTo>
                <a:cubicBezTo>
                  <a:pt x="2292" y="7659"/>
                  <a:pt x="5708" y="11655"/>
                  <a:pt x="9185" y="10747"/>
                </a:cubicBezTo>
                <a:cubicBezTo>
                  <a:pt x="11813" y="10060"/>
                  <a:pt x="14379" y="6533"/>
                  <a:pt x="16976" y="8198"/>
                </a:cubicBezTo>
                <a:cubicBezTo>
                  <a:pt x="19280" y="9677"/>
                  <a:pt x="21083" y="14901"/>
                  <a:pt x="21600" y="21600"/>
                </a:cubicBezTo>
                <a:close/>
              </a:path>
            </a:pathLst>
          </a:custGeom>
          <a:solidFill>
            <a:srgbClr val="5CCC99"/>
          </a:solidFill>
          <a:ln w="12700">
            <a:miter lim="400000"/>
          </a:ln>
        </p:spPr>
        <p:txBody>
          <a:bodyPr lIns="45719" rIns="45719"/>
          <a:lstStyle/>
          <a:p>
            <a:pPr/>
          </a:p>
        </p:txBody>
      </p:sp>
      <p:sp>
        <p:nvSpPr>
          <p:cNvPr id="387" name="Form"/>
          <p:cNvSpPr/>
          <p:nvPr/>
        </p:nvSpPr>
        <p:spPr>
          <a:xfrm rot="1560000">
            <a:off x="3988341" y="4890834"/>
            <a:ext cx="211892" cy="728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066" y="17292"/>
                  <a:pt x="18041" y="14777"/>
                  <a:pt x="15910" y="14535"/>
                </a:cubicBezTo>
                <a:cubicBezTo>
                  <a:pt x="13147" y="14221"/>
                  <a:pt x="10552" y="17790"/>
                  <a:pt x="7827" y="19019"/>
                </a:cubicBezTo>
                <a:cubicBezTo>
                  <a:pt x="6506" y="19614"/>
                  <a:pt x="5186" y="19698"/>
                  <a:pt x="3897" y="19264"/>
                </a:cubicBezTo>
                <a:cubicBezTo>
                  <a:pt x="3506" y="17389"/>
                  <a:pt x="3118" y="15510"/>
                  <a:pt x="2732" y="13626"/>
                </a:cubicBezTo>
                <a:cubicBezTo>
                  <a:pt x="1821" y="9179"/>
                  <a:pt x="911" y="4649"/>
                  <a:pt x="0" y="0"/>
                </a:cubicBezTo>
                <a:cubicBezTo>
                  <a:pt x="2292" y="7659"/>
                  <a:pt x="5708" y="11655"/>
                  <a:pt x="9185" y="10747"/>
                </a:cubicBezTo>
                <a:cubicBezTo>
                  <a:pt x="11813" y="10060"/>
                  <a:pt x="14379" y="6533"/>
                  <a:pt x="16976" y="8198"/>
                </a:cubicBezTo>
                <a:cubicBezTo>
                  <a:pt x="19280" y="9677"/>
                  <a:pt x="21083" y="14901"/>
                  <a:pt x="21600" y="21600"/>
                </a:cubicBezTo>
                <a:close/>
              </a:path>
            </a:pathLst>
          </a:custGeom>
          <a:solidFill>
            <a:schemeClr val="accent1">
              <a:satOff val="-33333"/>
              <a:lumOff val="29999"/>
            </a:schemeClr>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Titel 1"/>
          <p:cNvSpPr txBox="1"/>
          <p:nvPr>
            <p:ph type="title"/>
          </p:nvPr>
        </p:nvSpPr>
        <p:spPr>
          <a:xfrm>
            <a:off x="209892" y="91403"/>
            <a:ext cx="5616774" cy="864097"/>
          </a:xfrm>
          <a:prstGeom prst="rect">
            <a:avLst/>
          </a:prstGeom>
        </p:spPr>
        <p:txBody>
          <a:bodyPr/>
          <a:lstStyle/>
          <a:p>
            <a:pPr/>
            <a:r>
              <a:t>Musiktheorie: Takt, Metrum, Rhythmus</a:t>
            </a:r>
          </a:p>
        </p:txBody>
      </p:sp>
      <p:sp>
        <p:nvSpPr>
          <p:cNvPr id="390"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91"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92"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93" name="Inhaltsplatzhalter 2"/>
          <p:cNvSpPr txBox="1"/>
          <p:nvPr/>
        </p:nvSpPr>
        <p:spPr>
          <a:xfrm>
            <a:off x="592752" y="1380198"/>
            <a:ext cx="7682952" cy="286792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426799">
              <a:spcBef>
                <a:spcPts val="500"/>
              </a:spcBef>
              <a:defRPr b="1" sz="1520">
                <a:latin typeface="D-DIN"/>
                <a:ea typeface="D-DIN"/>
                <a:cs typeface="D-DIN"/>
                <a:sym typeface="D-DIN"/>
              </a:defRPr>
            </a:pPr>
            <a:r>
              <a:t>Takt: </a:t>
            </a:r>
          </a:p>
          <a:p>
            <a:pPr lvl="1" indent="217170" defTabSz="426799">
              <a:spcBef>
                <a:spcPts val="500"/>
              </a:spcBef>
              <a:defRPr sz="1520">
                <a:latin typeface="D-DIN"/>
                <a:ea typeface="D-DIN"/>
                <a:cs typeface="D-DIN"/>
                <a:sym typeface="D-DIN"/>
              </a:defRPr>
            </a:pPr>
            <a:r>
              <a:t>Der Grundschlag/Puls eines Musikstücks wird durch den Takt in Abschnitte geteilt. Je nach Strukturierung der Schläge ergibt sich eine bestimmte Taktart, z.B. ein 4/4-Takt.</a:t>
            </a:r>
          </a:p>
          <a:p>
            <a:pPr lvl="1" indent="217170" defTabSz="426799">
              <a:spcBef>
                <a:spcPts val="500"/>
              </a:spcBef>
              <a:defRPr sz="1520">
                <a:latin typeface="D-DIN"/>
                <a:ea typeface="D-DIN"/>
                <a:cs typeface="D-DIN"/>
                <a:sym typeface="D-DIN"/>
              </a:defRPr>
            </a:pPr>
          </a:p>
          <a:p>
            <a:pPr defTabSz="426799">
              <a:spcBef>
                <a:spcPts val="500"/>
              </a:spcBef>
              <a:defRPr b="1" sz="1520">
                <a:latin typeface="D-DIN"/>
                <a:ea typeface="D-DIN"/>
                <a:cs typeface="D-DIN"/>
                <a:sym typeface="D-DIN"/>
              </a:defRPr>
            </a:pPr>
            <a:r>
              <a:t>Metrum (lat. „Maß“):</a:t>
            </a:r>
            <a:r>
              <a:rPr b="0"/>
              <a:t> </a:t>
            </a:r>
            <a:endParaRPr b="0"/>
          </a:p>
          <a:p>
            <a:pPr lvl="1" indent="217170" defTabSz="426799">
              <a:spcBef>
                <a:spcPts val="500"/>
              </a:spcBef>
              <a:defRPr b="1" sz="1520">
                <a:latin typeface="D-DIN"/>
                <a:ea typeface="D-DIN"/>
                <a:cs typeface="D-DIN"/>
                <a:sym typeface="D-DIN"/>
              </a:defRPr>
            </a:pPr>
            <a:r>
              <a:rPr b="0"/>
              <a:t>Betonung der Schläge, abhängig vom Takt</a:t>
            </a:r>
          </a:p>
          <a:p>
            <a:pPr lvl="1" indent="217170" defTabSz="426799">
              <a:spcBef>
                <a:spcPts val="500"/>
              </a:spcBef>
              <a:defRPr sz="1520">
                <a:latin typeface="D-DIN"/>
                <a:ea typeface="D-DIN"/>
                <a:cs typeface="D-DIN"/>
                <a:sym typeface="D-DIN"/>
              </a:defRPr>
            </a:pPr>
          </a:p>
          <a:p>
            <a:pPr defTabSz="426799">
              <a:spcBef>
                <a:spcPts val="500"/>
              </a:spcBef>
              <a:defRPr sz="1520">
                <a:latin typeface="D-DIN"/>
                <a:ea typeface="D-DIN"/>
                <a:cs typeface="D-DIN"/>
                <a:sym typeface="D-DIN"/>
              </a:defRPr>
            </a:pPr>
            <a:r>
              <a:rPr b="1"/>
              <a:t>Rhythmus: </a:t>
            </a:r>
            <a:endParaRPr b="1"/>
          </a:p>
          <a:p>
            <a:pPr lvl="1" indent="217170" defTabSz="426799">
              <a:spcBef>
                <a:spcPts val="500"/>
              </a:spcBef>
              <a:defRPr sz="1520">
                <a:latin typeface="D-DIN"/>
                <a:ea typeface="D-DIN"/>
                <a:cs typeface="D-DIN"/>
                <a:sym typeface="D-DIN"/>
              </a:defRPr>
            </a:pPr>
            <a:r>
              <a:t>Akzentmuster, liegt „über“ Takt &amp; Metrum</a:t>
            </a:r>
          </a:p>
        </p:txBody>
      </p:sp>
      <p:pic>
        <p:nvPicPr>
          <p:cNvPr id="394" name="Bildschirmfoto 2021-05-24 um 14.09.25.png" descr="Bildschirmfoto 2021-05-24 um 14.09.25.png"/>
          <p:cNvPicPr>
            <a:picLocks noChangeAspect="1"/>
          </p:cNvPicPr>
          <p:nvPr/>
        </p:nvPicPr>
        <p:blipFill>
          <a:blip r:embed="rId2">
            <a:extLst/>
          </a:blip>
          <a:srcRect l="0" t="20676" r="0" b="0"/>
          <a:stretch>
            <a:fillRect/>
          </a:stretch>
        </p:blipFill>
        <p:spPr>
          <a:xfrm>
            <a:off x="1867668" y="4747243"/>
            <a:ext cx="5159382" cy="1144781"/>
          </a:xfrm>
          <a:prstGeom prst="rect">
            <a:avLst/>
          </a:prstGeom>
          <a:ln w="12700">
            <a:miter lim="400000"/>
          </a:ln>
        </p:spPr>
      </p:pic>
      <p:sp>
        <p:nvSpPr>
          <p:cNvPr id="395" name="Abbildung 3…"/>
          <p:cNvSpPr txBox="1"/>
          <p:nvPr/>
        </p:nvSpPr>
        <p:spPr>
          <a:xfrm>
            <a:off x="1859921" y="4335223"/>
            <a:ext cx="2111212" cy="3666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pPr>
            <a:r>
              <a:t>Abbildung 3</a:t>
            </a:r>
          </a:p>
          <a:p>
            <a:pPr>
              <a:defRPr i="1" sz="1000"/>
            </a:pPr>
            <a:r>
              <a:t>Rumba-Clave über einem 4/4-Takt. </a:t>
            </a:r>
          </a:p>
        </p:txBody>
      </p:sp>
      <p:sp>
        <p:nvSpPr>
          <p:cNvPr id="396" name="Rechteck"/>
          <p:cNvSpPr/>
          <p:nvPr/>
        </p:nvSpPr>
        <p:spPr>
          <a:xfrm>
            <a:off x="2163714" y="5217317"/>
            <a:ext cx="1149867" cy="238855"/>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397" name="IchMachLala, 2021"/>
          <p:cNvSpPr txBox="1"/>
          <p:nvPr/>
        </p:nvSpPr>
        <p:spPr>
          <a:xfrm>
            <a:off x="1777742" y="5941969"/>
            <a:ext cx="748046" cy="180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latin typeface="D-DIN"/>
                <a:ea typeface="D-DIN"/>
                <a:cs typeface="D-DIN"/>
                <a:sym typeface="D-DIN"/>
              </a:defRPr>
            </a:lvl1pPr>
          </a:lstStyle>
          <a:p>
            <a:pPr/>
            <a:r>
              <a:t>IchMachLala, 2021</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9" name="Titel 1"/>
          <p:cNvSpPr txBox="1"/>
          <p:nvPr>
            <p:ph type="title"/>
          </p:nvPr>
        </p:nvSpPr>
        <p:spPr>
          <a:xfrm>
            <a:off x="505414" y="91403"/>
            <a:ext cx="5616774" cy="864097"/>
          </a:xfrm>
          <a:prstGeom prst="rect">
            <a:avLst/>
          </a:prstGeom>
        </p:spPr>
        <p:txBody>
          <a:bodyPr/>
          <a:lstStyle/>
          <a:p>
            <a:pPr/>
            <a:r>
              <a:t>Gruppenarbeit</a:t>
            </a:r>
          </a:p>
        </p:txBody>
      </p:sp>
      <p:sp>
        <p:nvSpPr>
          <p:cNvPr id="400"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01"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02"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403" name="Liégeois-Chauvel et al., 1998, S. 1855"/>
          <p:cNvSpPr txBox="1"/>
          <p:nvPr/>
        </p:nvSpPr>
        <p:spPr>
          <a:xfrm>
            <a:off x="256817" y="5522559"/>
            <a:ext cx="4573546"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700"/>
              </a:spcBef>
              <a:defRPr sz="800">
                <a:latin typeface="D-DIN"/>
                <a:ea typeface="D-DIN"/>
                <a:cs typeface="D-DIN"/>
                <a:sym typeface="D-DIN"/>
              </a:defRPr>
            </a:pPr>
            <a:r>
              <a:t>Liégeois-Chauvel et al., 1998, S. 1855</a:t>
            </a:r>
          </a:p>
          <a:p>
            <a:pPr>
              <a:spcBef>
                <a:spcPts val="700"/>
              </a:spcBef>
              <a:defRPr sz="800">
                <a:latin typeface="D-DIN"/>
                <a:ea typeface="D-DIN"/>
                <a:cs typeface="D-DIN"/>
                <a:sym typeface="D-DIN"/>
              </a:defRPr>
            </a:pPr>
            <a:r>
              <a:t> </a:t>
            </a:r>
          </a:p>
        </p:txBody>
      </p:sp>
      <p:pic>
        <p:nvPicPr>
          <p:cNvPr id="404" name="Bildschirmfoto 2021-05-24 um 12.10.15.png" descr="Bildschirmfoto 2021-05-24 um 12.10.15.png"/>
          <p:cNvPicPr>
            <a:picLocks noChangeAspect="1"/>
          </p:cNvPicPr>
          <p:nvPr/>
        </p:nvPicPr>
        <p:blipFill>
          <a:blip r:embed="rId3">
            <a:extLst/>
          </a:blip>
          <a:srcRect l="7683" t="64314" r="55943" b="0"/>
          <a:stretch>
            <a:fillRect/>
          </a:stretch>
        </p:blipFill>
        <p:spPr>
          <a:xfrm>
            <a:off x="293183" y="4197110"/>
            <a:ext cx="2004811" cy="1370105"/>
          </a:xfrm>
          <a:prstGeom prst="rect">
            <a:avLst/>
          </a:prstGeom>
          <a:ln w="12700">
            <a:miter lim="400000"/>
          </a:ln>
        </p:spPr>
      </p:pic>
      <p:pic>
        <p:nvPicPr>
          <p:cNvPr id="405" name="Bildschirmfoto 2021-05-24 um 12.10.15.png" descr="Bildschirmfoto 2021-05-24 um 12.10.15.png"/>
          <p:cNvPicPr>
            <a:picLocks noChangeAspect="1"/>
          </p:cNvPicPr>
          <p:nvPr/>
        </p:nvPicPr>
        <p:blipFill>
          <a:blip r:embed="rId3">
            <a:extLst/>
          </a:blip>
          <a:srcRect l="8256" t="14916" r="55814" b="51331"/>
          <a:stretch>
            <a:fillRect/>
          </a:stretch>
        </p:blipFill>
        <p:spPr>
          <a:xfrm>
            <a:off x="4372884" y="4191768"/>
            <a:ext cx="2080340" cy="1361315"/>
          </a:xfrm>
          <a:prstGeom prst="rect">
            <a:avLst/>
          </a:prstGeom>
          <a:ln w="12700">
            <a:miter lim="400000"/>
          </a:ln>
        </p:spPr>
      </p:pic>
      <p:pic>
        <p:nvPicPr>
          <p:cNvPr id="406" name="Bildschirmfoto 2021-05-24 um 12.10.15.png" descr="Bildschirmfoto 2021-05-24 um 12.10.15.png"/>
          <p:cNvPicPr>
            <a:picLocks noChangeAspect="1"/>
          </p:cNvPicPr>
          <p:nvPr/>
        </p:nvPicPr>
        <p:blipFill>
          <a:blip r:embed="rId3">
            <a:extLst/>
          </a:blip>
          <a:srcRect l="58644" t="15344" r="6487" b="51866"/>
          <a:stretch>
            <a:fillRect/>
          </a:stretch>
        </p:blipFill>
        <p:spPr>
          <a:xfrm>
            <a:off x="6459934" y="4210744"/>
            <a:ext cx="1998366" cy="1309006"/>
          </a:xfrm>
          <a:prstGeom prst="rect">
            <a:avLst/>
          </a:prstGeom>
          <a:ln w="12700">
            <a:miter lim="400000"/>
          </a:ln>
        </p:spPr>
      </p:pic>
      <p:pic>
        <p:nvPicPr>
          <p:cNvPr id="407" name="Bildschirmfoto 2021-05-24 um 12.10.15.png" descr="Bildschirmfoto 2021-05-24 um 12.10.15.png"/>
          <p:cNvPicPr>
            <a:picLocks noChangeAspect="1"/>
          </p:cNvPicPr>
          <p:nvPr/>
        </p:nvPicPr>
        <p:blipFill>
          <a:blip r:embed="rId3">
            <a:extLst/>
          </a:blip>
          <a:srcRect l="59551" t="65050" r="5089" b="258"/>
          <a:stretch>
            <a:fillRect/>
          </a:stretch>
        </p:blipFill>
        <p:spPr>
          <a:xfrm>
            <a:off x="2315367" y="4180449"/>
            <a:ext cx="2054872" cy="1404318"/>
          </a:xfrm>
          <a:prstGeom prst="rect">
            <a:avLst/>
          </a:prstGeom>
          <a:ln w="12700">
            <a:miter lim="400000"/>
          </a:ln>
        </p:spPr>
      </p:pic>
      <p:pic>
        <p:nvPicPr>
          <p:cNvPr id="408" name="Bildschirmfoto 2021-05-24 um 12.09.51.png" descr="Bildschirmfoto 2021-05-24 um 12.09.51.png"/>
          <p:cNvPicPr>
            <a:picLocks noChangeAspect="1"/>
          </p:cNvPicPr>
          <p:nvPr/>
        </p:nvPicPr>
        <p:blipFill>
          <a:blip r:embed="rId4">
            <a:extLst/>
          </a:blip>
          <a:srcRect l="0" t="10211" r="0" b="32365"/>
          <a:stretch>
            <a:fillRect/>
          </a:stretch>
        </p:blipFill>
        <p:spPr>
          <a:xfrm>
            <a:off x="158890" y="1599756"/>
            <a:ext cx="8327407" cy="2085717"/>
          </a:xfrm>
          <a:prstGeom prst="rect">
            <a:avLst/>
          </a:prstGeom>
          <a:ln w="12700">
            <a:miter lim="400000"/>
          </a:ln>
        </p:spPr>
      </p:pic>
      <p:sp>
        <p:nvSpPr>
          <p:cNvPr id="409" name="Abbildung 4…"/>
          <p:cNvSpPr txBox="1"/>
          <p:nvPr/>
        </p:nvSpPr>
        <p:spPr>
          <a:xfrm>
            <a:off x="296579" y="3864019"/>
            <a:ext cx="5752633"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20000"/>
              </a:lnSpc>
              <a:spcBef>
                <a:spcPts val="700"/>
              </a:spcBef>
              <a:defRPr b="1" sz="800">
                <a:latin typeface="D-DIN"/>
                <a:ea typeface="D-DIN"/>
                <a:cs typeface="D-DIN"/>
                <a:sym typeface="D-DIN"/>
              </a:defRPr>
            </a:pPr>
            <a:r>
              <a:t>Abbildung 4</a:t>
            </a:r>
          </a:p>
          <a:p>
            <a:pPr>
              <a:lnSpc>
                <a:spcPct val="20000"/>
              </a:lnSpc>
              <a:spcBef>
                <a:spcPts val="700"/>
              </a:spcBef>
              <a:defRPr sz="800">
                <a:latin typeface="D-DIN"/>
                <a:ea typeface="D-DIN"/>
                <a:cs typeface="D-DIN"/>
                <a:sym typeface="D-DIN"/>
              </a:defRPr>
            </a:pPr>
            <a:r>
              <a:t>Verortung der Läsionen bei den getesteten Patient*innen in der Studie von Liégeois-Chauvel et al., 1998.</a:t>
            </a:r>
          </a:p>
          <a:p>
            <a:pPr>
              <a:lnSpc>
                <a:spcPct val="20000"/>
              </a:lnSpc>
              <a:spcBef>
                <a:spcPts val="700"/>
              </a:spcBef>
              <a:defRPr sz="800">
                <a:latin typeface="D-DIN"/>
                <a:ea typeface="D-DIN"/>
                <a:cs typeface="D-DIN"/>
                <a:sym typeface="D-DIN"/>
              </a:defRPr>
            </a:pPr>
            <a:r>
              <a:t>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Abgerundetes Rechteck"/>
          <p:cNvSpPr/>
          <p:nvPr/>
        </p:nvSpPr>
        <p:spPr>
          <a:xfrm>
            <a:off x="5167652" y="4779068"/>
            <a:ext cx="143472" cy="414557"/>
          </a:xfrm>
          <a:prstGeom prst="roundRect">
            <a:avLst>
              <a:gd name="adj" fmla="val 50000"/>
            </a:avLst>
          </a:prstGeom>
          <a:solidFill>
            <a:srgbClr val="6AACDA"/>
          </a:solidFill>
          <a:ln w="25400">
            <a:solidFill>
              <a:schemeClr val="accent3">
                <a:lumOff val="44000"/>
              </a:schemeClr>
            </a:solidFill>
          </a:ln>
        </p:spPr>
        <p:txBody>
          <a:bodyPr lIns="45719" rIns="45719"/>
          <a:lstStyle/>
          <a:p>
            <a:pPr/>
          </a:p>
        </p:txBody>
      </p:sp>
      <p:pic>
        <p:nvPicPr>
          <p:cNvPr id="414" name="Bildschirmfoto 2021-05-26 um 12.44.34.png" descr="Bildschirmfoto 2021-05-26 um 12.44.34.png"/>
          <p:cNvPicPr>
            <a:picLocks noChangeAspect="1"/>
          </p:cNvPicPr>
          <p:nvPr/>
        </p:nvPicPr>
        <p:blipFill>
          <a:blip r:embed="rId3">
            <a:alphaModFix amt="50344"/>
            <a:extLst/>
          </a:blip>
          <a:srcRect l="0" t="0" r="0" b="71752"/>
          <a:stretch>
            <a:fillRect/>
          </a:stretch>
        </p:blipFill>
        <p:spPr>
          <a:xfrm>
            <a:off x="519225" y="4724833"/>
            <a:ext cx="6414788" cy="564351"/>
          </a:xfrm>
          <a:prstGeom prst="rect">
            <a:avLst/>
          </a:prstGeom>
          <a:ln w="12700">
            <a:miter lim="400000"/>
          </a:ln>
        </p:spPr>
      </p:pic>
      <p:sp>
        <p:nvSpPr>
          <p:cNvPr id="415" name="Abgerundetes Rechteck"/>
          <p:cNvSpPr/>
          <p:nvPr/>
        </p:nvSpPr>
        <p:spPr>
          <a:xfrm>
            <a:off x="5170651" y="5293920"/>
            <a:ext cx="143471" cy="452050"/>
          </a:xfrm>
          <a:prstGeom prst="roundRect">
            <a:avLst>
              <a:gd name="adj" fmla="val 50000"/>
            </a:avLst>
          </a:prstGeom>
          <a:solidFill>
            <a:srgbClr val="6AACDA"/>
          </a:solidFill>
          <a:ln w="25400">
            <a:solidFill>
              <a:schemeClr val="accent3">
                <a:lumOff val="44000"/>
              </a:schemeClr>
            </a:solidFill>
          </a:ln>
        </p:spPr>
        <p:txBody>
          <a:bodyPr lIns="45719" rIns="45719"/>
          <a:lstStyle/>
          <a:p>
            <a:pPr/>
          </a:p>
        </p:txBody>
      </p:sp>
      <p:sp>
        <p:nvSpPr>
          <p:cNvPr id="416" name="Titel 1"/>
          <p:cNvSpPr txBox="1"/>
          <p:nvPr>
            <p:ph type="title"/>
          </p:nvPr>
        </p:nvSpPr>
        <p:spPr>
          <a:xfrm>
            <a:off x="428833" y="91403"/>
            <a:ext cx="5616774" cy="864097"/>
          </a:xfrm>
          <a:prstGeom prst="rect">
            <a:avLst/>
          </a:prstGeom>
        </p:spPr>
        <p:txBody>
          <a:bodyPr/>
          <a:lstStyle/>
          <a:p>
            <a:pPr/>
            <a:r>
              <a:t>Versuchsaufbau</a:t>
            </a:r>
          </a:p>
        </p:txBody>
      </p:sp>
      <p:sp>
        <p:nvSpPr>
          <p:cNvPr id="417"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18"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19"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420" name="Test 1 (warm up): Familiarity Test…"/>
          <p:cNvSpPr txBox="1"/>
          <p:nvPr/>
        </p:nvSpPr>
        <p:spPr>
          <a:xfrm>
            <a:off x="431477" y="1262613"/>
            <a:ext cx="7854958" cy="33588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2200"/>
              </a:lnSpc>
              <a:spcBef>
                <a:spcPts val="1200"/>
              </a:spcBef>
              <a:defRPr b="1" sz="1600">
                <a:solidFill>
                  <a:schemeClr val="accent4">
                    <a:lumOff val="13999"/>
                  </a:schemeClr>
                </a:solidFill>
                <a:latin typeface="D-DIN"/>
                <a:ea typeface="D-DIN"/>
                <a:cs typeface="D-DIN"/>
                <a:sym typeface="D-DIN"/>
              </a:defRPr>
            </a:pPr>
            <a:r>
              <a:t>Test 1 (warm up): Familiarity Test</a:t>
            </a:r>
          </a:p>
          <a:p>
            <a:pPr defTabSz="457200">
              <a:lnSpc>
                <a:spcPts val="2200"/>
              </a:lnSpc>
              <a:spcBef>
                <a:spcPts val="1200"/>
              </a:spcBef>
              <a:defRPr b="1" sz="1600">
                <a:latin typeface="D-DIN"/>
                <a:ea typeface="D-DIN"/>
                <a:cs typeface="D-DIN"/>
                <a:sym typeface="D-DIN"/>
              </a:defRPr>
            </a:pPr>
            <a:r>
              <a:t>Test 2: Pitch organization conditions </a:t>
            </a:r>
          </a:p>
          <a:p>
            <a:pPr lvl="1" marL="531394" indent="-150394" defTabSz="457200">
              <a:lnSpc>
                <a:spcPts val="2200"/>
              </a:lnSpc>
              <a:spcBef>
                <a:spcPts val="1200"/>
              </a:spcBef>
              <a:buSzPct val="100000"/>
              <a:buChar char="•"/>
              <a:defRPr sz="1600">
                <a:latin typeface="D-DIN"/>
                <a:ea typeface="D-DIN"/>
                <a:cs typeface="D-DIN"/>
                <a:sym typeface="D-DIN"/>
              </a:defRPr>
            </a:pPr>
            <a:r>
              <a:t>Subtest 1 - </a:t>
            </a:r>
            <a:r>
              <a:rPr b="1"/>
              <a:t>Contour-violated</a:t>
            </a:r>
            <a:r>
              <a:t>: Tonhöhe einer Note wird verändert, sodass die Kontur anders ist, Tonart wird aber beibehalten</a:t>
            </a:r>
          </a:p>
          <a:p>
            <a:pPr lvl="1" marL="531394" indent="-150394" defTabSz="457200">
              <a:lnSpc>
                <a:spcPts val="2200"/>
              </a:lnSpc>
              <a:spcBef>
                <a:spcPts val="1200"/>
              </a:spcBef>
              <a:buSzPct val="100000"/>
              <a:buChar char="•"/>
              <a:defRPr sz="1600">
                <a:latin typeface="D-DIN"/>
                <a:ea typeface="D-DIN"/>
                <a:cs typeface="D-DIN"/>
                <a:sym typeface="D-DIN"/>
              </a:defRPr>
            </a:pPr>
            <a:r>
              <a:t>Subtest 2 - </a:t>
            </a:r>
            <a:r>
              <a:rPr b="1"/>
              <a:t>Key-violated</a:t>
            </a:r>
            <a:r>
              <a:t>: Tonhöhe einer Note wird verändert, Kontur wird beibehalten, Tonart wird verändert (klingt nach verstimmtem Ton)</a:t>
            </a:r>
          </a:p>
          <a:p>
            <a:pPr lvl="1" marL="531394" indent="-150394" defTabSz="457200">
              <a:lnSpc>
                <a:spcPts val="2200"/>
              </a:lnSpc>
              <a:spcBef>
                <a:spcPts val="1200"/>
              </a:spcBef>
              <a:buSzPct val="100000"/>
              <a:buChar char="•"/>
              <a:defRPr sz="1600">
                <a:latin typeface="D-DIN"/>
                <a:ea typeface="D-DIN"/>
                <a:cs typeface="D-DIN"/>
                <a:sym typeface="D-DIN"/>
              </a:defRPr>
            </a:pPr>
            <a:r>
              <a:t>Subtest 3 - </a:t>
            </a:r>
            <a:r>
              <a:rPr b="1"/>
              <a:t>Interval-violated</a:t>
            </a:r>
            <a:r>
              <a:t>: Tonhöhe einer Note wird verändert, Kontur wird beibehalten, Tonart wird auch beibehalten</a:t>
            </a:r>
          </a:p>
        </p:txBody>
      </p:sp>
      <p:sp>
        <p:nvSpPr>
          <p:cNvPr id="421" name="Linie"/>
          <p:cNvSpPr/>
          <p:nvPr/>
        </p:nvSpPr>
        <p:spPr>
          <a:xfrm>
            <a:off x="5249675" y="5016585"/>
            <a:ext cx="313256" cy="78104"/>
          </a:xfrm>
          <a:prstGeom prst="line">
            <a:avLst/>
          </a:prstGeom>
          <a:ln w="19050">
            <a:solidFill>
              <a:srgbClr val="FF2F92"/>
            </a:solidFill>
            <a:tailEnd type="stealth"/>
          </a:ln>
        </p:spPr>
        <p:txBody>
          <a:bodyPr lIns="45719" rIns="45719"/>
          <a:lstStyle/>
          <a:p>
            <a:pPr/>
          </a:p>
        </p:txBody>
      </p:sp>
      <p:sp>
        <p:nvSpPr>
          <p:cNvPr id="422" name="Abbildung 5…"/>
          <p:cNvSpPr txBox="1"/>
          <p:nvPr/>
        </p:nvSpPr>
        <p:spPr>
          <a:xfrm>
            <a:off x="1166147" y="4402100"/>
            <a:ext cx="5169940" cy="3666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pPr>
            <a:r>
              <a:t>Abbildung 5</a:t>
            </a:r>
          </a:p>
          <a:p>
            <a:pPr>
              <a:defRPr sz="1000"/>
            </a:pPr>
            <a:r>
              <a:t>Originalmelodie (A) und Alternative mit contour-violation (B), veränderter Ton blau markiert</a:t>
            </a:r>
          </a:p>
        </p:txBody>
      </p:sp>
      <p:sp>
        <p:nvSpPr>
          <p:cNvPr id="423" name="Liégeois-Chauvel et al., 1998, S. 1858"/>
          <p:cNvSpPr txBox="1"/>
          <p:nvPr/>
        </p:nvSpPr>
        <p:spPr>
          <a:xfrm>
            <a:off x="1169435" y="5782426"/>
            <a:ext cx="4573546"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700"/>
              </a:spcBef>
              <a:defRPr sz="800">
                <a:latin typeface="D-DIN"/>
                <a:ea typeface="D-DIN"/>
                <a:cs typeface="D-DIN"/>
                <a:sym typeface="D-DIN"/>
              </a:defRPr>
            </a:pPr>
            <a:r>
              <a:t>Liégeois-Chauvel et al., 1998, S. 1858</a:t>
            </a:r>
          </a:p>
          <a:p>
            <a:pPr>
              <a:spcBef>
                <a:spcPts val="700"/>
              </a:spcBef>
              <a:defRPr sz="800">
                <a:latin typeface="D-DIN"/>
                <a:ea typeface="D-DIN"/>
                <a:cs typeface="D-DIN"/>
                <a:sym typeface="D-DIN"/>
              </a:defRPr>
            </a:pPr>
            <a:r>
              <a:t> </a:t>
            </a:r>
          </a:p>
        </p:txBody>
      </p:sp>
      <p:pic>
        <p:nvPicPr>
          <p:cNvPr id="424" name="Bildschirmfoto 2021-05-26 um 12.44.34.png" descr="Bildschirmfoto 2021-05-26 um 12.44.34.png"/>
          <p:cNvPicPr>
            <a:picLocks noChangeAspect="1"/>
          </p:cNvPicPr>
          <p:nvPr/>
        </p:nvPicPr>
        <p:blipFill>
          <a:blip r:embed="rId3">
            <a:alphaModFix amt="50018"/>
            <a:extLst/>
          </a:blip>
          <a:srcRect l="214" t="55187" r="0" b="19312"/>
          <a:stretch>
            <a:fillRect/>
          </a:stretch>
        </p:blipFill>
        <p:spPr>
          <a:xfrm>
            <a:off x="535968" y="5237731"/>
            <a:ext cx="6401006" cy="509449"/>
          </a:xfrm>
          <a:prstGeom prst="rect">
            <a:avLst/>
          </a:prstGeom>
          <a:ln w="12700">
            <a:miter lim="400000"/>
          </a:ln>
        </p:spPr>
      </p:pic>
      <p:sp>
        <p:nvSpPr>
          <p:cNvPr id="425" name="Linie"/>
          <p:cNvSpPr/>
          <p:nvPr/>
        </p:nvSpPr>
        <p:spPr>
          <a:xfrm>
            <a:off x="4874540" y="5587633"/>
            <a:ext cx="325754" cy="39999"/>
          </a:xfrm>
          <a:prstGeom prst="line">
            <a:avLst/>
          </a:prstGeom>
          <a:ln w="19050">
            <a:solidFill>
              <a:srgbClr val="FF2F92"/>
            </a:solidFill>
            <a:tailEnd type="stealth"/>
          </a:ln>
        </p:spPr>
        <p:txBody>
          <a:bodyPr lIns="45719" rIns="45719"/>
          <a:lstStyle/>
          <a:p>
            <a:pPr/>
          </a:p>
        </p:txBody>
      </p:sp>
      <p:sp>
        <p:nvSpPr>
          <p:cNvPr id="426" name="Linie"/>
          <p:cNvSpPr/>
          <p:nvPr/>
        </p:nvSpPr>
        <p:spPr>
          <a:xfrm>
            <a:off x="5271196" y="5622670"/>
            <a:ext cx="281251" cy="1"/>
          </a:xfrm>
          <a:prstGeom prst="line">
            <a:avLst/>
          </a:prstGeom>
          <a:ln w="19050">
            <a:solidFill>
              <a:srgbClr val="FF2F92"/>
            </a:solidFill>
            <a:tailEnd type="stealth"/>
          </a:ln>
        </p:spPr>
        <p:txBody>
          <a:bodyPr lIns="45719" rIns="45719"/>
          <a:lstStyle/>
          <a:p>
            <a:pPr/>
          </a:p>
        </p:txBody>
      </p:sp>
      <p:sp>
        <p:nvSpPr>
          <p:cNvPr id="427" name="Linie"/>
          <p:cNvSpPr/>
          <p:nvPr/>
        </p:nvSpPr>
        <p:spPr>
          <a:xfrm flipV="1">
            <a:off x="4885217" y="5022637"/>
            <a:ext cx="301275" cy="31666"/>
          </a:xfrm>
          <a:prstGeom prst="line">
            <a:avLst/>
          </a:prstGeom>
          <a:ln w="19050">
            <a:solidFill>
              <a:srgbClr val="FF2F92"/>
            </a:solidFill>
            <a:tailEnd type="stealth"/>
          </a:ln>
        </p:spPr>
        <p:txBody>
          <a:bodyPr lIns="45719" rIns="45719"/>
          <a:lstStyle/>
          <a:p>
            <a:pPr/>
          </a:p>
        </p:txBody>
      </p:sp>
      <p:sp>
        <p:nvSpPr>
          <p:cNvPr id="428" name="Oval"/>
          <p:cNvSpPr/>
          <p:nvPr/>
        </p:nvSpPr>
        <p:spPr>
          <a:xfrm rot="20100000">
            <a:off x="4807069" y="5572030"/>
            <a:ext cx="66871" cy="44541"/>
          </a:xfrm>
          <a:prstGeom prst="ellipse">
            <a:avLst/>
          </a:prstGeom>
          <a:solidFill>
            <a:schemeClr val="accent4">
              <a:lumOff val="-8800"/>
            </a:schemeClr>
          </a:solidFill>
          <a:ln w="25400">
            <a:solidFill>
              <a:schemeClr val="accent4">
                <a:lumOff val="-8800"/>
              </a:schemeClr>
            </a:solidFill>
          </a:ln>
        </p:spPr>
        <p:txBody>
          <a:bodyPr lIns="45719" rIns="45719"/>
          <a:lstStyle/>
          <a:p>
            <a:pPr/>
          </a:p>
        </p:txBody>
      </p:sp>
      <p:sp>
        <p:nvSpPr>
          <p:cNvPr id="429" name="Oval"/>
          <p:cNvSpPr/>
          <p:nvPr/>
        </p:nvSpPr>
        <p:spPr>
          <a:xfrm rot="20100000">
            <a:off x="5194419" y="5603780"/>
            <a:ext cx="66871" cy="44541"/>
          </a:xfrm>
          <a:prstGeom prst="ellipse">
            <a:avLst/>
          </a:prstGeom>
          <a:solidFill>
            <a:schemeClr val="accent4">
              <a:lumOff val="-8800"/>
            </a:schemeClr>
          </a:solidFill>
          <a:ln w="25400">
            <a:solidFill>
              <a:schemeClr val="accent4">
                <a:lumOff val="-8800"/>
              </a:schemeClr>
            </a:solidFill>
          </a:ln>
        </p:spPr>
        <p:txBody>
          <a:bodyPr lIns="45719" rIns="45719"/>
          <a:lstStyle/>
          <a:p>
            <a:pPr/>
          </a:p>
        </p:txBody>
      </p:sp>
      <p:sp>
        <p:nvSpPr>
          <p:cNvPr id="430" name="Oval"/>
          <p:cNvSpPr/>
          <p:nvPr/>
        </p:nvSpPr>
        <p:spPr>
          <a:xfrm rot="20100000">
            <a:off x="4810244" y="5041805"/>
            <a:ext cx="66871" cy="44541"/>
          </a:xfrm>
          <a:prstGeom prst="ellipse">
            <a:avLst/>
          </a:prstGeom>
          <a:solidFill>
            <a:schemeClr val="accent4">
              <a:lumOff val="-8800"/>
            </a:schemeClr>
          </a:solidFill>
          <a:ln w="25400">
            <a:solidFill>
              <a:schemeClr val="accent4">
                <a:lumOff val="-8800"/>
              </a:schemeClr>
            </a:solidFill>
          </a:ln>
        </p:spPr>
        <p:txBody>
          <a:bodyPr lIns="45719" rIns="45719"/>
          <a:lstStyle/>
          <a:p>
            <a:pPr/>
          </a:p>
        </p:txBody>
      </p:sp>
      <p:sp>
        <p:nvSpPr>
          <p:cNvPr id="431" name="Oval"/>
          <p:cNvSpPr/>
          <p:nvPr/>
        </p:nvSpPr>
        <p:spPr>
          <a:xfrm rot="20100000">
            <a:off x="5572244" y="5070380"/>
            <a:ext cx="66871" cy="44541"/>
          </a:xfrm>
          <a:prstGeom prst="ellipse">
            <a:avLst/>
          </a:prstGeom>
          <a:solidFill>
            <a:schemeClr val="accent4">
              <a:lumOff val="-8800"/>
            </a:schemeClr>
          </a:solidFill>
          <a:ln w="25400">
            <a:solidFill>
              <a:schemeClr val="accent4">
                <a:lumOff val="-8800"/>
              </a:schemeClr>
            </a:solidFill>
          </a:ln>
        </p:spPr>
        <p:txBody>
          <a:bodyPr lIns="45719" rIns="45719"/>
          <a:lstStyle/>
          <a:p>
            <a:pPr/>
          </a:p>
        </p:txBody>
      </p:sp>
      <p:sp>
        <p:nvSpPr>
          <p:cNvPr id="432" name="Oval"/>
          <p:cNvSpPr/>
          <p:nvPr/>
        </p:nvSpPr>
        <p:spPr>
          <a:xfrm rot="20100000">
            <a:off x="5550019" y="5600605"/>
            <a:ext cx="66871" cy="44541"/>
          </a:xfrm>
          <a:prstGeom prst="ellipse">
            <a:avLst/>
          </a:prstGeom>
          <a:solidFill>
            <a:schemeClr val="accent4">
              <a:lumOff val="-8800"/>
            </a:schemeClr>
          </a:solidFill>
          <a:ln w="25400">
            <a:solidFill>
              <a:schemeClr val="accent4">
                <a:lumOff val="-8800"/>
              </a:schemeClr>
            </a:solidFill>
          </a:ln>
        </p:spPr>
        <p:txBody>
          <a:bodyPr lIns="45719" rIns="45719"/>
          <a:lstStyle/>
          <a:p>
            <a:pPr/>
          </a:p>
        </p:txBody>
      </p:sp>
      <p:sp>
        <p:nvSpPr>
          <p:cNvPr id="433" name="Linie"/>
          <p:cNvSpPr/>
          <p:nvPr/>
        </p:nvSpPr>
        <p:spPr>
          <a:xfrm flipV="1">
            <a:off x="4876799" y="5374160"/>
            <a:ext cx="1" cy="229715"/>
          </a:xfrm>
          <a:prstGeom prst="line">
            <a:avLst/>
          </a:prstGeom>
          <a:ln w="19050">
            <a:solidFill>
              <a:schemeClr val="accent4">
                <a:lumOff val="-8800"/>
              </a:schemeClr>
            </a:solidFill>
          </a:ln>
        </p:spPr>
        <p:txBody>
          <a:bodyPr lIns="45719" rIns="45719"/>
          <a:lstStyle/>
          <a:p>
            <a:pPr/>
          </a:p>
        </p:txBody>
      </p:sp>
      <p:sp>
        <p:nvSpPr>
          <p:cNvPr id="434" name="Linie"/>
          <p:cNvSpPr/>
          <p:nvPr/>
        </p:nvSpPr>
        <p:spPr>
          <a:xfrm flipV="1">
            <a:off x="4879974" y="4828060"/>
            <a:ext cx="1" cy="229715"/>
          </a:xfrm>
          <a:prstGeom prst="line">
            <a:avLst/>
          </a:prstGeom>
          <a:ln w="19050">
            <a:solidFill>
              <a:schemeClr val="accent4">
                <a:lumOff val="-8800"/>
              </a:schemeClr>
            </a:solidFill>
          </a:ln>
        </p:spPr>
        <p:txBody>
          <a:bodyPr lIns="45719" rIns="45719"/>
          <a:lstStyle/>
          <a:p>
            <a:pPr/>
          </a:p>
        </p:txBody>
      </p:sp>
      <p:sp>
        <p:nvSpPr>
          <p:cNvPr id="435" name="Linie"/>
          <p:cNvSpPr/>
          <p:nvPr/>
        </p:nvSpPr>
        <p:spPr>
          <a:xfrm flipV="1">
            <a:off x="5248274" y="4786785"/>
            <a:ext cx="1" cy="229715"/>
          </a:xfrm>
          <a:prstGeom prst="line">
            <a:avLst/>
          </a:prstGeom>
          <a:ln w="19050">
            <a:solidFill>
              <a:schemeClr val="accent4">
                <a:lumOff val="-8800"/>
              </a:schemeClr>
            </a:solidFill>
          </a:ln>
        </p:spPr>
        <p:txBody>
          <a:bodyPr lIns="45719" rIns="45719"/>
          <a:lstStyle/>
          <a:p>
            <a:pPr/>
          </a:p>
        </p:txBody>
      </p:sp>
      <p:sp>
        <p:nvSpPr>
          <p:cNvPr id="436" name="Linie"/>
          <p:cNvSpPr/>
          <p:nvPr/>
        </p:nvSpPr>
        <p:spPr>
          <a:xfrm flipV="1">
            <a:off x="5638799" y="4853460"/>
            <a:ext cx="1" cy="229715"/>
          </a:xfrm>
          <a:prstGeom prst="line">
            <a:avLst/>
          </a:prstGeom>
          <a:ln w="19050">
            <a:solidFill>
              <a:schemeClr val="accent4">
                <a:lumOff val="-8800"/>
              </a:schemeClr>
            </a:solidFill>
          </a:ln>
        </p:spPr>
        <p:txBody>
          <a:bodyPr lIns="45719" rIns="45719"/>
          <a:lstStyle/>
          <a:p>
            <a:pPr/>
          </a:p>
        </p:txBody>
      </p:sp>
      <p:sp>
        <p:nvSpPr>
          <p:cNvPr id="437" name="Linie"/>
          <p:cNvSpPr/>
          <p:nvPr/>
        </p:nvSpPr>
        <p:spPr>
          <a:xfrm flipV="1">
            <a:off x="5619749" y="5390035"/>
            <a:ext cx="1" cy="229715"/>
          </a:xfrm>
          <a:prstGeom prst="line">
            <a:avLst/>
          </a:prstGeom>
          <a:ln w="19050">
            <a:solidFill>
              <a:schemeClr val="accent4">
                <a:lumOff val="-8800"/>
              </a:schemeClr>
            </a:solidFill>
          </a:ln>
        </p:spPr>
        <p:txBody>
          <a:bodyPr lIns="45719" rIns="45719"/>
          <a:lstStyle/>
          <a:p>
            <a:pPr/>
          </a:p>
        </p:txBody>
      </p:sp>
      <p:sp>
        <p:nvSpPr>
          <p:cNvPr id="438" name="Linie"/>
          <p:cNvSpPr/>
          <p:nvPr/>
        </p:nvSpPr>
        <p:spPr>
          <a:xfrm flipV="1">
            <a:off x="5260974" y="5390035"/>
            <a:ext cx="1" cy="229715"/>
          </a:xfrm>
          <a:prstGeom prst="line">
            <a:avLst/>
          </a:prstGeom>
          <a:ln w="19050">
            <a:solidFill>
              <a:schemeClr val="accent4">
                <a:lumOff val="-8800"/>
              </a:schemeClr>
            </a:solidFill>
          </a:ln>
        </p:spPr>
        <p:txBody>
          <a:bodyPr lIns="45719" rIns="45719"/>
          <a:lstStyle/>
          <a:p>
            <a:pPr/>
          </a:p>
        </p:txBody>
      </p:sp>
      <p:sp>
        <p:nvSpPr>
          <p:cNvPr id="439" name="Oval"/>
          <p:cNvSpPr/>
          <p:nvPr/>
        </p:nvSpPr>
        <p:spPr>
          <a:xfrm rot="20100000">
            <a:off x="5188069" y="5010055"/>
            <a:ext cx="66871" cy="44541"/>
          </a:xfrm>
          <a:prstGeom prst="ellipse">
            <a:avLst/>
          </a:prstGeom>
          <a:solidFill>
            <a:schemeClr val="accent4">
              <a:lumOff val="-8800"/>
            </a:schemeClr>
          </a:solidFill>
          <a:ln w="25400">
            <a:solidFill>
              <a:schemeClr val="accent4">
                <a:lumOff val="-8800"/>
              </a:schemeClr>
            </a:solidFill>
          </a:ln>
        </p:spPr>
        <p:txBody>
          <a:bodyPr lIns="45719" rIns="45719"/>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Titel 1"/>
          <p:cNvSpPr txBox="1"/>
          <p:nvPr>
            <p:ph type="title"/>
          </p:nvPr>
        </p:nvSpPr>
        <p:spPr>
          <a:xfrm>
            <a:off x="428833" y="91403"/>
            <a:ext cx="5616774" cy="864097"/>
          </a:xfrm>
          <a:prstGeom prst="rect">
            <a:avLst/>
          </a:prstGeom>
        </p:spPr>
        <p:txBody>
          <a:bodyPr/>
          <a:lstStyle/>
          <a:p>
            <a:pPr/>
            <a:r>
              <a:t>Versuchsaufbau</a:t>
            </a:r>
          </a:p>
        </p:txBody>
      </p:sp>
      <p:sp>
        <p:nvSpPr>
          <p:cNvPr id="444"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45"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46"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447" name="Test 3: Temporal organization tasks…"/>
          <p:cNvSpPr txBox="1"/>
          <p:nvPr/>
        </p:nvSpPr>
        <p:spPr>
          <a:xfrm>
            <a:off x="389494" y="1479753"/>
            <a:ext cx="6734276" cy="38414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2200"/>
              </a:lnSpc>
              <a:spcBef>
                <a:spcPts val="1200"/>
              </a:spcBef>
              <a:defRPr b="1" sz="1600">
                <a:latin typeface="D-DIN"/>
                <a:ea typeface="D-DIN"/>
                <a:cs typeface="D-DIN"/>
                <a:sym typeface="D-DIN"/>
              </a:defRPr>
            </a:pPr>
            <a:r>
              <a:t>Test 3: Temporal organization tasks </a:t>
            </a:r>
          </a:p>
          <a:p>
            <a:pPr lvl="1" marL="541421" indent="-160421" defTabSz="457200">
              <a:lnSpc>
                <a:spcPts val="2200"/>
              </a:lnSpc>
              <a:spcBef>
                <a:spcPts val="1200"/>
              </a:spcBef>
              <a:buSzPct val="100000"/>
              <a:buChar char="•"/>
              <a:defRPr sz="1600">
                <a:latin typeface="D-DIN"/>
                <a:ea typeface="D-DIN"/>
                <a:cs typeface="D-DIN"/>
                <a:sym typeface="D-DIN"/>
              </a:defRPr>
            </a:pPr>
            <a:r>
              <a:t>Metrum: Ist das vorgespielte Stück ein Marsch (2/4 Takt) oder ein Walzer (3/4 Takt)?</a:t>
            </a:r>
          </a:p>
          <a:p>
            <a:pPr lvl="1" marL="541421" indent="-160421" defTabSz="457200">
              <a:lnSpc>
                <a:spcPts val="2200"/>
              </a:lnSpc>
              <a:spcBef>
                <a:spcPts val="1200"/>
              </a:spcBef>
              <a:buSzPct val="100000"/>
              <a:buChar char="•"/>
              <a:defRPr sz="1600">
                <a:latin typeface="D-DIN"/>
                <a:ea typeface="D-DIN"/>
                <a:cs typeface="D-DIN"/>
                <a:sym typeface="D-DIN"/>
              </a:defRPr>
            </a:pPr>
            <a:r>
              <a:t>Rhythmus: Hat ein vorgespieltes Musikstück den gleichen Rhythmus wie ein Target-Musikstück?</a:t>
            </a:r>
          </a:p>
          <a:p>
            <a:pPr defTabSz="457200">
              <a:lnSpc>
                <a:spcPts val="2200"/>
              </a:lnSpc>
              <a:spcBef>
                <a:spcPts val="200"/>
              </a:spcBef>
              <a:defRPr sz="1600">
                <a:latin typeface="+mn-lt"/>
                <a:ea typeface="+mn-ea"/>
                <a:cs typeface="+mn-cs"/>
                <a:sym typeface="Helvetica"/>
              </a:defRPr>
            </a:pPr>
          </a:p>
          <a:p>
            <a:pPr defTabSz="457200">
              <a:lnSpc>
                <a:spcPts val="2200"/>
              </a:lnSpc>
              <a:spcBef>
                <a:spcPts val="200"/>
              </a:spcBef>
              <a:defRPr sz="1600">
                <a:latin typeface="+mn-lt"/>
                <a:ea typeface="+mn-ea"/>
                <a:cs typeface="+mn-cs"/>
                <a:sym typeface="Helvetica"/>
              </a:defRPr>
            </a:pPr>
          </a:p>
          <a:p>
            <a:pPr defTabSz="457200">
              <a:lnSpc>
                <a:spcPts val="2200"/>
              </a:lnSpc>
              <a:spcBef>
                <a:spcPts val="200"/>
              </a:spcBef>
              <a:defRPr sz="1600">
                <a:latin typeface="+mn-lt"/>
                <a:ea typeface="+mn-ea"/>
                <a:cs typeface="+mn-cs"/>
                <a:sym typeface="Helvetica"/>
              </a:defRPr>
            </a:pPr>
            <a:r>
              <a:rPr b="1"/>
              <a:t>Test 4: Recognition test:                                                           </a:t>
            </a:r>
            <a:endParaRPr b="1"/>
          </a:p>
          <a:p>
            <a:pPr lvl="1" marL="541421" indent="-160421" defTabSz="457200">
              <a:lnSpc>
                <a:spcPts val="2200"/>
              </a:lnSpc>
              <a:spcBef>
                <a:spcPts val="1200"/>
              </a:spcBef>
              <a:buSzPct val="100000"/>
              <a:buChar char="•"/>
              <a:defRPr sz="1600">
                <a:latin typeface="+mn-lt"/>
                <a:ea typeface="+mn-ea"/>
                <a:cs typeface="+mn-cs"/>
                <a:sym typeface="Helvetica"/>
              </a:defRPr>
            </a:pPr>
            <a:r>
              <a:t>Ist ein vorgespieltes Musikstück eines von 15 bekannten Stücken oder ein neues Stück (auch 15)?</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