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3" name="Shape 233"/>
          <p:cNvSpPr/>
          <p:nvPr>
            <p:ph type="sldImg"/>
          </p:nvPr>
        </p:nvSpPr>
        <p:spPr>
          <a:xfrm>
            <a:off x="1143000" y="685800"/>
            <a:ext cx="4572000" cy="3429000"/>
          </a:xfrm>
          <a:prstGeom prst="rect">
            <a:avLst/>
          </a:prstGeom>
        </p:spPr>
        <p:txBody>
          <a:bodyPr/>
          <a:lstStyle/>
          <a:p>
            <a:pPr/>
          </a:p>
        </p:txBody>
      </p:sp>
      <p:sp>
        <p:nvSpPr>
          <p:cNvPr id="234" name="Shape 2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OMG ist auf Merle Folien ernsthaft Colin Firth? Ja, ist er. Hier ist der Grund:</a:t>
            </a:r>
          </a:p>
          <a:p>
            <a:pPr/>
            <a:r>
              <a:t>Mit dem Wort Pheromon wird gern rumgeworfen, aber was es genau ist, ist nicht so ganz klar. Meistens werden damit Mischungen aus Duftstoffen und Hormonen bezeichnet und in Studien wird meistens nicht kontrolliert, ob die Reaktion wirklich auf das „Pheromon“ erfolgt oder ob es nur eine erlernte Assoziation mit einem bestimmten Geruch ist, die das Verhalten triggert. </a:t>
            </a:r>
          </a:p>
          <a:p>
            <a:pPr/>
            <a:r>
              <a:t>Es scheint jedoch auch Reinstoffe zu geben, die man als Pheromon bezeichnen kann, wie den Stoff Darcin (benannt nach Mr Darcy aus Stolz und Vorurteil for obvious reasons), der im Urin von männlichen Mäusen gefunden werden kann. Auf weibliche Mäuse wirkt er anziehend und er stärkt die Erinnerung an die männliche Maus. Ob die weibliche Maus dann auch ihre Vorurteile überwinden kann muss in zukünftigen Studien weiter untersucht werden.  </a:t>
            </a:r>
          </a:p>
          <a:p>
            <a:pPr/>
          </a:p>
          <a:p>
            <a:pPr/>
            <a:r>
              <a:t>(Weitere) Funfacts am Rande: Colin Firth ist übrigens auch Co-Autor von einem Neuro-Paper. Und Natalie Portman hat irgendwas über Enzyme publiziert. </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Vomeronasalorgan dient bei Tieren der Wahrnehmung von Pheromonen</a:t>
            </a:r>
          </a:p>
          <a:p>
            <a:pPr/>
          </a:p>
          <a:p>
            <a:pPr/>
            <a:r>
              <a:t>Menschen können eventuell Pheromone wahrnehmen, allerdings ist nicht klar, ob hierbei das VNO beteiligt ist</a:t>
            </a:r>
          </a:p>
          <a:p>
            <a:pPr/>
            <a:r>
              <a:t>Das VNO kann bei Embryos bis zum 8. Monat nachgewiesen werden, danach nicht mehr (—&gt; Rückbildung?)</a:t>
            </a:r>
          </a:p>
          <a:p>
            <a:pPr/>
            <a:r>
              <a:t>Vomeronasaltrakt bei 25-100% der Erwachsenen nachweisbar.</a:t>
            </a:r>
          </a:p>
          <a:p>
            <a:pPr/>
            <a:r>
              <a:t>Gründe für die große Spanne: </a:t>
            </a:r>
          </a:p>
          <a:p>
            <a:pPr/>
            <a:r>
              <a:t>Unterschiedliche Untersuchungsmethoden liefern unterschiedliche Befunde</a:t>
            </a:r>
          </a:p>
          <a:p>
            <a:pPr/>
            <a:r>
              <a:t>VNO kann an einem Tag gezeigt werden, am nächsten nicht mehr (Instrumente nicht reliabel)</a:t>
            </a:r>
          </a:p>
          <a:p>
            <a:pPr/>
            <a:r>
              <a:t>Verwechslung mit Drüsen</a:t>
            </a:r>
          </a:p>
          <a:p>
            <a:pPr/>
            <a:r>
              <a:t>keine Befunde für vom VNO ausgehende Nervenfasern</a:t>
            </a:r>
          </a:p>
          <a:p>
            <a:pPr/>
            <a:r>
              <a:t>Aber: behaviorale Experimente zeigen, dass Pheromone sich auf das Verhalten von VPn auswirkten </a:t>
            </a:r>
          </a:p>
          <a:p>
            <a:pPr/>
            <a:r>
              <a:t>Frage: Sind es vielleicht gar nicht Pheromone, sondern z.B. Hormone, die den Geruch von Menschen beeinflussen?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Martha McClintock: 1982 veröffentlicht sie eine Studie, in der sie zeigt, dass sich die Menstruation von Frauen synchronisiert, wenn sie viel miteinander zu tun haben. 10 Jahre später wurden von ihrem Postdoc gravierende Fehler in ihrer Analyse gefunden, der Effekt konnte nicht repliziert werden. Das Problem ist, dass durch die variable Länge des Zyklus eine Anpassung an irgendetwas anderes (Zyklus anderer Frauen, die Mondphase, was auch immer) recht wahrscheinlich ist, wenn man es über einen längeren Zeitraum betrachtet. Deshalb werden auch immer noch regelmäßig solche komischen Studien wie diese hier von 2021 publiziert.</a:t>
            </a:r>
          </a:p>
          <a:p>
            <a:pPr/>
          </a:p>
          <a:p>
            <a:pPr/>
            <a:r>
              <a:t>Das Problem ist, dass in der Pheromon-Forschung meistens mit dieser Studie von McClintock argumentiert wird, und die ist nur leider Bullshit.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Sexistische Studie (wieso ist es relevant, wie sexy weinende Frauen auf Männer wirken? Who cares, die Frau weint!), irgendwie auch beschissen beschrieben, weil zum theoretischen Hintergrund quasi nichts gesagt wird</a:t>
            </a:r>
          </a:p>
          <a:p>
            <a:pPr/>
            <a:r>
              <a:t>Interessant: In Science veröffentlicht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Die Bilder sind aus einem Kunstprojekt, man sieht da v.a. das getrocknete Salz. Jede Träne sieht anders aus, je nach Zusammensetzung, Trocknung, Untergrund und Mikroskopeinstellung, ist also nicht unbedingt repräsentativ für die unterschiedlichen Arten von Tränen. Fand’s nur nett, sich das mal anzuschauen.</a:t>
            </a:r>
          </a:p>
          <a:p>
            <a:pPr/>
          </a:p>
          <a:p>
            <a:pPr/>
            <a:r>
              <a:t>Enzyme dienen hier auch der Immunabwehr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Leu-Enkephalin = natürliches Schmerzmittel, das bei Stress ausgeschüttet wird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hape 342"/>
          <p:cNvSpPr/>
          <p:nvPr>
            <p:ph type="sldImg"/>
          </p:nvPr>
        </p:nvSpPr>
        <p:spPr>
          <a:prstGeom prst="rect">
            <a:avLst/>
          </a:prstGeom>
        </p:spPr>
        <p:txBody>
          <a:bodyPr/>
          <a:lstStyle/>
          <a:p>
            <a:pPr/>
          </a:p>
        </p:txBody>
      </p:sp>
      <p:sp>
        <p:nvSpPr>
          <p:cNvPr id="343" name="Shape 343"/>
          <p:cNvSpPr/>
          <p:nvPr>
            <p:ph type="body" sz="quarter" idx="1"/>
          </p:nvPr>
        </p:nvSpPr>
        <p:spPr>
          <a:prstGeom prst="rect">
            <a:avLst/>
          </a:prstGeom>
        </p:spPr>
        <p:txBody>
          <a:bodyPr/>
          <a:lstStyle/>
          <a:p>
            <a:pPr/>
            <a:r>
              <a:t>Es wurde scheinbar versucht, auch männliche Tränenspender zu rekrutieren, durch die mangelnde soziale Akzeptanz von weinenden Männern war das aber quasi nicht möglich, deshalb nur Tränen von Frauen. Gesucht wurde nach Menschen, die sehr zuverlässig bei bestimmten Filmen weinen können. Vor jeder Testung wurden immer mehrere eingeladen, damit man auf jeden Fall von mind. 1 Person Tränen hat. </a:t>
            </a:r>
          </a:p>
          <a:p>
            <a:pPr/>
          </a:p>
          <a:p>
            <a:pPr/>
            <a:r>
              <a:t>Warum alle VPn männlich waren, ist mir nicht ganz klar.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Replikation der Geostein-Studie gescheitert, deshalb gab es einen riesigen Bitchfight in den Kommentaren zum Paper: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a:r>
              <a:t>Kommentar auf einen Kommentar von Sobel zu dem Replikationsversuch. Sobel hatte kritisiert, dass sie nicht die gleichen Methoden benutzt haben wie er (lol, sonst wäre der Effekt ja nicht besonders robust, wenn man alles 1:1 so machen muss wie er) und dass man den Effekt findet, wenn man in ihren Daten lange genug gräbt (was genau genommen p-hacking ist, aber you do you queen).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3" name="Group 3"/>
          <p:cNvGrpSpPr/>
          <p:nvPr/>
        </p:nvGrpSpPr>
        <p:grpSpPr>
          <a:xfrm>
            <a:off x="6189662" y="179387"/>
            <a:ext cx="2265175" cy="753875"/>
            <a:chOff x="0" y="0"/>
            <a:chExt cx="2265173" cy="753873"/>
          </a:xfrm>
        </p:grpSpPr>
        <p:grpSp>
          <p:nvGrpSpPr>
            <p:cNvPr id="150" name="Group 4"/>
            <p:cNvGrpSpPr/>
            <p:nvPr/>
          </p:nvGrpSpPr>
          <p:grpSpPr>
            <a:xfrm>
              <a:off x="0" y="0"/>
              <a:ext cx="1131699" cy="379225"/>
              <a:chOff x="0" y="0"/>
              <a:chExt cx="1131698" cy="379224"/>
            </a:xfrm>
          </p:grpSpPr>
          <p:sp>
            <p:nvSpPr>
              <p:cNvPr id="14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4" name="Foliennummer"/>
          <p:cNvSpPr txBox="1"/>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55"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6" name="Textebene 1…"/>
          <p:cNvSpPr txBox="1"/>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4"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5"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4"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2"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3"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4"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2"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99"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7"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8"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09"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7"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8"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19"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7"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Bild 3" descr="Bild 3"/>
          <p:cNvPicPr>
            <a:picLocks noChangeAspect="1"/>
          </p:cNvPicPr>
          <p:nvPr/>
        </p:nvPicPr>
        <p:blipFill>
          <a:blip r:embed="rId2">
            <a:extLst/>
          </a:blip>
          <a:stretch>
            <a:fillRect/>
          </a:stretch>
        </p:blipFill>
        <p:spPr>
          <a:xfrm>
            <a:off x="694531" y="1295870"/>
            <a:ext cx="7251701" cy="4826001"/>
          </a:xfrm>
          <a:prstGeom prst="rect">
            <a:avLst/>
          </a:prstGeom>
          <a:ln w="12700">
            <a:miter lim="400000"/>
          </a:ln>
        </p:spPr>
      </p:pic>
      <p:sp>
        <p:nvSpPr>
          <p:cNvPr id="237" name="Foliennummer"/>
          <p:cNvSpPr txBox="1"/>
          <p:nvPr>
            <p:ph type="sldNum" sz="quarter" idx="4294967295"/>
          </p:nvPr>
        </p:nvSpPr>
        <p:spPr>
          <a:xfrm>
            <a:off x="8086805" y="6137809"/>
            <a:ext cx="188899" cy="264256"/>
          </a:xfrm>
          <a:prstGeom prst="rect">
            <a:avLst/>
          </a:prstGeom>
          <a:extLst>
            <a:ext uri="{C572A759-6A51-4108-AA02-DFA0A04FC94B}">
              <ma14:wrappingTextBoxFlag xmlns:ma14="http://schemas.microsoft.com/office/mac/drawingml/2011/main" val="1"/>
            </a:ext>
          </a:extLst>
        </p:spPr>
        <p:txBody>
          <a:bodyPr anchor="t"/>
          <a:lstStyle/>
          <a:p>
            <a:pPr/>
            <a:fld id="{86CB4B4D-7CA3-9044-876B-883B54F8677D}" type="slidenum"/>
          </a:p>
        </p:txBody>
      </p:sp>
      <p:sp>
        <p:nvSpPr>
          <p:cNvPr id="23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39"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Titel 1"/>
          <p:cNvSpPr txBox="1"/>
          <p:nvPr>
            <p:ph type="title"/>
          </p:nvPr>
        </p:nvSpPr>
        <p:spPr>
          <a:xfrm>
            <a:off x="505414" y="91403"/>
            <a:ext cx="5616774" cy="864097"/>
          </a:xfrm>
          <a:prstGeom prst="rect">
            <a:avLst/>
          </a:prstGeom>
        </p:spPr>
        <p:txBody>
          <a:bodyPr/>
          <a:lstStyle/>
          <a:p>
            <a:pPr/>
            <a:r>
              <a:t>Arten von menschlichen Tränen</a:t>
            </a:r>
          </a:p>
        </p:txBody>
      </p:sp>
      <p:sp>
        <p:nvSpPr>
          <p:cNvPr id="31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2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21"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22" name="Basale Tränen:…"/>
          <p:cNvSpPr txBox="1"/>
          <p:nvPr/>
        </p:nvSpPr>
        <p:spPr>
          <a:xfrm>
            <a:off x="359463" y="1679605"/>
            <a:ext cx="5590176"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Basale Tränen: </a:t>
            </a:r>
          </a:p>
          <a:p>
            <a:pPr marL="226787" indent="-226787">
              <a:buSzPct val="100000"/>
              <a:buChar char="-"/>
              <a:defRPr>
                <a:latin typeface="D-DIN"/>
                <a:ea typeface="D-DIN"/>
                <a:cs typeface="D-DIN"/>
                <a:sym typeface="D-DIN"/>
              </a:defRPr>
            </a:pPr>
            <a:r>
              <a:t>dünner Tränenfilm </a:t>
            </a:r>
            <a:r>
              <a:rPr b="1" i="1"/>
              <a:t>schützt die Hornhaut</a:t>
            </a:r>
            <a:r>
              <a:t> (Cornea)</a:t>
            </a:r>
          </a:p>
          <a:p>
            <a:pPr marL="226787" indent="-226787">
              <a:buSzPct val="100000"/>
              <a:buChar char="-"/>
              <a:defRPr>
                <a:latin typeface="D-DIN"/>
                <a:ea typeface="D-DIN"/>
                <a:cs typeface="D-DIN"/>
                <a:sym typeface="D-DIN"/>
              </a:defRPr>
            </a:pPr>
            <a:r>
              <a:t>enthalten v.a. H</a:t>
            </a:r>
            <a:r>
              <a:rPr baseline="-5999"/>
              <a:t>2</a:t>
            </a:r>
            <a:r>
              <a:t>0, NaCl, Lipide, Proteine (Hormone), Antikörper und Enzyme</a:t>
            </a:r>
          </a:p>
          <a:p>
            <a:pPr>
              <a:defRPr>
                <a:latin typeface="D-DIN"/>
                <a:ea typeface="D-DIN"/>
                <a:cs typeface="D-DIN"/>
                <a:sym typeface="D-DIN"/>
              </a:defRPr>
            </a:pPr>
          </a:p>
          <a:p>
            <a:pPr>
              <a:defRPr b="1">
                <a:latin typeface="D-DIN"/>
                <a:ea typeface="D-DIN"/>
                <a:cs typeface="D-DIN"/>
                <a:sym typeface="D-DIN"/>
              </a:defRPr>
            </a:pPr>
            <a:r>
              <a:t>Reflextränen: </a:t>
            </a:r>
          </a:p>
          <a:p>
            <a:pPr marL="226787" indent="-226787">
              <a:buSzPct val="100000"/>
              <a:buChar char="-"/>
              <a:defRPr>
                <a:latin typeface="D-DIN"/>
                <a:ea typeface="D-DIN"/>
                <a:cs typeface="D-DIN"/>
                <a:sym typeface="D-DIN"/>
              </a:defRPr>
            </a:pPr>
            <a:r>
              <a:t>Ziel: </a:t>
            </a:r>
            <a:r>
              <a:rPr b="1" i="1"/>
              <a:t>Fremdkörper aus dem Auge entfernen</a:t>
            </a:r>
            <a:endParaRPr b="1" i="1"/>
          </a:p>
          <a:p>
            <a:pPr marL="226787" indent="-226787">
              <a:buSzPct val="100000"/>
              <a:buChar char="-"/>
              <a:defRPr>
                <a:latin typeface="D-DIN"/>
                <a:ea typeface="D-DIN"/>
                <a:cs typeface="D-DIN"/>
                <a:sym typeface="D-DIN"/>
              </a:defRPr>
            </a:pPr>
            <a:r>
              <a:t>enthalten mehr Antikörper und Enzyme als basale Tränen</a:t>
            </a:r>
          </a:p>
          <a:p>
            <a:pPr>
              <a:defRPr>
                <a:latin typeface="D-DIN"/>
                <a:ea typeface="D-DIN"/>
                <a:cs typeface="D-DIN"/>
                <a:sym typeface="D-DIN"/>
              </a:defRPr>
            </a:pPr>
          </a:p>
          <a:p>
            <a:pPr>
              <a:defRPr>
                <a:latin typeface="D-DIN"/>
                <a:ea typeface="D-DIN"/>
                <a:cs typeface="D-DIN"/>
                <a:sym typeface="D-DIN"/>
              </a:defRPr>
            </a:pPr>
            <a:r>
              <a:rPr b="1"/>
              <a:t>Emotionale Tränen:</a:t>
            </a:r>
            <a:r>
              <a:t> </a:t>
            </a:r>
          </a:p>
          <a:p>
            <a:pPr marL="226787" indent="-226787">
              <a:buSzPct val="100000"/>
              <a:buChar char="-"/>
              <a:defRPr>
                <a:latin typeface="D-DIN"/>
                <a:ea typeface="D-DIN"/>
                <a:cs typeface="D-DIN"/>
                <a:sym typeface="D-DIN"/>
              </a:defRPr>
            </a:pPr>
            <a:r>
              <a:t>enthalten </a:t>
            </a:r>
            <a:r>
              <a:rPr b="1" i="1"/>
              <a:t>25% mehr Hormone</a:t>
            </a:r>
            <a:r>
              <a:t> als basale Tränen und Reflextränen, v.a. Leu-Enkephalin</a:t>
            </a:r>
          </a:p>
        </p:txBody>
      </p:sp>
      <p:pic>
        <p:nvPicPr>
          <p:cNvPr id="323" name="Bildschirmfoto 2021-06-01 um 11.44.43.png" descr="Bildschirmfoto 2021-06-01 um 11.44.43.png"/>
          <p:cNvPicPr>
            <a:picLocks noChangeAspect="1"/>
          </p:cNvPicPr>
          <p:nvPr/>
        </p:nvPicPr>
        <p:blipFill>
          <a:blip r:embed="rId3">
            <a:extLst/>
          </a:blip>
          <a:srcRect l="0" t="11482" r="0" b="29893"/>
          <a:stretch>
            <a:fillRect/>
          </a:stretch>
        </p:blipFill>
        <p:spPr>
          <a:xfrm>
            <a:off x="6309608" y="3554852"/>
            <a:ext cx="2167325" cy="1088456"/>
          </a:xfrm>
          <a:prstGeom prst="rect">
            <a:avLst/>
          </a:prstGeom>
          <a:ln w="12700">
            <a:miter lim="400000"/>
          </a:ln>
        </p:spPr>
      </p:pic>
      <p:pic>
        <p:nvPicPr>
          <p:cNvPr id="324" name="Bildschirmfoto 2021-06-01 um 11.45.40.png" descr="Bildschirmfoto 2021-06-01 um 11.45.40.png"/>
          <p:cNvPicPr>
            <a:picLocks noChangeAspect="1"/>
          </p:cNvPicPr>
          <p:nvPr/>
        </p:nvPicPr>
        <p:blipFill>
          <a:blip r:embed="rId4">
            <a:extLst/>
          </a:blip>
          <a:srcRect l="3425" t="33012" r="0" b="0"/>
          <a:stretch>
            <a:fillRect/>
          </a:stretch>
        </p:blipFill>
        <p:spPr>
          <a:xfrm>
            <a:off x="6292695" y="4705973"/>
            <a:ext cx="2175688" cy="1141175"/>
          </a:xfrm>
          <a:prstGeom prst="rect">
            <a:avLst/>
          </a:prstGeom>
          <a:ln w="12700">
            <a:miter lim="400000"/>
          </a:ln>
        </p:spPr>
      </p:pic>
      <p:pic>
        <p:nvPicPr>
          <p:cNvPr id="325" name="Bildschirmfoto 2021-06-01 um 11.45.47.png" descr="Bildschirmfoto 2021-06-01 um 11.45.47.png"/>
          <p:cNvPicPr>
            <a:picLocks noChangeAspect="1"/>
          </p:cNvPicPr>
          <p:nvPr/>
        </p:nvPicPr>
        <p:blipFill>
          <a:blip r:embed="rId5">
            <a:extLst/>
          </a:blip>
          <a:srcRect l="0" t="50101" r="0" b="0"/>
          <a:stretch>
            <a:fillRect/>
          </a:stretch>
        </p:blipFill>
        <p:spPr>
          <a:xfrm>
            <a:off x="6291517" y="2359082"/>
            <a:ext cx="2188459" cy="1124562"/>
          </a:xfrm>
          <a:prstGeom prst="rect">
            <a:avLst/>
          </a:prstGeom>
          <a:ln w="12700">
            <a:miter lim="400000"/>
          </a:ln>
        </p:spPr>
      </p:pic>
      <p:sp>
        <p:nvSpPr>
          <p:cNvPr id="326" name="A"/>
          <p:cNvSpPr txBox="1"/>
          <p:nvPr/>
        </p:nvSpPr>
        <p:spPr>
          <a:xfrm>
            <a:off x="6324975" y="2378537"/>
            <a:ext cx="256616" cy="350663"/>
          </a:xfrm>
          <a:prstGeom prst="rect">
            <a:avLst/>
          </a:prstGeom>
          <a:ln w="12700">
            <a:miter lim="400000"/>
          </a:ln>
          <a:effectLst>
            <a:outerShdw sx="100000" sy="100000" kx="0" ky="0" algn="b" rotWithShape="0" blurRad="63500" dist="56917" dir="5400000">
              <a:srgbClr val="000000">
                <a:alpha val="61379"/>
              </a:srgbClr>
            </a:outerShdw>
          </a:effectLst>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A</a:t>
            </a:r>
          </a:p>
        </p:txBody>
      </p:sp>
      <p:sp>
        <p:nvSpPr>
          <p:cNvPr id="327" name="B"/>
          <p:cNvSpPr txBox="1"/>
          <p:nvPr/>
        </p:nvSpPr>
        <p:spPr>
          <a:xfrm>
            <a:off x="6351077" y="3545984"/>
            <a:ext cx="256615" cy="350663"/>
          </a:xfrm>
          <a:prstGeom prst="rect">
            <a:avLst/>
          </a:prstGeom>
          <a:ln w="12700">
            <a:miter lim="400000"/>
          </a:ln>
          <a:effectLst>
            <a:outerShdw sx="100000" sy="100000" kx="0" ky="0" algn="b" rotWithShape="0" blurRad="63500" dist="25400" dir="5400000">
              <a:srgbClr val="000000">
                <a:alpha val="54776"/>
              </a:srgbClr>
            </a:outerShdw>
          </a:effectLst>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B</a:t>
            </a:r>
          </a:p>
        </p:txBody>
      </p:sp>
      <p:sp>
        <p:nvSpPr>
          <p:cNvPr id="328" name="C"/>
          <p:cNvSpPr txBox="1"/>
          <p:nvPr/>
        </p:nvSpPr>
        <p:spPr>
          <a:xfrm>
            <a:off x="6320044" y="4692479"/>
            <a:ext cx="269228" cy="350662"/>
          </a:xfrm>
          <a:prstGeom prst="rect">
            <a:avLst/>
          </a:prstGeom>
          <a:ln w="12700">
            <a:miter lim="400000"/>
          </a:ln>
          <a:effectLst>
            <a:outerShdw sx="100000" sy="100000" kx="0" ky="0" algn="b" rotWithShape="0" blurRad="63500" dist="78097" dir="5400000">
              <a:srgbClr val="000000">
                <a:alpha val="74732"/>
              </a:srgbClr>
            </a:outerShdw>
          </a:effectLst>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C</a:t>
            </a:r>
          </a:p>
        </p:txBody>
      </p:sp>
      <p:sp>
        <p:nvSpPr>
          <p:cNvPr id="329" name="Fisher, o.D."/>
          <p:cNvSpPr txBox="1"/>
          <p:nvPr/>
        </p:nvSpPr>
        <p:spPr>
          <a:xfrm>
            <a:off x="6290107" y="5847797"/>
            <a:ext cx="623600"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vl1pPr>
          </a:lstStyle>
          <a:p>
            <a:pPr/>
            <a:r>
              <a:t>Fisher, o.D.</a:t>
            </a:r>
          </a:p>
        </p:txBody>
      </p:sp>
      <p:sp>
        <p:nvSpPr>
          <p:cNvPr id="330" name="Abbildung 4…"/>
          <p:cNvSpPr txBox="1"/>
          <p:nvPr/>
        </p:nvSpPr>
        <p:spPr>
          <a:xfrm>
            <a:off x="6263432" y="1379527"/>
            <a:ext cx="2277436"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latin typeface="D-DIN"/>
                <a:ea typeface="D-DIN"/>
                <a:cs typeface="D-DIN"/>
                <a:sym typeface="D-DIN"/>
              </a:defRPr>
            </a:pPr>
            <a:r>
              <a:t>Abbildung 4</a:t>
            </a:r>
          </a:p>
          <a:p>
            <a:pPr>
              <a:defRPr sz="1000">
                <a:latin typeface="D-DIN"/>
                <a:ea typeface="D-DIN"/>
                <a:cs typeface="D-DIN"/>
                <a:sym typeface="D-DIN"/>
              </a:defRPr>
            </a:pPr>
            <a:r>
              <a:t>Mikroskopaufnahmen von menschlichen Tränen aus dem Kunstprojekt „Topography of Tears“.    A) Basale Träne, B) Zwiebel, C) Trauer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Titel 1"/>
          <p:cNvSpPr txBox="1"/>
          <p:nvPr>
            <p:ph type="title"/>
          </p:nvPr>
        </p:nvSpPr>
        <p:spPr>
          <a:xfrm>
            <a:off x="316763" y="91403"/>
            <a:ext cx="5616774" cy="864097"/>
          </a:xfrm>
          <a:prstGeom prst="rect">
            <a:avLst/>
          </a:prstGeom>
        </p:spPr>
        <p:txBody>
          <a:bodyPr/>
          <a:lstStyle/>
          <a:p>
            <a:pPr/>
            <a:r>
              <a:t>Wie sammelt man emotionale Tränen?</a:t>
            </a:r>
          </a:p>
        </p:txBody>
      </p:sp>
      <p:sp>
        <p:nvSpPr>
          <p:cNvPr id="33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3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37" name="Textfeld 3"/>
          <p:cNvSpPr txBox="1"/>
          <p:nvPr>
            <p:ph type="sldNum" sz="quarter" idx="2"/>
          </p:nvPr>
        </p:nvSpPr>
        <p:spPr>
          <a:xfrm>
            <a:off x="8275703" y="6137809"/>
            <a:ext cx="341559"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338" name="Bildschirmfoto 2021-06-02 um 15.33.27.png" descr="Bildschirmfoto 2021-06-02 um 15.33.27.png"/>
          <p:cNvPicPr>
            <a:picLocks noChangeAspect="1"/>
          </p:cNvPicPr>
          <p:nvPr/>
        </p:nvPicPr>
        <p:blipFill>
          <a:blip r:embed="rId3">
            <a:extLst/>
          </a:blip>
          <a:srcRect l="0" t="0" r="55498" b="0"/>
          <a:stretch>
            <a:fillRect/>
          </a:stretch>
        </p:blipFill>
        <p:spPr>
          <a:xfrm>
            <a:off x="5299112" y="1597225"/>
            <a:ext cx="2970082" cy="2472177"/>
          </a:xfrm>
          <a:prstGeom prst="rect">
            <a:avLst/>
          </a:prstGeom>
          <a:ln w="12700">
            <a:miter lim="400000"/>
          </a:ln>
        </p:spPr>
      </p:pic>
      <p:sp>
        <p:nvSpPr>
          <p:cNvPr id="339" name="Stimuli: Tränen vs. Kochsalzlösung…"/>
          <p:cNvSpPr txBox="1"/>
          <p:nvPr/>
        </p:nvSpPr>
        <p:spPr>
          <a:xfrm>
            <a:off x="332912" y="1365314"/>
            <a:ext cx="5033291" cy="43511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Stimuli: Tränen vs. Kochsalzlösung</a:t>
            </a:r>
          </a:p>
          <a:p>
            <a:pPr marL="155170" indent="-155170">
              <a:buSzPct val="100000"/>
              <a:buChar char="-"/>
            </a:pPr>
          </a:p>
          <a:p>
            <a:pPr marL="155170" indent="-155170">
              <a:buSzPct val="100000"/>
              <a:buChar char="-"/>
            </a:pPr>
            <a:r>
              <a:t>jeweils 2 von 3 „Spenderinnen“ schauen vor der Testung traurige Filme, fangen mit Phiole Tränen auf</a:t>
            </a:r>
          </a:p>
          <a:p>
            <a:pPr marL="155170" indent="-155170">
              <a:buSzPct val="100000"/>
              <a:buChar char="-"/>
            </a:pPr>
          </a:p>
          <a:p>
            <a:pPr marL="155170" indent="-155170">
              <a:buSzPct val="100000"/>
              <a:buChar char="-"/>
            </a:pPr>
            <a:r>
              <a:t>Kontrollbedingung: Kochsalzlösung (= Saline), die auch auf die Wange appliziert und dann auch aufgefangen wird</a:t>
            </a:r>
          </a:p>
          <a:p>
            <a:pPr marL="155170" indent="-155170">
              <a:buSzPct val="100000"/>
              <a:buChar char="-"/>
            </a:pPr>
          </a:p>
          <a:p>
            <a:pPr marL="155170" indent="-155170">
              <a:buSzPct val="100000"/>
              <a:buChar char="-"/>
            </a:pPr>
            <a:r>
              <a:t>VPn alle männlich (unklar warum)</a:t>
            </a:r>
          </a:p>
          <a:p>
            <a:pPr marL="155170" indent="-155170">
              <a:buSzPct val="100000"/>
              <a:buChar char="-"/>
            </a:pPr>
          </a:p>
          <a:p>
            <a:pPr marL="155170" indent="-155170">
              <a:buSzPct val="100000"/>
              <a:buChar char="-"/>
            </a:pPr>
            <a:r>
              <a:t>Testung in geruchslosen Räumen (Stahlverkleidung &amp; Luftfilter)</a:t>
            </a:r>
          </a:p>
          <a:p>
            <a:pPr marL="155170" indent="-155170">
              <a:buSzPct val="100000"/>
              <a:buChar char="-"/>
            </a:pPr>
          </a:p>
          <a:p>
            <a:pPr marL="155170" indent="-155170">
              <a:buSzPct val="100000"/>
              <a:buChar char="-"/>
            </a:pPr>
            <a:r>
              <a:t>VL weiblich, verließ für Testung den Raum</a:t>
            </a:r>
          </a:p>
        </p:txBody>
      </p:sp>
      <p:sp>
        <p:nvSpPr>
          <p:cNvPr id="340" name="Abbildung 5…"/>
          <p:cNvSpPr txBox="1"/>
          <p:nvPr/>
        </p:nvSpPr>
        <p:spPr>
          <a:xfrm>
            <a:off x="5493109" y="1363806"/>
            <a:ext cx="2277436"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latin typeface="D-DIN"/>
                <a:ea typeface="D-DIN"/>
                <a:cs typeface="D-DIN"/>
                <a:sym typeface="D-DIN"/>
              </a:defRPr>
            </a:pPr>
            <a:r>
              <a:t>Abbildung 5</a:t>
            </a:r>
          </a:p>
          <a:p>
            <a:pPr>
              <a:defRPr sz="1000">
                <a:latin typeface="D-DIN"/>
                <a:ea typeface="D-DIN"/>
                <a:cs typeface="D-DIN"/>
                <a:sym typeface="D-DIN"/>
              </a:defRPr>
            </a:pPr>
            <a:r>
              <a:t>Tränen-Spenderin mit Phiole</a:t>
            </a:r>
          </a:p>
        </p:txBody>
      </p:sp>
      <p:sp>
        <p:nvSpPr>
          <p:cNvPr id="341" name="Gelstein et al., 2011"/>
          <p:cNvSpPr txBox="1"/>
          <p:nvPr/>
        </p:nvSpPr>
        <p:spPr>
          <a:xfrm>
            <a:off x="5541504" y="3958983"/>
            <a:ext cx="2277437"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atin typeface="D-DIN"/>
                <a:ea typeface="D-DIN"/>
                <a:cs typeface="D-DIN"/>
                <a:sym typeface="D-DIN"/>
              </a:defRPr>
            </a:lvl1pPr>
          </a:lstStyle>
          <a:p>
            <a:pPr/>
            <a:r>
              <a:t>Gelstein et al., 2011</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Titel 1"/>
          <p:cNvSpPr txBox="1"/>
          <p:nvPr>
            <p:ph type="title"/>
          </p:nvPr>
        </p:nvSpPr>
        <p:spPr>
          <a:xfrm>
            <a:off x="505414" y="91403"/>
            <a:ext cx="5616774" cy="864097"/>
          </a:xfrm>
          <a:prstGeom prst="rect">
            <a:avLst/>
          </a:prstGeom>
        </p:spPr>
        <p:txBody>
          <a:bodyPr/>
          <a:lstStyle/>
          <a:p>
            <a:pPr/>
            <a:r>
              <a:t>Aufgabe 1</a:t>
            </a:r>
          </a:p>
        </p:txBody>
      </p:sp>
      <p:sp>
        <p:nvSpPr>
          <p:cNvPr id="34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4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48"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49" name="Bitte schaut euch Experiment 1 an!…"/>
          <p:cNvSpPr txBox="1"/>
          <p:nvPr/>
        </p:nvSpPr>
        <p:spPr>
          <a:xfrm>
            <a:off x="258095" y="2506249"/>
            <a:ext cx="4857378" cy="2168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49580">
              <a:defRPr sz="2000">
                <a:uFill>
                  <a:solidFill>
                    <a:srgbClr val="000000"/>
                  </a:solidFill>
                </a:uFill>
                <a:latin typeface="Calibri"/>
                <a:ea typeface="Calibri"/>
                <a:cs typeface="Calibri"/>
                <a:sym typeface="Calibri"/>
              </a:defRPr>
            </a:pPr>
            <a:r>
              <a:t>Bitte schaut euch Experiment 1 an! </a:t>
            </a:r>
          </a:p>
          <a:p>
            <a:pPr defTabSz="449580">
              <a:defRPr sz="2000">
                <a:solidFill>
                  <a:schemeClr val="accent4">
                    <a:lumOff val="-8800"/>
                  </a:schemeClr>
                </a:solidFill>
                <a:uFill>
                  <a:solidFill>
                    <a:srgbClr val="000000"/>
                  </a:solidFill>
                </a:uFill>
                <a:latin typeface="Calibri"/>
                <a:ea typeface="Calibri"/>
                <a:cs typeface="Calibri"/>
                <a:sym typeface="Calibri"/>
              </a:defRPr>
            </a:pPr>
            <a:r>
              <a:t>(ab S. 228, mittlere Spalte, ab „We next…“,  </a:t>
            </a:r>
          </a:p>
          <a:p>
            <a:pPr defTabSz="449580">
              <a:defRPr sz="2000">
                <a:solidFill>
                  <a:schemeClr val="accent4">
                    <a:lumOff val="-8800"/>
                  </a:schemeClr>
                </a:solidFill>
                <a:uFill>
                  <a:solidFill>
                    <a:srgbClr val="000000"/>
                  </a:solidFill>
                </a:uFill>
                <a:latin typeface="Calibri"/>
                <a:ea typeface="Calibri"/>
                <a:cs typeface="Calibri"/>
                <a:sym typeface="Calibri"/>
              </a:defRPr>
            </a:pPr>
            <a:r>
              <a:t> bis S. 229, mittlere Spalte, 2. Zeile von oben)</a:t>
            </a:r>
          </a:p>
          <a:p>
            <a:pPr defTabSz="449580">
              <a:defRPr sz="2000">
                <a:uFill>
                  <a:solidFill>
                    <a:srgbClr val="000000"/>
                  </a:solidFill>
                </a:uFill>
                <a:latin typeface="Calibri"/>
                <a:ea typeface="Calibri"/>
                <a:cs typeface="Calibri"/>
                <a:sym typeface="Calibri"/>
              </a:defRPr>
            </a:pPr>
            <a:r>
              <a:t>	</a:t>
            </a:r>
          </a:p>
          <a:p>
            <a:pPr lvl="1" indent="228600" defTabSz="449580">
              <a:defRPr sz="2000">
                <a:uFill>
                  <a:solidFill>
                    <a:srgbClr val="000000"/>
                  </a:solidFill>
                </a:uFill>
                <a:latin typeface="Calibri"/>
                <a:ea typeface="Calibri"/>
                <a:cs typeface="Calibri"/>
                <a:sym typeface="Calibri"/>
              </a:defRPr>
            </a:pPr>
            <a:r>
              <a:t>1a) Was wurde untersucht?</a:t>
            </a:r>
          </a:p>
          <a:p>
            <a:pPr lvl="2" indent="457200" defTabSz="449580">
              <a:defRPr sz="2000">
                <a:uFill>
                  <a:solidFill>
                    <a:srgbClr val="000000"/>
                  </a:solidFill>
                </a:uFill>
                <a:latin typeface="Calibri"/>
                <a:ea typeface="Calibri"/>
                <a:cs typeface="Calibri"/>
                <a:sym typeface="Calibri"/>
              </a:defRPr>
            </a:pPr>
            <a:r>
              <a:t>—&gt; Was war die Forschungsfrage?</a:t>
            </a:r>
          </a:p>
          <a:p>
            <a:pPr lvl="2" indent="457200" defTabSz="449580">
              <a:defRPr sz="2000">
                <a:uFill>
                  <a:solidFill>
                    <a:srgbClr val="000000"/>
                  </a:solidFill>
                </a:uFill>
                <a:latin typeface="Calibri"/>
                <a:ea typeface="Calibri"/>
                <a:cs typeface="Calibri"/>
                <a:sym typeface="Calibri"/>
              </a:defRPr>
            </a:pPr>
            <a:r>
              <a:t>—&gt; Wie sah der Versuch aus?</a:t>
            </a:r>
          </a:p>
        </p:txBody>
      </p:sp>
      <p:sp>
        <p:nvSpPr>
          <p:cNvPr id="350" name="Abbildung 6…"/>
          <p:cNvSpPr txBox="1"/>
          <p:nvPr/>
        </p:nvSpPr>
        <p:spPr>
          <a:xfrm>
            <a:off x="5131309" y="1505380"/>
            <a:ext cx="3028754"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latin typeface="D-DIN"/>
                <a:ea typeface="D-DIN"/>
                <a:cs typeface="D-DIN"/>
                <a:sym typeface="D-DIN"/>
              </a:defRPr>
            </a:pPr>
            <a:r>
              <a:t>Abbildung 6</a:t>
            </a:r>
          </a:p>
          <a:p>
            <a:pPr>
              <a:defRPr sz="1000">
                <a:latin typeface="D-DIN"/>
                <a:ea typeface="D-DIN"/>
                <a:cs typeface="D-DIN"/>
                <a:sym typeface="D-DIN"/>
              </a:defRPr>
            </a:pPr>
            <a:r>
              <a:t>Beispiele für visual analog scale (VAS) Bilder</a:t>
            </a:r>
          </a:p>
        </p:txBody>
      </p:sp>
      <p:sp>
        <p:nvSpPr>
          <p:cNvPr id="351" name="Gelstein et al., 2011"/>
          <p:cNvSpPr txBox="1"/>
          <p:nvPr/>
        </p:nvSpPr>
        <p:spPr>
          <a:xfrm>
            <a:off x="5179705" y="5406182"/>
            <a:ext cx="2277436"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atin typeface="D-DIN"/>
                <a:ea typeface="D-DIN"/>
                <a:cs typeface="D-DIN"/>
                <a:sym typeface="D-DIN"/>
              </a:defRPr>
            </a:lvl1pPr>
          </a:lstStyle>
          <a:p>
            <a:pPr/>
            <a:r>
              <a:t>Gelstein et al., 2011</a:t>
            </a:r>
          </a:p>
        </p:txBody>
      </p:sp>
      <p:pic>
        <p:nvPicPr>
          <p:cNvPr id="352" name="Bildschirmfoto 2021-06-02 um 17.39.00.png" descr="Bildschirmfoto 2021-06-02 um 17.39.00.png"/>
          <p:cNvPicPr>
            <a:picLocks noChangeAspect="1"/>
          </p:cNvPicPr>
          <p:nvPr/>
        </p:nvPicPr>
        <p:blipFill>
          <a:blip r:embed="rId2">
            <a:extLst/>
          </a:blip>
          <a:stretch>
            <a:fillRect/>
          </a:stretch>
        </p:blipFill>
        <p:spPr>
          <a:xfrm>
            <a:off x="5079519" y="1858300"/>
            <a:ext cx="3326289" cy="359467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Titel 1"/>
          <p:cNvSpPr txBox="1"/>
          <p:nvPr>
            <p:ph type="title"/>
          </p:nvPr>
        </p:nvSpPr>
        <p:spPr>
          <a:xfrm>
            <a:off x="505414" y="91403"/>
            <a:ext cx="5616774" cy="864097"/>
          </a:xfrm>
          <a:prstGeom prst="rect">
            <a:avLst/>
          </a:prstGeom>
        </p:spPr>
        <p:txBody>
          <a:bodyPr/>
          <a:lstStyle/>
          <a:p>
            <a:pPr/>
            <a:r>
              <a:t>Aufgabe 1</a:t>
            </a:r>
          </a:p>
        </p:txBody>
      </p:sp>
      <p:sp>
        <p:nvSpPr>
          <p:cNvPr id="35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5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57"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58" name="1b) Was war der Hauptbefund?…"/>
          <p:cNvSpPr txBox="1"/>
          <p:nvPr/>
        </p:nvSpPr>
        <p:spPr>
          <a:xfrm>
            <a:off x="25740" y="2968810"/>
            <a:ext cx="4291068" cy="15593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228600" defTabSz="449580">
              <a:defRPr sz="2000">
                <a:uFill>
                  <a:solidFill>
                    <a:srgbClr val="000000"/>
                  </a:solidFill>
                </a:uFill>
                <a:latin typeface="Calibri"/>
                <a:ea typeface="Calibri"/>
                <a:cs typeface="Calibri"/>
                <a:sym typeface="Calibri"/>
              </a:defRPr>
            </a:pPr>
            <a:r>
              <a:t>1b) Was war der Hauptbefund?</a:t>
            </a:r>
          </a:p>
          <a:p>
            <a:pPr lvl="2" indent="457200" defTabSz="449580">
              <a:defRPr sz="2000">
                <a:uFill>
                  <a:solidFill>
                    <a:srgbClr val="000000"/>
                  </a:solidFill>
                </a:uFill>
                <a:latin typeface="Calibri"/>
                <a:ea typeface="Calibri"/>
                <a:cs typeface="Calibri"/>
                <a:sym typeface="Calibri"/>
              </a:defRPr>
            </a:pPr>
          </a:p>
          <a:p>
            <a:pPr lvl="2" indent="457200" defTabSz="449580">
              <a:defRPr sz="2000">
                <a:uFill>
                  <a:solidFill>
                    <a:srgbClr val="000000"/>
                  </a:solidFill>
                </a:uFill>
                <a:latin typeface="Calibri"/>
                <a:ea typeface="Calibri"/>
                <a:cs typeface="Calibri"/>
                <a:sym typeface="Calibri"/>
              </a:defRPr>
            </a:pPr>
            <a:r>
              <a:t>—&gt; Welchen Einfluss haben</a:t>
            </a:r>
          </a:p>
          <a:p>
            <a:pPr lvl="2" indent="457200" defTabSz="449580">
              <a:defRPr sz="2000">
                <a:uFill>
                  <a:solidFill>
                    <a:srgbClr val="000000"/>
                  </a:solidFill>
                </a:uFill>
                <a:latin typeface="Calibri"/>
                <a:ea typeface="Calibri"/>
                <a:cs typeface="Calibri"/>
                <a:sym typeface="Calibri"/>
              </a:defRPr>
            </a:pPr>
            <a:r>
              <a:t>emotionale Tränen auf die Wahrnehmung?</a:t>
            </a:r>
          </a:p>
        </p:txBody>
      </p:sp>
      <p:sp>
        <p:nvSpPr>
          <p:cNvPr id="359" name="Abbildung 7…"/>
          <p:cNvSpPr txBox="1"/>
          <p:nvPr/>
        </p:nvSpPr>
        <p:spPr>
          <a:xfrm>
            <a:off x="4128351" y="1674057"/>
            <a:ext cx="3028754"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latin typeface="D-DIN"/>
                <a:ea typeface="D-DIN"/>
                <a:cs typeface="D-DIN"/>
                <a:sym typeface="D-DIN"/>
              </a:defRPr>
            </a:pPr>
            <a:r>
              <a:t>Abbildung 7</a:t>
            </a:r>
          </a:p>
          <a:p>
            <a:pPr>
              <a:defRPr sz="1000">
                <a:latin typeface="D-DIN"/>
                <a:ea typeface="D-DIN"/>
                <a:cs typeface="D-DIN"/>
                <a:sym typeface="D-DIN"/>
              </a:defRPr>
            </a:pPr>
            <a:r>
              <a:t>Rating der sexuellen Anziehung nach Riechen an Tränen und Kochsalzlösung.</a:t>
            </a:r>
          </a:p>
        </p:txBody>
      </p:sp>
      <p:sp>
        <p:nvSpPr>
          <p:cNvPr id="360" name="Gelstein et al., 2011"/>
          <p:cNvSpPr txBox="1"/>
          <p:nvPr/>
        </p:nvSpPr>
        <p:spPr>
          <a:xfrm>
            <a:off x="4180789" y="5517875"/>
            <a:ext cx="2277437"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atin typeface="D-DIN"/>
                <a:ea typeface="D-DIN"/>
                <a:cs typeface="D-DIN"/>
                <a:sym typeface="D-DIN"/>
              </a:defRPr>
            </a:lvl1pPr>
          </a:lstStyle>
          <a:p>
            <a:pPr/>
            <a:r>
              <a:t>Gelstein et al., 2011</a:t>
            </a:r>
          </a:p>
        </p:txBody>
      </p:sp>
      <p:pic>
        <p:nvPicPr>
          <p:cNvPr id="361" name="Bildschirmfoto 2021-06-02 um 17.46.15.png" descr="Bildschirmfoto 2021-06-02 um 17.46.15.png"/>
          <p:cNvPicPr>
            <a:picLocks noChangeAspect="1"/>
          </p:cNvPicPr>
          <p:nvPr/>
        </p:nvPicPr>
        <p:blipFill>
          <a:blip r:embed="rId2">
            <a:extLst/>
          </a:blip>
          <a:stretch>
            <a:fillRect/>
          </a:stretch>
        </p:blipFill>
        <p:spPr>
          <a:xfrm>
            <a:off x="4012351" y="2324276"/>
            <a:ext cx="4390954" cy="309562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Titel 1"/>
          <p:cNvSpPr txBox="1"/>
          <p:nvPr>
            <p:ph type="title"/>
          </p:nvPr>
        </p:nvSpPr>
        <p:spPr>
          <a:xfrm>
            <a:off x="505414" y="91403"/>
            <a:ext cx="5616774" cy="864097"/>
          </a:xfrm>
          <a:prstGeom prst="rect">
            <a:avLst/>
          </a:prstGeom>
        </p:spPr>
        <p:txBody>
          <a:bodyPr/>
          <a:lstStyle/>
          <a:p>
            <a:pPr/>
            <a:r>
              <a:t>Aufgabe 2</a:t>
            </a:r>
          </a:p>
        </p:txBody>
      </p:sp>
      <p:sp>
        <p:nvSpPr>
          <p:cNvPr id="36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65"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66"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67" name="Bitte schaut euch Experiment 2 an (S. 229)!…"/>
          <p:cNvSpPr txBox="1"/>
          <p:nvPr/>
        </p:nvSpPr>
        <p:spPr>
          <a:xfrm>
            <a:off x="1187195" y="2115400"/>
            <a:ext cx="6173425" cy="21689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49580">
              <a:defRPr sz="2000">
                <a:uFill>
                  <a:solidFill>
                    <a:srgbClr val="000000"/>
                  </a:solidFill>
                </a:uFill>
                <a:latin typeface="Calibri"/>
                <a:ea typeface="Calibri"/>
                <a:cs typeface="Calibri"/>
                <a:sym typeface="Calibri"/>
              </a:defRPr>
            </a:pPr>
            <a:r>
              <a:t>Bitte schaut euch Experiment 2 an (S. 229)!</a:t>
            </a:r>
          </a:p>
          <a:p>
            <a:pPr defTabSz="449580">
              <a:defRPr sz="2000">
                <a:solidFill>
                  <a:schemeClr val="accent4">
                    <a:lumOff val="-8800"/>
                  </a:schemeClr>
                </a:solidFill>
                <a:uFill>
                  <a:solidFill>
                    <a:srgbClr val="000000"/>
                  </a:solidFill>
                </a:uFill>
                <a:latin typeface="Calibri"/>
                <a:ea typeface="Calibri"/>
                <a:cs typeface="Calibri"/>
                <a:sym typeface="Calibri"/>
              </a:defRPr>
            </a:pPr>
            <a:r>
              <a:t>(ab S. 229, mittlere Spalte, ab „Tears may have failed…“,  </a:t>
            </a:r>
          </a:p>
          <a:p>
            <a:pPr defTabSz="449580">
              <a:defRPr sz="2000">
                <a:solidFill>
                  <a:schemeClr val="accent4">
                    <a:lumOff val="-8800"/>
                  </a:schemeClr>
                </a:solidFill>
                <a:uFill>
                  <a:solidFill>
                    <a:srgbClr val="000000"/>
                  </a:solidFill>
                </a:uFill>
                <a:latin typeface="Calibri"/>
                <a:ea typeface="Calibri"/>
                <a:cs typeface="Calibri"/>
                <a:sym typeface="Calibri"/>
              </a:defRPr>
            </a:pPr>
            <a:r>
              <a:t> bis S. 230, linke Spalte, 5. Zeile von oben)</a:t>
            </a:r>
          </a:p>
          <a:p>
            <a:pPr defTabSz="449580">
              <a:defRPr sz="2000">
                <a:uFill>
                  <a:solidFill>
                    <a:srgbClr val="000000"/>
                  </a:solidFill>
                </a:uFill>
                <a:latin typeface="Calibri"/>
                <a:ea typeface="Calibri"/>
                <a:cs typeface="Calibri"/>
                <a:sym typeface="Calibri"/>
              </a:defRPr>
            </a:pPr>
          </a:p>
          <a:p>
            <a:pPr lvl="1" indent="228600" defTabSz="449580">
              <a:defRPr sz="2000">
                <a:uFill>
                  <a:solidFill>
                    <a:srgbClr val="000000"/>
                  </a:solidFill>
                </a:uFill>
                <a:latin typeface="Calibri"/>
                <a:ea typeface="Calibri"/>
                <a:cs typeface="Calibri"/>
                <a:sym typeface="Calibri"/>
              </a:defRPr>
            </a:pPr>
            <a:r>
              <a:t>2a) Was wurde untersucht?</a:t>
            </a:r>
          </a:p>
          <a:p>
            <a:pPr lvl="3" indent="685800" defTabSz="449580">
              <a:defRPr sz="2000">
                <a:uFill>
                  <a:solidFill>
                    <a:srgbClr val="000000"/>
                  </a:solidFill>
                </a:uFill>
                <a:latin typeface="Calibri"/>
                <a:ea typeface="Calibri"/>
                <a:cs typeface="Calibri"/>
                <a:sym typeface="Calibri"/>
              </a:defRPr>
            </a:pPr>
            <a:r>
              <a:t>—&gt; Was war die Forschungsfrage?</a:t>
            </a:r>
          </a:p>
          <a:p>
            <a:pPr lvl="3" indent="685800" defTabSz="449580">
              <a:defRPr sz="2000">
                <a:uFill>
                  <a:solidFill>
                    <a:srgbClr val="000000"/>
                  </a:solidFill>
                </a:uFill>
                <a:latin typeface="Calibri"/>
                <a:ea typeface="Calibri"/>
                <a:cs typeface="Calibri"/>
                <a:sym typeface="Calibri"/>
              </a:defRPr>
            </a:pPr>
            <a:r>
              <a:t>—&gt; Wie sah der Versuch aus?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itel 1"/>
          <p:cNvSpPr txBox="1"/>
          <p:nvPr>
            <p:ph type="title"/>
          </p:nvPr>
        </p:nvSpPr>
        <p:spPr>
          <a:xfrm>
            <a:off x="505414" y="91403"/>
            <a:ext cx="5616774" cy="864097"/>
          </a:xfrm>
          <a:prstGeom prst="rect">
            <a:avLst/>
          </a:prstGeom>
        </p:spPr>
        <p:txBody>
          <a:bodyPr/>
          <a:lstStyle/>
          <a:p>
            <a:pPr/>
            <a:r>
              <a:t>Aufgabe 2</a:t>
            </a:r>
          </a:p>
        </p:txBody>
      </p:sp>
      <p:sp>
        <p:nvSpPr>
          <p:cNvPr id="37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7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72"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73" name="2b) Was war der Hauptbefund?…"/>
          <p:cNvSpPr txBox="1"/>
          <p:nvPr/>
        </p:nvSpPr>
        <p:spPr>
          <a:xfrm>
            <a:off x="114180" y="1386875"/>
            <a:ext cx="8215794" cy="644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228600" defTabSz="449580">
              <a:defRPr sz="2000">
                <a:uFill>
                  <a:solidFill>
                    <a:srgbClr val="000000"/>
                  </a:solidFill>
                </a:uFill>
                <a:latin typeface="Calibri"/>
                <a:ea typeface="Calibri"/>
                <a:cs typeface="Calibri"/>
                <a:sym typeface="Calibri"/>
              </a:defRPr>
            </a:pPr>
            <a:r>
              <a:t>2b) Was war der Hauptbefund?</a:t>
            </a:r>
          </a:p>
          <a:p>
            <a:pPr lvl="3" indent="685800" defTabSz="449580">
              <a:defRPr sz="2000">
                <a:uFill>
                  <a:solidFill>
                    <a:srgbClr val="000000"/>
                  </a:solidFill>
                </a:uFill>
                <a:latin typeface="Calibri"/>
                <a:ea typeface="Calibri"/>
                <a:cs typeface="Calibri"/>
                <a:sym typeface="Calibri"/>
              </a:defRPr>
            </a:pPr>
            <a:r>
              <a:t>—&gt; Welchen Einfluss haben emotionale Tränen auf die Wahrnehmung?</a:t>
            </a:r>
          </a:p>
        </p:txBody>
      </p:sp>
      <p:pic>
        <p:nvPicPr>
          <p:cNvPr id="374" name="Bildschirmfoto 2021-06-02 um 17.42.48.png" descr="Bildschirmfoto 2021-06-02 um 17.42.48.png"/>
          <p:cNvPicPr>
            <a:picLocks noChangeAspect="1"/>
          </p:cNvPicPr>
          <p:nvPr/>
        </p:nvPicPr>
        <p:blipFill>
          <a:blip r:embed="rId2">
            <a:extLst/>
          </a:blip>
          <a:stretch>
            <a:fillRect/>
          </a:stretch>
        </p:blipFill>
        <p:spPr>
          <a:xfrm>
            <a:off x="649692" y="2607484"/>
            <a:ext cx="7328248" cy="3317120"/>
          </a:xfrm>
          <a:prstGeom prst="rect">
            <a:avLst/>
          </a:prstGeom>
          <a:ln w="12700">
            <a:miter lim="400000"/>
          </a:ln>
        </p:spPr>
      </p:pic>
      <p:sp>
        <p:nvSpPr>
          <p:cNvPr id="375" name="Abbildung 8…"/>
          <p:cNvSpPr txBox="1"/>
          <p:nvPr/>
        </p:nvSpPr>
        <p:spPr>
          <a:xfrm>
            <a:off x="582000" y="2230257"/>
            <a:ext cx="604212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latin typeface="D-DIN"/>
                <a:ea typeface="D-DIN"/>
                <a:cs typeface="D-DIN"/>
                <a:sym typeface="D-DIN"/>
              </a:defRPr>
            </a:pPr>
            <a:r>
              <a:t>Abbildung 8</a:t>
            </a:r>
          </a:p>
          <a:p>
            <a:pPr>
              <a:defRPr sz="1000">
                <a:latin typeface="D-DIN"/>
                <a:ea typeface="D-DIN"/>
                <a:cs typeface="D-DIN"/>
                <a:sym typeface="D-DIN"/>
              </a:defRPr>
            </a:pPr>
            <a:r>
              <a:t>Ergebnisse der Messungen der Testosteron-Level in Experiment 2</a:t>
            </a:r>
          </a:p>
        </p:txBody>
      </p:sp>
      <p:sp>
        <p:nvSpPr>
          <p:cNvPr id="376" name="Gelstein et al., 2011"/>
          <p:cNvSpPr txBox="1"/>
          <p:nvPr/>
        </p:nvSpPr>
        <p:spPr>
          <a:xfrm>
            <a:off x="619209" y="5807481"/>
            <a:ext cx="2277437"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atin typeface="D-DIN"/>
                <a:ea typeface="D-DIN"/>
                <a:cs typeface="D-DIN"/>
                <a:sym typeface="D-DIN"/>
              </a:defRPr>
            </a:lvl1pPr>
          </a:lstStyle>
          <a:p>
            <a:pPr/>
            <a:r>
              <a:t>Gelstein et al., 2011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Titel 1"/>
          <p:cNvSpPr txBox="1"/>
          <p:nvPr>
            <p:ph type="title"/>
          </p:nvPr>
        </p:nvSpPr>
        <p:spPr>
          <a:xfrm>
            <a:off x="505414" y="91403"/>
            <a:ext cx="5616774" cy="864097"/>
          </a:xfrm>
          <a:prstGeom prst="rect">
            <a:avLst/>
          </a:prstGeom>
        </p:spPr>
        <p:txBody>
          <a:bodyPr/>
          <a:lstStyle/>
          <a:p>
            <a:pPr/>
            <a:r>
              <a:t>Replikation der Gelstein-Studie </a:t>
            </a:r>
          </a:p>
        </p:txBody>
      </p:sp>
      <p:sp>
        <p:nvSpPr>
          <p:cNvPr id="37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8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81"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382" name="Bildschirmfoto 2021-06-01 um 15.17.51.png" descr="Bildschirmfoto 2021-06-01 um 15.17.51.png"/>
          <p:cNvPicPr>
            <a:picLocks noChangeAspect="1"/>
          </p:cNvPicPr>
          <p:nvPr/>
        </p:nvPicPr>
        <p:blipFill>
          <a:blip r:embed="rId3">
            <a:extLst/>
          </a:blip>
          <a:stretch>
            <a:fillRect/>
          </a:stretch>
        </p:blipFill>
        <p:spPr>
          <a:xfrm>
            <a:off x="592966" y="1377263"/>
            <a:ext cx="7256360" cy="4563157"/>
          </a:xfrm>
          <a:prstGeom prst="rect">
            <a:avLst/>
          </a:prstGeom>
          <a:ln w="12700">
            <a:miter lim="400000"/>
          </a:ln>
        </p:spPr>
      </p:pic>
      <p:sp>
        <p:nvSpPr>
          <p:cNvPr id="383" name="Linie"/>
          <p:cNvSpPr/>
          <p:nvPr/>
        </p:nvSpPr>
        <p:spPr>
          <a:xfrm>
            <a:off x="3209102" y="5199510"/>
            <a:ext cx="2808036" cy="1"/>
          </a:xfrm>
          <a:prstGeom prst="line">
            <a:avLst/>
          </a:prstGeom>
          <a:ln w="25400">
            <a:solidFill>
              <a:srgbClr val="FF2F92"/>
            </a:solidFill>
          </a:ln>
        </p:spPr>
        <p:txBody>
          <a:bodyPr lIns="45719" rIns="45719"/>
          <a:lstStyle/>
          <a:p>
            <a:pPr/>
          </a:p>
        </p:txBody>
      </p:sp>
      <p:sp>
        <p:nvSpPr>
          <p:cNvPr id="384" name="Linie"/>
          <p:cNvSpPr/>
          <p:nvPr/>
        </p:nvSpPr>
        <p:spPr>
          <a:xfrm>
            <a:off x="977600" y="5368298"/>
            <a:ext cx="5048139" cy="1"/>
          </a:xfrm>
          <a:prstGeom prst="line">
            <a:avLst/>
          </a:prstGeom>
          <a:ln w="25400">
            <a:solidFill>
              <a:srgbClr val="FF2F92"/>
            </a:solidFill>
          </a:ln>
        </p:spPr>
        <p:txBody>
          <a:bodyPr lIns="45719" rIns="45719"/>
          <a:lstStyle/>
          <a:p>
            <a:pPr/>
          </a:p>
        </p:txBody>
      </p:sp>
      <p:sp>
        <p:nvSpPr>
          <p:cNvPr id="385" name="Linie"/>
          <p:cNvSpPr/>
          <p:nvPr/>
        </p:nvSpPr>
        <p:spPr>
          <a:xfrm>
            <a:off x="972273" y="5523157"/>
            <a:ext cx="810178" cy="1"/>
          </a:xfrm>
          <a:prstGeom prst="line">
            <a:avLst/>
          </a:prstGeom>
          <a:ln w="25400">
            <a:solidFill>
              <a:srgbClr val="FF2F92"/>
            </a:solidFill>
          </a:ln>
        </p:spPr>
        <p:txBody>
          <a:bodyPr lIns="45719" rIns="45719"/>
          <a:lstStyle/>
          <a:p>
            <a:pPr/>
          </a:p>
        </p:txBody>
      </p:sp>
      <p:sp>
        <p:nvSpPr>
          <p:cNvPr id="386" name="Linie"/>
          <p:cNvSpPr/>
          <p:nvPr/>
        </p:nvSpPr>
        <p:spPr>
          <a:xfrm>
            <a:off x="3579735" y="4894932"/>
            <a:ext cx="2443737" cy="1"/>
          </a:xfrm>
          <a:prstGeom prst="line">
            <a:avLst/>
          </a:prstGeom>
          <a:ln w="25400">
            <a:solidFill>
              <a:srgbClr val="FF2F92"/>
            </a:solidFill>
          </a:ln>
        </p:spPr>
        <p:txBody>
          <a:bodyPr lIns="45719" rIns="45719"/>
          <a:lstStyle/>
          <a:p>
            <a:pPr/>
          </a:p>
        </p:txBody>
      </p:sp>
      <p:sp>
        <p:nvSpPr>
          <p:cNvPr id="387" name="Linie"/>
          <p:cNvSpPr/>
          <p:nvPr/>
        </p:nvSpPr>
        <p:spPr>
          <a:xfrm>
            <a:off x="978044" y="5049140"/>
            <a:ext cx="894888" cy="1"/>
          </a:xfrm>
          <a:prstGeom prst="line">
            <a:avLst/>
          </a:prstGeom>
          <a:ln w="25400">
            <a:solidFill>
              <a:srgbClr val="FF2F92"/>
            </a:solidFill>
          </a:ln>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Titel 1"/>
          <p:cNvSpPr txBox="1"/>
          <p:nvPr>
            <p:ph type="title"/>
          </p:nvPr>
        </p:nvSpPr>
        <p:spPr>
          <a:xfrm>
            <a:off x="505414" y="91403"/>
            <a:ext cx="5616774" cy="864097"/>
          </a:xfrm>
          <a:prstGeom prst="rect">
            <a:avLst/>
          </a:prstGeom>
        </p:spPr>
        <p:txBody>
          <a:bodyPr/>
          <a:lstStyle/>
          <a:p>
            <a:pPr/>
            <a:r>
              <a:t>Replikation der Gelstein-Studie </a:t>
            </a:r>
          </a:p>
        </p:txBody>
      </p:sp>
      <p:sp>
        <p:nvSpPr>
          <p:cNvPr id="39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9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94"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95" name="Auszug aus einer Antwort von Gračanin (2016) auf einen Kommentar von Noam Sobel zur gescheiterten Replikation der Studie von Gelstein et al. (2011):…"/>
          <p:cNvSpPr txBox="1"/>
          <p:nvPr/>
        </p:nvSpPr>
        <p:spPr>
          <a:xfrm>
            <a:off x="722195" y="4303528"/>
            <a:ext cx="7322749" cy="202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700"/>
              </a:lnSpc>
              <a:defRPr sz="1200">
                <a:solidFill>
                  <a:schemeClr val="accent4"/>
                </a:solidFill>
                <a:latin typeface="D-DIN"/>
                <a:ea typeface="D-DIN"/>
                <a:cs typeface="D-DIN"/>
                <a:sym typeface="D-DIN"/>
              </a:defRPr>
            </a:pPr>
            <a:r>
              <a:t>Auszug aus einer Antwort von Gračanin (2016) auf einen Kommentar von Noam Sobel zur gescheiterten Replikation der Studie von Gelstein et al. (2011): </a:t>
            </a:r>
          </a:p>
          <a:p>
            <a:pPr marL="609600" indent="-609600" defTabSz="457200">
              <a:lnSpc>
                <a:spcPts val="3700"/>
              </a:lnSpc>
              <a:defRPr sz="1200">
                <a:solidFill>
                  <a:schemeClr val="accent4"/>
                </a:solidFill>
                <a:latin typeface="D-DIN"/>
                <a:ea typeface="D-DIN"/>
                <a:cs typeface="D-DIN"/>
                <a:sym typeface="D-DIN"/>
              </a:defRPr>
            </a:pPr>
            <a:r>
              <a:t>Gračanin, A., Vingerhoets, A. J. &amp; van Assen, M. A. (2016). Response to comment on “Chemosignalling effects of human tears revisited: Does exposure to female tears decrease males’ perception of female sexual attractiveness?”. </a:t>
            </a:r>
            <a:r>
              <a:rPr i="1"/>
              <a:t>Cognition and Emotion</a:t>
            </a:r>
            <a:r>
              <a:t>, </a:t>
            </a:r>
            <a:r>
              <a:rPr i="1"/>
              <a:t>31</a:t>
            </a:r>
            <a:r>
              <a:t>(1), 158–159. doi: 10.1080/02699931.2016.1182471</a:t>
            </a:r>
          </a:p>
        </p:txBody>
      </p:sp>
      <p:sp>
        <p:nvSpPr>
          <p:cNvPr id="396" name="„Sobel concludes that we did not dig very deep in our data to probe for a possible effect. That is true. We did not try to dig at all.…"/>
          <p:cNvSpPr txBox="1"/>
          <p:nvPr/>
        </p:nvSpPr>
        <p:spPr>
          <a:xfrm>
            <a:off x="776986" y="1326666"/>
            <a:ext cx="7102470" cy="28295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D-DIN"/>
                <a:ea typeface="D-DIN"/>
                <a:cs typeface="D-DIN"/>
                <a:sym typeface="D-DIN"/>
              </a:defRPr>
            </a:pPr>
            <a:r>
              <a:t>„Sobel concludes that we did not dig very deep in our data to probe for a possible effect. That is true. We did not try to dig at all. </a:t>
            </a:r>
          </a:p>
          <a:p>
            <a:pPr>
              <a:lnSpc>
                <a:spcPct val="110000"/>
              </a:lnSpc>
              <a:defRPr>
                <a:latin typeface="D-DIN"/>
                <a:ea typeface="D-DIN"/>
                <a:cs typeface="D-DIN"/>
                <a:sym typeface="D-DIN"/>
              </a:defRPr>
            </a:pPr>
            <a:r>
              <a:t>Our aim was to test if human emotional tears act as a social chemosignal, using a different research methodology and with more statistical power than the original study; we were not on a fishing expedition. </a:t>
            </a:r>
          </a:p>
          <a:p>
            <a:pPr>
              <a:lnSpc>
                <a:spcPct val="110000"/>
              </a:lnSpc>
              <a:defRPr>
                <a:latin typeface="D-DIN"/>
                <a:ea typeface="D-DIN"/>
                <a:cs typeface="D-DIN"/>
                <a:sym typeface="D-DIN"/>
              </a:defRPr>
            </a:pPr>
            <a:r>
              <a:t>Finally, a meta-analysis on our four studies (after splitting the two samples of Study 2 as suggested by Sobel) still does not yield a significant effect (</a:t>
            </a:r>
            <a:r>
              <a:rPr i="1"/>
              <a:t>g </a:t>
            </a:r>
            <a:r>
              <a:t>= 0.037, </a:t>
            </a:r>
            <a:r>
              <a:rPr i="1"/>
              <a:t>z </a:t>
            </a:r>
            <a:r>
              <a:t>= 0.50, CI interval from −.11 to .18).“</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Foliennummer"/>
          <p:cNvSpPr txBox="1"/>
          <p:nvPr>
            <p:ph type="sldNum" sz="quarter" idx="4294967295"/>
          </p:nvPr>
        </p:nvSpPr>
        <p:spPr>
          <a:xfrm>
            <a:off x="6028654" y="5905672"/>
            <a:ext cx="345402" cy="337650"/>
          </a:xfrm>
          <a:prstGeom prst="rect">
            <a:avLst/>
          </a:prstGeom>
          <a:extLst>
            <a:ext uri="{C572A759-6A51-4108-AA02-DFA0A04FC94B}">
              <ma14:wrappingTextBoxFlag xmlns:ma14="http://schemas.microsoft.com/office/mac/drawingml/2011/main" val="1"/>
            </a:ext>
          </a:extLst>
        </p:spPr>
        <p:txBody>
          <a:bodyPr lIns="39214" tIns="39214" rIns="39214" bIns="39214" anchor="t"/>
          <a:lstStyle>
            <a:lvl1pPr algn="ctr">
              <a:defRPr sz="1800"/>
            </a:lvl1pPr>
          </a:lstStyle>
          <a:p>
            <a:pPr/>
            <a:fld id="{86CB4B4D-7CA3-9044-876B-883B54F8677D}" type="slidenum"/>
          </a:p>
        </p:txBody>
      </p:sp>
      <p:sp>
        <p:nvSpPr>
          <p:cNvPr id="401" name="Dr. Julian Keil…"/>
          <p:cNvSpPr txBox="1"/>
          <p:nvPr>
            <p:ph type="subTitle" idx="1"/>
          </p:nvPr>
        </p:nvSpPr>
        <p:spPr>
          <a:xfrm>
            <a:off x="407752" y="1928701"/>
            <a:ext cx="7532703" cy="3404738"/>
          </a:xfrm>
          <a:prstGeom prst="rect">
            <a:avLst/>
          </a:prstGeom>
        </p:spPr>
        <p:txBody>
          <a:bodyPr/>
          <a:lstStyle/>
          <a:p>
            <a:pPr algn="l" defTabSz="435785">
              <a:lnSpc>
                <a:spcPts val="800"/>
              </a:lnSpc>
              <a:spcBef>
                <a:spcPts val="600"/>
              </a:spcBef>
              <a:tabLst>
                <a:tab pos="63500" algn="l"/>
                <a:tab pos="431800" algn="l"/>
                <a:tab pos="812800" algn="l"/>
                <a:tab pos="1193800" algn="l"/>
                <a:tab pos="1562100" algn="l"/>
                <a:tab pos="1943100" algn="l"/>
                <a:tab pos="2311400" algn="l"/>
                <a:tab pos="2679700" algn="l"/>
                <a:tab pos="3060700" algn="l"/>
                <a:tab pos="3429000" algn="l"/>
                <a:tab pos="3810000" algn="l"/>
                <a:tab pos="4178300" algn="l"/>
                <a:tab pos="4546600" algn="l"/>
                <a:tab pos="4927600" algn="l"/>
                <a:tab pos="5308600" algn="l"/>
                <a:tab pos="5676900" algn="l"/>
                <a:tab pos="6057900" algn="l"/>
                <a:tab pos="6426200" algn="l"/>
                <a:tab pos="6807200" algn="l"/>
                <a:tab pos="7175500" algn="l"/>
                <a:tab pos="7213600" algn="l"/>
              </a:tabLst>
              <a:defRPr b="1" sz="1940"/>
            </a:pPr>
          </a:p>
          <a:p>
            <a:pPr algn="l" defTabSz="435785">
              <a:lnSpc>
                <a:spcPts val="800"/>
              </a:lnSpc>
              <a:spcBef>
                <a:spcPts val="600"/>
              </a:spcBef>
              <a:tabLst>
                <a:tab pos="63500" algn="l"/>
                <a:tab pos="431800" algn="l"/>
                <a:tab pos="812800" algn="l"/>
                <a:tab pos="1193800" algn="l"/>
                <a:tab pos="1562100" algn="l"/>
                <a:tab pos="1943100" algn="l"/>
                <a:tab pos="2311400" algn="l"/>
                <a:tab pos="2679700" algn="l"/>
                <a:tab pos="3060700" algn="l"/>
                <a:tab pos="3429000" algn="l"/>
                <a:tab pos="3810000" algn="l"/>
                <a:tab pos="4178300" algn="l"/>
                <a:tab pos="4546600" algn="l"/>
                <a:tab pos="4927600" algn="l"/>
                <a:tab pos="5308600" algn="l"/>
                <a:tab pos="5676900" algn="l"/>
                <a:tab pos="6057900" algn="l"/>
                <a:tab pos="6426200" algn="l"/>
                <a:tab pos="6807200" algn="l"/>
                <a:tab pos="7175500" algn="l"/>
                <a:tab pos="7213600" algn="l"/>
              </a:tabLst>
              <a:defRPr b="1" sz="1940"/>
            </a:pPr>
            <a:r>
              <a:t>Referat</a:t>
            </a:r>
            <a:r>
              <a:rPr b="0"/>
              <a:t>: Tasten, Berührung &amp; Schmerz</a:t>
            </a:r>
            <a:endParaRPr b="0"/>
          </a:p>
          <a:p>
            <a:pPr algn="l" defTabSz="435785">
              <a:lnSpc>
                <a:spcPts val="800"/>
              </a:lnSpc>
              <a:spcBef>
                <a:spcPts val="600"/>
              </a:spcBef>
              <a:tabLst>
                <a:tab pos="63500" algn="l"/>
                <a:tab pos="431800" algn="l"/>
                <a:tab pos="812800" algn="l"/>
                <a:tab pos="1193800" algn="l"/>
                <a:tab pos="1562100" algn="l"/>
                <a:tab pos="1943100" algn="l"/>
                <a:tab pos="2311400" algn="l"/>
                <a:tab pos="2679700" algn="l"/>
                <a:tab pos="3060700" algn="l"/>
                <a:tab pos="3429000" algn="l"/>
                <a:tab pos="3810000" algn="l"/>
                <a:tab pos="4178300" algn="l"/>
                <a:tab pos="4546600" algn="l"/>
                <a:tab pos="4927600" algn="l"/>
                <a:tab pos="5308600" algn="l"/>
                <a:tab pos="5676900" algn="l"/>
                <a:tab pos="6057900" algn="l"/>
                <a:tab pos="6426200" algn="l"/>
                <a:tab pos="6807200" algn="l"/>
                <a:tab pos="7175500" algn="l"/>
                <a:tab pos="7213600" algn="l"/>
              </a:tabLst>
              <a:defRPr b="1" sz="1940"/>
            </a:pPr>
          </a:p>
          <a:p>
            <a:pPr algn="l" defTabSz="435785">
              <a:lnSpc>
                <a:spcPts val="2400"/>
              </a:lnSpc>
              <a:spcBef>
                <a:spcPts val="600"/>
              </a:spcBef>
              <a:tabLst>
                <a:tab pos="63500" algn="l"/>
                <a:tab pos="431800" algn="l"/>
                <a:tab pos="812800" algn="l"/>
                <a:tab pos="1193800" algn="l"/>
                <a:tab pos="1562100" algn="l"/>
                <a:tab pos="1943100" algn="l"/>
                <a:tab pos="2311400" algn="l"/>
                <a:tab pos="2679700" algn="l"/>
                <a:tab pos="3060700" algn="l"/>
                <a:tab pos="3429000" algn="l"/>
                <a:tab pos="3810000" algn="l"/>
                <a:tab pos="4178300" algn="l"/>
                <a:tab pos="4546600" algn="l"/>
                <a:tab pos="4927600" algn="l"/>
                <a:tab pos="5308600" algn="l"/>
                <a:tab pos="5676900" algn="l"/>
                <a:tab pos="6057900" algn="l"/>
                <a:tab pos="6426200" algn="l"/>
                <a:tab pos="6807200" algn="l"/>
                <a:tab pos="7175500" algn="l"/>
                <a:tab pos="7213600" algn="l"/>
              </a:tabLst>
              <a:defRPr b="1" sz="1940"/>
            </a:pPr>
          </a:p>
          <a:p>
            <a:pPr algn="l" defTabSz="435785">
              <a:lnSpc>
                <a:spcPts val="2400"/>
              </a:lnSpc>
              <a:spcBef>
                <a:spcPts val="600"/>
              </a:spcBef>
              <a:tabLst>
                <a:tab pos="63500" algn="l"/>
                <a:tab pos="431800" algn="l"/>
                <a:tab pos="812800" algn="l"/>
                <a:tab pos="1193800" algn="l"/>
                <a:tab pos="1562100" algn="l"/>
                <a:tab pos="1943100" algn="l"/>
                <a:tab pos="2311400" algn="l"/>
                <a:tab pos="2679700" algn="l"/>
                <a:tab pos="3060700" algn="l"/>
                <a:tab pos="3429000" algn="l"/>
                <a:tab pos="3810000" algn="l"/>
                <a:tab pos="4178300" algn="l"/>
                <a:tab pos="4546600" algn="l"/>
                <a:tab pos="4927600" algn="l"/>
                <a:tab pos="5308600" algn="l"/>
                <a:tab pos="5676900" algn="l"/>
                <a:tab pos="6057900" algn="l"/>
                <a:tab pos="6426200" algn="l"/>
                <a:tab pos="6807200" algn="l"/>
                <a:tab pos="7175500" algn="l"/>
                <a:tab pos="7213600" algn="l"/>
              </a:tabLst>
              <a:defRPr b="1" sz="1940"/>
            </a:pPr>
            <a:r>
              <a:t>Vorbereitung</a:t>
            </a:r>
            <a:r>
              <a:rPr b="0"/>
              <a:t> </a:t>
            </a:r>
            <a:r>
              <a:t>auf die nächste Sitzung</a:t>
            </a:r>
          </a:p>
          <a:p>
            <a:pPr algn="l" defTabSz="443484">
              <a:lnSpc>
                <a:spcPts val="2400"/>
              </a:lnSpc>
              <a:spcBef>
                <a:spcPts val="0"/>
              </a:spcBef>
              <a:defRPr sz="1940">
                <a:latin typeface="+mn-lt"/>
                <a:ea typeface="+mn-ea"/>
                <a:cs typeface="+mn-cs"/>
                <a:sym typeface="Helvetica"/>
              </a:defRPr>
            </a:pPr>
          </a:p>
          <a:p>
            <a:pPr algn="l" defTabSz="443484">
              <a:lnSpc>
                <a:spcPts val="2400"/>
              </a:lnSpc>
              <a:spcBef>
                <a:spcPts val="0"/>
              </a:spcBef>
              <a:defRPr sz="1940">
                <a:latin typeface="+mn-lt"/>
                <a:ea typeface="+mn-ea"/>
                <a:cs typeface="+mn-cs"/>
                <a:sym typeface="Helvetica"/>
              </a:defRPr>
            </a:pPr>
            <a:r>
              <a:t>Paper: </a:t>
            </a:r>
          </a:p>
          <a:p>
            <a:pPr algn="l" defTabSz="443484">
              <a:spcBef>
                <a:spcPts val="0"/>
              </a:spcBef>
              <a:defRPr sz="1940">
                <a:uFill>
                  <a:solidFill>
                    <a:srgbClr val="000000"/>
                  </a:solidFill>
                </a:uFill>
                <a:latin typeface="+mn-lt"/>
                <a:ea typeface="+mn-ea"/>
                <a:cs typeface="+mn-cs"/>
                <a:sym typeface="Helvetica"/>
              </a:defRPr>
            </a:pPr>
            <a:r>
              <a:t>Blankenburg, F., Ruff, C. C., Deichmann, R., Rees, G., &amp; Driver, J. (2006). </a:t>
            </a:r>
            <a:r>
              <a:t>The Cutaneous Rabbit Illusion Affects </a:t>
            </a:r>
            <a:r>
              <a:t>Human Primary Sensory Cortex Somatotopically. </a:t>
            </a:r>
            <a:r>
              <a:t>PLoS Biology, 4(3), e69. </a:t>
            </a:r>
          </a:p>
          <a:p>
            <a:pPr algn="l" defTabSz="443484">
              <a:lnSpc>
                <a:spcPts val="2400"/>
              </a:lnSpc>
              <a:spcBef>
                <a:spcPts val="0"/>
              </a:spcBef>
              <a:defRPr sz="1649"/>
            </a:pPr>
          </a:p>
        </p:txBody>
      </p:sp>
      <p:sp>
        <p:nvSpPr>
          <p:cNvPr id="402" name="Text Box 3"/>
          <p:cNvSpPr txBox="1"/>
          <p:nvPr/>
        </p:nvSpPr>
        <p:spPr>
          <a:xfrm>
            <a:off x="287338" y="639762"/>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
        <p:nvSpPr>
          <p:cNvPr id="40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0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05"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Foliennummer"/>
          <p:cNvSpPr txBox="1"/>
          <p:nvPr>
            <p:ph type="sldNum" sz="quarter" idx="4294967295"/>
          </p:nvPr>
        </p:nvSpPr>
        <p:spPr>
          <a:xfrm>
            <a:off x="6028654" y="5905672"/>
            <a:ext cx="345402" cy="337650"/>
          </a:xfrm>
          <a:prstGeom prst="rect">
            <a:avLst/>
          </a:prstGeom>
          <a:extLst>
            <a:ext uri="{C572A759-6A51-4108-AA02-DFA0A04FC94B}">
              <ma14:wrappingTextBoxFlag xmlns:ma14="http://schemas.microsoft.com/office/mac/drawingml/2011/main" val="1"/>
            </a:ext>
          </a:extLst>
        </p:spPr>
        <p:txBody>
          <a:bodyPr lIns="39214" tIns="39214" rIns="39214" bIns="39214" anchor="t"/>
          <a:lstStyle>
            <a:lvl1pPr algn="ctr">
              <a:defRPr sz="1800"/>
            </a:lvl1pPr>
          </a:lstStyle>
          <a:p>
            <a:pPr/>
            <a:fld id="{86CB4B4D-7CA3-9044-876B-883B54F8677D}" type="slidenum"/>
          </a:p>
        </p:txBody>
      </p:sp>
      <p:sp>
        <p:nvSpPr>
          <p:cNvPr id="408" name="Dr. Julian Keil…"/>
          <p:cNvSpPr txBox="1"/>
          <p:nvPr>
            <p:ph type="subTitle" idx="1"/>
          </p:nvPr>
        </p:nvSpPr>
        <p:spPr>
          <a:xfrm>
            <a:off x="372456" y="1640258"/>
            <a:ext cx="8140504" cy="4731875"/>
          </a:xfrm>
          <a:prstGeom prst="rect">
            <a:avLst/>
          </a:prstGeom>
        </p:spPr>
        <p:txBody>
          <a:bodyPr/>
          <a:lstStyle/>
          <a:p>
            <a:pPr algn="l">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sz="2000"/>
            </a:pPr>
            <a:r>
              <a:t>Vorbereitung</a:t>
            </a:r>
            <a:r>
              <a:rPr b="0"/>
              <a:t> </a:t>
            </a:r>
            <a:r>
              <a:t>auf die nächste Sitzung</a:t>
            </a:r>
          </a:p>
          <a:p>
            <a:pPr algn="l" defTabSz="457200">
              <a:lnSpc>
                <a:spcPts val="2500"/>
              </a:lnSpc>
              <a:spcBef>
                <a:spcPts val="0"/>
              </a:spcBef>
              <a:defRPr sz="2000">
                <a:latin typeface="+mn-lt"/>
                <a:ea typeface="+mn-ea"/>
                <a:cs typeface="+mn-cs"/>
                <a:sym typeface="Helvetica"/>
              </a:defRPr>
            </a:pPr>
          </a:p>
          <a:p>
            <a:pPr algn="l" defTabSz="457200">
              <a:lnSpc>
                <a:spcPts val="2500"/>
              </a:lnSpc>
              <a:spcBef>
                <a:spcPts val="0"/>
              </a:spcBef>
              <a:defRPr sz="1800">
                <a:latin typeface="+mn-lt"/>
                <a:ea typeface="+mn-ea"/>
                <a:cs typeface="+mn-cs"/>
                <a:sym typeface="Helvetica"/>
              </a:defRPr>
            </a:pPr>
            <a:r>
              <a:t>Aufgaben für Seminarteilnehmer*innen mit Vornamen von M-Z: </a:t>
            </a:r>
          </a:p>
          <a:p>
            <a:pPr marL="342900" indent="-342900" algn="l">
              <a:defRPr sz="1800">
                <a:latin typeface="+mn-lt"/>
                <a:ea typeface="+mn-ea"/>
                <a:cs typeface="+mn-cs"/>
                <a:sym typeface="Helvetica"/>
              </a:defRPr>
            </a:pPr>
          </a:p>
          <a:p>
            <a:pPr marL="342900" indent="-342900" algn="l">
              <a:defRPr sz="1800">
                <a:latin typeface="+mn-lt"/>
                <a:ea typeface="+mn-ea"/>
                <a:cs typeface="+mn-cs"/>
                <a:sym typeface="Helvetica"/>
              </a:defRPr>
            </a:pPr>
            <a:r>
              <a:t>Aufgabe 1: Einleitung</a:t>
            </a:r>
          </a:p>
          <a:p>
            <a:pPr algn="l">
              <a:defRPr sz="1800">
                <a:latin typeface="+mn-lt"/>
                <a:ea typeface="+mn-ea"/>
                <a:cs typeface="+mn-cs"/>
                <a:sym typeface="Helvetica"/>
              </a:defRPr>
            </a:pPr>
            <a:r>
              <a:t>a) Worin besteht die „Cutaneous Rabbit“ Illusion?</a:t>
            </a:r>
          </a:p>
          <a:p>
            <a:pPr lvl="2" indent="457200" algn="l">
              <a:spcBef>
                <a:spcPts val="600"/>
              </a:spcBef>
              <a:defRPr sz="1800">
                <a:latin typeface="+mn-lt"/>
                <a:ea typeface="+mn-ea"/>
                <a:cs typeface="+mn-cs"/>
                <a:sym typeface="Helvetica"/>
              </a:defRPr>
            </a:pPr>
            <a:r>
              <a:t>—&gt; Konnten Sie diese Illusion nachempfinden?</a:t>
            </a:r>
          </a:p>
          <a:p>
            <a:pPr lvl="2" indent="457200" algn="l">
              <a:spcBef>
                <a:spcPts val="600"/>
              </a:spcBef>
              <a:defRPr sz="1800">
                <a:latin typeface="+mn-lt"/>
                <a:ea typeface="+mn-ea"/>
                <a:cs typeface="+mn-cs"/>
                <a:sym typeface="Helvetica"/>
              </a:defRPr>
            </a:pPr>
            <a:r>
              <a:t>—&gt; Welche Gründe sprechen für eine Verarbeitung auf kortikaler Ebene?</a:t>
            </a:r>
          </a:p>
          <a:p>
            <a:pPr algn="l">
              <a:defRPr sz="1800">
                <a:latin typeface="+mn-lt"/>
                <a:ea typeface="+mn-ea"/>
                <a:cs typeface="+mn-cs"/>
                <a:sym typeface="Helvetica"/>
              </a:defRPr>
            </a:pPr>
            <a:r>
              <a:t>b) Wie ist das fMRT-Experiment aufgebaut? Welche Frage soll untersucht werden?</a:t>
            </a:r>
          </a:p>
        </p:txBody>
      </p:sp>
      <p:sp>
        <p:nvSpPr>
          <p:cNvPr id="409" name="Text Box 3"/>
          <p:cNvSpPr txBox="1"/>
          <p:nvPr/>
        </p:nvSpPr>
        <p:spPr>
          <a:xfrm>
            <a:off x="287338" y="639762"/>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
        <p:nvSpPr>
          <p:cNvPr id="41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1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12"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itel 1"/>
          <p:cNvSpPr txBox="1"/>
          <p:nvPr>
            <p:ph type="title"/>
          </p:nvPr>
        </p:nvSpPr>
        <p:spPr>
          <a:xfrm>
            <a:off x="431799" y="143742"/>
            <a:ext cx="5616775" cy="864097"/>
          </a:xfrm>
          <a:prstGeom prst="rect">
            <a:avLst/>
          </a:prstGeom>
        </p:spPr>
        <p:txBody>
          <a:bodyPr/>
          <a:lstStyle/>
          <a:p>
            <a:pPr/>
            <a:r>
              <a:t>Inhalt</a:t>
            </a:r>
          </a:p>
        </p:txBody>
      </p:sp>
      <p:sp>
        <p:nvSpPr>
          <p:cNvPr id="242" name="Inhaltsplatzhalter 2"/>
          <p:cNvSpPr txBox="1"/>
          <p:nvPr>
            <p:ph type="body" idx="1"/>
          </p:nvPr>
        </p:nvSpPr>
        <p:spPr>
          <a:xfrm>
            <a:off x="502397" y="1382027"/>
            <a:ext cx="7984616" cy="4702906"/>
          </a:xfrm>
          <a:prstGeom prst="rect">
            <a:avLst/>
          </a:prstGeom>
        </p:spPr>
        <p:txBody>
          <a:bodyPr/>
          <a:lstStyle/>
          <a:p>
            <a:pPr marL="0" indent="0" defTabSz="457200">
              <a:lnSpc>
                <a:spcPts val="3000"/>
              </a:lnSpc>
            </a:pPr>
          </a:p>
          <a:p>
            <a:pPr marL="0" indent="0" defTabSz="457200">
              <a:lnSpc>
                <a:spcPts val="3000"/>
              </a:lnSpc>
            </a:pPr>
            <a:r>
              <a:t>- Referat: </a:t>
            </a:r>
            <a:r>
              <a:rPr sz="1800"/>
              <a:t>olfaktorisches und gustatorisches System</a:t>
            </a:r>
            <a:endParaRPr sz="1800"/>
          </a:p>
          <a:p>
            <a:pPr marL="0" indent="0" defTabSz="457200">
              <a:lnSpc>
                <a:spcPts val="3000"/>
              </a:lnSpc>
            </a:pPr>
          </a:p>
          <a:p>
            <a:pPr marL="0" indent="0" defTabSz="457200">
              <a:lnSpc>
                <a:spcPts val="3000"/>
              </a:lnSpc>
            </a:pPr>
            <a:r>
              <a:t>- Vortrag:</a:t>
            </a:r>
          </a:p>
          <a:p>
            <a:pPr lvl="1" marL="561473" indent="-180473" defTabSz="457200">
              <a:lnSpc>
                <a:spcPts val="3000"/>
              </a:lnSpc>
              <a:buSzPct val="100000"/>
              <a:buChar char="•"/>
              <a:defRPr sz="1800"/>
            </a:pPr>
            <a:r>
              <a:t>Was sind Pheromone?</a:t>
            </a:r>
          </a:p>
          <a:p>
            <a:pPr lvl="1" marL="561473" indent="-180473" defTabSz="457200">
              <a:lnSpc>
                <a:spcPts val="3000"/>
              </a:lnSpc>
              <a:buSzPct val="100000"/>
              <a:buChar char="•"/>
              <a:defRPr sz="1800"/>
            </a:pPr>
            <a:r>
              <a:t>Pheromon-Wahrnehmung bei Menschen: Mythos oder Fakt?</a:t>
            </a:r>
          </a:p>
          <a:p>
            <a:pPr lvl="1" marL="561473" indent="-180473" defTabSz="457200">
              <a:lnSpc>
                <a:spcPts val="3000"/>
              </a:lnSpc>
              <a:buSzPct val="100000"/>
              <a:buChar char="•"/>
              <a:defRPr sz="1800"/>
            </a:pPr>
            <a:r>
              <a:t>Zur Gelstein-Studie: Arten von Tränen, Infos zur Durchführung</a:t>
            </a:r>
          </a:p>
          <a:p>
            <a:pPr marL="0" indent="0" defTabSz="457200">
              <a:lnSpc>
                <a:spcPts val="3000"/>
              </a:lnSpc>
            </a:pPr>
          </a:p>
          <a:p>
            <a:pPr marL="0" indent="0" defTabSz="457200">
              <a:lnSpc>
                <a:spcPts val="3000"/>
              </a:lnSpc>
            </a:pPr>
            <a:r>
              <a:t>- Gruppenarbeit: Chemosignalstoffe in menschlichen Tränen</a:t>
            </a:r>
          </a:p>
        </p:txBody>
      </p:sp>
      <p:sp>
        <p:nvSpPr>
          <p:cNvPr id="24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4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45"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Foliennummer"/>
          <p:cNvSpPr txBox="1"/>
          <p:nvPr>
            <p:ph type="sldNum" sz="quarter" idx="4294967295"/>
          </p:nvPr>
        </p:nvSpPr>
        <p:spPr>
          <a:xfrm>
            <a:off x="6028654" y="5905672"/>
            <a:ext cx="345402" cy="337650"/>
          </a:xfrm>
          <a:prstGeom prst="rect">
            <a:avLst/>
          </a:prstGeom>
          <a:extLst>
            <a:ext uri="{C572A759-6A51-4108-AA02-DFA0A04FC94B}">
              <ma14:wrappingTextBoxFlag xmlns:ma14="http://schemas.microsoft.com/office/mac/drawingml/2011/main" val="1"/>
            </a:ext>
          </a:extLst>
        </p:spPr>
        <p:txBody>
          <a:bodyPr lIns="39214" tIns="39214" rIns="39214" bIns="39214" anchor="t"/>
          <a:lstStyle>
            <a:lvl1pPr algn="ctr">
              <a:defRPr sz="1800"/>
            </a:lvl1pPr>
          </a:lstStyle>
          <a:p>
            <a:pPr/>
            <a:fld id="{86CB4B4D-7CA3-9044-876B-883B54F8677D}" type="slidenum"/>
          </a:p>
        </p:txBody>
      </p:sp>
      <p:sp>
        <p:nvSpPr>
          <p:cNvPr id="415" name="Dr. Julian Keil…"/>
          <p:cNvSpPr txBox="1"/>
          <p:nvPr>
            <p:ph type="subTitle" idx="1"/>
          </p:nvPr>
        </p:nvSpPr>
        <p:spPr>
          <a:xfrm>
            <a:off x="339555" y="1574454"/>
            <a:ext cx="8140503" cy="4731875"/>
          </a:xfrm>
          <a:prstGeom prst="rect">
            <a:avLst/>
          </a:prstGeom>
        </p:spPr>
        <p:txBody>
          <a:bodyPr/>
          <a:lstStyle/>
          <a:p>
            <a:pPr algn="l">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sz="2000"/>
            </a:pPr>
            <a:r>
              <a:t>Vorbereitung</a:t>
            </a:r>
            <a:r>
              <a:rPr b="0"/>
              <a:t> </a:t>
            </a:r>
            <a:r>
              <a:t>auf die nächste Sitzung</a:t>
            </a:r>
          </a:p>
          <a:p>
            <a:pPr algn="l" defTabSz="457200">
              <a:lnSpc>
                <a:spcPts val="2500"/>
              </a:lnSpc>
              <a:spcBef>
                <a:spcPts val="0"/>
              </a:spcBef>
              <a:defRPr b="1" sz="2000"/>
            </a:pPr>
          </a:p>
          <a:p>
            <a:pPr lvl="1" indent="0" algn="l">
              <a:defRPr sz="1800">
                <a:latin typeface="+mn-lt"/>
                <a:ea typeface="+mn-ea"/>
                <a:cs typeface="+mn-cs"/>
                <a:sym typeface="Helvetica"/>
              </a:defRPr>
            </a:pPr>
            <a:r>
              <a:t>Aufgaben für Seminarteilnehmer*innen mit Vornamen von A-L: </a:t>
            </a:r>
          </a:p>
          <a:p>
            <a:pPr lvl="1" indent="0" algn="l">
              <a:defRPr sz="1800">
                <a:latin typeface="+mn-lt"/>
                <a:ea typeface="+mn-ea"/>
                <a:cs typeface="+mn-cs"/>
                <a:sym typeface="Helvetica"/>
              </a:defRPr>
            </a:pPr>
            <a:r>
              <a:t>	</a:t>
            </a:r>
          </a:p>
          <a:p>
            <a:pPr lvl="1" indent="0" algn="l">
              <a:defRPr sz="1800">
                <a:latin typeface="+mn-lt"/>
                <a:ea typeface="+mn-ea"/>
                <a:cs typeface="+mn-cs"/>
                <a:sym typeface="Helvetica"/>
              </a:defRPr>
            </a:pPr>
            <a:r>
              <a:t>Aufgabe 2: Ergebnisteil</a:t>
            </a:r>
          </a:p>
          <a:p>
            <a:pPr lvl="1" indent="0" algn="l">
              <a:defRPr sz="1800">
                <a:latin typeface="+mn-lt"/>
                <a:ea typeface="+mn-ea"/>
                <a:cs typeface="+mn-cs"/>
                <a:sym typeface="Helvetica"/>
              </a:defRPr>
            </a:pPr>
            <a:r>
              <a:t>a) Welche Wahrnehmung zeigte sich in Bezug auf die Position “P2“?</a:t>
            </a:r>
          </a:p>
          <a:p>
            <a:pPr lvl="1" indent="0" algn="l">
              <a:defRPr sz="1800">
                <a:latin typeface="+mn-lt"/>
                <a:ea typeface="+mn-ea"/>
                <a:cs typeface="+mn-cs"/>
                <a:sym typeface="Helvetica"/>
              </a:defRPr>
            </a:pPr>
            <a:r>
              <a:t>b) Welche Effekte zeigten sich in den fMRT-Daten? </a:t>
            </a:r>
          </a:p>
          <a:p>
            <a:pPr lvl="1" indent="0" algn="l">
              <a:defRPr sz="1800">
                <a:latin typeface="+mn-lt"/>
                <a:ea typeface="+mn-ea"/>
                <a:cs typeface="+mn-cs"/>
                <a:sym typeface="Helvetica"/>
              </a:defRPr>
            </a:pPr>
            <a:r>
              <a:t>c) Welche Areale zeigen eine erhöhte Aktivität bei welchen Reizen?</a:t>
            </a:r>
          </a:p>
          <a:p>
            <a:pPr algn="l" defTabSz="457200">
              <a:spcBef>
                <a:spcPts val="0"/>
              </a:spcBef>
              <a:defRPr sz="1800">
                <a:solidFill>
                  <a:srgbClr val="941100"/>
                </a:solidFill>
                <a:uFill>
                  <a:solidFill>
                    <a:srgbClr val="000000"/>
                  </a:solidFill>
                </a:uFill>
                <a:latin typeface="+mn-lt"/>
                <a:ea typeface="+mn-ea"/>
                <a:cs typeface="+mn-cs"/>
                <a:sym typeface="Helvetica"/>
              </a:defRPr>
            </a:pPr>
          </a:p>
          <a:p>
            <a:pPr algn="l" defTabSz="457200">
              <a:spcBef>
                <a:spcPts val="0"/>
              </a:spcBef>
              <a:defRPr sz="1800">
                <a:solidFill>
                  <a:srgbClr val="5A8A39"/>
                </a:solidFill>
                <a:uFill>
                  <a:solidFill>
                    <a:srgbClr val="000000"/>
                  </a:solidFill>
                </a:uFill>
                <a:latin typeface="+mn-lt"/>
                <a:ea typeface="+mn-ea"/>
                <a:cs typeface="+mn-cs"/>
                <a:sym typeface="Helvetica"/>
              </a:defRPr>
            </a:pPr>
          </a:p>
        </p:txBody>
      </p:sp>
      <p:sp>
        <p:nvSpPr>
          <p:cNvPr id="416" name="Text Box 3"/>
          <p:cNvSpPr txBox="1"/>
          <p:nvPr/>
        </p:nvSpPr>
        <p:spPr>
          <a:xfrm>
            <a:off x="287338" y="639762"/>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
        <p:nvSpPr>
          <p:cNvPr id="417"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18"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19"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2" name="Titel 1"/>
          <p:cNvSpPr txBox="1"/>
          <p:nvPr>
            <p:ph type="title"/>
          </p:nvPr>
        </p:nvSpPr>
        <p:spPr>
          <a:xfrm>
            <a:off x="431799" y="143742"/>
            <a:ext cx="5616775" cy="864097"/>
          </a:xfrm>
          <a:prstGeom prst="rect">
            <a:avLst/>
          </a:prstGeom>
        </p:spPr>
        <p:txBody>
          <a:bodyPr/>
          <a:lstStyle/>
          <a:p>
            <a:pPr/>
            <a:r>
              <a:t>Literatur</a:t>
            </a:r>
          </a:p>
        </p:txBody>
      </p:sp>
      <p:sp>
        <p:nvSpPr>
          <p:cNvPr id="423" name="Inhaltsplatzhalter 2"/>
          <p:cNvSpPr txBox="1"/>
          <p:nvPr>
            <p:ph type="body" idx="1"/>
          </p:nvPr>
        </p:nvSpPr>
        <p:spPr>
          <a:xfrm>
            <a:off x="298064" y="1282824"/>
            <a:ext cx="8083676" cy="4787688"/>
          </a:xfrm>
          <a:prstGeom prst="rect">
            <a:avLst/>
          </a:prstGeom>
        </p:spPr>
        <p:txBody>
          <a:bodyPr/>
          <a:lstStyle/>
          <a:p>
            <a:pPr marL="142875" indent="-142875" defTabSz="434340">
              <a:spcBef>
                <a:spcPts val="900"/>
              </a:spcBef>
              <a:buSzPct val="100000"/>
              <a:buChar char="•"/>
              <a:defRPr sz="1235"/>
            </a:pPr>
            <a:r>
              <a:t>Gelstein, S., Yeshurun, Y., Rozenkrantz, L., Shushan, S., Frumin, I., Roth, Y. &amp; Sobel, N. (2011). Human Tears Contain a Chemosignal. </a:t>
            </a:r>
            <a:r>
              <a:rPr i="1"/>
              <a:t>Science</a:t>
            </a:r>
            <a:r>
              <a:t>, </a:t>
            </a:r>
            <a:r>
              <a:rPr i="1"/>
              <a:t>331</a:t>
            </a:r>
            <a:r>
              <a:t>(6014), 226–230. https://doi.org/10.1126/science.1198331</a:t>
            </a:r>
          </a:p>
          <a:p>
            <a:pPr marL="142875" indent="-142875" defTabSz="434340">
              <a:spcBef>
                <a:spcPts val="900"/>
              </a:spcBef>
              <a:buSzPct val="100000"/>
              <a:buChar char="•"/>
              <a:defRPr sz="1235"/>
            </a:pPr>
            <a:r>
              <a:t>Gračanin, A., van Assen, M., Omrčen, V., Koraj, I. &amp; Vingerhoets, A. (2016). Chemosignalling effects of human tears revisited: Does exposure to female tears decrease males’ perception of female sexual attractiveness? </a:t>
            </a:r>
            <a:r>
              <a:rPr i="1"/>
              <a:t>Cognition and Emotion</a:t>
            </a:r>
            <a:r>
              <a:t>, </a:t>
            </a:r>
            <a:r>
              <a:rPr i="1"/>
              <a:t>31</a:t>
            </a:r>
            <a:r>
              <a:t>(1), 139–150. doi: 10.1080/02699931.2016.1151402</a:t>
            </a:r>
          </a:p>
          <a:p>
            <a:pPr marL="142875" indent="-142875" defTabSz="434340">
              <a:spcBef>
                <a:spcPts val="900"/>
              </a:spcBef>
              <a:buSzPct val="100000"/>
              <a:buChar char="•"/>
              <a:defRPr sz="1235"/>
            </a:pPr>
            <a:r>
              <a:t>Gračanin, A., Vingerhoets, A. &amp; van Assen, M. (2016b). Response to comment on “Chemosignalling effects of human tears revisited: Does exposure to female tears decrease males’ perception of female sexual attractiveness?”. </a:t>
            </a:r>
            <a:r>
              <a:rPr i="1"/>
              <a:t>Cognition and Emotion</a:t>
            </a:r>
            <a:r>
              <a:t>, </a:t>
            </a:r>
            <a:r>
              <a:rPr i="1"/>
              <a:t>31</a:t>
            </a:r>
            <a:r>
              <a:t>(1), 158–159. https://doi.org/10.1080/02699931.2016.1182471</a:t>
            </a:r>
          </a:p>
          <a:p>
            <a:pPr marL="142875" indent="-142875" defTabSz="434340">
              <a:spcBef>
                <a:spcPts val="900"/>
              </a:spcBef>
              <a:buSzPct val="100000"/>
              <a:buChar char="•"/>
              <a:defRPr sz="1235"/>
            </a:pPr>
            <a:r>
              <a:t>Helfrich-Förster, C., Monecke, S., Spiousas, I., Hovestadt, T., Mitesser, O. &amp; Wehr, T. A. (2021). Women temporarily synchronize their menstrual cycles with the luminance and gravimetric cycles of the Moon. </a:t>
            </a:r>
            <a:r>
              <a:rPr i="1"/>
              <a:t>Science Advances</a:t>
            </a:r>
            <a:r>
              <a:t>, </a:t>
            </a:r>
            <a:r>
              <a:rPr i="1"/>
              <a:t>7</a:t>
            </a:r>
            <a:r>
              <a:t>(5), eabe1358. https://doi.org/10.1126/sciadv.abe1358</a:t>
            </a:r>
          </a:p>
          <a:p>
            <a:pPr marL="142875" indent="-142875" defTabSz="434340">
              <a:spcBef>
                <a:spcPts val="900"/>
              </a:spcBef>
              <a:buSzPct val="100000"/>
              <a:buChar char="•"/>
              <a:defRPr i="1" sz="1235"/>
            </a:pPr>
            <a:r>
              <a:t>Karlson, P., Lüscher, M. (1959). Pheromones: a New Term for a Class of Biologically Active Substances. Nature, 183, 55–56. doi:10.1038/183055a0.</a:t>
            </a:r>
          </a:p>
          <a:p>
            <a:pPr marL="142875" indent="-142875" defTabSz="434340">
              <a:spcBef>
                <a:spcPts val="900"/>
              </a:spcBef>
              <a:buSzPct val="100000"/>
              <a:buChar char="•"/>
              <a:defRPr sz="1235"/>
            </a:pPr>
            <a:r>
              <a:t>Knecht, M., Witt, M., Abolmaali, N., Hüttenbrink, K. B., &amp; Hummel, T. (2003). Das vomeronasale Organ des Menschen. Nervenarzt 74, 858–862. doi: 10.1007/s00115-003-1573-7</a:t>
            </a:r>
          </a:p>
          <a:p>
            <a:pPr marL="142875" indent="-142875" defTabSz="434340">
              <a:spcBef>
                <a:spcPts val="900"/>
              </a:spcBef>
              <a:buSzPct val="100000"/>
              <a:buChar char="•"/>
              <a:defRPr sz="1235"/>
            </a:pPr>
            <a:r>
              <a:t>Schandry, R. (2016). Aufbau und Funktion des Nervensystems. In Biologische Psychologie (4. überarbeitete Auflage). Weinheim, Deutschland: Beltz Verlag</a:t>
            </a:r>
          </a:p>
          <a:p>
            <a:pPr marL="142875" indent="-142875" defTabSz="434340">
              <a:spcBef>
                <a:spcPts val="900"/>
              </a:spcBef>
              <a:buSzPct val="100000"/>
              <a:buChar char="•"/>
              <a:defRPr sz="1235"/>
            </a:pPr>
            <a:r>
              <a:t>Sobel, N. (2016). Revisiting the revisit: added evidence for a social chemosignal in human emotional tears. </a:t>
            </a:r>
            <a:r>
              <a:rPr i="1"/>
              <a:t>Cognition and Emotion</a:t>
            </a:r>
            <a:r>
              <a:t>, </a:t>
            </a:r>
            <a:r>
              <a:rPr i="1"/>
              <a:t>31</a:t>
            </a:r>
            <a:r>
              <a:t>(1), 151–157. https://doi.org/10.1080/02699931.2016.1177488</a:t>
            </a:r>
          </a:p>
        </p:txBody>
      </p:sp>
      <p:sp>
        <p:nvSpPr>
          <p:cNvPr id="42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25"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26"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9" name="Titel 1"/>
          <p:cNvSpPr txBox="1"/>
          <p:nvPr>
            <p:ph type="title"/>
          </p:nvPr>
        </p:nvSpPr>
        <p:spPr>
          <a:xfrm>
            <a:off x="431799" y="143742"/>
            <a:ext cx="5616775" cy="864097"/>
          </a:xfrm>
          <a:prstGeom prst="rect">
            <a:avLst/>
          </a:prstGeom>
        </p:spPr>
        <p:txBody>
          <a:bodyPr/>
          <a:lstStyle/>
          <a:p>
            <a:pPr/>
            <a:r>
              <a:t>Abbildungen</a:t>
            </a:r>
          </a:p>
        </p:txBody>
      </p:sp>
      <p:sp>
        <p:nvSpPr>
          <p:cNvPr id="430" name="Inhaltsplatzhalter 2"/>
          <p:cNvSpPr txBox="1"/>
          <p:nvPr>
            <p:ph type="body" idx="1"/>
          </p:nvPr>
        </p:nvSpPr>
        <p:spPr>
          <a:xfrm>
            <a:off x="276029" y="1344715"/>
            <a:ext cx="8105759" cy="4695253"/>
          </a:xfrm>
          <a:prstGeom prst="rect">
            <a:avLst/>
          </a:prstGeom>
        </p:spPr>
        <p:txBody>
          <a:bodyPr anchor="ctr"/>
          <a:lstStyle/>
          <a:p>
            <a:pPr marL="130342" indent="-130342" defTabSz="457200">
              <a:spcBef>
                <a:spcPts val="800"/>
              </a:spcBef>
              <a:buSzPct val="100000"/>
              <a:buChar char="•"/>
              <a:defRPr sz="1400"/>
            </a:pPr>
            <a:r>
              <a:t>Fisher, R. L. (o. D.). </a:t>
            </a:r>
            <a:r>
              <a:rPr i="1"/>
              <a:t>Topography of Tears</a:t>
            </a:r>
            <a:r>
              <a:t> [Fotografie]. Abgerufen von https://www.rose-lynnfisher.com/tears.html</a:t>
            </a:r>
          </a:p>
          <a:p>
            <a:pPr marL="130342" indent="-130342" defTabSz="457200">
              <a:spcBef>
                <a:spcPts val="800"/>
              </a:spcBef>
              <a:buSzPct val="100000"/>
              <a:buChar char="•"/>
              <a:defRPr sz="1400"/>
            </a:pPr>
            <a:r>
              <a:t>Grünewald, B. (2011). Neurobiologie [Vorlesungsfolien]. Abgerufen von https://www.goethe-university-frankfurt.de/45914630/VS_Neuro_-_Gr__newald_10-05-2011.pdf</a:t>
            </a:r>
          </a:p>
          <a:p>
            <a:pPr marL="130342" indent="-130342" defTabSz="457200">
              <a:spcBef>
                <a:spcPts val="800"/>
              </a:spcBef>
              <a:buSzPct val="100000"/>
              <a:buChar char="•"/>
              <a:defRPr sz="1400"/>
            </a:pPr>
            <a:r>
              <a:t>Kandel, E. R., Schwartz, J. H., Jessell, T. M., Siegelbaum, S. A. &amp; Hudspeth, A. J. (2012). Principles of Neural Science, 5. Aufl. New York, NY, USA: McGraw-Hill Education Ltd.</a:t>
            </a:r>
          </a:p>
          <a:p>
            <a:pPr marL="130342" indent="-130342" defTabSz="457200">
              <a:spcBef>
                <a:spcPts val="800"/>
              </a:spcBef>
              <a:buSzPct val="100000"/>
              <a:buChar char="•"/>
              <a:defRPr sz="1400"/>
            </a:pPr>
            <a:r>
              <a:t>Knecht, M., Witt, M., Abolmaali, N., Hüttenbrink, K. B., &amp; Hummel, T. (2003). Das vomeronasale Organ des Menschen. Nervenarzt 74, 858–862. doi: 10.1007/s00115-003-1573-7</a:t>
            </a:r>
          </a:p>
          <a:p>
            <a:pPr marL="130342" indent="-130342" defTabSz="457200">
              <a:spcBef>
                <a:spcPts val="800"/>
              </a:spcBef>
              <a:buSzPct val="100000"/>
              <a:buChar char="•"/>
              <a:defRPr sz="1400"/>
            </a:pPr>
            <a:r>
              <a:t>Thom, M. (o. D.). </a:t>
            </a:r>
            <a:r>
              <a:rPr i="1"/>
              <a:t>Darcin in Mice Urine Attracts Other Mice</a:t>
            </a:r>
            <a:r>
              <a:t> [Fotografie]. Abgerufen von https://scitechdaily.com/darcin-in-mice-urine-attracts-other-mice/</a:t>
            </a:r>
          </a:p>
          <a:p>
            <a:pPr marL="130342" indent="-130342" defTabSz="457200">
              <a:spcBef>
                <a:spcPts val="800"/>
              </a:spcBef>
              <a:buSzPct val="100000"/>
              <a:buChar char="•"/>
              <a:defRPr sz="1400"/>
            </a:pPr>
            <a:r>
              <a:t>Shutterstock Moviestore Collection. (o. D.). </a:t>
            </a:r>
            <a:r>
              <a:rPr i="1"/>
              <a:t>Colin Firth was typecast in Darcy-esque roles after Pride and Prejudice glory</a:t>
            </a:r>
            <a:r>
              <a:t> [Fotografie]. Abgerufen von https://www.tatler.com/article/colin-firth-was-typecast-in-role-of-mr-darcy-after-pride-and-prejudice</a:t>
            </a:r>
          </a:p>
        </p:txBody>
      </p:sp>
      <p:sp>
        <p:nvSpPr>
          <p:cNvPr id="43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3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33"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itel 1"/>
          <p:cNvSpPr txBox="1"/>
          <p:nvPr>
            <p:ph type="title"/>
          </p:nvPr>
        </p:nvSpPr>
        <p:spPr>
          <a:xfrm>
            <a:off x="431799" y="112734"/>
            <a:ext cx="4494686" cy="864097"/>
          </a:xfrm>
          <a:prstGeom prst="rect">
            <a:avLst/>
          </a:prstGeom>
        </p:spPr>
        <p:txBody>
          <a:bodyPr/>
          <a:lstStyle/>
          <a:p>
            <a:pPr/>
            <a:r>
              <a:t>Was sind „Pheromone"?</a:t>
            </a:r>
          </a:p>
        </p:txBody>
      </p:sp>
      <p:sp>
        <p:nvSpPr>
          <p:cNvPr id="24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49"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50"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51" name="„Substanzen, die von einem Individuum nach außen abgegeben werden und bei einem anderen Individuum der gleichen Art spezifische Reaktionen auslösen“                      (Karlson &amp; Lüscher, 1959)…"/>
          <p:cNvSpPr txBox="1"/>
          <p:nvPr/>
        </p:nvSpPr>
        <p:spPr>
          <a:xfrm>
            <a:off x="397349" y="1530412"/>
            <a:ext cx="4582989" cy="428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3791" indent="-163791" defTabSz="457200">
              <a:buSzPct val="100000"/>
              <a:buChar char="-"/>
              <a:defRPr>
                <a:latin typeface="D-DIN"/>
                <a:ea typeface="D-DIN"/>
                <a:cs typeface="D-DIN"/>
                <a:sym typeface="D-DIN"/>
              </a:defRPr>
            </a:pPr>
            <a:r>
              <a:t>„Substanzen, die von einem Individuum nach außen abgegeben werden und bei einem anderen Individuum der gleichen Art spezifische Reaktionen auslösen“                      </a:t>
            </a:r>
            <a:r>
              <a:rPr>
                <a:solidFill>
                  <a:schemeClr val="accent4"/>
                </a:solidFill>
              </a:rPr>
              <a:t>(Karlson &amp; Lüscher, 1959)</a:t>
            </a:r>
          </a:p>
          <a:p>
            <a:pPr defTabSz="457200">
              <a:defRPr i="1">
                <a:latin typeface="D-DIN"/>
                <a:ea typeface="D-DIN"/>
                <a:cs typeface="D-DIN"/>
                <a:sym typeface="D-DIN"/>
              </a:defRPr>
            </a:pPr>
          </a:p>
          <a:p>
            <a:pPr marL="155170" indent="-155170" defTabSz="457200">
              <a:buSzPct val="100000"/>
              <a:buChar char="-"/>
              <a:defRPr>
                <a:latin typeface="D-DIN"/>
                <a:ea typeface="D-DIN"/>
                <a:cs typeface="D-DIN"/>
                <a:sym typeface="D-DIN"/>
              </a:defRPr>
            </a:pPr>
            <a:r>
              <a:t>Wahrnehmung bei Tieren über Vomeronasalorgan</a:t>
            </a:r>
          </a:p>
          <a:p>
            <a:pPr defTabSz="457200">
              <a:defRPr i="1">
                <a:latin typeface="D-DIN"/>
                <a:ea typeface="D-DIN"/>
                <a:cs typeface="D-DIN"/>
                <a:sym typeface="D-DIN"/>
              </a:defRPr>
            </a:pPr>
          </a:p>
          <a:p>
            <a:pPr marL="163791" indent="-163791" defTabSz="457200">
              <a:buSzPct val="100000"/>
              <a:buChar char="-"/>
              <a:defRPr>
                <a:latin typeface="D-DIN"/>
                <a:ea typeface="D-DIN"/>
                <a:cs typeface="D-DIN"/>
                <a:sym typeface="D-DIN"/>
              </a:defRPr>
            </a:pPr>
            <a:r>
              <a:t>meist Sammelbegriff für komplexe Mischungen aus Duftstoffen und Hormonen</a:t>
            </a:r>
          </a:p>
          <a:p>
            <a:pPr lvl="1" indent="228600" defTabSz="457200">
              <a:defRPr>
                <a:latin typeface="D-DIN"/>
                <a:ea typeface="D-DIN"/>
                <a:cs typeface="D-DIN"/>
                <a:sym typeface="D-DIN"/>
              </a:defRPr>
            </a:pPr>
          </a:p>
          <a:p>
            <a:pPr lvl="1" indent="228600" defTabSz="457200">
              <a:defRPr>
                <a:latin typeface="D-DIN"/>
                <a:ea typeface="D-DIN"/>
                <a:cs typeface="D-DIN"/>
                <a:sym typeface="D-DIN"/>
              </a:defRPr>
            </a:pPr>
            <a:r>
              <a:t>—&gt; Trennung von „normalen“ Duftstoffen und Pheromonen in Studien ein Problem</a:t>
            </a:r>
          </a:p>
        </p:txBody>
      </p:sp>
      <p:sp>
        <p:nvSpPr>
          <p:cNvPr id="252" name="Abbildung 1…"/>
          <p:cNvSpPr txBox="1"/>
          <p:nvPr/>
        </p:nvSpPr>
        <p:spPr>
          <a:xfrm>
            <a:off x="5334996" y="1217075"/>
            <a:ext cx="298738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202122"/>
                </a:solidFill>
                <a:latin typeface="D-DIN"/>
                <a:ea typeface="D-DIN"/>
                <a:cs typeface="D-DIN"/>
                <a:sym typeface="D-DIN"/>
              </a:defRPr>
            </a:pPr>
            <a:r>
              <a:t>Abbildung 1</a:t>
            </a:r>
          </a:p>
          <a:p>
            <a:pPr defTabSz="457200">
              <a:defRPr sz="1200">
                <a:solidFill>
                  <a:srgbClr val="202122"/>
                </a:solidFill>
                <a:latin typeface="D-DIN"/>
                <a:ea typeface="D-DIN"/>
                <a:cs typeface="D-DIN"/>
                <a:sym typeface="D-DIN"/>
              </a:defRPr>
            </a:pPr>
            <a:r>
              <a:t>Männliche Mäuse scheiden das Pheromon „Darcin" aus.</a:t>
            </a:r>
          </a:p>
        </p:txBody>
      </p:sp>
      <p:sp>
        <p:nvSpPr>
          <p:cNvPr id="253" name="Abbildung 2…"/>
          <p:cNvSpPr txBox="1"/>
          <p:nvPr/>
        </p:nvSpPr>
        <p:spPr>
          <a:xfrm>
            <a:off x="5343175" y="3575098"/>
            <a:ext cx="2670017"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202122"/>
                </a:solidFill>
                <a:latin typeface="D-DIN"/>
                <a:ea typeface="D-DIN"/>
                <a:cs typeface="D-DIN"/>
                <a:sym typeface="D-DIN"/>
              </a:defRPr>
            </a:pPr>
            <a:r>
              <a:t>Abbildung 2</a:t>
            </a:r>
          </a:p>
          <a:p>
            <a:pPr defTabSz="457200">
              <a:defRPr sz="1200">
                <a:solidFill>
                  <a:srgbClr val="202122"/>
                </a:solidFill>
                <a:latin typeface="D-DIN"/>
                <a:ea typeface="D-DIN"/>
                <a:cs typeface="D-DIN"/>
                <a:sym typeface="D-DIN"/>
              </a:defRPr>
            </a:pPr>
            <a:r>
              <a:t>Colin Firth als Mr Darcy in der BBC-Miniserie „Stolz und Vorurteil“.</a:t>
            </a:r>
          </a:p>
        </p:txBody>
      </p:sp>
      <p:pic>
        <p:nvPicPr>
          <p:cNvPr id="254" name="darcy.jpeg" descr="darcy.jpeg"/>
          <p:cNvPicPr>
            <a:picLocks noChangeAspect="1"/>
          </p:cNvPicPr>
          <p:nvPr/>
        </p:nvPicPr>
        <p:blipFill>
          <a:blip r:embed="rId3">
            <a:extLst/>
          </a:blip>
          <a:srcRect l="8116" t="1450" r="5530" b="59793"/>
          <a:stretch>
            <a:fillRect/>
          </a:stretch>
        </p:blipFill>
        <p:spPr>
          <a:xfrm>
            <a:off x="5388640" y="4169497"/>
            <a:ext cx="2654415" cy="1787045"/>
          </a:xfrm>
          <a:prstGeom prst="rect">
            <a:avLst/>
          </a:prstGeom>
          <a:ln w="12700">
            <a:miter lim="400000"/>
          </a:ln>
        </p:spPr>
      </p:pic>
      <p:pic>
        <p:nvPicPr>
          <p:cNvPr id="255" name="darcin_mouse.jpeg" descr="darcin_mouse.jpeg"/>
          <p:cNvPicPr>
            <a:picLocks noChangeAspect="1"/>
          </p:cNvPicPr>
          <p:nvPr/>
        </p:nvPicPr>
        <p:blipFill>
          <a:blip r:embed="rId4">
            <a:extLst/>
          </a:blip>
          <a:stretch>
            <a:fillRect/>
          </a:stretch>
        </p:blipFill>
        <p:spPr>
          <a:xfrm>
            <a:off x="5410673" y="1857672"/>
            <a:ext cx="2679998" cy="1477940"/>
          </a:xfrm>
          <a:prstGeom prst="rect">
            <a:avLst/>
          </a:prstGeom>
          <a:ln w="12700">
            <a:miter lim="400000"/>
          </a:ln>
        </p:spPr>
      </p:pic>
      <p:sp>
        <p:nvSpPr>
          <p:cNvPr id="256" name="Shutterstock Moviestore Collection, o.D."/>
          <p:cNvSpPr txBox="1"/>
          <p:nvPr/>
        </p:nvSpPr>
        <p:spPr>
          <a:xfrm>
            <a:off x="5339730" y="5914911"/>
            <a:ext cx="2136985"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900">
                <a:latin typeface="+mn-lt"/>
                <a:ea typeface="+mn-ea"/>
                <a:cs typeface="+mn-cs"/>
                <a:sym typeface="Helvetica"/>
              </a:defRPr>
            </a:lvl1pPr>
          </a:lstStyle>
          <a:p>
            <a:pPr/>
            <a:r>
              <a:t>Shutterstock Moviestore Collection, o.D.</a:t>
            </a:r>
          </a:p>
        </p:txBody>
      </p:sp>
      <p:sp>
        <p:nvSpPr>
          <p:cNvPr id="257" name="Thom, o.D."/>
          <p:cNvSpPr txBox="1"/>
          <p:nvPr/>
        </p:nvSpPr>
        <p:spPr>
          <a:xfrm>
            <a:off x="5377346" y="3315698"/>
            <a:ext cx="669446"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900">
                <a:latin typeface="+mn-lt"/>
                <a:ea typeface="+mn-ea"/>
                <a:cs typeface="+mn-cs"/>
                <a:sym typeface="Helvetica"/>
              </a:defRPr>
            </a:lvl1pPr>
          </a:lstStyle>
          <a:p>
            <a:pPr/>
            <a:r>
              <a:t>Thom, o.D.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6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63"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64" name="Abbildung 3…"/>
          <p:cNvSpPr txBox="1"/>
          <p:nvPr/>
        </p:nvSpPr>
        <p:spPr>
          <a:xfrm>
            <a:off x="408745" y="1292764"/>
            <a:ext cx="3260820" cy="6460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pPr>
            <a:r>
              <a:t>Abbildung 3</a:t>
            </a:r>
          </a:p>
          <a:p>
            <a:pPr>
              <a:defRPr i="1" sz="1000"/>
            </a:pPr>
            <a:r>
              <a:t>MRT-Scan einer Frau. Weißer Punkt: Eingang des Ductus vomeronasalis (VND), Pfeil: Mit Kontrastmittel gefüllte Schleimhauttasche.</a:t>
            </a:r>
          </a:p>
        </p:txBody>
      </p:sp>
      <p:sp>
        <p:nvSpPr>
          <p:cNvPr id="265" name="Knecht, Witt, Abolmaali, Hüttenbrink &amp; Hummel, 2003"/>
          <p:cNvSpPr txBox="1"/>
          <p:nvPr/>
        </p:nvSpPr>
        <p:spPr>
          <a:xfrm>
            <a:off x="382296" y="5862021"/>
            <a:ext cx="3401737" cy="2269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Knecht, Witt, Abolmaali, Hüttenbrink &amp; Hummel, 2003</a:t>
            </a:r>
          </a:p>
        </p:txBody>
      </p:sp>
      <p:pic>
        <p:nvPicPr>
          <p:cNvPr id="266" name="Bildschirmfoto 2021-05-31 um 08.39.57.png" descr="Bildschirmfoto 2021-05-31 um 08.39.57.png"/>
          <p:cNvPicPr>
            <a:picLocks noChangeAspect="1"/>
          </p:cNvPicPr>
          <p:nvPr/>
        </p:nvPicPr>
        <p:blipFill>
          <a:blip r:embed="rId3">
            <a:extLst/>
          </a:blip>
          <a:stretch>
            <a:fillRect/>
          </a:stretch>
        </p:blipFill>
        <p:spPr>
          <a:xfrm>
            <a:off x="439731" y="1958493"/>
            <a:ext cx="3016446" cy="3894473"/>
          </a:xfrm>
          <a:prstGeom prst="rect">
            <a:avLst/>
          </a:prstGeom>
          <a:ln w="12700">
            <a:miter lim="400000"/>
          </a:ln>
        </p:spPr>
      </p:pic>
      <p:sp>
        <p:nvSpPr>
          <p:cNvPr id="267" name="Das VNO kann bei Embryos nur bis zum 8. Monat nachgewiesen werden…"/>
          <p:cNvSpPr txBox="1"/>
          <p:nvPr/>
        </p:nvSpPr>
        <p:spPr>
          <a:xfrm>
            <a:off x="3919239" y="1869593"/>
            <a:ext cx="4419954" cy="37157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3791" indent="-163791">
              <a:buSzPct val="100000"/>
              <a:buChar char="-"/>
              <a:defRPr sz="1900"/>
            </a:pPr>
            <a:r>
              <a:t>Das VNO kann bei Embryos nur bis zum 8. Monat nachgewiesen werden</a:t>
            </a:r>
          </a:p>
          <a:p>
            <a:pPr marL="163791" indent="-163791">
              <a:buSzPct val="100000"/>
              <a:buChar char="-"/>
              <a:defRPr sz="1900"/>
            </a:pPr>
          </a:p>
          <a:p>
            <a:pPr marL="163791" indent="-163791">
              <a:buSzPct val="100000"/>
              <a:buChar char="-"/>
              <a:defRPr sz="1900"/>
            </a:pPr>
            <a:r>
              <a:t>Vomeronasal</a:t>
            </a:r>
            <a:r>
              <a:rPr u="sng"/>
              <a:t>trakt</a:t>
            </a:r>
            <a:r>
              <a:t> bei 25-100% der Erwachsenen nachweisbar</a:t>
            </a:r>
          </a:p>
          <a:p>
            <a:pPr marL="163791" indent="-163791">
              <a:buSzPct val="100000"/>
              <a:buChar char="-"/>
              <a:defRPr sz="1900"/>
            </a:pPr>
          </a:p>
          <a:p>
            <a:pPr marL="163791" indent="-163791">
              <a:buSzPct val="100000"/>
              <a:buChar char="-"/>
              <a:defRPr sz="1900"/>
            </a:pPr>
            <a:r>
              <a:t>keine Befunde für vom VNO ausgehende Nervenfasern</a:t>
            </a:r>
          </a:p>
          <a:p>
            <a:pPr marL="163791" indent="-163791">
              <a:buSzPct val="100000"/>
              <a:buChar char="-"/>
              <a:defRPr sz="1900"/>
            </a:pPr>
          </a:p>
          <a:p>
            <a:pPr marL="163791" indent="-163791">
              <a:buSzPct val="100000"/>
              <a:buChar char="-"/>
              <a:defRPr sz="1900"/>
            </a:pPr>
          </a:p>
          <a:p>
            <a:pPr>
              <a:defRPr b="1" sz="1900"/>
            </a:pPr>
            <a:r>
              <a:t>Aber was ist mit den behavioralen Studien, in denen Menschen auf Pheromone reagierten?</a:t>
            </a:r>
          </a:p>
        </p:txBody>
      </p:sp>
      <p:sp>
        <p:nvSpPr>
          <p:cNvPr id="268" name="Titel 1"/>
          <p:cNvSpPr txBox="1"/>
          <p:nvPr>
            <p:ph type="title"/>
          </p:nvPr>
        </p:nvSpPr>
        <p:spPr>
          <a:xfrm>
            <a:off x="431799" y="112734"/>
            <a:ext cx="4494686" cy="864097"/>
          </a:xfrm>
          <a:prstGeom prst="rect">
            <a:avLst/>
          </a:prstGeom>
        </p:spPr>
        <p:txBody>
          <a:bodyPr/>
          <a:lstStyle>
            <a:lvl1pPr defTabSz="417814">
              <a:defRPr sz="2232"/>
            </a:lvl1pPr>
          </a:lstStyle>
          <a:p>
            <a:pPr/>
            <a:r>
              <a:t>„Pheromon"-Wahrnehmung beim Menschen: Mythos oder Fakt?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7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74"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275" name="Bildschirmfoto 2021-06-01 um 13.04.06.png" descr="Bildschirmfoto 2021-06-01 um 13.04.06.png"/>
          <p:cNvPicPr>
            <a:picLocks noChangeAspect="1"/>
          </p:cNvPicPr>
          <p:nvPr/>
        </p:nvPicPr>
        <p:blipFill>
          <a:blip r:embed="rId3">
            <a:extLst/>
          </a:blip>
          <a:stretch>
            <a:fillRect/>
          </a:stretch>
        </p:blipFill>
        <p:spPr>
          <a:xfrm>
            <a:off x="316721" y="1765104"/>
            <a:ext cx="8144355" cy="3651783"/>
          </a:xfrm>
          <a:prstGeom prst="rect">
            <a:avLst/>
          </a:prstGeom>
          <a:ln w="12700">
            <a:miter lim="400000"/>
          </a:ln>
        </p:spPr>
      </p:pic>
      <p:sp>
        <p:nvSpPr>
          <p:cNvPr id="276" name="Titel 1"/>
          <p:cNvSpPr txBox="1"/>
          <p:nvPr>
            <p:ph type="title"/>
          </p:nvPr>
        </p:nvSpPr>
        <p:spPr>
          <a:xfrm>
            <a:off x="431799" y="112734"/>
            <a:ext cx="4494686" cy="864097"/>
          </a:xfrm>
          <a:prstGeom prst="rect">
            <a:avLst/>
          </a:prstGeom>
        </p:spPr>
        <p:txBody>
          <a:bodyPr/>
          <a:lstStyle>
            <a:lvl1pPr defTabSz="417814">
              <a:defRPr sz="2232"/>
            </a:lvl1pPr>
          </a:lstStyle>
          <a:p>
            <a:pPr/>
            <a:r>
              <a:t>„Pheromon"-Wahrnehmung beim Menschen: Mythos oder Fakt?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8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82"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83" name="Fazit:…"/>
          <p:cNvSpPr txBox="1"/>
          <p:nvPr/>
        </p:nvSpPr>
        <p:spPr>
          <a:xfrm>
            <a:off x="934146" y="1808915"/>
            <a:ext cx="6956712"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latin typeface="D-DIN"/>
                <a:ea typeface="D-DIN"/>
                <a:cs typeface="D-DIN"/>
                <a:sym typeface="D-DIN"/>
              </a:defRPr>
            </a:pPr>
            <a:r>
              <a:t>Fazit:</a:t>
            </a:r>
          </a:p>
          <a:p>
            <a:pPr>
              <a:defRPr sz="2300">
                <a:latin typeface="D-DIN"/>
                <a:ea typeface="D-DIN"/>
                <a:cs typeface="D-DIN"/>
                <a:sym typeface="D-DIN"/>
              </a:defRPr>
            </a:pPr>
            <a:r>
              <a:t>Wirkung von „Pheromonen“ auf Menschen umstritten, in Studien zwar teilweise entsprechende Effekte gefunden, Replizierbarkeit aber fraglich</a:t>
            </a:r>
          </a:p>
          <a:p>
            <a:pPr>
              <a:defRPr sz="2300">
                <a:latin typeface="D-DIN"/>
                <a:ea typeface="D-DIN"/>
                <a:cs typeface="D-DIN"/>
                <a:sym typeface="D-DIN"/>
              </a:defRPr>
            </a:pPr>
          </a:p>
          <a:p>
            <a:pPr>
              <a:defRPr b="1" sz="2300" u="sng">
                <a:latin typeface="D-DIN"/>
                <a:ea typeface="D-DIN"/>
                <a:cs typeface="D-DIN"/>
                <a:sym typeface="D-DIN"/>
              </a:defRPr>
            </a:pPr>
            <a:r>
              <a:t>Aber: </a:t>
            </a:r>
          </a:p>
          <a:p>
            <a:pPr>
              <a:defRPr sz="2300">
                <a:latin typeface="D-DIN"/>
                <a:ea typeface="D-DIN"/>
                <a:cs typeface="D-DIN"/>
                <a:sym typeface="D-DIN"/>
              </a:defRPr>
            </a:pPr>
            <a:r>
              <a:t>funktionierendes VNO und Pheromonwahrnehmung über das VNO beim Menschen eher unwahrscheinlich </a:t>
            </a:r>
          </a:p>
        </p:txBody>
      </p:sp>
      <p:sp>
        <p:nvSpPr>
          <p:cNvPr id="284" name="Titel 1"/>
          <p:cNvSpPr txBox="1"/>
          <p:nvPr>
            <p:ph type="title"/>
          </p:nvPr>
        </p:nvSpPr>
        <p:spPr>
          <a:xfrm>
            <a:off x="431799" y="112734"/>
            <a:ext cx="4494686" cy="864097"/>
          </a:xfrm>
          <a:prstGeom prst="rect">
            <a:avLst/>
          </a:prstGeom>
        </p:spPr>
        <p:txBody>
          <a:bodyPr/>
          <a:lstStyle>
            <a:lvl1pPr defTabSz="417814">
              <a:defRPr sz="2232"/>
            </a:lvl1pPr>
          </a:lstStyle>
          <a:p>
            <a:pPr/>
            <a:r>
              <a:t>„Pheromon"-Wahrnehmung beim Menschen: Mythos oder Fakt?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Titel 1"/>
          <p:cNvSpPr txBox="1"/>
          <p:nvPr>
            <p:ph type="title"/>
          </p:nvPr>
        </p:nvSpPr>
        <p:spPr>
          <a:xfrm>
            <a:off x="505414" y="91403"/>
            <a:ext cx="5616774" cy="864097"/>
          </a:xfrm>
          <a:prstGeom prst="rect">
            <a:avLst/>
          </a:prstGeom>
        </p:spPr>
        <p:txBody>
          <a:bodyPr/>
          <a:lstStyle/>
          <a:p>
            <a:pPr/>
            <a:r>
              <a:t>Gruppenarbeit</a:t>
            </a:r>
          </a:p>
        </p:txBody>
      </p:sp>
      <p:sp>
        <p:nvSpPr>
          <p:cNvPr id="287"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88"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89"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290" name="Bildschirmfoto 2021-06-01 um 11.18.58.png" descr="Bildschirmfoto 2021-06-01 um 11.18.58.png"/>
          <p:cNvPicPr>
            <a:picLocks noChangeAspect="1"/>
          </p:cNvPicPr>
          <p:nvPr/>
        </p:nvPicPr>
        <p:blipFill>
          <a:blip r:embed="rId3">
            <a:extLst/>
          </a:blip>
          <a:srcRect l="0" t="9325" r="0" b="0"/>
          <a:stretch>
            <a:fillRect/>
          </a:stretch>
        </p:blipFill>
        <p:spPr>
          <a:xfrm>
            <a:off x="477549" y="2110145"/>
            <a:ext cx="7429375" cy="315943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itel 1"/>
          <p:cNvSpPr txBox="1"/>
          <p:nvPr>
            <p:ph type="title"/>
          </p:nvPr>
        </p:nvSpPr>
        <p:spPr>
          <a:xfrm>
            <a:off x="505414" y="91403"/>
            <a:ext cx="5616774" cy="864097"/>
          </a:xfrm>
          <a:prstGeom prst="rect">
            <a:avLst/>
          </a:prstGeom>
        </p:spPr>
        <p:txBody>
          <a:bodyPr/>
          <a:lstStyle/>
          <a:p>
            <a:pPr/>
            <a:r>
              <a:t>Arten von menschlichen Tränen</a:t>
            </a:r>
          </a:p>
        </p:txBody>
      </p:sp>
      <p:sp>
        <p:nvSpPr>
          <p:cNvPr id="29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9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7"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298" name="Bildschirmfoto 2021-06-01 um 11.45.47.png" descr="Bildschirmfoto 2021-06-01 um 11.45.47.png"/>
          <p:cNvPicPr>
            <a:picLocks noChangeAspect="1"/>
          </p:cNvPicPr>
          <p:nvPr/>
        </p:nvPicPr>
        <p:blipFill>
          <a:blip r:embed="rId3">
            <a:extLst/>
          </a:blip>
          <a:srcRect l="0" t="50101" r="0" b="0"/>
          <a:stretch>
            <a:fillRect/>
          </a:stretch>
        </p:blipFill>
        <p:spPr>
          <a:xfrm>
            <a:off x="6291517" y="2359082"/>
            <a:ext cx="2188459" cy="1124562"/>
          </a:xfrm>
          <a:prstGeom prst="rect">
            <a:avLst/>
          </a:prstGeom>
          <a:ln w="12700">
            <a:miter lim="400000"/>
          </a:ln>
        </p:spPr>
      </p:pic>
      <p:sp>
        <p:nvSpPr>
          <p:cNvPr id="299" name="A"/>
          <p:cNvSpPr txBox="1"/>
          <p:nvPr/>
        </p:nvSpPr>
        <p:spPr>
          <a:xfrm>
            <a:off x="6324975" y="2378537"/>
            <a:ext cx="256616" cy="350663"/>
          </a:xfrm>
          <a:prstGeom prst="rect">
            <a:avLst/>
          </a:prstGeom>
          <a:ln w="12700">
            <a:miter lim="400000"/>
          </a:ln>
          <a:effectLst>
            <a:outerShdw sx="100000" sy="100000" kx="0" ky="0" algn="b" rotWithShape="0" blurRad="63500" dist="56917" dir="5400000">
              <a:srgbClr val="000000">
                <a:alpha val="61379"/>
              </a:srgbClr>
            </a:outerShdw>
          </a:effectLst>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A</a:t>
            </a:r>
          </a:p>
        </p:txBody>
      </p:sp>
      <p:sp>
        <p:nvSpPr>
          <p:cNvPr id="300" name="Fisher, o.D."/>
          <p:cNvSpPr txBox="1"/>
          <p:nvPr/>
        </p:nvSpPr>
        <p:spPr>
          <a:xfrm>
            <a:off x="6290107" y="5847797"/>
            <a:ext cx="623600"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vl1pPr>
          </a:lstStyle>
          <a:p>
            <a:pPr/>
            <a:r>
              <a:t>Fisher, o.D.</a:t>
            </a:r>
          </a:p>
        </p:txBody>
      </p:sp>
      <p:sp>
        <p:nvSpPr>
          <p:cNvPr id="301" name="Abbildung 4…"/>
          <p:cNvSpPr txBox="1"/>
          <p:nvPr/>
        </p:nvSpPr>
        <p:spPr>
          <a:xfrm>
            <a:off x="6263432" y="1379527"/>
            <a:ext cx="2277436"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latin typeface="D-DIN"/>
                <a:ea typeface="D-DIN"/>
                <a:cs typeface="D-DIN"/>
                <a:sym typeface="D-DIN"/>
              </a:defRPr>
            </a:pPr>
            <a:r>
              <a:t>Abbildung 4</a:t>
            </a:r>
          </a:p>
          <a:p>
            <a:pPr>
              <a:defRPr sz="1000">
                <a:latin typeface="D-DIN"/>
                <a:ea typeface="D-DIN"/>
                <a:cs typeface="D-DIN"/>
                <a:sym typeface="D-DIN"/>
              </a:defRPr>
            </a:pPr>
            <a:r>
              <a:t>Mikroskopaufnahmen von menschlichen Tränen aus dem Kunstprojekt „Topography of Tears“.    A) Basale Träne, B) Zwiebel, C) Trauer</a:t>
            </a:r>
          </a:p>
        </p:txBody>
      </p:sp>
      <p:sp>
        <p:nvSpPr>
          <p:cNvPr id="302" name="Basale Tränen:…"/>
          <p:cNvSpPr txBox="1"/>
          <p:nvPr/>
        </p:nvSpPr>
        <p:spPr>
          <a:xfrm>
            <a:off x="359463" y="1679605"/>
            <a:ext cx="5590176"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Basale Tränen: </a:t>
            </a:r>
          </a:p>
          <a:p>
            <a:pPr marL="226787" indent="-226787">
              <a:buSzPct val="100000"/>
              <a:buChar char="-"/>
              <a:defRPr>
                <a:latin typeface="D-DIN"/>
                <a:ea typeface="D-DIN"/>
                <a:cs typeface="D-DIN"/>
                <a:sym typeface="D-DIN"/>
              </a:defRPr>
            </a:pPr>
            <a:r>
              <a:t>dünner Tränenfilm </a:t>
            </a:r>
            <a:r>
              <a:rPr b="1" i="1"/>
              <a:t>schützt die Hornhaut</a:t>
            </a:r>
            <a:r>
              <a:t> (Cornea)</a:t>
            </a:r>
          </a:p>
          <a:p>
            <a:pPr marL="226787" indent="-226787">
              <a:buSzPct val="100000"/>
              <a:buChar char="-"/>
              <a:defRPr>
                <a:latin typeface="D-DIN"/>
                <a:ea typeface="D-DIN"/>
                <a:cs typeface="D-DIN"/>
                <a:sym typeface="D-DIN"/>
              </a:defRPr>
            </a:pPr>
            <a:r>
              <a:t>enthalten v.a. H</a:t>
            </a:r>
            <a:r>
              <a:rPr baseline="-5999"/>
              <a:t>2</a:t>
            </a:r>
            <a:r>
              <a:t>0, NaCl, Lipide, Proteine (Hormone), Antikörper und Enzyme</a:t>
            </a:r>
          </a:p>
          <a:p>
            <a:pPr>
              <a:defRPr>
                <a:latin typeface="D-DIN"/>
                <a:ea typeface="D-DIN"/>
                <a:cs typeface="D-DIN"/>
                <a:sym typeface="D-DIN"/>
              </a:defRPr>
            </a:pPr>
          </a:p>
          <a:p>
            <a:pPr>
              <a:defRPr b="1">
                <a:solidFill>
                  <a:schemeClr val="accent3">
                    <a:lumOff val="44000"/>
                  </a:schemeClr>
                </a:solidFill>
                <a:latin typeface="D-DIN"/>
                <a:ea typeface="D-DIN"/>
                <a:cs typeface="D-DIN"/>
                <a:sym typeface="D-DIN"/>
              </a:defRPr>
            </a:pPr>
            <a:r>
              <a:t>Reflextränen: </a:t>
            </a:r>
          </a:p>
          <a:p>
            <a:pPr marL="226787" indent="-226787">
              <a:buSzPct val="100000"/>
              <a:buChar char="-"/>
              <a:defRPr>
                <a:solidFill>
                  <a:schemeClr val="accent3">
                    <a:lumOff val="44000"/>
                  </a:schemeClr>
                </a:solidFill>
                <a:latin typeface="D-DIN"/>
                <a:ea typeface="D-DIN"/>
                <a:cs typeface="D-DIN"/>
                <a:sym typeface="D-DIN"/>
              </a:defRPr>
            </a:pPr>
            <a:r>
              <a:t>Ziel: </a:t>
            </a:r>
            <a:r>
              <a:rPr b="1" i="1"/>
              <a:t>Fremdkörper aus dem Auge entfernen</a:t>
            </a:r>
            <a:endParaRPr b="1" i="1"/>
          </a:p>
          <a:p>
            <a:pPr marL="226787" indent="-226787">
              <a:buSzPct val="100000"/>
              <a:buChar char="-"/>
              <a:defRPr>
                <a:solidFill>
                  <a:schemeClr val="accent3">
                    <a:lumOff val="44000"/>
                  </a:schemeClr>
                </a:solidFill>
                <a:latin typeface="D-DIN"/>
                <a:ea typeface="D-DIN"/>
                <a:cs typeface="D-DIN"/>
                <a:sym typeface="D-DIN"/>
              </a:defRPr>
            </a:pPr>
            <a:r>
              <a:t>enthalten mehr Antikörper und Enzyme als basale Tränen</a:t>
            </a:r>
          </a:p>
          <a:p>
            <a:pPr>
              <a:defRPr>
                <a:solidFill>
                  <a:schemeClr val="accent3">
                    <a:lumOff val="44000"/>
                  </a:schemeClr>
                </a:solidFill>
                <a:latin typeface="D-DIN"/>
                <a:ea typeface="D-DIN"/>
                <a:cs typeface="D-DIN"/>
                <a:sym typeface="D-DIN"/>
              </a:defRPr>
            </a:pPr>
          </a:p>
          <a:p>
            <a:pPr>
              <a:defRPr>
                <a:solidFill>
                  <a:schemeClr val="accent3">
                    <a:lumOff val="44000"/>
                  </a:schemeClr>
                </a:solidFill>
                <a:latin typeface="D-DIN"/>
                <a:ea typeface="D-DIN"/>
                <a:cs typeface="D-DIN"/>
                <a:sym typeface="D-DIN"/>
              </a:defRPr>
            </a:pPr>
            <a:r>
              <a:rPr b="1"/>
              <a:t>Emotionale Tränen:</a:t>
            </a:r>
            <a:r>
              <a:t> </a:t>
            </a:r>
          </a:p>
          <a:p>
            <a:pPr marL="226787" indent="-226787">
              <a:buSzPct val="100000"/>
              <a:buChar char="-"/>
              <a:defRPr>
                <a:solidFill>
                  <a:schemeClr val="accent3">
                    <a:lumOff val="44000"/>
                  </a:schemeClr>
                </a:solidFill>
                <a:latin typeface="D-DIN"/>
                <a:ea typeface="D-DIN"/>
                <a:cs typeface="D-DIN"/>
                <a:sym typeface="D-DIN"/>
              </a:defRPr>
            </a:pPr>
            <a:r>
              <a:t>enthalten </a:t>
            </a:r>
            <a:r>
              <a:rPr b="1" i="1"/>
              <a:t>25% mehr Hormone</a:t>
            </a:r>
            <a:r>
              <a:t> als basale Tränen und Reflextränen, v.a. Leu-Enkephalin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itel 1"/>
          <p:cNvSpPr txBox="1"/>
          <p:nvPr>
            <p:ph type="title"/>
          </p:nvPr>
        </p:nvSpPr>
        <p:spPr>
          <a:xfrm>
            <a:off x="505414" y="91403"/>
            <a:ext cx="5616774" cy="864097"/>
          </a:xfrm>
          <a:prstGeom prst="rect">
            <a:avLst/>
          </a:prstGeom>
        </p:spPr>
        <p:txBody>
          <a:bodyPr/>
          <a:lstStyle/>
          <a:p>
            <a:pPr/>
            <a:r>
              <a:t>Arten von menschlichen Tränen</a:t>
            </a:r>
          </a:p>
        </p:txBody>
      </p:sp>
      <p:sp>
        <p:nvSpPr>
          <p:cNvPr id="307"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08"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09"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310" name="Bildschirmfoto 2021-06-01 um 11.44.43.png" descr="Bildschirmfoto 2021-06-01 um 11.44.43.png"/>
          <p:cNvPicPr>
            <a:picLocks noChangeAspect="1"/>
          </p:cNvPicPr>
          <p:nvPr/>
        </p:nvPicPr>
        <p:blipFill>
          <a:blip r:embed="rId2">
            <a:extLst/>
          </a:blip>
          <a:srcRect l="0" t="11482" r="0" b="29893"/>
          <a:stretch>
            <a:fillRect/>
          </a:stretch>
        </p:blipFill>
        <p:spPr>
          <a:xfrm>
            <a:off x="6309608" y="3554852"/>
            <a:ext cx="2167325" cy="1088456"/>
          </a:xfrm>
          <a:prstGeom prst="rect">
            <a:avLst/>
          </a:prstGeom>
          <a:ln w="12700">
            <a:miter lim="400000"/>
          </a:ln>
        </p:spPr>
      </p:pic>
      <p:pic>
        <p:nvPicPr>
          <p:cNvPr id="311" name="Bildschirmfoto 2021-06-01 um 11.45.47.png" descr="Bildschirmfoto 2021-06-01 um 11.45.47.png"/>
          <p:cNvPicPr>
            <a:picLocks noChangeAspect="1"/>
          </p:cNvPicPr>
          <p:nvPr/>
        </p:nvPicPr>
        <p:blipFill>
          <a:blip r:embed="rId3">
            <a:extLst/>
          </a:blip>
          <a:srcRect l="0" t="50101" r="0" b="0"/>
          <a:stretch>
            <a:fillRect/>
          </a:stretch>
        </p:blipFill>
        <p:spPr>
          <a:xfrm>
            <a:off x="6291517" y="2359082"/>
            <a:ext cx="2188459" cy="1124562"/>
          </a:xfrm>
          <a:prstGeom prst="rect">
            <a:avLst/>
          </a:prstGeom>
          <a:ln w="12700">
            <a:miter lim="400000"/>
          </a:ln>
        </p:spPr>
      </p:pic>
      <p:sp>
        <p:nvSpPr>
          <p:cNvPr id="312" name="A"/>
          <p:cNvSpPr txBox="1"/>
          <p:nvPr/>
        </p:nvSpPr>
        <p:spPr>
          <a:xfrm>
            <a:off x="6324975" y="2378537"/>
            <a:ext cx="256616" cy="350663"/>
          </a:xfrm>
          <a:prstGeom prst="rect">
            <a:avLst/>
          </a:prstGeom>
          <a:ln w="12700">
            <a:miter lim="400000"/>
          </a:ln>
          <a:effectLst>
            <a:outerShdw sx="100000" sy="100000" kx="0" ky="0" algn="b" rotWithShape="0" blurRad="63500" dist="56917" dir="5400000">
              <a:srgbClr val="000000">
                <a:alpha val="61379"/>
              </a:srgbClr>
            </a:outerShdw>
          </a:effectLst>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A</a:t>
            </a:r>
          </a:p>
        </p:txBody>
      </p:sp>
      <p:sp>
        <p:nvSpPr>
          <p:cNvPr id="313" name="B"/>
          <p:cNvSpPr txBox="1"/>
          <p:nvPr/>
        </p:nvSpPr>
        <p:spPr>
          <a:xfrm>
            <a:off x="6351077" y="3545984"/>
            <a:ext cx="256615" cy="350663"/>
          </a:xfrm>
          <a:prstGeom prst="rect">
            <a:avLst/>
          </a:prstGeom>
          <a:ln w="12700">
            <a:miter lim="400000"/>
          </a:ln>
          <a:effectLst>
            <a:outerShdw sx="100000" sy="100000" kx="0" ky="0" algn="b" rotWithShape="0" blurRad="63500" dist="25400" dir="5400000">
              <a:srgbClr val="000000">
                <a:alpha val="54776"/>
              </a:srgbClr>
            </a:outerShdw>
          </a:effectLst>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B</a:t>
            </a:r>
          </a:p>
        </p:txBody>
      </p:sp>
      <p:sp>
        <p:nvSpPr>
          <p:cNvPr id="314" name="Fisher, o.D."/>
          <p:cNvSpPr txBox="1"/>
          <p:nvPr/>
        </p:nvSpPr>
        <p:spPr>
          <a:xfrm>
            <a:off x="6290107" y="5847797"/>
            <a:ext cx="623600"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vl1pPr>
          </a:lstStyle>
          <a:p>
            <a:pPr/>
            <a:r>
              <a:t>Fisher, o.D.</a:t>
            </a:r>
          </a:p>
        </p:txBody>
      </p:sp>
      <p:sp>
        <p:nvSpPr>
          <p:cNvPr id="315" name="Abbildung 4…"/>
          <p:cNvSpPr txBox="1"/>
          <p:nvPr/>
        </p:nvSpPr>
        <p:spPr>
          <a:xfrm>
            <a:off x="6263432" y="1379527"/>
            <a:ext cx="2277436"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latin typeface="D-DIN"/>
                <a:ea typeface="D-DIN"/>
                <a:cs typeface="D-DIN"/>
                <a:sym typeface="D-DIN"/>
              </a:defRPr>
            </a:pPr>
            <a:r>
              <a:t>Abbildung 4</a:t>
            </a:r>
          </a:p>
          <a:p>
            <a:pPr>
              <a:defRPr sz="1000">
                <a:latin typeface="D-DIN"/>
                <a:ea typeface="D-DIN"/>
                <a:cs typeface="D-DIN"/>
                <a:sym typeface="D-DIN"/>
              </a:defRPr>
            </a:pPr>
            <a:r>
              <a:t>Mikroskopaufnahmen von menschlichen Tränen aus dem Kunstprojekt „Topography of Tears“.    A) Basale Träne, B) Zwiebel, C) Trauer</a:t>
            </a:r>
          </a:p>
        </p:txBody>
      </p:sp>
      <p:sp>
        <p:nvSpPr>
          <p:cNvPr id="316" name="Basale Tränen:…"/>
          <p:cNvSpPr txBox="1"/>
          <p:nvPr/>
        </p:nvSpPr>
        <p:spPr>
          <a:xfrm>
            <a:off x="359463" y="1679605"/>
            <a:ext cx="5590176"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Basale Tränen: </a:t>
            </a:r>
          </a:p>
          <a:p>
            <a:pPr marL="226787" indent="-226787">
              <a:buSzPct val="100000"/>
              <a:buChar char="-"/>
              <a:defRPr>
                <a:latin typeface="D-DIN"/>
                <a:ea typeface="D-DIN"/>
                <a:cs typeface="D-DIN"/>
                <a:sym typeface="D-DIN"/>
              </a:defRPr>
            </a:pPr>
            <a:r>
              <a:t>dünner Tränenfilm </a:t>
            </a:r>
            <a:r>
              <a:rPr b="1" i="1"/>
              <a:t>schützt die Hornhaut</a:t>
            </a:r>
            <a:r>
              <a:t> (Cornea)</a:t>
            </a:r>
          </a:p>
          <a:p>
            <a:pPr marL="226787" indent="-226787">
              <a:buSzPct val="100000"/>
              <a:buChar char="-"/>
              <a:defRPr>
                <a:latin typeface="D-DIN"/>
                <a:ea typeface="D-DIN"/>
                <a:cs typeface="D-DIN"/>
                <a:sym typeface="D-DIN"/>
              </a:defRPr>
            </a:pPr>
            <a:r>
              <a:t>enthalten v.a. H</a:t>
            </a:r>
            <a:r>
              <a:rPr baseline="-5999"/>
              <a:t>2</a:t>
            </a:r>
            <a:r>
              <a:t>0, NaCl, Lipide, Proteine (Hormone), Antikörper und Enzyme</a:t>
            </a:r>
          </a:p>
          <a:p>
            <a:pPr>
              <a:defRPr>
                <a:latin typeface="D-DIN"/>
                <a:ea typeface="D-DIN"/>
                <a:cs typeface="D-DIN"/>
                <a:sym typeface="D-DIN"/>
              </a:defRPr>
            </a:pPr>
          </a:p>
          <a:p>
            <a:pPr>
              <a:defRPr b="1">
                <a:latin typeface="D-DIN"/>
                <a:ea typeface="D-DIN"/>
                <a:cs typeface="D-DIN"/>
                <a:sym typeface="D-DIN"/>
              </a:defRPr>
            </a:pPr>
            <a:r>
              <a:t>Reflextränen: </a:t>
            </a:r>
          </a:p>
          <a:p>
            <a:pPr marL="226787" indent="-226787">
              <a:buSzPct val="100000"/>
              <a:buChar char="-"/>
              <a:defRPr>
                <a:latin typeface="D-DIN"/>
                <a:ea typeface="D-DIN"/>
                <a:cs typeface="D-DIN"/>
                <a:sym typeface="D-DIN"/>
              </a:defRPr>
            </a:pPr>
            <a:r>
              <a:t>Ziel: </a:t>
            </a:r>
            <a:r>
              <a:rPr b="1" i="1"/>
              <a:t>Fremdkörper aus dem Auge entfernen</a:t>
            </a:r>
            <a:endParaRPr b="1" i="1"/>
          </a:p>
          <a:p>
            <a:pPr marL="226787" indent="-226787">
              <a:buSzPct val="100000"/>
              <a:buChar char="-"/>
              <a:defRPr>
                <a:latin typeface="D-DIN"/>
                <a:ea typeface="D-DIN"/>
                <a:cs typeface="D-DIN"/>
                <a:sym typeface="D-DIN"/>
              </a:defRPr>
            </a:pPr>
            <a:r>
              <a:t>enthalten mehr Antikörper und Enzyme als basale Tränen</a:t>
            </a:r>
          </a:p>
          <a:p>
            <a:pPr>
              <a:defRPr>
                <a:latin typeface="D-DIN"/>
                <a:ea typeface="D-DIN"/>
                <a:cs typeface="D-DIN"/>
                <a:sym typeface="D-DIN"/>
              </a:defRPr>
            </a:pPr>
          </a:p>
          <a:p>
            <a:pPr>
              <a:defRPr>
                <a:solidFill>
                  <a:schemeClr val="accent3">
                    <a:lumOff val="44000"/>
                  </a:schemeClr>
                </a:solidFill>
                <a:latin typeface="D-DIN"/>
                <a:ea typeface="D-DIN"/>
                <a:cs typeface="D-DIN"/>
                <a:sym typeface="D-DIN"/>
              </a:defRPr>
            </a:pPr>
            <a:r>
              <a:rPr b="1"/>
              <a:t>Emotionale Tränen:</a:t>
            </a:r>
            <a:r>
              <a:t> </a:t>
            </a:r>
          </a:p>
          <a:p>
            <a:pPr marL="226787" indent="-226787">
              <a:buSzPct val="100000"/>
              <a:buChar char="-"/>
              <a:defRPr>
                <a:solidFill>
                  <a:schemeClr val="accent3">
                    <a:lumOff val="44000"/>
                  </a:schemeClr>
                </a:solidFill>
                <a:latin typeface="D-DIN"/>
                <a:ea typeface="D-DIN"/>
                <a:cs typeface="D-DIN"/>
                <a:sym typeface="D-DIN"/>
              </a:defRPr>
            </a:pPr>
            <a:r>
              <a:t>enthalten </a:t>
            </a:r>
            <a:r>
              <a:rPr b="1" i="1"/>
              <a:t>25% mehr Hormone</a:t>
            </a:r>
            <a:r>
              <a:t> als basale Tränen und Reflextränen, v.a. Leu-Enkephalin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