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media/image3.jpeg" ContentType="image/jpeg"/>
  <Override PartName="/ppt/notesSlides/notesSlide5.xml" ContentType="application/vnd.openxmlformats-officedocument.presentationml.notesSlide+xml"/>
  <Override PartName="/ppt/media/image4.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4" name="Shape 234"/>
          <p:cNvSpPr/>
          <p:nvPr>
            <p:ph type="sldImg"/>
          </p:nvPr>
        </p:nvSpPr>
        <p:spPr>
          <a:xfrm>
            <a:off x="1143000" y="685800"/>
            <a:ext cx="4572000" cy="3429000"/>
          </a:xfrm>
          <a:prstGeom prst="rect">
            <a:avLst/>
          </a:prstGeom>
        </p:spPr>
        <p:txBody>
          <a:bodyPr/>
          <a:lstStyle/>
          <a:p>
            <a:pPr/>
          </a:p>
        </p:txBody>
      </p:sp>
      <p:sp>
        <p:nvSpPr>
          <p:cNvPr id="235" name="Shape 2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Wird von etwa 10% der Menschen mind. 1x im Leben erlebt</a:t>
            </a:r>
          </a:p>
          <a:p>
            <a:pPr/>
            <a:r>
              <a:t>Dissoziativer Zustand, dauert meist nicht lang</a:t>
            </a:r>
          </a:p>
          <a:p>
            <a:pPr/>
            <a:r>
              <a:t>Von Esoteriker*innen häufig als Astral-Projektion oder Seelenwanderung verklärt, hat aber neurologische Ursachen.</a:t>
            </a:r>
          </a:p>
          <a:p>
            <a:pPr/>
          </a:p>
          <a:p>
            <a:pP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r>
              <a:t>Häufig wenn man nicht vollkommen wach ist, also z.B. wenn man gerade einschläft, bei Nahtoderfahrungen (z.B. bei Autounfall, wenn man fast ertrinkt oder während einer OP wach wird)</a:t>
            </a:r>
          </a:p>
          <a:p>
            <a:pPr/>
            <a:r>
              <a:t>Bei extremer physischer Anstrengung, z.B. wenn man auf einem sehr hohen Berg steigt oder einen Marathon läuft</a:t>
            </a:r>
          </a:p>
          <a:p>
            <a:pPr/>
            <a:r>
              <a:t>Wenn man Drogen nimmt, bei sensorischer Derivation oder sensorischem Overload, Elektrischer Stimulation des Areals zwischen Temporal- und Parietallappen</a:t>
            </a:r>
          </a:p>
          <a:p>
            <a:pPr/>
            <a:r>
              <a:t>Annahme: Tritt auf, wenn es zu einer kurzen Unterbrechung der Kommunikation zwischen Arealen im Temporal- und Parietallappen kommt</a:t>
            </a:r>
          </a:p>
          <a:p>
            <a:pPr/>
          </a:p>
          <a:p>
            <a:pPr/>
            <a:r>
              <a:t>—&gt; Erstis fragen, ob sie das kennen, die meisten berichten dann von Out-of-Body-Experiences bei sehr stressigen Prüfungen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p>
            <a:pPr/>
            <a:r>
              <a:t>erstmalige Beschreibung 1552 vom franz. Arzt Ambroise Paré: verwundete Soldaten beklagen sich über Schmerzen in bereits amputierten aka nicht mehr vorhandenen Körperteilen, Ursache unklar</a:t>
            </a:r>
          </a:p>
          <a:p>
            <a:pPr/>
          </a:p>
          <a:p>
            <a:pPr/>
            <a:r>
              <a:t>erster Bericht aus 1. Hand: Arzt William Porterfield (ca. 1696-1771) beschreibt eigene Phantomschmerzen nach Amputation seines Beins</a:t>
            </a:r>
          </a:p>
          <a:p>
            <a:pPr/>
            <a:r>
              <a:t>Vermutung: Störung der sensorischen Wahrnehmung als Ursache</a:t>
            </a:r>
          </a:p>
          <a:p>
            <a:pPr/>
          </a:p>
          <a:p>
            <a:pPr/>
            <a:r>
              <a:t>erster berühmter Fall: Admiral Nelson, der 1797 in einer Seeschlacht vor Teneriffa seinen Arm verlor</a:t>
            </a:r>
          </a:p>
          <a:p>
            <a:pPr/>
            <a:r>
              <a:t>Vermutung: Schmerzen im amputierten Arm Beweis für die Unsterblichkeit der menschlichen Seele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a:p>
          <a:p>
            <a:pPr/>
            <a:r>
              <a:t>Phantomschmerzen entstehen, wenn ein Körperteil entweder amputiert oder aus sonst einem Grund verloren wird, oder wenn ein Körperteil keine Affarenzen mehr entsenden kann, z.B. weil die Nervenverbindung zum Gehirn gekappt ist (z.B. bei Lähmungen durch Schlaganfälle)</a:t>
            </a:r>
          </a:p>
          <a:p>
            <a:pPr/>
            <a:r>
              <a:t>Deaffarenzierung: Körperteil noch vorhanden, aber Affarenzen werden nicht ins Gehirn weitergeleitet</a:t>
            </a:r>
          </a:p>
          <a:p>
            <a:pPr/>
          </a:p>
          <a:p>
            <a:pPr/>
            <a:r>
              <a:t>Verlust eines Körperteils </a:t>
            </a:r>
          </a:p>
          <a:p>
            <a:pPr/>
            <a:r>
              <a:t>—&gt; durch Verletzung</a:t>
            </a:r>
          </a:p>
          <a:p>
            <a:pPr/>
            <a:r>
              <a:t>—&gt; durch gezielte Amputation; </a:t>
            </a:r>
          </a:p>
          <a:p>
            <a:pPr/>
            <a:r>
              <a:t>	häufigste Gründe:</a:t>
            </a:r>
          </a:p>
          <a:p>
            <a:pPr/>
            <a:r>
              <a:t>	Nekrosen aufgrund von Durchblutungsstörungen (z.B. arterieller Gefäßverschluss bei „Raucherbein“)</a:t>
            </a:r>
          </a:p>
          <a:p>
            <a:pPr/>
            <a:r>
              <a:t>	Infektionen / Entzündungen (z.B. bei Diabetes Mellitus)</a:t>
            </a:r>
          </a:p>
          <a:p>
            <a:pPr/>
            <a:r>
              <a:t>	Tumore</a:t>
            </a:r>
          </a:p>
          <a:p>
            <a:pPr/>
          </a:p>
          <a:p>
            <a:pPr/>
            <a:r>
              <a:t>In Saudi Arabien gibt es als Strafe für Diebstahl immer noch sogenannte Kreuzamputationen, bei denen die rechte Hand und der linke Fuß abgetrennt werden. In der japanischen Mafia (Yakuza) gibt es auch die Selbst-Amputation vom kleinen Finger, wodurch man einen Fehltritt wiedergutmachen kann. </a:t>
            </a:r>
          </a:p>
          <a:p>
            <a:pPr/>
            <a:r>
              <a:t>Die Frau auf dem Foto heißt Yukako Fukushima und hat sich auf die Herstellung von Prothesen spezialisiert und stellt v.a. Fingerprothesen für ehemalige Mitglieder der japanischen Mafia her.</a:t>
            </a:r>
          </a:p>
          <a:p>
            <a:pPr/>
            <a:r>
              <a:t>Interessanterweise wird von vielen Betroffenen berichtet, dass ihre Phantomschmerzen weniger schlimm sind, wenn sie eine Prothese tragen, also ihr entferntes Körperteil wieder sehen können. Ein Ex-Yakuza-Mitglied könnte also z.B. mit so einer Fingerprothese weniger Phantomschmerzen im kleinen Finger haben. :-)</a:t>
            </a:r>
          </a:p>
          <a:p>
            <a:pPr/>
            <a:r>
              <a:t> —&gt; Ansatz für psych. Behandlung: VR-Brille, über die man das Körperteil simulieren kann</a:t>
            </a:r>
          </a:p>
          <a:p>
            <a:pPr/>
            <a:r>
              <a:t>—&gt; ca. 50–80% der Amputierten von Phantomschmerzen betroffen, daher großer Bedarf an Behandlungsmöglichkeit</a:t>
            </a: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Interessante Fragen, die sich daraus ergeben: </a:t>
            </a:r>
          </a:p>
          <a:p>
            <a:pPr/>
            <a:r>
              <a:t>Bei Menschen mit fortgeschrittener schwerer Diabetes müssen teilweise Körperteile amputiert werden (Haut wird rissig, entzündet sich, Extremitäten müssen amputiert werden), außerdem führt Diabetes teilweise dazu, dass man erblindet. Die visuelle Wahrnehmung des fehlenden Körperteils (durch Prothesen oder VR) kann Linderung schaffen. Insofern frage ich mich: Wie nehmen Blinde Phantomschmerzen wahr? Wie behandelt man Phantomschmerzen bei blinden Menschen?</a:t>
            </a:r>
          </a:p>
          <a:p>
            <a:pPr/>
          </a:p>
          <a:p>
            <a:pPr/>
            <a:r>
              <a:t>Weitere Frage: Das Gefühl zu gestikulieren ist erklärbar durch die starke neuronale Verknüpfung vom sensorischen und motorischen Kortex mit den Spracharealen. Was passiert also bei Menschen, die durch Gesten sprechen (Taubstumme Menschen z.B.), wenn diese z.B. einen Arm verlieren? Verändert sich die Repräsentation von Sprache?</a:t>
            </a:r>
          </a:p>
          <a:p>
            <a:pPr/>
          </a:p>
          <a:p>
            <a:pPr/>
            <a:r>
              <a:t>(Das sind meine Fragen, keine rhetorischen. Ich hab keine Ahnung, ob es dazu Forschung gibt.)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Shape 337"/>
          <p:cNvSpPr/>
          <p:nvPr>
            <p:ph type="sldImg"/>
          </p:nvPr>
        </p:nvSpPr>
        <p:spPr>
          <a:prstGeom prst="rect">
            <a:avLst/>
          </a:prstGeom>
        </p:spPr>
        <p:txBody>
          <a:bodyPr/>
          <a:lstStyle/>
          <a:p>
            <a:pPr/>
          </a:p>
        </p:txBody>
      </p:sp>
      <p:sp>
        <p:nvSpPr>
          <p:cNvPr id="338" name="Shape 338"/>
          <p:cNvSpPr/>
          <p:nvPr>
            <p:ph type="body" sz="quarter" idx="1"/>
          </p:nvPr>
        </p:nvSpPr>
        <p:spPr>
          <a:prstGeom prst="rect">
            <a:avLst/>
          </a:prstGeom>
        </p:spPr>
        <p:txBody>
          <a:bodyPr/>
          <a:lstStyle/>
          <a:p>
            <a:pPr/>
            <a:r>
              <a:t>Zwischen den Wirbeln der Wirbelsäule treten immer 2 Spinalnerven aus, insgesamt hat ein Mensch 31 von diesen Spinalnervenpaaren. </a:t>
            </a:r>
          </a:p>
          <a:p>
            <a:pPr/>
          </a:p>
          <a:p>
            <a:pPr/>
            <a:r>
              <a:t>Ein einzelner Spinalnerv besteht dabei immer aus 2 Nervensträngen, einem efferenten, der Infos vom Gehirn an die Muskeln leitet und der aus dem Vorderhorn des Rückenmarks austritt, und einem affarenten, der ins Hinterhorn des Rückenmarks eintritt und Infos aus den Sinneszellen ans Gehirn weiterleitet. Die beiden Nervenstränge vereinen sich außerhalb der Wirbelsäule zu einem Spinalnerv. </a:t>
            </a:r>
          </a:p>
          <a:p>
            <a:pPr/>
          </a:p>
          <a:p>
            <a:pPr/>
            <a:r>
              <a:t>Das Besondere bei den affarenten Teilen der Spinalnerven ist, dass ihre Zellkörper als Bündel vorliegen, sowas nennt man dann Spinalganglien, und ihre Axone von dort aus ins Rückenmark ziehen. Spinalganglien kann man auch Dorsalganglien nennen, weil sie ja hinten liegen, also dorsal. Vorne gibt es bei den efferenten Neuronen solche Ganglien nicht, weil sie ja nicht in der Peripherie entspringen sondern im Gehirn.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Shape 351"/>
          <p:cNvSpPr/>
          <p:nvPr>
            <p:ph type="sldImg"/>
          </p:nvPr>
        </p:nvSpPr>
        <p:spPr>
          <a:prstGeom prst="rect">
            <a:avLst/>
          </a:prstGeom>
        </p:spPr>
        <p:txBody>
          <a:bodyPr/>
          <a:lstStyle/>
          <a:p>
            <a:pPr/>
          </a:p>
        </p:txBody>
      </p:sp>
      <p:sp>
        <p:nvSpPr>
          <p:cNvPr id="352" name="Shape 352"/>
          <p:cNvSpPr/>
          <p:nvPr>
            <p:ph type="body" sz="quarter" idx="1"/>
          </p:nvPr>
        </p:nvSpPr>
        <p:spPr>
          <a:prstGeom prst="rect">
            <a:avLst/>
          </a:prstGeom>
        </p:spPr>
        <p:txBody>
          <a:bodyPr/>
          <a:lstStyle/>
          <a:p>
            <a:pPr/>
            <a:r>
              <a:t>Phantomschmerz ähnelt manchmal zu früherem Zeitpunkt erlebtem Schmerz</a:t>
            </a:r>
          </a:p>
          <a:p>
            <a:pPr/>
            <a:r>
              <a:t>chronischer Schmerz in später amputiertem Körperteil ist positiver Prädiktor für Phantomschmerzen nach der Amputation</a:t>
            </a:r>
          </a:p>
          <a:p>
            <a:pPr/>
          </a:p>
          <a:p>
            <a:pPr/>
            <a:r>
              <a:t>—&gt; Wieso ist das so?</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2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33" name="Group 3"/>
          <p:cNvGrpSpPr/>
          <p:nvPr/>
        </p:nvGrpSpPr>
        <p:grpSpPr>
          <a:xfrm>
            <a:off x="6189662" y="179387"/>
            <a:ext cx="2265175" cy="753875"/>
            <a:chOff x="0" y="0"/>
            <a:chExt cx="2265173" cy="753873"/>
          </a:xfrm>
        </p:grpSpPr>
        <p:grpSp>
          <p:nvGrpSpPr>
            <p:cNvPr id="30" name="Group 4"/>
            <p:cNvGrpSpPr/>
            <p:nvPr/>
          </p:nvGrpSpPr>
          <p:grpSpPr>
            <a:xfrm>
              <a:off x="0" y="0"/>
              <a:ext cx="1131699" cy="379225"/>
              <a:chOff x="0" y="0"/>
              <a:chExt cx="1131698" cy="379224"/>
            </a:xfrm>
          </p:grpSpPr>
          <p:sp>
            <p:nvSpPr>
              <p:cNvPr id="2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3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4" name="Titeltext"/>
          <p:cNvSpPr txBox="1"/>
          <p:nvPr>
            <p:ph type="title"/>
          </p:nvPr>
        </p:nvSpPr>
        <p:spPr>
          <a:xfrm>
            <a:off x="647700" y="2012950"/>
            <a:ext cx="7345364" cy="1389063"/>
          </a:xfrm>
          <a:prstGeom prst="rect">
            <a:avLst/>
          </a:prstGeom>
        </p:spPr>
        <p:txBody>
          <a:bodyPr/>
          <a:lstStyle/>
          <a:p>
            <a:pPr/>
            <a:r>
              <a:t>Titeltext</a:t>
            </a:r>
          </a:p>
        </p:txBody>
      </p:sp>
      <p:sp>
        <p:nvSpPr>
          <p:cNvPr id="35" name="Textebene 1…"/>
          <p:cNvSpPr txBox="1"/>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a:r>
              <a:t>Textebene 1</a:t>
            </a:r>
          </a:p>
          <a:p>
            <a:pPr lvl="1"/>
            <a:r>
              <a:t>Textebene 2</a:t>
            </a:r>
          </a:p>
          <a:p>
            <a:pPr lvl="2"/>
            <a:r>
              <a:t>Textebene 3</a:t>
            </a:r>
          </a:p>
          <a:p>
            <a:pPr lvl="3"/>
            <a:r>
              <a:t>Textebene 4</a:t>
            </a:r>
          </a:p>
          <a:p>
            <a:pPr lvl="4"/>
            <a:r>
              <a:t>Textebene 5</a:t>
            </a:r>
          </a:p>
        </p:txBody>
      </p:sp>
      <p:sp>
        <p:nvSpPr>
          <p:cNvPr id="36"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115"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25" name="Group 3"/>
          <p:cNvGrpSpPr/>
          <p:nvPr/>
        </p:nvGrpSpPr>
        <p:grpSpPr>
          <a:xfrm>
            <a:off x="6189662" y="179387"/>
            <a:ext cx="2265175" cy="753875"/>
            <a:chOff x="0" y="0"/>
            <a:chExt cx="2265173" cy="753873"/>
          </a:xfrm>
        </p:grpSpPr>
        <p:grpSp>
          <p:nvGrpSpPr>
            <p:cNvPr id="122" name="Group 4"/>
            <p:cNvGrpSpPr/>
            <p:nvPr/>
          </p:nvGrpSpPr>
          <p:grpSpPr>
            <a:xfrm>
              <a:off x="0" y="0"/>
              <a:ext cx="1131699" cy="379225"/>
              <a:chOff x="0" y="0"/>
              <a:chExt cx="1131698" cy="379224"/>
            </a:xfrm>
          </p:grpSpPr>
          <p:sp>
            <p:nvSpPr>
              <p:cNvPr id="116"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7"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8"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9"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0"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1"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3"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4"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6" name="Titeltext"/>
          <p:cNvSpPr txBox="1"/>
          <p:nvPr>
            <p:ph type="title"/>
          </p:nvPr>
        </p:nvSpPr>
        <p:spPr>
          <a:prstGeom prst="rect">
            <a:avLst/>
          </a:prstGeom>
        </p:spPr>
        <p:txBody>
          <a:bodyPr/>
          <a:lstStyle/>
          <a:p>
            <a:pPr/>
            <a:r>
              <a:t>Titeltext</a:t>
            </a: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3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35" name="Titeltext"/>
          <p:cNvSpPr txBox="1"/>
          <p:nvPr>
            <p:ph type="title"/>
          </p:nvPr>
        </p:nvSpPr>
        <p:spPr>
          <a:xfrm>
            <a:off x="647700" y="2012950"/>
            <a:ext cx="7345364" cy="1389063"/>
          </a:xfrm>
          <a:prstGeom prst="rect">
            <a:avLst/>
          </a:prstGeom>
        </p:spPr>
        <p:txBody>
          <a:bodyPr/>
          <a:lstStyle>
            <a:lvl1pPr>
              <a:defRPr b="1" sz="2400"/>
            </a:lvl1pPr>
          </a:lstStyle>
          <a:p>
            <a:pPr/>
            <a:r>
              <a:t>Titeltext</a:t>
            </a:r>
          </a:p>
        </p:txBody>
      </p:sp>
      <p:sp>
        <p:nvSpPr>
          <p:cNvPr id="136" name="Textebene 1…"/>
          <p:cNvSpPr txBox="1"/>
          <p:nvPr>
            <p:ph type="body" sz="quarter" idx="1"/>
          </p:nvPr>
        </p:nvSpPr>
        <p:spPr>
          <a:xfrm>
            <a:off x="1295400" y="3671887"/>
            <a:ext cx="6049963" cy="1655763"/>
          </a:xfrm>
          <a:prstGeom prst="rect">
            <a:avLst/>
          </a:prstGeom>
        </p:spPr>
        <p:txBody>
          <a:bodyPr/>
          <a:lstStyle>
            <a:lvl1pPr marL="0" indent="0" algn="ctr">
              <a:defRPr sz="2000"/>
            </a:lvl1pPr>
            <a:lvl2pPr marL="0" indent="457200" algn="ctr">
              <a:defRPr sz="2000"/>
            </a:lvl2pPr>
            <a:lvl3pPr marL="0" indent="914400" algn="ctr">
              <a:defRPr sz="2000"/>
            </a:lvl3pPr>
            <a:lvl4pPr marL="0" indent="1371600" algn="ctr">
              <a:defRPr sz="2000"/>
            </a:lvl4pPr>
            <a:lvl5pPr marL="0" indent="1828800" algn="ct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43" name="Rectangle 1"/>
          <p:cNvSpPr/>
          <p:nvPr/>
        </p:nvSpPr>
        <p:spPr>
          <a:xfrm>
            <a:off x="183191" y="6118183"/>
            <a:ext cx="8335679" cy="265560"/>
          </a:xfrm>
          <a:prstGeom prst="rect">
            <a:avLst/>
          </a:prstGeom>
          <a:solidFill>
            <a:srgbClr val="6AACDA">
              <a:alpha val="74993"/>
            </a:srgbClr>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sp>
        <p:nvSpPr>
          <p:cNvPr id="144" name="Rectangle 1"/>
          <p:cNvSpPr/>
          <p:nvPr/>
        </p:nvSpPr>
        <p:spPr>
          <a:xfrm>
            <a:off x="150160" y="124586"/>
            <a:ext cx="8335680" cy="966624"/>
          </a:xfrm>
          <a:prstGeom prst="rect">
            <a:avLst/>
          </a:prstGeom>
          <a:solidFill>
            <a:srgbClr val="6AACD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154" name="Group 3"/>
          <p:cNvGrpSpPr/>
          <p:nvPr/>
        </p:nvGrpSpPr>
        <p:grpSpPr>
          <a:xfrm>
            <a:off x="6221213" y="337139"/>
            <a:ext cx="2265174" cy="753875"/>
            <a:chOff x="0" y="0"/>
            <a:chExt cx="2265173" cy="753873"/>
          </a:xfrm>
        </p:grpSpPr>
        <p:grpSp>
          <p:nvGrpSpPr>
            <p:cNvPr id="151" name="Group 4"/>
            <p:cNvGrpSpPr/>
            <p:nvPr/>
          </p:nvGrpSpPr>
          <p:grpSpPr>
            <a:xfrm>
              <a:off x="0" y="0"/>
              <a:ext cx="1131699" cy="379225"/>
              <a:chOff x="0" y="0"/>
              <a:chExt cx="1131698" cy="379224"/>
            </a:xfrm>
          </p:grpSpPr>
          <p:sp>
            <p:nvSpPr>
              <p:cNvPr id="145"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6"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7"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8"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9"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0"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2"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3"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5" name="Foliennummer"/>
          <p:cNvSpPr txBox="1"/>
          <p:nvPr>
            <p:ph type="sldNum" sz="quarter" idx="2"/>
          </p:nvPr>
        </p:nvSpPr>
        <p:spPr>
          <a:xfrm>
            <a:off x="8127426" y="6065542"/>
            <a:ext cx="358414" cy="370841"/>
          </a:xfrm>
          <a:prstGeom prst="rect">
            <a:avLst/>
          </a:prstGeom>
        </p:spPr>
        <p:txBody>
          <a:bodyPr anchor="t"/>
          <a:lstStyle>
            <a:lvl1pPr algn="l">
              <a:defRPr sz="1800">
                <a:latin typeface="D-DIN"/>
                <a:ea typeface="D-DIN"/>
                <a:cs typeface="D-DIN"/>
                <a:sym typeface="D-DIN"/>
              </a:defRPr>
            </a:lvl1pPr>
          </a:lstStyle>
          <a:p>
            <a:pPr/>
            <a:fld id="{86CB4B4D-7CA3-9044-876B-883B54F8677D}" type="slidenum"/>
          </a:p>
        </p:txBody>
      </p:sp>
      <p:sp>
        <p:nvSpPr>
          <p:cNvPr id="156" name="Titeltext"/>
          <p:cNvSpPr txBox="1"/>
          <p:nvPr>
            <p:ph type="title"/>
          </p:nvPr>
        </p:nvSpPr>
        <p:spPr>
          <a:xfrm>
            <a:off x="357542" y="124586"/>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57" name="Textebene 1…"/>
          <p:cNvSpPr txBox="1"/>
          <p:nvPr>
            <p:ph type="body" idx="1"/>
          </p:nvPr>
        </p:nvSpPr>
        <p:spPr>
          <a:xfrm>
            <a:off x="183191" y="1323154"/>
            <a:ext cx="7773989" cy="4275138"/>
          </a:xfrm>
          <a:prstGeom prst="rect">
            <a:avLst/>
          </a:prstGeom>
        </p:spPr>
        <p:txBody>
          <a:bodyPr/>
          <a:lstStyle>
            <a:lvl1pPr>
              <a:defRPr sz="2000"/>
            </a:lvl1pPr>
            <a:lvl2pPr>
              <a:defRPr sz="2000"/>
            </a:lvl2pPr>
            <a:lvl3pPr>
              <a:defRPr sz="2000"/>
            </a:lvl3pPr>
            <a:lvl4pPr>
              <a:defRPr sz="2000"/>
            </a:lvl4pPr>
            <a:lvl5pP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16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65" name="Titeltext"/>
          <p:cNvSpPr txBox="1"/>
          <p:nvPr>
            <p:ph type="title"/>
          </p:nvPr>
        </p:nvSpPr>
        <p:spPr>
          <a:xfrm>
            <a:off x="682625" y="4164012"/>
            <a:ext cx="7345364" cy="1287463"/>
          </a:xfrm>
          <a:prstGeom prst="rect">
            <a:avLst/>
          </a:prstGeom>
        </p:spPr>
        <p:txBody>
          <a:bodyPr anchor="t"/>
          <a:lstStyle>
            <a:lvl1pPr algn="l">
              <a:defRPr b="1" cap="all" sz="4000">
                <a:solidFill>
                  <a:schemeClr val="accent3">
                    <a:lumOff val="44000"/>
                  </a:schemeClr>
                </a:solidFill>
              </a:defRPr>
            </a:lvl1pPr>
          </a:lstStyle>
          <a:p>
            <a:pPr/>
            <a:r>
              <a:t>Titeltext</a:t>
            </a:r>
          </a:p>
        </p:txBody>
      </p:sp>
      <p:sp>
        <p:nvSpPr>
          <p:cNvPr id="166"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173"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74"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75"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18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83" name="Titeltext"/>
          <p:cNvSpPr txBox="1"/>
          <p:nvPr>
            <p:ph type="title"/>
          </p:nvPr>
        </p:nvSpPr>
        <p:spPr>
          <a:xfrm>
            <a:off x="431800" y="258763"/>
            <a:ext cx="7777164" cy="1081088"/>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84"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185"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19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93"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200"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20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08" name="Titeltext"/>
          <p:cNvSpPr txBox="1"/>
          <p:nvPr>
            <p:ph type="title"/>
          </p:nvPr>
        </p:nvSpPr>
        <p:spPr>
          <a:xfrm>
            <a:off x="431800" y="258763"/>
            <a:ext cx="2843214" cy="1096963"/>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09"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210" name="Textplatzhalter 3"/>
          <p:cNvSpPr/>
          <p:nvPr>
            <p:ph type="body" sz="half" idx="21"/>
          </p:nvPr>
        </p:nvSpPr>
        <p:spPr>
          <a:xfrm>
            <a:off x="431799" y="1355725"/>
            <a:ext cx="2843215" cy="4432300"/>
          </a:xfrm>
          <a:prstGeom prst="rect">
            <a:avLst/>
          </a:prstGeom>
        </p:spPr>
        <p:txBody>
          <a:bodyPr/>
          <a:lstStyle/>
          <a:p>
            <a:pPr marL="0" indent="0">
              <a:defRPr sz="14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21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18" name="Titeltext"/>
          <p:cNvSpPr txBox="1"/>
          <p:nvPr>
            <p:ph type="title"/>
          </p:nvPr>
        </p:nvSpPr>
        <p:spPr>
          <a:xfrm>
            <a:off x="1693863" y="4535487"/>
            <a:ext cx="5184776" cy="536576"/>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19"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220"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43" name="Titeltext"/>
          <p:cNvSpPr txBox="1"/>
          <p:nvPr>
            <p:ph type="title"/>
          </p:nvPr>
        </p:nvSpPr>
        <p:spPr>
          <a:prstGeom prst="rect">
            <a:avLst/>
          </a:prstGeom>
        </p:spPr>
        <p:txBody>
          <a:bodyPr/>
          <a:lstStyle/>
          <a:p>
            <a:pPr/>
            <a:r>
              <a:t>Titeltext</a:t>
            </a:r>
          </a:p>
        </p:txBody>
      </p:sp>
      <p:sp>
        <p:nvSpPr>
          <p:cNvPr id="44"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enutzerdefiniertes Layout">
    <p:spTree>
      <p:nvGrpSpPr>
        <p:cNvPr id="1" name=""/>
        <p:cNvGrpSpPr/>
        <p:nvPr/>
      </p:nvGrpSpPr>
      <p:grpSpPr>
        <a:xfrm>
          <a:off x="0" y="0"/>
          <a:ext cx="0" cy="0"/>
          <a:chOff x="0" y="0"/>
          <a:chExt cx="0" cy="0"/>
        </a:xfrm>
      </p:grpSpPr>
      <p:sp>
        <p:nvSpPr>
          <p:cNvPr id="22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28" name="Titeltext"/>
          <p:cNvSpPr txBox="1"/>
          <p:nvPr>
            <p:ph type="title"/>
          </p:nvPr>
        </p:nvSpPr>
        <p:spPr>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52" name="Titeltext"/>
          <p:cNvSpPr txBox="1"/>
          <p:nvPr>
            <p:ph type="title"/>
          </p:nvPr>
        </p:nvSpPr>
        <p:spPr>
          <a:xfrm>
            <a:off x="682625" y="4164012"/>
            <a:ext cx="7345364" cy="1287463"/>
          </a:xfrm>
          <a:prstGeom prst="rect">
            <a:avLst/>
          </a:prstGeom>
        </p:spPr>
        <p:txBody>
          <a:bodyPr anchor="t"/>
          <a:lstStyle>
            <a:lvl1pPr algn="l">
              <a:defRPr b="1" cap="all" sz="4000"/>
            </a:lvl1pPr>
          </a:lstStyle>
          <a:p>
            <a:pPr/>
            <a:r>
              <a:t>Titeltext</a:t>
            </a:r>
          </a:p>
        </p:txBody>
      </p:sp>
      <p:sp>
        <p:nvSpPr>
          <p:cNvPr id="53"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
        <p:nvSpPr>
          <p:cNvPr id="5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61" name="Titeltext"/>
          <p:cNvSpPr txBox="1"/>
          <p:nvPr>
            <p:ph type="title"/>
          </p:nvPr>
        </p:nvSpPr>
        <p:spPr>
          <a:prstGeom prst="rect">
            <a:avLst/>
          </a:prstGeom>
        </p:spPr>
        <p:txBody>
          <a:bodyPr/>
          <a:lstStyle/>
          <a:p>
            <a:pPr/>
            <a:r>
              <a:t>Titeltext</a:t>
            </a:r>
          </a:p>
        </p:txBody>
      </p:sp>
      <p:sp>
        <p:nvSpPr>
          <p:cNvPr id="62"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
        <p:nvSpPr>
          <p:cNvPr id="6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70" name="Titeltext"/>
          <p:cNvSpPr txBox="1"/>
          <p:nvPr>
            <p:ph type="title"/>
          </p:nvPr>
        </p:nvSpPr>
        <p:spPr>
          <a:xfrm>
            <a:off x="431800" y="258763"/>
            <a:ext cx="7777164" cy="1081088"/>
          </a:xfrm>
          <a:prstGeom prst="rect">
            <a:avLst/>
          </a:prstGeom>
        </p:spPr>
        <p:txBody>
          <a:bodyPr/>
          <a:lstStyle/>
          <a:p>
            <a:pPr/>
            <a:r>
              <a:t>Titeltext</a:t>
            </a:r>
          </a:p>
        </p:txBody>
      </p:sp>
      <p:sp>
        <p:nvSpPr>
          <p:cNvPr id="71"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72"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
        <p:nvSpPr>
          <p:cNvPr id="7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80" name="Titeltext"/>
          <p:cNvSpPr txBox="1"/>
          <p:nvPr>
            <p:ph type="title"/>
          </p:nvPr>
        </p:nvSpPr>
        <p:spPr>
          <a:prstGeom prst="rect">
            <a:avLst/>
          </a:prstGeom>
        </p:spPr>
        <p:txBody>
          <a:bodyPr/>
          <a:lstStyle/>
          <a:p>
            <a:pPr/>
            <a:r>
              <a:t>Titeltext</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8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95" name="Titeltext"/>
          <p:cNvSpPr txBox="1"/>
          <p:nvPr>
            <p:ph type="title"/>
          </p:nvPr>
        </p:nvSpPr>
        <p:spPr>
          <a:xfrm>
            <a:off x="431800" y="258763"/>
            <a:ext cx="2843214" cy="1096963"/>
          </a:xfrm>
          <a:prstGeom prst="rect">
            <a:avLst/>
          </a:prstGeom>
        </p:spPr>
        <p:txBody>
          <a:bodyPr anchor="b"/>
          <a:lstStyle>
            <a:lvl1pPr algn="l">
              <a:defRPr b="1" sz="2000"/>
            </a:lvl1pPr>
          </a:lstStyle>
          <a:p>
            <a:pPr/>
            <a:r>
              <a:t>Titeltext</a:t>
            </a:r>
          </a:p>
        </p:txBody>
      </p:sp>
      <p:sp>
        <p:nvSpPr>
          <p:cNvPr id="96"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97" name="Textplatzhalter 3"/>
          <p:cNvSpPr/>
          <p:nvPr>
            <p:ph type="body" sz="half" idx="21"/>
          </p:nvPr>
        </p:nvSpPr>
        <p:spPr>
          <a:xfrm>
            <a:off x="431799" y="1355725"/>
            <a:ext cx="2843215" cy="4432300"/>
          </a:xfrm>
          <a:prstGeom prst="rect">
            <a:avLst/>
          </a:prstGeom>
        </p:spPr>
        <p:txBody>
          <a:bodyPr/>
          <a:lstStyle/>
          <a:p>
            <a:pPr marL="0" indent="0">
              <a:defRPr sz="1400"/>
            </a:pPr>
          </a:p>
        </p:txBody>
      </p:sp>
      <p:sp>
        <p:nvSpPr>
          <p:cNvPr id="9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105" name="Titeltext"/>
          <p:cNvSpPr txBox="1"/>
          <p:nvPr>
            <p:ph type="title"/>
          </p:nvPr>
        </p:nvSpPr>
        <p:spPr>
          <a:xfrm>
            <a:off x="1693863" y="4535487"/>
            <a:ext cx="5184776" cy="536576"/>
          </a:xfrm>
          <a:prstGeom prst="rect">
            <a:avLst/>
          </a:prstGeom>
        </p:spPr>
        <p:txBody>
          <a:bodyPr anchor="b"/>
          <a:lstStyle>
            <a:lvl1pPr algn="l">
              <a:defRPr b="1" sz="2000"/>
            </a:lvl1pPr>
          </a:lstStyle>
          <a:p>
            <a:pPr/>
            <a:r>
              <a:t>Titeltext</a:t>
            </a:r>
          </a:p>
        </p:txBody>
      </p:sp>
      <p:sp>
        <p:nvSpPr>
          <p:cNvPr id="106"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107"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sp>
        <p:nvSpPr>
          <p:cNvPr id="3" name="Rectangle 2"/>
          <p:cNvSpPr/>
          <p:nvPr/>
        </p:nvSpPr>
        <p:spPr>
          <a:xfrm>
            <a:off x="8204200" y="3970337"/>
            <a:ext cx="468313" cy="153988"/>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3" name="Group 3"/>
          <p:cNvGrpSpPr/>
          <p:nvPr/>
        </p:nvGrpSpPr>
        <p:grpSpPr>
          <a:xfrm>
            <a:off x="6189662" y="179387"/>
            <a:ext cx="2265175" cy="753875"/>
            <a:chOff x="0" y="0"/>
            <a:chExt cx="2265173" cy="753873"/>
          </a:xfrm>
        </p:grpSpPr>
        <p:grpSp>
          <p:nvGrpSpPr>
            <p:cNvPr id="10" name="Group 4"/>
            <p:cNvGrpSpPr/>
            <p:nvPr/>
          </p:nvGrpSpPr>
          <p:grpSpPr>
            <a:xfrm>
              <a:off x="0" y="0"/>
              <a:ext cx="1131699" cy="379225"/>
              <a:chOff x="0" y="0"/>
              <a:chExt cx="1131698" cy="379224"/>
            </a:xfrm>
          </p:grpSpPr>
          <p:sp>
            <p:nvSpPr>
              <p:cNvPr id="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4" name="Titeltext"/>
          <p:cNvSpPr txBox="1"/>
          <p:nvPr>
            <p:ph type="title"/>
          </p:nvPr>
        </p:nvSpPr>
        <p:spPr>
          <a:xfrm>
            <a:off x="431800" y="258763"/>
            <a:ext cx="7773989"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Titeltext</a:t>
            </a:r>
          </a:p>
        </p:txBody>
      </p:sp>
      <p:sp>
        <p:nvSpPr>
          <p:cNvPr id="15" name="Textebene 1…"/>
          <p:cNvSpPr txBox="1"/>
          <p:nvPr>
            <p:ph type="body" idx="1"/>
          </p:nvPr>
        </p:nvSpPr>
        <p:spPr>
          <a:xfrm>
            <a:off x="431800" y="1516062"/>
            <a:ext cx="7773989" cy="42751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6" name="Foliennummer"/>
          <p:cNvSpPr txBox="1"/>
          <p:nvPr>
            <p:ph type="sldNum" sz="quarter" idx="2"/>
          </p:nvPr>
        </p:nvSpPr>
        <p:spPr>
          <a:xfrm>
            <a:off x="4174066" y="5830799"/>
            <a:ext cx="2015068" cy="344841"/>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1pPr>
      <a:lvl2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2pPr>
      <a:lvl3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3pPr>
      <a:lvl4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4pPr>
      <a:lvl5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5pPr>
      <a:lvl6pPr marL="0" marR="0" indent="22860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6pPr>
      <a:lvl7pPr marL="0" marR="0" indent="27432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7pPr>
      <a:lvl8pPr marL="0" marR="0" indent="32004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8pPr>
      <a:lvl9pPr marL="0" marR="0" indent="36576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9pPr>
    </p:titleStyle>
    <p:bodyStyle>
      <a:lvl1pPr marL="342900" marR="0" indent="-342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1pPr>
      <a:lvl2pPr marL="342900" marR="0" indent="114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2pPr>
      <a:lvl3pPr marL="342900" marR="0" indent="571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3pPr>
      <a:lvl4pPr marL="342900" marR="0" indent="1028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4pPr>
      <a:lvl5pPr marL="342900" marR="0" indent="1485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5pPr>
      <a:lvl6pPr marL="342900" marR="0" indent="19431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6pPr>
      <a:lvl7pPr marL="342900" marR="0" indent="2400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7pPr>
      <a:lvl8pPr marL="342900" marR="0" indent="2857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8pPr>
      <a:lvl9pPr marL="342900" marR="0" indent="3314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9pPr>
    </p:bodyStyle>
    <p:otherStyle>
      <a:lvl1pPr marL="0" marR="0" indent="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i.pinimg.com/originals/ef/36/49/ef36494432fcdc08d29bad7aaaf387f8.jpg" TargetMode="External"/><Relationship Id="rId3" Type="http://schemas.openxmlformats.org/officeDocument/2006/relationships/hyperlink" Target="https://www.theguardian.com/world/2016/apr/18/woman-makes-fake-fingers-yakuza-japan-reformed-gangsters"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7" name="Bild 3" descr="Bild 3"/>
          <p:cNvPicPr>
            <a:picLocks noChangeAspect="1"/>
          </p:cNvPicPr>
          <p:nvPr/>
        </p:nvPicPr>
        <p:blipFill>
          <a:blip r:embed="rId2">
            <a:extLst/>
          </a:blip>
          <a:srcRect l="0" t="11444" r="0" b="0"/>
          <a:stretch>
            <a:fillRect/>
          </a:stretch>
        </p:blipFill>
        <p:spPr>
          <a:xfrm>
            <a:off x="431492" y="1294685"/>
            <a:ext cx="7839029" cy="4619838"/>
          </a:xfrm>
          <a:prstGeom prst="rect">
            <a:avLst/>
          </a:prstGeom>
          <a:ln w="12700">
            <a:miter lim="400000"/>
          </a:ln>
        </p:spPr>
      </p:pic>
      <p:sp>
        <p:nvSpPr>
          <p:cNvPr id="23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Titel 1"/>
          <p:cNvSpPr txBox="1"/>
          <p:nvPr>
            <p:ph type="title"/>
          </p:nvPr>
        </p:nvSpPr>
        <p:spPr>
          <a:xfrm>
            <a:off x="431799" y="112734"/>
            <a:ext cx="4494686" cy="864097"/>
          </a:xfrm>
          <a:prstGeom prst="rect">
            <a:avLst/>
          </a:prstGeom>
        </p:spPr>
        <p:txBody>
          <a:bodyPr/>
          <a:lstStyle/>
          <a:p>
            <a:pPr/>
            <a:r>
              <a:t>Was sind Phantomschmerzen?</a:t>
            </a:r>
          </a:p>
        </p:txBody>
      </p:sp>
      <p:sp>
        <p:nvSpPr>
          <p:cNvPr id="304" name="Abbildung 5…"/>
          <p:cNvSpPr txBox="1"/>
          <p:nvPr/>
        </p:nvSpPr>
        <p:spPr>
          <a:xfrm>
            <a:off x="422863" y="1277927"/>
            <a:ext cx="3295910"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solidFill>
                  <a:srgbClr val="202122"/>
                </a:solidFill>
                <a:latin typeface="D-DIN"/>
                <a:ea typeface="D-DIN"/>
                <a:cs typeface="D-DIN"/>
                <a:sym typeface="D-DIN"/>
              </a:defRPr>
            </a:pPr>
            <a:r>
              <a:t>Abbildung 5</a:t>
            </a:r>
          </a:p>
          <a:p>
            <a:pPr defTabSz="457200">
              <a:defRPr i="1" sz="1200">
                <a:solidFill>
                  <a:srgbClr val="202122"/>
                </a:solidFill>
                <a:latin typeface="D-DIN"/>
                <a:ea typeface="D-DIN"/>
                <a:cs typeface="D-DIN"/>
                <a:sym typeface="D-DIN"/>
              </a:defRPr>
            </a:pPr>
            <a:r>
              <a:t>Somatosensorische Kortexareale</a:t>
            </a:r>
          </a:p>
        </p:txBody>
      </p:sp>
      <p:sp>
        <p:nvSpPr>
          <p:cNvPr id="305" name="Häufige unangenehme Symptome:…"/>
          <p:cNvSpPr txBox="1"/>
          <p:nvPr/>
        </p:nvSpPr>
        <p:spPr>
          <a:xfrm>
            <a:off x="3999214" y="1371503"/>
            <a:ext cx="4463825" cy="3970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p>
          <a:p>
            <a:pPr>
              <a:defRPr sz="1600"/>
            </a:pPr>
            <a:r>
              <a:rPr b="1"/>
              <a:t>Häufige unangenehme Symptome:</a:t>
            </a:r>
            <a:r>
              <a:t> </a:t>
            </a:r>
          </a:p>
          <a:p>
            <a:pPr>
              <a:defRPr sz="1600"/>
            </a:pPr>
          </a:p>
          <a:p>
            <a:pPr marL="160421" indent="-160421">
              <a:buSzPct val="100000"/>
              <a:buChar char="•"/>
              <a:defRPr sz="1600"/>
            </a:pPr>
            <a:r>
              <a:t>Wahrnehmung des verlorenen Körperteils als existent, aber </a:t>
            </a:r>
            <a:r>
              <a:rPr b="1"/>
              <a:t>verkürzt („Telescoping“) oder an falscher Stelle am Körper</a:t>
            </a:r>
          </a:p>
          <a:p>
            <a:pPr marL="160421" indent="-160421">
              <a:buSzPct val="100000"/>
              <a:buChar char="•"/>
              <a:defRPr sz="1600"/>
            </a:pPr>
          </a:p>
          <a:p>
            <a:pPr marL="160421" indent="-160421">
              <a:buSzPct val="100000"/>
              <a:buChar char="•"/>
              <a:defRPr sz="1600"/>
            </a:pPr>
            <a:r>
              <a:rPr b="1"/>
              <a:t>Phantomschmerzen</a:t>
            </a:r>
            <a:r>
              <a:t> (Achtung, nicht zu verwechseln mit Schmerzen im Stumpf!)</a:t>
            </a:r>
          </a:p>
          <a:p>
            <a:pPr marL="160421" indent="-160421">
              <a:buSzPct val="100000"/>
              <a:buChar char="•"/>
              <a:defRPr sz="1600"/>
            </a:pPr>
          </a:p>
          <a:p>
            <a:pPr marL="160421" indent="-160421">
              <a:buSzPct val="100000"/>
              <a:buChar char="•"/>
              <a:defRPr sz="1600"/>
            </a:pPr>
            <a:r>
              <a:rPr b="1"/>
              <a:t>Phantomempfindungen,</a:t>
            </a:r>
            <a:r>
              <a:t> z.B.</a:t>
            </a:r>
          </a:p>
          <a:p>
            <a:pPr lvl="1" marL="541421" indent="-160421">
              <a:buSzPct val="100000"/>
              <a:buChar char="•"/>
              <a:defRPr sz="1600"/>
            </a:pPr>
            <a:r>
              <a:t>Kribbeln oder Zuckungen im fehlenden Körperteil</a:t>
            </a:r>
          </a:p>
          <a:p>
            <a:pPr lvl="1" marL="541421" indent="-160421">
              <a:buSzPct val="100000"/>
              <a:buChar char="•"/>
              <a:defRPr sz="1600"/>
            </a:pPr>
            <a:r>
              <a:t>bei Arm- oder Hand-Amputation: Gefühl, als würde man gestikulieren</a:t>
            </a:r>
          </a:p>
          <a:p>
            <a:pPr lvl="1" marL="541421" indent="-160421">
              <a:buSzPct val="100000"/>
              <a:buChar char="•"/>
              <a:defRPr sz="1600"/>
            </a:pPr>
            <a:r>
              <a:t>visuelle Halluzinationen (beim </a:t>
            </a:r>
            <a:r>
              <a:rPr i="1"/>
              <a:t>Phantom Eye Syndrome</a:t>
            </a:r>
            <a:r>
              <a:t>)</a:t>
            </a:r>
          </a:p>
        </p:txBody>
      </p:sp>
      <p:pic>
        <p:nvPicPr>
          <p:cNvPr id="306" name="somatosensorischer kortex.jpeg" descr="somatosensorischer kortex.jpeg"/>
          <p:cNvPicPr>
            <a:picLocks noChangeAspect="1"/>
          </p:cNvPicPr>
          <p:nvPr/>
        </p:nvPicPr>
        <p:blipFill>
          <a:blip r:embed="rId3">
            <a:extLst/>
          </a:blip>
          <a:srcRect l="50272" t="4564" r="0" b="0"/>
          <a:stretch>
            <a:fillRect/>
          </a:stretch>
        </p:blipFill>
        <p:spPr>
          <a:xfrm>
            <a:off x="372862" y="1771035"/>
            <a:ext cx="3170079" cy="4068850"/>
          </a:xfrm>
          <a:prstGeom prst="rect">
            <a:avLst/>
          </a:prstGeom>
          <a:ln w="12700">
            <a:miter lim="400000"/>
          </a:ln>
        </p:spPr>
      </p:pic>
      <p:sp>
        <p:nvSpPr>
          <p:cNvPr id="307" name="Treede &amp; Baumgärtner, 2019"/>
          <p:cNvSpPr txBox="1"/>
          <p:nvPr/>
        </p:nvSpPr>
        <p:spPr>
          <a:xfrm>
            <a:off x="412455" y="5886704"/>
            <a:ext cx="2987383"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rgbClr val="202122"/>
                </a:solidFill>
                <a:latin typeface="D-DIN"/>
                <a:ea typeface="D-DIN"/>
                <a:cs typeface="D-DIN"/>
                <a:sym typeface="D-DIN"/>
              </a:defRPr>
            </a:lvl1pPr>
          </a:lstStyle>
          <a:p>
            <a:pPr/>
            <a:r>
              <a:t>Treede &amp; Baumgärtner, 2019</a:t>
            </a:r>
          </a:p>
        </p:txBody>
      </p:sp>
      <p:sp>
        <p:nvSpPr>
          <p:cNvPr id="308"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Titel 1"/>
          <p:cNvSpPr txBox="1"/>
          <p:nvPr>
            <p:ph type="title"/>
          </p:nvPr>
        </p:nvSpPr>
        <p:spPr>
          <a:xfrm>
            <a:off x="546582" y="1844332"/>
            <a:ext cx="7696825" cy="2969506"/>
          </a:xfrm>
          <a:prstGeom prst="rect">
            <a:avLst/>
          </a:prstGeom>
        </p:spPr>
        <p:txBody>
          <a:bodyPr/>
          <a:lstStyle/>
          <a:p>
            <a:pPr algn="ctr" defTabSz="381873">
              <a:defRPr sz="2380">
                <a:solidFill>
                  <a:srgbClr val="1C2E3A"/>
                </a:solidFill>
              </a:defRPr>
            </a:pPr>
            <a:r>
              <a:t>Wiederholung als Vorbereitung </a:t>
            </a:r>
          </a:p>
          <a:p>
            <a:pPr algn="ctr" defTabSz="381873">
              <a:defRPr sz="2380">
                <a:solidFill>
                  <a:srgbClr val="1C2E3A"/>
                </a:solidFill>
              </a:defRPr>
            </a:pPr>
            <a:r>
              <a:t>auf die Gruppenarbeit:</a:t>
            </a:r>
          </a:p>
          <a:p>
            <a:pPr algn="ctr" defTabSz="381873">
              <a:defRPr sz="2380">
                <a:solidFill>
                  <a:srgbClr val="1C2E3A"/>
                </a:solidFill>
              </a:defRPr>
            </a:pPr>
          </a:p>
          <a:p>
            <a:pPr lvl="2" algn="l" defTabSz="381873">
              <a:defRPr b="1" sz="2380">
                <a:solidFill>
                  <a:srgbClr val="1C2E3A"/>
                </a:solidFill>
              </a:defRPr>
            </a:pPr>
            <a:r>
              <a:t>         1. Spinalnerven &amp; Spinalganglien</a:t>
            </a:r>
          </a:p>
          <a:p>
            <a:pPr lvl="2" algn="l" defTabSz="381873">
              <a:defRPr b="1" sz="2380">
                <a:solidFill>
                  <a:srgbClr val="1C2E3A"/>
                </a:solidFill>
              </a:defRPr>
            </a:pPr>
          </a:p>
          <a:p>
            <a:pPr lvl="2" algn="l" defTabSz="381873">
              <a:defRPr b="1" sz="2380">
                <a:solidFill>
                  <a:srgbClr val="1C2E3A"/>
                </a:solidFill>
              </a:defRPr>
            </a:pPr>
            <a:r>
              <a:t>         2. somatosensorischer Homunculus</a:t>
            </a:r>
          </a:p>
          <a:p>
            <a:pPr lvl="2" algn="l" defTabSz="381873">
              <a:defRPr b="1" sz="2380">
                <a:solidFill>
                  <a:srgbClr val="1C2E3A"/>
                </a:solidFill>
              </a:defRPr>
            </a:pPr>
          </a:p>
          <a:p>
            <a:pPr lvl="4" algn="l" defTabSz="381873">
              <a:defRPr b="1" sz="2380">
                <a:solidFill>
                  <a:srgbClr val="1C2E3A"/>
                </a:solidFill>
              </a:defRPr>
            </a:pPr>
            <a:r>
              <a:t>         3. Schmerzgedächtnis</a:t>
            </a:r>
          </a:p>
        </p:txBody>
      </p:sp>
      <p:sp>
        <p:nvSpPr>
          <p:cNvPr id="314" name="Textfeld 3"/>
          <p:cNvSpPr txBox="1"/>
          <p:nvPr>
            <p:ph type="sldNum" sz="quarter" idx="2"/>
          </p:nvPr>
        </p:nvSpPr>
        <p:spPr>
          <a:xfrm>
            <a:off x="8287592" y="6065542"/>
            <a:ext cx="341559"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19" name="Titel 1"/>
          <p:cNvSpPr txBox="1"/>
          <p:nvPr>
            <p:ph type="title"/>
          </p:nvPr>
        </p:nvSpPr>
        <p:spPr>
          <a:xfrm>
            <a:off x="301396" y="136708"/>
            <a:ext cx="6198910" cy="864097"/>
          </a:xfrm>
          <a:prstGeom prst="rect">
            <a:avLst/>
          </a:prstGeom>
        </p:spPr>
        <p:txBody>
          <a:bodyPr/>
          <a:lstStyle>
            <a:lvl1pPr>
              <a:defRPr sz="2200"/>
            </a:lvl1pPr>
          </a:lstStyle>
          <a:p>
            <a:pPr/>
            <a:r>
              <a:t>Wiederholung: Spinalnerven &amp; -ganglien</a:t>
            </a:r>
          </a:p>
        </p:txBody>
      </p:sp>
      <p:pic>
        <p:nvPicPr>
          <p:cNvPr id="320" name="Spinalnerv.png" descr="Spinalnerv.png"/>
          <p:cNvPicPr>
            <a:picLocks noChangeAspect="1"/>
          </p:cNvPicPr>
          <p:nvPr/>
        </p:nvPicPr>
        <p:blipFill>
          <a:blip r:embed="rId3">
            <a:extLst/>
          </a:blip>
          <a:srcRect l="0" t="0" r="51598" b="0"/>
          <a:stretch>
            <a:fillRect/>
          </a:stretch>
        </p:blipFill>
        <p:spPr>
          <a:xfrm>
            <a:off x="1533663" y="2476910"/>
            <a:ext cx="2878493" cy="2717954"/>
          </a:xfrm>
          <a:prstGeom prst="rect">
            <a:avLst/>
          </a:prstGeom>
          <a:ln w="12700">
            <a:miter lim="400000"/>
          </a:ln>
        </p:spPr>
      </p:pic>
      <p:sp>
        <p:nvSpPr>
          <p:cNvPr id="321" name="ventral…"/>
          <p:cNvSpPr txBox="1"/>
          <p:nvPr/>
        </p:nvSpPr>
        <p:spPr>
          <a:xfrm>
            <a:off x="3522468" y="5429316"/>
            <a:ext cx="1810977"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i="1" sz="1500">
                <a:solidFill>
                  <a:schemeClr val="accent4">
                    <a:lumOff val="-8800"/>
                  </a:schemeClr>
                </a:solidFill>
                <a:latin typeface="D-DIN"/>
                <a:ea typeface="D-DIN"/>
                <a:cs typeface="D-DIN"/>
                <a:sym typeface="D-DIN"/>
              </a:defRPr>
            </a:pPr>
            <a:r>
              <a:t>ventral</a:t>
            </a:r>
          </a:p>
          <a:p>
            <a:pPr algn="ctr">
              <a:defRPr sz="1200">
                <a:solidFill>
                  <a:schemeClr val="accent4">
                    <a:lumOff val="13999"/>
                  </a:schemeClr>
                </a:solidFill>
                <a:latin typeface="D-DIN"/>
                <a:ea typeface="D-DIN"/>
                <a:cs typeface="D-DIN"/>
                <a:sym typeface="D-DIN"/>
              </a:defRPr>
            </a:pPr>
            <a:r>
              <a:t>(= vorne; zum Bauch hin)</a:t>
            </a:r>
          </a:p>
        </p:txBody>
      </p:sp>
      <p:sp>
        <p:nvSpPr>
          <p:cNvPr id="322" name="dorsal…"/>
          <p:cNvSpPr txBox="1"/>
          <p:nvPr/>
        </p:nvSpPr>
        <p:spPr>
          <a:xfrm>
            <a:off x="3429228" y="1536093"/>
            <a:ext cx="1929592"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i="1" sz="1500">
                <a:solidFill>
                  <a:schemeClr val="accent4">
                    <a:lumOff val="-8800"/>
                  </a:schemeClr>
                </a:solidFill>
                <a:latin typeface="D-DIN"/>
                <a:ea typeface="D-DIN"/>
                <a:cs typeface="D-DIN"/>
                <a:sym typeface="D-DIN"/>
              </a:defRPr>
            </a:pPr>
            <a:r>
              <a:t>dorsal</a:t>
            </a:r>
          </a:p>
          <a:p>
            <a:pPr algn="ctr">
              <a:defRPr sz="1200">
                <a:solidFill>
                  <a:schemeClr val="accent4">
                    <a:lumOff val="13999"/>
                  </a:schemeClr>
                </a:solidFill>
                <a:latin typeface="D-DIN"/>
                <a:ea typeface="D-DIN"/>
                <a:cs typeface="D-DIN"/>
                <a:sym typeface="D-DIN"/>
              </a:defRPr>
            </a:pPr>
            <a:r>
              <a:t>(= hinten; zum Rücken hin)</a:t>
            </a:r>
          </a:p>
        </p:txBody>
      </p:sp>
      <p:pic>
        <p:nvPicPr>
          <p:cNvPr id="323" name="Spinalnerv.png" descr="Spinalnerv.png"/>
          <p:cNvPicPr>
            <a:picLocks noChangeAspect="1"/>
          </p:cNvPicPr>
          <p:nvPr/>
        </p:nvPicPr>
        <p:blipFill>
          <a:blip r:embed="rId3">
            <a:extLst/>
          </a:blip>
          <a:srcRect l="0" t="0" r="51598" b="0"/>
          <a:stretch>
            <a:fillRect/>
          </a:stretch>
        </p:blipFill>
        <p:spPr>
          <a:xfrm flipH="1">
            <a:off x="4395403" y="2464362"/>
            <a:ext cx="2893264" cy="2731902"/>
          </a:xfrm>
          <a:prstGeom prst="rect">
            <a:avLst/>
          </a:prstGeom>
          <a:ln w="12700">
            <a:miter lim="400000"/>
          </a:ln>
        </p:spPr>
      </p:pic>
      <p:sp>
        <p:nvSpPr>
          <p:cNvPr id="324" name="affarenter Nervenstrang…"/>
          <p:cNvSpPr txBox="1"/>
          <p:nvPr/>
        </p:nvSpPr>
        <p:spPr>
          <a:xfrm>
            <a:off x="1318953" y="1551358"/>
            <a:ext cx="1492914" cy="108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500">
                <a:latin typeface="D-DIN"/>
                <a:ea typeface="D-DIN"/>
                <a:cs typeface="D-DIN"/>
                <a:sym typeface="D-DIN"/>
              </a:defRPr>
            </a:pPr>
            <a:r>
              <a:t>affarenter Nervenstrang</a:t>
            </a:r>
          </a:p>
          <a:p>
            <a:pPr algn="ctr">
              <a:defRPr sz="1200">
                <a:solidFill>
                  <a:schemeClr val="accent3">
                    <a:lumOff val="11000"/>
                  </a:schemeClr>
                </a:solidFill>
                <a:latin typeface="D-DIN"/>
                <a:ea typeface="D-DIN"/>
                <a:cs typeface="D-DIN"/>
                <a:sym typeface="D-DIN"/>
              </a:defRPr>
            </a:pPr>
            <a:r>
              <a:t>(sensorische Informationen </a:t>
            </a:r>
            <a:r>
              <a:rPr u="sng"/>
              <a:t>zum</a:t>
            </a:r>
            <a:r>
              <a:t> Gehirn)</a:t>
            </a:r>
          </a:p>
        </p:txBody>
      </p:sp>
      <p:sp>
        <p:nvSpPr>
          <p:cNvPr id="325" name="efferenter Nervenstrang…"/>
          <p:cNvSpPr txBox="1"/>
          <p:nvPr/>
        </p:nvSpPr>
        <p:spPr>
          <a:xfrm>
            <a:off x="1309253" y="4800067"/>
            <a:ext cx="1492915" cy="108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500">
                <a:latin typeface="D-DIN"/>
                <a:ea typeface="D-DIN"/>
                <a:cs typeface="D-DIN"/>
                <a:sym typeface="D-DIN"/>
              </a:defRPr>
            </a:pPr>
            <a:r>
              <a:t>efferenter Nervenstrang</a:t>
            </a:r>
          </a:p>
          <a:p>
            <a:pPr algn="ctr">
              <a:defRPr sz="1200">
                <a:solidFill>
                  <a:schemeClr val="accent3">
                    <a:lumOff val="11000"/>
                  </a:schemeClr>
                </a:solidFill>
                <a:latin typeface="D-DIN"/>
                <a:ea typeface="D-DIN"/>
                <a:cs typeface="D-DIN"/>
                <a:sym typeface="D-DIN"/>
              </a:defRPr>
            </a:pPr>
            <a:r>
              <a:t>(motorische Informationen </a:t>
            </a:r>
            <a:r>
              <a:rPr u="sng"/>
              <a:t>vom</a:t>
            </a:r>
            <a:r>
              <a:t> Gehirn)</a:t>
            </a:r>
          </a:p>
        </p:txBody>
      </p:sp>
      <p:sp>
        <p:nvSpPr>
          <p:cNvPr id="326" name="Spinalganglion /…"/>
          <p:cNvSpPr txBox="1"/>
          <p:nvPr/>
        </p:nvSpPr>
        <p:spPr>
          <a:xfrm>
            <a:off x="374633" y="2754478"/>
            <a:ext cx="1512799"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500">
                <a:latin typeface="D-DIN"/>
                <a:ea typeface="D-DIN"/>
                <a:cs typeface="D-DIN"/>
                <a:sym typeface="D-DIN"/>
              </a:defRPr>
            </a:pPr>
            <a:r>
              <a:t>Spinalganglion / </a:t>
            </a:r>
          </a:p>
          <a:p>
            <a:pPr>
              <a:defRPr sz="1500">
                <a:latin typeface="D-DIN"/>
                <a:ea typeface="D-DIN"/>
                <a:cs typeface="D-DIN"/>
                <a:sym typeface="D-DIN"/>
              </a:defRPr>
            </a:pPr>
            <a:r>
              <a:t>Dorsalganglion</a:t>
            </a:r>
          </a:p>
        </p:txBody>
      </p:sp>
      <p:sp>
        <p:nvSpPr>
          <p:cNvPr id="327" name="Spinalnerv…"/>
          <p:cNvSpPr txBox="1"/>
          <p:nvPr/>
        </p:nvSpPr>
        <p:spPr>
          <a:xfrm>
            <a:off x="7093751" y="4127217"/>
            <a:ext cx="1146012" cy="675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500">
                <a:latin typeface="D-DIN"/>
                <a:ea typeface="D-DIN"/>
                <a:cs typeface="D-DIN"/>
                <a:sym typeface="D-DIN"/>
              </a:defRPr>
            </a:pPr>
            <a:r>
              <a:t>Spinalnerv</a:t>
            </a:r>
          </a:p>
          <a:p>
            <a:pPr>
              <a:defRPr sz="1200">
                <a:solidFill>
                  <a:schemeClr val="accent3">
                    <a:lumOff val="11000"/>
                  </a:schemeClr>
                </a:solidFill>
                <a:latin typeface="D-DIN"/>
                <a:ea typeface="D-DIN"/>
                <a:cs typeface="D-DIN"/>
                <a:sym typeface="D-DIN"/>
              </a:defRPr>
            </a:pPr>
            <a:r>
              <a:t>(umfasst beide </a:t>
            </a:r>
          </a:p>
          <a:p>
            <a:pPr>
              <a:defRPr sz="1200">
                <a:solidFill>
                  <a:schemeClr val="accent3">
                    <a:lumOff val="11000"/>
                  </a:schemeClr>
                </a:solidFill>
                <a:latin typeface="D-DIN"/>
                <a:ea typeface="D-DIN"/>
                <a:cs typeface="D-DIN"/>
                <a:sym typeface="D-DIN"/>
              </a:defRPr>
            </a:pPr>
            <a:r>
              <a:t>Nervenstänge)</a:t>
            </a:r>
          </a:p>
        </p:txBody>
      </p:sp>
      <p:sp>
        <p:nvSpPr>
          <p:cNvPr id="328" name="Linie"/>
          <p:cNvSpPr/>
          <p:nvPr/>
        </p:nvSpPr>
        <p:spPr>
          <a:xfrm flipV="1">
            <a:off x="2133960" y="4547620"/>
            <a:ext cx="286851" cy="286850"/>
          </a:xfrm>
          <a:prstGeom prst="line">
            <a:avLst/>
          </a:prstGeom>
          <a:ln w="25400">
            <a:solidFill>
              <a:srgbClr val="000000"/>
            </a:solidFill>
            <a:miter lim="400000"/>
            <a:tailEnd type="arrow"/>
          </a:ln>
        </p:spPr>
        <p:txBody>
          <a:bodyPr lIns="45719" rIns="45719"/>
          <a:lstStyle/>
          <a:p>
            <a:pPr/>
          </a:p>
        </p:txBody>
      </p:sp>
      <p:sp>
        <p:nvSpPr>
          <p:cNvPr id="329" name="Linie"/>
          <p:cNvSpPr/>
          <p:nvPr/>
        </p:nvSpPr>
        <p:spPr>
          <a:xfrm>
            <a:off x="1485935" y="3310954"/>
            <a:ext cx="247820" cy="247819"/>
          </a:xfrm>
          <a:prstGeom prst="line">
            <a:avLst/>
          </a:prstGeom>
          <a:ln w="25400">
            <a:solidFill>
              <a:srgbClr val="000000"/>
            </a:solidFill>
            <a:miter lim="400000"/>
            <a:tailEnd type="arrow"/>
          </a:ln>
        </p:spPr>
        <p:txBody>
          <a:bodyPr lIns="45719" rIns="45719"/>
          <a:lstStyle/>
          <a:p>
            <a:pPr/>
          </a:p>
        </p:txBody>
      </p:sp>
      <p:sp>
        <p:nvSpPr>
          <p:cNvPr id="330" name="Linie"/>
          <p:cNvSpPr/>
          <p:nvPr/>
        </p:nvSpPr>
        <p:spPr>
          <a:xfrm>
            <a:off x="2409489" y="2497877"/>
            <a:ext cx="173105" cy="360573"/>
          </a:xfrm>
          <a:prstGeom prst="line">
            <a:avLst/>
          </a:prstGeom>
          <a:ln w="25400">
            <a:solidFill>
              <a:srgbClr val="000000"/>
            </a:solidFill>
            <a:miter lim="400000"/>
            <a:tailEnd type="arrow"/>
          </a:ln>
        </p:spPr>
        <p:txBody>
          <a:bodyPr lIns="45719" rIns="45719"/>
          <a:lstStyle/>
          <a:p>
            <a:pPr/>
          </a:p>
        </p:txBody>
      </p:sp>
      <p:sp>
        <p:nvSpPr>
          <p:cNvPr id="331" name="Linie"/>
          <p:cNvSpPr/>
          <p:nvPr/>
        </p:nvSpPr>
        <p:spPr>
          <a:xfrm flipH="1" flipV="1">
            <a:off x="7391680" y="3899917"/>
            <a:ext cx="271935" cy="271935"/>
          </a:xfrm>
          <a:prstGeom prst="line">
            <a:avLst/>
          </a:prstGeom>
          <a:ln w="25400">
            <a:solidFill>
              <a:srgbClr val="000000"/>
            </a:solidFill>
            <a:miter lim="400000"/>
            <a:tailEnd type="arrow"/>
          </a:ln>
        </p:spPr>
        <p:txBody>
          <a:bodyPr lIns="45719" rIns="45719"/>
          <a:lstStyle/>
          <a:p>
            <a:pPr/>
          </a:p>
        </p:txBody>
      </p:sp>
      <p:sp>
        <p:nvSpPr>
          <p:cNvPr id="332" name="Abbildung 6…"/>
          <p:cNvSpPr txBox="1"/>
          <p:nvPr/>
        </p:nvSpPr>
        <p:spPr>
          <a:xfrm>
            <a:off x="259854" y="1214321"/>
            <a:ext cx="2356058"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6</a:t>
            </a:r>
          </a:p>
          <a:p>
            <a:pPr defTabSz="457200">
              <a:defRPr i="1" sz="800">
                <a:solidFill>
                  <a:schemeClr val="accent4"/>
                </a:solidFill>
                <a:latin typeface="D-DIN"/>
                <a:ea typeface="D-DIN"/>
                <a:cs typeface="D-DIN"/>
                <a:sym typeface="D-DIN"/>
              </a:defRPr>
            </a:pPr>
            <a:r>
              <a:t>Spinalnerven</a:t>
            </a:r>
          </a:p>
        </p:txBody>
      </p:sp>
      <p:sp>
        <p:nvSpPr>
          <p:cNvPr id="333" name="Medulla spinalis - Querschnitt - German and Latin, 2006"/>
          <p:cNvSpPr txBox="1"/>
          <p:nvPr/>
        </p:nvSpPr>
        <p:spPr>
          <a:xfrm>
            <a:off x="300662" y="5780244"/>
            <a:ext cx="3011928"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p>
          <a:p>
            <a:pPr defTabSz="457200">
              <a:defRPr sz="800">
                <a:solidFill>
                  <a:schemeClr val="accent4"/>
                </a:solidFill>
                <a:latin typeface="D-DIN"/>
                <a:ea typeface="D-DIN"/>
                <a:cs typeface="D-DIN"/>
                <a:sym typeface="D-DIN"/>
              </a:defRPr>
            </a:pPr>
            <a:r>
              <a:rPr i="1"/>
              <a:t>Medulla spinalis - Querschnitt - German and Latin</a:t>
            </a:r>
            <a:r>
              <a:t>, 2006</a:t>
            </a:r>
          </a:p>
        </p:txBody>
      </p:sp>
      <p:sp>
        <p:nvSpPr>
          <p:cNvPr id="334" name="Pfeil"/>
          <p:cNvSpPr/>
          <p:nvPr/>
        </p:nvSpPr>
        <p:spPr>
          <a:xfrm rot="16200000">
            <a:off x="4224455" y="2046864"/>
            <a:ext cx="388753" cy="411103"/>
          </a:xfrm>
          <a:prstGeom prst="rightArrow">
            <a:avLst>
              <a:gd name="adj1" fmla="val 32000"/>
              <a:gd name="adj2" fmla="val 67679"/>
            </a:avLst>
          </a:prstGeom>
          <a:solidFill>
            <a:schemeClr val="accent3">
              <a:lumOff val="44000"/>
            </a:schemeClr>
          </a:solidFill>
          <a:ln w="25400">
            <a:solidFill>
              <a:srgbClr val="A0A0A0"/>
            </a:solidFill>
          </a:ln>
        </p:spPr>
        <p:txBody>
          <a:bodyPr lIns="45719" rIns="45719"/>
          <a:lstStyle/>
          <a:p>
            <a:pPr/>
          </a:p>
        </p:txBody>
      </p:sp>
      <p:sp>
        <p:nvSpPr>
          <p:cNvPr id="335" name="Pfeil"/>
          <p:cNvSpPr/>
          <p:nvPr/>
        </p:nvSpPr>
        <p:spPr>
          <a:xfrm rot="5400000">
            <a:off x="4199946" y="5039905"/>
            <a:ext cx="388754" cy="411103"/>
          </a:xfrm>
          <a:prstGeom prst="rightArrow">
            <a:avLst>
              <a:gd name="adj1" fmla="val 32000"/>
              <a:gd name="adj2" fmla="val 67679"/>
            </a:avLst>
          </a:prstGeom>
          <a:solidFill>
            <a:schemeClr val="accent3">
              <a:lumOff val="44000"/>
            </a:schemeClr>
          </a:solidFill>
          <a:ln w="25400">
            <a:solidFill>
              <a:srgbClr val="A0A0A0"/>
            </a:solidFill>
          </a:ln>
        </p:spPr>
        <p:txBody>
          <a:bodyPr lIns="45719" rIns="45719"/>
          <a:lstStyle/>
          <a:p>
            <a:pPr/>
          </a:p>
        </p:txBody>
      </p:sp>
      <p:sp>
        <p:nvSpPr>
          <p:cNvPr id="336" name="Linie"/>
          <p:cNvSpPr/>
          <p:nvPr/>
        </p:nvSpPr>
        <p:spPr>
          <a:xfrm flipV="1">
            <a:off x="7319383" y="3678868"/>
            <a:ext cx="1" cy="197358"/>
          </a:xfrm>
          <a:prstGeom prst="line">
            <a:avLst/>
          </a:prstGeom>
          <a:ln w="25400">
            <a:solidFill>
              <a:srgbClr val="000000"/>
            </a:solidFill>
            <a:headEnd type="triangle" len="sm"/>
            <a:tailEnd type="triangle" len="sm"/>
          </a:ln>
        </p:spPr>
        <p:txBody>
          <a:bodyPr lIns="45719" rIns="45719"/>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42" name="Titel 1"/>
          <p:cNvSpPr txBox="1"/>
          <p:nvPr>
            <p:ph type="title"/>
          </p:nvPr>
        </p:nvSpPr>
        <p:spPr>
          <a:xfrm>
            <a:off x="301396" y="136708"/>
            <a:ext cx="6198910" cy="864097"/>
          </a:xfrm>
          <a:prstGeom prst="rect">
            <a:avLst/>
          </a:prstGeom>
        </p:spPr>
        <p:txBody>
          <a:bodyPr/>
          <a:lstStyle/>
          <a:p>
            <a:pPr>
              <a:defRPr sz="2200"/>
            </a:pPr>
            <a:r>
              <a:t>Wiederholung: </a:t>
            </a:r>
          </a:p>
          <a:p>
            <a:pPr>
              <a:defRPr sz="2200"/>
            </a:pPr>
            <a:r>
              <a:t>somatosensorischer Homunculus</a:t>
            </a:r>
          </a:p>
        </p:txBody>
      </p:sp>
      <p:sp>
        <p:nvSpPr>
          <p:cNvPr id="343" name="Abbildung 7…"/>
          <p:cNvSpPr txBox="1"/>
          <p:nvPr/>
        </p:nvSpPr>
        <p:spPr>
          <a:xfrm>
            <a:off x="259854" y="1214321"/>
            <a:ext cx="2356058"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7</a:t>
            </a:r>
          </a:p>
          <a:p>
            <a:pPr defTabSz="457200">
              <a:defRPr i="1" sz="800">
                <a:solidFill>
                  <a:schemeClr val="accent4"/>
                </a:solidFill>
                <a:latin typeface="D-DIN"/>
                <a:ea typeface="D-DIN"/>
                <a:cs typeface="D-DIN"/>
                <a:sym typeface="D-DIN"/>
              </a:defRPr>
            </a:pPr>
            <a:r>
              <a:t>Homunculus</a:t>
            </a:r>
          </a:p>
        </p:txBody>
      </p:sp>
      <p:sp>
        <p:nvSpPr>
          <p:cNvPr id="344" name="Kandel, 2012"/>
          <p:cNvSpPr txBox="1"/>
          <p:nvPr/>
        </p:nvSpPr>
        <p:spPr>
          <a:xfrm>
            <a:off x="300662" y="5780244"/>
            <a:ext cx="3011928"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4"/>
                </a:solidFill>
                <a:latin typeface="D-DIN"/>
                <a:ea typeface="D-DIN"/>
                <a:cs typeface="D-DIN"/>
                <a:sym typeface="D-DIN"/>
              </a:defRPr>
            </a:lvl1pPr>
          </a:lstStyle>
          <a:p>
            <a:pPr/>
            <a:r>
              <a:t>Kandel, 2012</a:t>
            </a:r>
          </a:p>
        </p:txBody>
      </p:sp>
      <p:pic>
        <p:nvPicPr>
          <p:cNvPr id="345" name="homunculus.png" descr="homunculus.png"/>
          <p:cNvPicPr>
            <a:picLocks noChangeAspect="1"/>
          </p:cNvPicPr>
          <p:nvPr/>
        </p:nvPicPr>
        <p:blipFill>
          <a:blip r:embed="rId2">
            <a:extLst/>
          </a:blip>
          <a:stretch>
            <a:fillRect/>
          </a:stretch>
        </p:blipFill>
        <p:spPr>
          <a:xfrm>
            <a:off x="347910" y="1820616"/>
            <a:ext cx="7894005" cy="363759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Titel 1"/>
          <p:cNvSpPr txBox="1"/>
          <p:nvPr>
            <p:ph type="title"/>
          </p:nvPr>
        </p:nvSpPr>
        <p:spPr>
          <a:xfrm>
            <a:off x="431799" y="112734"/>
            <a:ext cx="5575762" cy="864097"/>
          </a:xfrm>
          <a:prstGeom prst="rect">
            <a:avLst/>
          </a:prstGeom>
        </p:spPr>
        <p:txBody>
          <a:bodyPr/>
          <a:lstStyle/>
          <a:p>
            <a:pPr/>
            <a:r>
              <a:t>Wiederholung: Schmerzgedächtnis</a:t>
            </a:r>
          </a:p>
        </p:txBody>
      </p:sp>
      <p:sp>
        <p:nvSpPr>
          <p:cNvPr id="348" name="bei langfristiger noxischer Reizung (= Schmerz) Potenzierung der Übertragungsstärke zwischen schmerzleitenden C-Fasern und den affarenten Hinterhorn-Neuronen des RMs…"/>
          <p:cNvSpPr txBox="1"/>
          <p:nvPr/>
        </p:nvSpPr>
        <p:spPr>
          <a:xfrm>
            <a:off x="451492" y="1382092"/>
            <a:ext cx="7006509" cy="4150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000"/>
              </a:lnSpc>
              <a:defRPr sz="1700"/>
            </a:pPr>
          </a:p>
          <a:p>
            <a:pPr marL="160421" indent="-160421">
              <a:lnSpc>
                <a:spcPts val="2000"/>
              </a:lnSpc>
              <a:buSzPct val="100000"/>
              <a:buChar char="•"/>
              <a:defRPr sz="1700"/>
            </a:pPr>
            <a:r>
              <a:t>bei langfristiger noxischer Reizung (= Schmerz) </a:t>
            </a:r>
            <a:r>
              <a:rPr b="1"/>
              <a:t>Potenzierung der Übertragungsstärke</a:t>
            </a:r>
            <a:r>
              <a:t> zwischen schmerzleitenden C-Fasern und den affarenten Hinterhorn-Neuronen des RMs</a:t>
            </a:r>
          </a:p>
          <a:p>
            <a:pPr marL="160421" indent="-160421">
              <a:lnSpc>
                <a:spcPts val="2000"/>
              </a:lnSpc>
              <a:buSzPct val="100000"/>
              <a:buChar char="•"/>
              <a:defRPr sz="1700"/>
            </a:pPr>
          </a:p>
          <a:p>
            <a:pPr marL="160421" indent="-160421">
              <a:lnSpc>
                <a:spcPts val="2000"/>
              </a:lnSpc>
              <a:buSzPct val="100000"/>
              <a:buChar char="•"/>
              <a:defRPr sz="1700"/>
            </a:pPr>
            <a:r>
              <a:t>zusätzlich teilweise </a:t>
            </a:r>
            <a:r>
              <a:rPr b="1"/>
              <a:t>Zelltod von GABAergen Interneuronen</a:t>
            </a:r>
            <a:r>
              <a:t> im Hinterhorn des RMs, die normalerweise hemmend auf die schmerzleitenden Fasern wirken würden</a:t>
            </a:r>
          </a:p>
          <a:p>
            <a:pPr marL="160421" indent="-160421">
              <a:lnSpc>
                <a:spcPts val="2000"/>
              </a:lnSpc>
              <a:buSzPct val="100000"/>
              <a:buChar char="•"/>
              <a:defRPr sz="1700"/>
            </a:pPr>
          </a:p>
          <a:p>
            <a:pPr lvl="1" marL="541421" indent="-160421">
              <a:lnSpc>
                <a:spcPts val="2000"/>
              </a:lnSpc>
              <a:buSzPct val="100000"/>
              <a:buChar char="•"/>
              <a:defRPr sz="1700"/>
            </a:pPr>
            <a:r>
              <a:t>Folge: man reagiert übermäßig sensibel auf Schmerzreize           (= </a:t>
            </a:r>
            <a:r>
              <a:rPr b="1"/>
              <a:t>Hyperalgesie</a:t>
            </a:r>
            <a:r>
              <a:t>)</a:t>
            </a:r>
          </a:p>
          <a:p>
            <a:pPr lvl="1" marL="541421" indent="-160421">
              <a:lnSpc>
                <a:spcPts val="2000"/>
              </a:lnSpc>
              <a:buSzPct val="100000"/>
              <a:buChar char="•"/>
              <a:defRPr sz="1700"/>
            </a:pPr>
          </a:p>
          <a:p>
            <a:pPr lvl="1" marL="541421" indent="-160421">
              <a:lnSpc>
                <a:spcPts val="2000"/>
              </a:lnSpc>
              <a:buSzPct val="100000"/>
              <a:buChar char="•"/>
              <a:defRPr sz="1700"/>
            </a:pPr>
            <a:r>
              <a:t>vorhandene Hyperalgesie kann nicht gelöscht werden</a:t>
            </a:r>
          </a:p>
          <a:p>
            <a:pPr lvl="1" marL="541421" indent="-160421">
              <a:lnSpc>
                <a:spcPts val="2000"/>
              </a:lnSpc>
              <a:buSzPct val="100000"/>
              <a:buChar char="•"/>
              <a:defRPr sz="1700"/>
            </a:pPr>
          </a:p>
          <a:p>
            <a:pPr lvl="1" marL="541421" indent="-160421">
              <a:lnSpc>
                <a:spcPts val="2000"/>
              </a:lnSpc>
              <a:buSzPct val="100000"/>
              <a:buChar char="•"/>
              <a:defRPr sz="1700"/>
            </a:pPr>
            <a:r>
              <a:t>Prävention: Schmerzmittel auch wirklich nehmen, wenn man Schmerzen hat</a:t>
            </a:r>
          </a:p>
        </p:txBody>
      </p:sp>
      <p:sp>
        <p:nvSpPr>
          <p:cNvPr id="349"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Titel 1"/>
          <p:cNvSpPr txBox="1"/>
          <p:nvPr>
            <p:ph type="title"/>
          </p:nvPr>
        </p:nvSpPr>
        <p:spPr>
          <a:xfrm>
            <a:off x="428421" y="124586"/>
            <a:ext cx="5616774" cy="864097"/>
          </a:xfrm>
          <a:prstGeom prst="rect">
            <a:avLst/>
          </a:prstGeom>
        </p:spPr>
        <p:txBody>
          <a:bodyPr/>
          <a:lstStyle/>
          <a:p>
            <a:pPr/>
            <a:r>
              <a:t>Gruppenarbeit</a:t>
            </a:r>
          </a:p>
        </p:txBody>
      </p:sp>
      <p:pic>
        <p:nvPicPr>
          <p:cNvPr id="355" name="Bildschirmfoto 2021-06-08 um 13.16.15.png" descr="Bildschirmfoto 2021-06-08 um 13.16.15.png"/>
          <p:cNvPicPr>
            <a:picLocks noChangeAspect="1"/>
          </p:cNvPicPr>
          <p:nvPr/>
        </p:nvPicPr>
        <p:blipFill>
          <a:blip r:embed="rId2">
            <a:extLst/>
          </a:blip>
          <a:stretch>
            <a:fillRect/>
          </a:stretch>
        </p:blipFill>
        <p:spPr>
          <a:xfrm>
            <a:off x="560903" y="1852021"/>
            <a:ext cx="7497239" cy="3529867"/>
          </a:xfrm>
          <a:prstGeom prst="rect">
            <a:avLst/>
          </a:prstGeom>
          <a:ln w="12700">
            <a:miter lim="400000"/>
          </a:ln>
        </p:spPr>
      </p:pic>
      <p:sp>
        <p:nvSpPr>
          <p:cNvPr id="356"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Rechteck"/>
          <p:cNvSpPr/>
          <p:nvPr/>
        </p:nvSpPr>
        <p:spPr>
          <a:xfrm>
            <a:off x="5491552" y="4151226"/>
            <a:ext cx="2771538" cy="1762799"/>
          </a:xfrm>
          <a:prstGeom prst="rect">
            <a:avLst/>
          </a:prstGeom>
          <a:solidFill>
            <a:schemeClr val="accent3">
              <a:lumOff val="44000"/>
            </a:schemeClr>
          </a:solidFill>
          <a:ln w="25400">
            <a:solidFill>
              <a:srgbClr val="8EC1E3"/>
            </a:solidFill>
            <a:prstDash val="sysDot"/>
            <a:miter lim="400000"/>
          </a:ln>
        </p:spPr>
        <p:txBody>
          <a:bodyPr lIns="45719" rIns="45719"/>
          <a:lstStyle/>
          <a:p>
            <a:pPr/>
          </a:p>
        </p:txBody>
      </p:sp>
      <p:sp>
        <p:nvSpPr>
          <p:cNvPr id="360" name="Bitte schaut euch die Veränderungen im PNS und am Rückenmark an!…"/>
          <p:cNvSpPr txBox="1"/>
          <p:nvPr/>
        </p:nvSpPr>
        <p:spPr>
          <a:xfrm>
            <a:off x="444698" y="1237257"/>
            <a:ext cx="4706163" cy="4682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600">
                <a:uFill>
                  <a:solidFill>
                    <a:srgbClr val="000000"/>
                  </a:solidFill>
                </a:uFill>
                <a:latin typeface="Calibri"/>
                <a:ea typeface="Calibri"/>
                <a:cs typeface="Calibri"/>
                <a:sym typeface="Calibri"/>
              </a:defRPr>
            </a:pPr>
            <a:r>
              <a:t>Bitte schaut euch die</a:t>
            </a:r>
            <a:r>
              <a:rPr b="1"/>
              <a:t> Veränderungen im PNS und am Rückenmark </a:t>
            </a:r>
            <a:r>
              <a:t>an! </a:t>
            </a:r>
          </a:p>
          <a:p>
            <a:pPr defTabSz="457200">
              <a:defRPr sz="1600">
                <a:solidFill>
                  <a:schemeClr val="accent3"/>
                </a:solidFill>
                <a:uFill>
                  <a:solidFill>
                    <a:srgbClr val="000000"/>
                  </a:solidFill>
                </a:uFill>
                <a:latin typeface="Calibri"/>
                <a:ea typeface="Calibri"/>
                <a:cs typeface="Calibri"/>
                <a:sym typeface="Calibri"/>
              </a:defRPr>
            </a:pPr>
            <a:r>
              <a:t>(S. 874-875, Abschnitt „Peripheral Changes“, den Abschnitt „Central changes: the spinal cord“ nicht mehr!)</a:t>
            </a:r>
          </a:p>
          <a:p>
            <a:pPr defTabSz="457200">
              <a:defRPr sz="1600">
                <a:uFill>
                  <a:solidFill>
                    <a:srgbClr val="000000"/>
                  </a:solidFill>
                </a:uFill>
                <a:latin typeface="Calibri"/>
                <a:ea typeface="Calibri"/>
                <a:cs typeface="Calibri"/>
                <a:sym typeface="Calibri"/>
              </a:defRPr>
            </a:pPr>
          </a:p>
          <a:p>
            <a:pPr marL="300789" indent="-300789" defTabSz="457200">
              <a:buSzPct val="100000"/>
              <a:buAutoNum type="alphaLcParenR" startAt="1"/>
              <a:defRPr sz="1600">
                <a:uFill>
                  <a:solidFill>
                    <a:srgbClr val="000000"/>
                  </a:solidFill>
                </a:uFill>
                <a:latin typeface="Calibri"/>
                <a:ea typeface="Calibri"/>
                <a:cs typeface="Calibri"/>
                <a:sym typeface="Calibri"/>
              </a:defRPr>
            </a:pPr>
            <a:r>
              <a:t>Welche peripheren Veränderungen zeigen sich nach einer physischen Verletzung?</a:t>
            </a:r>
          </a:p>
          <a:p>
            <a:pPr lvl="1" marL="501315" indent="-120315" defTabSz="457200">
              <a:buSzPct val="100000"/>
              <a:buChar char="•"/>
              <a:defRPr sz="1600">
                <a:uFill>
                  <a:solidFill>
                    <a:srgbClr val="000000"/>
                  </a:solidFill>
                </a:uFill>
                <a:latin typeface="Calibri"/>
                <a:ea typeface="Calibri"/>
                <a:cs typeface="Calibri"/>
                <a:sym typeface="Calibri"/>
              </a:defRPr>
            </a:pPr>
            <a:r>
              <a:t> Was sind Neurome?</a:t>
            </a:r>
          </a:p>
          <a:p>
            <a:pPr lvl="1" marL="501315" indent="-120315" defTabSz="457200">
              <a:buSzPct val="100000"/>
              <a:buChar char="•"/>
              <a:defRPr sz="1600">
                <a:uFill>
                  <a:solidFill>
                    <a:srgbClr val="000000"/>
                  </a:solidFill>
                </a:uFill>
                <a:latin typeface="Calibri"/>
                <a:ea typeface="Calibri"/>
                <a:cs typeface="Calibri"/>
                <a:sym typeface="Calibri"/>
              </a:defRPr>
            </a:pPr>
            <a:r>
              <a:t> Wie tragen sie zu Phantomschmerz bei?</a:t>
            </a:r>
          </a:p>
          <a:p>
            <a:pPr lvl="1" marL="501315" indent="-120315" defTabSz="457200">
              <a:buSzPct val="100000"/>
              <a:buChar char="•"/>
              <a:defRPr sz="1600">
                <a:uFill>
                  <a:solidFill>
                    <a:srgbClr val="000000"/>
                  </a:solidFill>
                </a:uFill>
                <a:latin typeface="Calibri"/>
                <a:ea typeface="Calibri"/>
                <a:cs typeface="Calibri"/>
                <a:sym typeface="Calibri"/>
              </a:defRPr>
            </a:pPr>
            <a:r>
              <a:t> Welche Beobachtungen sprechen gegen eine alleinige Verursachung des Phantomschmerzes durch Neurome?</a:t>
            </a:r>
          </a:p>
          <a:p>
            <a:pPr marL="72000" indent="-72000" defTabSz="457200">
              <a:defRPr sz="1600">
                <a:uFill>
                  <a:solidFill>
                    <a:srgbClr val="000000"/>
                  </a:solidFill>
                </a:uFill>
                <a:latin typeface="Calibri"/>
                <a:ea typeface="Calibri"/>
                <a:cs typeface="Calibri"/>
                <a:sym typeface="Calibri"/>
              </a:defRPr>
            </a:pPr>
          </a:p>
          <a:p>
            <a:pPr defTabSz="457200">
              <a:defRPr sz="1600">
                <a:uFill>
                  <a:solidFill>
                    <a:srgbClr val="000000"/>
                  </a:solidFill>
                </a:uFill>
                <a:latin typeface="Calibri"/>
                <a:ea typeface="Calibri"/>
                <a:cs typeface="Calibri"/>
                <a:sym typeface="Calibri"/>
              </a:defRPr>
            </a:pPr>
            <a:r>
              <a:t>b)  Welche Veränderungen am Rückenmark zeigen sich?</a:t>
            </a:r>
          </a:p>
          <a:p>
            <a:pPr lvl="1" marL="501315" indent="-120315" defTabSz="457200">
              <a:buSzPct val="100000"/>
              <a:buChar char="•"/>
              <a:defRPr sz="1600">
                <a:uFill>
                  <a:solidFill>
                    <a:srgbClr val="000000"/>
                  </a:solidFill>
                </a:uFill>
                <a:latin typeface="Calibri"/>
                <a:ea typeface="Calibri"/>
                <a:cs typeface="Calibri"/>
                <a:sym typeface="Calibri"/>
              </a:defRPr>
            </a:pPr>
            <a:r>
              <a:t> Was ist das „Dorsal Root Ganglion“? </a:t>
            </a:r>
          </a:p>
          <a:p>
            <a:pPr lvl="1" marL="501315" indent="-120315" defTabSz="457200">
              <a:buSzPct val="100000"/>
              <a:buChar char="•"/>
              <a:defRPr sz="1600">
                <a:uFill>
                  <a:solidFill>
                    <a:srgbClr val="000000"/>
                  </a:solidFill>
                </a:uFill>
                <a:latin typeface="Calibri"/>
                <a:ea typeface="Calibri"/>
                <a:cs typeface="Calibri"/>
                <a:sym typeface="Calibri"/>
              </a:defRPr>
            </a:pPr>
            <a:r>
              <a:t>Welche Rolle spielen beieinander liegende Neurone?</a:t>
            </a:r>
          </a:p>
        </p:txBody>
      </p:sp>
      <p:sp>
        <p:nvSpPr>
          <p:cNvPr id="361"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63" name="Titel 1"/>
          <p:cNvSpPr txBox="1"/>
          <p:nvPr>
            <p:ph type="title"/>
          </p:nvPr>
        </p:nvSpPr>
        <p:spPr>
          <a:xfrm>
            <a:off x="495345" y="124586"/>
            <a:ext cx="5616775" cy="864097"/>
          </a:xfrm>
          <a:prstGeom prst="rect">
            <a:avLst/>
          </a:prstGeom>
        </p:spPr>
        <p:txBody>
          <a:bodyPr/>
          <a:lstStyle/>
          <a:p>
            <a:pPr/>
            <a:r>
              <a:t>Aufgabe 1 (Gruppe 1 &amp; 2)</a:t>
            </a:r>
          </a:p>
        </p:txBody>
      </p:sp>
      <p:pic>
        <p:nvPicPr>
          <p:cNvPr id="364" name="neuroma.jpeg" descr="neuroma.jpeg"/>
          <p:cNvPicPr>
            <a:picLocks noChangeAspect="1"/>
          </p:cNvPicPr>
          <p:nvPr/>
        </p:nvPicPr>
        <p:blipFill>
          <a:blip r:embed="rId2">
            <a:extLst/>
          </a:blip>
          <a:srcRect l="0" t="1657" r="0" b="9946"/>
          <a:stretch>
            <a:fillRect/>
          </a:stretch>
        </p:blipFill>
        <p:spPr>
          <a:xfrm>
            <a:off x="5581486" y="1571467"/>
            <a:ext cx="2568849" cy="2342080"/>
          </a:xfrm>
          <a:prstGeom prst="rect">
            <a:avLst/>
          </a:prstGeom>
          <a:ln w="12700">
            <a:miter lim="400000"/>
          </a:ln>
        </p:spPr>
      </p:pic>
      <p:sp>
        <p:nvSpPr>
          <p:cNvPr id="365" name="Abbildung 8…"/>
          <p:cNvSpPr txBox="1"/>
          <p:nvPr/>
        </p:nvSpPr>
        <p:spPr>
          <a:xfrm>
            <a:off x="5546338" y="1206389"/>
            <a:ext cx="3133138"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solidFill>
                  <a:srgbClr val="202122"/>
                </a:solidFill>
                <a:latin typeface="D-DIN"/>
                <a:ea typeface="D-DIN"/>
                <a:cs typeface="D-DIN"/>
                <a:sym typeface="D-DIN"/>
              </a:defRPr>
            </a:pPr>
            <a:r>
              <a:t>Abbildung 8</a:t>
            </a:r>
          </a:p>
          <a:p>
            <a:pPr defTabSz="457200">
              <a:defRPr i="1" sz="1000">
                <a:solidFill>
                  <a:srgbClr val="202122"/>
                </a:solidFill>
                <a:latin typeface="D-DIN"/>
                <a:ea typeface="D-DIN"/>
                <a:cs typeface="D-DIN"/>
                <a:sym typeface="D-DIN"/>
              </a:defRPr>
            </a:pPr>
            <a:r>
              <a:t>Beispiel für ein Neurom (Morton’s Neuroma)</a:t>
            </a:r>
          </a:p>
        </p:txBody>
      </p:sp>
      <p:sp>
        <p:nvSpPr>
          <p:cNvPr id="366" name="Perl, o.D."/>
          <p:cNvSpPr txBox="1"/>
          <p:nvPr/>
        </p:nvSpPr>
        <p:spPr>
          <a:xfrm>
            <a:off x="5489230" y="3752432"/>
            <a:ext cx="2356058"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4">
                    <a:lumOff val="-8800"/>
                  </a:schemeClr>
                </a:solidFill>
                <a:latin typeface="D-DIN"/>
                <a:ea typeface="D-DIN"/>
                <a:cs typeface="D-DIN"/>
                <a:sym typeface="D-DIN"/>
              </a:defRPr>
            </a:lvl1pPr>
          </a:lstStyle>
          <a:p>
            <a:pPr/>
            <a:r>
              <a:t>Perl, o.D.</a:t>
            </a:r>
          </a:p>
        </p:txBody>
      </p:sp>
      <p:sp>
        <p:nvSpPr>
          <p:cNvPr id="367" name="Vokabelhilfe:…"/>
          <p:cNvSpPr txBox="1"/>
          <p:nvPr/>
        </p:nvSpPr>
        <p:spPr>
          <a:xfrm>
            <a:off x="5560321" y="4190971"/>
            <a:ext cx="2745651" cy="166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sz="1200">
                <a:solidFill>
                  <a:schemeClr val="accent4">
                    <a:lumOff val="-8800"/>
                  </a:schemeClr>
                </a:solidFill>
                <a:latin typeface="D-DIN"/>
                <a:ea typeface="D-DIN"/>
                <a:cs typeface="D-DIN"/>
                <a:sym typeface="D-DIN"/>
              </a:defRPr>
            </a:pPr>
            <a:r>
              <a:t>Vokabelhilfe: </a:t>
            </a:r>
          </a:p>
          <a:p>
            <a:pPr>
              <a:defRPr sz="1200">
                <a:solidFill>
                  <a:schemeClr val="accent4">
                    <a:lumOff val="-8800"/>
                  </a:schemeClr>
                </a:solidFill>
                <a:latin typeface="D-DIN"/>
                <a:ea typeface="D-DIN"/>
                <a:cs typeface="D-DIN"/>
                <a:sym typeface="D-DIN"/>
              </a:defRPr>
            </a:pPr>
            <a:r>
              <a:t>etopic = da lokalisiert, wo es normalerweise nicht sein sollte</a:t>
            </a:r>
          </a:p>
          <a:p>
            <a:pPr>
              <a:defRPr sz="1200">
                <a:solidFill>
                  <a:schemeClr val="accent4">
                    <a:lumOff val="-8800"/>
                  </a:schemeClr>
                </a:solidFill>
                <a:latin typeface="D-DIN"/>
                <a:ea typeface="D-DIN"/>
                <a:cs typeface="D-DIN"/>
                <a:sym typeface="D-DIN"/>
              </a:defRPr>
            </a:pPr>
          </a:p>
          <a:p>
            <a:pPr defTabSz="457200">
              <a:spcBef>
                <a:spcPts val="1200"/>
              </a:spcBef>
              <a:defRPr sz="1200">
                <a:solidFill>
                  <a:schemeClr val="accent4">
                    <a:lumOff val="-8800"/>
                  </a:schemeClr>
                </a:solidFill>
                <a:latin typeface="D-DIN"/>
                <a:ea typeface="D-DIN"/>
                <a:cs typeface="D-DIN"/>
                <a:sym typeface="D-DIN"/>
              </a:defRPr>
            </a:pPr>
            <a:r>
              <a:t>paraesthesias = Parästhesie, unangenehme Hautempfindung, z.B. Stechen oder Kribbeln</a:t>
            </a:r>
          </a:p>
          <a:p>
            <a:pPr defTabSz="457200">
              <a:spcBef>
                <a:spcPts val="1200"/>
              </a:spcBef>
              <a:defRPr sz="1200">
                <a:solidFill>
                  <a:schemeClr val="accent4">
                    <a:lumOff val="-8800"/>
                  </a:schemeClr>
                </a:solidFill>
                <a:latin typeface="D-DIN"/>
                <a:ea typeface="D-DIN"/>
                <a:cs typeface="D-DIN"/>
                <a:sym typeface="D-DIN"/>
              </a:defRPr>
            </a:pPr>
            <a:r>
              <a:t>dorsal root ganglion = Spinalganglion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Titel 1"/>
          <p:cNvSpPr txBox="1"/>
          <p:nvPr>
            <p:ph type="title"/>
          </p:nvPr>
        </p:nvSpPr>
        <p:spPr>
          <a:xfrm>
            <a:off x="503136" y="124586"/>
            <a:ext cx="5616774" cy="864097"/>
          </a:xfrm>
          <a:prstGeom prst="rect">
            <a:avLst/>
          </a:prstGeom>
        </p:spPr>
        <p:txBody>
          <a:bodyPr/>
          <a:lstStyle/>
          <a:p>
            <a:pPr/>
            <a:r>
              <a:t>Aufgabe 2 (Gruppe 3 &amp; 4)</a:t>
            </a:r>
          </a:p>
        </p:txBody>
      </p:sp>
      <p:sp>
        <p:nvSpPr>
          <p:cNvPr id="370" name="Bitte schaut euch die Veränderungen im ZNS (Hirnstamm, Thalamus und Kortex) an!…"/>
          <p:cNvSpPr txBox="1"/>
          <p:nvPr/>
        </p:nvSpPr>
        <p:spPr>
          <a:xfrm>
            <a:off x="476338" y="1469264"/>
            <a:ext cx="6798778" cy="414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600">
                <a:uFill>
                  <a:solidFill>
                    <a:srgbClr val="000000"/>
                  </a:solidFill>
                </a:uFill>
                <a:latin typeface="Calibri"/>
                <a:ea typeface="Calibri"/>
                <a:cs typeface="Calibri"/>
                <a:sym typeface="Calibri"/>
              </a:defRPr>
            </a:pPr>
            <a:r>
              <a:t>Bitte schaut euch die </a:t>
            </a:r>
            <a:r>
              <a:rPr b="1"/>
              <a:t>Veränderungen im ZNS</a:t>
            </a:r>
            <a:r>
              <a:t> (Hirnstamm, Thalamus und Kortex) an! </a:t>
            </a:r>
          </a:p>
          <a:p>
            <a:pPr defTabSz="457200">
              <a:defRPr sz="1600">
                <a:uFill>
                  <a:solidFill>
                    <a:srgbClr val="000000"/>
                  </a:solidFill>
                </a:uFill>
                <a:latin typeface="Calibri"/>
                <a:ea typeface="Calibri"/>
                <a:cs typeface="Calibri"/>
                <a:sym typeface="Calibri"/>
              </a:defRPr>
            </a:pPr>
            <a:r>
              <a:rPr>
                <a:solidFill>
                  <a:schemeClr val="accent3"/>
                </a:solidFill>
              </a:rPr>
              <a:t>(S. 875-876, Abschnitt „Central changes: brainstem, thalamus, cortex“, den Abschnitt „Alterations in sensory and motor feedback“ nicht mehr!)</a:t>
            </a:r>
          </a:p>
          <a:p>
            <a:pPr defTabSz="457200">
              <a:defRPr sz="1600">
                <a:uFill>
                  <a:solidFill>
                    <a:srgbClr val="000000"/>
                  </a:solidFill>
                </a:uFill>
                <a:latin typeface="Calibri"/>
                <a:ea typeface="Calibri"/>
                <a:cs typeface="Calibri"/>
                <a:sym typeface="Calibri"/>
              </a:defRPr>
            </a:pPr>
          </a:p>
          <a:p>
            <a:pPr defTabSz="457200">
              <a:defRPr sz="1600">
                <a:uFill>
                  <a:solidFill>
                    <a:srgbClr val="000000"/>
                  </a:solidFill>
                </a:uFill>
                <a:latin typeface="Calibri"/>
                <a:ea typeface="Calibri"/>
                <a:cs typeface="Calibri"/>
                <a:sym typeface="Calibri"/>
              </a:defRPr>
            </a:pPr>
            <a:r>
              <a:t>a) Welche Befunde sprechen für eine Beteiligung der höher liegenden Strukturen des ZNS?</a:t>
            </a:r>
          </a:p>
          <a:p>
            <a:pPr defTabSz="457200">
              <a:defRPr sz="1600">
                <a:uFill>
                  <a:solidFill>
                    <a:srgbClr val="000000"/>
                  </a:solidFill>
                </a:uFill>
                <a:latin typeface="Calibri"/>
                <a:ea typeface="Calibri"/>
                <a:cs typeface="Calibri"/>
                <a:sym typeface="Calibri"/>
              </a:defRPr>
            </a:pPr>
          </a:p>
          <a:p>
            <a:pPr defTabSz="457200">
              <a:defRPr sz="1600">
                <a:uFill>
                  <a:solidFill>
                    <a:srgbClr val="000000"/>
                  </a:solidFill>
                </a:uFill>
                <a:latin typeface="Calibri"/>
                <a:ea typeface="Calibri"/>
                <a:cs typeface="Calibri"/>
                <a:sym typeface="Calibri"/>
              </a:defRPr>
            </a:pPr>
            <a:r>
              <a:t>b) Welche zentralen Veränderungen zeigen sich nach einer physischen Verletzung?</a:t>
            </a:r>
          </a:p>
          <a:p>
            <a:pPr lvl="1" marL="561473" indent="-180473" defTabSz="457200">
              <a:buSzPct val="100000"/>
              <a:buChar char="•"/>
              <a:defRPr sz="1600">
                <a:uFill>
                  <a:solidFill>
                    <a:srgbClr val="000000"/>
                  </a:solidFill>
                </a:uFill>
                <a:latin typeface="Calibri"/>
                <a:ea typeface="Calibri"/>
                <a:cs typeface="Calibri"/>
                <a:sym typeface="Calibri"/>
              </a:defRPr>
            </a:pPr>
            <a:r>
              <a:t>Was bedeutet „Invasion“ in diesem Zusammenhang?</a:t>
            </a:r>
          </a:p>
          <a:p>
            <a:pPr lvl="1" marL="561473" indent="-180473" defTabSz="457200">
              <a:buSzPct val="100000"/>
              <a:buChar char="•"/>
              <a:defRPr sz="1600">
                <a:uFill>
                  <a:solidFill>
                    <a:srgbClr val="000000"/>
                  </a:solidFill>
                </a:uFill>
                <a:latin typeface="Calibri"/>
                <a:ea typeface="Calibri"/>
                <a:cs typeface="Calibri"/>
                <a:sym typeface="Calibri"/>
              </a:defRPr>
            </a:pPr>
            <a:r>
              <a:t>Welcher Zusammenhang besteht zwischen „Map Reorganization“ und Phantomschmerz (s. Abb. 2)?</a:t>
            </a:r>
          </a:p>
          <a:p>
            <a:pPr lvl="1" marL="561473" indent="-180473" defTabSz="457200">
              <a:buSzPct val="100000"/>
              <a:buChar char="•"/>
              <a:defRPr sz="1600">
                <a:uFill>
                  <a:solidFill>
                    <a:srgbClr val="000000"/>
                  </a:solidFill>
                </a:uFill>
                <a:latin typeface="Calibri"/>
                <a:ea typeface="Calibri"/>
                <a:cs typeface="Calibri"/>
                <a:sym typeface="Calibri"/>
              </a:defRPr>
            </a:pPr>
            <a:r>
              <a:t>Welche unterschiedlichen Stadien der Reorganisation lassen sich unterscheiden?</a:t>
            </a:r>
          </a:p>
        </p:txBody>
      </p:sp>
      <p:sp>
        <p:nvSpPr>
          <p:cNvPr id="371"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Titel 1"/>
          <p:cNvSpPr txBox="1"/>
          <p:nvPr>
            <p:ph type="title"/>
          </p:nvPr>
        </p:nvSpPr>
        <p:spPr>
          <a:xfrm>
            <a:off x="503136" y="124586"/>
            <a:ext cx="5616774" cy="864097"/>
          </a:xfrm>
          <a:prstGeom prst="rect">
            <a:avLst/>
          </a:prstGeom>
        </p:spPr>
        <p:txBody>
          <a:bodyPr/>
          <a:lstStyle/>
          <a:p>
            <a:pPr/>
            <a:r>
              <a:t>Aufgabe 2 (Gruppe 3 &amp; 4)</a:t>
            </a:r>
          </a:p>
        </p:txBody>
      </p:sp>
      <p:sp>
        <p:nvSpPr>
          <p:cNvPr id="375"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77" name="Flor, Nikolajsen &amp; Jensen, 2006, S. 877"/>
          <p:cNvSpPr txBox="1"/>
          <p:nvPr/>
        </p:nvSpPr>
        <p:spPr>
          <a:xfrm>
            <a:off x="1385676" y="5621052"/>
            <a:ext cx="3133137"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4"/>
                </a:solidFill>
                <a:latin typeface="D-DIN"/>
                <a:ea typeface="D-DIN"/>
                <a:cs typeface="D-DIN"/>
                <a:sym typeface="D-DIN"/>
              </a:defRPr>
            </a:lvl1pPr>
          </a:lstStyle>
          <a:p>
            <a:pPr/>
            <a:r>
              <a:t>Flor, Nikolajsen &amp; Jensen, 2006, S. 877</a:t>
            </a:r>
          </a:p>
        </p:txBody>
      </p:sp>
      <p:pic>
        <p:nvPicPr>
          <p:cNvPr id="378" name="Bildschirmfoto 2021-06-09 um 16.17.56.png" descr="Bildschirmfoto 2021-06-09 um 16.17.56.png"/>
          <p:cNvPicPr>
            <a:picLocks noChangeAspect="1"/>
          </p:cNvPicPr>
          <p:nvPr/>
        </p:nvPicPr>
        <p:blipFill>
          <a:blip r:embed="rId2">
            <a:extLst/>
          </a:blip>
          <a:stretch>
            <a:fillRect/>
          </a:stretch>
        </p:blipFill>
        <p:spPr>
          <a:xfrm>
            <a:off x="1393472" y="1508759"/>
            <a:ext cx="6087465" cy="4062061"/>
          </a:xfrm>
          <a:prstGeom prst="rect">
            <a:avLst/>
          </a:prstGeom>
          <a:ln w="12700">
            <a:miter lim="400000"/>
          </a:ln>
        </p:spPr>
      </p:pic>
      <p:sp>
        <p:nvSpPr>
          <p:cNvPr id="379" name="Abbildung 9…"/>
          <p:cNvSpPr txBox="1"/>
          <p:nvPr/>
        </p:nvSpPr>
        <p:spPr>
          <a:xfrm>
            <a:off x="1432862" y="1221334"/>
            <a:ext cx="3133137"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solidFill>
                  <a:srgbClr val="202122"/>
                </a:solidFill>
                <a:latin typeface="D-DIN"/>
                <a:ea typeface="D-DIN"/>
                <a:cs typeface="D-DIN"/>
                <a:sym typeface="D-DIN"/>
              </a:defRPr>
            </a:pPr>
            <a:r>
              <a:t>Abbildung 9</a:t>
            </a:r>
          </a:p>
          <a:p>
            <a:pPr defTabSz="457200">
              <a:defRPr i="1" sz="1000">
                <a:solidFill>
                  <a:srgbClr val="202122"/>
                </a:solidFill>
                <a:latin typeface="D-DIN"/>
                <a:ea typeface="D-DIN"/>
                <a:cs typeface="D-DIN"/>
                <a:sym typeface="D-DIN"/>
              </a:defRPr>
            </a:pPr>
            <a:r>
              <a:t>Map Expansion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83" name="Inhaltsplatzhalter 2"/>
          <p:cNvSpPr txBox="1"/>
          <p:nvPr>
            <p:ph type="body" idx="1"/>
          </p:nvPr>
        </p:nvSpPr>
        <p:spPr>
          <a:xfrm>
            <a:off x="407752" y="1902328"/>
            <a:ext cx="7532703" cy="3404737"/>
          </a:xfrm>
          <a:prstGeom prst="rect">
            <a:avLst/>
          </a:prstGeom>
        </p:spPr>
        <p:txBody>
          <a:bodyPr/>
          <a:lstStyle/>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p>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r>
              <a:t>Referat</a:t>
            </a:r>
            <a:r>
              <a:rPr b="0"/>
              <a:t>: Multisensorische Wahrnehmung (Goldstein, Kap. 22)</a:t>
            </a:r>
            <a:endParaRPr b="0"/>
          </a:p>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p>
          <a:p>
            <a:pPr marL="0" indent="0">
              <a:lnSpc>
                <a:spcPts val="25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p>
          <a:p>
            <a:pPr marL="0" indent="0">
              <a:lnSpc>
                <a:spcPts val="25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r>
              <a:t>Vorbereitung</a:t>
            </a:r>
            <a:r>
              <a:rPr b="0"/>
              <a:t> </a:t>
            </a:r>
            <a:r>
              <a:t>auf die nächste Sitzung</a:t>
            </a:r>
          </a:p>
          <a:p>
            <a:pPr marL="0" indent="0" defTabSz="457200">
              <a:lnSpc>
                <a:spcPts val="2500"/>
              </a:lnSpc>
              <a:spcBef>
                <a:spcPts val="0"/>
              </a:spcBef>
              <a:defRPr>
                <a:latin typeface="+mn-lt"/>
                <a:ea typeface="+mn-ea"/>
                <a:cs typeface="+mn-cs"/>
                <a:sym typeface="Helvetica"/>
              </a:defRPr>
            </a:pPr>
          </a:p>
          <a:p>
            <a:pPr marL="0" indent="0" defTabSz="457200">
              <a:lnSpc>
                <a:spcPts val="2500"/>
              </a:lnSpc>
              <a:spcBef>
                <a:spcPts val="0"/>
              </a:spcBef>
              <a:defRPr>
                <a:latin typeface="Helvetica Neue"/>
                <a:ea typeface="Helvetica Neue"/>
                <a:cs typeface="Helvetica Neue"/>
                <a:sym typeface="Helvetica Neue"/>
              </a:defRPr>
            </a:pPr>
            <a:r>
              <a:t>Paper: </a:t>
            </a:r>
          </a:p>
          <a:p>
            <a:pPr marL="0" indent="0" defTabSz="457200">
              <a:spcBef>
                <a:spcPts val="0"/>
              </a:spcBef>
              <a:defRPr>
                <a:uFill>
                  <a:solidFill>
                    <a:srgbClr val="000000"/>
                  </a:solidFill>
                </a:uFill>
                <a:latin typeface="Helvetica Neue"/>
                <a:ea typeface="Helvetica Neue"/>
                <a:cs typeface="Helvetica Neue"/>
                <a:sym typeface="Helvetica Neue"/>
              </a:defRPr>
            </a:pPr>
            <a:r>
              <a:t>Botvinick, M., &amp; Cohen, J. (1998). </a:t>
            </a:r>
            <a:r>
              <a:t>Rubber hands </a:t>
            </a:r>
            <a:r>
              <a:t>“</a:t>
            </a:r>
            <a:r>
              <a:t>feel</a:t>
            </a:r>
            <a:r>
              <a:t>” </a:t>
            </a:r>
            <a:r>
              <a:t>touch that eyes see. </a:t>
            </a:r>
            <a:r>
              <a:t>Nature,  391(6669), 756–756. doi: 10.1038/35784</a:t>
            </a:r>
          </a:p>
        </p:txBody>
      </p:sp>
      <p:sp>
        <p:nvSpPr>
          <p:cNvPr id="384" name="Text Box 3"/>
          <p:cNvSpPr txBox="1"/>
          <p:nvPr/>
        </p:nvSpPr>
        <p:spPr>
          <a:xfrm>
            <a:off x="407752" y="607897"/>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Titel 1"/>
          <p:cNvSpPr txBox="1"/>
          <p:nvPr>
            <p:ph type="title"/>
          </p:nvPr>
        </p:nvSpPr>
        <p:spPr>
          <a:prstGeom prst="rect">
            <a:avLst/>
          </a:prstGeom>
        </p:spPr>
        <p:txBody>
          <a:bodyPr/>
          <a:lstStyle/>
          <a:p>
            <a:pPr/>
            <a:r>
              <a:t>Inhalt</a:t>
            </a:r>
          </a:p>
        </p:txBody>
      </p:sp>
      <p:sp>
        <p:nvSpPr>
          <p:cNvPr id="241" name="Inhaltsplatzhalter 2"/>
          <p:cNvSpPr txBox="1"/>
          <p:nvPr>
            <p:ph type="body" idx="1"/>
          </p:nvPr>
        </p:nvSpPr>
        <p:spPr>
          <a:xfrm>
            <a:off x="406582" y="1523211"/>
            <a:ext cx="5738779" cy="4998095"/>
          </a:xfrm>
          <a:prstGeom prst="rect">
            <a:avLst/>
          </a:prstGeom>
        </p:spPr>
        <p:txBody>
          <a:bodyPr/>
          <a:lstStyle/>
          <a:p>
            <a:pPr marL="0" indent="0" defTabSz="457200">
              <a:lnSpc>
                <a:spcPct val="110000"/>
              </a:lnSpc>
              <a:spcBef>
                <a:spcPts val="0"/>
              </a:spcBef>
            </a:pPr>
            <a:r>
              <a:rPr b="1"/>
              <a:t>Referat</a:t>
            </a:r>
            <a:r>
              <a:t>: Schmerz </a:t>
            </a:r>
          </a:p>
          <a:p>
            <a:pPr marL="0" indent="0" defTabSz="457200">
              <a:lnSpc>
                <a:spcPct val="110000"/>
              </a:lnSpc>
              <a:spcBef>
                <a:spcPts val="0"/>
              </a:spcBef>
            </a:pPr>
          </a:p>
          <a:p>
            <a:pPr marL="0" indent="0" defTabSz="457200">
              <a:lnSpc>
                <a:spcPct val="110000"/>
              </a:lnSpc>
              <a:spcBef>
                <a:spcPts val="0"/>
              </a:spcBef>
              <a:defRPr b="1"/>
            </a:pPr>
            <a:r>
              <a:t>Vortrag: </a:t>
            </a:r>
          </a:p>
          <a:p>
            <a:pPr lvl="1" marL="514684" indent="-133684" defTabSz="457200">
              <a:lnSpc>
                <a:spcPct val="110000"/>
              </a:lnSpc>
              <a:spcBef>
                <a:spcPts val="0"/>
              </a:spcBef>
              <a:buSzPct val="100000"/>
              <a:buChar char="•"/>
            </a:pPr>
            <a:r>
              <a:t>Exkurs: Out-of-Body Experiences</a:t>
            </a:r>
          </a:p>
          <a:p>
            <a:pPr lvl="1" marL="514684" indent="-133684" defTabSz="457200">
              <a:lnSpc>
                <a:spcPct val="110000"/>
              </a:lnSpc>
              <a:spcBef>
                <a:spcPts val="0"/>
              </a:spcBef>
              <a:buSzPct val="100000"/>
              <a:buChar char="•"/>
            </a:pPr>
            <a:r>
              <a:t>Phantomschmerzen</a:t>
            </a:r>
          </a:p>
          <a:p>
            <a:pPr lvl="1" marL="501315" indent="-120315" defTabSz="457200">
              <a:lnSpc>
                <a:spcPct val="110000"/>
              </a:lnSpc>
              <a:spcBef>
                <a:spcPts val="0"/>
              </a:spcBef>
              <a:buSzPct val="100000"/>
              <a:buChar char="•"/>
            </a:pPr>
            <a:r>
              <a:t>Wiederholung: </a:t>
            </a:r>
          </a:p>
          <a:p>
            <a:pPr lvl="2" marL="882315" indent="-120315" defTabSz="457200">
              <a:lnSpc>
                <a:spcPct val="110000"/>
              </a:lnSpc>
              <a:spcBef>
                <a:spcPts val="0"/>
              </a:spcBef>
              <a:buSzPct val="100000"/>
              <a:buChar char="•"/>
              <a:defRPr sz="1800"/>
            </a:pPr>
            <a:r>
              <a:t> Spinalnerven &amp; -ganglien</a:t>
            </a:r>
          </a:p>
          <a:p>
            <a:pPr lvl="2" marL="882315" indent="-120315" defTabSz="457200">
              <a:lnSpc>
                <a:spcPct val="110000"/>
              </a:lnSpc>
              <a:spcBef>
                <a:spcPts val="0"/>
              </a:spcBef>
              <a:buSzPct val="100000"/>
              <a:buChar char="•"/>
              <a:defRPr sz="1800"/>
            </a:pPr>
            <a:r>
              <a:t> somatosensorischer Homunculus </a:t>
            </a:r>
          </a:p>
          <a:p>
            <a:pPr lvl="2" marL="882315" indent="-120315" defTabSz="457200">
              <a:lnSpc>
                <a:spcPct val="110000"/>
              </a:lnSpc>
              <a:spcBef>
                <a:spcPts val="0"/>
              </a:spcBef>
              <a:buSzPct val="100000"/>
              <a:buChar char="•"/>
              <a:defRPr sz="1800"/>
            </a:pPr>
            <a:r>
              <a:t> Schmerzgedächtnis</a:t>
            </a:r>
          </a:p>
          <a:p>
            <a:pPr marL="0" indent="0" defTabSz="457200">
              <a:lnSpc>
                <a:spcPct val="110000"/>
              </a:lnSpc>
              <a:spcBef>
                <a:spcPts val="0"/>
              </a:spcBef>
            </a:pPr>
          </a:p>
          <a:p>
            <a:pPr marL="0" indent="0" defTabSz="457200">
              <a:lnSpc>
                <a:spcPct val="110000"/>
              </a:lnSpc>
              <a:spcBef>
                <a:spcPts val="0"/>
              </a:spcBef>
            </a:pPr>
            <a:r>
              <a:rPr b="1"/>
              <a:t>Gruppenarbeit:</a:t>
            </a:r>
            <a:r>
              <a:t> </a:t>
            </a:r>
          </a:p>
          <a:p>
            <a:pPr marL="0" indent="0" defTabSz="457200">
              <a:lnSpc>
                <a:spcPct val="110000"/>
              </a:lnSpc>
              <a:spcBef>
                <a:spcPts val="0"/>
              </a:spcBef>
            </a:pPr>
            <a:r>
              <a:t>Ursachen von Phantomschmerzen</a:t>
            </a:r>
          </a:p>
        </p:txBody>
      </p:sp>
      <p:sp>
        <p:nvSpPr>
          <p:cNvPr id="242"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Inhaltsplatzhalter 2"/>
          <p:cNvSpPr txBox="1"/>
          <p:nvPr>
            <p:ph type="body" idx="1"/>
          </p:nvPr>
        </p:nvSpPr>
        <p:spPr>
          <a:xfrm>
            <a:off x="268153" y="1677243"/>
            <a:ext cx="8140503" cy="4792034"/>
          </a:xfrm>
          <a:prstGeom prst="rect">
            <a:avLst/>
          </a:prstGeom>
        </p:spPr>
        <p:txBody>
          <a:bodyPr/>
          <a:lstStyle/>
          <a:p>
            <a:pPr marL="0" indent="0">
              <a:lnSpc>
                <a:spcPts val="12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sz="1600"/>
            </a:pPr>
            <a:r>
              <a:t>Vorbereitung</a:t>
            </a:r>
            <a:r>
              <a:rPr b="0"/>
              <a:t> </a:t>
            </a:r>
            <a:r>
              <a:t>auf die nächste Sitzung</a:t>
            </a:r>
            <a:endParaRPr sz="100"/>
          </a:p>
          <a:p>
            <a:pPr marL="0" indent="0">
              <a:lnSpc>
                <a:spcPts val="12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sz="100"/>
            </a:pPr>
          </a:p>
          <a:p>
            <a:pPr marL="0" indent="0" defTabSz="457200">
              <a:spcBef>
                <a:spcPts val="0"/>
              </a:spcBef>
              <a:defRPr b="1" sz="1500">
                <a:uFill>
                  <a:solidFill>
                    <a:srgbClr val="000000"/>
                  </a:solidFill>
                </a:uFill>
              </a:defRPr>
            </a:pPr>
            <a:r>
              <a:t>Paper:</a:t>
            </a:r>
          </a:p>
          <a:p>
            <a:pPr marL="0" indent="0" defTabSz="457200">
              <a:spcBef>
                <a:spcPts val="0"/>
              </a:spcBef>
              <a:defRPr sz="1500">
                <a:uFill>
                  <a:solidFill>
                    <a:srgbClr val="000000"/>
                  </a:solidFill>
                </a:uFill>
              </a:defRPr>
            </a:pPr>
            <a:r>
              <a:t>Botvinick, M., &amp; Cohen, J. (1998). </a:t>
            </a:r>
            <a:r>
              <a:t>Rubber hands </a:t>
            </a:r>
            <a:r>
              <a:t>“</a:t>
            </a:r>
            <a:r>
              <a:t>feel</a:t>
            </a:r>
            <a:r>
              <a:t>” </a:t>
            </a:r>
            <a:r>
              <a:t>touch that eyes see.</a:t>
            </a:r>
            <a:r>
              <a:rPr i="1"/>
              <a:t> </a:t>
            </a:r>
            <a:r>
              <a:rPr i="1"/>
              <a:t>Nature, 391</a:t>
            </a:r>
            <a:r>
              <a:t>(6669), 756–756. doi: 10.1038/35784</a:t>
            </a:r>
          </a:p>
          <a:p>
            <a:pPr marL="0" indent="0" defTabSz="457200">
              <a:spcBef>
                <a:spcPts val="0"/>
              </a:spcBef>
              <a:defRPr sz="1200">
                <a:uFill>
                  <a:solidFill>
                    <a:srgbClr val="000000"/>
                  </a:solidFill>
                </a:uFill>
                <a:latin typeface="Gill Sans Light"/>
                <a:ea typeface="Gill Sans Light"/>
                <a:cs typeface="Gill Sans Light"/>
                <a:sym typeface="Gill Sans Light"/>
              </a:defRPr>
            </a:pPr>
          </a:p>
          <a:p>
            <a:pPr marL="0" indent="0" defTabSz="457200">
              <a:lnSpc>
                <a:spcPts val="2500"/>
              </a:lnSpc>
              <a:spcBef>
                <a:spcPts val="0"/>
              </a:spcBef>
              <a:defRPr b="1" i="1" sz="1400">
                <a:latin typeface="+mn-lt"/>
                <a:ea typeface="+mn-ea"/>
                <a:cs typeface="+mn-cs"/>
                <a:sym typeface="Helvetica"/>
              </a:defRPr>
            </a:pPr>
            <a:r>
              <a:t>Aufgaben (diesmal beide Aufgaben für alle):</a:t>
            </a:r>
          </a:p>
          <a:p>
            <a:pPr lvl="1" marL="0" indent="457200">
              <a:defRPr sz="1400">
                <a:latin typeface="+mn-lt"/>
                <a:ea typeface="+mn-ea"/>
                <a:cs typeface="+mn-cs"/>
                <a:sym typeface="Helvetica"/>
              </a:defRPr>
            </a:pPr>
            <a:r>
              <a:t>Rubber Hand Illusion:</a:t>
            </a:r>
          </a:p>
          <a:p>
            <a:pPr lvl="2" marL="882315" indent="-120315">
              <a:buSzPct val="100000"/>
              <a:buChar char="-"/>
              <a:defRPr sz="1400">
                <a:latin typeface="+mn-lt"/>
                <a:ea typeface="+mn-ea"/>
                <a:cs typeface="+mn-cs"/>
                <a:sym typeface="Helvetica"/>
              </a:defRPr>
            </a:pPr>
            <a:r>
              <a:t>Wie sieht der Aufbau von Experiment 1 und Experiment 2 aus?</a:t>
            </a:r>
          </a:p>
          <a:p>
            <a:pPr lvl="2" marL="882315" indent="-120315">
              <a:buSzPct val="100000"/>
              <a:buChar char="-"/>
              <a:defRPr sz="1400">
                <a:latin typeface="+mn-lt"/>
                <a:ea typeface="+mn-ea"/>
                <a:cs typeface="+mn-cs"/>
                <a:sym typeface="Helvetica"/>
              </a:defRPr>
            </a:pPr>
            <a:r>
              <a:t>Worin besteht die Illusion? Welche Sinne sind beteiligt?</a:t>
            </a:r>
          </a:p>
          <a:p>
            <a:pPr lvl="2" marL="882315" indent="-120315">
              <a:buSzPct val="100000"/>
              <a:buChar char="-"/>
              <a:defRPr sz="1400">
                <a:latin typeface="+mn-lt"/>
                <a:ea typeface="+mn-ea"/>
                <a:cs typeface="+mn-cs"/>
                <a:sym typeface="Helvetica"/>
              </a:defRPr>
            </a:pPr>
            <a:r>
              <a:t>Könnt ihr die Illusion nachempfinden? </a:t>
            </a:r>
          </a:p>
          <a:p>
            <a:pPr lvl="1" marL="0" indent="457200">
              <a:defRPr sz="1400">
                <a:latin typeface="+mn-lt"/>
                <a:ea typeface="+mn-ea"/>
                <a:cs typeface="+mn-cs"/>
                <a:sym typeface="Helvetica"/>
              </a:defRPr>
            </a:pPr>
            <a:r>
              <a:t>Ergebnisse:</a:t>
            </a:r>
          </a:p>
          <a:p>
            <a:pPr lvl="2" marL="882315" indent="-120315">
              <a:buSzPct val="100000"/>
              <a:buChar char="-"/>
              <a:defRPr sz="1400">
                <a:latin typeface="+mn-lt"/>
                <a:ea typeface="+mn-ea"/>
                <a:cs typeface="+mn-cs"/>
                <a:sym typeface="Helvetica"/>
              </a:defRPr>
            </a:pPr>
            <a:r>
              <a:t>Welche Befunde zeigten sich in Bezug auf die Wahrnehmung in Experiment 1?</a:t>
            </a:r>
          </a:p>
          <a:p>
            <a:pPr lvl="2" marL="882315" indent="-120315">
              <a:buSzPct val="100000"/>
              <a:buChar char="-"/>
              <a:defRPr sz="1400">
                <a:latin typeface="+mn-lt"/>
                <a:ea typeface="+mn-ea"/>
                <a:cs typeface="+mn-cs"/>
                <a:sym typeface="Helvetica"/>
              </a:defRPr>
            </a:pPr>
            <a:r>
              <a:t>Wie hat sich die Lokalisierung der Hand in Experiment 2 verändert?</a:t>
            </a:r>
          </a:p>
          <a:p>
            <a:pPr marL="0" indent="0" defTabSz="457200">
              <a:spcBef>
                <a:spcPts val="0"/>
              </a:spcBef>
              <a:defRPr sz="1200">
                <a:latin typeface="+mn-lt"/>
                <a:ea typeface="+mn-ea"/>
                <a:cs typeface="+mn-cs"/>
                <a:sym typeface="Helvetica"/>
              </a:defRPr>
            </a:pPr>
          </a:p>
          <a:p>
            <a:pPr marL="0" indent="0" defTabSz="457200">
              <a:spcBef>
                <a:spcPts val="0"/>
              </a:spcBef>
              <a:defRPr sz="1200">
                <a:latin typeface="+mn-lt"/>
                <a:ea typeface="+mn-ea"/>
                <a:cs typeface="+mn-cs"/>
                <a:sym typeface="Helvetica"/>
              </a:defRPr>
            </a:pPr>
          </a:p>
        </p:txBody>
      </p:sp>
      <p:sp>
        <p:nvSpPr>
          <p:cNvPr id="387"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89" name="Text Box 3"/>
          <p:cNvSpPr txBox="1"/>
          <p:nvPr/>
        </p:nvSpPr>
        <p:spPr>
          <a:xfrm>
            <a:off x="280779" y="607897"/>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2" name="Titel 1"/>
          <p:cNvSpPr txBox="1"/>
          <p:nvPr>
            <p:ph type="title"/>
          </p:nvPr>
        </p:nvSpPr>
        <p:spPr>
          <a:prstGeom prst="rect">
            <a:avLst/>
          </a:prstGeom>
        </p:spPr>
        <p:txBody>
          <a:bodyPr/>
          <a:lstStyle/>
          <a:p>
            <a:pPr/>
            <a:r>
              <a:t>Literatur</a:t>
            </a:r>
          </a:p>
        </p:txBody>
      </p:sp>
      <p:sp>
        <p:nvSpPr>
          <p:cNvPr id="393" name="Inhaltsplatzhalter 2"/>
          <p:cNvSpPr txBox="1"/>
          <p:nvPr>
            <p:ph type="body" idx="1"/>
          </p:nvPr>
        </p:nvSpPr>
        <p:spPr>
          <a:xfrm>
            <a:off x="403068" y="1327238"/>
            <a:ext cx="7565032" cy="4787688"/>
          </a:xfrm>
          <a:prstGeom prst="rect">
            <a:avLst/>
          </a:prstGeom>
        </p:spPr>
        <p:txBody>
          <a:bodyPr/>
          <a:lstStyle/>
          <a:p>
            <a:pPr marL="180473" indent="-180473" defTabSz="457200">
              <a:lnSpc>
                <a:spcPts val="2200"/>
              </a:lnSpc>
              <a:spcBef>
                <a:spcPts val="1500"/>
              </a:spcBef>
              <a:buSzPct val="100000"/>
              <a:buChar char="•"/>
              <a:defRPr sz="1500">
                <a:latin typeface="+mn-lt"/>
                <a:ea typeface="+mn-ea"/>
                <a:cs typeface="+mn-cs"/>
                <a:sym typeface="Helvetica"/>
              </a:defRPr>
            </a:pPr>
            <a:r>
              <a:t>Andreotti, A. M., Goiato, M. C., Pellizzer, E. P., Pesqueira, A. A., Guiotti, A. M., Gennari-Filho, H., &amp; dos Santos, D. M. (2014). Phantom eye syndrome: a review of the literature. </a:t>
            </a:r>
            <a:r>
              <a:rPr i="1"/>
              <a:t>The Scientific World Journal 2014</a:t>
            </a:r>
            <a:r>
              <a:t>, 686493. doi: 10.1155/2014/686493</a:t>
            </a:r>
          </a:p>
          <a:p>
            <a:pPr marL="180473" indent="-180473" defTabSz="457200">
              <a:lnSpc>
                <a:spcPts val="2200"/>
              </a:lnSpc>
              <a:spcBef>
                <a:spcPts val="1500"/>
              </a:spcBef>
              <a:buSzPct val="100000"/>
              <a:buChar char="•"/>
              <a:defRPr sz="1500">
                <a:latin typeface="+mn-lt"/>
                <a:ea typeface="+mn-ea"/>
                <a:cs typeface="+mn-cs"/>
                <a:sym typeface="Helvetica"/>
              </a:defRPr>
            </a:pPr>
            <a:r>
              <a:t>Blanke, O., &amp; Arzy, S. (2005). The Out-of-Body Experience: Disturbed Self-Processing at the Temporo-Parietal Junction, </a:t>
            </a:r>
            <a:r>
              <a:rPr i="1"/>
              <a:t>The Neuroscientist, 11</a:t>
            </a:r>
            <a:r>
              <a:t>(1), 16-24. </a:t>
            </a:r>
          </a:p>
          <a:p>
            <a:pPr marL="180473" indent="-180473" defTabSz="457200">
              <a:lnSpc>
                <a:spcPts val="2200"/>
              </a:lnSpc>
              <a:spcBef>
                <a:spcPts val="1500"/>
              </a:spcBef>
              <a:buSzPct val="100000"/>
              <a:buChar char="•"/>
              <a:defRPr sz="1500">
                <a:latin typeface="+mn-lt"/>
                <a:ea typeface="+mn-ea"/>
                <a:cs typeface="+mn-cs"/>
                <a:sym typeface="Helvetica"/>
              </a:defRPr>
            </a:pPr>
            <a:r>
              <a:t>Bünning, S. &amp; Blanke, O. (2005). The out-of body experience: precipitating factors and neural correlates. </a:t>
            </a:r>
            <a:r>
              <a:rPr i="1"/>
              <a:t>Progress in Brain Research</a:t>
            </a:r>
            <a:r>
              <a:t>, 331–606. https://doi.org/10.1016/s0079-6123(05)50024-4</a:t>
            </a:r>
          </a:p>
          <a:p>
            <a:pPr marL="180473" indent="-180473" defTabSz="457200">
              <a:lnSpc>
                <a:spcPts val="2200"/>
              </a:lnSpc>
              <a:spcBef>
                <a:spcPts val="1500"/>
              </a:spcBef>
              <a:buSzPct val="100000"/>
              <a:buChar char="•"/>
              <a:defRPr sz="1500">
                <a:latin typeface="+mn-lt"/>
                <a:ea typeface="+mn-ea"/>
                <a:cs typeface="+mn-cs"/>
                <a:sym typeface="Helvetica"/>
              </a:defRPr>
            </a:pPr>
            <a:r>
              <a:t>Flor, H., Nikolajsen, L., &amp; Staehelin Jensen, T. (2006). Phantom limb pain: a case of maladaptive CNS plasticity? </a:t>
            </a:r>
            <a:r>
              <a:rPr i="1"/>
              <a:t>Nature Reviews Neuroscience</a:t>
            </a:r>
            <a:r>
              <a:t>, </a:t>
            </a:r>
            <a:r>
              <a:rPr i="1"/>
              <a:t>7</a:t>
            </a:r>
            <a:r>
              <a:t>(11), 873–881. doi: 10.1038/nrn1991</a:t>
            </a:r>
          </a:p>
          <a:p>
            <a:pPr marL="180473" indent="-180473" defTabSz="457200">
              <a:lnSpc>
                <a:spcPts val="2200"/>
              </a:lnSpc>
              <a:spcBef>
                <a:spcPts val="1500"/>
              </a:spcBef>
              <a:buSzPct val="100000"/>
              <a:buChar char="•"/>
              <a:defRPr sz="1500">
                <a:latin typeface="+mn-lt"/>
                <a:ea typeface="+mn-ea"/>
                <a:cs typeface="+mn-cs"/>
                <a:sym typeface="Helvetica"/>
              </a:defRPr>
            </a:pPr>
            <a:r>
              <a:t>Schandry, R. (2016). Aufbau und Funktion des Nervensystems. In Biologische Psychologie (4. überarbeitete Auflage). Weinheim, Deutschland: Beltz Verlag</a:t>
            </a:r>
          </a:p>
        </p:txBody>
      </p:sp>
      <p:sp>
        <p:nvSpPr>
          <p:cNvPr id="394"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7" name="Titel 1"/>
          <p:cNvSpPr txBox="1"/>
          <p:nvPr>
            <p:ph type="title"/>
          </p:nvPr>
        </p:nvSpPr>
        <p:spPr>
          <a:prstGeom prst="rect">
            <a:avLst/>
          </a:prstGeom>
        </p:spPr>
        <p:txBody>
          <a:bodyPr/>
          <a:lstStyle/>
          <a:p>
            <a:pPr/>
            <a:r>
              <a:t>Abbildungen</a:t>
            </a:r>
          </a:p>
        </p:txBody>
      </p:sp>
      <p:sp>
        <p:nvSpPr>
          <p:cNvPr id="398" name="Inhaltsplatzhalter 2"/>
          <p:cNvSpPr txBox="1"/>
          <p:nvPr>
            <p:ph type="body" idx="1"/>
          </p:nvPr>
        </p:nvSpPr>
        <p:spPr>
          <a:xfrm>
            <a:off x="276029" y="1296227"/>
            <a:ext cx="8105759" cy="4695253"/>
          </a:xfrm>
          <a:prstGeom prst="rect">
            <a:avLst/>
          </a:prstGeom>
        </p:spPr>
        <p:txBody>
          <a:bodyPr anchor="ctr"/>
          <a:lstStyle/>
          <a:p>
            <a:pPr marL="140368" indent="-140368" defTabSz="457200">
              <a:lnSpc>
                <a:spcPts val="1800"/>
              </a:lnSpc>
              <a:spcBef>
                <a:spcPts val="400"/>
              </a:spcBef>
              <a:buSzPct val="100000"/>
              <a:buChar char="•"/>
              <a:defRPr sz="1200"/>
            </a:pPr>
            <a:r>
              <a:t>Beechey, W. (1801). </a:t>
            </a:r>
            <a:r>
              <a:rPr i="1"/>
              <a:t>Horatio, Viscount Nelson</a:t>
            </a:r>
            <a:r>
              <a:t> [Öl auf Leinwand]. Abgerufen von </a:t>
            </a:r>
            <a:r>
              <a:rPr>
                <a:hlinkClick r:id="rId2" invalidUrl="" action="" tgtFrame="" tooltip="" history="1" highlightClick="0" endSnd="0"/>
              </a:rPr>
              <a:t>https://i.pinimg.com/originals/ef/36/49/ef36494432fcdc08d29bad7aaaf387f8.jpg</a:t>
            </a:r>
          </a:p>
          <a:p>
            <a:pPr marL="140368" indent="-140368" defTabSz="457200">
              <a:lnSpc>
                <a:spcPts val="1800"/>
              </a:lnSpc>
              <a:spcBef>
                <a:spcPts val="400"/>
              </a:spcBef>
              <a:buSzPct val="100000"/>
              <a:buChar char="•"/>
              <a:defRPr sz="1200">
                <a:latin typeface="+mn-lt"/>
                <a:ea typeface="+mn-ea"/>
                <a:cs typeface="+mn-cs"/>
                <a:sym typeface="Helvetica"/>
              </a:defRPr>
            </a:pPr>
            <a:r>
              <a:t>Flor, H., Nikolajsen, L., &amp; Staehelin Jensen, T. (2006). Phantom limb pain: a case of maladaptive CNS plasticity? </a:t>
            </a:r>
            <a:r>
              <a:rPr i="1"/>
              <a:t>Nature Reviews Neuroscience</a:t>
            </a:r>
            <a:r>
              <a:t>, </a:t>
            </a:r>
            <a:r>
              <a:rPr i="1"/>
              <a:t>7</a:t>
            </a:r>
            <a:r>
              <a:t>(11), 873–881. doi: 10.1038/nrn1991</a:t>
            </a:r>
          </a:p>
          <a:p>
            <a:pPr marL="140368" indent="-140368" defTabSz="457200">
              <a:lnSpc>
                <a:spcPts val="1800"/>
              </a:lnSpc>
              <a:spcBef>
                <a:spcPts val="400"/>
              </a:spcBef>
              <a:buSzPct val="100000"/>
              <a:buChar char="•"/>
              <a:defRPr sz="1200">
                <a:latin typeface="+mn-lt"/>
                <a:ea typeface="+mn-ea"/>
                <a:cs typeface="+mn-cs"/>
                <a:sym typeface="Helvetica"/>
              </a:defRPr>
            </a:pPr>
            <a:r>
              <a:t>[Illustration]. (2006). </a:t>
            </a:r>
            <a:r>
              <a:rPr i="1"/>
              <a:t>Medulla spinalis - Querschnitt - German and Latin</a:t>
            </a:r>
            <a:r>
              <a:t>. Abgerufen von https://commons.wikimedia.org/wiki/File:Medulla_spinalis_-_Querschnitt_-_German_and_Latin.svg</a:t>
            </a:r>
          </a:p>
          <a:p>
            <a:pPr marL="140368" indent="-140368" defTabSz="457200">
              <a:lnSpc>
                <a:spcPts val="1800"/>
              </a:lnSpc>
              <a:spcBef>
                <a:spcPts val="400"/>
              </a:spcBef>
              <a:buSzPct val="100000"/>
              <a:buChar char="•"/>
              <a:defRPr sz="1200">
                <a:uFill>
                  <a:solidFill>
                    <a:srgbClr val="000000"/>
                  </a:solidFill>
                </a:uFill>
              </a:defRPr>
            </a:pPr>
            <a:r>
              <a:t>Kandel, E. R., Schwartz, J. H. Jessell, T. M, Siegelbaum, S. A. &amp; Hudspeth, A. J. (Hrsg.). </a:t>
            </a:r>
            <a:r>
              <a:t>(2013). </a:t>
            </a:r>
            <a:r>
              <a:rPr i="1"/>
              <a:t>Principles of Neural Science </a:t>
            </a:r>
            <a:r>
              <a:t>(5. Ausgabe). New York: McGraw-Hill. </a:t>
            </a:r>
          </a:p>
          <a:p>
            <a:pPr marL="140368" indent="-140368" defTabSz="457200">
              <a:lnSpc>
                <a:spcPts val="1800"/>
              </a:lnSpc>
              <a:spcBef>
                <a:spcPts val="400"/>
              </a:spcBef>
              <a:buSzPct val="100000"/>
              <a:buChar char="•"/>
              <a:defRPr sz="1200">
                <a:latin typeface="+mn-lt"/>
                <a:ea typeface="+mn-ea"/>
                <a:cs typeface="+mn-cs"/>
                <a:sym typeface="Helvetica"/>
              </a:defRPr>
            </a:pPr>
            <a:r>
              <a:t>McCurry, J. (2016). </a:t>
            </a:r>
            <a:r>
              <a:rPr i="1"/>
              <a:t>Yukako Fukushima, who makes prosthetic small fingers for reformed Japanese gangsters, at her workshop in Osaka, Japan</a:t>
            </a:r>
            <a:r>
              <a:t> [Fotografie]. Abgerufen von </a:t>
            </a:r>
            <a:r>
              <a:rPr>
                <a:hlinkClick r:id="rId3" invalidUrl="" action="" tgtFrame="" tooltip="" history="1" highlightClick="0" endSnd="0"/>
              </a:rPr>
              <a:t>https://www.theguardian.com/world/2016/apr/18/woman-makes-fake-fingers-yakuza-japan-reformed-gangsters</a:t>
            </a:r>
          </a:p>
          <a:p>
            <a:pPr marL="140368" indent="-140368" defTabSz="457200">
              <a:lnSpc>
                <a:spcPts val="1800"/>
              </a:lnSpc>
              <a:spcBef>
                <a:spcPts val="400"/>
              </a:spcBef>
              <a:buSzPct val="100000"/>
              <a:buChar char="•"/>
              <a:defRPr sz="1200">
                <a:latin typeface="+mn-lt"/>
                <a:ea typeface="+mn-ea"/>
                <a:cs typeface="+mn-cs"/>
                <a:sym typeface="Helvetica"/>
              </a:defRPr>
            </a:pPr>
            <a:r>
              <a:t>Perl, R. B. (o. D.). </a:t>
            </a:r>
            <a:r>
              <a:rPr i="1"/>
              <a:t>Neuroma</a:t>
            </a:r>
            <a:r>
              <a:t> [Illustration]. Abgerufen von https://www.westislipfootdoctor.com/blog/neuroma</a:t>
            </a:r>
          </a:p>
          <a:p>
            <a:pPr marL="140368" indent="-140368" defTabSz="457200">
              <a:lnSpc>
                <a:spcPts val="1800"/>
              </a:lnSpc>
              <a:spcBef>
                <a:spcPts val="400"/>
              </a:spcBef>
              <a:buSzPct val="100000"/>
              <a:buChar char="•"/>
              <a:defRPr sz="1200">
                <a:latin typeface="+mn-lt"/>
                <a:ea typeface="+mn-ea"/>
                <a:cs typeface="+mn-cs"/>
                <a:sym typeface="Helvetica"/>
              </a:defRPr>
            </a:pPr>
            <a:r>
              <a:t>Schiavonetti, L. (1808). The soul leaving the body [Druck]. Abgerufen von https://en.wikipedia.org/wiki/Out-of-body_experience#/media/File:Schiavonetti_Soul_leaving_body_1808.jpg</a:t>
            </a:r>
          </a:p>
          <a:p>
            <a:pPr marL="140368" indent="-140368" defTabSz="457200">
              <a:lnSpc>
                <a:spcPts val="1800"/>
              </a:lnSpc>
              <a:spcBef>
                <a:spcPts val="400"/>
              </a:spcBef>
              <a:buSzPct val="100000"/>
              <a:buChar char="•"/>
              <a:defRPr sz="1200"/>
            </a:pPr>
            <a:r>
              <a:t>Treede, R. D., &amp; Baumgärtner, U. (2019). Das somatosensorische System. In: Brandes, R., Lang, F., Schmidt, R. F. (eds) </a:t>
            </a:r>
            <a:r>
              <a:rPr i="1"/>
              <a:t>Physiologie des Menschen</a:t>
            </a:r>
            <a:r>
              <a:t>. Springer-Lehrbuch. Springer, Berlin, Heidelberg. doi: 10.1007/978-3-662-56468-4_50</a:t>
            </a:r>
          </a:p>
        </p:txBody>
      </p:sp>
      <p:sp>
        <p:nvSpPr>
          <p:cNvPr id="399"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el 1"/>
          <p:cNvSpPr txBox="1"/>
          <p:nvPr>
            <p:ph type="title"/>
          </p:nvPr>
        </p:nvSpPr>
        <p:spPr>
          <a:prstGeom prst="rect">
            <a:avLst/>
          </a:prstGeom>
        </p:spPr>
        <p:txBody>
          <a:bodyPr/>
          <a:lstStyle/>
          <a:p>
            <a:pPr/>
            <a:r>
              <a:t>Arten von Wahrnehmungsinhalten</a:t>
            </a:r>
          </a:p>
        </p:txBody>
      </p:sp>
      <p:sp>
        <p:nvSpPr>
          <p:cNvPr id="246"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48" name="Propriozeption: Wahrnehmung des eigenen Körpers…"/>
          <p:cNvSpPr txBox="1"/>
          <p:nvPr/>
        </p:nvSpPr>
        <p:spPr>
          <a:xfrm>
            <a:off x="344817" y="1365820"/>
            <a:ext cx="7408655" cy="41513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000"/>
              </a:lnSpc>
              <a:spcBef>
                <a:spcPts val="500"/>
              </a:spcBef>
              <a:defRPr>
                <a:latin typeface="D-DIN"/>
                <a:ea typeface="D-DIN"/>
                <a:cs typeface="D-DIN"/>
                <a:sym typeface="D-DIN"/>
              </a:defRPr>
            </a:pPr>
            <a:r>
              <a:rPr b="1"/>
              <a:t>Propriozeption: Wahrnehmung des eigenen Körpers</a:t>
            </a:r>
            <a:endParaRPr b="1"/>
          </a:p>
          <a:p>
            <a:pPr marL="180473" indent="-180473" defTabSz="457200">
              <a:lnSpc>
                <a:spcPts val="2000"/>
              </a:lnSpc>
              <a:spcBef>
                <a:spcPts val="500"/>
              </a:spcBef>
              <a:buSzPct val="100000"/>
              <a:buChar char="•"/>
              <a:defRPr i="1" sz="1600">
                <a:latin typeface="D-DIN"/>
                <a:ea typeface="D-DIN"/>
                <a:cs typeface="D-DIN"/>
                <a:sym typeface="D-DIN"/>
              </a:defRPr>
            </a:pPr>
            <a:r>
              <a:t>Wahrnehmung von Position des Körpers im Raum, Schwere, Spannung, Kraft, Geschwindigkeit</a:t>
            </a:r>
          </a:p>
          <a:p>
            <a:pPr marL="180473" indent="-180473" defTabSz="457200">
              <a:lnSpc>
                <a:spcPts val="2000"/>
              </a:lnSpc>
              <a:spcBef>
                <a:spcPts val="500"/>
              </a:spcBef>
              <a:buSzPct val="100000"/>
              <a:buChar char="•"/>
              <a:defRPr i="1" sz="1600">
                <a:latin typeface="D-DIN"/>
                <a:ea typeface="D-DIN"/>
                <a:cs typeface="D-DIN"/>
                <a:sym typeface="D-DIN"/>
              </a:defRPr>
            </a:pPr>
            <a:r>
              <a:t>Informationen aus der Haut, dem Vestibularorgan im Ohr und von Propriozeptoren (= Mechanorezeptoren, die Zustand &amp; Zustandsänderungen von Muskeln, Sehnen und Gelenken messen)</a:t>
            </a:r>
          </a:p>
          <a:p>
            <a:pPr defTabSz="457200">
              <a:lnSpc>
                <a:spcPts val="2000"/>
              </a:lnSpc>
              <a:spcBef>
                <a:spcPts val="500"/>
              </a:spcBef>
              <a:defRPr>
                <a:latin typeface="D-DIN"/>
                <a:ea typeface="D-DIN"/>
                <a:cs typeface="D-DIN"/>
                <a:sym typeface="D-DIN"/>
              </a:defRPr>
            </a:pPr>
          </a:p>
          <a:p>
            <a:pPr defTabSz="457200">
              <a:lnSpc>
                <a:spcPts val="2000"/>
              </a:lnSpc>
              <a:spcBef>
                <a:spcPts val="500"/>
              </a:spcBef>
              <a:defRPr>
                <a:latin typeface="D-DIN"/>
                <a:ea typeface="D-DIN"/>
                <a:cs typeface="D-DIN"/>
                <a:sym typeface="D-DIN"/>
              </a:defRPr>
            </a:pPr>
            <a:r>
              <a:rPr b="1"/>
              <a:t>Ekterozeption: Wahrnehmung der Umwelt</a:t>
            </a:r>
            <a:endParaRPr b="1"/>
          </a:p>
          <a:p>
            <a:pPr marL="180473" indent="-180473" defTabSz="457200">
              <a:lnSpc>
                <a:spcPts val="2000"/>
              </a:lnSpc>
              <a:spcBef>
                <a:spcPts val="500"/>
              </a:spcBef>
              <a:buSzPct val="100000"/>
              <a:buChar char="•"/>
              <a:defRPr i="1" sz="1600">
                <a:latin typeface="D-DIN"/>
                <a:ea typeface="D-DIN"/>
                <a:cs typeface="D-DIN"/>
                <a:sym typeface="D-DIN"/>
              </a:defRPr>
            </a:pPr>
            <a:r>
              <a:t>z.B. Informationen aus der Haut (Temperatur, Vibrationen, Druck, Schmerz), visuelle, auditorische, gustatorische oder olfaktorische Informationen</a:t>
            </a:r>
          </a:p>
          <a:p>
            <a:pPr defTabSz="457200">
              <a:lnSpc>
                <a:spcPts val="2000"/>
              </a:lnSpc>
              <a:spcBef>
                <a:spcPts val="500"/>
              </a:spcBef>
              <a:defRPr>
                <a:latin typeface="D-DIN"/>
                <a:ea typeface="D-DIN"/>
                <a:cs typeface="D-DIN"/>
                <a:sym typeface="D-DIN"/>
              </a:defRPr>
            </a:pPr>
          </a:p>
          <a:p>
            <a:pPr defTabSz="457200">
              <a:lnSpc>
                <a:spcPts val="2000"/>
              </a:lnSpc>
              <a:spcBef>
                <a:spcPts val="500"/>
              </a:spcBef>
              <a:defRPr>
                <a:latin typeface="D-DIN"/>
                <a:ea typeface="D-DIN"/>
                <a:cs typeface="D-DIN"/>
                <a:sym typeface="D-DIN"/>
              </a:defRPr>
            </a:pPr>
            <a:r>
              <a:rPr b="1"/>
              <a:t>Interozeption: Wahrnehmung von internen Prozessen</a:t>
            </a:r>
          </a:p>
          <a:p>
            <a:pPr marL="180473" indent="-180473" defTabSz="457200">
              <a:lnSpc>
                <a:spcPts val="2000"/>
              </a:lnSpc>
              <a:spcBef>
                <a:spcPts val="500"/>
              </a:spcBef>
              <a:buSzPct val="100000"/>
              <a:buChar char="•"/>
              <a:defRPr i="1" sz="1600">
                <a:latin typeface="D-DIN"/>
                <a:ea typeface="D-DIN"/>
                <a:cs typeface="D-DIN"/>
                <a:sym typeface="D-DIN"/>
              </a:defRPr>
            </a:pPr>
            <a:r>
              <a:t>z.B. Messung des Blutdrucks, Level von Sauerstoff, CO2 und Zucker im Blut sowie Flüssigkeitsbedarf</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Propriozeption: Wahrnehmung des eigenen Körpers…"/>
          <p:cNvSpPr txBox="1"/>
          <p:nvPr/>
        </p:nvSpPr>
        <p:spPr>
          <a:xfrm>
            <a:off x="357542" y="1493069"/>
            <a:ext cx="7408654" cy="4223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900"/>
              </a:lnSpc>
              <a:spcBef>
                <a:spcPts val="500"/>
              </a:spcBef>
              <a:defRPr>
                <a:latin typeface="D-DIN"/>
                <a:ea typeface="D-DIN"/>
                <a:cs typeface="D-DIN"/>
                <a:sym typeface="D-DIN"/>
              </a:defRPr>
            </a:pPr>
            <a:r>
              <a:rPr b="1"/>
              <a:t>Propriozeption: Wahrnehmung des eigenen Körpers</a:t>
            </a:r>
            <a:endParaRPr b="1"/>
          </a:p>
          <a:p>
            <a:pPr marL="180473" indent="-180473" defTabSz="457200">
              <a:lnSpc>
                <a:spcPts val="1900"/>
              </a:lnSpc>
              <a:spcBef>
                <a:spcPts val="500"/>
              </a:spcBef>
              <a:buSzPct val="100000"/>
              <a:buChar char="•"/>
              <a:defRPr>
                <a:latin typeface="D-DIN"/>
                <a:ea typeface="D-DIN"/>
                <a:cs typeface="D-DIN"/>
                <a:sym typeface="D-DIN"/>
              </a:defRPr>
            </a:pPr>
            <a:r>
              <a:t>Wahrnehmung von Position des Körpers im Raum, Schwere, Spannung, Kraft, Geschwindigkeit</a:t>
            </a:r>
          </a:p>
          <a:p>
            <a:pPr marL="180473" indent="-180473" defTabSz="457200">
              <a:lnSpc>
                <a:spcPts val="1900"/>
              </a:lnSpc>
              <a:spcBef>
                <a:spcPts val="500"/>
              </a:spcBef>
              <a:buSzPct val="100000"/>
              <a:buChar char="•"/>
              <a:defRPr>
                <a:latin typeface="D-DIN"/>
                <a:ea typeface="D-DIN"/>
                <a:cs typeface="D-DIN"/>
                <a:sym typeface="D-DIN"/>
              </a:defRPr>
            </a:pPr>
            <a:r>
              <a:t>Informationen aus der Haut, dem Vestibularorgan im Ohr und von Propriozeptoren (= Mechanorezeptoren, die Zustand &amp; Zustandsänderungen von Muskeln, Sehnen und Gelenken messen)</a:t>
            </a:r>
          </a:p>
          <a:p>
            <a:pPr defTabSz="457200">
              <a:lnSpc>
                <a:spcPts val="1900"/>
              </a:lnSpc>
              <a:spcBef>
                <a:spcPts val="500"/>
              </a:spcBef>
              <a:defRPr>
                <a:latin typeface="D-DIN"/>
                <a:ea typeface="D-DIN"/>
                <a:cs typeface="D-DIN"/>
                <a:sym typeface="D-DIN"/>
              </a:defRPr>
            </a:pPr>
          </a:p>
          <a:p>
            <a:pPr defTabSz="457200">
              <a:lnSpc>
                <a:spcPts val="1900"/>
              </a:lnSpc>
              <a:spcBef>
                <a:spcPts val="500"/>
              </a:spcBef>
              <a:defRPr>
                <a:solidFill>
                  <a:schemeClr val="accent3">
                    <a:lumOff val="21999"/>
                  </a:schemeClr>
                </a:solidFill>
                <a:latin typeface="D-DIN"/>
                <a:ea typeface="D-DIN"/>
                <a:cs typeface="D-DIN"/>
                <a:sym typeface="D-DIN"/>
              </a:defRPr>
            </a:pPr>
            <a:r>
              <a:rPr b="1"/>
              <a:t>Ekterozeption: Wahrnehmung der Umwelt</a:t>
            </a:r>
            <a:endParaRPr b="1"/>
          </a:p>
          <a:p>
            <a:pPr marL="180473" indent="-180473" defTabSz="457200">
              <a:lnSpc>
                <a:spcPts val="1900"/>
              </a:lnSpc>
              <a:spcBef>
                <a:spcPts val="500"/>
              </a:spcBef>
              <a:buSzPct val="100000"/>
              <a:buChar char="•"/>
              <a:defRPr>
                <a:solidFill>
                  <a:schemeClr val="accent3">
                    <a:lumOff val="21999"/>
                  </a:schemeClr>
                </a:solidFill>
                <a:latin typeface="D-DIN"/>
                <a:ea typeface="D-DIN"/>
                <a:cs typeface="D-DIN"/>
                <a:sym typeface="D-DIN"/>
              </a:defRPr>
            </a:pPr>
            <a:r>
              <a:t>z.B. Informationen aus der Haut (Temperatur, Vibrationen, Druck, Schmerz), visuelle, auditorische, gustatorische oder olfaktorische Informationen</a:t>
            </a:r>
          </a:p>
          <a:p>
            <a:pPr defTabSz="457200">
              <a:lnSpc>
                <a:spcPts val="1900"/>
              </a:lnSpc>
              <a:spcBef>
                <a:spcPts val="500"/>
              </a:spcBef>
              <a:defRPr>
                <a:solidFill>
                  <a:schemeClr val="accent3">
                    <a:lumOff val="21999"/>
                  </a:schemeClr>
                </a:solidFill>
                <a:latin typeface="D-DIN"/>
                <a:ea typeface="D-DIN"/>
                <a:cs typeface="D-DIN"/>
                <a:sym typeface="D-DIN"/>
              </a:defRPr>
            </a:pPr>
          </a:p>
          <a:p>
            <a:pPr defTabSz="457200">
              <a:lnSpc>
                <a:spcPts val="1900"/>
              </a:lnSpc>
              <a:spcBef>
                <a:spcPts val="500"/>
              </a:spcBef>
              <a:defRPr>
                <a:solidFill>
                  <a:schemeClr val="accent3">
                    <a:lumOff val="21999"/>
                  </a:schemeClr>
                </a:solidFill>
                <a:latin typeface="D-DIN"/>
                <a:ea typeface="D-DIN"/>
                <a:cs typeface="D-DIN"/>
                <a:sym typeface="D-DIN"/>
              </a:defRPr>
            </a:pPr>
            <a:r>
              <a:rPr b="1"/>
              <a:t>Interozeption: Wahrnehmung von internen Prozessen</a:t>
            </a:r>
          </a:p>
          <a:p>
            <a:pPr marL="180473" indent="-180473" defTabSz="457200">
              <a:lnSpc>
                <a:spcPts val="1900"/>
              </a:lnSpc>
              <a:spcBef>
                <a:spcPts val="500"/>
              </a:spcBef>
              <a:buSzPct val="100000"/>
              <a:buChar char="•"/>
              <a:defRPr>
                <a:solidFill>
                  <a:schemeClr val="accent3">
                    <a:lumOff val="21999"/>
                  </a:schemeClr>
                </a:solidFill>
                <a:latin typeface="D-DIN"/>
                <a:ea typeface="D-DIN"/>
                <a:cs typeface="D-DIN"/>
                <a:sym typeface="D-DIN"/>
              </a:defRPr>
            </a:pPr>
            <a:r>
              <a:t>z.B. Messung des Blutdrucks, Level von Sauerstoff, CO2 und Zucker im Blut sowie Flüssigkeitsbedarf</a:t>
            </a:r>
          </a:p>
        </p:txBody>
      </p:sp>
      <p:sp>
        <p:nvSpPr>
          <p:cNvPr id="251" name="Titel 1"/>
          <p:cNvSpPr txBox="1"/>
          <p:nvPr>
            <p:ph type="title"/>
          </p:nvPr>
        </p:nvSpPr>
        <p:spPr>
          <a:prstGeom prst="rect">
            <a:avLst/>
          </a:prstGeom>
        </p:spPr>
        <p:txBody>
          <a:bodyPr/>
          <a:lstStyle/>
          <a:p>
            <a:pPr/>
            <a:r>
              <a:t>Arten von Wahrnehmungsinhalten</a:t>
            </a:r>
          </a:p>
        </p:txBody>
      </p:sp>
      <p:sp>
        <p:nvSpPr>
          <p:cNvPr id="252"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Titel 1"/>
          <p:cNvSpPr txBox="1"/>
          <p:nvPr>
            <p:ph type="title"/>
          </p:nvPr>
        </p:nvSpPr>
        <p:spPr>
          <a:xfrm>
            <a:off x="431799" y="112734"/>
            <a:ext cx="5079438" cy="864097"/>
          </a:xfrm>
          <a:prstGeom prst="rect">
            <a:avLst/>
          </a:prstGeom>
        </p:spPr>
        <p:txBody>
          <a:bodyPr/>
          <a:lstStyle/>
          <a:p>
            <a:pPr/>
            <a:r>
              <a:t>Exkurs: Out-of-Body Experiences</a:t>
            </a:r>
          </a:p>
        </p:txBody>
      </p:sp>
      <p:sp>
        <p:nvSpPr>
          <p:cNvPr id="256" name="Abbildung 1…"/>
          <p:cNvSpPr txBox="1"/>
          <p:nvPr/>
        </p:nvSpPr>
        <p:spPr>
          <a:xfrm>
            <a:off x="189507" y="1665583"/>
            <a:ext cx="3172118"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solidFill>
                  <a:srgbClr val="202122"/>
                </a:solidFill>
                <a:latin typeface="D-DIN"/>
                <a:ea typeface="D-DIN"/>
                <a:cs typeface="D-DIN"/>
                <a:sym typeface="D-DIN"/>
              </a:defRPr>
            </a:pPr>
            <a:r>
              <a:t>Abbildung 1</a:t>
            </a:r>
          </a:p>
          <a:p>
            <a:pPr defTabSz="457200">
              <a:defRPr i="1" sz="1200">
                <a:solidFill>
                  <a:srgbClr val="202122"/>
                </a:solidFill>
                <a:latin typeface="D-DIN"/>
                <a:ea typeface="D-DIN"/>
                <a:cs typeface="D-DIN"/>
                <a:sym typeface="D-DIN"/>
              </a:defRPr>
            </a:pPr>
            <a:r>
              <a:t>Illustration eines Gedichts von Robert Blair</a:t>
            </a:r>
          </a:p>
        </p:txBody>
      </p:sp>
      <p:sp>
        <p:nvSpPr>
          <p:cNvPr id="257" name="Schiavonetti, 1808"/>
          <p:cNvSpPr txBox="1"/>
          <p:nvPr/>
        </p:nvSpPr>
        <p:spPr>
          <a:xfrm>
            <a:off x="187358" y="5137174"/>
            <a:ext cx="2987383"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rgbClr val="202122"/>
                </a:solidFill>
                <a:latin typeface="D-DIN"/>
                <a:ea typeface="D-DIN"/>
                <a:cs typeface="D-DIN"/>
                <a:sym typeface="D-DIN"/>
              </a:defRPr>
            </a:lvl1pPr>
          </a:lstStyle>
          <a:p>
            <a:pPr/>
            <a:r>
              <a:t>Schiavonetti, 1808</a:t>
            </a:r>
          </a:p>
        </p:txBody>
      </p:sp>
      <p:sp>
        <p:nvSpPr>
          <p:cNvPr id="258" name="menschlichen Seele"/>
          <p:cNvSpPr txBox="1"/>
          <p:nvPr/>
        </p:nvSpPr>
        <p:spPr>
          <a:xfrm>
            <a:off x="3939406" y="1504826"/>
            <a:ext cx="4463825" cy="338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536170" indent="-155170">
              <a:buSzPct val="100000"/>
              <a:buChar char="-"/>
              <a:defRPr sz="1700">
                <a:solidFill>
                  <a:schemeClr val="accent3">
                    <a:lumOff val="44000"/>
                  </a:schemeClr>
                </a:solidFill>
              </a:defRPr>
            </a:pPr>
            <a:r>
              <a:t>menschlichen Seele</a:t>
            </a:r>
          </a:p>
        </p:txBody>
      </p:sp>
      <p:sp>
        <p:nvSpPr>
          <p:cNvPr id="259"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61" name="zeitlich begrenzter dissoziativer Zustand…"/>
          <p:cNvSpPr txBox="1"/>
          <p:nvPr/>
        </p:nvSpPr>
        <p:spPr>
          <a:xfrm>
            <a:off x="4059034" y="1350945"/>
            <a:ext cx="4234793" cy="443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21702" indent="-121702" defTabSz="457200">
              <a:buSzPct val="100000"/>
              <a:buChar char="-"/>
              <a:defRPr sz="1600">
                <a:latin typeface="+mn-lt"/>
                <a:ea typeface="+mn-ea"/>
                <a:cs typeface="+mn-cs"/>
                <a:sym typeface="Helvetica"/>
              </a:defRPr>
            </a:pPr>
            <a:r>
              <a:t>zeitlich begrenzter </a:t>
            </a:r>
            <a:r>
              <a:rPr b="1"/>
              <a:t>dissoziativer Zustand</a:t>
            </a:r>
            <a:endParaRPr b="1"/>
          </a:p>
          <a:p>
            <a:pPr marL="121702" indent="-121702" defTabSz="457200">
              <a:buSzPct val="100000"/>
              <a:buChar char="-"/>
              <a:defRPr sz="1600">
                <a:latin typeface="+mn-lt"/>
                <a:ea typeface="+mn-ea"/>
                <a:cs typeface="+mn-cs"/>
                <a:sym typeface="Helvetica"/>
              </a:defRPr>
            </a:pPr>
          </a:p>
          <a:p>
            <a:pPr marL="121702" indent="-121702" defTabSz="457200">
              <a:buSzPct val="100000"/>
              <a:buChar char="-"/>
              <a:defRPr sz="1600">
                <a:latin typeface="+mn-lt"/>
                <a:ea typeface="+mn-ea"/>
                <a:cs typeface="+mn-cs"/>
                <a:sym typeface="Helvetica"/>
              </a:defRPr>
            </a:pPr>
            <a:r>
              <a:t>tritt bei </a:t>
            </a:r>
            <a:r>
              <a:rPr b="1"/>
              <a:t>10% der Menschen mind. 1x</a:t>
            </a:r>
            <a:r>
              <a:t> im Leben auf</a:t>
            </a:r>
            <a:endParaRPr b="1"/>
          </a:p>
          <a:p>
            <a:pPr marL="121702" indent="-121702" defTabSz="457200">
              <a:buSzPct val="100000"/>
              <a:buChar char="-"/>
              <a:defRPr sz="1600">
                <a:latin typeface="+mn-lt"/>
                <a:ea typeface="+mn-ea"/>
                <a:cs typeface="+mn-cs"/>
                <a:sym typeface="Helvetica"/>
              </a:defRPr>
            </a:pPr>
            <a:endParaRPr b="1"/>
          </a:p>
          <a:p>
            <a:pPr marL="121702" indent="-121702" defTabSz="457200">
              <a:buSzPct val="100000"/>
              <a:buChar char="-"/>
              <a:defRPr sz="1600">
                <a:latin typeface="+mn-lt"/>
                <a:ea typeface="+mn-ea"/>
                <a:cs typeface="+mn-cs"/>
                <a:sym typeface="Helvetica"/>
              </a:defRPr>
            </a:pPr>
            <a:r>
              <a:t>3 Charakteristika: </a:t>
            </a:r>
          </a:p>
          <a:p>
            <a:pPr lvl="1" indent="228600" defTabSz="457200">
              <a:defRPr sz="1600">
                <a:latin typeface="+mn-lt"/>
                <a:ea typeface="+mn-ea"/>
                <a:cs typeface="+mn-cs"/>
                <a:sym typeface="Helvetica"/>
              </a:defRPr>
            </a:pPr>
          </a:p>
          <a:p>
            <a:pPr lvl="1" indent="228600" defTabSz="457200">
              <a:defRPr sz="1600">
                <a:latin typeface="+mn-lt"/>
                <a:ea typeface="+mn-ea"/>
                <a:cs typeface="+mn-cs"/>
                <a:sym typeface="Helvetica"/>
              </a:defRPr>
            </a:pPr>
            <a:r>
              <a:t>1. </a:t>
            </a:r>
            <a:r>
              <a:rPr b="1"/>
              <a:t>Disembodiment</a:t>
            </a:r>
            <a:r>
              <a:t>: Eindruck als befände </a:t>
            </a:r>
          </a:p>
          <a:p>
            <a:pPr lvl="1" indent="228600" defTabSz="457200">
              <a:defRPr sz="1600">
                <a:latin typeface="+mn-lt"/>
                <a:ea typeface="+mn-ea"/>
                <a:cs typeface="+mn-cs"/>
                <a:sym typeface="Helvetica"/>
              </a:defRPr>
            </a:pPr>
            <a:r>
              <a:t>    man sich außerhalb des eigenen </a:t>
            </a:r>
          </a:p>
          <a:p>
            <a:pPr lvl="1" indent="228600" defTabSz="457200">
              <a:defRPr sz="1600">
                <a:latin typeface="+mn-lt"/>
                <a:ea typeface="+mn-ea"/>
                <a:cs typeface="+mn-cs"/>
                <a:sym typeface="Helvetica"/>
              </a:defRPr>
            </a:pPr>
            <a:r>
              <a:t>    Körpers</a:t>
            </a:r>
          </a:p>
          <a:p>
            <a:pPr lvl="1" indent="228600" defTabSz="457200">
              <a:defRPr sz="1600">
                <a:latin typeface="+mn-lt"/>
                <a:ea typeface="+mn-ea"/>
                <a:cs typeface="+mn-cs"/>
                <a:sym typeface="Helvetica"/>
              </a:defRPr>
            </a:pPr>
          </a:p>
          <a:p>
            <a:pPr lvl="1" indent="228600" defTabSz="457200">
              <a:defRPr sz="1600">
                <a:latin typeface="+mn-lt"/>
                <a:ea typeface="+mn-ea"/>
                <a:cs typeface="+mn-cs"/>
                <a:sym typeface="Helvetica"/>
              </a:defRPr>
            </a:pPr>
            <a:r>
              <a:t>2. </a:t>
            </a:r>
            <a:r>
              <a:rPr b="1"/>
              <a:t>Vogelperspektive: </a:t>
            </a:r>
            <a:r>
              <a:t>Eindruck, als  </a:t>
            </a:r>
          </a:p>
          <a:p>
            <a:pPr lvl="1" indent="228600" defTabSz="457200">
              <a:defRPr sz="1600">
                <a:latin typeface="+mn-lt"/>
                <a:ea typeface="+mn-ea"/>
                <a:cs typeface="+mn-cs"/>
                <a:sym typeface="Helvetica"/>
              </a:defRPr>
            </a:pPr>
            <a:r>
              <a:t>    sähe man die Welt von einem </a:t>
            </a:r>
          </a:p>
          <a:p>
            <a:pPr lvl="1" indent="228600" defTabSz="457200">
              <a:defRPr sz="1600">
                <a:latin typeface="+mn-lt"/>
                <a:ea typeface="+mn-ea"/>
                <a:cs typeface="+mn-cs"/>
                <a:sym typeface="Helvetica"/>
              </a:defRPr>
            </a:pPr>
            <a:r>
              <a:t>    erhöhten, entfernten Standpunkt aus</a:t>
            </a:r>
          </a:p>
          <a:p>
            <a:pPr lvl="1" indent="228600" defTabSz="457200">
              <a:defRPr sz="1600">
                <a:latin typeface="+mn-lt"/>
                <a:ea typeface="+mn-ea"/>
                <a:cs typeface="+mn-cs"/>
                <a:sym typeface="Helvetica"/>
              </a:defRPr>
            </a:pPr>
          </a:p>
          <a:p>
            <a:pPr lvl="1" indent="228600" defTabSz="457200">
              <a:defRPr sz="1600">
                <a:latin typeface="+mn-lt"/>
                <a:ea typeface="+mn-ea"/>
                <a:cs typeface="+mn-cs"/>
                <a:sym typeface="Helvetica"/>
              </a:defRPr>
            </a:pPr>
            <a:r>
              <a:t>3. </a:t>
            </a:r>
            <a:r>
              <a:rPr b="1"/>
              <a:t>Autoskopie</a:t>
            </a:r>
            <a:r>
              <a:t>: Eindruck, als sähe man  </a:t>
            </a:r>
          </a:p>
          <a:p>
            <a:pPr lvl="1" indent="228600" defTabSz="457200">
              <a:defRPr sz="1600">
                <a:latin typeface="+mn-lt"/>
                <a:ea typeface="+mn-ea"/>
                <a:cs typeface="+mn-cs"/>
                <a:sym typeface="Helvetica"/>
              </a:defRPr>
            </a:pPr>
            <a:r>
              <a:t>    den eigenen Körper aus dieser  </a:t>
            </a:r>
          </a:p>
          <a:p>
            <a:pPr lvl="1" indent="228600" defTabSz="457200">
              <a:defRPr sz="1600">
                <a:latin typeface="+mn-lt"/>
                <a:ea typeface="+mn-ea"/>
                <a:cs typeface="+mn-cs"/>
                <a:sym typeface="Helvetica"/>
              </a:defRPr>
            </a:pPr>
            <a:r>
              <a:t>    Perspektive</a:t>
            </a:r>
          </a:p>
        </p:txBody>
      </p:sp>
      <p:pic>
        <p:nvPicPr>
          <p:cNvPr id="262" name="out_of_body.jpeg" descr="out_of_body.jpeg"/>
          <p:cNvPicPr>
            <a:picLocks noChangeAspect="1"/>
          </p:cNvPicPr>
          <p:nvPr/>
        </p:nvPicPr>
        <p:blipFill>
          <a:blip r:embed="rId3">
            <a:extLst/>
          </a:blip>
          <a:srcRect l="5445" t="4196" r="2700" b="0"/>
          <a:stretch>
            <a:fillRect/>
          </a:stretch>
        </p:blipFill>
        <p:spPr>
          <a:xfrm>
            <a:off x="212401" y="2150589"/>
            <a:ext cx="3378876" cy="295590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6" name="Bildschirmfoto 2021-06-08 um 17.15.01.png" descr="Bildschirmfoto 2021-06-08 um 17.15.01.png"/>
          <p:cNvPicPr>
            <a:picLocks noChangeAspect="0"/>
          </p:cNvPicPr>
          <p:nvPr/>
        </p:nvPicPr>
        <p:blipFill>
          <a:blip r:embed="rId3">
            <a:alphaModFix amt="71614"/>
            <a:extLst/>
          </a:blip>
          <a:stretch>
            <a:fillRect/>
          </a:stretch>
        </p:blipFill>
        <p:spPr>
          <a:xfrm>
            <a:off x="141026" y="1687141"/>
            <a:ext cx="3657691" cy="2808764"/>
          </a:xfrm>
          <a:prstGeom prst="rect">
            <a:avLst/>
          </a:prstGeom>
          <a:ln w="12700">
            <a:miter lim="400000"/>
          </a:ln>
        </p:spPr>
      </p:pic>
      <p:sp>
        <p:nvSpPr>
          <p:cNvPr id="267" name="Titel 1"/>
          <p:cNvSpPr txBox="1"/>
          <p:nvPr>
            <p:ph type="title"/>
          </p:nvPr>
        </p:nvSpPr>
        <p:spPr>
          <a:xfrm>
            <a:off x="431799" y="112734"/>
            <a:ext cx="5079438" cy="864097"/>
          </a:xfrm>
          <a:prstGeom prst="rect">
            <a:avLst/>
          </a:prstGeom>
        </p:spPr>
        <p:txBody>
          <a:bodyPr/>
          <a:lstStyle/>
          <a:p>
            <a:pPr/>
            <a:r>
              <a:t>Exkurs: Out-of-Body Experiences</a:t>
            </a:r>
          </a:p>
        </p:txBody>
      </p:sp>
      <p:sp>
        <p:nvSpPr>
          <p:cNvPr id="268"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70" name="in „natürlichen“ Situationen bei besonders niedrigem oder hohem Arousal:…"/>
          <p:cNvSpPr txBox="1"/>
          <p:nvPr/>
        </p:nvSpPr>
        <p:spPr>
          <a:xfrm>
            <a:off x="3447513" y="1013368"/>
            <a:ext cx="5040168" cy="496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ct val="130000"/>
              </a:lnSpc>
              <a:defRPr sz="1700">
                <a:latin typeface="D-DIN"/>
                <a:ea typeface="D-DIN"/>
                <a:cs typeface="D-DIN"/>
                <a:sym typeface="D-DIN"/>
              </a:defRPr>
            </a:pPr>
          </a:p>
          <a:p>
            <a:pPr marL="182553" indent="-182553" defTabSz="457200">
              <a:lnSpc>
                <a:spcPct val="130000"/>
              </a:lnSpc>
              <a:buSzPct val="100000"/>
              <a:buChar char="-"/>
              <a:defRPr sz="1700">
                <a:latin typeface="D-DIN"/>
                <a:ea typeface="D-DIN"/>
                <a:cs typeface="D-DIN"/>
                <a:sym typeface="D-DIN"/>
              </a:defRPr>
            </a:pPr>
            <a:r>
              <a:t>in „natürlichen“ Situationen </a:t>
            </a:r>
            <a:r>
              <a:rPr b="1"/>
              <a:t>bei besonders niedrigem oder hohem Arousal</a:t>
            </a:r>
            <a:r>
              <a:t>: </a:t>
            </a:r>
          </a:p>
          <a:p>
            <a:pPr lvl="1" marL="561473" indent="-180473" defTabSz="457200">
              <a:lnSpc>
                <a:spcPct val="130000"/>
              </a:lnSpc>
              <a:buSzPct val="100000"/>
              <a:buChar char="•"/>
              <a:defRPr sz="1700">
                <a:latin typeface="D-DIN"/>
                <a:ea typeface="D-DIN"/>
                <a:cs typeface="D-DIN"/>
                <a:sym typeface="D-DIN"/>
              </a:defRPr>
            </a:pPr>
            <a:r>
              <a:t>z.B. beim Einschlafen oder bei sens. Deprivation</a:t>
            </a:r>
          </a:p>
          <a:p>
            <a:pPr lvl="1" marL="561473" indent="-180473" defTabSz="457200">
              <a:lnSpc>
                <a:spcPct val="130000"/>
              </a:lnSpc>
              <a:buSzPct val="100000"/>
              <a:buChar char="•"/>
              <a:defRPr sz="1700">
                <a:latin typeface="D-DIN"/>
                <a:ea typeface="D-DIN"/>
                <a:cs typeface="D-DIN"/>
                <a:sym typeface="D-DIN"/>
              </a:defRPr>
            </a:pPr>
            <a:r>
              <a:t>z.B. sens. Overload, große phys. Anstrengung, Drogeneinfluss, Nahtoderfahrung</a:t>
            </a:r>
          </a:p>
          <a:p>
            <a:pPr lvl="1" marL="561473" indent="-180473" defTabSz="457200">
              <a:lnSpc>
                <a:spcPct val="130000"/>
              </a:lnSpc>
              <a:buSzPct val="100000"/>
              <a:buChar char="•"/>
              <a:defRPr sz="1700">
                <a:latin typeface="D-DIN"/>
                <a:ea typeface="D-DIN"/>
                <a:cs typeface="D-DIN"/>
                <a:sym typeface="D-DIN"/>
              </a:defRPr>
            </a:pPr>
          </a:p>
          <a:p>
            <a:pPr marL="182553" indent="-182553" defTabSz="457200">
              <a:lnSpc>
                <a:spcPct val="130000"/>
              </a:lnSpc>
              <a:buSzPct val="100000"/>
              <a:buChar char="-"/>
              <a:defRPr sz="1700">
                <a:latin typeface="D-DIN"/>
                <a:ea typeface="D-DIN"/>
                <a:cs typeface="D-DIN"/>
                <a:sym typeface="D-DIN"/>
              </a:defRPr>
            </a:pPr>
            <a:r>
              <a:t>in Studien z.B. </a:t>
            </a:r>
            <a:r>
              <a:rPr b="1"/>
              <a:t>bei elektrischer Stimulation der rechten temporoparietalen Junction</a:t>
            </a:r>
          </a:p>
          <a:p>
            <a:pPr lvl="1" marL="561473" indent="-180473" defTabSz="457200">
              <a:lnSpc>
                <a:spcPct val="130000"/>
              </a:lnSpc>
              <a:buSzPct val="100000"/>
              <a:buChar char="•"/>
              <a:defRPr sz="1700">
                <a:latin typeface="D-DIN"/>
                <a:ea typeface="D-DIN"/>
                <a:cs typeface="D-DIN"/>
                <a:sym typeface="D-DIN"/>
              </a:defRPr>
            </a:pPr>
            <a:r>
              <a:t>rTPJ: Repräsentation der Position des eigenen Körpers im Raum</a:t>
            </a:r>
          </a:p>
          <a:p>
            <a:pPr lvl="1" marL="561473" indent="-180473" defTabSz="457200">
              <a:lnSpc>
                <a:spcPct val="130000"/>
              </a:lnSpc>
              <a:buSzPct val="100000"/>
              <a:buChar char="•"/>
              <a:defRPr sz="1700">
                <a:latin typeface="D-DIN"/>
                <a:ea typeface="D-DIN"/>
                <a:cs typeface="D-DIN"/>
                <a:sym typeface="D-DIN"/>
              </a:defRPr>
            </a:pPr>
            <a:r>
              <a:t>gestützt durch Studien mit Läsionspatient*innen</a:t>
            </a:r>
          </a:p>
        </p:txBody>
      </p:sp>
      <p:sp>
        <p:nvSpPr>
          <p:cNvPr id="271" name="Abbildung 2…"/>
          <p:cNvSpPr txBox="1"/>
          <p:nvPr/>
        </p:nvSpPr>
        <p:spPr>
          <a:xfrm>
            <a:off x="285015" y="1376868"/>
            <a:ext cx="3172118"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solidFill>
                  <a:srgbClr val="202122"/>
                </a:solidFill>
                <a:latin typeface="D-DIN"/>
                <a:ea typeface="D-DIN"/>
                <a:cs typeface="D-DIN"/>
                <a:sym typeface="D-DIN"/>
              </a:defRPr>
            </a:pPr>
            <a:r>
              <a:t>Abbildung 2</a:t>
            </a:r>
          </a:p>
          <a:p>
            <a:pPr defTabSz="457200">
              <a:defRPr sz="1200">
                <a:solidFill>
                  <a:srgbClr val="202122"/>
                </a:solidFill>
                <a:latin typeface="D-DIN"/>
                <a:ea typeface="D-DIN"/>
                <a:cs typeface="D-DIN"/>
                <a:sym typeface="D-DIN"/>
              </a:defRPr>
            </a:pPr>
            <a:r>
              <a:t>rechte temporoparietale Junction</a:t>
            </a:r>
          </a:p>
        </p:txBody>
      </p:sp>
      <p:sp>
        <p:nvSpPr>
          <p:cNvPr id="272" name="Blanke &amp; Arzy, 2005"/>
          <p:cNvSpPr txBox="1"/>
          <p:nvPr/>
        </p:nvSpPr>
        <p:spPr>
          <a:xfrm>
            <a:off x="225472" y="4501308"/>
            <a:ext cx="3172118"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rgbClr val="202122"/>
                </a:solidFill>
                <a:latin typeface="D-DIN"/>
                <a:ea typeface="D-DIN"/>
                <a:cs typeface="D-DIN"/>
                <a:sym typeface="D-DIN"/>
              </a:defRPr>
            </a:lvl1pPr>
          </a:lstStyle>
          <a:p>
            <a:pPr/>
            <a:r>
              <a:t>Blanke &amp; Arzy, 2005</a:t>
            </a:r>
          </a:p>
        </p:txBody>
      </p:sp>
      <p:pic>
        <p:nvPicPr>
          <p:cNvPr id="274" name="Verbindungslinie" descr="Verbindungslinie"/>
          <p:cNvPicPr>
            <a:picLocks noChangeAspect="0"/>
          </p:cNvPicPr>
          <p:nvPr/>
        </p:nvPicPr>
        <p:blipFill>
          <a:blip r:embed="rId4">
            <a:extLst/>
          </a:blip>
          <a:stretch>
            <a:fillRect/>
          </a:stretch>
        </p:blipFill>
        <p:spPr>
          <a:xfrm>
            <a:off x="1536060" y="3269172"/>
            <a:ext cx="2040343" cy="1123151"/>
          </a:xfrm>
          <a:prstGeom prst="rect">
            <a:avLst/>
          </a:prstGeom>
          <a:effectLst>
            <a:outerShdw sx="100000" sy="100000" kx="0" ky="0" algn="b" rotWithShape="0" blurRad="1270000" dist="62323" dir="1299493">
              <a:schemeClr val="accent3">
                <a:lumOff val="44000"/>
              </a:schemeClr>
            </a:outerShdw>
          </a:effectLst>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Propriozeption: Wahrnehmung des eigenen Körpers…"/>
          <p:cNvSpPr txBox="1"/>
          <p:nvPr/>
        </p:nvSpPr>
        <p:spPr>
          <a:xfrm>
            <a:off x="357542" y="1493069"/>
            <a:ext cx="7408654" cy="4223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900"/>
              </a:lnSpc>
              <a:spcBef>
                <a:spcPts val="500"/>
              </a:spcBef>
              <a:defRPr>
                <a:latin typeface="D-DIN"/>
                <a:ea typeface="D-DIN"/>
                <a:cs typeface="D-DIN"/>
                <a:sym typeface="D-DIN"/>
              </a:defRPr>
            </a:pPr>
            <a:r>
              <a:rPr b="1"/>
              <a:t>Propriozeption: Wahrnehmung des eigenen Körpers</a:t>
            </a:r>
            <a:endParaRPr b="1"/>
          </a:p>
          <a:p>
            <a:pPr marL="180473" indent="-180473" defTabSz="457200">
              <a:lnSpc>
                <a:spcPts val="1900"/>
              </a:lnSpc>
              <a:spcBef>
                <a:spcPts val="500"/>
              </a:spcBef>
              <a:buSzPct val="100000"/>
              <a:buChar char="•"/>
              <a:defRPr>
                <a:latin typeface="D-DIN"/>
                <a:ea typeface="D-DIN"/>
                <a:cs typeface="D-DIN"/>
                <a:sym typeface="D-DIN"/>
              </a:defRPr>
            </a:pPr>
            <a:r>
              <a:t>Wahrnehmung von Position des Körpers im Raum, Schwere, Spannung, Kraft, Geschwindigkeit</a:t>
            </a:r>
          </a:p>
          <a:p>
            <a:pPr marL="180473" indent="-180473" defTabSz="457200">
              <a:lnSpc>
                <a:spcPts val="1900"/>
              </a:lnSpc>
              <a:spcBef>
                <a:spcPts val="500"/>
              </a:spcBef>
              <a:buSzPct val="100000"/>
              <a:buChar char="•"/>
              <a:defRPr>
                <a:latin typeface="D-DIN"/>
                <a:ea typeface="D-DIN"/>
                <a:cs typeface="D-DIN"/>
                <a:sym typeface="D-DIN"/>
              </a:defRPr>
            </a:pPr>
            <a:r>
              <a:t>Informationen aus der Haut, dem Vestibularorgan im Ohr und von Propriozeptoren (= Mechanorezeptoren, die Zustand &amp; Zustandsänderungen von Muskeln, Sehnen und Gelenken messen)</a:t>
            </a:r>
          </a:p>
          <a:p>
            <a:pPr defTabSz="457200">
              <a:lnSpc>
                <a:spcPts val="1900"/>
              </a:lnSpc>
              <a:spcBef>
                <a:spcPts val="500"/>
              </a:spcBef>
              <a:defRPr>
                <a:latin typeface="D-DIN"/>
                <a:ea typeface="D-DIN"/>
                <a:cs typeface="D-DIN"/>
                <a:sym typeface="D-DIN"/>
              </a:defRPr>
            </a:pPr>
          </a:p>
          <a:p>
            <a:pPr defTabSz="457200">
              <a:lnSpc>
                <a:spcPts val="1900"/>
              </a:lnSpc>
              <a:spcBef>
                <a:spcPts val="500"/>
              </a:spcBef>
              <a:defRPr>
                <a:latin typeface="D-DIN"/>
                <a:ea typeface="D-DIN"/>
                <a:cs typeface="D-DIN"/>
                <a:sym typeface="D-DIN"/>
              </a:defRPr>
            </a:pPr>
            <a:r>
              <a:rPr b="1"/>
              <a:t>Ekterozeption: Wahrnehmung der Umwelt</a:t>
            </a:r>
            <a:endParaRPr b="1"/>
          </a:p>
          <a:p>
            <a:pPr marL="180473" indent="-180473" defTabSz="457200">
              <a:lnSpc>
                <a:spcPts val="1900"/>
              </a:lnSpc>
              <a:spcBef>
                <a:spcPts val="500"/>
              </a:spcBef>
              <a:buSzPct val="100000"/>
              <a:buChar char="•"/>
              <a:defRPr>
                <a:latin typeface="D-DIN"/>
                <a:ea typeface="D-DIN"/>
                <a:cs typeface="D-DIN"/>
                <a:sym typeface="D-DIN"/>
              </a:defRPr>
            </a:pPr>
            <a:r>
              <a:t>z.B. Informationen aus der Haut (Temperatur, Vibrationen, Druck, Schmerz), visuelle, auditorische, gustatorische oder olfaktorische Informationen</a:t>
            </a:r>
          </a:p>
          <a:p>
            <a:pPr defTabSz="457200">
              <a:lnSpc>
                <a:spcPts val="1900"/>
              </a:lnSpc>
              <a:spcBef>
                <a:spcPts val="500"/>
              </a:spcBef>
              <a:defRPr>
                <a:solidFill>
                  <a:schemeClr val="accent3">
                    <a:lumOff val="21999"/>
                  </a:schemeClr>
                </a:solidFill>
                <a:latin typeface="D-DIN"/>
                <a:ea typeface="D-DIN"/>
                <a:cs typeface="D-DIN"/>
                <a:sym typeface="D-DIN"/>
              </a:defRPr>
            </a:pPr>
          </a:p>
          <a:p>
            <a:pPr defTabSz="457200">
              <a:lnSpc>
                <a:spcPts val="1900"/>
              </a:lnSpc>
              <a:spcBef>
                <a:spcPts val="500"/>
              </a:spcBef>
              <a:defRPr>
                <a:solidFill>
                  <a:schemeClr val="accent3">
                    <a:lumOff val="21999"/>
                  </a:schemeClr>
                </a:solidFill>
                <a:latin typeface="D-DIN"/>
                <a:ea typeface="D-DIN"/>
                <a:cs typeface="D-DIN"/>
                <a:sym typeface="D-DIN"/>
              </a:defRPr>
            </a:pPr>
            <a:r>
              <a:rPr b="1"/>
              <a:t>Interozeption: Wahrnehmung von internen Prozessen</a:t>
            </a:r>
          </a:p>
          <a:p>
            <a:pPr marL="180473" indent="-180473" defTabSz="457200">
              <a:lnSpc>
                <a:spcPts val="1900"/>
              </a:lnSpc>
              <a:spcBef>
                <a:spcPts val="500"/>
              </a:spcBef>
              <a:buSzPct val="100000"/>
              <a:buChar char="•"/>
              <a:defRPr>
                <a:solidFill>
                  <a:schemeClr val="accent3">
                    <a:lumOff val="21999"/>
                  </a:schemeClr>
                </a:solidFill>
                <a:latin typeface="D-DIN"/>
                <a:ea typeface="D-DIN"/>
                <a:cs typeface="D-DIN"/>
                <a:sym typeface="D-DIN"/>
              </a:defRPr>
            </a:pPr>
            <a:r>
              <a:t>z.B. Messung des Blutdrucks, Level von Sauerstoff, CO2 und Zucker im Blut sowie Flüssigkeitsbedarf</a:t>
            </a:r>
          </a:p>
        </p:txBody>
      </p:sp>
      <p:sp>
        <p:nvSpPr>
          <p:cNvPr id="279" name="Titel 1"/>
          <p:cNvSpPr txBox="1"/>
          <p:nvPr>
            <p:ph type="title"/>
          </p:nvPr>
        </p:nvSpPr>
        <p:spPr>
          <a:prstGeom prst="rect">
            <a:avLst/>
          </a:prstGeom>
        </p:spPr>
        <p:txBody>
          <a:bodyPr/>
          <a:lstStyle/>
          <a:p>
            <a:pPr/>
            <a:r>
              <a:t>Arten von Wahrnehmungsinhalten</a:t>
            </a:r>
          </a:p>
        </p:txBody>
      </p:sp>
      <p:sp>
        <p:nvSpPr>
          <p:cNvPr id="280"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Titel 1"/>
          <p:cNvSpPr txBox="1"/>
          <p:nvPr>
            <p:ph type="title"/>
          </p:nvPr>
        </p:nvSpPr>
        <p:spPr>
          <a:xfrm>
            <a:off x="431799" y="112734"/>
            <a:ext cx="4494686" cy="864097"/>
          </a:xfrm>
          <a:prstGeom prst="rect">
            <a:avLst/>
          </a:prstGeom>
        </p:spPr>
        <p:txBody>
          <a:bodyPr/>
          <a:lstStyle/>
          <a:p>
            <a:pPr/>
            <a:r>
              <a:t>Was sind Phantomschmerzen?</a:t>
            </a:r>
          </a:p>
        </p:txBody>
      </p:sp>
      <p:pic>
        <p:nvPicPr>
          <p:cNvPr id="284" name="Lord_Nelson.jpeg" descr="Lord_Nelson.jpeg"/>
          <p:cNvPicPr>
            <a:picLocks noChangeAspect="1"/>
          </p:cNvPicPr>
          <p:nvPr/>
        </p:nvPicPr>
        <p:blipFill>
          <a:blip r:embed="rId3">
            <a:extLst/>
          </a:blip>
          <a:srcRect l="0" t="11461" r="0" b="4958"/>
          <a:stretch>
            <a:fillRect/>
          </a:stretch>
        </p:blipFill>
        <p:spPr>
          <a:xfrm>
            <a:off x="469157" y="1523435"/>
            <a:ext cx="3644787" cy="4427634"/>
          </a:xfrm>
          <a:prstGeom prst="rect">
            <a:avLst/>
          </a:prstGeom>
          <a:ln w="12700">
            <a:miter lim="400000"/>
          </a:ln>
        </p:spPr>
      </p:pic>
      <p:sp>
        <p:nvSpPr>
          <p:cNvPr id="285" name="Beechey, 1801"/>
          <p:cNvSpPr txBox="1"/>
          <p:nvPr/>
        </p:nvSpPr>
        <p:spPr>
          <a:xfrm>
            <a:off x="420714" y="5906681"/>
            <a:ext cx="2987383"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rgbClr val="202122"/>
                </a:solidFill>
                <a:latin typeface="D-DIN"/>
                <a:ea typeface="D-DIN"/>
                <a:cs typeface="D-DIN"/>
                <a:sym typeface="D-DIN"/>
              </a:defRPr>
            </a:lvl1pPr>
          </a:lstStyle>
          <a:p>
            <a:pPr/>
            <a:r>
              <a:t>Beechey, 1801</a:t>
            </a:r>
          </a:p>
        </p:txBody>
      </p:sp>
      <p:sp>
        <p:nvSpPr>
          <p:cNvPr id="286" name="erstmalige Beschreibung:        1552 von Ambroise Paré (franz. Arzt)…"/>
          <p:cNvSpPr txBox="1"/>
          <p:nvPr/>
        </p:nvSpPr>
        <p:spPr>
          <a:xfrm>
            <a:off x="4513722" y="2254626"/>
            <a:ext cx="3440874" cy="2878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55170" indent="-155170">
              <a:buSzPct val="100000"/>
              <a:buChar char="-"/>
              <a:defRPr sz="1700"/>
            </a:pPr>
            <a:r>
              <a:t>erstmalige Beschreibung:        1552 von Ambroise Paré (franz. Arzt)</a:t>
            </a:r>
          </a:p>
          <a:p>
            <a:pPr marL="155170" indent="-155170">
              <a:buSzPct val="100000"/>
              <a:buChar char="-"/>
              <a:defRPr sz="1700"/>
            </a:pPr>
          </a:p>
          <a:p>
            <a:pPr marL="155170" indent="-155170">
              <a:buSzPct val="100000"/>
              <a:buChar char="-"/>
              <a:defRPr sz="1700"/>
            </a:pPr>
            <a:r>
              <a:t>erster Bericht aus 1. Hand: William Porterfield (ca. 1696 - 1771)</a:t>
            </a:r>
          </a:p>
          <a:p>
            <a:pPr>
              <a:defRPr sz="1700"/>
            </a:pPr>
          </a:p>
          <a:p>
            <a:pPr marL="155170" indent="-155170">
              <a:buSzPct val="100000"/>
              <a:buChar char="-"/>
              <a:defRPr sz="1700"/>
            </a:pPr>
            <a:r>
              <a:t>berühmtester Fall:               Admiral Nelson (1758 - 1805)</a:t>
            </a:r>
          </a:p>
        </p:txBody>
      </p:sp>
      <p:sp>
        <p:nvSpPr>
          <p:cNvPr id="287"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89" name="Abbildung 3…"/>
          <p:cNvSpPr txBox="1"/>
          <p:nvPr/>
        </p:nvSpPr>
        <p:spPr>
          <a:xfrm>
            <a:off x="422863" y="1161385"/>
            <a:ext cx="3172118"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rgbClr val="202122"/>
                </a:solidFill>
                <a:latin typeface="D-DIN"/>
                <a:ea typeface="D-DIN"/>
                <a:cs typeface="D-DIN"/>
                <a:sym typeface="D-DIN"/>
              </a:defRPr>
            </a:pPr>
            <a:r>
              <a:t>Abbildung 3</a:t>
            </a:r>
          </a:p>
          <a:p>
            <a:pPr defTabSz="457200">
              <a:defRPr i="1" sz="800">
                <a:solidFill>
                  <a:srgbClr val="202122"/>
                </a:solidFill>
                <a:latin typeface="D-DIN"/>
                <a:ea typeface="D-DIN"/>
                <a:cs typeface="D-DIN"/>
                <a:sym typeface="D-DIN"/>
              </a:defRPr>
            </a:pPr>
            <a:r>
              <a:t>Ölgemälde vom britischen Admiral Horatio Nelson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Titel 1"/>
          <p:cNvSpPr txBox="1"/>
          <p:nvPr>
            <p:ph type="title"/>
          </p:nvPr>
        </p:nvSpPr>
        <p:spPr>
          <a:xfrm>
            <a:off x="431799" y="112734"/>
            <a:ext cx="4494686" cy="864097"/>
          </a:xfrm>
          <a:prstGeom prst="rect">
            <a:avLst/>
          </a:prstGeom>
        </p:spPr>
        <p:txBody>
          <a:bodyPr/>
          <a:lstStyle/>
          <a:p>
            <a:pPr/>
            <a:r>
              <a:t>Was sind Phantomschmerzen?</a:t>
            </a:r>
          </a:p>
        </p:txBody>
      </p:sp>
      <p:sp>
        <p:nvSpPr>
          <p:cNvPr id="294" name="Abbildung 4…"/>
          <p:cNvSpPr txBox="1"/>
          <p:nvPr/>
        </p:nvSpPr>
        <p:spPr>
          <a:xfrm>
            <a:off x="422863" y="1277927"/>
            <a:ext cx="3295910"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solidFill>
                  <a:srgbClr val="202122"/>
                </a:solidFill>
                <a:latin typeface="D-DIN"/>
                <a:ea typeface="D-DIN"/>
                <a:cs typeface="D-DIN"/>
                <a:sym typeface="D-DIN"/>
              </a:defRPr>
            </a:pPr>
            <a:r>
              <a:t>Abbildung 4</a:t>
            </a:r>
          </a:p>
          <a:p>
            <a:pPr defTabSz="457200">
              <a:defRPr i="1" sz="1200">
                <a:solidFill>
                  <a:srgbClr val="202122"/>
                </a:solidFill>
                <a:latin typeface="D-DIN"/>
                <a:ea typeface="D-DIN"/>
                <a:cs typeface="D-DIN"/>
                <a:sym typeface="D-DIN"/>
              </a:defRPr>
            </a:pPr>
            <a:r>
              <a:t>Yukako Fukushima fertigt u.a. Fingerprothesen für ehemalige Mitglieder der Yakuza an.</a:t>
            </a:r>
          </a:p>
        </p:txBody>
      </p:sp>
      <p:sp>
        <p:nvSpPr>
          <p:cNvPr id="295" name="McCurry, 2016"/>
          <p:cNvSpPr txBox="1"/>
          <p:nvPr/>
        </p:nvSpPr>
        <p:spPr>
          <a:xfrm>
            <a:off x="439710" y="5735716"/>
            <a:ext cx="2987383"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rgbClr val="202122"/>
                </a:solidFill>
                <a:latin typeface="D-DIN"/>
                <a:ea typeface="D-DIN"/>
                <a:cs typeface="D-DIN"/>
                <a:sym typeface="D-DIN"/>
              </a:defRPr>
            </a:lvl1pPr>
          </a:lstStyle>
          <a:p>
            <a:pPr/>
            <a:r>
              <a:t>McCurry, 2016</a:t>
            </a:r>
          </a:p>
        </p:txBody>
      </p:sp>
      <p:pic>
        <p:nvPicPr>
          <p:cNvPr id="296" name="prosthetic_fingers.jpeg" descr="prosthetic_fingers.jpeg"/>
          <p:cNvPicPr>
            <a:picLocks noChangeAspect="1"/>
          </p:cNvPicPr>
          <p:nvPr/>
        </p:nvPicPr>
        <p:blipFill>
          <a:blip r:embed="rId3">
            <a:extLst/>
          </a:blip>
          <a:srcRect l="0" t="0" r="49958" b="0"/>
          <a:stretch>
            <a:fillRect/>
          </a:stretch>
        </p:blipFill>
        <p:spPr>
          <a:xfrm>
            <a:off x="471403" y="1935659"/>
            <a:ext cx="3174096" cy="3805720"/>
          </a:xfrm>
          <a:prstGeom prst="rect">
            <a:avLst/>
          </a:prstGeom>
          <a:ln w="12700">
            <a:miter lim="400000"/>
          </a:ln>
        </p:spPr>
      </p:pic>
      <p:sp>
        <p:nvSpPr>
          <p:cNvPr id="297" name="Phantomwahrnehmungen treten…"/>
          <p:cNvSpPr txBox="1"/>
          <p:nvPr/>
        </p:nvSpPr>
        <p:spPr>
          <a:xfrm>
            <a:off x="3989301" y="1694524"/>
            <a:ext cx="4463825" cy="39956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200"/>
              </a:lnSpc>
              <a:defRPr b="1"/>
            </a:pPr>
            <a:r>
              <a:t>Phantomwahrnehmungen treten </a:t>
            </a:r>
          </a:p>
          <a:p>
            <a:pPr>
              <a:lnSpc>
                <a:spcPts val="2200"/>
              </a:lnSpc>
              <a:defRPr b="1"/>
            </a:pPr>
            <a:r>
              <a:t>auf als Folge… </a:t>
            </a:r>
          </a:p>
          <a:p>
            <a:pPr>
              <a:lnSpc>
                <a:spcPts val="2200"/>
              </a:lnSpc>
            </a:pPr>
          </a:p>
          <a:p>
            <a:pPr>
              <a:lnSpc>
                <a:spcPts val="2200"/>
              </a:lnSpc>
              <a:defRPr b="1"/>
            </a:pPr>
            <a:r>
              <a:t>… von Deaffarenzierung:</a:t>
            </a:r>
          </a:p>
          <a:p>
            <a:pPr lvl="1" marL="541421" indent="-160421">
              <a:lnSpc>
                <a:spcPts val="2200"/>
              </a:lnSpc>
              <a:buSzPct val="100000"/>
              <a:buChar char="•"/>
            </a:pPr>
            <a:r>
              <a:t>durch Verletzung</a:t>
            </a:r>
          </a:p>
          <a:p>
            <a:pPr lvl="1" marL="541421" indent="-160421">
              <a:lnSpc>
                <a:spcPts val="2200"/>
              </a:lnSpc>
              <a:buSzPct val="100000"/>
              <a:buChar char="•"/>
            </a:pPr>
            <a:r>
              <a:t>durch Erkrankung (Schlaganfall)</a:t>
            </a:r>
          </a:p>
          <a:p>
            <a:pPr marL="160421" indent="-160421">
              <a:lnSpc>
                <a:spcPts val="2200"/>
              </a:lnSpc>
              <a:buSzPct val="100000"/>
              <a:buChar char="•"/>
            </a:pPr>
          </a:p>
          <a:p>
            <a:pPr>
              <a:lnSpc>
                <a:spcPts val="2200"/>
              </a:lnSpc>
              <a:defRPr b="1"/>
            </a:pPr>
            <a:r>
              <a:t>… vom Verlust eines Körperteils: </a:t>
            </a:r>
          </a:p>
          <a:p>
            <a:pPr lvl="1" marL="541421" indent="-160421">
              <a:lnSpc>
                <a:spcPts val="2200"/>
              </a:lnSpc>
              <a:buSzPct val="100000"/>
              <a:buChar char="•"/>
            </a:pPr>
            <a:r>
              <a:t>durch Verletzung</a:t>
            </a:r>
          </a:p>
          <a:p>
            <a:pPr lvl="1" marL="541421" indent="-160421">
              <a:lnSpc>
                <a:spcPts val="2200"/>
              </a:lnSpc>
              <a:buSzPct val="100000"/>
              <a:buChar char="•"/>
            </a:pPr>
            <a:r>
              <a:t>durch gezielte Amputation </a:t>
            </a:r>
          </a:p>
          <a:p>
            <a:pPr lvl="1" indent="228600">
              <a:lnSpc>
                <a:spcPts val="2200"/>
              </a:lnSpc>
            </a:pPr>
            <a:r>
              <a:t>     —&gt; häufigste Gründe:</a:t>
            </a:r>
          </a:p>
          <a:p>
            <a:pPr lvl="5" indent="1143000">
              <a:lnSpc>
                <a:spcPts val="2200"/>
              </a:lnSpc>
            </a:pPr>
            <a:r>
              <a:t>- Nekrosen</a:t>
            </a:r>
          </a:p>
          <a:p>
            <a:pPr lvl="5" indent="1143000">
              <a:lnSpc>
                <a:spcPts val="2200"/>
              </a:lnSpc>
            </a:pPr>
            <a:r>
              <a:t>- Infektionen / Entzündungen</a:t>
            </a:r>
          </a:p>
          <a:p>
            <a:pPr lvl="5" indent="1143000">
              <a:lnSpc>
                <a:spcPts val="2200"/>
              </a:lnSpc>
            </a:pPr>
            <a:r>
              <a:t>- Tumore</a:t>
            </a:r>
          </a:p>
        </p:txBody>
      </p:sp>
      <p:sp>
        <p:nvSpPr>
          <p:cNvPr id="298"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