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2.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3.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86360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E6"/>
          </a:solidFill>
        </a:fill>
      </a:tcStyle>
    </a:wholeTbl>
    <a:band2H>
      <a:tcTxStyle b="def" i="def"/>
      <a:tcStyle>
        <a:tcBdr/>
        <a:fill>
          <a:solidFill>
            <a:srgbClr val="E7E7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34" name="Shape 234"/>
          <p:cNvSpPr/>
          <p:nvPr>
            <p:ph type="sldImg"/>
          </p:nvPr>
        </p:nvSpPr>
        <p:spPr>
          <a:xfrm>
            <a:off x="1143000" y="685800"/>
            <a:ext cx="4572000" cy="3429000"/>
          </a:xfrm>
          <a:prstGeom prst="rect">
            <a:avLst/>
          </a:prstGeom>
        </p:spPr>
        <p:txBody>
          <a:bodyPr/>
          <a:lstStyle/>
          <a:p>
            <a:pPr/>
          </a:p>
        </p:txBody>
      </p:sp>
      <p:sp>
        <p:nvSpPr>
          <p:cNvPr id="235" name="Shape 2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 Id="rId3" Type="http://schemas.openxmlformats.org/officeDocument/2006/relationships/hyperlink" Target="https://www.youtube.com/watch?v=dI4DpHnbX_Q" TargetMode="External"/><Relationship Id="rId4" Type="http://schemas.openxmlformats.org/officeDocument/2006/relationships/hyperlink" Target="https://www.youtube.com/watch?v=t1jjDZFDWuk" TargetMode="Externa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Zu dem Ding mit den Mundbewegungen: Masken erschweren die Kommunikation, weil man Mundbewegungen nicht mehr sieht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4" name="Shape 634"/>
          <p:cNvSpPr/>
          <p:nvPr>
            <p:ph type="sldImg"/>
          </p:nvPr>
        </p:nvSpPr>
        <p:spPr>
          <a:prstGeom prst="rect">
            <a:avLst/>
          </a:prstGeom>
        </p:spPr>
        <p:txBody>
          <a:bodyPr/>
          <a:lstStyle/>
          <a:p>
            <a:pPr/>
          </a:p>
        </p:txBody>
      </p:sp>
      <p:sp>
        <p:nvSpPr>
          <p:cNvPr id="635" name="Shape 635"/>
          <p:cNvSpPr/>
          <p:nvPr>
            <p:ph type="body" sz="quarter" idx="1"/>
          </p:nvPr>
        </p:nvSpPr>
        <p:spPr>
          <a:prstGeom prst="rect">
            <a:avLst/>
          </a:prstGeom>
        </p:spPr>
        <p:txBody>
          <a:bodyPr/>
          <a:lstStyle/>
          <a:p>
            <a:pPr/>
            <a:r>
              <a:t>Die Länge des Temporal-Binding-Windows ist abhängig von der Frequenz der individuellen alpha-Frequenz (iaf), bei höheren Frequenzen ist das Fenster kleiner und daher die Zeit, in der Stimuli potentiell integriert werden können, kürzer als bei niedrigeren Alpha-Frequenzen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a:p>
        </p:txBody>
      </p:sp>
      <p:sp>
        <p:nvSpPr>
          <p:cNvPr id="279" name="Shape 279"/>
          <p:cNvSpPr/>
          <p:nvPr>
            <p:ph type="body" sz="quarter" idx="1"/>
          </p:nvPr>
        </p:nvSpPr>
        <p:spPr>
          <a:prstGeom prst="rect">
            <a:avLst/>
          </a:prstGeom>
        </p:spPr>
        <p:txBody>
          <a:bodyPr/>
          <a:lstStyle/>
          <a:p>
            <a:pPr/>
            <a:r>
              <a:t>Berühmtes Beispiele für Leute mit Synästhesie: </a:t>
            </a:r>
          </a:p>
          <a:p>
            <a:pPr/>
            <a:r>
              <a:t>Sängerin Lorde, Künstler Wassily Kandinsky, Schriftsteller Vladimir Nabokov (aka der Autor von Lolita), Physiker Richard Feynman</a:t>
            </a:r>
          </a:p>
          <a:p>
            <a:pPr/>
          </a:p>
          <a:p>
            <a:pPr/>
            <a:r>
              <a:t>Liste von gemalten Songs: https://www.melissasmccracken.com/song-list</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Shape 287"/>
          <p:cNvSpPr/>
          <p:nvPr>
            <p:ph type="sldImg"/>
          </p:nvPr>
        </p:nvSpPr>
        <p:spPr>
          <a:prstGeom prst="rect">
            <a:avLst/>
          </a:prstGeom>
        </p:spPr>
        <p:txBody>
          <a:bodyPr/>
          <a:lstStyle/>
          <a:p>
            <a:pPr/>
          </a:p>
        </p:txBody>
      </p:sp>
      <p:sp>
        <p:nvSpPr>
          <p:cNvPr id="288" name="Shape 288"/>
          <p:cNvSpPr/>
          <p:nvPr>
            <p:ph type="body" sz="quarter" idx="1"/>
          </p:nvPr>
        </p:nvSpPr>
        <p:spPr>
          <a:prstGeom prst="rect">
            <a:avLst/>
          </a:prstGeom>
        </p:spPr>
        <p:txBody>
          <a:bodyPr/>
          <a:lstStyle/>
          <a:p>
            <a:pPr/>
            <a:r>
              <a:t>Graphem = Buchstabe oder Zahlen</a:t>
            </a:r>
          </a:p>
          <a:p>
            <a:pPr/>
            <a:r>
              <a:t>Anekdote von Ackerman (1990): a woman who tasted baked beans whenever she heard the word “Francis“ (ist aus der Referatsbasisliteratur)</a:t>
            </a:r>
          </a:p>
          <a:p>
            <a:pPr/>
          </a:p>
          <a:p>
            <a:pPr/>
            <a:r>
              <a:t>Musikstück, wie es ein Mensch mit audiovisueller Synästhesie sehen/hören würde: </a:t>
            </a:r>
            <a:r>
              <a:rPr u="sng">
                <a:solidFill>
                  <a:srgbClr val="CCCCFF"/>
                </a:solidFill>
                <a:uFill>
                  <a:solidFill>
                    <a:srgbClr val="CCCCFF"/>
                  </a:solidFill>
                </a:uFill>
                <a:hlinkClick r:id="rId3" invalidUrl="" action="" tgtFrame="" tooltip="" history="1" highlightClick="0" endSnd="0"/>
              </a:rPr>
              <a:t>https://www.youtube.com/watch?v=dI4DpHnbX_Q</a:t>
            </a:r>
          </a:p>
          <a:p>
            <a:pPr/>
          </a:p>
          <a:p>
            <a:pPr/>
            <a:r>
              <a:t>sehr guter Ted-Talk zu Zeit-Raum-Synästhesie und kulturellen Einflüssen auf Synästhesie-Wahrnehmungen: </a:t>
            </a:r>
            <a:r>
              <a:rPr u="sng">
                <a:solidFill>
                  <a:srgbClr val="CCCCFF"/>
                </a:solidFill>
                <a:uFill>
                  <a:solidFill>
                    <a:srgbClr val="CCCCFF"/>
                  </a:solidFill>
                </a:uFill>
                <a:hlinkClick r:id="rId4" invalidUrl="" action="" tgtFrame="" tooltip="" history="1" highlightClick="0" endSnd="0"/>
              </a:rPr>
              <a:t>https://www.youtube.com/watch?v=t1jjDZFDWuk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Shape 296"/>
          <p:cNvSpPr/>
          <p:nvPr>
            <p:ph type="sldImg"/>
          </p:nvPr>
        </p:nvSpPr>
        <p:spPr>
          <a:prstGeom prst="rect">
            <a:avLst/>
          </a:prstGeom>
        </p:spPr>
        <p:txBody>
          <a:bodyPr/>
          <a:lstStyle/>
          <a:p>
            <a:pPr/>
          </a:p>
        </p:txBody>
      </p:sp>
      <p:sp>
        <p:nvSpPr>
          <p:cNvPr id="297" name="Shape 297"/>
          <p:cNvSpPr/>
          <p:nvPr>
            <p:ph type="body" sz="quarter" idx="1"/>
          </p:nvPr>
        </p:nvSpPr>
        <p:spPr>
          <a:prstGeom prst="rect">
            <a:avLst/>
          </a:prstGeom>
        </p:spPr>
        <p:txBody>
          <a:bodyPr/>
          <a:lstStyle/>
          <a:p>
            <a:pPr/>
            <a:r>
              <a:t>Man weiß noch nicht ganz genau, was bei der Multisensorischen Integration passiert, man weiß aber, dass es bestimmte Areale und Neuronen gibt, die beteiligt sind.</a:t>
            </a:r>
          </a:p>
          <a:p>
            <a:pPr/>
          </a:p>
          <a:p>
            <a:pPr/>
            <a:r>
              <a:t>Einige Hirnareale sind streng unisensorisch (z.B. die Sehbahn), andere verknüpfen unterschiedliche sensorische Inhalte, das passiert v.a. am und im Thalamus, wo ja viele Infos zusammen laufen (außer der Geruchssinn). In solchen Arealen konvergieren Informationen aus den unterschiedlichen sensorischen Arealen auf einzelne Neurone, die man deshalb multisensorische Neurone nennt. Teilweise geschieht das schon in sehr frühen Verarbeitungsstufen. Abgesehen von den primären Kortexarealen kommen in den meisten Hirnarealen solche multisensorischen Neurone vor.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Shape 323"/>
          <p:cNvSpPr/>
          <p:nvPr>
            <p:ph type="sldImg"/>
          </p:nvPr>
        </p:nvSpPr>
        <p:spPr>
          <a:prstGeom prst="rect">
            <a:avLst/>
          </a:prstGeom>
        </p:spPr>
        <p:txBody>
          <a:bodyPr/>
          <a:lstStyle/>
          <a:p>
            <a:pPr/>
          </a:p>
        </p:txBody>
      </p:sp>
      <p:sp>
        <p:nvSpPr>
          <p:cNvPr id="324" name="Shape 324"/>
          <p:cNvSpPr/>
          <p:nvPr>
            <p:ph type="body" sz="quarter" idx="1"/>
          </p:nvPr>
        </p:nvSpPr>
        <p:spPr>
          <a:prstGeom prst="rect">
            <a:avLst/>
          </a:prstGeom>
        </p:spPr>
        <p:txBody>
          <a:bodyPr/>
          <a:lstStyle/>
          <a:p>
            <a:pPr/>
            <a:r>
              <a:t>Fehlt in der Abbildung:</a:t>
            </a:r>
          </a:p>
          <a:p>
            <a:pPr/>
            <a:r>
              <a:t>Delta: 0.5 - 3 Hz</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p>
            <a:pPr/>
            <a:r>
              <a:t>Pink: irgendein Beispielchannel, eigentlich müsste man sich was Okzipitales anschauen, aber das wissen die Erstis nicht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Shape 343"/>
          <p:cNvSpPr/>
          <p:nvPr>
            <p:ph type="sldImg"/>
          </p:nvPr>
        </p:nvSpPr>
        <p:spPr>
          <a:prstGeom prst="rect">
            <a:avLst/>
          </a:prstGeom>
        </p:spPr>
        <p:txBody>
          <a:bodyPr/>
          <a:lstStyle/>
          <a:p>
            <a:pPr/>
          </a:p>
        </p:txBody>
      </p:sp>
      <p:sp>
        <p:nvSpPr>
          <p:cNvPr id="344" name="Shape 344"/>
          <p:cNvSpPr/>
          <p:nvPr>
            <p:ph type="body" sz="quarter" idx="1"/>
          </p:nvPr>
        </p:nvSpPr>
        <p:spPr>
          <a:prstGeom prst="rect">
            <a:avLst/>
          </a:prstGeom>
        </p:spPr>
        <p:txBody>
          <a:bodyPr/>
          <a:lstStyle/>
          <a:p>
            <a:pPr/>
            <a:r>
              <a:t>Amplitude bei der ersten langsamen Welle nicht so hoch wie bei den beiden anderen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Shape 356"/>
          <p:cNvSpPr/>
          <p:nvPr>
            <p:ph type="sldImg"/>
          </p:nvPr>
        </p:nvSpPr>
        <p:spPr>
          <a:prstGeom prst="rect">
            <a:avLst/>
          </a:prstGeom>
        </p:spPr>
        <p:txBody>
          <a:bodyPr/>
          <a:lstStyle/>
          <a:p>
            <a:pPr/>
          </a:p>
        </p:txBody>
      </p:sp>
      <p:sp>
        <p:nvSpPr>
          <p:cNvPr id="357" name="Shape 357"/>
          <p:cNvSpPr/>
          <p:nvPr>
            <p:ph type="body" sz="quarter" idx="1"/>
          </p:nvPr>
        </p:nvSpPr>
        <p:spPr>
          <a:prstGeom prst="rect">
            <a:avLst/>
          </a:prstGeom>
        </p:spPr>
        <p:txBody>
          <a:bodyPr/>
          <a:lstStyle/>
          <a:p>
            <a:pPr/>
            <a:r>
              <a:t>Abbildung links: Alpha-Signal hat okzipital die höchste Amplitude, frontal sind Augenartefakte, daher da auch rot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3" name="Shape 473"/>
          <p:cNvSpPr/>
          <p:nvPr>
            <p:ph type="sldImg"/>
          </p:nvPr>
        </p:nvSpPr>
        <p:spPr>
          <a:prstGeom prst="rect">
            <a:avLst/>
          </a:prstGeom>
        </p:spPr>
        <p:txBody>
          <a:bodyPr/>
          <a:lstStyle/>
          <a:p>
            <a:pPr/>
          </a:p>
        </p:txBody>
      </p:sp>
      <p:sp>
        <p:nvSpPr>
          <p:cNvPr id="474" name="Shape 474"/>
          <p:cNvSpPr/>
          <p:nvPr>
            <p:ph type="body" sz="quarter" idx="1"/>
          </p:nvPr>
        </p:nvSpPr>
        <p:spPr>
          <a:prstGeom prst="rect">
            <a:avLst/>
          </a:prstGeom>
        </p:spPr>
        <p:txBody>
          <a:bodyPr/>
          <a:lstStyle/>
          <a:p>
            <a:pPr/>
            <a:r>
              <a:t>Individuelle Alpha-Frequenz bestimmt die zeitliche Auflösung des visuellen Systems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elfolie">
    <p:spTree>
      <p:nvGrpSpPr>
        <p:cNvPr id="1" name=""/>
        <p:cNvGrpSpPr/>
        <p:nvPr/>
      </p:nvGrpSpPr>
      <p:grpSpPr>
        <a:xfrm>
          <a:off x="0" y="0"/>
          <a:ext cx="0" cy="0"/>
          <a:chOff x="0" y="0"/>
          <a:chExt cx="0" cy="0"/>
        </a:xfrm>
      </p:grpSpPr>
      <p:sp>
        <p:nvSpPr>
          <p:cNvPr id="23"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33" name="Group 3"/>
          <p:cNvGrpSpPr/>
          <p:nvPr/>
        </p:nvGrpSpPr>
        <p:grpSpPr>
          <a:xfrm>
            <a:off x="6189662" y="179387"/>
            <a:ext cx="2265175" cy="753875"/>
            <a:chOff x="0" y="0"/>
            <a:chExt cx="2265173" cy="753873"/>
          </a:xfrm>
        </p:grpSpPr>
        <p:grpSp>
          <p:nvGrpSpPr>
            <p:cNvPr id="30" name="Group 4"/>
            <p:cNvGrpSpPr/>
            <p:nvPr/>
          </p:nvGrpSpPr>
          <p:grpSpPr>
            <a:xfrm>
              <a:off x="0" y="0"/>
              <a:ext cx="1131699" cy="379225"/>
              <a:chOff x="0" y="0"/>
              <a:chExt cx="1131698" cy="379224"/>
            </a:xfrm>
          </p:grpSpPr>
          <p:sp>
            <p:nvSpPr>
              <p:cNvPr id="2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3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4" name="Titeltext"/>
          <p:cNvSpPr txBox="1"/>
          <p:nvPr>
            <p:ph type="title"/>
          </p:nvPr>
        </p:nvSpPr>
        <p:spPr>
          <a:xfrm>
            <a:off x="647700" y="2012950"/>
            <a:ext cx="7345364" cy="1389063"/>
          </a:xfrm>
          <a:prstGeom prst="rect">
            <a:avLst/>
          </a:prstGeom>
        </p:spPr>
        <p:txBody>
          <a:bodyPr/>
          <a:lstStyle/>
          <a:p>
            <a:pPr/>
            <a:r>
              <a:t>Titeltext</a:t>
            </a:r>
          </a:p>
        </p:txBody>
      </p:sp>
      <p:sp>
        <p:nvSpPr>
          <p:cNvPr id="35" name="Textebene 1…"/>
          <p:cNvSpPr txBox="1"/>
          <p:nvPr>
            <p:ph type="body" sz="quarter" idx="1"/>
          </p:nvPr>
        </p:nvSpPr>
        <p:spPr>
          <a:xfrm>
            <a:off x="1295400" y="3671887"/>
            <a:ext cx="6049963" cy="1655763"/>
          </a:xfrm>
          <a:prstGeom prst="rect">
            <a:avLst/>
          </a:prstGeom>
        </p:spPr>
        <p:txBody>
          <a:bodyPr/>
          <a:lstStyle>
            <a:lvl1pPr marL="0" indent="0" algn="ctr"/>
            <a:lvl2pPr marL="0" indent="457200" algn="ctr"/>
            <a:lvl3pPr marL="0" indent="914400" algn="ctr"/>
            <a:lvl4pPr marL="0" indent="1371600" algn="ctr"/>
            <a:lvl5pPr marL="0" indent="1828800" algn="ctr"/>
          </a:lstStyle>
          <a:p>
            <a:pPr/>
            <a:r>
              <a:t>Textebene 1</a:t>
            </a:r>
          </a:p>
          <a:p>
            <a:pPr lvl="1"/>
            <a:r>
              <a:t>Textebene 2</a:t>
            </a:r>
          </a:p>
          <a:p>
            <a:pPr lvl="2"/>
            <a:r>
              <a:t>Textebene 3</a:t>
            </a:r>
          </a:p>
          <a:p>
            <a:pPr lvl="3"/>
            <a:r>
              <a:t>Textebene 4</a:t>
            </a:r>
          </a:p>
          <a:p>
            <a:pPr lvl="4"/>
            <a:r>
              <a:t>Textebene 5</a:t>
            </a:r>
          </a:p>
        </p:txBody>
      </p:sp>
      <p:sp>
        <p:nvSpPr>
          <p:cNvPr id="36"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enutzerdefiniertes Layout">
    <p:spTree>
      <p:nvGrpSpPr>
        <p:cNvPr id="1" name=""/>
        <p:cNvGrpSpPr/>
        <p:nvPr/>
      </p:nvGrpSpPr>
      <p:grpSpPr>
        <a:xfrm>
          <a:off x="0" y="0"/>
          <a:ext cx="0" cy="0"/>
          <a:chOff x="0" y="0"/>
          <a:chExt cx="0" cy="0"/>
        </a:xfrm>
      </p:grpSpPr>
      <p:sp>
        <p:nvSpPr>
          <p:cNvPr id="115"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25" name="Group 3"/>
          <p:cNvGrpSpPr/>
          <p:nvPr/>
        </p:nvGrpSpPr>
        <p:grpSpPr>
          <a:xfrm>
            <a:off x="6189662" y="179387"/>
            <a:ext cx="2265175" cy="753875"/>
            <a:chOff x="0" y="0"/>
            <a:chExt cx="2265173" cy="753873"/>
          </a:xfrm>
        </p:grpSpPr>
        <p:grpSp>
          <p:nvGrpSpPr>
            <p:cNvPr id="122" name="Group 4"/>
            <p:cNvGrpSpPr/>
            <p:nvPr/>
          </p:nvGrpSpPr>
          <p:grpSpPr>
            <a:xfrm>
              <a:off x="0" y="0"/>
              <a:ext cx="1131699" cy="379225"/>
              <a:chOff x="0" y="0"/>
              <a:chExt cx="1131698" cy="379224"/>
            </a:xfrm>
          </p:grpSpPr>
          <p:sp>
            <p:nvSpPr>
              <p:cNvPr id="116"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7"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8"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9"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0"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1"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3"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4"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6" name="Titeltext"/>
          <p:cNvSpPr txBox="1"/>
          <p:nvPr>
            <p:ph type="title"/>
          </p:nvPr>
        </p:nvSpPr>
        <p:spPr>
          <a:prstGeom prst="rect">
            <a:avLst/>
          </a:prstGeom>
        </p:spPr>
        <p:txBody>
          <a:bodyPr/>
          <a:lstStyle/>
          <a:p>
            <a:pPr/>
            <a:r>
              <a:t>Titeltext</a:t>
            </a:r>
          </a:p>
        </p:txBody>
      </p:sp>
      <p:sp>
        <p:nvSpPr>
          <p:cNvPr id="12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folie">
    <p:spTree>
      <p:nvGrpSpPr>
        <p:cNvPr id="1" name=""/>
        <p:cNvGrpSpPr/>
        <p:nvPr/>
      </p:nvGrpSpPr>
      <p:grpSpPr>
        <a:xfrm>
          <a:off x="0" y="0"/>
          <a:ext cx="0" cy="0"/>
          <a:chOff x="0" y="0"/>
          <a:chExt cx="0" cy="0"/>
        </a:xfrm>
      </p:grpSpPr>
      <p:sp>
        <p:nvSpPr>
          <p:cNvPr id="134"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35" name="Titeltext"/>
          <p:cNvSpPr txBox="1"/>
          <p:nvPr>
            <p:ph type="title"/>
          </p:nvPr>
        </p:nvSpPr>
        <p:spPr>
          <a:xfrm>
            <a:off x="647700" y="2012950"/>
            <a:ext cx="7345364" cy="1389063"/>
          </a:xfrm>
          <a:prstGeom prst="rect">
            <a:avLst/>
          </a:prstGeom>
        </p:spPr>
        <p:txBody>
          <a:bodyPr/>
          <a:lstStyle>
            <a:lvl1pPr>
              <a:defRPr b="1" sz="2400"/>
            </a:lvl1pPr>
          </a:lstStyle>
          <a:p>
            <a:pPr/>
            <a:r>
              <a:t>Titeltext</a:t>
            </a:r>
          </a:p>
        </p:txBody>
      </p:sp>
      <p:sp>
        <p:nvSpPr>
          <p:cNvPr id="136" name="Textebene 1…"/>
          <p:cNvSpPr txBox="1"/>
          <p:nvPr>
            <p:ph type="body" sz="quarter" idx="1"/>
          </p:nvPr>
        </p:nvSpPr>
        <p:spPr>
          <a:xfrm>
            <a:off x="1295400" y="3671887"/>
            <a:ext cx="6049963" cy="1655763"/>
          </a:xfrm>
          <a:prstGeom prst="rect">
            <a:avLst/>
          </a:prstGeom>
        </p:spPr>
        <p:txBody>
          <a:bodyPr/>
          <a:lstStyle>
            <a:lvl1pPr marL="0" indent="0" algn="ctr">
              <a:defRPr sz="2000"/>
            </a:lvl1pPr>
            <a:lvl2pPr marL="0" indent="457200" algn="ctr">
              <a:defRPr sz="2000"/>
            </a:lvl2pPr>
            <a:lvl3pPr marL="0" indent="914400" algn="ctr">
              <a:defRPr sz="2000"/>
            </a:lvl3pPr>
            <a:lvl4pPr marL="0" indent="1371600" algn="ctr">
              <a:defRPr sz="2000"/>
            </a:lvl4pPr>
            <a:lvl5pPr marL="0" indent="1828800" algn="ct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und Inhalt">
    <p:spTree>
      <p:nvGrpSpPr>
        <p:cNvPr id="1" name=""/>
        <p:cNvGrpSpPr/>
        <p:nvPr/>
      </p:nvGrpSpPr>
      <p:grpSpPr>
        <a:xfrm>
          <a:off x="0" y="0"/>
          <a:ext cx="0" cy="0"/>
          <a:chOff x="0" y="0"/>
          <a:chExt cx="0" cy="0"/>
        </a:xfrm>
      </p:grpSpPr>
      <p:sp>
        <p:nvSpPr>
          <p:cNvPr id="143" name="Rectangle 1"/>
          <p:cNvSpPr/>
          <p:nvPr/>
        </p:nvSpPr>
        <p:spPr>
          <a:xfrm>
            <a:off x="183191" y="6118183"/>
            <a:ext cx="8335679" cy="265560"/>
          </a:xfrm>
          <a:prstGeom prst="rect">
            <a:avLst/>
          </a:prstGeom>
          <a:solidFill>
            <a:srgbClr val="6AACDA">
              <a:alpha val="74993"/>
            </a:srgbClr>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sp>
        <p:nvSpPr>
          <p:cNvPr id="144" name="Rectangle 1"/>
          <p:cNvSpPr/>
          <p:nvPr/>
        </p:nvSpPr>
        <p:spPr>
          <a:xfrm>
            <a:off x="150160" y="124586"/>
            <a:ext cx="8335680" cy="966624"/>
          </a:xfrm>
          <a:prstGeom prst="rect">
            <a:avLst/>
          </a:prstGeom>
          <a:solidFill>
            <a:srgbClr val="6AACDA"/>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grpSp>
        <p:nvGrpSpPr>
          <p:cNvPr id="154" name="Group 3"/>
          <p:cNvGrpSpPr/>
          <p:nvPr/>
        </p:nvGrpSpPr>
        <p:grpSpPr>
          <a:xfrm>
            <a:off x="6221213" y="337139"/>
            <a:ext cx="2265174" cy="753875"/>
            <a:chOff x="0" y="0"/>
            <a:chExt cx="2265173" cy="753873"/>
          </a:xfrm>
        </p:grpSpPr>
        <p:grpSp>
          <p:nvGrpSpPr>
            <p:cNvPr id="151" name="Group 4"/>
            <p:cNvGrpSpPr/>
            <p:nvPr/>
          </p:nvGrpSpPr>
          <p:grpSpPr>
            <a:xfrm>
              <a:off x="0" y="0"/>
              <a:ext cx="1131699" cy="379225"/>
              <a:chOff x="0" y="0"/>
              <a:chExt cx="1131698" cy="379224"/>
            </a:xfrm>
          </p:grpSpPr>
          <p:sp>
            <p:nvSpPr>
              <p:cNvPr id="145"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6"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7"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8"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9"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50"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2"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53"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5" name="Foliennummer"/>
          <p:cNvSpPr txBox="1"/>
          <p:nvPr>
            <p:ph type="sldNum" sz="quarter" idx="2"/>
          </p:nvPr>
        </p:nvSpPr>
        <p:spPr>
          <a:xfrm>
            <a:off x="8127426" y="6065542"/>
            <a:ext cx="358414" cy="370841"/>
          </a:xfrm>
          <a:prstGeom prst="rect">
            <a:avLst/>
          </a:prstGeom>
        </p:spPr>
        <p:txBody>
          <a:bodyPr anchor="t"/>
          <a:lstStyle>
            <a:lvl1pPr algn="l">
              <a:defRPr sz="1800">
                <a:latin typeface="D-DIN"/>
                <a:ea typeface="D-DIN"/>
                <a:cs typeface="D-DIN"/>
                <a:sym typeface="D-DIN"/>
              </a:defRPr>
            </a:lvl1pPr>
          </a:lstStyle>
          <a:p>
            <a:pPr/>
            <a:fld id="{86CB4B4D-7CA3-9044-876B-883B54F8677D}" type="slidenum"/>
          </a:p>
        </p:txBody>
      </p:sp>
      <p:sp>
        <p:nvSpPr>
          <p:cNvPr id="156" name="Titeltext"/>
          <p:cNvSpPr txBox="1"/>
          <p:nvPr>
            <p:ph type="title"/>
          </p:nvPr>
        </p:nvSpPr>
        <p:spPr>
          <a:xfrm>
            <a:off x="357542" y="124586"/>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57" name="Textebene 1…"/>
          <p:cNvSpPr txBox="1"/>
          <p:nvPr>
            <p:ph type="body" idx="1"/>
          </p:nvPr>
        </p:nvSpPr>
        <p:spPr>
          <a:xfrm>
            <a:off x="183191" y="1323154"/>
            <a:ext cx="7773989" cy="4275138"/>
          </a:xfrm>
          <a:prstGeom prst="rect">
            <a:avLst/>
          </a:prstGeom>
        </p:spPr>
        <p:txBody>
          <a:bodyPr/>
          <a:lstStyle>
            <a:lvl1pPr>
              <a:defRPr sz="2000"/>
            </a:lvl1pPr>
            <a:lvl2pPr>
              <a:defRPr sz="2000"/>
            </a:lvl2pPr>
            <a:lvl3pPr>
              <a:defRPr sz="2000"/>
            </a:lvl3pPr>
            <a:lvl4pPr>
              <a:defRPr sz="2000"/>
            </a:lvl4pPr>
            <a:lvl5pP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164"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65" name="Titeltext"/>
          <p:cNvSpPr txBox="1"/>
          <p:nvPr>
            <p:ph type="title"/>
          </p:nvPr>
        </p:nvSpPr>
        <p:spPr>
          <a:xfrm>
            <a:off x="682625" y="4164012"/>
            <a:ext cx="7345364" cy="1287463"/>
          </a:xfrm>
          <a:prstGeom prst="rect">
            <a:avLst/>
          </a:prstGeom>
        </p:spPr>
        <p:txBody>
          <a:bodyPr anchor="t"/>
          <a:lstStyle>
            <a:lvl1pPr algn="l">
              <a:defRPr b="1" cap="all" sz="4000">
                <a:solidFill>
                  <a:schemeClr val="accent3">
                    <a:lumOff val="44000"/>
                  </a:schemeClr>
                </a:solidFill>
              </a:defRPr>
            </a:lvl1pPr>
          </a:lstStyle>
          <a:p>
            <a:pPr/>
            <a:r>
              <a:t>Titeltext</a:t>
            </a:r>
          </a:p>
        </p:txBody>
      </p:sp>
      <p:sp>
        <p:nvSpPr>
          <p:cNvPr id="166"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173"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74"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75"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182"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83" name="Titeltext"/>
          <p:cNvSpPr txBox="1"/>
          <p:nvPr>
            <p:ph type="title"/>
          </p:nvPr>
        </p:nvSpPr>
        <p:spPr>
          <a:xfrm>
            <a:off x="431800" y="258763"/>
            <a:ext cx="7777164" cy="1081088"/>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84"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185"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192"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93"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200"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20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08" name="Titeltext"/>
          <p:cNvSpPr txBox="1"/>
          <p:nvPr>
            <p:ph type="title"/>
          </p:nvPr>
        </p:nvSpPr>
        <p:spPr>
          <a:xfrm>
            <a:off x="431800" y="258763"/>
            <a:ext cx="2843214" cy="1096963"/>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09"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210" name="Textplatzhalter 3"/>
          <p:cNvSpPr/>
          <p:nvPr>
            <p:ph type="body" sz="half" idx="21"/>
          </p:nvPr>
        </p:nvSpPr>
        <p:spPr>
          <a:xfrm>
            <a:off x="431799" y="1355725"/>
            <a:ext cx="2843215" cy="4432300"/>
          </a:xfrm>
          <a:prstGeom prst="rect">
            <a:avLst/>
          </a:prstGeom>
        </p:spPr>
        <p:txBody>
          <a:bodyPr/>
          <a:lstStyle/>
          <a:p>
            <a:pPr marL="0" indent="0">
              <a:defRPr sz="1400"/>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21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18" name="Titeltext"/>
          <p:cNvSpPr txBox="1"/>
          <p:nvPr>
            <p:ph type="title"/>
          </p:nvPr>
        </p:nvSpPr>
        <p:spPr>
          <a:xfrm>
            <a:off x="1693863" y="4535487"/>
            <a:ext cx="5184776" cy="536576"/>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19"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220"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43" name="Titeltext"/>
          <p:cNvSpPr txBox="1"/>
          <p:nvPr>
            <p:ph type="title"/>
          </p:nvPr>
        </p:nvSpPr>
        <p:spPr>
          <a:prstGeom prst="rect">
            <a:avLst/>
          </a:prstGeom>
        </p:spPr>
        <p:txBody>
          <a:bodyPr/>
          <a:lstStyle/>
          <a:p>
            <a:pPr/>
            <a:r>
              <a:t>Titeltext</a:t>
            </a:r>
          </a:p>
        </p:txBody>
      </p:sp>
      <p:sp>
        <p:nvSpPr>
          <p:cNvPr id="44" name="Textebene 1…"/>
          <p:cNvSpPr txBox="1"/>
          <p:nvPr>
            <p:ph type="body" idx="1"/>
          </p:nvPr>
        </p:nvSpPr>
        <p:spPr>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4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enutzerdefiniertes Layout">
    <p:spTree>
      <p:nvGrpSpPr>
        <p:cNvPr id="1" name=""/>
        <p:cNvGrpSpPr/>
        <p:nvPr/>
      </p:nvGrpSpPr>
      <p:grpSpPr>
        <a:xfrm>
          <a:off x="0" y="0"/>
          <a:ext cx="0" cy="0"/>
          <a:chOff x="0" y="0"/>
          <a:chExt cx="0" cy="0"/>
        </a:xfrm>
      </p:grpSpPr>
      <p:sp>
        <p:nvSpPr>
          <p:cNvPr id="22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28" name="Titeltext"/>
          <p:cNvSpPr txBox="1"/>
          <p:nvPr>
            <p:ph type="title"/>
          </p:nvPr>
        </p:nvSpPr>
        <p:spPr>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52" name="Titeltext"/>
          <p:cNvSpPr txBox="1"/>
          <p:nvPr>
            <p:ph type="title"/>
          </p:nvPr>
        </p:nvSpPr>
        <p:spPr>
          <a:xfrm>
            <a:off x="682625" y="4164012"/>
            <a:ext cx="7345364" cy="1287463"/>
          </a:xfrm>
          <a:prstGeom prst="rect">
            <a:avLst/>
          </a:prstGeom>
        </p:spPr>
        <p:txBody>
          <a:bodyPr anchor="t"/>
          <a:lstStyle>
            <a:lvl1pPr algn="l">
              <a:defRPr b="1" cap="all" sz="4000"/>
            </a:lvl1pPr>
          </a:lstStyle>
          <a:p>
            <a:pPr/>
            <a:r>
              <a:t>Titeltext</a:t>
            </a:r>
          </a:p>
        </p:txBody>
      </p:sp>
      <p:sp>
        <p:nvSpPr>
          <p:cNvPr id="53"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
        <p:nvSpPr>
          <p:cNvPr id="5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61" name="Titeltext"/>
          <p:cNvSpPr txBox="1"/>
          <p:nvPr>
            <p:ph type="title"/>
          </p:nvPr>
        </p:nvSpPr>
        <p:spPr>
          <a:prstGeom prst="rect">
            <a:avLst/>
          </a:prstGeom>
        </p:spPr>
        <p:txBody>
          <a:bodyPr/>
          <a:lstStyle/>
          <a:p>
            <a:pPr/>
            <a:r>
              <a:t>Titeltext</a:t>
            </a:r>
          </a:p>
        </p:txBody>
      </p:sp>
      <p:sp>
        <p:nvSpPr>
          <p:cNvPr id="62"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
        <p:nvSpPr>
          <p:cNvPr id="6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70" name="Titeltext"/>
          <p:cNvSpPr txBox="1"/>
          <p:nvPr>
            <p:ph type="title"/>
          </p:nvPr>
        </p:nvSpPr>
        <p:spPr>
          <a:xfrm>
            <a:off x="431800" y="258763"/>
            <a:ext cx="7777164" cy="1081088"/>
          </a:xfrm>
          <a:prstGeom prst="rect">
            <a:avLst/>
          </a:prstGeom>
        </p:spPr>
        <p:txBody>
          <a:bodyPr/>
          <a:lstStyle/>
          <a:p>
            <a:pPr/>
            <a:r>
              <a:t>Titeltext</a:t>
            </a:r>
          </a:p>
        </p:txBody>
      </p:sp>
      <p:sp>
        <p:nvSpPr>
          <p:cNvPr id="71"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72"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
        <p:nvSpPr>
          <p:cNvPr id="7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80" name="Titeltext"/>
          <p:cNvSpPr txBox="1"/>
          <p:nvPr>
            <p:ph type="title"/>
          </p:nvPr>
        </p:nvSpPr>
        <p:spPr>
          <a:prstGeom prst="rect">
            <a:avLst/>
          </a:prstGeom>
        </p:spPr>
        <p:txBody>
          <a:bodyPr/>
          <a:lstStyle/>
          <a:p>
            <a:pPr/>
            <a:r>
              <a:t>Titeltext</a:t>
            </a:r>
          </a:p>
        </p:txBody>
      </p:sp>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8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95" name="Titeltext"/>
          <p:cNvSpPr txBox="1"/>
          <p:nvPr>
            <p:ph type="title"/>
          </p:nvPr>
        </p:nvSpPr>
        <p:spPr>
          <a:xfrm>
            <a:off x="431800" y="258763"/>
            <a:ext cx="2843214" cy="1096963"/>
          </a:xfrm>
          <a:prstGeom prst="rect">
            <a:avLst/>
          </a:prstGeom>
        </p:spPr>
        <p:txBody>
          <a:bodyPr anchor="b"/>
          <a:lstStyle>
            <a:lvl1pPr algn="l">
              <a:defRPr b="1" sz="2000"/>
            </a:lvl1pPr>
          </a:lstStyle>
          <a:p>
            <a:pPr/>
            <a:r>
              <a:t>Titeltext</a:t>
            </a:r>
          </a:p>
        </p:txBody>
      </p:sp>
      <p:sp>
        <p:nvSpPr>
          <p:cNvPr id="96"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97" name="Textplatzhalter 3"/>
          <p:cNvSpPr/>
          <p:nvPr>
            <p:ph type="body" sz="half" idx="21"/>
          </p:nvPr>
        </p:nvSpPr>
        <p:spPr>
          <a:xfrm>
            <a:off x="431799" y="1355725"/>
            <a:ext cx="2843215" cy="4432300"/>
          </a:xfrm>
          <a:prstGeom prst="rect">
            <a:avLst/>
          </a:prstGeom>
        </p:spPr>
        <p:txBody>
          <a:bodyPr/>
          <a:lstStyle/>
          <a:p>
            <a:pPr marL="0" indent="0">
              <a:defRPr sz="1400"/>
            </a:pPr>
          </a:p>
        </p:txBody>
      </p:sp>
      <p:sp>
        <p:nvSpPr>
          <p:cNvPr id="9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105" name="Titeltext"/>
          <p:cNvSpPr txBox="1"/>
          <p:nvPr>
            <p:ph type="title"/>
          </p:nvPr>
        </p:nvSpPr>
        <p:spPr>
          <a:xfrm>
            <a:off x="1693863" y="4535487"/>
            <a:ext cx="5184776" cy="536576"/>
          </a:xfrm>
          <a:prstGeom prst="rect">
            <a:avLst/>
          </a:prstGeom>
        </p:spPr>
        <p:txBody>
          <a:bodyPr anchor="b"/>
          <a:lstStyle>
            <a:lvl1pPr algn="l">
              <a:defRPr b="1" sz="2000"/>
            </a:lvl1pPr>
          </a:lstStyle>
          <a:p>
            <a:pPr/>
            <a:r>
              <a:t>Titeltext</a:t>
            </a:r>
          </a:p>
        </p:txBody>
      </p:sp>
      <p:sp>
        <p:nvSpPr>
          <p:cNvPr id="106"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107"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
        <p:nvSpPr>
          <p:cNvPr id="10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sp>
        <p:nvSpPr>
          <p:cNvPr id="3" name="Rectangle 2"/>
          <p:cNvSpPr/>
          <p:nvPr/>
        </p:nvSpPr>
        <p:spPr>
          <a:xfrm>
            <a:off x="8204200" y="3970337"/>
            <a:ext cx="468313" cy="153988"/>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3" name="Group 3"/>
          <p:cNvGrpSpPr/>
          <p:nvPr/>
        </p:nvGrpSpPr>
        <p:grpSpPr>
          <a:xfrm>
            <a:off x="6189662" y="179387"/>
            <a:ext cx="2265175" cy="753875"/>
            <a:chOff x="0" y="0"/>
            <a:chExt cx="2265173" cy="753873"/>
          </a:xfrm>
        </p:grpSpPr>
        <p:grpSp>
          <p:nvGrpSpPr>
            <p:cNvPr id="10" name="Group 4"/>
            <p:cNvGrpSpPr/>
            <p:nvPr/>
          </p:nvGrpSpPr>
          <p:grpSpPr>
            <a:xfrm>
              <a:off x="0" y="0"/>
              <a:ext cx="1131699" cy="379225"/>
              <a:chOff x="0" y="0"/>
              <a:chExt cx="1131698" cy="379224"/>
            </a:xfrm>
          </p:grpSpPr>
          <p:sp>
            <p:nvSpPr>
              <p:cNvPr id="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4" name="Titeltext"/>
          <p:cNvSpPr txBox="1"/>
          <p:nvPr>
            <p:ph type="title"/>
          </p:nvPr>
        </p:nvSpPr>
        <p:spPr>
          <a:xfrm>
            <a:off x="431800" y="258763"/>
            <a:ext cx="7773989"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Titeltext</a:t>
            </a:r>
          </a:p>
        </p:txBody>
      </p:sp>
      <p:sp>
        <p:nvSpPr>
          <p:cNvPr id="15" name="Textebene 1…"/>
          <p:cNvSpPr txBox="1"/>
          <p:nvPr>
            <p:ph type="body" idx="1"/>
          </p:nvPr>
        </p:nvSpPr>
        <p:spPr>
          <a:xfrm>
            <a:off x="431800" y="1516062"/>
            <a:ext cx="7773989" cy="427513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16" name="Foliennummer"/>
          <p:cNvSpPr txBox="1"/>
          <p:nvPr>
            <p:ph type="sldNum" sz="quarter" idx="2"/>
          </p:nvPr>
        </p:nvSpPr>
        <p:spPr>
          <a:xfrm>
            <a:off x="4174066" y="5830799"/>
            <a:ext cx="2015068" cy="344841"/>
          </a:xfrm>
          <a:prstGeom prst="rect">
            <a:avLst/>
          </a:prstGeom>
          <a:ln w="12700">
            <a:miter lim="400000"/>
          </a:ln>
        </p:spPr>
        <p:txBody>
          <a:bodyPr wrap="none" lIns="45719" rIns="45719" anchor="ctr">
            <a:spAutoFit/>
          </a:bodyPr>
          <a:lstStyle>
            <a:lvl1pPr algn="r">
              <a:defRPr sz="1200">
                <a:solidFill>
                  <a:schemeClr val="accent3">
                    <a:lumOff val="44000"/>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1pPr>
      <a:lvl2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2pPr>
      <a:lvl3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3pPr>
      <a:lvl4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4pPr>
      <a:lvl5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5pPr>
      <a:lvl6pPr marL="0" marR="0" indent="22860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6pPr>
      <a:lvl7pPr marL="0" marR="0" indent="27432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7pPr>
      <a:lvl8pPr marL="0" marR="0" indent="32004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8pPr>
      <a:lvl9pPr marL="0" marR="0" indent="36576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9pPr>
    </p:titleStyle>
    <p:bodyStyle>
      <a:lvl1pPr marL="342900" marR="0" indent="-342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1pPr>
      <a:lvl2pPr marL="342900" marR="0" indent="114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2pPr>
      <a:lvl3pPr marL="342900" marR="0" indent="571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3pPr>
      <a:lvl4pPr marL="342900" marR="0" indent="1028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4pPr>
      <a:lvl5pPr marL="342900" marR="0" indent="1485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5pPr>
      <a:lvl6pPr marL="342900" marR="0" indent="19431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6pPr>
      <a:lvl7pPr marL="342900" marR="0" indent="2400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7pPr>
      <a:lvl8pPr marL="342900" marR="0" indent="2857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8pPr>
      <a:lvl9pPr marL="342900" marR="0" indent="3314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9pPr>
    </p:bodyStyle>
    <p:otherStyle>
      <a:lvl1pPr marL="0" marR="0" indent="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melissasmccracken.com/song-list" TargetMode="External"/><Relationship Id="rId3" Type="http://schemas.openxmlformats.org/officeDocument/2006/relationships/hyperlink" Target="https://www.youtube.com/watch?v=dI4DpHnbX_Q" TargetMode="External"/><Relationship Id="rId4" Type="http://schemas.openxmlformats.org/officeDocument/2006/relationships/hyperlink" Target="https://www.youtube.com/watch?v=t1jjDZFDWuk" TargetMode="External"/><Relationship Id="rId5" Type="http://schemas.openxmlformats.org/officeDocument/2006/relationships/hyperlink" Target="https://neurophysics.ucsd.edu/courses/physics_171/Buzsaki%20G.%20Rhythms%20of%20the%20brain.pdf" TargetMode="Externa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7" name="Bild 3" descr="Bild 3"/>
          <p:cNvPicPr>
            <a:picLocks noChangeAspect="1"/>
          </p:cNvPicPr>
          <p:nvPr/>
        </p:nvPicPr>
        <p:blipFill>
          <a:blip r:embed="rId2">
            <a:extLst/>
          </a:blip>
          <a:srcRect l="0" t="11444" r="0" b="0"/>
          <a:stretch>
            <a:fillRect/>
          </a:stretch>
        </p:blipFill>
        <p:spPr>
          <a:xfrm>
            <a:off x="431492" y="1294685"/>
            <a:ext cx="7839029" cy="4619838"/>
          </a:xfrm>
          <a:prstGeom prst="rect">
            <a:avLst/>
          </a:prstGeom>
          <a:ln w="12700">
            <a:miter lim="400000"/>
          </a:ln>
        </p:spPr>
      </p:pic>
      <p:sp>
        <p:nvSpPr>
          <p:cNvPr id="23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15" name="Titel 1"/>
          <p:cNvSpPr txBox="1"/>
          <p:nvPr>
            <p:ph type="title"/>
          </p:nvPr>
        </p:nvSpPr>
        <p:spPr>
          <a:xfrm>
            <a:off x="301396" y="107044"/>
            <a:ext cx="6198910" cy="864097"/>
          </a:xfrm>
          <a:prstGeom prst="rect">
            <a:avLst/>
          </a:prstGeom>
        </p:spPr>
        <p:txBody>
          <a:bodyPr/>
          <a:lstStyle>
            <a:lvl1pPr>
              <a:defRPr sz="2200"/>
            </a:lvl1pPr>
          </a:lstStyle>
          <a:p>
            <a:pPr/>
            <a:r>
              <a:t>Was sind neuronale Oszillationen?</a:t>
            </a:r>
          </a:p>
        </p:txBody>
      </p:sp>
      <p:sp>
        <p:nvSpPr>
          <p:cNvPr id="316" name="Marshall, 2018"/>
          <p:cNvSpPr txBox="1"/>
          <p:nvPr/>
        </p:nvSpPr>
        <p:spPr>
          <a:xfrm>
            <a:off x="2283145" y="5588785"/>
            <a:ext cx="3011929"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chemeClr val="accent4"/>
                </a:solidFill>
                <a:latin typeface="D-DIN"/>
                <a:ea typeface="D-DIN"/>
                <a:cs typeface="D-DIN"/>
                <a:sym typeface="D-DIN"/>
              </a:defRPr>
            </a:lvl1pPr>
          </a:lstStyle>
          <a:p>
            <a:pPr/>
            <a:r>
              <a:t>Marshall, 2018</a:t>
            </a:r>
          </a:p>
        </p:txBody>
      </p:sp>
      <p:sp>
        <p:nvSpPr>
          <p:cNvPr id="317" name="Abbildung 7…"/>
          <p:cNvSpPr txBox="1"/>
          <p:nvPr/>
        </p:nvSpPr>
        <p:spPr>
          <a:xfrm>
            <a:off x="2171926" y="1572413"/>
            <a:ext cx="3955600" cy="47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7</a:t>
            </a:r>
          </a:p>
          <a:p>
            <a:pPr defTabSz="457200">
              <a:defRPr i="1" sz="800">
                <a:solidFill>
                  <a:schemeClr val="accent4"/>
                </a:solidFill>
                <a:latin typeface="D-DIN"/>
                <a:ea typeface="D-DIN"/>
                <a:cs typeface="D-DIN"/>
                <a:sym typeface="D-DIN"/>
              </a:defRPr>
            </a:pPr>
            <a:r>
              <a:t>Elektrische Einzelaktivität von Neuronen in einem Hirnareal summiert sich zu lokalen Feldpotentialen auf, die man mit dem EEG messen kann</a:t>
            </a:r>
          </a:p>
        </p:txBody>
      </p:sp>
      <p:pic>
        <p:nvPicPr>
          <p:cNvPr id="318" name="hersenwavesTom.png" descr="hersenwavesTom.png"/>
          <p:cNvPicPr>
            <a:picLocks noChangeAspect="1"/>
          </p:cNvPicPr>
          <p:nvPr/>
        </p:nvPicPr>
        <p:blipFill>
          <a:blip r:embed="rId3">
            <a:extLst/>
          </a:blip>
          <a:stretch>
            <a:fillRect/>
          </a:stretch>
        </p:blipFill>
        <p:spPr>
          <a:xfrm>
            <a:off x="1696857" y="2148087"/>
            <a:ext cx="4685533" cy="3525864"/>
          </a:xfrm>
          <a:prstGeom prst="rect">
            <a:avLst/>
          </a:prstGeom>
          <a:ln w="12700">
            <a:miter lim="400000"/>
          </a:ln>
        </p:spPr>
      </p:pic>
      <p:sp>
        <p:nvSpPr>
          <p:cNvPr id="319" name="12.5 - 30 Hz"/>
          <p:cNvSpPr txBox="1"/>
          <p:nvPr/>
        </p:nvSpPr>
        <p:spPr>
          <a:xfrm>
            <a:off x="6240705" y="4237919"/>
            <a:ext cx="1349386"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12.5 - 30 Hz</a:t>
            </a:r>
          </a:p>
        </p:txBody>
      </p:sp>
      <p:sp>
        <p:nvSpPr>
          <p:cNvPr id="320" name="ab 30 Hz"/>
          <p:cNvSpPr txBox="1"/>
          <p:nvPr/>
        </p:nvSpPr>
        <p:spPr>
          <a:xfrm>
            <a:off x="6215305" y="4809419"/>
            <a:ext cx="1019099"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ab 30 Hz</a:t>
            </a:r>
          </a:p>
        </p:txBody>
      </p:sp>
      <p:sp>
        <p:nvSpPr>
          <p:cNvPr id="321" name="8 - 12 Hz"/>
          <p:cNvSpPr txBox="1"/>
          <p:nvPr/>
        </p:nvSpPr>
        <p:spPr>
          <a:xfrm>
            <a:off x="6266105" y="3602919"/>
            <a:ext cx="103160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8 - 12 Hz</a:t>
            </a:r>
          </a:p>
        </p:txBody>
      </p:sp>
      <p:sp>
        <p:nvSpPr>
          <p:cNvPr id="322" name="4 - 7 Hz"/>
          <p:cNvSpPr txBox="1"/>
          <p:nvPr/>
        </p:nvSpPr>
        <p:spPr>
          <a:xfrm>
            <a:off x="6253405" y="3018719"/>
            <a:ext cx="904464"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4 - 7 Hz</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Textfeld 3"/>
          <p:cNvSpPr txBox="1"/>
          <p:nvPr>
            <p:ph type="sldNum" sz="quarter" idx="2"/>
          </p:nvPr>
        </p:nvSpPr>
        <p:spPr>
          <a:xfrm>
            <a:off x="8287592" y="6065542"/>
            <a:ext cx="341559"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28" name="Abbildung 8…"/>
          <p:cNvSpPr txBox="1"/>
          <p:nvPr/>
        </p:nvSpPr>
        <p:spPr>
          <a:xfrm>
            <a:off x="236158" y="1432302"/>
            <a:ext cx="4461414"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8</a:t>
            </a:r>
          </a:p>
          <a:p>
            <a:pPr defTabSz="457200">
              <a:defRPr i="1" sz="800">
                <a:solidFill>
                  <a:schemeClr val="accent4"/>
                </a:solidFill>
                <a:latin typeface="D-DIN"/>
                <a:ea typeface="D-DIN"/>
                <a:cs typeface="D-DIN"/>
                <a:sym typeface="D-DIN"/>
              </a:defRPr>
            </a:pPr>
            <a:r>
              <a:t>EEG-Rohdaten, jede Linie wurde in einem Channel (= mit einer Elektrode) aufgenommen.</a:t>
            </a:r>
          </a:p>
        </p:txBody>
      </p:sp>
      <p:sp>
        <p:nvSpPr>
          <p:cNvPr id="329" name="nach Effler, o.D."/>
          <p:cNvSpPr txBox="1"/>
          <p:nvPr/>
        </p:nvSpPr>
        <p:spPr>
          <a:xfrm>
            <a:off x="244211" y="5449691"/>
            <a:ext cx="3011929"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chemeClr val="accent4"/>
                </a:solidFill>
                <a:latin typeface="D-DIN"/>
                <a:ea typeface="D-DIN"/>
                <a:cs typeface="D-DIN"/>
                <a:sym typeface="D-DIN"/>
              </a:defRPr>
            </a:lvl1pPr>
          </a:lstStyle>
          <a:p>
            <a:pPr/>
            <a:r>
              <a:t>nach Effler, o.D.</a:t>
            </a:r>
          </a:p>
        </p:txBody>
      </p:sp>
      <p:pic>
        <p:nvPicPr>
          <p:cNvPr id="330" name="eeg.jpeg" descr="eeg.jpeg"/>
          <p:cNvPicPr>
            <a:picLocks noChangeAspect="1"/>
          </p:cNvPicPr>
          <p:nvPr/>
        </p:nvPicPr>
        <p:blipFill>
          <a:blip r:embed="rId3">
            <a:extLst/>
          </a:blip>
          <a:stretch>
            <a:fillRect/>
          </a:stretch>
        </p:blipFill>
        <p:spPr>
          <a:xfrm>
            <a:off x="274114" y="1796808"/>
            <a:ext cx="8182665" cy="3603889"/>
          </a:xfrm>
          <a:prstGeom prst="rect">
            <a:avLst/>
          </a:prstGeom>
          <a:ln w="12700">
            <a:miter lim="400000"/>
          </a:ln>
        </p:spPr>
      </p:pic>
      <p:sp>
        <p:nvSpPr>
          <p:cNvPr id="331" name="Titel 1"/>
          <p:cNvSpPr txBox="1"/>
          <p:nvPr>
            <p:ph type="title"/>
          </p:nvPr>
        </p:nvSpPr>
        <p:spPr>
          <a:xfrm>
            <a:off x="301396" y="107044"/>
            <a:ext cx="6198910" cy="864097"/>
          </a:xfrm>
          <a:prstGeom prst="rect">
            <a:avLst/>
          </a:prstGeom>
        </p:spPr>
        <p:txBody>
          <a:bodyPr/>
          <a:lstStyle/>
          <a:p>
            <a:pPr>
              <a:defRPr sz="2200"/>
            </a:pPr>
            <a:r>
              <a:t>Was ist die individuelle </a:t>
            </a:r>
          </a:p>
          <a:p>
            <a:pPr>
              <a:defRPr sz="2200"/>
            </a:pPr>
            <a:r>
              <a:t>Alpha-Frequenz (IAF)?</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5" name="FFT.png" descr="FFT.png"/>
          <p:cNvPicPr>
            <a:picLocks noChangeAspect="1"/>
          </p:cNvPicPr>
          <p:nvPr/>
        </p:nvPicPr>
        <p:blipFill>
          <a:blip r:embed="rId3">
            <a:extLst/>
          </a:blip>
          <a:srcRect l="2940" t="6018" r="17295" b="8447"/>
          <a:stretch>
            <a:fillRect/>
          </a:stretch>
        </p:blipFill>
        <p:spPr>
          <a:xfrm>
            <a:off x="1430215" y="1223152"/>
            <a:ext cx="5997243" cy="4501734"/>
          </a:xfrm>
          <a:prstGeom prst="rect">
            <a:avLst/>
          </a:prstGeom>
          <a:ln w="12700">
            <a:miter lim="400000"/>
          </a:ln>
        </p:spPr>
      </p:pic>
      <p:sp>
        <p:nvSpPr>
          <p:cNvPr id="336"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38" name="Abbildung 9…"/>
          <p:cNvSpPr txBox="1"/>
          <p:nvPr/>
        </p:nvSpPr>
        <p:spPr>
          <a:xfrm>
            <a:off x="1031102" y="1218028"/>
            <a:ext cx="3808044"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solidFill>
                  <a:schemeClr val="accent4"/>
                </a:solidFill>
                <a:latin typeface="D-DIN"/>
                <a:ea typeface="D-DIN"/>
                <a:cs typeface="D-DIN"/>
                <a:sym typeface="D-DIN"/>
              </a:defRPr>
            </a:pPr>
            <a:r>
              <a:t>Abbildung 9</a:t>
            </a:r>
          </a:p>
          <a:p>
            <a:pPr defTabSz="457200">
              <a:defRPr i="1" sz="1000">
                <a:solidFill>
                  <a:schemeClr val="accent4"/>
                </a:solidFill>
                <a:latin typeface="D-DIN"/>
                <a:ea typeface="D-DIN"/>
                <a:cs typeface="D-DIN"/>
                <a:sym typeface="D-DIN"/>
              </a:defRPr>
            </a:pPr>
            <a:r>
              <a:t>Fast-Fourier-Transformation (FFT) von </a:t>
            </a:r>
          </a:p>
          <a:p>
            <a:pPr defTabSz="457200">
              <a:defRPr i="1" sz="1000">
                <a:solidFill>
                  <a:schemeClr val="accent4"/>
                </a:solidFill>
                <a:latin typeface="D-DIN"/>
                <a:ea typeface="D-DIN"/>
                <a:cs typeface="D-DIN"/>
                <a:sym typeface="D-DIN"/>
              </a:defRPr>
            </a:pPr>
            <a:r>
              <a:t>EEG-Signalen</a:t>
            </a:r>
          </a:p>
        </p:txBody>
      </p:sp>
      <p:sp>
        <p:nvSpPr>
          <p:cNvPr id="339" name="Zeit"/>
          <p:cNvSpPr txBox="1"/>
          <p:nvPr/>
        </p:nvSpPr>
        <p:spPr>
          <a:xfrm rot="1860000">
            <a:off x="3559754" y="5619150"/>
            <a:ext cx="61224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535353"/>
                </a:solidFill>
                <a:latin typeface="D-DIN"/>
                <a:ea typeface="D-DIN"/>
                <a:cs typeface="D-DIN"/>
                <a:sym typeface="D-DIN"/>
              </a:defRPr>
            </a:lvl1pPr>
          </a:lstStyle>
          <a:p>
            <a:pPr/>
            <a:r>
              <a:t> Zeit </a:t>
            </a:r>
          </a:p>
        </p:txBody>
      </p:sp>
      <p:sp>
        <p:nvSpPr>
          <p:cNvPr id="340" name="Frequenz"/>
          <p:cNvSpPr txBox="1"/>
          <p:nvPr/>
        </p:nvSpPr>
        <p:spPr>
          <a:xfrm rot="19620000">
            <a:off x="7193381" y="4066009"/>
            <a:ext cx="132393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535353"/>
                </a:solidFill>
                <a:latin typeface="D-DIN"/>
                <a:ea typeface="D-DIN"/>
                <a:cs typeface="D-DIN"/>
                <a:sym typeface="D-DIN"/>
              </a:defRPr>
            </a:lvl1pPr>
          </a:lstStyle>
          <a:p>
            <a:pPr/>
            <a:r>
              <a:t>  Frequenz  </a:t>
            </a:r>
          </a:p>
        </p:txBody>
      </p:sp>
      <p:sp>
        <p:nvSpPr>
          <p:cNvPr id="341" name="NTi Audio AG, o. D."/>
          <p:cNvSpPr txBox="1"/>
          <p:nvPr/>
        </p:nvSpPr>
        <p:spPr>
          <a:xfrm>
            <a:off x="1258837" y="5662750"/>
            <a:ext cx="981433"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lnSpc>
                <a:spcPts val="4100"/>
              </a:lnSpc>
              <a:defRPr sz="800">
                <a:solidFill>
                  <a:schemeClr val="accent4"/>
                </a:solidFill>
                <a:latin typeface="D-DIN"/>
                <a:ea typeface="D-DIN"/>
                <a:cs typeface="D-DIN"/>
                <a:sym typeface="D-DIN"/>
              </a:defRPr>
            </a:lvl1pPr>
          </a:lstStyle>
          <a:p>
            <a:pPr/>
            <a:r>
              <a:t>NTi Audio AG, o. D.</a:t>
            </a:r>
          </a:p>
        </p:txBody>
      </p:sp>
      <p:sp>
        <p:nvSpPr>
          <p:cNvPr id="342" name="Titel 1"/>
          <p:cNvSpPr txBox="1"/>
          <p:nvPr>
            <p:ph type="title"/>
          </p:nvPr>
        </p:nvSpPr>
        <p:spPr>
          <a:xfrm>
            <a:off x="301396" y="107044"/>
            <a:ext cx="6198910" cy="864097"/>
          </a:xfrm>
          <a:prstGeom prst="rect">
            <a:avLst/>
          </a:prstGeom>
        </p:spPr>
        <p:txBody>
          <a:bodyPr/>
          <a:lstStyle/>
          <a:p>
            <a:pPr>
              <a:defRPr sz="2200"/>
            </a:pPr>
            <a:r>
              <a:t>Was ist die individuelle </a:t>
            </a:r>
          </a:p>
          <a:p>
            <a:pPr>
              <a:defRPr sz="2200"/>
            </a:pPr>
            <a:r>
              <a:t>Alpha-Frequenz (IAF)?</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48" name="Abbildung 10…"/>
          <p:cNvSpPr txBox="1"/>
          <p:nvPr/>
        </p:nvSpPr>
        <p:spPr>
          <a:xfrm>
            <a:off x="468790" y="1178467"/>
            <a:ext cx="3808045" cy="47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10</a:t>
            </a:r>
          </a:p>
          <a:p>
            <a:pPr defTabSz="457200">
              <a:defRPr i="1" sz="800">
                <a:solidFill>
                  <a:schemeClr val="accent4"/>
                </a:solidFill>
                <a:latin typeface="D-DIN"/>
                <a:ea typeface="D-DIN"/>
                <a:cs typeface="D-DIN"/>
                <a:sym typeface="D-DIN"/>
              </a:defRPr>
            </a:pPr>
            <a:r>
              <a:t>individual alpha frequency peak extraction (Extraktion des individuellen alpha Peaks aus Ruhedaten einer VP)</a:t>
            </a:r>
          </a:p>
        </p:txBody>
      </p:sp>
      <p:pic>
        <p:nvPicPr>
          <p:cNvPr id="349" name="iaf.jpeg" descr="iaf.jpeg"/>
          <p:cNvPicPr>
            <a:picLocks noChangeAspect="1"/>
          </p:cNvPicPr>
          <p:nvPr/>
        </p:nvPicPr>
        <p:blipFill>
          <a:blip r:embed="rId3">
            <a:extLst/>
          </a:blip>
          <a:stretch>
            <a:fillRect/>
          </a:stretch>
        </p:blipFill>
        <p:spPr>
          <a:xfrm>
            <a:off x="565151" y="1688577"/>
            <a:ext cx="3583585" cy="4193914"/>
          </a:xfrm>
          <a:prstGeom prst="rect">
            <a:avLst/>
          </a:prstGeom>
          <a:ln w="12700">
            <a:miter lim="400000"/>
          </a:ln>
        </p:spPr>
      </p:pic>
      <p:pic>
        <p:nvPicPr>
          <p:cNvPr id="350" name="iaf.jpeg" descr="iaf.jpeg"/>
          <p:cNvPicPr>
            <a:picLocks noChangeAspect="1"/>
          </p:cNvPicPr>
          <p:nvPr/>
        </p:nvPicPr>
        <p:blipFill>
          <a:blip r:embed="rId3">
            <a:extLst/>
          </a:blip>
          <a:srcRect l="66245" t="1734" r="1814" b="58539"/>
          <a:stretch>
            <a:fillRect/>
          </a:stretch>
        </p:blipFill>
        <p:spPr>
          <a:xfrm>
            <a:off x="5272467" y="2049641"/>
            <a:ext cx="2361295" cy="3437085"/>
          </a:xfrm>
          <a:prstGeom prst="rect">
            <a:avLst/>
          </a:prstGeom>
          <a:ln w="12700">
            <a:miter lim="400000"/>
          </a:ln>
        </p:spPr>
      </p:pic>
      <p:sp>
        <p:nvSpPr>
          <p:cNvPr id="351" name="Rechteck"/>
          <p:cNvSpPr/>
          <p:nvPr/>
        </p:nvSpPr>
        <p:spPr>
          <a:xfrm>
            <a:off x="2876419" y="1776635"/>
            <a:ext cx="1193389" cy="1560208"/>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352" name="Ronconi, Busch &amp; Melcher, 2018"/>
          <p:cNvSpPr txBox="1"/>
          <p:nvPr/>
        </p:nvSpPr>
        <p:spPr>
          <a:xfrm>
            <a:off x="591533" y="5395507"/>
            <a:ext cx="1578234" cy="688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80473" indent="-180473" defTabSz="457200">
              <a:lnSpc>
                <a:spcPts val="2200"/>
              </a:lnSpc>
              <a:spcBef>
                <a:spcPts val="1500"/>
              </a:spcBef>
              <a:buSzPct val="100000"/>
              <a:buChar char="•"/>
              <a:defRPr sz="800">
                <a:solidFill>
                  <a:schemeClr val="accent4"/>
                </a:solidFill>
                <a:latin typeface="D-DIN"/>
                <a:ea typeface="D-DIN"/>
                <a:cs typeface="D-DIN"/>
                <a:sym typeface="D-DIN"/>
              </a:defRPr>
            </a:pPr>
          </a:p>
          <a:p>
            <a:pPr marL="609600" indent="-609600" defTabSz="457200">
              <a:lnSpc>
                <a:spcPts val="4100"/>
              </a:lnSpc>
              <a:defRPr sz="800">
                <a:solidFill>
                  <a:schemeClr val="accent4"/>
                </a:solidFill>
                <a:latin typeface="D-DIN"/>
                <a:ea typeface="D-DIN"/>
                <a:cs typeface="D-DIN"/>
                <a:sym typeface="D-DIN"/>
              </a:defRPr>
            </a:pPr>
            <a:r>
              <a:t>Ronconi, Busch &amp; Melcher, 2018</a:t>
            </a:r>
          </a:p>
        </p:txBody>
      </p:sp>
      <p:sp>
        <p:nvSpPr>
          <p:cNvPr id="353" name="Ronconi, Busch &amp; Melcher, 2018"/>
          <p:cNvSpPr txBox="1"/>
          <p:nvPr/>
        </p:nvSpPr>
        <p:spPr>
          <a:xfrm>
            <a:off x="5380577" y="4931695"/>
            <a:ext cx="1578234" cy="688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80473" indent="-180473" defTabSz="457200">
              <a:lnSpc>
                <a:spcPts val="2200"/>
              </a:lnSpc>
              <a:spcBef>
                <a:spcPts val="1500"/>
              </a:spcBef>
              <a:buSzPct val="100000"/>
              <a:buChar char="•"/>
              <a:defRPr sz="800">
                <a:solidFill>
                  <a:schemeClr val="accent4"/>
                </a:solidFill>
                <a:latin typeface="D-DIN"/>
                <a:ea typeface="D-DIN"/>
                <a:cs typeface="D-DIN"/>
                <a:sym typeface="D-DIN"/>
              </a:defRPr>
            </a:pPr>
          </a:p>
          <a:p>
            <a:pPr marL="609600" indent="-609600" defTabSz="457200">
              <a:lnSpc>
                <a:spcPts val="4100"/>
              </a:lnSpc>
              <a:defRPr sz="800">
                <a:solidFill>
                  <a:schemeClr val="accent4"/>
                </a:solidFill>
                <a:latin typeface="D-DIN"/>
                <a:ea typeface="D-DIN"/>
                <a:cs typeface="D-DIN"/>
                <a:sym typeface="D-DIN"/>
              </a:defRPr>
            </a:pPr>
            <a:r>
              <a:t>Ronconi, Busch &amp; Melcher, 2018</a:t>
            </a:r>
          </a:p>
        </p:txBody>
      </p:sp>
      <p:sp>
        <p:nvSpPr>
          <p:cNvPr id="354" name="Abbildung 4…"/>
          <p:cNvSpPr txBox="1"/>
          <p:nvPr/>
        </p:nvSpPr>
        <p:spPr>
          <a:xfrm>
            <a:off x="5170561" y="1498823"/>
            <a:ext cx="2563305" cy="47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4</a:t>
            </a:r>
          </a:p>
          <a:p>
            <a:pPr defTabSz="457200">
              <a:defRPr i="1" sz="800">
                <a:solidFill>
                  <a:schemeClr val="accent4"/>
                </a:solidFill>
                <a:latin typeface="D-DIN"/>
                <a:ea typeface="D-DIN"/>
                <a:cs typeface="D-DIN"/>
                <a:sym typeface="D-DIN"/>
              </a:defRPr>
            </a:pPr>
            <a:r>
              <a:t>Topographischer Plot der Amplitude von Frequenzen im Alpha-Band. </a:t>
            </a:r>
          </a:p>
        </p:txBody>
      </p:sp>
      <p:sp>
        <p:nvSpPr>
          <p:cNvPr id="355" name="Titel 1"/>
          <p:cNvSpPr txBox="1"/>
          <p:nvPr>
            <p:ph type="title"/>
          </p:nvPr>
        </p:nvSpPr>
        <p:spPr>
          <a:xfrm>
            <a:off x="301396" y="107044"/>
            <a:ext cx="6198910" cy="864097"/>
          </a:xfrm>
          <a:prstGeom prst="rect">
            <a:avLst/>
          </a:prstGeom>
        </p:spPr>
        <p:txBody>
          <a:bodyPr/>
          <a:lstStyle/>
          <a:p>
            <a:pPr>
              <a:defRPr sz="2200"/>
            </a:pPr>
            <a:r>
              <a:t>Was ist die individuelle </a:t>
            </a:r>
          </a:p>
          <a:p>
            <a:pPr>
              <a:defRPr sz="2200"/>
            </a:pPr>
            <a:r>
              <a:t>Alpha-Frequenz (IAF)?</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Form"/>
          <p:cNvSpPr/>
          <p:nvPr/>
        </p:nvSpPr>
        <p:spPr>
          <a:xfrm>
            <a:off x="2242095" y="2693878"/>
            <a:ext cx="324367" cy="85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83"/>
                </a:moveTo>
                <a:lnTo>
                  <a:pt x="8087" y="16150"/>
                </a:lnTo>
                <a:cubicBezTo>
                  <a:pt x="7733" y="16863"/>
                  <a:pt x="9199" y="17517"/>
                  <a:pt x="11093" y="17491"/>
                </a:cubicBezTo>
                <a:cubicBezTo>
                  <a:pt x="12819" y="17467"/>
                  <a:pt x="14108" y="16874"/>
                  <a:pt x="13855" y="16219"/>
                </a:cubicBezTo>
                <a:lnTo>
                  <a:pt x="21456" y="0"/>
                </a:lnTo>
                <a:lnTo>
                  <a:pt x="21600" y="21600"/>
                </a:lnTo>
                <a:lnTo>
                  <a:pt x="95" y="21459"/>
                </a:lnTo>
                <a:lnTo>
                  <a:pt x="0" y="1883"/>
                </a:lnTo>
                <a:close/>
              </a:path>
            </a:pathLst>
          </a:custGeom>
          <a:solidFill>
            <a:srgbClr val="F9D7EB"/>
          </a:solidFill>
          <a:ln w="12700">
            <a:miter lim="400000"/>
          </a:ln>
        </p:spPr>
        <p:txBody>
          <a:bodyPr lIns="45719" rIns="45719"/>
          <a:lstStyle/>
          <a:p>
            <a:pPr/>
          </a:p>
        </p:txBody>
      </p:sp>
      <p:sp>
        <p:nvSpPr>
          <p:cNvPr id="360" name="Rechteck"/>
          <p:cNvSpPr/>
          <p:nvPr/>
        </p:nvSpPr>
        <p:spPr>
          <a:xfrm>
            <a:off x="1308584" y="1830303"/>
            <a:ext cx="316323" cy="1712680"/>
          </a:xfrm>
          <a:prstGeom prst="rect">
            <a:avLst/>
          </a:prstGeom>
          <a:solidFill>
            <a:srgbClr val="009193">
              <a:alpha val="30217"/>
            </a:srgbClr>
          </a:solidFill>
          <a:ln w="12700">
            <a:miter lim="400000"/>
          </a:ln>
        </p:spPr>
        <p:txBody>
          <a:bodyPr lIns="45719" rIns="45719"/>
          <a:lstStyle/>
          <a:p>
            <a:pPr/>
          </a:p>
        </p:txBody>
      </p:sp>
      <p:sp>
        <p:nvSpPr>
          <p:cNvPr id="361"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2"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63" name="Abbildung 11…"/>
          <p:cNvSpPr txBox="1"/>
          <p:nvPr/>
        </p:nvSpPr>
        <p:spPr>
          <a:xfrm>
            <a:off x="345797" y="1254667"/>
            <a:ext cx="7851131"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11</a:t>
            </a:r>
          </a:p>
          <a:p>
            <a:pPr defTabSz="457200">
              <a:defRPr i="1" sz="800">
                <a:solidFill>
                  <a:schemeClr val="accent4"/>
                </a:solidFill>
                <a:latin typeface="D-DIN"/>
                <a:ea typeface="D-DIN"/>
                <a:cs typeface="D-DIN"/>
                <a:sym typeface="D-DIN"/>
              </a:defRPr>
            </a:pPr>
            <a:r>
              <a:t>Die Größe (im Sinne von Dauer) des Temporal Binding Window (blau markiert) ist abhängig von der individuellen alpha-Frequenz (IAF).</a:t>
            </a:r>
          </a:p>
        </p:txBody>
      </p:sp>
      <p:sp>
        <p:nvSpPr>
          <p:cNvPr id="364" name="Linie"/>
          <p:cNvSpPr/>
          <p:nvPr/>
        </p:nvSpPr>
        <p:spPr>
          <a:xfrm>
            <a:off x="597165" y="3537389"/>
            <a:ext cx="5167889" cy="1"/>
          </a:xfrm>
          <a:prstGeom prst="line">
            <a:avLst/>
          </a:prstGeom>
          <a:ln w="25400">
            <a:solidFill>
              <a:srgbClr val="000000"/>
            </a:solidFill>
            <a:headEnd type="triangle" len="sm"/>
            <a:tailEnd type="triangle" len="sm"/>
          </a:ln>
        </p:spPr>
        <p:txBody>
          <a:bodyPr lIns="45719" rIns="45719"/>
          <a:lstStyle/>
          <a:p>
            <a:pPr/>
          </a:p>
        </p:txBody>
      </p:sp>
      <p:sp>
        <p:nvSpPr>
          <p:cNvPr id="365" name="1 Sekunde"/>
          <p:cNvSpPr txBox="1"/>
          <p:nvPr/>
        </p:nvSpPr>
        <p:spPr>
          <a:xfrm>
            <a:off x="2735305" y="3391657"/>
            <a:ext cx="917561"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 1 Sekunde </a:t>
            </a:r>
          </a:p>
        </p:txBody>
      </p:sp>
      <p:sp>
        <p:nvSpPr>
          <p:cNvPr id="388" name="Verbindungslinie"/>
          <p:cNvSpPr/>
          <p:nvPr/>
        </p:nvSpPr>
        <p:spPr>
          <a:xfrm>
            <a:off x="686122" y="2029882"/>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389" name="Verbindungslinie"/>
          <p:cNvSpPr/>
          <p:nvPr/>
        </p:nvSpPr>
        <p:spPr>
          <a:xfrm>
            <a:off x="997046" y="2701671"/>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390" name="Verbindungslinie"/>
          <p:cNvSpPr/>
          <p:nvPr/>
        </p:nvSpPr>
        <p:spPr>
          <a:xfrm>
            <a:off x="1307537" y="2027140"/>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391" name="Verbindungslinie"/>
          <p:cNvSpPr/>
          <p:nvPr/>
        </p:nvSpPr>
        <p:spPr>
          <a:xfrm>
            <a:off x="1619346" y="2698496"/>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392" name="Verbindungslinie"/>
          <p:cNvSpPr/>
          <p:nvPr/>
        </p:nvSpPr>
        <p:spPr>
          <a:xfrm>
            <a:off x="1929837" y="2023965"/>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393" name="Verbindungslinie"/>
          <p:cNvSpPr/>
          <p:nvPr/>
        </p:nvSpPr>
        <p:spPr>
          <a:xfrm>
            <a:off x="2241646" y="2695321"/>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394" name="Verbindungslinie"/>
          <p:cNvSpPr/>
          <p:nvPr/>
        </p:nvSpPr>
        <p:spPr>
          <a:xfrm>
            <a:off x="2554614" y="2019106"/>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395" name="Verbindungslinie"/>
          <p:cNvSpPr/>
          <p:nvPr/>
        </p:nvSpPr>
        <p:spPr>
          <a:xfrm>
            <a:off x="3176029" y="2016364"/>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396" name="Verbindungslinie"/>
          <p:cNvSpPr/>
          <p:nvPr/>
        </p:nvSpPr>
        <p:spPr>
          <a:xfrm>
            <a:off x="3798329" y="2013189"/>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397" name="Verbindungslinie"/>
          <p:cNvSpPr/>
          <p:nvPr/>
        </p:nvSpPr>
        <p:spPr>
          <a:xfrm>
            <a:off x="2865538" y="2690895"/>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398" name="Verbindungslinie"/>
          <p:cNvSpPr/>
          <p:nvPr/>
        </p:nvSpPr>
        <p:spPr>
          <a:xfrm>
            <a:off x="3487838" y="2687720"/>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399" name="Verbindungslinie"/>
          <p:cNvSpPr/>
          <p:nvPr/>
        </p:nvSpPr>
        <p:spPr>
          <a:xfrm>
            <a:off x="4110138" y="2684545"/>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400" name="Verbindungslinie"/>
          <p:cNvSpPr/>
          <p:nvPr/>
        </p:nvSpPr>
        <p:spPr>
          <a:xfrm>
            <a:off x="4421324" y="2007924"/>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401" name="Verbindungslinie"/>
          <p:cNvSpPr/>
          <p:nvPr/>
        </p:nvSpPr>
        <p:spPr>
          <a:xfrm>
            <a:off x="4733581" y="2682455"/>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402" name="Verbindungslinie"/>
          <p:cNvSpPr/>
          <p:nvPr/>
        </p:nvSpPr>
        <p:spPr>
          <a:xfrm>
            <a:off x="5355881" y="2679280"/>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403" name="Verbindungslinie"/>
          <p:cNvSpPr/>
          <p:nvPr/>
        </p:nvSpPr>
        <p:spPr>
          <a:xfrm>
            <a:off x="5044318" y="2008170"/>
            <a:ext cx="311615" cy="67772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382" name="exzitatorische…"/>
          <p:cNvSpPr txBox="1"/>
          <p:nvPr/>
        </p:nvSpPr>
        <p:spPr>
          <a:xfrm>
            <a:off x="1022453" y="3726898"/>
            <a:ext cx="915875" cy="3666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000">
                <a:solidFill>
                  <a:srgbClr val="5C6D6E"/>
                </a:solidFill>
              </a:defRPr>
            </a:pPr>
            <a:r>
              <a:t>exzitatorische </a:t>
            </a:r>
          </a:p>
          <a:p>
            <a:pPr algn="ctr">
              <a:defRPr sz="1000">
                <a:solidFill>
                  <a:srgbClr val="5C6D6E"/>
                </a:solidFill>
              </a:defRPr>
            </a:pPr>
            <a:r>
              <a:t>Phase</a:t>
            </a:r>
          </a:p>
        </p:txBody>
      </p:sp>
      <p:sp>
        <p:nvSpPr>
          <p:cNvPr id="383" name="inhibitorische…"/>
          <p:cNvSpPr txBox="1"/>
          <p:nvPr/>
        </p:nvSpPr>
        <p:spPr>
          <a:xfrm>
            <a:off x="1959027" y="3713548"/>
            <a:ext cx="880651" cy="3666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000">
                <a:solidFill>
                  <a:srgbClr val="8B7884"/>
                </a:solidFill>
              </a:defRPr>
            </a:pPr>
            <a:r>
              <a:t>inhibitorische </a:t>
            </a:r>
          </a:p>
          <a:p>
            <a:pPr algn="ctr">
              <a:defRPr sz="1000">
                <a:solidFill>
                  <a:srgbClr val="8B7884"/>
                </a:solidFill>
              </a:defRPr>
            </a:pPr>
            <a:r>
              <a:t>Phase</a:t>
            </a:r>
          </a:p>
        </p:txBody>
      </p:sp>
      <p:sp>
        <p:nvSpPr>
          <p:cNvPr id="384" name="Linie"/>
          <p:cNvSpPr/>
          <p:nvPr/>
        </p:nvSpPr>
        <p:spPr>
          <a:xfrm flipH="1">
            <a:off x="1475459" y="3161421"/>
            <a:ext cx="1" cy="594053"/>
          </a:xfrm>
          <a:prstGeom prst="line">
            <a:avLst/>
          </a:prstGeom>
          <a:ln w="25400">
            <a:solidFill>
              <a:srgbClr val="BADDDE"/>
            </a:solidFill>
            <a:tailEnd type="triangle"/>
          </a:ln>
        </p:spPr>
        <p:txBody>
          <a:bodyPr lIns="45719" rIns="45719"/>
          <a:lstStyle/>
          <a:p>
            <a:pPr/>
          </a:p>
        </p:txBody>
      </p:sp>
      <p:sp>
        <p:nvSpPr>
          <p:cNvPr id="385" name="Linie"/>
          <p:cNvSpPr/>
          <p:nvPr/>
        </p:nvSpPr>
        <p:spPr>
          <a:xfrm>
            <a:off x="2412490" y="3408644"/>
            <a:ext cx="1" cy="342474"/>
          </a:xfrm>
          <a:prstGeom prst="line">
            <a:avLst/>
          </a:prstGeom>
          <a:ln w="25400">
            <a:solidFill>
              <a:srgbClr val="F9D7EB"/>
            </a:solidFill>
            <a:tailEnd type="triangle"/>
          </a:ln>
        </p:spPr>
        <p:txBody>
          <a:bodyPr lIns="45719" rIns="45719"/>
          <a:lstStyle/>
          <a:p>
            <a:pPr/>
          </a:p>
        </p:txBody>
      </p:sp>
      <p:sp>
        <p:nvSpPr>
          <p:cNvPr id="386" name="Titel 1"/>
          <p:cNvSpPr txBox="1"/>
          <p:nvPr>
            <p:ph type="title"/>
          </p:nvPr>
        </p:nvSpPr>
        <p:spPr>
          <a:xfrm>
            <a:off x="301396" y="107044"/>
            <a:ext cx="6198910" cy="864097"/>
          </a:xfrm>
          <a:prstGeom prst="rect">
            <a:avLst/>
          </a:prstGeom>
        </p:spPr>
        <p:txBody>
          <a:bodyPr/>
          <a:lstStyle>
            <a:lvl1pPr>
              <a:defRPr sz="2200"/>
            </a:lvl1pPr>
          </a:lstStyle>
          <a:p>
            <a:pPr/>
            <a:r>
              <a:t>Was sind Temporal Binding Windows?</a:t>
            </a:r>
          </a:p>
        </p:txBody>
      </p:sp>
      <p:sp>
        <p:nvSpPr>
          <p:cNvPr id="387" name="8 cycles / s = 8 Hz"/>
          <p:cNvSpPr txBox="1"/>
          <p:nvPr/>
        </p:nvSpPr>
        <p:spPr>
          <a:xfrm>
            <a:off x="6106944" y="2253247"/>
            <a:ext cx="1930818" cy="517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500"/>
            </a:lvl1pPr>
          </a:lstStyle>
          <a:p>
            <a:pPr/>
            <a:r>
              <a:t>8 cycles / s = 8 Hz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Rechteck"/>
          <p:cNvSpPr/>
          <p:nvPr/>
        </p:nvSpPr>
        <p:spPr>
          <a:xfrm>
            <a:off x="674656" y="1797514"/>
            <a:ext cx="319443" cy="1724750"/>
          </a:xfrm>
          <a:prstGeom prst="rect">
            <a:avLst/>
          </a:prstGeom>
          <a:solidFill>
            <a:srgbClr val="005493">
              <a:alpha val="7101"/>
            </a:srgbClr>
          </a:solidFill>
          <a:ln w="12700">
            <a:miter lim="400000"/>
          </a:ln>
        </p:spPr>
        <p:txBody>
          <a:bodyPr lIns="45719" rIns="45719"/>
          <a:lstStyle/>
          <a:p>
            <a:pPr/>
          </a:p>
        </p:txBody>
      </p:sp>
      <p:sp>
        <p:nvSpPr>
          <p:cNvPr id="406" name="Form"/>
          <p:cNvSpPr/>
          <p:nvPr/>
        </p:nvSpPr>
        <p:spPr>
          <a:xfrm>
            <a:off x="2866782" y="2681043"/>
            <a:ext cx="328586" cy="85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83"/>
                </a:moveTo>
                <a:lnTo>
                  <a:pt x="8087" y="16150"/>
                </a:lnTo>
                <a:cubicBezTo>
                  <a:pt x="7733" y="16863"/>
                  <a:pt x="9199" y="17517"/>
                  <a:pt x="11093" y="17491"/>
                </a:cubicBezTo>
                <a:cubicBezTo>
                  <a:pt x="12819" y="17467"/>
                  <a:pt x="14108" y="16874"/>
                  <a:pt x="13855" y="16219"/>
                </a:cubicBezTo>
                <a:lnTo>
                  <a:pt x="21456" y="0"/>
                </a:lnTo>
                <a:lnTo>
                  <a:pt x="21600" y="21600"/>
                </a:lnTo>
                <a:lnTo>
                  <a:pt x="95" y="21459"/>
                </a:lnTo>
                <a:lnTo>
                  <a:pt x="0" y="1883"/>
                </a:lnTo>
                <a:close/>
              </a:path>
            </a:pathLst>
          </a:custGeom>
          <a:solidFill>
            <a:srgbClr val="F9D7EB"/>
          </a:solidFill>
          <a:ln w="12700">
            <a:miter lim="400000"/>
          </a:ln>
        </p:spPr>
        <p:txBody>
          <a:bodyPr lIns="45719" rIns="45719"/>
          <a:lstStyle/>
          <a:p>
            <a:pPr/>
          </a:p>
        </p:txBody>
      </p:sp>
      <p:sp>
        <p:nvSpPr>
          <p:cNvPr id="407" name="Form"/>
          <p:cNvSpPr/>
          <p:nvPr/>
        </p:nvSpPr>
        <p:spPr>
          <a:xfrm>
            <a:off x="2241307" y="2677868"/>
            <a:ext cx="328586" cy="85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83"/>
                </a:moveTo>
                <a:lnTo>
                  <a:pt x="8087" y="16150"/>
                </a:lnTo>
                <a:cubicBezTo>
                  <a:pt x="7733" y="16863"/>
                  <a:pt x="9199" y="17517"/>
                  <a:pt x="11093" y="17491"/>
                </a:cubicBezTo>
                <a:cubicBezTo>
                  <a:pt x="12819" y="17467"/>
                  <a:pt x="14108" y="16874"/>
                  <a:pt x="13855" y="16219"/>
                </a:cubicBezTo>
                <a:lnTo>
                  <a:pt x="21456" y="0"/>
                </a:lnTo>
                <a:lnTo>
                  <a:pt x="21600" y="21600"/>
                </a:lnTo>
                <a:lnTo>
                  <a:pt x="95" y="21459"/>
                </a:lnTo>
                <a:lnTo>
                  <a:pt x="0" y="1883"/>
                </a:lnTo>
                <a:close/>
              </a:path>
            </a:pathLst>
          </a:custGeom>
          <a:solidFill>
            <a:srgbClr val="F9D7EB"/>
          </a:solidFill>
          <a:ln w="12700">
            <a:miter lim="400000"/>
          </a:ln>
        </p:spPr>
        <p:txBody>
          <a:bodyPr lIns="45719" rIns="45719"/>
          <a:lstStyle/>
          <a:p>
            <a:pPr/>
          </a:p>
        </p:txBody>
      </p:sp>
      <p:sp>
        <p:nvSpPr>
          <p:cNvPr id="408" name="Form"/>
          <p:cNvSpPr/>
          <p:nvPr/>
        </p:nvSpPr>
        <p:spPr>
          <a:xfrm>
            <a:off x="1615278" y="2680742"/>
            <a:ext cx="329430" cy="857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83"/>
                </a:moveTo>
                <a:lnTo>
                  <a:pt x="8087" y="16150"/>
                </a:lnTo>
                <a:cubicBezTo>
                  <a:pt x="7733" y="16863"/>
                  <a:pt x="9199" y="17517"/>
                  <a:pt x="11093" y="17491"/>
                </a:cubicBezTo>
                <a:cubicBezTo>
                  <a:pt x="12819" y="17467"/>
                  <a:pt x="14108" y="16874"/>
                  <a:pt x="13855" y="16219"/>
                </a:cubicBezTo>
                <a:lnTo>
                  <a:pt x="21456" y="0"/>
                </a:lnTo>
                <a:lnTo>
                  <a:pt x="21600" y="21600"/>
                </a:lnTo>
                <a:lnTo>
                  <a:pt x="95" y="21459"/>
                </a:lnTo>
                <a:lnTo>
                  <a:pt x="0" y="1883"/>
                </a:lnTo>
                <a:close/>
              </a:path>
            </a:pathLst>
          </a:custGeom>
          <a:solidFill>
            <a:srgbClr val="F9D7EB"/>
          </a:solidFill>
          <a:ln w="12700">
            <a:miter lim="400000"/>
          </a:ln>
        </p:spPr>
        <p:txBody>
          <a:bodyPr lIns="45719" rIns="45719"/>
          <a:lstStyle/>
          <a:p>
            <a:pPr/>
          </a:p>
        </p:txBody>
      </p:sp>
      <p:sp>
        <p:nvSpPr>
          <p:cNvPr id="409" name="Form"/>
          <p:cNvSpPr/>
          <p:nvPr/>
        </p:nvSpPr>
        <p:spPr>
          <a:xfrm>
            <a:off x="993386" y="2671204"/>
            <a:ext cx="328587" cy="857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83"/>
                </a:moveTo>
                <a:lnTo>
                  <a:pt x="8087" y="16150"/>
                </a:lnTo>
                <a:cubicBezTo>
                  <a:pt x="7733" y="16863"/>
                  <a:pt x="9199" y="17517"/>
                  <a:pt x="11093" y="17491"/>
                </a:cubicBezTo>
                <a:cubicBezTo>
                  <a:pt x="12819" y="17467"/>
                  <a:pt x="14108" y="16874"/>
                  <a:pt x="13855" y="16219"/>
                </a:cubicBezTo>
                <a:lnTo>
                  <a:pt x="21456" y="0"/>
                </a:lnTo>
                <a:lnTo>
                  <a:pt x="21600" y="21600"/>
                </a:lnTo>
                <a:lnTo>
                  <a:pt x="95" y="21459"/>
                </a:lnTo>
                <a:lnTo>
                  <a:pt x="0" y="1883"/>
                </a:lnTo>
                <a:close/>
              </a:path>
            </a:pathLst>
          </a:custGeom>
          <a:solidFill>
            <a:srgbClr val="F9D7EB"/>
          </a:solidFill>
          <a:ln w="12700">
            <a:miter lim="400000"/>
          </a:ln>
        </p:spPr>
        <p:txBody>
          <a:bodyPr lIns="45719" rIns="45719"/>
          <a:lstStyle/>
          <a:p>
            <a:pPr/>
          </a:p>
        </p:txBody>
      </p:sp>
      <p:sp>
        <p:nvSpPr>
          <p:cNvPr id="410"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1"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12" name="Abbildung 12…"/>
          <p:cNvSpPr txBox="1"/>
          <p:nvPr/>
        </p:nvSpPr>
        <p:spPr>
          <a:xfrm>
            <a:off x="345797" y="1254667"/>
            <a:ext cx="7851131"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12</a:t>
            </a:r>
          </a:p>
          <a:p>
            <a:pPr defTabSz="457200">
              <a:defRPr i="1" sz="800">
                <a:solidFill>
                  <a:schemeClr val="accent4"/>
                </a:solidFill>
                <a:latin typeface="D-DIN"/>
                <a:ea typeface="D-DIN"/>
                <a:cs typeface="D-DIN"/>
                <a:sym typeface="D-DIN"/>
              </a:defRPr>
            </a:pPr>
            <a:r>
              <a:t>Die Größe (im Sinne von Dauer) des Temporal Binding Window (grün markiert) ist abhängig von der individuellen alpha-Frequenz (IAF).</a:t>
            </a:r>
          </a:p>
        </p:txBody>
      </p:sp>
      <p:sp>
        <p:nvSpPr>
          <p:cNvPr id="413" name="1 Sekunde"/>
          <p:cNvSpPr txBox="1"/>
          <p:nvPr/>
        </p:nvSpPr>
        <p:spPr>
          <a:xfrm>
            <a:off x="5776340" y="3403925"/>
            <a:ext cx="832878"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1 Sekunde</a:t>
            </a:r>
          </a:p>
        </p:txBody>
      </p:sp>
      <p:sp>
        <p:nvSpPr>
          <p:cNvPr id="457" name="Verbindungslinie"/>
          <p:cNvSpPr/>
          <p:nvPr/>
        </p:nvSpPr>
        <p:spPr>
          <a:xfrm>
            <a:off x="686122" y="2029882"/>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458" name="Verbindungslinie"/>
          <p:cNvSpPr/>
          <p:nvPr/>
        </p:nvSpPr>
        <p:spPr>
          <a:xfrm>
            <a:off x="3798329" y="2013189"/>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459" name="Verbindungslinie"/>
          <p:cNvSpPr/>
          <p:nvPr/>
        </p:nvSpPr>
        <p:spPr>
          <a:xfrm>
            <a:off x="4421324" y="2007924"/>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460" name="Verbindungslinie"/>
          <p:cNvSpPr/>
          <p:nvPr/>
        </p:nvSpPr>
        <p:spPr>
          <a:xfrm>
            <a:off x="5044318" y="2008170"/>
            <a:ext cx="311615" cy="67772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418" name="Ton abgerundet"/>
          <p:cNvSpPr/>
          <p:nvPr/>
        </p:nvSpPr>
        <p:spPr>
          <a:xfrm>
            <a:off x="1354489" y="3991274"/>
            <a:ext cx="253108" cy="218551"/>
          </a:xfrm>
          <a:custGeom>
            <a:avLst/>
            <a:gdLst/>
            <a:ahLst/>
            <a:cxnLst>
              <a:cxn ang="0">
                <a:pos x="wd2" y="hd2"/>
              </a:cxn>
              <a:cxn ang="5400000">
                <a:pos x="wd2" y="hd2"/>
              </a:cxn>
              <a:cxn ang="10800000">
                <a:pos x="wd2" y="hd2"/>
              </a:cxn>
              <a:cxn ang="16200000">
                <a:pos x="wd2" y="hd2"/>
              </a:cxn>
            </a:cxnLst>
            <a:rect l="0" t="0" r="r" b="b"/>
            <a:pathLst>
              <a:path w="21590" h="21591" fill="norm" stroke="1" extrusionOk="0">
                <a:moveTo>
                  <a:pt x="9527" y="764"/>
                </a:moveTo>
                <a:cubicBezTo>
                  <a:pt x="9233" y="598"/>
                  <a:pt x="8879" y="673"/>
                  <a:pt x="8655" y="950"/>
                </a:cubicBezTo>
                <a:lnTo>
                  <a:pt x="4459" y="5362"/>
                </a:lnTo>
                <a:cubicBezTo>
                  <a:pt x="4427" y="5397"/>
                  <a:pt x="4390" y="5424"/>
                  <a:pt x="4350" y="5442"/>
                </a:cubicBezTo>
                <a:cubicBezTo>
                  <a:pt x="4311" y="5461"/>
                  <a:pt x="4268" y="5470"/>
                  <a:pt x="4224" y="5470"/>
                </a:cubicBezTo>
                <a:lnTo>
                  <a:pt x="807" y="5470"/>
                </a:lnTo>
                <a:cubicBezTo>
                  <a:pt x="585" y="5470"/>
                  <a:pt x="383" y="5575"/>
                  <a:pt x="237" y="5743"/>
                </a:cubicBezTo>
                <a:cubicBezTo>
                  <a:pt x="91" y="5912"/>
                  <a:pt x="0" y="6146"/>
                  <a:pt x="0" y="6404"/>
                </a:cubicBezTo>
                <a:lnTo>
                  <a:pt x="0" y="15231"/>
                </a:lnTo>
                <a:cubicBezTo>
                  <a:pt x="0" y="15489"/>
                  <a:pt x="90" y="15722"/>
                  <a:pt x="237" y="15891"/>
                </a:cubicBezTo>
                <a:cubicBezTo>
                  <a:pt x="383" y="16060"/>
                  <a:pt x="585" y="16164"/>
                  <a:pt x="807" y="16164"/>
                </a:cubicBezTo>
                <a:lnTo>
                  <a:pt x="4224" y="16164"/>
                </a:lnTo>
                <a:cubicBezTo>
                  <a:pt x="4268" y="16164"/>
                  <a:pt x="4311" y="16174"/>
                  <a:pt x="4350" y="16193"/>
                </a:cubicBezTo>
                <a:cubicBezTo>
                  <a:pt x="4390" y="16211"/>
                  <a:pt x="4427" y="16238"/>
                  <a:pt x="4459" y="16273"/>
                </a:cubicBezTo>
                <a:lnTo>
                  <a:pt x="8763" y="20847"/>
                </a:lnTo>
                <a:cubicBezTo>
                  <a:pt x="8968" y="21064"/>
                  <a:pt x="9263" y="21122"/>
                  <a:pt x="9518" y="20996"/>
                </a:cubicBezTo>
                <a:cubicBezTo>
                  <a:pt x="9712" y="20899"/>
                  <a:pt x="9857" y="20704"/>
                  <a:pt x="9912" y="20468"/>
                </a:cubicBezTo>
                <a:lnTo>
                  <a:pt x="9936" y="1478"/>
                </a:lnTo>
                <a:cubicBezTo>
                  <a:pt x="9921" y="1172"/>
                  <a:pt x="9765" y="899"/>
                  <a:pt x="9527" y="764"/>
                </a:cubicBezTo>
                <a:close/>
                <a:moveTo>
                  <a:pt x="18234" y="80"/>
                </a:moveTo>
                <a:cubicBezTo>
                  <a:pt x="18189" y="37"/>
                  <a:pt x="18134" y="10"/>
                  <a:pt x="18076" y="2"/>
                </a:cubicBezTo>
                <a:cubicBezTo>
                  <a:pt x="18022" y="-5"/>
                  <a:pt x="17967" y="4"/>
                  <a:pt x="17917" y="30"/>
                </a:cubicBezTo>
                <a:lnTo>
                  <a:pt x="16987" y="1037"/>
                </a:lnTo>
                <a:cubicBezTo>
                  <a:pt x="16933" y="1081"/>
                  <a:pt x="16896" y="1149"/>
                  <a:pt x="16887" y="1225"/>
                </a:cubicBezTo>
                <a:cubicBezTo>
                  <a:pt x="16879" y="1291"/>
                  <a:pt x="16891" y="1358"/>
                  <a:pt x="16922" y="1414"/>
                </a:cubicBezTo>
                <a:cubicBezTo>
                  <a:pt x="18765" y="3958"/>
                  <a:pt x="19876" y="7238"/>
                  <a:pt x="19877" y="10817"/>
                </a:cubicBezTo>
                <a:cubicBezTo>
                  <a:pt x="19877" y="14369"/>
                  <a:pt x="18785" y="17627"/>
                  <a:pt x="16967" y="20164"/>
                </a:cubicBezTo>
                <a:cubicBezTo>
                  <a:pt x="16931" y="20220"/>
                  <a:pt x="16912" y="20287"/>
                  <a:pt x="16913" y="20357"/>
                </a:cubicBezTo>
                <a:cubicBezTo>
                  <a:pt x="16913" y="20423"/>
                  <a:pt x="16931" y="20488"/>
                  <a:pt x="16965" y="20542"/>
                </a:cubicBezTo>
                <a:lnTo>
                  <a:pt x="17924" y="21532"/>
                </a:lnTo>
                <a:cubicBezTo>
                  <a:pt x="17987" y="21575"/>
                  <a:pt x="18060" y="21595"/>
                  <a:pt x="18133" y="21590"/>
                </a:cubicBezTo>
                <a:cubicBezTo>
                  <a:pt x="18207" y="21585"/>
                  <a:pt x="18278" y="21554"/>
                  <a:pt x="18336" y="21501"/>
                </a:cubicBezTo>
                <a:cubicBezTo>
                  <a:pt x="20380" y="18583"/>
                  <a:pt x="21600" y="14863"/>
                  <a:pt x="21590" y="10817"/>
                </a:cubicBezTo>
                <a:cubicBezTo>
                  <a:pt x="21581" y="6738"/>
                  <a:pt x="20322" y="2995"/>
                  <a:pt x="18234" y="80"/>
                </a:cubicBezTo>
                <a:close/>
                <a:moveTo>
                  <a:pt x="15770" y="2805"/>
                </a:moveTo>
                <a:cubicBezTo>
                  <a:pt x="15718" y="2746"/>
                  <a:pt x="15651" y="2708"/>
                  <a:pt x="15579" y="2698"/>
                </a:cubicBezTo>
                <a:cubicBezTo>
                  <a:pt x="15503" y="2686"/>
                  <a:pt x="15425" y="2706"/>
                  <a:pt x="15360" y="2753"/>
                </a:cubicBezTo>
                <a:lnTo>
                  <a:pt x="14442" y="3719"/>
                </a:lnTo>
                <a:cubicBezTo>
                  <a:pt x="14390" y="3771"/>
                  <a:pt x="14354" y="3840"/>
                  <a:pt x="14338" y="3917"/>
                </a:cubicBezTo>
                <a:cubicBezTo>
                  <a:pt x="14324" y="3988"/>
                  <a:pt x="14328" y="4062"/>
                  <a:pt x="14350" y="4131"/>
                </a:cubicBezTo>
                <a:cubicBezTo>
                  <a:pt x="15639" y="5952"/>
                  <a:pt x="16416" y="8280"/>
                  <a:pt x="16423" y="10817"/>
                </a:cubicBezTo>
                <a:cubicBezTo>
                  <a:pt x="16430" y="13364"/>
                  <a:pt x="15660" y="15706"/>
                  <a:pt x="14371" y="17541"/>
                </a:cubicBezTo>
                <a:cubicBezTo>
                  <a:pt x="14344" y="17619"/>
                  <a:pt x="14337" y="17704"/>
                  <a:pt x="14351" y="17787"/>
                </a:cubicBezTo>
                <a:cubicBezTo>
                  <a:pt x="14363" y="17854"/>
                  <a:pt x="14388" y="17916"/>
                  <a:pt x="14424" y="17970"/>
                </a:cubicBezTo>
                <a:lnTo>
                  <a:pt x="15349" y="18873"/>
                </a:lnTo>
                <a:cubicBezTo>
                  <a:pt x="15410" y="18910"/>
                  <a:pt x="15479" y="18926"/>
                  <a:pt x="15548" y="18918"/>
                </a:cubicBezTo>
                <a:cubicBezTo>
                  <a:pt x="15615" y="18909"/>
                  <a:pt x="15678" y="18879"/>
                  <a:pt x="15730" y="18830"/>
                </a:cubicBezTo>
                <a:cubicBezTo>
                  <a:pt x="17236" y="16625"/>
                  <a:pt x="18137" y="13843"/>
                  <a:pt x="18143" y="10817"/>
                </a:cubicBezTo>
                <a:cubicBezTo>
                  <a:pt x="18149" y="7799"/>
                  <a:pt x="17262" y="5016"/>
                  <a:pt x="15770" y="2805"/>
                </a:cubicBezTo>
                <a:close/>
                <a:moveTo>
                  <a:pt x="13059" y="5414"/>
                </a:moveTo>
                <a:cubicBezTo>
                  <a:pt x="12977" y="5400"/>
                  <a:pt x="12893" y="5406"/>
                  <a:pt x="12813" y="5432"/>
                </a:cubicBezTo>
                <a:lnTo>
                  <a:pt x="12087" y="6193"/>
                </a:lnTo>
                <a:cubicBezTo>
                  <a:pt x="12037" y="6287"/>
                  <a:pt x="12016" y="6398"/>
                  <a:pt x="12026" y="6508"/>
                </a:cubicBezTo>
                <a:cubicBezTo>
                  <a:pt x="12034" y="6598"/>
                  <a:pt x="12064" y="6684"/>
                  <a:pt x="12112" y="6757"/>
                </a:cubicBezTo>
                <a:cubicBezTo>
                  <a:pt x="12840" y="7938"/>
                  <a:pt x="13232" y="9357"/>
                  <a:pt x="13230" y="10817"/>
                </a:cubicBezTo>
                <a:cubicBezTo>
                  <a:pt x="13228" y="12283"/>
                  <a:pt x="12831" y="13704"/>
                  <a:pt x="12099" y="14886"/>
                </a:cubicBezTo>
                <a:cubicBezTo>
                  <a:pt x="12015" y="14974"/>
                  <a:pt x="11971" y="15102"/>
                  <a:pt x="11980" y="15233"/>
                </a:cubicBezTo>
                <a:cubicBezTo>
                  <a:pt x="11988" y="15355"/>
                  <a:pt x="12041" y="15467"/>
                  <a:pt x="12126" y="15540"/>
                </a:cubicBezTo>
                <a:lnTo>
                  <a:pt x="12781" y="16223"/>
                </a:lnTo>
                <a:cubicBezTo>
                  <a:pt x="12867" y="16259"/>
                  <a:pt x="12958" y="16275"/>
                  <a:pt x="13050" y="16270"/>
                </a:cubicBezTo>
                <a:cubicBezTo>
                  <a:pt x="13152" y="16264"/>
                  <a:pt x="13252" y="16233"/>
                  <a:pt x="13342" y="16178"/>
                </a:cubicBezTo>
                <a:cubicBezTo>
                  <a:pt x="14296" y="14610"/>
                  <a:pt x="14803" y="12736"/>
                  <a:pt x="14792" y="10817"/>
                </a:cubicBezTo>
                <a:cubicBezTo>
                  <a:pt x="14782" y="8926"/>
                  <a:pt x="14270" y="7086"/>
                  <a:pt x="13328" y="5546"/>
                </a:cubicBezTo>
                <a:cubicBezTo>
                  <a:pt x="13249" y="5477"/>
                  <a:pt x="13156" y="5431"/>
                  <a:pt x="13059" y="5414"/>
                </a:cubicBezTo>
                <a:close/>
              </a:path>
            </a:pathLst>
          </a:custGeom>
          <a:solidFill>
            <a:schemeClr val="accent4">
              <a:lumOff val="-8800"/>
            </a:schemeClr>
          </a:solidFill>
          <a:ln w="12700">
            <a:miter lim="400000"/>
          </a:ln>
        </p:spPr>
        <p:txBody>
          <a:bodyPr lIns="45719" rIns="45719"/>
          <a:lstStyle/>
          <a:p>
            <a:pPr/>
          </a:p>
        </p:txBody>
      </p:sp>
      <p:sp>
        <p:nvSpPr>
          <p:cNvPr id="419" name="Blitz abgerundet"/>
          <p:cNvSpPr/>
          <p:nvPr/>
        </p:nvSpPr>
        <p:spPr>
          <a:xfrm>
            <a:off x="1389195" y="3620426"/>
            <a:ext cx="206860" cy="338681"/>
          </a:xfrm>
          <a:custGeom>
            <a:avLst/>
            <a:gdLst/>
            <a:ahLst/>
            <a:cxnLst>
              <a:cxn ang="0">
                <a:pos x="wd2" y="hd2"/>
              </a:cxn>
              <a:cxn ang="5400000">
                <a:pos x="wd2" y="hd2"/>
              </a:cxn>
              <a:cxn ang="10800000">
                <a:pos x="wd2" y="hd2"/>
              </a:cxn>
              <a:cxn ang="16200000">
                <a:pos x="wd2" y="hd2"/>
              </a:cxn>
            </a:cxnLst>
            <a:rect l="0" t="0" r="r" b="b"/>
            <a:pathLst>
              <a:path w="21529" h="21546" fill="norm" stroke="1" extrusionOk="0">
                <a:moveTo>
                  <a:pt x="6407" y="374"/>
                </a:moveTo>
                <a:lnTo>
                  <a:pt x="0" y="12935"/>
                </a:lnTo>
                <a:cubicBezTo>
                  <a:pt x="5" y="13154"/>
                  <a:pt x="131" y="13365"/>
                  <a:pt x="359" y="13534"/>
                </a:cubicBezTo>
                <a:cubicBezTo>
                  <a:pt x="547" y="13673"/>
                  <a:pt x="795" y="13777"/>
                  <a:pt x="1075" y="13833"/>
                </a:cubicBezTo>
                <a:lnTo>
                  <a:pt x="11727" y="13813"/>
                </a:lnTo>
                <a:lnTo>
                  <a:pt x="9821" y="20797"/>
                </a:lnTo>
                <a:cubicBezTo>
                  <a:pt x="9698" y="21144"/>
                  <a:pt x="10076" y="21482"/>
                  <a:pt x="10649" y="21539"/>
                </a:cubicBezTo>
                <a:cubicBezTo>
                  <a:pt x="11090" y="21582"/>
                  <a:pt x="11523" y="21436"/>
                  <a:pt x="11699" y="21185"/>
                </a:cubicBezTo>
                <a:lnTo>
                  <a:pt x="21414" y="10407"/>
                </a:lnTo>
                <a:cubicBezTo>
                  <a:pt x="21600" y="10155"/>
                  <a:pt x="21558" y="9863"/>
                  <a:pt x="21304" y="9635"/>
                </a:cubicBezTo>
                <a:cubicBezTo>
                  <a:pt x="21048" y="9406"/>
                  <a:pt x="20616" y="9275"/>
                  <a:pt x="20163" y="9290"/>
                </a:cubicBezTo>
                <a:lnTo>
                  <a:pt x="11222" y="9250"/>
                </a:lnTo>
                <a:lnTo>
                  <a:pt x="15935" y="627"/>
                </a:lnTo>
                <a:cubicBezTo>
                  <a:pt x="15917" y="510"/>
                  <a:pt x="15848" y="398"/>
                  <a:pt x="15735" y="304"/>
                </a:cubicBezTo>
                <a:cubicBezTo>
                  <a:pt x="15571" y="166"/>
                  <a:pt x="15326" y="73"/>
                  <a:pt x="15052" y="43"/>
                </a:cubicBezTo>
                <a:lnTo>
                  <a:pt x="7483" y="10"/>
                </a:lnTo>
                <a:cubicBezTo>
                  <a:pt x="7238" y="-18"/>
                  <a:pt x="6985" y="12"/>
                  <a:pt x="6777" y="95"/>
                </a:cubicBezTo>
                <a:cubicBezTo>
                  <a:pt x="6609" y="162"/>
                  <a:pt x="6479" y="260"/>
                  <a:pt x="6407" y="374"/>
                </a:cubicBezTo>
                <a:close/>
              </a:path>
            </a:pathLst>
          </a:custGeom>
          <a:solidFill>
            <a:schemeClr val="accent4">
              <a:lumOff val="-8800"/>
            </a:schemeClr>
          </a:solidFill>
          <a:ln w="12700">
            <a:miter lim="400000"/>
          </a:ln>
        </p:spPr>
        <p:txBody>
          <a:bodyPr lIns="45719" rIns="45719"/>
          <a:lstStyle/>
          <a:p>
            <a:pPr/>
          </a:p>
        </p:txBody>
      </p:sp>
      <p:sp>
        <p:nvSpPr>
          <p:cNvPr id="420" name="Blitz abgerundet"/>
          <p:cNvSpPr/>
          <p:nvPr/>
        </p:nvSpPr>
        <p:spPr>
          <a:xfrm>
            <a:off x="2599101" y="3638353"/>
            <a:ext cx="206859" cy="338680"/>
          </a:xfrm>
          <a:custGeom>
            <a:avLst/>
            <a:gdLst/>
            <a:ahLst/>
            <a:cxnLst>
              <a:cxn ang="0">
                <a:pos x="wd2" y="hd2"/>
              </a:cxn>
              <a:cxn ang="5400000">
                <a:pos x="wd2" y="hd2"/>
              </a:cxn>
              <a:cxn ang="10800000">
                <a:pos x="wd2" y="hd2"/>
              </a:cxn>
              <a:cxn ang="16200000">
                <a:pos x="wd2" y="hd2"/>
              </a:cxn>
            </a:cxnLst>
            <a:rect l="0" t="0" r="r" b="b"/>
            <a:pathLst>
              <a:path w="21529" h="21546" fill="norm" stroke="1" extrusionOk="0">
                <a:moveTo>
                  <a:pt x="6407" y="374"/>
                </a:moveTo>
                <a:lnTo>
                  <a:pt x="0" y="12935"/>
                </a:lnTo>
                <a:cubicBezTo>
                  <a:pt x="5" y="13154"/>
                  <a:pt x="131" y="13365"/>
                  <a:pt x="359" y="13534"/>
                </a:cubicBezTo>
                <a:cubicBezTo>
                  <a:pt x="547" y="13673"/>
                  <a:pt x="795" y="13777"/>
                  <a:pt x="1075" y="13833"/>
                </a:cubicBezTo>
                <a:lnTo>
                  <a:pt x="11727" y="13813"/>
                </a:lnTo>
                <a:lnTo>
                  <a:pt x="9821" y="20797"/>
                </a:lnTo>
                <a:cubicBezTo>
                  <a:pt x="9698" y="21144"/>
                  <a:pt x="10076" y="21482"/>
                  <a:pt x="10649" y="21539"/>
                </a:cubicBezTo>
                <a:cubicBezTo>
                  <a:pt x="11090" y="21582"/>
                  <a:pt x="11523" y="21436"/>
                  <a:pt x="11699" y="21185"/>
                </a:cubicBezTo>
                <a:lnTo>
                  <a:pt x="21414" y="10407"/>
                </a:lnTo>
                <a:cubicBezTo>
                  <a:pt x="21600" y="10155"/>
                  <a:pt x="21558" y="9863"/>
                  <a:pt x="21304" y="9635"/>
                </a:cubicBezTo>
                <a:cubicBezTo>
                  <a:pt x="21048" y="9406"/>
                  <a:pt x="20616" y="9275"/>
                  <a:pt x="20163" y="9290"/>
                </a:cubicBezTo>
                <a:lnTo>
                  <a:pt x="11222" y="9250"/>
                </a:lnTo>
                <a:lnTo>
                  <a:pt x="15935" y="627"/>
                </a:lnTo>
                <a:cubicBezTo>
                  <a:pt x="15917" y="510"/>
                  <a:pt x="15848" y="398"/>
                  <a:pt x="15735" y="304"/>
                </a:cubicBezTo>
                <a:cubicBezTo>
                  <a:pt x="15571" y="166"/>
                  <a:pt x="15326" y="73"/>
                  <a:pt x="15052" y="43"/>
                </a:cubicBezTo>
                <a:lnTo>
                  <a:pt x="7483" y="10"/>
                </a:lnTo>
                <a:cubicBezTo>
                  <a:pt x="7238" y="-18"/>
                  <a:pt x="6985" y="12"/>
                  <a:pt x="6777" y="95"/>
                </a:cubicBezTo>
                <a:cubicBezTo>
                  <a:pt x="6609" y="162"/>
                  <a:pt x="6479" y="260"/>
                  <a:pt x="6407" y="374"/>
                </a:cubicBezTo>
                <a:close/>
              </a:path>
            </a:pathLst>
          </a:custGeom>
          <a:solidFill>
            <a:schemeClr val="accent4">
              <a:lumOff val="-8800"/>
            </a:schemeClr>
          </a:solidFill>
          <a:ln w="12700">
            <a:miter lim="400000"/>
          </a:ln>
        </p:spPr>
        <p:txBody>
          <a:bodyPr lIns="45719" rIns="45719"/>
          <a:lstStyle/>
          <a:p>
            <a:pPr/>
          </a:p>
        </p:txBody>
      </p:sp>
      <p:sp>
        <p:nvSpPr>
          <p:cNvPr id="421" name="Rechteck"/>
          <p:cNvSpPr/>
          <p:nvPr/>
        </p:nvSpPr>
        <p:spPr>
          <a:xfrm>
            <a:off x="3801866" y="1803933"/>
            <a:ext cx="316323" cy="1724750"/>
          </a:xfrm>
          <a:prstGeom prst="rect">
            <a:avLst/>
          </a:prstGeom>
          <a:solidFill>
            <a:srgbClr val="005493">
              <a:alpha val="7002"/>
            </a:srgbClr>
          </a:solidFill>
          <a:ln w="12700">
            <a:miter lim="400000"/>
          </a:ln>
        </p:spPr>
        <p:txBody>
          <a:bodyPr lIns="45719" rIns="45719"/>
          <a:lstStyle/>
          <a:p>
            <a:pPr/>
          </a:p>
        </p:txBody>
      </p:sp>
      <p:sp>
        <p:nvSpPr>
          <p:cNvPr id="422" name="Rechteck"/>
          <p:cNvSpPr/>
          <p:nvPr/>
        </p:nvSpPr>
        <p:spPr>
          <a:xfrm>
            <a:off x="4433196" y="1808498"/>
            <a:ext cx="316323" cy="1724750"/>
          </a:xfrm>
          <a:prstGeom prst="rect">
            <a:avLst/>
          </a:prstGeom>
          <a:solidFill>
            <a:srgbClr val="005493">
              <a:alpha val="7002"/>
            </a:srgbClr>
          </a:solidFill>
          <a:ln w="12700">
            <a:miter lim="400000"/>
          </a:ln>
        </p:spPr>
        <p:txBody>
          <a:bodyPr lIns="45719" rIns="45719"/>
          <a:lstStyle/>
          <a:p>
            <a:pPr/>
          </a:p>
        </p:txBody>
      </p:sp>
      <p:sp>
        <p:nvSpPr>
          <p:cNvPr id="423" name="Rechteck"/>
          <p:cNvSpPr/>
          <p:nvPr/>
        </p:nvSpPr>
        <p:spPr>
          <a:xfrm>
            <a:off x="5049472" y="1822588"/>
            <a:ext cx="316323" cy="1724751"/>
          </a:xfrm>
          <a:prstGeom prst="rect">
            <a:avLst/>
          </a:prstGeom>
          <a:solidFill>
            <a:srgbClr val="005493">
              <a:alpha val="7002"/>
            </a:srgbClr>
          </a:solidFill>
          <a:ln w="12700">
            <a:miter lim="400000"/>
          </a:ln>
        </p:spPr>
        <p:txBody>
          <a:bodyPr lIns="45719" rIns="45719"/>
          <a:lstStyle/>
          <a:p>
            <a:pPr/>
          </a:p>
        </p:txBody>
      </p:sp>
      <p:sp>
        <p:nvSpPr>
          <p:cNvPr id="424" name="Abgerundetes Rechteck"/>
          <p:cNvSpPr/>
          <p:nvPr/>
        </p:nvSpPr>
        <p:spPr>
          <a:xfrm>
            <a:off x="1317608" y="3572671"/>
            <a:ext cx="316970" cy="690578"/>
          </a:xfrm>
          <a:prstGeom prst="roundRect">
            <a:avLst>
              <a:gd name="adj" fmla="val 34101"/>
            </a:avLst>
          </a:prstGeom>
          <a:ln w="25400">
            <a:solidFill>
              <a:srgbClr val="005493">
                <a:alpha val="44169"/>
              </a:srgbClr>
            </a:solidFill>
          </a:ln>
        </p:spPr>
        <p:txBody>
          <a:bodyPr lIns="45719" rIns="45719"/>
          <a:lstStyle/>
          <a:p>
            <a:pPr/>
          </a:p>
        </p:txBody>
      </p:sp>
      <p:sp>
        <p:nvSpPr>
          <p:cNvPr id="425" name="Abgerundetes Rechteck"/>
          <p:cNvSpPr/>
          <p:nvPr/>
        </p:nvSpPr>
        <p:spPr>
          <a:xfrm>
            <a:off x="2554252" y="3583071"/>
            <a:ext cx="312540" cy="444096"/>
          </a:xfrm>
          <a:prstGeom prst="roundRect">
            <a:avLst>
              <a:gd name="adj" fmla="val 34584"/>
            </a:avLst>
          </a:prstGeom>
          <a:ln w="25400">
            <a:solidFill>
              <a:srgbClr val="005493">
                <a:alpha val="44000"/>
              </a:srgbClr>
            </a:solidFill>
          </a:ln>
        </p:spPr>
        <p:txBody>
          <a:bodyPr lIns="45719" rIns="45719"/>
          <a:lstStyle/>
          <a:p>
            <a:pPr/>
          </a:p>
        </p:txBody>
      </p:sp>
      <p:sp>
        <p:nvSpPr>
          <p:cNvPr id="426" name="Ton abgerundet"/>
          <p:cNvSpPr/>
          <p:nvPr/>
        </p:nvSpPr>
        <p:spPr>
          <a:xfrm>
            <a:off x="2930341" y="3682220"/>
            <a:ext cx="253109" cy="218551"/>
          </a:xfrm>
          <a:custGeom>
            <a:avLst/>
            <a:gdLst/>
            <a:ahLst/>
            <a:cxnLst>
              <a:cxn ang="0">
                <a:pos x="wd2" y="hd2"/>
              </a:cxn>
              <a:cxn ang="5400000">
                <a:pos x="wd2" y="hd2"/>
              </a:cxn>
              <a:cxn ang="10800000">
                <a:pos x="wd2" y="hd2"/>
              </a:cxn>
              <a:cxn ang="16200000">
                <a:pos x="wd2" y="hd2"/>
              </a:cxn>
            </a:cxnLst>
            <a:rect l="0" t="0" r="r" b="b"/>
            <a:pathLst>
              <a:path w="21590" h="21591" fill="norm" stroke="1" extrusionOk="0">
                <a:moveTo>
                  <a:pt x="9527" y="764"/>
                </a:moveTo>
                <a:cubicBezTo>
                  <a:pt x="9233" y="598"/>
                  <a:pt x="8879" y="673"/>
                  <a:pt x="8655" y="950"/>
                </a:cubicBezTo>
                <a:lnTo>
                  <a:pt x="4459" y="5362"/>
                </a:lnTo>
                <a:cubicBezTo>
                  <a:pt x="4427" y="5397"/>
                  <a:pt x="4390" y="5424"/>
                  <a:pt x="4350" y="5442"/>
                </a:cubicBezTo>
                <a:cubicBezTo>
                  <a:pt x="4311" y="5461"/>
                  <a:pt x="4268" y="5470"/>
                  <a:pt x="4224" y="5470"/>
                </a:cubicBezTo>
                <a:lnTo>
                  <a:pt x="807" y="5470"/>
                </a:lnTo>
                <a:cubicBezTo>
                  <a:pt x="585" y="5470"/>
                  <a:pt x="383" y="5575"/>
                  <a:pt x="237" y="5743"/>
                </a:cubicBezTo>
                <a:cubicBezTo>
                  <a:pt x="91" y="5912"/>
                  <a:pt x="0" y="6146"/>
                  <a:pt x="0" y="6404"/>
                </a:cubicBezTo>
                <a:lnTo>
                  <a:pt x="0" y="15231"/>
                </a:lnTo>
                <a:cubicBezTo>
                  <a:pt x="0" y="15489"/>
                  <a:pt x="90" y="15722"/>
                  <a:pt x="237" y="15891"/>
                </a:cubicBezTo>
                <a:cubicBezTo>
                  <a:pt x="383" y="16060"/>
                  <a:pt x="585" y="16164"/>
                  <a:pt x="807" y="16164"/>
                </a:cubicBezTo>
                <a:lnTo>
                  <a:pt x="4224" y="16164"/>
                </a:lnTo>
                <a:cubicBezTo>
                  <a:pt x="4268" y="16164"/>
                  <a:pt x="4311" y="16174"/>
                  <a:pt x="4350" y="16193"/>
                </a:cubicBezTo>
                <a:cubicBezTo>
                  <a:pt x="4390" y="16211"/>
                  <a:pt x="4427" y="16238"/>
                  <a:pt x="4459" y="16273"/>
                </a:cubicBezTo>
                <a:lnTo>
                  <a:pt x="8763" y="20847"/>
                </a:lnTo>
                <a:cubicBezTo>
                  <a:pt x="8968" y="21064"/>
                  <a:pt x="9263" y="21122"/>
                  <a:pt x="9518" y="20996"/>
                </a:cubicBezTo>
                <a:cubicBezTo>
                  <a:pt x="9712" y="20899"/>
                  <a:pt x="9857" y="20704"/>
                  <a:pt x="9912" y="20468"/>
                </a:cubicBezTo>
                <a:lnTo>
                  <a:pt x="9936" y="1478"/>
                </a:lnTo>
                <a:cubicBezTo>
                  <a:pt x="9921" y="1172"/>
                  <a:pt x="9765" y="899"/>
                  <a:pt x="9527" y="764"/>
                </a:cubicBezTo>
                <a:close/>
                <a:moveTo>
                  <a:pt x="18234" y="80"/>
                </a:moveTo>
                <a:cubicBezTo>
                  <a:pt x="18189" y="37"/>
                  <a:pt x="18134" y="10"/>
                  <a:pt x="18076" y="2"/>
                </a:cubicBezTo>
                <a:cubicBezTo>
                  <a:pt x="18022" y="-5"/>
                  <a:pt x="17967" y="4"/>
                  <a:pt x="17917" y="30"/>
                </a:cubicBezTo>
                <a:lnTo>
                  <a:pt x="16987" y="1037"/>
                </a:lnTo>
                <a:cubicBezTo>
                  <a:pt x="16933" y="1081"/>
                  <a:pt x="16896" y="1149"/>
                  <a:pt x="16887" y="1225"/>
                </a:cubicBezTo>
                <a:cubicBezTo>
                  <a:pt x="16879" y="1291"/>
                  <a:pt x="16891" y="1358"/>
                  <a:pt x="16922" y="1414"/>
                </a:cubicBezTo>
                <a:cubicBezTo>
                  <a:pt x="18765" y="3958"/>
                  <a:pt x="19876" y="7238"/>
                  <a:pt x="19877" y="10817"/>
                </a:cubicBezTo>
                <a:cubicBezTo>
                  <a:pt x="19877" y="14369"/>
                  <a:pt x="18785" y="17627"/>
                  <a:pt x="16967" y="20164"/>
                </a:cubicBezTo>
                <a:cubicBezTo>
                  <a:pt x="16931" y="20220"/>
                  <a:pt x="16912" y="20287"/>
                  <a:pt x="16913" y="20357"/>
                </a:cubicBezTo>
                <a:cubicBezTo>
                  <a:pt x="16913" y="20423"/>
                  <a:pt x="16931" y="20488"/>
                  <a:pt x="16965" y="20542"/>
                </a:cubicBezTo>
                <a:lnTo>
                  <a:pt x="17924" y="21532"/>
                </a:lnTo>
                <a:cubicBezTo>
                  <a:pt x="17987" y="21575"/>
                  <a:pt x="18060" y="21595"/>
                  <a:pt x="18133" y="21590"/>
                </a:cubicBezTo>
                <a:cubicBezTo>
                  <a:pt x="18207" y="21585"/>
                  <a:pt x="18278" y="21554"/>
                  <a:pt x="18336" y="21501"/>
                </a:cubicBezTo>
                <a:cubicBezTo>
                  <a:pt x="20380" y="18583"/>
                  <a:pt x="21600" y="14863"/>
                  <a:pt x="21590" y="10817"/>
                </a:cubicBezTo>
                <a:cubicBezTo>
                  <a:pt x="21581" y="6738"/>
                  <a:pt x="20322" y="2995"/>
                  <a:pt x="18234" y="80"/>
                </a:cubicBezTo>
                <a:close/>
                <a:moveTo>
                  <a:pt x="15770" y="2805"/>
                </a:moveTo>
                <a:cubicBezTo>
                  <a:pt x="15718" y="2746"/>
                  <a:pt x="15651" y="2708"/>
                  <a:pt x="15579" y="2698"/>
                </a:cubicBezTo>
                <a:cubicBezTo>
                  <a:pt x="15503" y="2686"/>
                  <a:pt x="15425" y="2706"/>
                  <a:pt x="15360" y="2753"/>
                </a:cubicBezTo>
                <a:lnTo>
                  <a:pt x="14442" y="3719"/>
                </a:lnTo>
                <a:cubicBezTo>
                  <a:pt x="14390" y="3771"/>
                  <a:pt x="14354" y="3840"/>
                  <a:pt x="14338" y="3917"/>
                </a:cubicBezTo>
                <a:cubicBezTo>
                  <a:pt x="14324" y="3988"/>
                  <a:pt x="14328" y="4062"/>
                  <a:pt x="14350" y="4131"/>
                </a:cubicBezTo>
                <a:cubicBezTo>
                  <a:pt x="15639" y="5952"/>
                  <a:pt x="16416" y="8280"/>
                  <a:pt x="16423" y="10817"/>
                </a:cubicBezTo>
                <a:cubicBezTo>
                  <a:pt x="16430" y="13364"/>
                  <a:pt x="15660" y="15706"/>
                  <a:pt x="14371" y="17541"/>
                </a:cubicBezTo>
                <a:cubicBezTo>
                  <a:pt x="14344" y="17619"/>
                  <a:pt x="14337" y="17704"/>
                  <a:pt x="14351" y="17787"/>
                </a:cubicBezTo>
                <a:cubicBezTo>
                  <a:pt x="14363" y="17854"/>
                  <a:pt x="14388" y="17916"/>
                  <a:pt x="14424" y="17970"/>
                </a:cubicBezTo>
                <a:lnTo>
                  <a:pt x="15349" y="18873"/>
                </a:lnTo>
                <a:cubicBezTo>
                  <a:pt x="15410" y="18910"/>
                  <a:pt x="15479" y="18926"/>
                  <a:pt x="15548" y="18918"/>
                </a:cubicBezTo>
                <a:cubicBezTo>
                  <a:pt x="15615" y="18909"/>
                  <a:pt x="15678" y="18879"/>
                  <a:pt x="15730" y="18830"/>
                </a:cubicBezTo>
                <a:cubicBezTo>
                  <a:pt x="17236" y="16625"/>
                  <a:pt x="18137" y="13843"/>
                  <a:pt x="18143" y="10817"/>
                </a:cubicBezTo>
                <a:cubicBezTo>
                  <a:pt x="18149" y="7799"/>
                  <a:pt x="17262" y="5016"/>
                  <a:pt x="15770" y="2805"/>
                </a:cubicBezTo>
                <a:close/>
                <a:moveTo>
                  <a:pt x="13059" y="5414"/>
                </a:moveTo>
                <a:cubicBezTo>
                  <a:pt x="12977" y="5400"/>
                  <a:pt x="12893" y="5406"/>
                  <a:pt x="12813" y="5432"/>
                </a:cubicBezTo>
                <a:lnTo>
                  <a:pt x="12087" y="6193"/>
                </a:lnTo>
                <a:cubicBezTo>
                  <a:pt x="12037" y="6287"/>
                  <a:pt x="12016" y="6398"/>
                  <a:pt x="12026" y="6508"/>
                </a:cubicBezTo>
                <a:cubicBezTo>
                  <a:pt x="12034" y="6598"/>
                  <a:pt x="12064" y="6684"/>
                  <a:pt x="12112" y="6757"/>
                </a:cubicBezTo>
                <a:cubicBezTo>
                  <a:pt x="12840" y="7938"/>
                  <a:pt x="13232" y="9357"/>
                  <a:pt x="13230" y="10817"/>
                </a:cubicBezTo>
                <a:cubicBezTo>
                  <a:pt x="13228" y="12283"/>
                  <a:pt x="12831" y="13704"/>
                  <a:pt x="12099" y="14886"/>
                </a:cubicBezTo>
                <a:cubicBezTo>
                  <a:pt x="12015" y="14974"/>
                  <a:pt x="11971" y="15102"/>
                  <a:pt x="11980" y="15233"/>
                </a:cubicBezTo>
                <a:cubicBezTo>
                  <a:pt x="11988" y="15355"/>
                  <a:pt x="12041" y="15467"/>
                  <a:pt x="12126" y="15540"/>
                </a:cubicBezTo>
                <a:lnTo>
                  <a:pt x="12781" y="16223"/>
                </a:lnTo>
                <a:cubicBezTo>
                  <a:pt x="12867" y="16259"/>
                  <a:pt x="12958" y="16275"/>
                  <a:pt x="13050" y="16270"/>
                </a:cubicBezTo>
                <a:cubicBezTo>
                  <a:pt x="13152" y="16264"/>
                  <a:pt x="13252" y="16233"/>
                  <a:pt x="13342" y="16178"/>
                </a:cubicBezTo>
                <a:cubicBezTo>
                  <a:pt x="14296" y="14610"/>
                  <a:pt x="14803" y="12736"/>
                  <a:pt x="14792" y="10817"/>
                </a:cubicBezTo>
                <a:cubicBezTo>
                  <a:pt x="14782" y="8926"/>
                  <a:pt x="14270" y="7086"/>
                  <a:pt x="13328" y="5546"/>
                </a:cubicBezTo>
                <a:cubicBezTo>
                  <a:pt x="13249" y="5477"/>
                  <a:pt x="13156" y="5431"/>
                  <a:pt x="13059" y="5414"/>
                </a:cubicBezTo>
                <a:close/>
              </a:path>
            </a:pathLst>
          </a:custGeom>
          <a:solidFill>
            <a:schemeClr val="accent4">
              <a:lumOff val="28000"/>
            </a:schemeClr>
          </a:solidFill>
          <a:ln w="12700">
            <a:miter lim="400000"/>
          </a:ln>
        </p:spPr>
        <p:txBody>
          <a:bodyPr lIns="45719" rIns="45719"/>
          <a:lstStyle/>
          <a:p>
            <a:pPr/>
          </a:p>
        </p:txBody>
      </p:sp>
      <p:sp>
        <p:nvSpPr>
          <p:cNvPr id="427" name="Rechteck"/>
          <p:cNvSpPr/>
          <p:nvPr/>
        </p:nvSpPr>
        <p:spPr>
          <a:xfrm>
            <a:off x="2567945" y="1803864"/>
            <a:ext cx="302579" cy="1724750"/>
          </a:xfrm>
          <a:prstGeom prst="rect">
            <a:avLst/>
          </a:prstGeom>
          <a:solidFill>
            <a:srgbClr val="005493">
              <a:alpha val="7101"/>
            </a:srgbClr>
          </a:solidFill>
          <a:ln w="12700">
            <a:miter lim="400000"/>
          </a:ln>
        </p:spPr>
        <p:txBody>
          <a:bodyPr lIns="45719" rIns="45719"/>
          <a:lstStyle/>
          <a:p>
            <a:pPr/>
          </a:p>
        </p:txBody>
      </p:sp>
      <p:sp>
        <p:nvSpPr>
          <p:cNvPr id="461" name="Verbindungslinie"/>
          <p:cNvSpPr/>
          <p:nvPr/>
        </p:nvSpPr>
        <p:spPr>
          <a:xfrm>
            <a:off x="2554614" y="2019106"/>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429" name="Rechteck"/>
          <p:cNvSpPr/>
          <p:nvPr/>
        </p:nvSpPr>
        <p:spPr>
          <a:xfrm>
            <a:off x="3185213" y="1808223"/>
            <a:ext cx="319443" cy="1724751"/>
          </a:xfrm>
          <a:prstGeom prst="rect">
            <a:avLst/>
          </a:prstGeom>
          <a:solidFill>
            <a:srgbClr val="005493">
              <a:alpha val="7101"/>
            </a:srgbClr>
          </a:solidFill>
          <a:ln w="12700">
            <a:miter lim="400000"/>
          </a:ln>
        </p:spPr>
        <p:txBody>
          <a:bodyPr lIns="45719" rIns="45719"/>
          <a:lstStyle/>
          <a:p>
            <a:pPr/>
          </a:p>
        </p:txBody>
      </p:sp>
      <p:sp>
        <p:nvSpPr>
          <p:cNvPr id="462" name="Verbindungslinie"/>
          <p:cNvSpPr/>
          <p:nvPr/>
        </p:nvSpPr>
        <p:spPr>
          <a:xfrm>
            <a:off x="3176029" y="2016364"/>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463" name="Verbindungslinie"/>
          <p:cNvSpPr/>
          <p:nvPr/>
        </p:nvSpPr>
        <p:spPr>
          <a:xfrm>
            <a:off x="2865538" y="2690895"/>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432" name="Blitz abgerundet"/>
          <p:cNvSpPr/>
          <p:nvPr/>
        </p:nvSpPr>
        <p:spPr>
          <a:xfrm>
            <a:off x="3856197" y="3647823"/>
            <a:ext cx="206860" cy="338680"/>
          </a:xfrm>
          <a:custGeom>
            <a:avLst/>
            <a:gdLst/>
            <a:ahLst/>
            <a:cxnLst>
              <a:cxn ang="0">
                <a:pos x="wd2" y="hd2"/>
              </a:cxn>
              <a:cxn ang="5400000">
                <a:pos x="wd2" y="hd2"/>
              </a:cxn>
              <a:cxn ang="10800000">
                <a:pos x="wd2" y="hd2"/>
              </a:cxn>
              <a:cxn ang="16200000">
                <a:pos x="wd2" y="hd2"/>
              </a:cxn>
            </a:cxnLst>
            <a:rect l="0" t="0" r="r" b="b"/>
            <a:pathLst>
              <a:path w="21529" h="21546" fill="norm" stroke="1" extrusionOk="0">
                <a:moveTo>
                  <a:pt x="6407" y="374"/>
                </a:moveTo>
                <a:lnTo>
                  <a:pt x="0" y="12935"/>
                </a:lnTo>
                <a:cubicBezTo>
                  <a:pt x="5" y="13154"/>
                  <a:pt x="131" y="13365"/>
                  <a:pt x="359" y="13534"/>
                </a:cubicBezTo>
                <a:cubicBezTo>
                  <a:pt x="547" y="13673"/>
                  <a:pt x="795" y="13777"/>
                  <a:pt x="1075" y="13833"/>
                </a:cubicBezTo>
                <a:lnTo>
                  <a:pt x="11727" y="13813"/>
                </a:lnTo>
                <a:lnTo>
                  <a:pt x="9821" y="20797"/>
                </a:lnTo>
                <a:cubicBezTo>
                  <a:pt x="9698" y="21144"/>
                  <a:pt x="10076" y="21482"/>
                  <a:pt x="10649" y="21539"/>
                </a:cubicBezTo>
                <a:cubicBezTo>
                  <a:pt x="11090" y="21582"/>
                  <a:pt x="11523" y="21436"/>
                  <a:pt x="11699" y="21185"/>
                </a:cubicBezTo>
                <a:lnTo>
                  <a:pt x="21414" y="10407"/>
                </a:lnTo>
                <a:cubicBezTo>
                  <a:pt x="21600" y="10155"/>
                  <a:pt x="21558" y="9863"/>
                  <a:pt x="21304" y="9635"/>
                </a:cubicBezTo>
                <a:cubicBezTo>
                  <a:pt x="21048" y="9406"/>
                  <a:pt x="20616" y="9275"/>
                  <a:pt x="20163" y="9290"/>
                </a:cubicBezTo>
                <a:lnTo>
                  <a:pt x="11222" y="9250"/>
                </a:lnTo>
                <a:lnTo>
                  <a:pt x="15935" y="627"/>
                </a:lnTo>
                <a:cubicBezTo>
                  <a:pt x="15917" y="510"/>
                  <a:pt x="15848" y="398"/>
                  <a:pt x="15735" y="304"/>
                </a:cubicBezTo>
                <a:cubicBezTo>
                  <a:pt x="15571" y="166"/>
                  <a:pt x="15326" y="73"/>
                  <a:pt x="15052" y="43"/>
                </a:cubicBezTo>
                <a:lnTo>
                  <a:pt x="7483" y="10"/>
                </a:lnTo>
                <a:cubicBezTo>
                  <a:pt x="7238" y="-18"/>
                  <a:pt x="6985" y="12"/>
                  <a:pt x="6777" y="95"/>
                </a:cubicBezTo>
                <a:cubicBezTo>
                  <a:pt x="6609" y="162"/>
                  <a:pt x="6479" y="260"/>
                  <a:pt x="6407" y="374"/>
                </a:cubicBezTo>
                <a:close/>
              </a:path>
            </a:pathLst>
          </a:custGeom>
          <a:solidFill>
            <a:schemeClr val="accent4">
              <a:lumOff val="-8800"/>
            </a:schemeClr>
          </a:solidFill>
          <a:ln w="12700">
            <a:miter lim="400000"/>
          </a:ln>
        </p:spPr>
        <p:txBody>
          <a:bodyPr lIns="45719" rIns="45719"/>
          <a:lstStyle/>
          <a:p>
            <a:pPr/>
          </a:p>
        </p:txBody>
      </p:sp>
      <p:sp>
        <p:nvSpPr>
          <p:cNvPr id="433" name="Abgerundetes Rechteck"/>
          <p:cNvSpPr/>
          <p:nvPr/>
        </p:nvSpPr>
        <p:spPr>
          <a:xfrm>
            <a:off x="3811348" y="3592541"/>
            <a:ext cx="312540" cy="444096"/>
          </a:xfrm>
          <a:prstGeom prst="roundRect">
            <a:avLst>
              <a:gd name="adj" fmla="val 34584"/>
            </a:avLst>
          </a:prstGeom>
          <a:ln w="25400">
            <a:solidFill>
              <a:srgbClr val="005493">
                <a:alpha val="43643"/>
              </a:srgbClr>
            </a:solidFill>
          </a:ln>
        </p:spPr>
        <p:txBody>
          <a:bodyPr lIns="45719" rIns="45719"/>
          <a:lstStyle/>
          <a:p>
            <a:pPr/>
          </a:p>
        </p:txBody>
      </p:sp>
      <p:sp>
        <p:nvSpPr>
          <p:cNvPr id="434" name="Ton abgerundet"/>
          <p:cNvSpPr/>
          <p:nvPr/>
        </p:nvSpPr>
        <p:spPr>
          <a:xfrm>
            <a:off x="4460422" y="3706919"/>
            <a:ext cx="253109" cy="218551"/>
          </a:xfrm>
          <a:custGeom>
            <a:avLst/>
            <a:gdLst/>
            <a:ahLst/>
            <a:cxnLst>
              <a:cxn ang="0">
                <a:pos x="wd2" y="hd2"/>
              </a:cxn>
              <a:cxn ang="5400000">
                <a:pos x="wd2" y="hd2"/>
              </a:cxn>
              <a:cxn ang="10800000">
                <a:pos x="wd2" y="hd2"/>
              </a:cxn>
              <a:cxn ang="16200000">
                <a:pos x="wd2" y="hd2"/>
              </a:cxn>
            </a:cxnLst>
            <a:rect l="0" t="0" r="r" b="b"/>
            <a:pathLst>
              <a:path w="21590" h="21591" fill="norm" stroke="1" extrusionOk="0">
                <a:moveTo>
                  <a:pt x="9527" y="764"/>
                </a:moveTo>
                <a:cubicBezTo>
                  <a:pt x="9233" y="598"/>
                  <a:pt x="8879" y="673"/>
                  <a:pt x="8655" y="950"/>
                </a:cubicBezTo>
                <a:lnTo>
                  <a:pt x="4459" y="5362"/>
                </a:lnTo>
                <a:cubicBezTo>
                  <a:pt x="4427" y="5397"/>
                  <a:pt x="4390" y="5424"/>
                  <a:pt x="4350" y="5442"/>
                </a:cubicBezTo>
                <a:cubicBezTo>
                  <a:pt x="4311" y="5461"/>
                  <a:pt x="4268" y="5470"/>
                  <a:pt x="4224" y="5470"/>
                </a:cubicBezTo>
                <a:lnTo>
                  <a:pt x="807" y="5470"/>
                </a:lnTo>
                <a:cubicBezTo>
                  <a:pt x="585" y="5470"/>
                  <a:pt x="383" y="5575"/>
                  <a:pt x="237" y="5743"/>
                </a:cubicBezTo>
                <a:cubicBezTo>
                  <a:pt x="91" y="5912"/>
                  <a:pt x="0" y="6146"/>
                  <a:pt x="0" y="6404"/>
                </a:cubicBezTo>
                <a:lnTo>
                  <a:pt x="0" y="15231"/>
                </a:lnTo>
                <a:cubicBezTo>
                  <a:pt x="0" y="15489"/>
                  <a:pt x="90" y="15722"/>
                  <a:pt x="237" y="15891"/>
                </a:cubicBezTo>
                <a:cubicBezTo>
                  <a:pt x="383" y="16060"/>
                  <a:pt x="585" y="16164"/>
                  <a:pt x="807" y="16164"/>
                </a:cubicBezTo>
                <a:lnTo>
                  <a:pt x="4224" y="16164"/>
                </a:lnTo>
                <a:cubicBezTo>
                  <a:pt x="4268" y="16164"/>
                  <a:pt x="4311" y="16174"/>
                  <a:pt x="4350" y="16193"/>
                </a:cubicBezTo>
                <a:cubicBezTo>
                  <a:pt x="4390" y="16211"/>
                  <a:pt x="4427" y="16238"/>
                  <a:pt x="4459" y="16273"/>
                </a:cubicBezTo>
                <a:lnTo>
                  <a:pt x="8763" y="20847"/>
                </a:lnTo>
                <a:cubicBezTo>
                  <a:pt x="8968" y="21064"/>
                  <a:pt x="9263" y="21122"/>
                  <a:pt x="9518" y="20996"/>
                </a:cubicBezTo>
                <a:cubicBezTo>
                  <a:pt x="9712" y="20899"/>
                  <a:pt x="9857" y="20704"/>
                  <a:pt x="9912" y="20468"/>
                </a:cubicBezTo>
                <a:lnTo>
                  <a:pt x="9936" y="1478"/>
                </a:lnTo>
                <a:cubicBezTo>
                  <a:pt x="9921" y="1172"/>
                  <a:pt x="9765" y="899"/>
                  <a:pt x="9527" y="764"/>
                </a:cubicBezTo>
                <a:close/>
                <a:moveTo>
                  <a:pt x="18234" y="80"/>
                </a:moveTo>
                <a:cubicBezTo>
                  <a:pt x="18189" y="37"/>
                  <a:pt x="18134" y="10"/>
                  <a:pt x="18076" y="2"/>
                </a:cubicBezTo>
                <a:cubicBezTo>
                  <a:pt x="18022" y="-5"/>
                  <a:pt x="17967" y="4"/>
                  <a:pt x="17917" y="30"/>
                </a:cubicBezTo>
                <a:lnTo>
                  <a:pt x="16987" y="1037"/>
                </a:lnTo>
                <a:cubicBezTo>
                  <a:pt x="16933" y="1081"/>
                  <a:pt x="16896" y="1149"/>
                  <a:pt x="16887" y="1225"/>
                </a:cubicBezTo>
                <a:cubicBezTo>
                  <a:pt x="16879" y="1291"/>
                  <a:pt x="16891" y="1358"/>
                  <a:pt x="16922" y="1414"/>
                </a:cubicBezTo>
                <a:cubicBezTo>
                  <a:pt x="18765" y="3958"/>
                  <a:pt x="19876" y="7238"/>
                  <a:pt x="19877" y="10817"/>
                </a:cubicBezTo>
                <a:cubicBezTo>
                  <a:pt x="19877" y="14369"/>
                  <a:pt x="18785" y="17627"/>
                  <a:pt x="16967" y="20164"/>
                </a:cubicBezTo>
                <a:cubicBezTo>
                  <a:pt x="16931" y="20220"/>
                  <a:pt x="16912" y="20287"/>
                  <a:pt x="16913" y="20357"/>
                </a:cubicBezTo>
                <a:cubicBezTo>
                  <a:pt x="16913" y="20423"/>
                  <a:pt x="16931" y="20488"/>
                  <a:pt x="16965" y="20542"/>
                </a:cubicBezTo>
                <a:lnTo>
                  <a:pt x="17924" y="21532"/>
                </a:lnTo>
                <a:cubicBezTo>
                  <a:pt x="17987" y="21575"/>
                  <a:pt x="18060" y="21595"/>
                  <a:pt x="18133" y="21590"/>
                </a:cubicBezTo>
                <a:cubicBezTo>
                  <a:pt x="18207" y="21585"/>
                  <a:pt x="18278" y="21554"/>
                  <a:pt x="18336" y="21501"/>
                </a:cubicBezTo>
                <a:cubicBezTo>
                  <a:pt x="20380" y="18583"/>
                  <a:pt x="21600" y="14863"/>
                  <a:pt x="21590" y="10817"/>
                </a:cubicBezTo>
                <a:cubicBezTo>
                  <a:pt x="21581" y="6738"/>
                  <a:pt x="20322" y="2995"/>
                  <a:pt x="18234" y="80"/>
                </a:cubicBezTo>
                <a:close/>
                <a:moveTo>
                  <a:pt x="15770" y="2805"/>
                </a:moveTo>
                <a:cubicBezTo>
                  <a:pt x="15718" y="2746"/>
                  <a:pt x="15651" y="2708"/>
                  <a:pt x="15579" y="2698"/>
                </a:cubicBezTo>
                <a:cubicBezTo>
                  <a:pt x="15503" y="2686"/>
                  <a:pt x="15425" y="2706"/>
                  <a:pt x="15360" y="2753"/>
                </a:cubicBezTo>
                <a:lnTo>
                  <a:pt x="14442" y="3719"/>
                </a:lnTo>
                <a:cubicBezTo>
                  <a:pt x="14390" y="3771"/>
                  <a:pt x="14354" y="3840"/>
                  <a:pt x="14338" y="3917"/>
                </a:cubicBezTo>
                <a:cubicBezTo>
                  <a:pt x="14324" y="3988"/>
                  <a:pt x="14328" y="4062"/>
                  <a:pt x="14350" y="4131"/>
                </a:cubicBezTo>
                <a:cubicBezTo>
                  <a:pt x="15639" y="5952"/>
                  <a:pt x="16416" y="8280"/>
                  <a:pt x="16423" y="10817"/>
                </a:cubicBezTo>
                <a:cubicBezTo>
                  <a:pt x="16430" y="13364"/>
                  <a:pt x="15660" y="15706"/>
                  <a:pt x="14371" y="17541"/>
                </a:cubicBezTo>
                <a:cubicBezTo>
                  <a:pt x="14344" y="17619"/>
                  <a:pt x="14337" y="17704"/>
                  <a:pt x="14351" y="17787"/>
                </a:cubicBezTo>
                <a:cubicBezTo>
                  <a:pt x="14363" y="17854"/>
                  <a:pt x="14388" y="17916"/>
                  <a:pt x="14424" y="17970"/>
                </a:cubicBezTo>
                <a:lnTo>
                  <a:pt x="15349" y="18873"/>
                </a:lnTo>
                <a:cubicBezTo>
                  <a:pt x="15410" y="18910"/>
                  <a:pt x="15479" y="18926"/>
                  <a:pt x="15548" y="18918"/>
                </a:cubicBezTo>
                <a:cubicBezTo>
                  <a:pt x="15615" y="18909"/>
                  <a:pt x="15678" y="18879"/>
                  <a:pt x="15730" y="18830"/>
                </a:cubicBezTo>
                <a:cubicBezTo>
                  <a:pt x="17236" y="16625"/>
                  <a:pt x="18137" y="13843"/>
                  <a:pt x="18143" y="10817"/>
                </a:cubicBezTo>
                <a:cubicBezTo>
                  <a:pt x="18149" y="7799"/>
                  <a:pt x="17262" y="5016"/>
                  <a:pt x="15770" y="2805"/>
                </a:cubicBezTo>
                <a:close/>
                <a:moveTo>
                  <a:pt x="13059" y="5414"/>
                </a:moveTo>
                <a:cubicBezTo>
                  <a:pt x="12977" y="5400"/>
                  <a:pt x="12893" y="5406"/>
                  <a:pt x="12813" y="5432"/>
                </a:cubicBezTo>
                <a:lnTo>
                  <a:pt x="12087" y="6193"/>
                </a:lnTo>
                <a:cubicBezTo>
                  <a:pt x="12037" y="6287"/>
                  <a:pt x="12016" y="6398"/>
                  <a:pt x="12026" y="6508"/>
                </a:cubicBezTo>
                <a:cubicBezTo>
                  <a:pt x="12034" y="6598"/>
                  <a:pt x="12064" y="6684"/>
                  <a:pt x="12112" y="6757"/>
                </a:cubicBezTo>
                <a:cubicBezTo>
                  <a:pt x="12840" y="7938"/>
                  <a:pt x="13232" y="9357"/>
                  <a:pt x="13230" y="10817"/>
                </a:cubicBezTo>
                <a:cubicBezTo>
                  <a:pt x="13228" y="12283"/>
                  <a:pt x="12831" y="13704"/>
                  <a:pt x="12099" y="14886"/>
                </a:cubicBezTo>
                <a:cubicBezTo>
                  <a:pt x="12015" y="14974"/>
                  <a:pt x="11971" y="15102"/>
                  <a:pt x="11980" y="15233"/>
                </a:cubicBezTo>
                <a:cubicBezTo>
                  <a:pt x="11988" y="15355"/>
                  <a:pt x="12041" y="15467"/>
                  <a:pt x="12126" y="15540"/>
                </a:cubicBezTo>
                <a:lnTo>
                  <a:pt x="12781" y="16223"/>
                </a:lnTo>
                <a:cubicBezTo>
                  <a:pt x="12867" y="16259"/>
                  <a:pt x="12958" y="16275"/>
                  <a:pt x="13050" y="16270"/>
                </a:cubicBezTo>
                <a:cubicBezTo>
                  <a:pt x="13152" y="16264"/>
                  <a:pt x="13252" y="16233"/>
                  <a:pt x="13342" y="16178"/>
                </a:cubicBezTo>
                <a:cubicBezTo>
                  <a:pt x="14296" y="14610"/>
                  <a:pt x="14803" y="12736"/>
                  <a:pt x="14792" y="10817"/>
                </a:cubicBezTo>
                <a:cubicBezTo>
                  <a:pt x="14782" y="8926"/>
                  <a:pt x="14270" y="7086"/>
                  <a:pt x="13328" y="5546"/>
                </a:cubicBezTo>
                <a:cubicBezTo>
                  <a:pt x="13249" y="5477"/>
                  <a:pt x="13156" y="5431"/>
                  <a:pt x="13059" y="5414"/>
                </a:cubicBezTo>
                <a:close/>
              </a:path>
            </a:pathLst>
          </a:custGeom>
          <a:solidFill>
            <a:schemeClr val="accent4">
              <a:lumOff val="-8800"/>
            </a:schemeClr>
          </a:solidFill>
          <a:ln w="12700">
            <a:miter lim="400000"/>
          </a:ln>
        </p:spPr>
        <p:txBody>
          <a:bodyPr lIns="45719" rIns="45719"/>
          <a:lstStyle/>
          <a:p>
            <a:pPr/>
          </a:p>
        </p:txBody>
      </p:sp>
      <p:sp>
        <p:nvSpPr>
          <p:cNvPr id="435" name="Abgerundetes Rechteck"/>
          <p:cNvSpPr/>
          <p:nvPr/>
        </p:nvSpPr>
        <p:spPr>
          <a:xfrm>
            <a:off x="4431070" y="3602011"/>
            <a:ext cx="312540" cy="444096"/>
          </a:xfrm>
          <a:prstGeom prst="roundRect">
            <a:avLst>
              <a:gd name="adj" fmla="val 34584"/>
            </a:avLst>
          </a:prstGeom>
          <a:ln w="25400">
            <a:solidFill>
              <a:srgbClr val="005493">
                <a:alpha val="44491"/>
              </a:srgbClr>
            </a:solidFill>
          </a:ln>
        </p:spPr>
        <p:txBody>
          <a:bodyPr lIns="45719" rIns="45719"/>
          <a:lstStyle/>
          <a:p>
            <a:pPr/>
          </a:p>
        </p:txBody>
      </p:sp>
      <p:sp>
        <p:nvSpPr>
          <p:cNvPr id="436" name="Beispiel 1:…"/>
          <p:cNvSpPr txBox="1"/>
          <p:nvPr/>
        </p:nvSpPr>
        <p:spPr>
          <a:xfrm>
            <a:off x="1068622" y="4404787"/>
            <a:ext cx="1041667"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0">
                <a:latin typeface="D-DIN"/>
                <a:ea typeface="D-DIN"/>
                <a:cs typeface="D-DIN"/>
                <a:sym typeface="D-DIN"/>
              </a:defRPr>
            </a:pPr>
            <a:r>
              <a:t>Beispiel 1: </a:t>
            </a:r>
          </a:p>
          <a:p>
            <a:pPr>
              <a:defRPr sz="1000">
                <a:latin typeface="D-DIN"/>
                <a:ea typeface="D-DIN"/>
                <a:cs typeface="D-DIN"/>
                <a:sym typeface="D-DIN"/>
              </a:defRPr>
            </a:pPr>
            <a:r>
              <a:t>Die Stimuli sind zeitlich kohärent und werden integriert.</a:t>
            </a:r>
          </a:p>
        </p:txBody>
      </p:sp>
      <p:sp>
        <p:nvSpPr>
          <p:cNvPr id="437" name="Beispiel 2:…"/>
          <p:cNvSpPr txBox="1"/>
          <p:nvPr/>
        </p:nvSpPr>
        <p:spPr>
          <a:xfrm>
            <a:off x="2453001" y="4373007"/>
            <a:ext cx="1053549"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0">
                <a:latin typeface="D-DIN"/>
                <a:ea typeface="D-DIN"/>
                <a:cs typeface="D-DIN"/>
                <a:sym typeface="D-DIN"/>
              </a:defRPr>
            </a:pPr>
            <a:r>
              <a:t>Beispiel 2: </a:t>
            </a:r>
          </a:p>
          <a:p>
            <a:pPr>
              <a:defRPr sz="1000">
                <a:latin typeface="D-DIN"/>
                <a:ea typeface="D-DIN"/>
                <a:cs typeface="D-DIN"/>
                <a:sym typeface="D-DIN"/>
              </a:defRPr>
            </a:pPr>
            <a:r>
              <a:t>Der auditive Reiz fällt nicht ins TBW und wird nicht mit dem visuellen Reiz integriert.</a:t>
            </a:r>
          </a:p>
        </p:txBody>
      </p:sp>
      <p:sp>
        <p:nvSpPr>
          <p:cNvPr id="438" name="Form"/>
          <p:cNvSpPr/>
          <p:nvPr/>
        </p:nvSpPr>
        <p:spPr>
          <a:xfrm>
            <a:off x="3483921" y="2670621"/>
            <a:ext cx="328587" cy="85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83"/>
                </a:moveTo>
                <a:lnTo>
                  <a:pt x="8087" y="16150"/>
                </a:lnTo>
                <a:cubicBezTo>
                  <a:pt x="7733" y="16863"/>
                  <a:pt x="9199" y="17517"/>
                  <a:pt x="11093" y="17491"/>
                </a:cubicBezTo>
                <a:cubicBezTo>
                  <a:pt x="12819" y="17467"/>
                  <a:pt x="14108" y="16874"/>
                  <a:pt x="13855" y="16219"/>
                </a:cubicBezTo>
                <a:lnTo>
                  <a:pt x="21456" y="0"/>
                </a:lnTo>
                <a:lnTo>
                  <a:pt x="21600" y="21600"/>
                </a:lnTo>
                <a:lnTo>
                  <a:pt x="95" y="21459"/>
                </a:lnTo>
                <a:lnTo>
                  <a:pt x="0" y="1883"/>
                </a:lnTo>
                <a:close/>
              </a:path>
            </a:pathLst>
          </a:custGeom>
          <a:solidFill>
            <a:srgbClr val="F9D7EB"/>
          </a:solidFill>
          <a:ln w="12700">
            <a:miter lim="400000"/>
          </a:ln>
        </p:spPr>
        <p:txBody>
          <a:bodyPr lIns="45719" rIns="45719"/>
          <a:lstStyle/>
          <a:p>
            <a:pPr/>
          </a:p>
        </p:txBody>
      </p:sp>
      <p:sp>
        <p:nvSpPr>
          <p:cNvPr id="439" name="Beispiel 3:…"/>
          <p:cNvSpPr txBox="1"/>
          <p:nvPr/>
        </p:nvSpPr>
        <p:spPr>
          <a:xfrm>
            <a:off x="3816171" y="4382784"/>
            <a:ext cx="1210290"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0">
                <a:latin typeface="D-DIN"/>
                <a:ea typeface="D-DIN"/>
                <a:cs typeface="D-DIN"/>
                <a:sym typeface="D-DIN"/>
              </a:defRPr>
            </a:pPr>
            <a:r>
              <a:t>Beispiel 3: </a:t>
            </a:r>
          </a:p>
          <a:p>
            <a:pPr>
              <a:defRPr sz="1000">
                <a:latin typeface="D-DIN"/>
                <a:ea typeface="D-DIN"/>
                <a:cs typeface="D-DIN"/>
                <a:sym typeface="D-DIN"/>
              </a:defRPr>
            </a:pPr>
            <a:r>
              <a:t>Die Stimuli sind zeitlich inkongruent und werden nicht integriert.</a:t>
            </a:r>
          </a:p>
        </p:txBody>
      </p:sp>
      <p:sp>
        <p:nvSpPr>
          <p:cNvPr id="464" name="Verbindungslinie"/>
          <p:cNvSpPr/>
          <p:nvPr/>
        </p:nvSpPr>
        <p:spPr>
          <a:xfrm>
            <a:off x="3487838" y="2687720"/>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441" name="Form"/>
          <p:cNvSpPr/>
          <p:nvPr/>
        </p:nvSpPr>
        <p:spPr>
          <a:xfrm>
            <a:off x="4112571" y="2673796"/>
            <a:ext cx="328587" cy="85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83"/>
                </a:moveTo>
                <a:lnTo>
                  <a:pt x="8087" y="16150"/>
                </a:lnTo>
                <a:cubicBezTo>
                  <a:pt x="7733" y="16863"/>
                  <a:pt x="9199" y="17517"/>
                  <a:pt x="11093" y="17491"/>
                </a:cubicBezTo>
                <a:cubicBezTo>
                  <a:pt x="12819" y="17467"/>
                  <a:pt x="14108" y="16874"/>
                  <a:pt x="13855" y="16219"/>
                </a:cubicBezTo>
                <a:lnTo>
                  <a:pt x="21456" y="0"/>
                </a:lnTo>
                <a:lnTo>
                  <a:pt x="21600" y="21600"/>
                </a:lnTo>
                <a:lnTo>
                  <a:pt x="95" y="21459"/>
                </a:lnTo>
                <a:lnTo>
                  <a:pt x="0" y="1883"/>
                </a:lnTo>
                <a:close/>
              </a:path>
            </a:pathLst>
          </a:custGeom>
          <a:solidFill>
            <a:srgbClr val="F9D7EB"/>
          </a:solidFill>
          <a:ln w="12700">
            <a:miter lim="400000"/>
          </a:ln>
        </p:spPr>
        <p:txBody>
          <a:bodyPr lIns="45719" rIns="45719"/>
          <a:lstStyle/>
          <a:p>
            <a:pPr/>
          </a:p>
        </p:txBody>
      </p:sp>
      <p:sp>
        <p:nvSpPr>
          <p:cNvPr id="465" name="Verbindungslinie"/>
          <p:cNvSpPr/>
          <p:nvPr/>
        </p:nvSpPr>
        <p:spPr>
          <a:xfrm>
            <a:off x="4110138" y="2684545"/>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443" name="Form"/>
          <p:cNvSpPr/>
          <p:nvPr/>
        </p:nvSpPr>
        <p:spPr>
          <a:xfrm>
            <a:off x="4728521" y="2670621"/>
            <a:ext cx="328587" cy="85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83"/>
                </a:moveTo>
                <a:lnTo>
                  <a:pt x="8087" y="16150"/>
                </a:lnTo>
                <a:cubicBezTo>
                  <a:pt x="7733" y="16863"/>
                  <a:pt x="9199" y="17517"/>
                  <a:pt x="11093" y="17491"/>
                </a:cubicBezTo>
                <a:cubicBezTo>
                  <a:pt x="12819" y="17467"/>
                  <a:pt x="14108" y="16874"/>
                  <a:pt x="13855" y="16219"/>
                </a:cubicBezTo>
                <a:lnTo>
                  <a:pt x="21456" y="0"/>
                </a:lnTo>
                <a:lnTo>
                  <a:pt x="21600" y="21600"/>
                </a:lnTo>
                <a:lnTo>
                  <a:pt x="95" y="21459"/>
                </a:lnTo>
                <a:lnTo>
                  <a:pt x="0" y="1883"/>
                </a:lnTo>
                <a:close/>
              </a:path>
            </a:pathLst>
          </a:custGeom>
          <a:solidFill>
            <a:srgbClr val="F9D7EB"/>
          </a:solidFill>
          <a:ln w="12700">
            <a:miter lim="400000"/>
          </a:ln>
        </p:spPr>
        <p:txBody>
          <a:bodyPr lIns="45719" rIns="45719"/>
          <a:lstStyle/>
          <a:p>
            <a:pPr/>
          </a:p>
        </p:txBody>
      </p:sp>
      <p:sp>
        <p:nvSpPr>
          <p:cNvPr id="466" name="Verbindungslinie"/>
          <p:cNvSpPr/>
          <p:nvPr/>
        </p:nvSpPr>
        <p:spPr>
          <a:xfrm>
            <a:off x="4733581" y="2682455"/>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445" name="Form"/>
          <p:cNvSpPr/>
          <p:nvPr/>
        </p:nvSpPr>
        <p:spPr>
          <a:xfrm>
            <a:off x="5357171" y="2673796"/>
            <a:ext cx="328587" cy="85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83"/>
                </a:moveTo>
                <a:lnTo>
                  <a:pt x="8087" y="16150"/>
                </a:lnTo>
                <a:cubicBezTo>
                  <a:pt x="7733" y="16863"/>
                  <a:pt x="9199" y="17517"/>
                  <a:pt x="11093" y="17491"/>
                </a:cubicBezTo>
                <a:cubicBezTo>
                  <a:pt x="12819" y="17467"/>
                  <a:pt x="14108" y="16874"/>
                  <a:pt x="13855" y="16219"/>
                </a:cubicBezTo>
                <a:lnTo>
                  <a:pt x="21456" y="0"/>
                </a:lnTo>
                <a:lnTo>
                  <a:pt x="21600" y="21600"/>
                </a:lnTo>
                <a:lnTo>
                  <a:pt x="95" y="21459"/>
                </a:lnTo>
                <a:lnTo>
                  <a:pt x="0" y="1883"/>
                </a:lnTo>
                <a:close/>
              </a:path>
            </a:pathLst>
          </a:custGeom>
          <a:solidFill>
            <a:srgbClr val="F9D7EB"/>
          </a:solidFill>
          <a:ln w="12700">
            <a:miter lim="400000"/>
          </a:ln>
        </p:spPr>
        <p:txBody>
          <a:bodyPr lIns="45719" rIns="45719"/>
          <a:lstStyle/>
          <a:p>
            <a:pPr/>
          </a:p>
        </p:txBody>
      </p:sp>
      <p:sp>
        <p:nvSpPr>
          <p:cNvPr id="467" name="Verbindungslinie"/>
          <p:cNvSpPr/>
          <p:nvPr/>
        </p:nvSpPr>
        <p:spPr>
          <a:xfrm>
            <a:off x="5355881" y="2679280"/>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447" name="Rechteck"/>
          <p:cNvSpPr/>
          <p:nvPr/>
        </p:nvSpPr>
        <p:spPr>
          <a:xfrm>
            <a:off x="1942579" y="1807039"/>
            <a:ext cx="305645" cy="1724750"/>
          </a:xfrm>
          <a:prstGeom prst="rect">
            <a:avLst/>
          </a:prstGeom>
          <a:solidFill>
            <a:srgbClr val="005493">
              <a:alpha val="7101"/>
            </a:srgbClr>
          </a:solidFill>
          <a:ln w="12700">
            <a:miter lim="400000"/>
          </a:ln>
        </p:spPr>
        <p:txBody>
          <a:bodyPr lIns="45719" rIns="45719"/>
          <a:lstStyle/>
          <a:p>
            <a:pPr/>
          </a:p>
        </p:txBody>
      </p:sp>
      <p:sp>
        <p:nvSpPr>
          <p:cNvPr id="468" name="Verbindungslinie"/>
          <p:cNvSpPr/>
          <p:nvPr/>
        </p:nvSpPr>
        <p:spPr>
          <a:xfrm>
            <a:off x="1929837" y="2023965"/>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469" name="Verbindungslinie"/>
          <p:cNvSpPr/>
          <p:nvPr/>
        </p:nvSpPr>
        <p:spPr>
          <a:xfrm>
            <a:off x="2241646" y="2695321"/>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450" name="Linie"/>
          <p:cNvSpPr/>
          <p:nvPr/>
        </p:nvSpPr>
        <p:spPr>
          <a:xfrm>
            <a:off x="597165" y="3537389"/>
            <a:ext cx="5167889" cy="1"/>
          </a:xfrm>
          <a:prstGeom prst="line">
            <a:avLst/>
          </a:prstGeom>
          <a:ln w="25400">
            <a:solidFill>
              <a:srgbClr val="000000"/>
            </a:solidFill>
            <a:headEnd type="triangle" len="sm"/>
            <a:tailEnd type="triangle" len="sm"/>
          </a:ln>
        </p:spPr>
        <p:txBody>
          <a:bodyPr lIns="45719" rIns="45719"/>
          <a:lstStyle/>
          <a:p>
            <a:pPr/>
          </a:p>
        </p:txBody>
      </p:sp>
      <p:sp>
        <p:nvSpPr>
          <p:cNvPr id="451" name="Rechteck"/>
          <p:cNvSpPr/>
          <p:nvPr/>
        </p:nvSpPr>
        <p:spPr>
          <a:xfrm>
            <a:off x="1314038" y="1800689"/>
            <a:ext cx="308711" cy="1724750"/>
          </a:xfrm>
          <a:prstGeom prst="rect">
            <a:avLst/>
          </a:prstGeom>
          <a:solidFill>
            <a:srgbClr val="005493">
              <a:alpha val="7101"/>
            </a:srgbClr>
          </a:solidFill>
          <a:ln w="12700">
            <a:miter lim="400000"/>
          </a:ln>
        </p:spPr>
        <p:txBody>
          <a:bodyPr lIns="45719" rIns="45719"/>
          <a:lstStyle/>
          <a:p>
            <a:pPr/>
          </a:p>
        </p:txBody>
      </p:sp>
      <p:sp>
        <p:nvSpPr>
          <p:cNvPr id="470" name="Verbindungslinie"/>
          <p:cNvSpPr/>
          <p:nvPr/>
        </p:nvSpPr>
        <p:spPr>
          <a:xfrm>
            <a:off x="1619346" y="2698496"/>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471" name="Verbindungslinie"/>
          <p:cNvSpPr/>
          <p:nvPr/>
        </p:nvSpPr>
        <p:spPr>
          <a:xfrm>
            <a:off x="997046" y="2701671"/>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472" name="Verbindungslinie"/>
          <p:cNvSpPr/>
          <p:nvPr/>
        </p:nvSpPr>
        <p:spPr>
          <a:xfrm>
            <a:off x="1307537" y="2027140"/>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455" name="Titel 1"/>
          <p:cNvSpPr txBox="1"/>
          <p:nvPr>
            <p:ph type="title"/>
          </p:nvPr>
        </p:nvSpPr>
        <p:spPr>
          <a:xfrm>
            <a:off x="301396" y="107044"/>
            <a:ext cx="6198910" cy="864097"/>
          </a:xfrm>
          <a:prstGeom prst="rect">
            <a:avLst/>
          </a:prstGeom>
        </p:spPr>
        <p:txBody>
          <a:bodyPr/>
          <a:lstStyle>
            <a:lvl1pPr>
              <a:defRPr sz="2200"/>
            </a:lvl1pPr>
          </a:lstStyle>
          <a:p>
            <a:pPr/>
            <a:r>
              <a:t>Was sind Temporal Binding Windows?</a:t>
            </a:r>
          </a:p>
        </p:txBody>
      </p:sp>
      <p:sp>
        <p:nvSpPr>
          <p:cNvPr id="456" name="8 cycles / s = 8 Hz"/>
          <p:cNvSpPr txBox="1"/>
          <p:nvPr/>
        </p:nvSpPr>
        <p:spPr>
          <a:xfrm>
            <a:off x="6106944" y="2253247"/>
            <a:ext cx="1930818" cy="517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500"/>
            </a:lvl1pPr>
          </a:lstStyle>
          <a:p>
            <a:pPr/>
            <a:r>
              <a:t>8 cycles / s = 8 Hz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Form"/>
          <p:cNvSpPr/>
          <p:nvPr/>
        </p:nvSpPr>
        <p:spPr>
          <a:xfrm>
            <a:off x="2242095" y="2693878"/>
            <a:ext cx="324367" cy="85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83"/>
                </a:moveTo>
                <a:lnTo>
                  <a:pt x="8087" y="16150"/>
                </a:lnTo>
                <a:cubicBezTo>
                  <a:pt x="7733" y="16863"/>
                  <a:pt x="9199" y="17517"/>
                  <a:pt x="11093" y="17491"/>
                </a:cubicBezTo>
                <a:cubicBezTo>
                  <a:pt x="12819" y="17467"/>
                  <a:pt x="14108" y="16874"/>
                  <a:pt x="13855" y="16219"/>
                </a:cubicBezTo>
                <a:lnTo>
                  <a:pt x="21456" y="0"/>
                </a:lnTo>
                <a:lnTo>
                  <a:pt x="21600" y="21600"/>
                </a:lnTo>
                <a:lnTo>
                  <a:pt x="95" y="21459"/>
                </a:lnTo>
                <a:lnTo>
                  <a:pt x="0" y="1883"/>
                </a:lnTo>
                <a:close/>
              </a:path>
            </a:pathLst>
          </a:custGeom>
          <a:solidFill>
            <a:srgbClr val="F9D7EB"/>
          </a:solidFill>
          <a:ln w="12700">
            <a:miter lim="400000"/>
          </a:ln>
        </p:spPr>
        <p:txBody>
          <a:bodyPr lIns="45719" rIns="45719"/>
          <a:lstStyle/>
          <a:p>
            <a:pPr/>
          </a:p>
        </p:txBody>
      </p:sp>
      <p:sp>
        <p:nvSpPr>
          <p:cNvPr id="477" name="Rechteck"/>
          <p:cNvSpPr/>
          <p:nvPr/>
        </p:nvSpPr>
        <p:spPr>
          <a:xfrm>
            <a:off x="1308584" y="1830303"/>
            <a:ext cx="316323" cy="1712680"/>
          </a:xfrm>
          <a:prstGeom prst="rect">
            <a:avLst/>
          </a:prstGeom>
          <a:solidFill>
            <a:srgbClr val="009193">
              <a:alpha val="30217"/>
            </a:srgbClr>
          </a:solidFill>
          <a:ln w="12700">
            <a:miter lim="400000"/>
          </a:ln>
        </p:spPr>
        <p:txBody>
          <a:bodyPr lIns="45719" rIns="45719"/>
          <a:lstStyle/>
          <a:p>
            <a:pPr/>
          </a:p>
        </p:txBody>
      </p:sp>
      <p:sp>
        <p:nvSpPr>
          <p:cNvPr id="478"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9"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80" name="Abbildung 13…"/>
          <p:cNvSpPr txBox="1"/>
          <p:nvPr/>
        </p:nvSpPr>
        <p:spPr>
          <a:xfrm>
            <a:off x="345797" y="1254667"/>
            <a:ext cx="7851131"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13</a:t>
            </a:r>
          </a:p>
          <a:p>
            <a:pPr defTabSz="457200">
              <a:defRPr i="1" sz="800">
                <a:solidFill>
                  <a:schemeClr val="accent4"/>
                </a:solidFill>
                <a:latin typeface="D-DIN"/>
                <a:ea typeface="D-DIN"/>
                <a:cs typeface="D-DIN"/>
                <a:sym typeface="D-DIN"/>
              </a:defRPr>
            </a:pPr>
            <a:r>
              <a:t>Die Größe (im Sinne von Dauer) des Temporal Binding Window (blau markiert) ist abhängig von der individuellen alpha-Frequenz (IAF).</a:t>
            </a:r>
          </a:p>
        </p:txBody>
      </p:sp>
      <p:sp>
        <p:nvSpPr>
          <p:cNvPr id="481" name="Linie"/>
          <p:cNvSpPr/>
          <p:nvPr/>
        </p:nvSpPr>
        <p:spPr>
          <a:xfrm>
            <a:off x="597165" y="3537389"/>
            <a:ext cx="5167889" cy="1"/>
          </a:xfrm>
          <a:prstGeom prst="line">
            <a:avLst/>
          </a:prstGeom>
          <a:ln w="25400">
            <a:solidFill>
              <a:srgbClr val="000000"/>
            </a:solidFill>
            <a:headEnd type="triangle" len="sm"/>
            <a:tailEnd type="triangle" len="sm"/>
          </a:ln>
        </p:spPr>
        <p:txBody>
          <a:bodyPr lIns="45719" rIns="45719"/>
          <a:lstStyle/>
          <a:p>
            <a:pPr/>
          </a:p>
        </p:txBody>
      </p:sp>
      <p:sp>
        <p:nvSpPr>
          <p:cNvPr id="482" name="1 Sekunde"/>
          <p:cNvSpPr txBox="1"/>
          <p:nvPr/>
        </p:nvSpPr>
        <p:spPr>
          <a:xfrm>
            <a:off x="2735305" y="3391657"/>
            <a:ext cx="917561"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 1 Sekunde </a:t>
            </a:r>
          </a:p>
        </p:txBody>
      </p:sp>
      <p:sp>
        <p:nvSpPr>
          <p:cNvPr id="505" name="Verbindungslinie"/>
          <p:cNvSpPr/>
          <p:nvPr/>
        </p:nvSpPr>
        <p:spPr>
          <a:xfrm>
            <a:off x="686122" y="2029882"/>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506" name="Verbindungslinie"/>
          <p:cNvSpPr/>
          <p:nvPr/>
        </p:nvSpPr>
        <p:spPr>
          <a:xfrm>
            <a:off x="997046" y="2701671"/>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507" name="Verbindungslinie"/>
          <p:cNvSpPr/>
          <p:nvPr/>
        </p:nvSpPr>
        <p:spPr>
          <a:xfrm>
            <a:off x="1307537" y="2027140"/>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508" name="Verbindungslinie"/>
          <p:cNvSpPr/>
          <p:nvPr/>
        </p:nvSpPr>
        <p:spPr>
          <a:xfrm>
            <a:off x="1619346" y="2698496"/>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509" name="Verbindungslinie"/>
          <p:cNvSpPr/>
          <p:nvPr/>
        </p:nvSpPr>
        <p:spPr>
          <a:xfrm>
            <a:off x="1929837" y="2023965"/>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510" name="Verbindungslinie"/>
          <p:cNvSpPr/>
          <p:nvPr/>
        </p:nvSpPr>
        <p:spPr>
          <a:xfrm>
            <a:off x="2241646" y="2695321"/>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511" name="Verbindungslinie"/>
          <p:cNvSpPr/>
          <p:nvPr/>
        </p:nvSpPr>
        <p:spPr>
          <a:xfrm>
            <a:off x="2554614" y="2019106"/>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512" name="Verbindungslinie"/>
          <p:cNvSpPr/>
          <p:nvPr/>
        </p:nvSpPr>
        <p:spPr>
          <a:xfrm>
            <a:off x="3176029" y="2016364"/>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513" name="Verbindungslinie"/>
          <p:cNvSpPr/>
          <p:nvPr/>
        </p:nvSpPr>
        <p:spPr>
          <a:xfrm>
            <a:off x="3798329" y="2013189"/>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514" name="Verbindungslinie"/>
          <p:cNvSpPr/>
          <p:nvPr/>
        </p:nvSpPr>
        <p:spPr>
          <a:xfrm>
            <a:off x="2865538" y="2690895"/>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515" name="Verbindungslinie"/>
          <p:cNvSpPr/>
          <p:nvPr/>
        </p:nvSpPr>
        <p:spPr>
          <a:xfrm>
            <a:off x="3487838" y="2687720"/>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516" name="Verbindungslinie"/>
          <p:cNvSpPr/>
          <p:nvPr/>
        </p:nvSpPr>
        <p:spPr>
          <a:xfrm>
            <a:off x="4110138" y="2684545"/>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517" name="Verbindungslinie"/>
          <p:cNvSpPr/>
          <p:nvPr/>
        </p:nvSpPr>
        <p:spPr>
          <a:xfrm>
            <a:off x="4421324" y="2007924"/>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518" name="Verbindungslinie"/>
          <p:cNvSpPr/>
          <p:nvPr/>
        </p:nvSpPr>
        <p:spPr>
          <a:xfrm>
            <a:off x="4733581" y="2682455"/>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519" name="Verbindungslinie"/>
          <p:cNvSpPr/>
          <p:nvPr/>
        </p:nvSpPr>
        <p:spPr>
          <a:xfrm>
            <a:off x="5355881" y="2679280"/>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520" name="Verbindungslinie"/>
          <p:cNvSpPr/>
          <p:nvPr/>
        </p:nvSpPr>
        <p:spPr>
          <a:xfrm>
            <a:off x="5044318" y="2008170"/>
            <a:ext cx="311615" cy="67772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499" name="exzitatorische…"/>
          <p:cNvSpPr txBox="1"/>
          <p:nvPr/>
        </p:nvSpPr>
        <p:spPr>
          <a:xfrm>
            <a:off x="1022453" y="3726898"/>
            <a:ext cx="915875" cy="3666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000">
                <a:solidFill>
                  <a:srgbClr val="5C6D6E"/>
                </a:solidFill>
              </a:defRPr>
            </a:pPr>
            <a:r>
              <a:t>exzitatorische </a:t>
            </a:r>
          </a:p>
          <a:p>
            <a:pPr algn="ctr">
              <a:defRPr sz="1000">
                <a:solidFill>
                  <a:srgbClr val="5C6D6E"/>
                </a:solidFill>
              </a:defRPr>
            </a:pPr>
            <a:r>
              <a:t>Phase</a:t>
            </a:r>
          </a:p>
        </p:txBody>
      </p:sp>
      <p:sp>
        <p:nvSpPr>
          <p:cNvPr id="500" name="inhibitorische…"/>
          <p:cNvSpPr txBox="1"/>
          <p:nvPr/>
        </p:nvSpPr>
        <p:spPr>
          <a:xfrm>
            <a:off x="1959027" y="3713548"/>
            <a:ext cx="880651" cy="3666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000">
                <a:solidFill>
                  <a:srgbClr val="8B7884"/>
                </a:solidFill>
              </a:defRPr>
            </a:pPr>
            <a:r>
              <a:t>inhibitorische </a:t>
            </a:r>
          </a:p>
          <a:p>
            <a:pPr algn="ctr">
              <a:defRPr sz="1000">
                <a:solidFill>
                  <a:srgbClr val="8B7884"/>
                </a:solidFill>
              </a:defRPr>
            </a:pPr>
            <a:r>
              <a:t>Phase</a:t>
            </a:r>
          </a:p>
        </p:txBody>
      </p:sp>
      <p:sp>
        <p:nvSpPr>
          <p:cNvPr id="501" name="Linie"/>
          <p:cNvSpPr/>
          <p:nvPr/>
        </p:nvSpPr>
        <p:spPr>
          <a:xfrm flipH="1">
            <a:off x="1475459" y="3161421"/>
            <a:ext cx="1" cy="594053"/>
          </a:xfrm>
          <a:prstGeom prst="line">
            <a:avLst/>
          </a:prstGeom>
          <a:ln w="25400">
            <a:solidFill>
              <a:srgbClr val="BADDDE"/>
            </a:solidFill>
            <a:tailEnd type="triangle"/>
          </a:ln>
        </p:spPr>
        <p:txBody>
          <a:bodyPr lIns="45719" rIns="45719"/>
          <a:lstStyle/>
          <a:p>
            <a:pPr/>
          </a:p>
        </p:txBody>
      </p:sp>
      <p:sp>
        <p:nvSpPr>
          <p:cNvPr id="502" name="Linie"/>
          <p:cNvSpPr/>
          <p:nvPr/>
        </p:nvSpPr>
        <p:spPr>
          <a:xfrm>
            <a:off x="2412490" y="3408644"/>
            <a:ext cx="1" cy="342474"/>
          </a:xfrm>
          <a:prstGeom prst="line">
            <a:avLst/>
          </a:prstGeom>
          <a:ln w="25400">
            <a:solidFill>
              <a:srgbClr val="F9D7EB"/>
            </a:solidFill>
            <a:tailEnd type="triangle"/>
          </a:ln>
        </p:spPr>
        <p:txBody>
          <a:bodyPr lIns="45719" rIns="45719"/>
          <a:lstStyle/>
          <a:p>
            <a:pPr/>
          </a:p>
        </p:txBody>
      </p:sp>
      <p:sp>
        <p:nvSpPr>
          <p:cNvPr id="503" name="Temporal Binding Windows bestimmen……"/>
          <p:cNvSpPr txBox="1"/>
          <p:nvPr/>
        </p:nvSpPr>
        <p:spPr>
          <a:xfrm>
            <a:off x="2907690" y="4206046"/>
            <a:ext cx="5975447" cy="1336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50394" indent="-150394">
              <a:lnSpc>
                <a:spcPct val="110000"/>
              </a:lnSpc>
              <a:spcBef>
                <a:spcPts val="400"/>
              </a:spcBef>
              <a:buSzPct val="100000"/>
              <a:buChar char="•"/>
              <a:defRPr sz="1700">
                <a:latin typeface="D-DIN"/>
                <a:ea typeface="D-DIN"/>
                <a:cs typeface="D-DIN"/>
                <a:sym typeface="D-DIN"/>
              </a:defRPr>
            </a:pPr>
            <a:r>
              <a:rPr b="1" i="1"/>
              <a:t>Temporal Binding Windows</a:t>
            </a:r>
            <a:r>
              <a:t> bestimmen… </a:t>
            </a:r>
          </a:p>
          <a:p>
            <a:pPr lvl="1" marL="531394" indent="-150394">
              <a:lnSpc>
                <a:spcPct val="110000"/>
              </a:lnSpc>
              <a:spcBef>
                <a:spcPts val="400"/>
              </a:spcBef>
              <a:buSzPct val="100000"/>
              <a:buChar char="•"/>
              <a:defRPr sz="1700">
                <a:latin typeface="D-DIN"/>
                <a:ea typeface="D-DIN"/>
                <a:cs typeface="D-DIN"/>
                <a:sym typeface="D-DIN"/>
              </a:defRPr>
            </a:pPr>
            <a:r>
              <a:t>… ob Stimuli integriert werden können</a:t>
            </a:r>
          </a:p>
          <a:p>
            <a:pPr lvl="1" marL="531394" indent="-150394">
              <a:lnSpc>
                <a:spcPct val="110000"/>
              </a:lnSpc>
              <a:spcBef>
                <a:spcPts val="400"/>
              </a:spcBef>
              <a:buSzPct val="100000"/>
              <a:buChar char="•"/>
              <a:defRPr sz="1700">
                <a:latin typeface="D-DIN"/>
                <a:ea typeface="D-DIN"/>
                <a:cs typeface="D-DIN"/>
                <a:sym typeface="D-DIN"/>
              </a:defRPr>
            </a:pPr>
            <a:r>
              <a:t>… zeitliche Auflösung des visuellen Systems</a:t>
            </a:r>
          </a:p>
        </p:txBody>
      </p:sp>
      <p:sp>
        <p:nvSpPr>
          <p:cNvPr id="504" name="Titel 1"/>
          <p:cNvSpPr txBox="1"/>
          <p:nvPr>
            <p:ph type="title"/>
          </p:nvPr>
        </p:nvSpPr>
        <p:spPr>
          <a:xfrm>
            <a:off x="301396" y="107044"/>
            <a:ext cx="6198910" cy="864097"/>
          </a:xfrm>
          <a:prstGeom prst="rect">
            <a:avLst/>
          </a:prstGeom>
        </p:spPr>
        <p:txBody>
          <a:bodyPr/>
          <a:lstStyle>
            <a:lvl1pPr>
              <a:defRPr sz="2200"/>
            </a:lvl1pPr>
          </a:lstStyle>
          <a:p>
            <a:pPr/>
            <a:r>
              <a:t>Was sind Temporal Binding Windows?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2" name="Rechteck"/>
          <p:cNvSpPr/>
          <p:nvPr/>
        </p:nvSpPr>
        <p:spPr>
          <a:xfrm>
            <a:off x="1214920" y="3954112"/>
            <a:ext cx="220334" cy="1724751"/>
          </a:xfrm>
          <a:prstGeom prst="rect">
            <a:avLst/>
          </a:prstGeom>
          <a:solidFill>
            <a:srgbClr val="009193">
              <a:alpha val="30217"/>
            </a:srgbClr>
          </a:solidFill>
          <a:ln w="12700">
            <a:miter lim="400000"/>
          </a:ln>
        </p:spPr>
        <p:txBody>
          <a:bodyPr lIns="45719" rIns="45719"/>
          <a:lstStyle/>
          <a:p>
            <a:pPr/>
          </a:p>
        </p:txBody>
      </p:sp>
      <p:sp>
        <p:nvSpPr>
          <p:cNvPr id="523" name="Rechteck"/>
          <p:cNvSpPr/>
          <p:nvPr/>
        </p:nvSpPr>
        <p:spPr>
          <a:xfrm>
            <a:off x="1308584" y="1830303"/>
            <a:ext cx="316323" cy="1724751"/>
          </a:xfrm>
          <a:prstGeom prst="rect">
            <a:avLst/>
          </a:prstGeom>
          <a:solidFill>
            <a:srgbClr val="009193">
              <a:alpha val="30217"/>
            </a:srgbClr>
          </a:solidFill>
          <a:ln w="12700">
            <a:miter lim="400000"/>
          </a:ln>
        </p:spPr>
        <p:txBody>
          <a:bodyPr lIns="45719" rIns="45719"/>
          <a:lstStyle/>
          <a:p>
            <a:pPr/>
          </a:p>
        </p:txBody>
      </p:sp>
      <p:sp>
        <p:nvSpPr>
          <p:cNvPr id="524"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26" name="Abbildung 14…"/>
          <p:cNvSpPr txBox="1"/>
          <p:nvPr/>
        </p:nvSpPr>
        <p:spPr>
          <a:xfrm>
            <a:off x="345797" y="1254667"/>
            <a:ext cx="7851131"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14</a:t>
            </a:r>
          </a:p>
          <a:p>
            <a:pPr defTabSz="457200">
              <a:defRPr i="1" sz="800">
                <a:solidFill>
                  <a:schemeClr val="accent4"/>
                </a:solidFill>
                <a:latin typeface="D-DIN"/>
                <a:ea typeface="D-DIN"/>
                <a:cs typeface="D-DIN"/>
                <a:sym typeface="D-DIN"/>
              </a:defRPr>
            </a:pPr>
            <a:r>
              <a:t>Die Größe (im Sinne von Dauer) des Temporal Binding Window (blau markiert) ist abhängig von der individuellen alpha-Frequenz (IAF).</a:t>
            </a:r>
          </a:p>
        </p:txBody>
      </p:sp>
      <p:sp>
        <p:nvSpPr>
          <p:cNvPr id="527" name="Linie"/>
          <p:cNvSpPr/>
          <p:nvPr/>
        </p:nvSpPr>
        <p:spPr>
          <a:xfrm>
            <a:off x="597165" y="3537389"/>
            <a:ext cx="5167889" cy="1"/>
          </a:xfrm>
          <a:prstGeom prst="line">
            <a:avLst/>
          </a:prstGeom>
          <a:ln w="25400">
            <a:solidFill>
              <a:srgbClr val="000000"/>
            </a:solidFill>
            <a:headEnd type="triangle" len="sm"/>
            <a:tailEnd type="triangle" len="sm"/>
          </a:ln>
        </p:spPr>
        <p:txBody>
          <a:bodyPr lIns="45719" rIns="45719"/>
          <a:lstStyle/>
          <a:p>
            <a:pPr/>
          </a:p>
        </p:txBody>
      </p:sp>
      <p:sp>
        <p:nvSpPr>
          <p:cNvPr id="528" name="1"/>
          <p:cNvSpPr txBox="1"/>
          <p:nvPr/>
        </p:nvSpPr>
        <p:spPr>
          <a:xfrm>
            <a:off x="761015" y="1802117"/>
            <a:ext cx="1888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1</a:t>
            </a:r>
          </a:p>
        </p:txBody>
      </p:sp>
      <p:sp>
        <p:nvSpPr>
          <p:cNvPr id="529" name="2"/>
          <p:cNvSpPr txBox="1"/>
          <p:nvPr/>
        </p:nvSpPr>
        <p:spPr>
          <a:xfrm>
            <a:off x="1382851" y="1798838"/>
            <a:ext cx="1888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2</a:t>
            </a:r>
          </a:p>
        </p:txBody>
      </p:sp>
      <p:sp>
        <p:nvSpPr>
          <p:cNvPr id="530" name="3"/>
          <p:cNvSpPr txBox="1"/>
          <p:nvPr/>
        </p:nvSpPr>
        <p:spPr>
          <a:xfrm>
            <a:off x="2009052" y="1793379"/>
            <a:ext cx="1888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3</a:t>
            </a:r>
          </a:p>
        </p:txBody>
      </p:sp>
      <p:sp>
        <p:nvSpPr>
          <p:cNvPr id="531" name="4"/>
          <p:cNvSpPr txBox="1"/>
          <p:nvPr/>
        </p:nvSpPr>
        <p:spPr>
          <a:xfrm>
            <a:off x="2627883" y="1785780"/>
            <a:ext cx="188898"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4</a:t>
            </a:r>
          </a:p>
        </p:txBody>
      </p:sp>
      <p:sp>
        <p:nvSpPr>
          <p:cNvPr id="532" name="5"/>
          <p:cNvSpPr txBox="1"/>
          <p:nvPr/>
        </p:nvSpPr>
        <p:spPr>
          <a:xfrm>
            <a:off x="3256872" y="1786837"/>
            <a:ext cx="1888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5</a:t>
            </a:r>
          </a:p>
        </p:txBody>
      </p:sp>
      <p:sp>
        <p:nvSpPr>
          <p:cNvPr id="533" name="6"/>
          <p:cNvSpPr txBox="1"/>
          <p:nvPr/>
        </p:nvSpPr>
        <p:spPr>
          <a:xfrm>
            <a:off x="3880439" y="1785730"/>
            <a:ext cx="1888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6</a:t>
            </a:r>
          </a:p>
        </p:txBody>
      </p:sp>
      <p:sp>
        <p:nvSpPr>
          <p:cNvPr id="534" name="7"/>
          <p:cNvSpPr txBox="1"/>
          <p:nvPr/>
        </p:nvSpPr>
        <p:spPr>
          <a:xfrm>
            <a:off x="4511109" y="1775943"/>
            <a:ext cx="1888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7</a:t>
            </a:r>
          </a:p>
        </p:txBody>
      </p:sp>
      <p:sp>
        <p:nvSpPr>
          <p:cNvPr id="535" name="8"/>
          <p:cNvSpPr txBox="1"/>
          <p:nvPr/>
        </p:nvSpPr>
        <p:spPr>
          <a:xfrm>
            <a:off x="5120128" y="1778175"/>
            <a:ext cx="188898"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8</a:t>
            </a:r>
          </a:p>
        </p:txBody>
      </p:sp>
      <p:sp>
        <p:nvSpPr>
          <p:cNvPr id="536" name="8 cycles / s = 8 Hz"/>
          <p:cNvSpPr txBox="1"/>
          <p:nvPr/>
        </p:nvSpPr>
        <p:spPr>
          <a:xfrm>
            <a:off x="6106944" y="2253247"/>
            <a:ext cx="1930818" cy="517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500"/>
            </a:lvl1pPr>
          </a:lstStyle>
          <a:p>
            <a:pPr/>
            <a:r>
              <a:t>8 cycles / s = 8 Hz </a:t>
            </a:r>
          </a:p>
        </p:txBody>
      </p:sp>
      <p:sp>
        <p:nvSpPr>
          <p:cNvPr id="594" name="Verbindungslinie"/>
          <p:cNvSpPr/>
          <p:nvPr/>
        </p:nvSpPr>
        <p:spPr>
          <a:xfrm>
            <a:off x="813835" y="4182783"/>
            <a:ext cx="203854"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003" y="-5386"/>
                  <a:pt x="14203" y="-5400"/>
                  <a:pt x="21600" y="16158"/>
                </a:cubicBezTo>
              </a:path>
            </a:pathLst>
          </a:custGeom>
          <a:ln w="25400">
            <a:solidFill>
              <a:srgbClr val="000000"/>
            </a:solidFill>
          </a:ln>
        </p:spPr>
        <p:txBody>
          <a:bodyPr/>
          <a:lstStyle/>
          <a:p>
            <a:pPr/>
          </a:p>
        </p:txBody>
      </p:sp>
      <p:sp>
        <p:nvSpPr>
          <p:cNvPr id="538" name="1"/>
          <p:cNvSpPr txBox="1"/>
          <p:nvPr/>
        </p:nvSpPr>
        <p:spPr>
          <a:xfrm>
            <a:off x="820854" y="3960112"/>
            <a:ext cx="1888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1</a:t>
            </a:r>
          </a:p>
        </p:txBody>
      </p:sp>
      <p:sp>
        <p:nvSpPr>
          <p:cNvPr id="539" name="2"/>
          <p:cNvSpPr txBox="1"/>
          <p:nvPr/>
        </p:nvSpPr>
        <p:spPr>
          <a:xfrm>
            <a:off x="1237899" y="3966567"/>
            <a:ext cx="1888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2</a:t>
            </a:r>
          </a:p>
        </p:txBody>
      </p:sp>
      <p:sp>
        <p:nvSpPr>
          <p:cNvPr id="540" name="3"/>
          <p:cNvSpPr txBox="1"/>
          <p:nvPr/>
        </p:nvSpPr>
        <p:spPr>
          <a:xfrm>
            <a:off x="1644728" y="3965702"/>
            <a:ext cx="1888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3</a:t>
            </a:r>
          </a:p>
        </p:txBody>
      </p:sp>
      <p:sp>
        <p:nvSpPr>
          <p:cNvPr id="541" name="4"/>
          <p:cNvSpPr txBox="1"/>
          <p:nvPr/>
        </p:nvSpPr>
        <p:spPr>
          <a:xfrm>
            <a:off x="2039752" y="3959850"/>
            <a:ext cx="188898"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4</a:t>
            </a:r>
          </a:p>
        </p:txBody>
      </p:sp>
      <p:sp>
        <p:nvSpPr>
          <p:cNvPr id="542" name="5"/>
          <p:cNvSpPr txBox="1"/>
          <p:nvPr/>
        </p:nvSpPr>
        <p:spPr>
          <a:xfrm>
            <a:off x="2461065" y="3961624"/>
            <a:ext cx="188898"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5</a:t>
            </a:r>
          </a:p>
        </p:txBody>
      </p:sp>
      <p:sp>
        <p:nvSpPr>
          <p:cNvPr id="543" name="6"/>
          <p:cNvSpPr txBox="1"/>
          <p:nvPr/>
        </p:nvSpPr>
        <p:spPr>
          <a:xfrm>
            <a:off x="2865420" y="3955772"/>
            <a:ext cx="1888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6</a:t>
            </a:r>
          </a:p>
        </p:txBody>
      </p:sp>
      <p:sp>
        <p:nvSpPr>
          <p:cNvPr id="544" name="7"/>
          <p:cNvSpPr txBox="1"/>
          <p:nvPr/>
        </p:nvSpPr>
        <p:spPr>
          <a:xfrm>
            <a:off x="3282920" y="3952428"/>
            <a:ext cx="1888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7</a:t>
            </a:r>
          </a:p>
        </p:txBody>
      </p:sp>
      <p:sp>
        <p:nvSpPr>
          <p:cNvPr id="545" name="8"/>
          <p:cNvSpPr txBox="1"/>
          <p:nvPr/>
        </p:nvSpPr>
        <p:spPr>
          <a:xfrm>
            <a:off x="3677944" y="3941057"/>
            <a:ext cx="1888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8</a:t>
            </a:r>
          </a:p>
        </p:txBody>
      </p:sp>
      <p:sp>
        <p:nvSpPr>
          <p:cNvPr id="546" name="9"/>
          <p:cNvSpPr txBox="1"/>
          <p:nvPr/>
        </p:nvSpPr>
        <p:spPr>
          <a:xfrm>
            <a:off x="4093416" y="3947811"/>
            <a:ext cx="1888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9</a:t>
            </a:r>
          </a:p>
        </p:txBody>
      </p:sp>
      <p:sp>
        <p:nvSpPr>
          <p:cNvPr id="547" name="12 cycles / s = 12 Hz"/>
          <p:cNvSpPr txBox="1"/>
          <p:nvPr/>
        </p:nvSpPr>
        <p:spPr>
          <a:xfrm>
            <a:off x="6053320" y="4647782"/>
            <a:ext cx="2309592" cy="517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500"/>
            </a:lvl1pPr>
          </a:lstStyle>
          <a:p>
            <a:pPr/>
            <a:r>
              <a:t>12 cycles / s = 12 Hz </a:t>
            </a:r>
          </a:p>
        </p:txBody>
      </p:sp>
      <p:sp>
        <p:nvSpPr>
          <p:cNvPr id="548" name="Linie"/>
          <p:cNvSpPr/>
          <p:nvPr/>
        </p:nvSpPr>
        <p:spPr>
          <a:xfrm>
            <a:off x="697053" y="5684046"/>
            <a:ext cx="5055520" cy="1"/>
          </a:xfrm>
          <a:prstGeom prst="line">
            <a:avLst/>
          </a:prstGeom>
          <a:ln w="25400">
            <a:solidFill>
              <a:srgbClr val="000000"/>
            </a:solidFill>
            <a:headEnd type="triangle" len="sm"/>
            <a:tailEnd type="triangle" len="sm"/>
          </a:ln>
        </p:spPr>
        <p:txBody>
          <a:bodyPr lIns="45719" rIns="45719"/>
          <a:lstStyle/>
          <a:p>
            <a:pPr/>
          </a:p>
        </p:txBody>
      </p:sp>
      <p:sp>
        <p:nvSpPr>
          <p:cNvPr id="595" name="Verbindungslinie"/>
          <p:cNvSpPr/>
          <p:nvPr/>
        </p:nvSpPr>
        <p:spPr>
          <a:xfrm>
            <a:off x="1017469" y="4852610"/>
            <a:ext cx="203855" cy="677808"/>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0"/>
                </a:moveTo>
                <a:cubicBezTo>
                  <a:pt x="7003" y="21586"/>
                  <a:pt x="14203" y="21600"/>
                  <a:pt x="21600" y="42"/>
                </a:cubicBezTo>
              </a:path>
            </a:pathLst>
          </a:custGeom>
          <a:ln w="25400">
            <a:solidFill>
              <a:srgbClr val="000000"/>
            </a:solidFill>
          </a:ln>
        </p:spPr>
        <p:txBody>
          <a:bodyPr/>
          <a:lstStyle/>
          <a:p>
            <a:pPr/>
          </a:p>
        </p:txBody>
      </p:sp>
      <p:sp>
        <p:nvSpPr>
          <p:cNvPr id="596" name="Verbindungslinie"/>
          <p:cNvSpPr/>
          <p:nvPr/>
        </p:nvSpPr>
        <p:spPr>
          <a:xfrm>
            <a:off x="1425461" y="4851886"/>
            <a:ext cx="203855" cy="677808"/>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0"/>
                </a:moveTo>
                <a:cubicBezTo>
                  <a:pt x="7003" y="21586"/>
                  <a:pt x="14203" y="21600"/>
                  <a:pt x="21600" y="42"/>
                </a:cubicBezTo>
              </a:path>
            </a:pathLst>
          </a:custGeom>
          <a:ln w="25400">
            <a:solidFill>
              <a:srgbClr val="000000"/>
            </a:solidFill>
          </a:ln>
        </p:spPr>
        <p:txBody>
          <a:bodyPr/>
          <a:lstStyle/>
          <a:p>
            <a:pPr/>
          </a:p>
        </p:txBody>
      </p:sp>
      <p:sp>
        <p:nvSpPr>
          <p:cNvPr id="597" name="Verbindungslinie"/>
          <p:cNvSpPr/>
          <p:nvPr/>
        </p:nvSpPr>
        <p:spPr>
          <a:xfrm>
            <a:off x="1221827" y="4182059"/>
            <a:ext cx="203855"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003" y="-5386"/>
                  <a:pt x="14203" y="-5400"/>
                  <a:pt x="21600" y="16158"/>
                </a:cubicBezTo>
              </a:path>
            </a:pathLst>
          </a:custGeom>
          <a:ln w="25400">
            <a:solidFill>
              <a:srgbClr val="000000"/>
            </a:solidFill>
          </a:ln>
        </p:spPr>
        <p:txBody>
          <a:bodyPr/>
          <a:lstStyle/>
          <a:p>
            <a:pPr/>
          </a:p>
        </p:txBody>
      </p:sp>
      <p:sp>
        <p:nvSpPr>
          <p:cNvPr id="598" name="Verbindungslinie"/>
          <p:cNvSpPr/>
          <p:nvPr/>
        </p:nvSpPr>
        <p:spPr>
          <a:xfrm>
            <a:off x="1630544" y="4182059"/>
            <a:ext cx="203854"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003" y="-5386"/>
                  <a:pt x="14203" y="-5400"/>
                  <a:pt x="21600" y="16158"/>
                </a:cubicBezTo>
              </a:path>
            </a:pathLst>
          </a:custGeom>
          <a:ln w="25400">
            <a:solidFill>
              <a:srgbClr val="000000"/>
            </a:solidFill>
          </a:ln>
        </p:spPr>
        <p:txBody>
          <a:bodyPr/>
          <a:lstStyle/>
          <a:p>
            <a:pPr/>
          </a:p>
        </p:txBody>
      </p:sp>
      <p:sp>
        <p:nvSpPr>
          <p:cNvPr id="599" name="Verbindungslinie"/>
          <p:cNvSpPr/>
          <p:nvPr/>
        </p:nvSpPr>
        <p:spPr>
          <a:xfrm>
            <a:off x="2038536" y="4181335"/>
            <a:ext cx="203855"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003" y="-5386"/>
                  <a:pt x="14203" y="-5400"/>
                  <a:pt x="21600" y="16158"/>
                </a:cubicBezTo>
              </a:path>
            </a:pathLst>
          </a:custGeom>
          <a:ln w="25400">
            <a:solidFill>
              <a:srgbClr val="000000"/>
            </a:solidFill>
          </a:ln>
        </p:spPr>
        <p:txBody>
          <a:bodyPr/>
          <a:lstStyle/>
          <a:p>
            <a:pPr/>
          </a:p>
        </p:txBody>
      </p:sp>
      <p:sp>
        <p:nvSpPr>
          <p:cNvPr id="600" name="Verbindungslinie"/>
          <p:cNvSpPr/>
          <p:nvPr/>
        </p:nvSpPr>
        <p:spPr>
          <a:xfrm>
            <a:off x="1833444" y="4855785"/>
            <a:ext cx="203855" cy="677808"/>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0"/>
                </a:moveTo>
                <a:cubicBezTo>
                  <a:pt x="7003" y="21586"/>
                  <a:pt x="14203" y="21600"/>
                  <a:pt x="21600" y="42"/>
                </a:cubicBezTo>
              </a:path>
            </a:pathLst>
          </a:custGeom>
          <a:ln w="25400">
            <a:solidFill>
              <a:srgbClr val="000000"/>
            </a:solidFill>
          </a:ln>
        </p:spPr>
        <p:txBody>
          <a:bodyPr/>
          <a:lstStyle/>
          <a:p>
            <a:pPr/>
          </a:p>
        </p:txBody>
      </p:sp>
      <p:sp>
        <p:nvSpPr>
          <p:cNvPr id="601" name="Verbindungslinie"/>
          <p:cNvSpPr/>
          <p:nvPr/>
        </p:nvSpPr>
        <p:spPr>
          <a:xfrm>
            <a:off x="2241436" y="4855061"/>
            <a:ext cx="203855" cy="677808"/>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0"/>
                </a:moveTo>
                <a:cubicBezTo>
                  <a:pt x="7003" y="21586"/>
                  <a:pt x="14203" y="21600"/>
                  <a:pt x="21600" y="42"/>
                </a:cubicBezTo>
              </a:path>
            </a:pathLst>
          </a:custGeom>
          <a:ln w="25400">
            <a:solidFill>
              <a:srgbClr val="000000"/>
            </a:solidFill>
          </a:ln>
        </p:spPr>
        <p:txBody>
          <a:bodyPr/>
          <a:lstStyle/>
          <a:p>
            <a:pPr/>
          </a:p>
        </p:txBody>
      </p:sp>
      <p:sp>
        <p:nvSpPr>
          <p:cNvPr id="602" name="Verbindungslinie"/>
          <p:cNvSpPr/>
          <p:nvPr/>
        </p:nvSpPr>
        <p:spPr>
          <a:xfrm>
            <a:off x="2446899" y="4183960"/>
            <a:ext cx="203854"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003" y="-5386"/>
                  <a:pt x="14203" y="-5400"/>
                  <a:pt x="21600" y="16158"/>
                </a:cubicBezTo>
              </a:path>
            </a:pathLst>
          </a:custGeom>
          <a:ln w="25400">
            <a:solidFill>
              <a:srgbClr val="000000"/>
            </a:solidFill>
          </a:ln>
        </p:spPr>
        <p:txBody>
          <a:bodyPr/>
          <a:lstStyle/>
          <a:p>
            <a:pPr/>
          </a:p>
        </p:txBody>
      </p:sp>
      <p:sp>
        <p:nvSpPr>
          <p:cNvPr id="603" name="Verbindungslinie"/>
          <p:cNvSpPr/>
          <p:nvPr/>
        </p:nvSpPr>
        <p:spPr>
          <a:xfrm>
            <a:off x="2854891" y="4183236"/>
            <a:ext cx="203855"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003" y="-5386"/>
                  <a:pt x="14203" y="-5400"/>
                  <a:pt x="21600" y="16158"/>
                </a:cubicBezTo>
              </a:path>
            </a:pathLst>
          </a:custGeom>
          <a:ln w="25400">
            <a:solidFill>
              <a:srgbClr val="000000"/>
            </a:solidFill>
          </a:ln>
        </p:spPr>
        <p:txBody>
          <a:bodyPr/>
          <a:lstStyle/>
          <a:p>
            <a:pPr/>
          </a:p>
        </p:txBody>
      </p:sp>
      <p:sp>
        <p:nvSpPr>
          <p:cNvPr id="604" name="Verbindungslinie"/>
          <p:cNvSpPr/>
          <p:nvPr/>
        </p:nvSpPr>
        <p:spPr>
          <a:xfrm>
            <a:off x="3263608" y="4186411"/>
            <a:ext cx="203854"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003" y="-5386"/>
                  <a:pt x="14203" y="-5400"/>
                  <a:pt x="21600" y="16158"/>
                </a:cubicBezTo>
              </a:path>
            </a:pathLst>
          </a:custGeom>
          <a:ln w="25400">
            <a:solidFill>
              <a:srgbClr val="000000"/>
            </a:solidFill>
          </a:ln>
        </p:spPr>
        <p:txBody>
          <a:bodyPr/>
          <a:lstStyle/>
          <a:p>
            <a:pPr/>
          </a:p>
        </p:txBody>
      </p:sp>
      <p:sp>
        <p:nvSpPr>
          <p:cNvPr id="605" name="Verbindungslinie"/>
          <p:cNvSpPr/>
          <p:nvPr/>
        </p:nvSpPr>
        <p:spPr>
          <a:xfrm>
            <a:off x="3671600" y="4185687"/>
            <a:ext cx="203855"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003" y="-5386"/>
                  <a:pt x="14203" y="-5400"/>
                  <a:pt x="21600" y="16158"/>
                </a:cubicBezTo>
              </a:path>
            </a:pathLst>
          </a:custGeom>
          <a:ln w="25400">
            <a:solidFill>
              <a:srgbClr val="000000"/>
            </a:solidFill>
          </a:ln>
        </p:spPr>
        <p:txBody>
          <a:bodyPr/>
          <a:lstStyle/>
          <a:p>
            <a:pPr/>
          </a:p>
        </p:txBody>
      </p:sp>
      <p:sp>
        <p:nvSpPr>
          <p:cNvPr id="606" name="Verbindungslinie"/>
          <p:cNvSpPr/>
          <p:nvPr/>
        </p:nvSpPr>
        <p:spPr>
          <a:xfrm>
            <a:off x="2650533" y="4857599"/>
            <a:ext cx="203855"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0"/>
                </a:moveTo>
                <a:cubicBezTo>
                  <a:pt x="7003" y="21586"/>
                  <a:pt x="14203" y="21600"/>
                  <a:pt x="21600" y="42"/>
                </a:cubicBezTo>
              </a:path>
            </a:pathLst>
          </a:custGeom>
          <a:ln w="25400">
            <a:solidFill>
              <a:srgbClr val="000000"/>
            </a:solidFill>
          </a:ln>
        </p:spPr>
        <p:txBody>
          <a:bodyPr/>
          <a:lstStyle/>
          <a:p>
            <a:pPr/>
          </a:p>
        </p:txBody>
      </p:sp>
      <p:sp>
        <p:nvSpPr>
          <p:cNvPr id="607" name="Verbindungslinie"/>
          <p:cNvSpPr/>
          <p:nvPr/>
        </p:nvSpPr>
        <p:spPr>
          <a:xfrm>
            <a:off x="3058525" y="4856875"/>
            <a:ext cx="203855"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0"/>
                </a:moveTo>
                <a:cubicBezTo>
                  <a:pt x="7003" y="21586"/>
                  <a:pt x="14203" y="21600"/>
                  <a:pt x="21600" y="42"/>
                </a:cubicBezTo>
              </a:path>
            </a:pathLst>
          </a:custGeom>
          <a:ln w="25400">
            <a:solidFill>
              <a:srgbClr val="000000"/>
            </a:solidFill>
          </a:ln>
        </p:spPr>
        <p:txBody>
          <a:bodyPr/>
          <a:lstStyle/>
          <a:p>
            <a:pPr/>
          </a:p>
        </p:txBody>
      </p:sp>
      <p:sp>
        <p:nvSpPr>
          <p:cNvPr id="608" name="Verbindungslinie"/>
          <p:cNvSpPr/>
          <p:nvPr/>
        </p:nvSpPr>
        <p:spPr>
          <a:xfrm>
            <a:off x="3466508" y="4860774"/>
            <a:ext cx="203855"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0"/>
                </a:moveTo>
                <a:cubicBezTo>
                  <a:pt x="7003" y="21586"/>
                  <a:pt x="14203" y="21600"/>
                  <a:pt x="21600" y="42"/>
                </a:cubicBezTo>
              </a:path>
            </a:pathLst>
          </a:custGeom>
          <a:ln w="25400">
            <a:solidFill>
              <a:srgbClr val="000000"/>
            </a:solidFill>
          </a:ln>
        </p:spPr>
        <p:txBody>
          <a:bodyPr/>
          <a:lstStyle/>
          <a:p>
            <a:pPr/>
          </a:p>
        </p:txBody>
      </p:sp>
      <p:sp>
        <p:nvSpPr>
          <p:cNvPr id="609" name="Verbindungslinie"/>
          <p:cNvSpPr/>
          <p:nvPr/>
        </p:nvSpPr>
        <p:spPr>
          <a:xfrm>
            <a:off x="3874500" y="4860050"/>
            <a:ext cx="203855"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0"/>
                </a:moveTo>
                <a:cubicBezTo>
                  <a:pt x="7003" y="21586"/>
                  <a:pt x="14203" y="21600"/>
                  <a:pt x="21600" y="42"/>
                </a:cubicBezTo>
              </a:path>
            </a:pathLst>
          </a:custGeom>
          <a:ln w="25400">
            <a:solidFill>
              <a:srgbClr val="000000"/>
            </a:solidFill>
          </a:ln>
        </p:spPr>
        <p:txBody>
          <a:bodyPr/>
          <a:lstStyle/>
          <a:p>
            <a:pPr/>
          </a:p>
        </p:txBody>
      </p:sp>
      <p:sp>
        <p:nvSpPr>
          <p:cNvPr id="610" name="Verbindungslinie"/>
          <p:cNvSpPr/>
          <p:nvPr/>
        </p:nvSpPr>
        <p:spPr>
          <a:xfrm>
            <a:off x="4282933" y="4860154"/>
            <a:ext cx="203855"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0"/>
                </a:moveTo>
                <a:cubicBezTo>
                  <a:pt x="7003" y="21586"/>
                  <a:pt x="14203" y="21600"/>
                  <a:pt x="21600" y="42"/>
                </a:cubicBezTo>
              </a:path>
            </a:pathLst>
          </a:custGeom>
          <a:ln w="25400">
            <a:solidFill>
              <a:srgbClr val="000000"/>
            </a:solidFill>
          </a:ln>
        </p:spPr>
        <p:txBody>
          <a:bodyPr/>
          <a:lstStyle/>
          <a:p>
            <a:pPr/>
          </a:p>
        </p:txBody>
      </p:sp>
      <p:sp>
        <p:nvSpPr>
          <p:cNvPr id="611" name="Verbindungslinie"/>
          <p:cNvSpPr/>
          <p:nvPr/>
        </p:nvSpPr>
        <p:spPr>
          <a:xfrm>
            <a:off x="4690916" y="4860878"/>
            <a:ext cx="203855"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0"/>
                </a:moveTo>
                <a:cubicBezTo>
                  <a:pt x="7003" y="21586"/>
                  <a:pt x="14203" y="21600"/>
                  <a:pt x="21600" y="42"/>
                </a:cubicBezTo>
              </a:path>
            </a:pathLst>
          </a:custGeom>
          <a:ln w="25400">
            <a:solidFill>
              <a:srgbClr val="000000"/>
            </a:solidFill>
          </a:ln>
        </p:spPr>
        <p:txBody>
          <a:bodyPr/>
          <a:lstStyle/>
          <a:p>
            <a:pPr/>
          </a:p>
        </p:txBody>
      </p:sp>
      <p:sp>
        <p:nvSpPr>
          <p:cNvPr id="612" name="Verbindungslinie"/>
          <p:cNvSpPr/>
          <p:nvPr/>
        </p:nvSpPr>
        <p:spPr>
          <a:xfrm>
            <a:off x="5098908" y="4860154"/>
            <a:ext cx="203855"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0"/>
                </a:moveTo>
                <a:cubicBezTo>
                  <a:pt x="7003" y="21586"/>
                  <a:pt x="14203" y="21600"/>
                  <a:pt x="21600" y="42"/>
                </a:cubicBezTo>
              </a:path>
            </a:pathLst>
          </a:custGeom>
          <a:ln w="25400">
            <a:solidFill>
              <a:srgbClr val="000000"/>
            </a:solidFill>
          </a:ln>
        </p:spPr>
        <p:txBody>
          <a:bodyPr/>
          <a:lstStyle/>
          <a:p>
            <a:pPr/>
          </a:p>
        </p:txBody>
      </p:sp>
      <p:sp>
        <p:nvSpPr>
          <p:cNvPr id="613" name="Verbindungslinie"/>
          <p:cNvSpPr/>
          <p:nvPr/>
        </p:nvSpPr>
        <p:spPr>
          <a:xfrm>
            <a:off x="4078258" y="4186185"/>
            <a:ext cx="203855"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003" y="-5386"/>
                  <a:pt x="14203" y="-5400"/>
                  <a:pt x="21600" y="16158"/>
                </a:cubicBezTo>
              </a:path>
            </a:pathLst>
          </a:custGeom>
          <a:ln w="25400">
            <a:solidFill>
              <a:srgbClr val="000000"/>
            </a:solidFill>
          </a:ln>
        </p:spPr>
        <p:txBody>
          <a:bodyPr/>
          <a:lstStyle/>
          <a:p>
            <a:pPr/>
          </a:p>
        </p:txBody>
      </p:sp>
      <p:sp>
        <p:nvSpPr>
          <p:cNvPr id="614" name="Verbindungslinie"/>
          <p:cNvSpPr/>
          <p:nvPr/>
        </p:nvSpPr>
        <p:spPr>
          <a:xfrm>
            <a:off x="4486975" y="4186185"/>
            <a:ext cx="203855"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003" y="-5386"/>
                  <a:pt x="14203" y="-5400"/>
                  <a:pt x="21600" y="16158"/>
                </a:cubicBezTo>
              </a:path>
            </a:pathLst>
          </a:custGeom>
          <a:ln w="25400">
            <a:solidFill>
              <a:srgbClr val="000000"/>
            </a:solidFill>
          </a:ln>
        </p:spPr>
        <p:txBody>
          <a:bodyPr/>
          <a:lstStyle/>
          <a:p>
            <a:pPr/>
          </a:p>
        </p:txBody>
      </p:sp>
      <p:sp>
        <p:nvSpPr>
          <p:cNvPr id="615" name="Verbindungslinie"/>
          <p:cNvSpPr/>
          <p:nvPr/>
        </p:nvSpPr>
        <p:spPr>
          <a:xfrm>
            <a:off x="4894967" y="4185461"/>
            <a:ext cx="203855"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003" y="-5386"/>
                  <a:pt x="14203" y="-5400"/>
                  <a:pt x="21600" y="16158"/>
                </a:cubicBezTo>
              </a:path>
            </a:pathLst>
          </a:custGeom>
          <a:ln w="25400">
            <a:solidFill>
              <a:srgbClr val="000000"/>
            </a:solidFill>
          </a:ln>
        </p:spPr>
        <p:txBody>
          <a:bodyPr/>
          <a:lstStyle/>
          <a:p>
            <a:pPr/>
          </a:p>
        </p:txBody>
      </p:sp>
      <p:sp>
        <p:nvSpPr>
          <p:cNvPr id="570" name="10"/>
          <p:cNvSpPr txBox="1"/>
          <p:nvPr/>
        </p:nvSpPr>
        <p:spPr>
          <a:xfrm>
            <a:off x="4458675" y="3955682"/>
            <a:ext cx="273656"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10</a:t>
            </a:r>
          </a:p>
        </p:txBody>
      </p:sp>
      <p:sp>
        <p:nvSpPr>
          <p:cNvPr id="571" name="11"/>
          <p:cNvSpPr txBox="1"/>
          <p:nvPr/>
        </p:nvSpPr>
        <p:spPr>
          <a:xfrm>
            <a:off x="4872986" y="3949538"/>
            <a:ext cx="26241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11</a:t>
            </a:r>
          </a:p>
        </p:txBody>
      </p:sp>
      <p:sp>
        <p:nvSpPr>
          <p:cNvPr id="616" name="Verbindungslinie"/>
          <p:cNvSpPr/>
          <p:nvPr/>
        </p:nvSpPr>
        <p:spPr>
          <a:xfrm>
            <a:off x="5300719" y="4187048"/>
            <a:ext cx="203854"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003" y="-5386"/>
                  <a:pt x="14203" y="-5400"/>
                  <a:pt x="21600" y="16158"/>
                </a:cubicBezTo>
              </a:path>
            </a:pathLst>
          </a:custGeom>
          <a:ln w="25400">
            <a:solidFill>
              <a:srgbClr val="000000"/>
            </a:solidFill>
          </a:ln>
        </p:spPr>
        <p:txBody>
          <a:bodyPr/>
          <a:lstStyle/>
          <a:p>
            <a:pPr/>
          </a:p>
        </p:txBody>
      </p:sp>
      <p:sp>
        <p:nvSpPr>
          <p:cNvPr id="573" name="12"/>
          <p:cNvSpPr txBox="1"/>
          <p:nvPr/>
        </p:nvSpPr>
        <p:spPr>
          <a:xfrm>
            <a:off x="5273282" y="3943394"/>
            <a:ext cx="273656"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12</a:t>
            </a:r>
          </a:p>
        </p:txBody>
      </p:sp>
      <p:sp>
        <p:nvSpPr>
          <p:cNvPr id="617" name="Verbindungslinie"/>
          <p:cNvSpPr/>
          <p:nvPr/>
        </p:nvSpPr>
        <p:spPr>
          <a:xfrm>
            <a:off x="5506212" y="4861017"/>
            <a:ext cx="203855" cy="6778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0"/>
                </a:moveTo>
                <a:cubicBezTo>
                  <a:pt x="7003" y="21586"/>
                  <a:pt x="14203" y="21600"/>
                  <a:pt x="21600" y="42"/>
                </a:cubicBezTo>
              </a:path>
            </a:pathLst>
          </a:custGeom>
          <a:ln w="25400">
            <a:solidFill>
              <a:srgbClr val="000000"/>
            </a:solidFill>
          </a:ln>
        </p:spPr>
        <p:txBody>
          <a:bodyPr/>
          <a:lstStyle/>
          <a:p>
            <a:pPr/>
          </a:p>
        </p:txBody>
      </p:sp>
      <p:sp>
        <p:nvSpPr>
          <p:cNvPr id="618" name="Verbindungslinie"/>
          <p:cNvSpPr/>
          <p:nvPr/>
        </p:nvSpPr>
        <p:spPr>
          <a:xfrm>
            <a:off x="686122" y="2029882"/>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619" name="Verbindungslinie"/>
          <p:cNvSpPr/>
          <p:nvPr/>
        </p:nvSpPr>
        <p:spPr>
          <a:xfrm>
            <a:off x="997046" y="2701671"/>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620" name="Verbindungslinie"/>
          <p:cNvSpPr/>
          <p:nvPr/>
        </p:nvSpPr>
        <p:spPr>
          <a:xfrm>
            <a:off x="1307537" y="2027140"/>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621" name="Verbindungslinie"/>
          <p:cNvSpPr/>
          <p:nvPr/>
        </p:nvSpPr>
        <p:spPr>
          <a:xfrm>
            <a:off x="1619346" y="2698496"/>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622" name="Verbindungslinie"/>
          <p:cNvSpPr/>
          <p:nvPr/>
        </p:nvSpPr>
        <p:spPr>
          <a:xfrm>
            <a:off x="1929837" y="2023965"/>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623" name="Verbindungslinie"/>
          <p:cNvSpPr/>
          <p:nvPr/>
        </p:nvSpPr>
        <p:spPr>
          <a:xfrm>
            <a:off x="2241646" y="2695321"/>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624" name="Verbindungslinie"/>
          <p:cNvSpPr/>
          <p:nvPr/>
        </p:nvSpPr>
        <p:spPr>
          <a:xfrm>
            <a:off x="2554614" y="2019106"/>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625" name="Verbindungslinie"/>
          <p:cNvSpPr/>
          <p:nvPr/>
        </p:nvSpPr>
        <p:spPr>
          <a:xfrm>
            <a:off x="3176029" y="2016364"/>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626" name="Verbindungslinie"/>
          <p:cNvSpPr/>
          <p:nvPr/>
        </p:nvSpPr>
        <p:spPr>
          <a:xfrm>
            <a:off x="3798329" y="2013189"/>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627" name="Verbindungslinie"/>
          <p:cNvSpPr/>
          <p:nvPr/>
        </p:nvSpPr>
        <p:spPr>
          <a:xfrm>
            <a:off x="2865538" y="2690895"/>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628" name="Verbindungslinie"/>
          <p:cNvSpPr/>
          <p:nvPr/>
        </p:nvSpPr>
        <p:spPr>
          <a:xfrm>
            <a:off x="3487838" y="2687720"/>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629" name="Verbindungslinie"/>
          <p:cNvSpPr/>
          <p:nvPr/>
        </p:nvSpPr>
        <p:spPr>
          <a:xfrm>
            <a:off x="4110138" y="2684545"/>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630" name="Verbindungslinie"/>
          <p:cNvSpPr/>
          <p:nvPr/>
        </p:nvSpPr>
        <p:spPr>
          <a:xfrm>
            <a:off x="4421324" y="2007924"/>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631" name="Verbindungslinie"/>
          <p:cNvSpPr/>
          <p:nvPr/>
        </p:nvSpPr>
        <p:spPr>
          <a:xfrm>
            <a:off x="4733581" y="2682455"/>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632" name="Verbindungslinie"/>
          <p:cNvSpPr/>
          <p:nvPr/>
        </p:nvSpPr>
        <p:spPr>
          <a:xfrm>
            <a:off x="5355881" y="2679280"/>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633" name="Verbindungslinie"/>
          <p:cNvSpPr/>
          <p:nvPr/>
        </p:nvSpPr>
        <p:spPr>
          <a:xfrm>
            <a:off x="5044318" y="2008170"/>
            <a:ext cx="311615" cy="67772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591" name="1 Sekunde"/>
          <p:cNvSpPr txBox="1"/>
          <p:nvPr/>
        </p:nvSpPr>
        <p:spPr>
          <a:xfrm>
            <a:off x="2735305" y="3391657"/>
            <a:ext cx="917561"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 1 Sekunde </a:t>
            </a:r>
          </a:p>
        </p:txBody>
      </p:sp>
      <p:sp>
        <p:nvSpPr>
          <p:cNvPr id="592" name="1 Sekunde"/>
          <p:cNvSpPr txBox="1"/>
          <p:nvPr/>
        </p:nvSpPr>
        <p:spPr>
          <a:xfrm>
            <a:off x="2728291" y="5553228"/>
            <a:ext cx="917561"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 1 Sekunde </a:t>
            </a:r>
          </a:p>
        </p:txBody>
      </p:sp>
      <p:sp>
        <p:nvSpPr>
          <p:cNvPr id="593" name="Titel 1"/>
          <p:cNvSpPr txBox="1"/>
          <p:nvPr>
            <p:ph type="title"/>
          </p:nvPr>
        </p:nvSpPr>
        <p:spPr>
          <a:xfrm>
            <a:off x="301396" y="107044"/>
            <a:ext cx="6198910" cy="864097"/>
          </a:xfrm>
          <a:prstGeom prst="rect">
            <a:avLst/>
          </a:prstGeom>
        </p:spPr>
        <p:txBody>
          <a:bodyPr/>
          <a:lstStyle>
            <a:lvl1pPr>
              <a:defRPr sz="2200"/>
            </a:lvl1pPr>
          </a:lstStyle>
          <a:p>
            <a:pPr/>
            <a:r>
              <a:t>Was sind Temporal Binding Windows?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7" name="Form"/>
          <p:cNvSpPr/>
          <p:nvPr/>
        </p:nvSpPr>
        <p:spPr>
          <a:xfrm>
            <a:off x="2242095" y="2693878"/>
            <a:ext cx="324367" cy="85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83"/>
                </a:moveTo>
                <a:lnTo>
                  <a:pt x="8087" y="16150"/>
                </a:lnTo>
                <a:cubicBezTo>
                  <a:pt x="7733" y="16863"/>
                  <a:pt x="9199" y="17517"/>
                  <a:pt x="11093" y="17491"/>
                </a:cubicBezTo>
                <a:cubicBezTo>
                  <a:pt x="12819" y="17467"/>
                  <a:pt x="14108" y="16874"/>
                  <a:pt x="13855" y="16219"/>
                </a:cubicBezTo>
                <a:lnTo>
                  <a:pt x="21456" y="0"/>
                </a:lnTo>
                <a:lnTo>
                  <a:pt x="21600" y="21600"/>
                </a:lnTo>
                <a:lnTo>
                  <a:pt x="95" y="21459"/>
                </a:lnTo>
                <a:lnTo>
                  <a:pt x="0" y="1883"/>
                </a:lnTo>
                <a:close/>
              </a:path>
            </a:pathLst>
          </a:custGeom>
          <a:solidFill>
            <a:srgbClr val="F9D7EB"/>
          </a:solidFill>
          <a:ln w="12700">
            <a:miter lim="400000"/>
          </a:ln>
        </p:spPr>
        <p:txBody>
          <a:bodyPr lIns="45719" rIns="45719"/>
          <a:lstStyle/>
          <a:p>
            <a:pPr/>
          </a:p>
        </p:txBody>
      </p:sp>
      <p:sp>
        <p:nvSpPr>
          <p:cNvPr id="638" name="Rechteck"/>
          <p:cNvSpPr/>
          <p:nvPr/>
        </p:nvSpPr>
        <p:spPr>
          <a:xfrm>
            <a:off x="1308584" y="1830303"/>
            <a:ext cx="316323" cy="1712680"/>
          </a:xfrm>
          <a:prstGeom prst="rect">
            <a:avLst/>
          </a:prstGeom>
          <a:solidFill>
            <a:srgbClr val="009193">
              <a:alpha val="30217"/>
            </a:srgbClr>
          </a:solidFill>
          <a:ln w="12700">
            <a:miter lim="400000"/>
          </a:ln>
        </p:spPr>
        <p:txBody>
          <a:bodyPr lIns="45719" rIns="45719"/>
          <a:lstStyle/>
          <a:p>
            <a:pPr/>
          </a:p>
        </p:txBody>
      </p:sp>
      <p:sp>
        <p:nvSpPr>
          <p:cNvPr id="639"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0"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641" name="Abbildung 15…"/>
          <p:cNvSpPr txBox="1"/>
          <p:nvPr/>
        </p:nvSpPr>
        <p:spPr>
          <a:xfrm>
            <a:off x="345797" y="1254667"/>
            <a:ext cx="7851131"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15</a:t>
            </a:r>
          </a:p>
          <a:p>
            <a:pPr defTabSz="457200">
              <a:defRPr i="1" sz="800">
                <a:solidFill>
                  <a:schemeClr val="accent4"/>
                </a:solidFill>
                <a:latin typeface="D-DIN"/>
                <a:ea typeface="D-DIN"/>
                <a:cs typeface="D-DIN"/>
                <a:sym typeface="D-DIN"/>
              </a:defRPr>
            </a:pPr>
            <a:r>
              <a:t>Die Größe (im Sinne von Dauer) des Temporal Binding Window (blau markiert) ist abhängig von der individuellen alpha-Frequenz (IAF).</a:t>
            </a:r>
          </a:p>
        </p:txBody>
      </p:sp>
      <p:sp>
        <p:nvSpPr>
          <p:cNvPr id="642" name="Linie"/>
          <p:cNvSpPr/>
          <p:nvPr/>
        </p:nvSpPr>
        <p:spPr>
          <a:xfrm>
            <a:off x="597165" y="3537389"/>
            <a:ext cx="5167889" cy="1"/>
          </a:xfrm>
          <a:prstGeom prst="line">
            <a:avLst/>
          </a:prstGeom>
          <a:ln w="25400">
            <a:solidFill>
              <a:srgbClr val="000000"/>
            </a:solidFill>
            <a:headEnd type="triangle" len="sm"/>
            <a:tailEnd type="triangle" len="sm"/>
          </a:ln>
        </p:spPr>
        <p:txBody>
          <a:bodyPr lIns="45719" rIns="45719"/>
          <a:lstStyle/>
          <a:p>
            <a:pPr/>
          </a:p>
        </p:txBody>
      </p:sp>
      <p:sp>
        <p:nvSpPr>
          <p:cNvPr id="643" name="1 Sekunde"/>
          <p:cNvSpPr txBox="1"/>
          <p:nvPr/>
        </p:nvSpPr>
        <p:spPr>
          <a:xfrm>
            <a:off x="2735305" y="3391657"/>
            <a:ext cx="917561"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D-DIN"/>
                <a:ea typeface="D-DIN"/>
                <a:cs typeface="D-DIN"/>
                <a:sym typeface="D-DIN"/>
              </a:defRPr>
            </a:lvl1pPr>
          </a:lstStyle>
          <a:p>
            <a:pPr/>
            <a:r>
              <a:t> 1 Sekunde </a:t>
            </a:r>
          </a:p>
        </p:txBody>
      </p:sp>
      <p:sp>
        <p:nvSpPr>
          <p:cNvPr id="666" name="Verbindungslinie"/>
          <p:cNvSpPr/>
          <p:nvPr/>
        </p:nvSpPr>
        <p:spPr>
          <a:xfrm>
            <a:off x="686122" y="2029882"/>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667" name="Verbindungslinie"/>
          <p:cNvSpPr/>
          <p:nvPr/>
        </p:nvSpPr>
        <p:spPr>
          <a:xfrm>
            <a:off x="997046" y="2701671"/>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668" name="Verbindungslinie"/>
          <p:cNvSpPr/>
          <p:nvPr/>
        </p:nvSpPr>
        <p:spPr>
          <a:xfrm>
            <a:off x="1307537" y="2027140"/>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669" name="Verbindungslinie"/>
          <p:cNvSpPr/>
          <p:nvPr/>
        </p:nvSpPr>
        <p:spPr>
          <a:xfrm>
            <a:off x="1619346" y="2698496"/>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670" name="Verbindungslinie"/>
          <p:cNvSpPr/>
          <p:nvPr/>
        </p:nvSpPr>
        <p:spPr>
          <a:xfrm>
            <a:off x="1929837" y="2023965"/>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671" name="Verbindungslinie"/>
          <p:cNvSpPr/>
          <p:nvPr/>
        </p:nvSpPr>
        <p:spPr>
          <a:xfrm>
            <a:off x="2241646" y="2695321"/>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672" name="Verbindungslinie"/>
          <p:cNvSpPr/>
          <p:nvPr/>
        </p:nvSpPr>
        <p:spPr>
          <a:xfrm>
            <a:off x="2554614" y="2019106"/>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673" name="Verbindungslinie"/>
          <p:cNvSpPr/>
          <p:nvPr/>
        </p:nvSpPr>
        <p:spPr>
          <a:xfrm>
            <a:off x="3176029" y="2016364"/>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674" name="Verbindungslinie"/>
          <p:cNvSpPr/>
          <p:nvPr/>
        </p:nvSpPr>
        <p:spPr>
          <a:xfrm>
            <a:off x="3798329" y="2013189"/>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675" name="Verbindungslinie"/>
          <p:cNvSpPr/>
          <p:nvPr/>
        </p:nvSpPr>
        <p:spPr>
          <a:xfrm>
            <a:off x="2865538" y="2690895"/>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676" name="Verbindungslinie"/>
          <p:cNvSpPr/>
          <p:nvPr/>
        </p:nvSpPr>
        <p:spPr>
          <a:xfrm>
            <a:off x="3487838" y="2687720"/>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677" name="Verbindungslinie"/>
          <p:cNvSpPr/>
          <p:nvPr/>
        </p:nvSpPr>
        <p:spPr>
          <a:xfrm>
            <a:off x="4110138" y="2684545"/>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678" name="Verbindungslinie"/>
          <p:cNvSpPr/>
          <p:nvPr/>
        </p:nvSpPr>
        <p:spPr>
          <a:xfrm>
            <a:off x="4421324" y="2007924"/>
            <a:ext cx="311614"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679" name="Verbindungslinie"/>
          <p:cNvSpPr/>
          <p:nvPr/>
        </p:nvSpPr>
        <p:spPr>
          <a:xfrm>
            <a:off x="4733581" y="2682455"/>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680" name="Verbindungslinie"/>
          <p:cNvSpPr/>
          <p:nvPr/>
        </p:nvSpPr>
        <p:spPr>
          <a:xfrm>
            <a:off x="5355881" y="2679280"/>
            <a:ext cx="311615" cy="677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41"/>
                </a:moveTo>
                <a:cubicBezTo>
                  <a:pt x="8164" y="21600"/>
                  <a:pt x="15364" y="21586"/>
                  <a:pt x="21600" y="0"/>
                </a:cubicBezTo>
              </a:path>
            </a:pathLst>
          </a:custGeom>
          <a:ln w="25400">
            <a:solidFill>
              <a:srgbClr val="000000"/>
            </a:solidFill>
          </a:ln>
        </p:spPr>
        <p:txBody>
          <a:bodyPr/>
          <a:lstStyle/>
          <a:p>
            <a:pPr/>
          </a:p>
        </p:txBody>
      </p:sp>
      <p:sp>
        <p:nvSpPr>
          <p:cNvPr id="681" name="Verbindungslinie"/>
          <p:cNvSpPr/>
          <p:nvPr/>
        </p:nvSpPr>
        <p:spPr>
          <a:xfrm>
            <a:off x="5044318" y="2008170"/>
            <a:ext cx="311615" cy="67772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59"/>
                </a:moveTo>
                <a:cubicBezTo>
                  <a:pt x="8164" y="-5400"/>
                  <a:pt x="15364" y="-5386"/>
                  <a:pt x="21600" y="16200"/>
                </a:cubicBezTo>
              </a:path>
            </a:pathLst>
          </a:custGeom>
          <a:ln w="25400">
            <a:solidFill>
              <a:srgbClr val="000000"/>
            </a:solidFill>
          </a:ln>
        </p:spPr>
        <p:txBody>
          <a:bodyPr/>
          <a:lstStyle/>
          <a:p>
            <a:pPr/>
          </a:p>
        </p:txBody>
      </p:sp>
      <p:sp>
        <p:nvSpPr>
          <p:cNvPr id="660" name="Temporal Binding Windows bestimmen……"/>
          <p:cNvSpPr txBox="1"/>
          <p:nvPr/>
        </p:nvSpPr>
        <p:spPr>
          <a:xfrm>
            <a:off x="2907690" y="4206046"/>
            <a:ext cx="5975447" cy="161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50394" indent="-150394">
              <a:lnSpc>
                <a:spcPct val="110000"/>
              </a:lnSpc>
              <a:spcBef>
                <a:spcPts val="400"/>
              </a:spcBef>
              <a:buSzPct val="100000"/>
              <a:buChar char="•"/>
              <a:defRPr sz="1700">
                <a:latin typeface="D-DIN"/>
                <a:ea typeface="D-DIN"/>
                <a:cs typeface="D-DIN"/>
                <a:sym typeface="D-DIN"/>
              </a:defRPr>
            </a:pPr>
            <a:r>
              <a:rPr b="1" i="1"/>
              <a:t>Temporal Binding Windows</a:t>
            </a:r>
            <a:r>
              <a:t> bestimmen… </a:t>
            </a:r>
          </a:p>
          <a:p>
            <a:pPr lvl="1" marL="531394" indent="-150394">
              <a:lnSpc>
                <a:spcPct val="110000"/>
              </a:lnSpc>
              <a:spcBef>
                <a:spcPts val="400"/>
              </a:spcBef>
              <a:buSzPct val="100000"/>
              <a:buChar char="•"/>
              <a:defRPr sz="1700">
                <a:latin typeface="D-DIN"/>
                <a:ea typeface="D-DIN"/>
                <a:cs typeface="D-DIN"/>
                <a:sym typeface="D-DIN"/>
              </a:defRPr>
            </a:pPr>
            <a:r>
              <a:t>… ob Stimuli integriert werden können</a:t>
            </a:r>
          </a:p>
          <a:p>
            <a:pPr lvl="1" marL="531394" indent="-150394">
              <a:lnSpc>
                <a:spcPct val="110000"/>
              </a:lnSpc>
              <a:spcBef>
                <a:spcPts val="400"/>
              </a:spcBef>
              <a:buSzPct val="100000"/>
              <a:buChar char="•"/>
              <a:defRPr sz="1700">
                <a:latin typeface="D-DIN"/>
                <a:ea typeface="D-DIN"/>
                <a:cs typeface="D-DIN"/>
                <a:sym typeface="D-DIN"/>
              </a:defRPr>
            </a:pPr>
            <a:r>
              <a:t>… zeitliche Auflösung des visuellen Systems</a:t>
            </a:r>
          </a:p>
          <a:p>
            <a:pPr marL="150394" indent="-150394">
              <a:lnSpc>
                <a:spcPct val="110000"/>
              </a:lnSpc>
              <a:spcBef>
                <a:spcPts val="400"/>
              </a:spcBef>
              <a:buSzPct val="100000"/>
              <a:buChar char="•"/>
              <a:defRPr sz="1700">
                <a:latin typeface="D-DIN"/>
                <a:ea typeface="D-DIN"/>
                <a:cs typeface="D-DIN"/>
                <a:sym typeface="D-DIN"/>
              </a:defRPr>
            </a:pPr>
            <a:r>
              <a:rPr b="1" i="1"/>
              <a:t>Individuelle Alpha-Frequenz (IAF)</a:t>
            </a:r>
            <a:r>
              <a:t> bestimmt Größe (Dauer) der Temporal Binding Windows</a:t>
            </a:r>
          </a:p>
        </p:txBody>
      </p:sp>
      <p:sp>
        <p:nvSpPr>
          <p:cNvPr id="661" name="exzitatorische…"/>
          <p:cNvSpPr txBox="1"/>
          <p:nvPr/>
        </p:nvSpPr>
        <p:spPr>
          <a:xfrm>
            <a:off x="1022453" y="3726898"/>
            <a:ext cx="915875" cy="3666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000">
                <a:solidFill>
                  <a:srgbClr val="5C6D6E"/>
                </a:solidFill>
              </a:defRPr>
            </a:pPr>
            <a:r>
              <a:t>exzitatorische </a:t>
            </a:r>
          </a:p>
          <a:p>
            <a:pPr algn="ctr">
              <a:defRPr sz="1000">
                <a:solidFill>
                  <a:srgbClr val="5C6D6E"/>
                </a:solidFill>
              </a:defRPr>
            </a:pPr>
            <a:r>
              <a:t>Phase</a:t>
            </a:r>
          </a:p>
        </p:txBody>
      </p:sp>
      <p:sp>
        <p:nvSpPr>
          <p:cNvPr id="662" name="inhibitorische…"/>
          <p:cNvSpPr txBox="1"/>
          <p:nvPr/>
        </p:nvSpPr>
        <p:spPr>
          <a:xfrm>
            <a:off x="1959027" y="3713548"/>
            <a:ext cx="880651" cy="3666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000">
                <a:solidFill>
                  <a:srgbClr val="8B7884"/>
                </a:solidFill>
              </a:defRPr>
            </a:pPr>
            <a:r>
              <a:t>inhibitorische </a:t>
            </a:r>
          </a:p>
          <a:p>
            <a:pPr algn="ctr">
              <a:defRPr sz="1000">
                <a:solidFill>
                  <a:srgbClr val="8B7884"/>
                </a:solidFill>
              </a:defRPr>
            </a:pPr>
            <a:r>
              <a:t>Phase</a:t>
            </a:r>
          </a:p>
        </p:txBody>
      </p:sp>
      <p:sp>
        <p:nvSpPr>
          <p:cNvPr id="663" name="Linie"/>
          <p:cNvSpPr/>
          <p:nvPr/>
        </p:nvSpPr>
        <p:spPr>
          <a:xfrm flipH="1">
            <a:off x="1475459" y="3161421"/>
            <a:ext cx="1" cy="594053"/>
          </a:xfrm>
          <a:prstGeom prst="line">
            <a:avLst/>
          </a:prstGeom>
          <a:ln w="25400">
            <a:solidFill>
              <a:srgbClr val="BADDDE"/>
            </a:solidFill>
            <a:tailEnd type="triangle"/>
          </a:ln>
        </p:spPr>
        <p:txBody>
          <a:bodyPr lIns="45719" rIns="45719"/>
          <a:lstStyle/>
          <a:p>
            <a:pPr/>
          </a:p>
        </p:txBody>
      </p:sp>
      <p:sp>
        <p:nvSpPr>
          <p:cNvPr id="664" name="Linie"/>
          <p:cNvSpPr/>
          <p:nvPr/>
        </p:nvSpPr>
        <p:spPr>
          <a:xfrm>
            <a:off x="2412490" y="3408644"/>
            <a:ext cx="1" cy="342474"/>
          </a:xfrm>
          <a:prstGeom prst="line">
            <a:avLst/>
          </a:prstGeom>
          <a:ln w="25400">
            <a:solidFill>
              <a:srgbClr val="F9D7EB"/>
            </a:solidFill>
            <a:tailEnd type="triangle"/>
          </a:ln>
        </p:spPr>
        <p:txBody>
          <a:bodyPr lIns="45719" rIns="45719"/>
          <a:lstStyle/>
          <a:p>
            <a:pPr/>
          </a:p>
        </p:txBody>
      </p:sp>
      <p:sp>
        <p:nvSpPr>
          <p:cNvPr id="665" name="Titel 1"/>
          <p:cNvSpPr txBox="1"/>
          <p:nvPr>
            <p:ph type="title"/>
          </p:nvPr>
        </p:nvSpPr>
        <p:spPr>
          <a:xfrm>
            <a:off x="301396" y="107044"/>
            <a:ext cx="6198910" cy="864097"/>
          </a:xfrm>
          <a:prstGeom prst="rect">
            <a:avLst/>
          </a:prstGeom>
        </p:spPr>
        <p:txBody>
          <a:bodyPr/>
          <a:lstStyle>
            <a:lvl1pPr>
              <a:defRPr sz="2200"/>
            </a:lvl1pPr>
          </a:lstStyle>
          <a:p>
            <a:pPr/>
            <a:r>
              <a:t>Zusammenfassung</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3" name="Titel 1"/>
          <p:cNvSpPr txBox="1"/>
          <p:nvPr>
            <p:ph type="title"/>
          </p:nvPr>
        </p:nvSpPr>
        <p:spPr>
          <a:xfrm>
            <a:off x="428421" y="124586"/>
            <a:ext cx="5616774" cy="864097"/>
          </a:xfrm>
          <a:prstGeom prst="rect">
            <a:avLst/>
          </a:prstGeom>
        </p:spPr>
        <p:txBody>
          <a:bodyPr/>
          <a:lstStyle/>
          <a:p>
            <a:pPr/>
            <a:r>
              <a:t>Gruppenarbeit</a:t>
            </a:r>
          </a:p>
        </p:txBody>
      </p:sp>
      <p:sp>
        <p:nvSpPr>
          <p:cNvPr id="684"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686" name="Bildschirmfoto 2021-06-16 um 15.38.16.png" descr="Bildschirmfoto 2021-06-16 um 15.38.16.png"/>
          <p:cNvPicPr>
            <a:picLocks noChangeAspect="1"/>
          </p:cNvPicPr>
          <p:nvPr/>
        </p:nvPicPr>
        <p:blipFill>
          <a:blip r:embed="rId2">
            <a:extLst/>
          </a:blip>
          <a:stretch>
            <a:fillRect/>
          </a:stretch>
        </p:blipFill>
        <p:spPr>
          <a:xfrm>
            <a:off x="307591" y="1253536"/>
            <a:ext cx="7853946" cy="465536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Titel 1"/>
          <p:cNvSpPr txBox="1"/>
          <p:nvPr>
            <p:ph type="title"/>
          </p:nvPr>
        </p:nvSpPr>
        <p:spPr>
          <a:prstGeom prst="rect">
            <a:avLst/>
          </a:prstGeom>
        </p:spPr>
        <p:txBody>
          <a:bodyPr/>
          <a:lstStyle/>
          <a:p>
            <a:pPr/>
            <a:r>
              <a:t>Inhalt</a:t>
            </a:r>
          </a:p>
        </p:txBody>
      </p:sp>
      <p:sp>
        <p:nvSpPr>
          <p:cNvPr id="241" name="Inhaltsplatzhalter 2"/>
          <p:cNvSpPr txBox="1"/>
          <p:nvPr>
            <p:ph type="body" idx="1"/>
          </p:nvPr>
        </p:nvSpPr>
        <p:spPr>
          <a:xfrm>
            <a:off x="421172" y="1706687"/>
            <a:ext cx="7221037" cy="4998095"/>
          </a:xfrm>
          <a:prstGeom prst="rect">
            <a:avLst/>
          </a:prstGeom>
        </p:spPr>
        <p:txBody>
          <a:bodyPr/>
          <a:lstStyle/>
          <a:p>
            <a:pPr marL="0" indent="0" defTabSz="457200">
              <a:lnSpc>
                <a:spcPct val="110000"/>
              </a:lnSpc>
              <a:spcBef>
                <a:spcPts val="0"/>
              </a:spcBef>
              <a:defRPr sz="1800"/>
            </a:pPr>
            <a:r>
              <a:rPr b="1"/>
              <a:t>Referat</a:t>
            </a:r>
            <a:r>
              <a:t>: Multisensorik </a:t>
            </a:r>
          </a:p>
          <a:p>
            <a:pPr marL="0" indent="0" defTabSz="457200">
              <a:lnSpc>
                <a:spcPct val="110000"/>
              </a:lnSpc>
              <a:spcBef>
                <a:spcPts val="0"/>
              </a:spcBef>
              <a:defRPr sz="1500"/>
            </a:pPr>
          </a:p>
          <a:p>
            <a:pPr marL="0" indent="0" defTabSz="457200">
              <a:lnSpc>
                <a:spcPct val="110000"/>
              </a:lnSpc>
              <a:spcBef>
                <a:spcPts val="0"/>
              </a:spcBef>
              <a:defRPr b="1" sz="1800"/>
            </a:pPr>
            <a:r>
              <a:t>Vortrag: </a:t>
            </a:r>
          </a:p>
          <a:p>
            <a:pPr lvl="1" marL="514684" indent="-133684" defTabSz="457200">
              <a:lnSpc>
                <a:spcPct val="110000"/>
              </a:lnSpc>
              <a:spcBef>
                <a:spcPts val="0"/>
              </a:spcBef>
              <a:buSzPct val="100000"/>
              <a:buChar char="•"/>
              <a:defRPr sz="1500"/>
            </a:pPr>
            <a:r>
              <a:t>„Vorteile“ multisensorischer Integration</a:t>
            </a:r>
          </a:p>
          <a:p>
            <a:pPr lvl="1" marL="514684" indent="-133684" defTabSz="457200">
              <a:lnSpc>
                <a:spcPct val="110000"/>
              </a:lnSpc>
              <a:spcBef>
                <a:spcPts val="0"/>
              </a:spcBef>
              <a:buSzPct val="100000"/>
              <a:buChar char="•"/>
              <a:defRPr sz="1500"/>
            </a:pPr>
            <a:r>
              <a:t>Evidenz für Interaktion zwischen Sinnesmodalitäten</a:t>
            </a:r>
          </a:p>
          <a:p>
            <a:pPr lvl="2" marL="895684" indent="-133684" defTabSz="457200">
              <a:lnSpc>
                <a:spcPct val="110000"/>
              </a:lnSpc>
              <a:spcBef>
                <a:spcPts val="0"/>
              </a:spcBef>
              <a:buSzPct val="100000"/>
              <a:buChar char="•"/>
              <a:defRPr sz="1500"/>
            </a:pPr>
            <a:r>
              <a:t>Multisensorische Illusionen</a:t>
            </a:r>
          </a:p>
          <a:p>
            <a:pPr lvl="2" marL="895684" indent="-133684" defTabSz="457200">
              <a:lnSpc>
                <a:spcPct val="110000"/>
              </a:lnSpc>
              <a:spcBef>
                <a:spcPts val="0"/>
              </a:spcBef>
              <a:buSzPct val="100000"/>
              <a:buChar char="•"/>
              <a:defRPr sz="1500"/>
            </a:pPr>
            <a:r>
              <a:t>Synästhesie</a:t>
            </a:r>
          </a:p>
          <a:p>
            <a:pPr lvl="1" marL="514684" indent="-133684" defTabSz="457200">
              <a:lnSpc>
                <a:spcPct val="110000"/>
              </a:lnSpc>
              <a:spcBef>
                <a:spcPts val="0"/>
              </a:spcBef>
              <a:buSzPct val="100000"/>
              <a:buChar char="•"/>
              <a:defRPr sz="1500"/>
            </a:pPr>
            <a:r>
              <a:t>Zusatz zum Referat: Rolle neuronaler Oszillationen bei der MSI</a:t>
            </a:r>
          </a:p>
          <a:p>
            <a:pPr lvl="2" marL="895684" indent="-133684" defTabSz="457200">
              <a:lnSpc>
                <a:spcPct val="110000"/>
              </a:lnSpc>
              <a:spcBef>
                <a:spcPts val="0"/>
              </a:spcBef>
              <a:buSzPct val="100000"/>
              <a:buChar char="•"/>
              <a:defRPr sz="1500"/>
            </a:pPr>
            <a:r>
              <a:t>Was sind neuronale Oszillationen? </a:t>
            </a:r>
          </a:p>
          <a:p>
            <a:pPr lvl="2" marL="895684" indent="-133684" defTabSz="457200">
              <a:lnSpc>
                <a:spcPct val="110000"/>
              </a:lnSpc>
              <a:spcBef>
                <a:spcPts val="0"/>
              </a:spcBef>
              <a:buSzPct val="100000"/>
              <a:buChar char="•"/>
              <a:defRPr sz="1500"/>
            </a:pPr>
            <a:r>
              <a:t>Was ist die individuelle Alpha-Frequenz?  </a:t>
            </a:r>
          </a:p>
          <a:p>
            <a:pPr lvl="2" marL="895684" indent="-133684" defTabSz="457200">
              <a:lnSpc>
                <a:spcPct val="110000"/>
              </a:lnSpc>
              <a:spcBef>
                <a:spcPts val="0"/>
              </a:spcBef>
              <a:buSzPct val="100000"/>
              <a:buChar char="•"/>
              <a:defRPr sz="1500"/>
            </a:pPr>
            <a:r>
              <a:t>Was sind Temporal Binding Windows?</a:t>
            </a:r>
          </a:p>
          <a:p>
            <a:pPr marL="0" indent="0" defTabSz="457200">
              <a:lnSpc>
                <a:spcPct val="110000"/>
              </a:lnSpc>
              <a:spcBef>
                <a:spcPts val="0"/>
              </a:spcBef>
              <a:defRPr sz="1800"/>
            </a:pPr>
          </a:p>
          <a:p>
            <a:pPr marL="0" indent="0" defTabSz="457200">
              <a:lnSpc>
                <a:spcPct val="110000"/>
              </a:lnSpc>
              <a:spcBef>
                <a:spcPts val="0"/>
              </a:spcBef>
              <a:defRPr sz="1800"/>
            </a:pPr>
            <a:r>
              <a:rPr b="1"/>
              <a:t>Gruppenarbeit:</a:t>
            </a:r>
            <a:r>
              <a:t> Rubber Hand Illusion</a:t>
            </a:r>
          </a:p>
        </p:txBody>
      </p:sp>
      <p:sp>
        <p:nvSpPr>
          <p:cNvPr id="242"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3"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8"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9"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690" name="Titel 1"/>
          <p:cNvSpPr txBox="1"/>
          <p:nvPr>
            <p:ph type="title"/>
          </p:nvPr>
        </p:nvSpPr>
        <p:spPr>
          <a:xfrm>
            <a:off x="495345" y="124586"/>
            <a:ext cx="5616775" cy="864097"/>
          </a:xfrm>
          <a:prstGeom prst="rect">
            <a:avLst/>
          </a:prstGeom>
        </p:spPr>
        <p:txBody>
          <a:bodyPr/>
          <a:lstStyle/>
          <a:p>
            <a:pPr/>
            <a:r>
              <a:t>Aufgaben für alle Gruppen</a:t>
            </a:r>
          </a:p>
        </p:txBody>
      </p:sp>
      <p:sp>
        <p:nvSpPr>
          <p:cNvPr id="691" name="Aufgabe 1: Worin besteht die Rubber Hand Illusion allgemein? Welche Sinne sind beteiligt?…"/>
          <p:cNvSpPr txBox="1"/>
          <p:nvPr/>
        </p:nvSpPr>
        <p:spPr>
          <a:xfrm>
            <a:off x="462633" y="1585791"/>
            <a:ext cx="4893820" cy="420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500">
                <a:uFill>
                  <a:solidFill>
                    <a:srgbClr val="000000"/>
                  </a:solidFill>
                </a:uFill>
                <a:latin typeface="D-DIN"/>
                <a:ea typeface="D-DIN"/>
                <a:cs typeface="D-DIN"/>
                <a:sym typeface="D-DIN"/>
              </a:defRPr>
            </a:pPr>
            <a:r>
              <a:t>Aufgabe 1: Worin besteht die Rubber Hand Illusion allgemein? Welche Sinne sind beteiligt?</a:t>
            </a:r>
          </a:p>
          <a:p>
            <a:pPr marL="457200" defTabSz="457200">
              <a:defRPr sz="1500">
                <a:uFill>
                  <a:solidFill>
                    <a:srgbClr val="000000"/>
                  </a:solidFill>
                </a:uFill>
                <a:latin typeface="D-DIN"/>
                <a:ea typeface="D-DIN"/>
                <a:cs typeface="D-DIN"/>
                <a:sym typeface="D-DIN"/>
              </a:defRPr>
            </a:pPr>
          </a:p>
          <a:p>
            <a:pPr defTabSz="457200">
              <a:defRPr sz="1500">
                <a:uFill>
                  <a:solidFill>
                    <a:srgbClr val="000000"/>
                  </a:solidFill>
                </a:uFill>
                <a:latin typeface="D-DIN"/>
                <a:ea typeface="D-DIN"/>
                <a:cs typeface="D-DIN"/>
                <a:sym typeface="D-DIN"/>
              </a:defRPr>
            </a:pPr>
            <a:r>
              <a:t>Aufgabe 2: Experiment 1</a:t>
            </a:r>
          </a:p>
          <a:p>
            <a:pPr lvl="1" marL="501315" indent="-120315" defTabSz="457200">
              <a:buSzPct val="100000"/>
              <a:buChar char="•"/>
              <a:defRPr sz="1500">
                <a:uFill>
                  <a:solidFill>
                    <a:srgbClr val="000000"/>
                  </a:solidFill>
                </a:uFill>
                <a:latin typeface="D-DIN"/>
                <a:ea typeface="D-DIN"/>
                <a:cs typeface="D-DIN"/>
                <a:sym typeface="D-DIN"/>
              </a:defRPr>
            </a:pPr>
            <a:r>
              <a:t>Wie sieht der Aufbau von Experiment 1 aus?</a:t>
            </a:r>
          </a:p>
          <a:p>
            <a:pPr lvl="1" marL="501315" indent="-120315" defTabSz="457200">
              <a:buSzPct val="100000"/>
              <a:buChar char="•"/>
              <a:defRPr sz="1500">
                <a:uFill>
                  <a:solidFill>
                    <a:srgbClr val="000000"/>
                  </a:solidFill>
                </a:uFill>
                <a:latin typeface="D-DIN"/>
                <a:ea typeface="D-DIN"/>
                <a:cs typeface="D-DIN"/>
                <a:sym typeface="D-DIN"/>
              </a:defRPr>
            </a:pPr>
            <a:r>
              <a:t>Welche Befunde zeigten sich in Bezug auf die Wahrnehmung in Experiment 1?</a:t>
            </a:r>
          </a:p>
          <a:p>
            <a:pPr marL="914400" defTabSz="457200">
              <a:defRPr sz="1500">
                <a:uFill>
                  <a:solidFill>
                    <a:srgbClr val="000000"/>
                  </a:solidFill>
                </a:uFill>
                <a:latin typeface="D-DIN"/>
                <a:ea typeface="D-DIN"/>
                <a:cs typeface="D-DIN"/>
                <a:sym typeface="D-DIN"/>
              </a:defRPr>
            </a:pPr>
          </a:p>
          <a:p>
            <a:pPr defTabSz="457200">
              <a:defRPr sz="1500">
                <a:uFill>
                  <a:solidFill>
                    <a:srgbClr val="000000"/>
                  </a:solidFill>
                </a:uFill>
                <a:latin typeface="D-DIN"/>
                <a:ea typeface="D-DIN"/>
                <a:cs typeface="D-DIN"/>
                <a:sym typeface="D-DIN"/>
              </a:defRPr>
            </a:pPr>
            <a:r>
              <a:t>Aufgabe 3: Experiment 2</a:t>
            </a:r>
          </a:p>
          <a:p>
            <a:pPr lvl="1" marL="501315" indent="-120315" defTabSz="457200">
              <a:buSzPct val="100000"/>
              <a:buChar char="•"/>
              <a:defRPr sz="1500">
                <a:uFill>
                  <a:solidFill>
                    <a:srgbClr val="000000"/>
                  </a:solidFill>
                </a:uFill>
                <a:latin typeface="D-DIN"/>
                <a:ea typeface="D-DIN"/>
                <a:cs typeface="D-DIN"/>
                <a:sym typeface="D-DIN"/>
              </a:defRPr>
            </a:pPr>
            <a:r>
              <a:t>Wie sieht der Aufbau von Experiment 2 aus?</a:t>
            </a:r>
          </a:p>
          <a:p>
            <a:pPr lvl="1" marL="501315" indent="-120315" defTabSz="457200">
              <a:buSzPct val="100000"/>
              <a:buChar char="•"/>
              <a:defRPr sz="1500">
                <a:uFill>
                  <a:solidFill>
                    <a:srgbClr val="000000"/>
                  </a:solidFill>
                </a:uFill>
                <a:latin typeface="D-DIN"/>
                <a:ea typeface="D-DIN"/>
                <a:cs typeface="D-DIN"/>
                <a:sym typeface="D-DIN"/>
              </a:defRPr>
            </a:pPr>
            <a:r>
              <a:t>Wie hat sich die Lokalisierung der Hand in Experiment 2 verändert? </a:t>
            </a:r>
          </a:p>
          <a:p>
            <a:pPr marL="914400" defTabSz="457200">
              <a:defRPr sz="1500">
                <a:uFill>
                  <a:solidFill>
                    <a:srgbClr val="000000"/>
                  </a:solidFill>
                </a:uFill>
                <a:latin typeface="D-DIN"/>
                <a:ea typeface="D-DIN"/>
                <a:cs typeface="D-DIN"/>
                <a:sym typeface="D-DIN"/>
              </a:defRPr>
            </a:pPr>
          </a:p>
          <a:p>
            <a:pPr defTabSz="457200">
              <a:defRPr sz="1500">
                <a:uFill>
                  <a:solidFill>
                    <a:srgbClr val="000000"/>
                  </a:solidFill>
                </a:uFill>
                <a:latin typeface="D-DIN"/>
                <a:ea typeface="D-DIN"/>
                <a:cs typeface="D-DIN"/>
                <a:sym typeface="D-DIN"/>
              </a:defRPr>
            </a:pPr>
            <a:r>
              <a:t>Aufgabe 4: Was ist der zentrale Unterschied zwischen der Experimental-Bedingung und der Kontroll-Bedingung in Bezug auf die unabhängige Variable?</a:t>
            </a:r>
          </a:p>
          <a:p>
            <a:pPr defTabSz="457200">
              <a:defRPr sz="1500">
                <a:uFill>
                  <a:solidFill>
                    <a:srgbClr val="000000"/>
                  </a:solidFill>
                </a:uFill>
                <a:latin typeface="D-DIN"/>
                <a:ea typeface="D-DIN"/>
                <a:cs typeface="D-DIN"/>
                <a:sym typeface="D-DIN"/>
              </a:defRPr>
            </a:pPr>
          </a:p>
          <a:p>
            <a:pPr defTabSz="457200">
              <a:defRPr sz="1500">
                <a:uFill>
                  <a:solidFill>
                    <a:srgbClr val="000000"/>
                  </a:solidFill>
                </a:uFill>
                <a:latin typeface="D-DIN"/>
                <a:ea typeface="D-DIN"/>
                <a:cs typeface="D-DIN"/>
                <a:sym typeface="D-DIN"/>
              </a:defRPr>
            </a:pPr>
            <a:r>
              <a:t>Zusatzaufgabe: Wie könnte man die Illusion erklären?</a:t>
            </a:r>
          </a:p>
        </p:txBody>
      </p:sp>
      <p:pic>
        <p:nvPicPr>
          <p:cNvPr id="692" name="Bildschirmfoto 2021-06-14 um 14.02.16.png" descr="Bildschirmfoto 2021-06-14 um 14.02.16.png"/>
          <p:cNvPicPr>
            <a:picLocks noChangeAspect="1"/>
          </p:cNvPicPr>
          <p:nvPr/>
        </p:nvPicPr>
        <p:blipFill>
          <a:blip r:embed="rId2">
            <a:extLst/>
          </a:blip>
          <a:srcRect l="10662" t="0" r="7235" b="0"/>
          <a:stretch>
            <a:fillRect/>
          </a:stretch>
        </p:blipFill>
        <p:spPr>
          <a:xfrm>
            <a:off x="5652778" y="2086995"/>
            <a:ext cx="2747698" cy="2890498"/>
          </a:xfrm>
          <a:prstGeom prst="rect">
            <a:avLst/>
          </a:prstGeom>
          <a:ln w="12700">
            <a:miter lim="400000"/>
          </a:ln>
        </p:spPr>
      </p:pic>
      <p:sp>
        <p:nvSpPr>
          <p:cNvPr id="693" name="Abbildung 16…"/>
          <p:cNvSpPr txBox="1"/>
          <p:nvPr/>
        </p:nvSpPr>
        <p:spPr>
          <a:xfrm>
            <a:off x="5643484" y="1727966"/>
            <a:ext cx="1847739"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16</a:t>
            </a:r>
          </a:p>
          <a:p>
            <a:pPr defTabSz="457200">
              <a:defRPr i="1" sz="800">
                <a:solidFill>
                  <a:schemeClr val="accent4"/>
                </a:solidFill>
                <a:latin typeface="D-DIN"/>
                <a:ea typeface="D-DIN"/>
                <a:cs typeface="D-DIN"/>
                <a:sym typeface="D-DIN"/>
              </a:defRPr>
            </a:pPr>
            <a:r>
              <a:t>Durchführung der Rubberhand Illusion</a:t>
            </a:r>
          </a:p>
        </p:txBody>
      </p:sp>
      <p:sp>
        <p:nvSpPr>
          <p:cNvPr id="694" name="Seminarfolien von Julian Keil, SoSe 2021"/>
          <p:cNvSpPr txBox="1"/>
          <p:nvPr/>
        </p:nvSpPr>
        <p:spPr>
          <a:xfrm>
            <a:off x="5633992" y="4974764"/>
            <a:ext cx="1847739"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chemeClr val="accent4"/>
                </a:solidFill>
                <a:latin typeface="D-DIN"/>
                <a:ea typeface="D-DIN"/>
                <a:cs typeface="D-DIN"/>
                <a:sym typeface="D-DIN"/>
              </a:defRPr>
            </a:lvl1pPr>
          </a:lstStyle>
          <a:p>
            <a:pPr/>
            <a:r>
              <a:t>Seminarfolien von Julian Keil, SoSe 2021</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6"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698" name="Inhaltsplatzhalter 2"/>
          <p:cNvSpPr txBox="1"/>
          <p:nvPr>
            <p:ph type="body" idx="1"/>
          </p:nvPr>
        </p:nvSpPr>
        <p:spPr>
          <a:xfrm>
            <a:off x="407752" y="1902328"/>
            <a:ext cx="7532703" cy="3404737"/>
          </a:xfrm>
          <a:prstGeom prst="rect">
            <a:avLst/>
          </a:prstGeom>
        </p:spPr>
        <p:txBody>
          <a:bodyPr/>
          <a:lstStyle/>
          <a:p>
            <a:pPr marL="0" indent="0" defTabSz="408829">
              <a:lnSpc>
                <a:spcPts val="800"/>
              </a:lnSpc>
              <a:spcBef>
                <a:spcPts val="600"/>
              </a:spcBef>
              <a:tabLst>
                <a:tab pos="63500" algn="l"/>
                <a:tab pos="406400" algn="l"/>
                <a:tab pos="762000" algn="l"/>
                <a:tab pos="1117600" algn="l"/>
                <a:tab pos="1460500" algn="l"/>
                <a:tab pos="1816100" algn="l"/>
                <a:tab pos="2171700" algn="l"/>
                <a:tab pos="2514600" algn="l"/>
                <a:tab pos="2870200" algn="l"/>
                <a:tab pos="3213100" algn="l"/>
                <a:tab pos="3581400" algn="l"/>
                <a:tab pos="3924300" algn="l"/>
                <a:tab pos="4267200" algn="l"/>
                <a:tab pos="4622800" algn="l"/>
                <a:tab pos="4978400" algn="l"/>
                <a:tab pos="5321300" algn="l"/>
                <a:tab pos="5676900" algn="l"/>
                <a:tab pos="6032500" algn="l"/>
                <a:tab pos="6388100" algn="l"/>
                <a:tab pos="6731000" algn="l"/>
                <a:tab pos="6769100" algn="l"/>
              </a:tabLst>
              <a:defRPr b="1" sz="1820"/>
            </a:pPr>
          </a:p>
          <a:p>
            <a:pPr marL="0" indent="0" defTabSz="408829">
              <a:lnSpc>
                <a:spcPts val="800"/>
              </a:lnSpc>
              <a:spcBef>
                <a:spcPts val="600"/>
              </a:spcBef>
              <a:tabLst>
                <a:tab pos="63500" algn="l"/>
                <a:tab pos="406400" algn="l"/>
                <a:tab pos="762000" algn="l"/>
                <a:tab pos="1117600" algn="l"/>
                <a:tab pos="1460500" algn="l"/>
                <a:tab pos="1816100" algn="l"/>
                <a:tab pos="2171700" algn="l"/>
                <a:tab pos="2514600" algn="l"/>
                <a:tab pos="2870200" algn="l"/>
                <a:tab pos="3213100" algn="l"/>
                <a:tab pos="3581400" algn="l"/>
                <a:tab pos="3924300" algn="l"/>
                <a:tab pos="4267200" algn="l"/>
                <a:tab pos="4622800" algn="l"/>
                <a:tab pos="4978400" algn="l"/>
                <a:tab pos="5321300" algn="l"/>
                <a:tab pos="5676900" algn="l"/>
                <a:tab pos="6032500" algn="l"/>
                <a:tab pos="6388100" algn="l"/>
                <a:tab pos="6731000" algn="l"/>
                <a:tab pos="6769100" algn="l"/>
              </a:tabLst>
              <a:defRPr b="1" sz="1820"/>
            </a:pPr>
            <a:r>
              <a:t>Referat</a:t>
            </a:r>
            <a:r>
              <a:rPr b="0"/>
              <a:t>: Bewegungssteuerung (Schandry, Kap. 9)</a:t>
            </a:r>
            <a:endParaRPr b="0"/>
          </a:p>
          <a:p>
            <a:pPr marL="0" indent="0" defTabSz="408829">
              <a:lnSpc>
                <a:spcPts val="800"/>
              </a:lnSpc>
              <a:spcBef>
                <a:spcPts val="600"/>
              </a:spcBef>
              <a:tabLst>
                <a:tab pos="63500" algn="l"/>
                <a:tab pos="406400" algn="l"/>
                <a:tab pos="762000" algn="l"/>
                <a:tab pos="1117600" algn="l"/>
                <a:tab pos="1460500" algn="l"/>
                <a:tab pos="1816100" algn="l"/>
                <a:tab pos="2171700" algn="l"/>
                <a:tab pos="2514600" algn="l"/>
                <a:tab pos="2870200" algn="l"/>
                <a:tab pos="3213100" algn="l"/>
                <a:tab pos="3581400" algn="l"/>
                <a:tab pos="3924300" algn="l"/>
                <a:tab pos="4267200" algn="l"/>
                <a:tab pos="4622800" algn="l"/>
                <a:tab pos="4978400" algn="l"/>
                <a:tab pos="5321300" algn="l"/>
                <a:tab pos="5676900" algn="l"/>
                <a:tab pos="6032500" algn="l"/>
                <a:tab pos="6388100" algn="l"/>
                <a:tab pos="6731000" algn="l"/>
                <a:tab pos="6769100" algn="l"/>
              </a:tabLst>
              <a:defRPr b="1" sz="1820"/>
            </a:pPr>
          </a:p>
          <a:p>
            <a:pPr marL="0" indent="0" defTabSz="408829">
              <a:lnSpc>
                <a:spcPts val="2200"/>
              </a:lnSpc>
              <a:spcBef>
                <a:spcPts val="600"/>
              </a:spcBef>
              <a:tabLst>
                <a:tab pos="63500" algn="l"/>
                <a:tab pos="406400" algn="l"/>
                <a:tab pos="762000" algn="l"/>
                <a:tab pos="1117600" algn="l"/>
                <a:tab pos="1460500" algn="l"/>
                <a:tab pos="1816100" algn="l"/>
                <a:tab pos="2171700" algn="l"/>
                <a:tab pos="2514600" algn="l"/>
                <a:tab pos="2870200" algn="l"/>
                <a:tab pos="3213100" algn="l"/>
                <a:tab pos="3581400" algn="l"/>
                <a:tab pos="3924300" algn="l"/>
                <a:tab pos="4267200" algn="l"/>
                <a:tab pos="4622800" algn="l"/>
                <a:tab pos="4978400" algn="l"/>
                <a:tab pos="5321300" algn="l"/>
                <a:tab pos="5676900" algn="l"/>
                <a:tab pos="6032500" algn="l"/>
                <a:tab pos="6388100" algn="l"/>
                <a:tab pos="6731000" algn="l"/>
                <a:tab pos="6769100" algn="l"/>
              </a:tabLst>
              <a:defRPr b="1" sz="1820"/>
            </a:pPr>
          </a:p>
          <a:p>
            <a:pPr marL="0" indent="0" defTabSz="408829">
              <a:lnSpc>
                <a:spcPts val="2200"/>
              </a:lnSpc>
              <a:spcBef>
                <a:spcPts val="600"/>
              </a:spcBef>
              <a:tabLst>
                <a:tab pos="63500" algn="l"/>
                <a:tab pos="406400" algn="l"/>
                <a:tab pos="762000" algn="l"/>
                <a:tab pos="1117600" algn="l"/>
                <a:tab pos="1460500" algn="l"/>
                <a:tab pos="1816100" algn="l"/>
                <a:tab pos="2171700" algn="l"/>
                <a:tab pos="2514600" algn="l"/>
                <a:tab pos="2870200" algn="l"/>
                <a:tab pos="3213100" algn="l"/>
                <a:tab pos="3581400" algn="l"/>
                <a:tab pos="3924300" algn="l"/>
                <a:tab pos="4267200" algn="l"/>
                <a:tab pos="4622800" algn="l"/>
                <a:tab pos="4978400" algn="l"/>
                <a:tab pos="5321300" algn="l"/>
                <a:tab pos="5676900" algn="l"/>
                <a:tab pos="6032500" algn="l"/>
                <a:tab pos="6388100" algn="l"/>
                <a:tab pos="6731000" algn="l"/>
                <a:tab pos="6769100" algn="l"/>
              </a:tabLst>
              <a:defRPr b="1" sz="1820"/>
            </a:pPr>
            <a:r>
              <a:t>Vorbereitung</a:t>
            </a:r>
            <a:r>
              <a:rPr b="0"/>
              <a:t> </a:t>
            </a:r>
            <a:r>
              <a:t>auf die nächste Sitzung</a:t>
            </a:r>
          </a:p>
          <a:p>
            <a:pPr marL="0" indent="0" defTabSz="416052">
              <a:lnSpc>
                <a:spcPts val="2200"/>
              </a:lnSpc>
              <a:spcBef>
                <a:spcPts val="0"/>
              </a:spcBef>
              <a:defRPr sz="1820">
                <a:latin typeface="+mn-lt"/>
                <a:ea typeface="+mn-ea"/>
                <a:cs typeface="+mn-cs"/>
                <a:sym typeface="Helvetica"/>
              </a:defRPr>
            </a:pPr>
          </a:p>
          <a:p>
            <a:pPr marL="0" indent="0" defTabSz="416052">
              <a:lnSpc>
                <a:spcPts val="2200"/>
              </a:lnSpc>
              <a:spcBef>
                <a:spcPts val="0"/>
              </a:spcBef>
              <a:defRPr b="1" sz="1820">
                <a:latin typeface="+mn-lt"/>
                <a:ea typeface="+mn-ea"/>
                <a:cs typeface="+mn-cs"/>
                <a:sym typeface="Helvetica"/>
              </a:defRPr>
            </a:pPr>
            <a:r>
              <a:t>Paper: </a:t>
            </a:r>
          </a:p>
          <a:p>
            <a:pPr marL="0" indent="0" defTabSz="416052">
              <a:spcBef>
                <a:spcPts val="0"/>
              </a:spcBef>
              <a:defRPr sz="1820">
                <a:uFill>
                  <a:solidFill>
                    <a:srgbClr val="000000"/>
                  </a:solidFill>
                </a:uFill>
                <a:latin typeface="+mn-lt"/>
                <a:ea typeface="+mn-ea"/>
                <a:cs typeface="+mn-cs"/>
                <a:sym typeface="Helvetica"/>
              </a:defRPr>
            </a:pPr>
            <a:r>
              <a:t>Deuschl, G., Schade-Brittinger, C., Krack, P., Volkmann, J., Schäfer, H., Bötzel, K., et al. </a:t>
            </a:r>
            <a:r>
              <a:t>(2006). A randomized tri</a:t>
            </a:r>
            <a:r>
              <a:t>al of deep-brain stimulation for Parkinson's disease. </a:t>
            </a:r>
            <a:r>
              <a:t>New England Journal of Medicine, 355(9), 896–908.</a:t>
            </a:r>
          </a:p>
          <a:p>
            <a:pPr marL="0" indent="0" defTabSz="416052">
              <a:spcBef>
                <a:spcPts val="0"/>
              </a:spcBef>
              <a:defRPr sz="1820">
                <a:uFill>
                  <a:solidFill>
                    <a:srgbClr val="000000"/>
                  </a:solidFill>
                </a:uFill>
                <a:latin typeface="+mn-lt"/>
                <a:ea typeface="+mn-ea"/>
                <a:cs typeface="+mn-cs"/>
                <a:sym typeface="Helvetica"/>
              </a:defRPr>
            </a:pPr>
          </a:p>
        </p:txBody>
      </p:sp>
      <p:sp>
        <p:nvSpPr>
          <p:cNvPr id="699" name="Text Box 3"/>
          <p:cNvSpPr txBox="1"/>
          <p:nvPr/>
        </p:nvSpPr>
        <p:spPr>
          <a:xfrm>
            <a:off x="407752" y="607897"/>
            <a:ext cx="56896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b="1" sz="2400">
                <a:solidFill>
                  <a:schemeClr val="accent3">
                    <a:lumOff val="44000"/>
                  </a:schemeClr>
                </a:solidFill>
                <a:latin typeface="D-DIN"/>
                <a:ea typeface="D-DIN"/>
                <a:cs typeface="D-DIN"/>
                <a:sym typeface="D-DIN"/>
              </a:defRPr>
            </a:lvl1pPr>
          </a:lstStyle>
          <a:p>
            <a:pPr/>
            <a:r>
              <a:t>Nächste Woche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1"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2"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703" name="Inhaltsplatzhalter 2"/>
          <p:cNvSpPr txBox="1"/>
          <p:nvPr>
            <p:ph type="body" idx="1"/>
          </p:nvPr>
        </p:nvSpPr>
        <p:spPr>
          <a:xfrm>
            <a:off x="407752" y="1299457"/>
            <a:ext cx="7532703" cy="4651228"/>
          </a:xfrm>
          <a:prstGeom prst="rect">
            <a:avLst/>
          </a:prstGeom>
        </p:spPr>
        <p:txBody>
          <a:bodyPr/>
          <a:lstStyle/>
          <a:p>
            <a:pPr marL="0" indent="0" defTabSz="435785">
              <a:lnSpc>
                <a:spcPts val="2400"/>
              </a:lnSpc>
              <a:spcBef>
                <a:spcPts val="600"/>
              </a:spcBef>
              <a:tabLst>
                <a:tab pos="63500" algn="l"/>
                <a:tab pos="431800" algn="l"/>
                <a:tab pos="812800" algn="l"/>
                <a:tab pos="1193800" algn="l"/>
                <a:tab pos="1562100" algn="l"/>
                <a:tab pos="1943100" algn="l"/>
                <a:tab pos="2311400" algn="l"/>
                <a:tab pos="2679700" algn="l"/>
                <a:tab pos="3060700" algn="l"/>
                <a:tab pos="3429000" algn="l"/>
                <a:tab pos="3810000" algn="l"/>
                <a:tab pos="4178300" algn="l"/>
                <a:tab pos="4546600" algn="l"/>
                <a:tab pos="4927600" algn="l"/>
                <a:tab pos="5308600" algn="l"/>
                <a:tab pos="5676900" algn="l"/>
                <a:tab pos="6057900" algn="l"/>
                <a:tab pos="6426200" algn="l"/>
                <a:tab pos="6807200" algn="l"/>
                <a:tab pos="7175500" algn="l"/>
                <a:tab pos="7213600" algn="l"/>
              </a:tabLst>
              <a:defRPr b="1" sz="1552"/>
            </a:pPr>
            <a:r>
              <a:t>Vorbereitung</a:t>
            </a:r>
            <a:r>
              <a:rPr b="0"/>
              <a:t> </a:t>
            </a:r>
            <a:r>
              <a:t>auf die nächste Sitzung</a:t>
            </a:r>
          </a:p>
          <a:p>
            <a:pPr marL="0" indent="0" defTabSz="443484">
              <a:lnSpc>
                <a:spcPts val="2400"/>
              </a:lnSpc>
              <a:spcBef>
                <a:spcPts val="0"/>
              </a:spcBef>
              <a:defRPr b="1" sz="1552">
                <a:latin typeface="+mn-lt"/>
                <a:ea typeface="+mn-ea"/>
                <a:cs typeface="+mn-cs"/>
                <a:sym typeface="Helvetica"/>
              </a:defRPr>
            </a:pPr>
            <a:r>
              <a:t> </a:t>
            </a:r>
          </a:p>
          <a:p>
            <a:pPr marL="332613" indent="-332613" defTabSz="435785">
              <a:spcBef>
                <a:spcPts val="600"/>
              </a:spcBef>
              <a:defRPr b="1" sz="1552">
                <a:latin typeface="+mn-lt"/>
                <a:ea typeface="+mn-ea"/>
                <a:cs typeface="+mn-cs"/>
                <a:sym typeface="Helvetica"/>
              </a:defRPr>
            </a:pPr>
            <a:r>
              <a:t>Aufgaben für Seminarteilnehmer*innen mit Vornamen von A-H: </a:t>
            </a:r>
          </a:p>
          <a:p>
            <a:pPr marL="332613" indent="-332613" defTabSz="435785">
              <a:spcBef>
                <a:spcPts val="600"/>
              </a:spcBef>
              <a:defRPr sz="1552">
                <a:latin typeface="+mn-lt"/>
                <a:ea typeface="+mn-ea"/>
                <a:cs typeface="+mn-cs"/>
                <a:sym typeface="Helvetica"/>
              </a:defRPr>
            </a:pPr>
            <a:r>
              <a:rPr b="1"/>
              <a:t>Einleitung/Studiendesign und Ergebnismessung/Interventionen</a:t>
            </a:r>
            <a:endParaRPr b="1"/>
          </a:p>
          <a:p>
            <a:pPr lvl="1" marL="648368" indent="-155608" defTabSz="435785">
              <a:spcBef>
                <a:spcPts val="500"/>
              </a:spcBef>
              <a:buSzPct val="100000"/>
              <a:buAutoNum type="arabicPeriod" startAt="1"/>
              <a:defRPr sz="1552">
                <a:latin typeface="+mn-lt"/>
                <a:ea typeface="+mn-ea"/>
                <a:cs typeface="+mn-cs"/>
                <a:sym typeface="Helvetica"/>
              </a:defRPr>
            </a:pPr>
            <a:r>
              <a:rPr b="1"/>
              <a:t> </a:t>
            </a:r>
            <a:r>
              <a:t>Was war das Ziel der Studie? (Was sollte verglichen werden?                    Was sind die Erwartungen bzgl. der beiden Behandlungsmethoden?)</a:t>
            </a:r>
          </a:p>
          <a:p>
            <a:pPr lvl="1" marL="648368" indent="-155608" defTabSz="435785">
              <a:spcBef>
                <a:spcPts val="500"/>
              </a:spcBef>
              <a:buSzPct val="100000"/>
              <a:buAutoNum type="arabicPeriod" startAt="1"/>
              <a:defRPr sz="1552">
                <a:latin typeface="+mn-lt"/>
                <a:ea typeface="+mn-ea"/>
                <a:cs typeface="+mn-cs"/>
                <a:sym typeface="Helvetica"/>
              </a:defRPr>
            </a:pPr>
            <a:r>
              <a:t> Was waren die primären &amp; sekundären Outcome-Parameter?</a:t>
            </a:r>
          </a:p>
          <a:p>
            <a:pPr lvl="1" marL="648368" indent="-155608" defTabSz="435785">
              <a:spcBef>
                <a:spcPts val="500"/>
              </a:spcBef>
              <a:buSzPct val="100000"/>
              <a:buAutoNum type="arabicPeriod" startAt="1"/>
              <a:defRPr sz="1552">
                <a:latin typeface="+mn-lt"/>
                <a:ea typeface="+mn-ea"/>
                <a:cs typeface="+mn-cs"/>
                <a:sym typeface="Helvetica"/>
              </a:defRPr>
            </a:pPr>
            <a:r>
              <a:t> Wie war das Vorgehen bei der tiefen Hirnstimulation? („Interventions“)        Wo und wie wurde stimuliert?</a:t>
            </a:r>
          </a:p>
          <a:p>
            <a:pPr marL="0" indent="0" defTabSz="435785">
              <a:spcBef>
                <a:spcPts val="500"/>
              </a:spcBef>
              <a:defRPr sz="1552">
                <a:latin typeface="+mn-lt"/>
                <a:ea typeface="+mn-ea"/>
                <a:cs typeface="+mn-cs"/>
                <a:sym typeface="Helvetica"/>
              </a:defRPr>
            </a:pPr>
          </a:p>
          <a:p>
            <a:pPr marL="0" indent="0" defTabSz="435785">
              <a:spcBef>
                <a:spcPts val="500"/>
              </a:spcBef>
              <a:defRPr b="1" sz="1552">
                <a:latin typeface="+mn-lt"/>
                <a:ea typeface="+mn-ea"/>
                <a:cs typeface="+mn-cs"/>
                <a:sym typeface="Helvetica"/>
              </a:defRPr>
            </a:pPr>
            <a:r>
              <a:t>Aufgaben für Seminarteilnehmer*innen mit Vornamen von I-Z: </a:t>
            </a:r>
          </a:p>
          <a:p>
            <a:pPr marL="0" indent="0" defTabSz="435785">
              <a:spcBef>
                <a:spcPts val="500"/>
              </a:spcBef>
              <a:defRPr sz="1552">
                <a:latin typeface="+mn-lt"/>
                <a:ea typeface="+mn-ea"/>
                <a:cs typeface="+mn-cs"/>
                <a:sym typeface="Helvetica"/>
              </a:defRPr>
            </a:pPr>
            <a:r>
              <a:rPr b="1"/>
              <a:t>Ergebnisse</a:t>
            </a:r>
            <a:endParaRPr b="1"/>
          </a:p>
          <a:p>
            <a:pPr lvl="1" marL="648368" indent="-155608" defTabSz="435785">
              <a:spcBef>
                <a:spcPts val="500"/>
              </a:spcBef>
              <a:buSzPct val="100000"/>
              <a:buAutoNum type="arabicPeriod" startAt="1"/>
              <a:defRPr sz="1552">
                <a:latin typeface="+mn-lt"/>
                <a:ea typeface="+mn-ea"/>
                <a:cs typeface="+mn-cs"/>
                <a:sym typeface="Helvetica"/>
              </a:defRPr>
            </a:pPr>
            <a:r>
              <a:rPr b="1"/>
              <a:t> </a:t>
            </a:r>
            <a:r>
              <a:t>Welche Symptom-Veränderung gab es in der Stimulations-Gruppe gegenüber der Kontrollgruppe? („Results“, Abschnitt "Efficacy" und Abbildung 2)</a:t>
            </a:r>
          </a:p>
          <a:p>
            <a:pPr lvl="1" marL="648368" indent="-155608" defTabSz="435785">
              <a:spcBef>
                <a:spcPts val="500"/>
              </a:spcBef>
              <a:buSzPct val="100000"/>
              <a:buAutoNum type="arabicPeriod" startAt="1"/>
              <a:defRPr sz="1552">
                <a:latin typeface="+mn-lt"/>
                <a:ea typeface="+mn-ea"/>
                <a:cs typeface="+mn-cs"/>
                <a:sym typeface="Helvetica"/>
              </a:defRPr>
            </a:pPr>
            <a:r>
              <a:t> Welche Nebenwirkungen traten auf? ("Adverse Events")</a:t>
            </a:r>
          </a:p>
        </p:txBody>
      </p:sp>
      <p:sp>
        <p:nvSpPr>
          <p:cNvPr id="704" name="Text Box 3"/>
          <p:cNvSpPr txBox="1"/>
          <p:nvPr/>
        </p:nvSpPr>
        <p:spPr>
          <a:xfrm>
            <a:off x="407752" y="607897"/>
            <a:ext cx="56896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b="1" sz="2400">
                <a:solidFill>
                  <a:schemeClr val="accent3">
                    <a:lumOff val="44000"/>
                  </a:schemeClr>
                </a:solidFill>
                <a:latin typeface="D-DIN"/>
                <a:ea typeface="D-DIN"/>
                <a:cs typeface="D-DIN"/>
                <a:sym typeface="D-DIN"/>
              </a:defRPr>
            </a:lvl1pPr>
          </a:lstStyle>
          <a:p>
            <a:pPr/>
            <a:r>
              <a:t>Nächste Woche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6"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7" name="Titel 1"/>
          <p:cNvSpPr txBox="1"/>
          <p:nvPr>
            <p:ph type="title"/>
          </p:nvPr>
        </p:nvSpPr>
        <p:spPr>
          <a:prstGeom prst="rect">
            <a:avLst/>
          </a:prstGeom>
        </p:spPr>
        <p:txBody>
          <a:bodyPr/>
          <a:lstStyle/>
          <a:p>
            <a:pPr/>
            <a:r>
              <a:t>weiterführendes Material</a:t>
            </a:r>
          </a:p>
        </p:txBody>
      </p:sp>
      <p:sp>
        <p:nvSpPr>
          <p:cNvPr id="708" name="Inhaltsplatzhalter 2"/>
          <p:cNvSpPr txBox="1"/>
          <p:nvPr>
            <p:ph type="body" idx="1"/>
          </p:nvPr>
        </p:nvSpPr>
        <p:spPr>
          <a:xfrm>
            <a:off x="403068" y="1285189"/>
            <a:ext cx="7764966" cy="4544154"/>
          </a:xfrm>
          <a:prstGeom prst="rect">
            <a:avLst/>
          </a:prstGeom>
        </p:spPr>
        <p:txBody>
          <a:bodyPr/>
          <a:lstStyle/>
          <a:p>
            <a:pPr marL="178668" indent="-178668" defTabSz="452627">
              <a:lnSpc>
                <a:spcPts val="2200"/>
              </a:lnSpc>
              <a:spcBef>
                <a:spcPts val="1700"/>
              </a:spcBef>
              <a:buSzPct val="100000"/>
              <a:buChar char="•"/>
              <a:defRPr sz="1782"/>
            </a:pPr>
            <a:r>
              <a:t>Liste von gemalten Songs: </a:t>
            </a:r>
            <a:r>
              <a:rPr u="sng">
                <a:solidFill>
                  <a:srgbClr val="CCCCFF"/>
                </a:solidFill>
                <a:uFill>
                  <a:solidFill>
                    <a:srgbClr val="CCCCFF"/>
                  </a:solidFill>
                </a:uFill>
                <a:hlinkClick r:id="rId2" invalidUrl="" action="" tgtFrame="" tooltip="" history="1" highlightClick="0" endSnd="0"/>
              </a:rPr>
              <a:t>https://www.melissasmccracken.com/song-list</a:t>
            </a:r>
          </a:p>
          <a:p>
            <a:pPr marL="178668" indent="-178668" defTabSz="452627">
              <a:lnSpc>
                <a:spcPts val="2200"/>
              </a:lnSpc>
              <a:spcBef>
                <a:spcPts val="1700"/>
              </a:spcBef>
              <a:buSzPct val="100000"/>
              <a:buChar char="•"/>
              <a:defRPr sz="1782"/>
            </a:pPr>
            <a:r>
              <a:t>Musikstück, wie es ein Mensch mit audiovisueller Synästhesie sehen/hören würde: </a:t>
            </a:r>
            <a:r>
              <a:rPr u="sng">
                <a:solidFill>
                  <a:srgbClr val="CCCCFF"/>
                </a:solidFill>
                <a:uFill>
                  <a:solidFill>
                    <a:srgbClr val="CCCCFF"/>
                  </a:solidFill>
                </a:uFill>
                <a:hlinkClick r:id="rId3" invalidUrl="" action="" tgtFrame="" tooltip="" history="1" highlightClick="0" endSnd="0"/>
              </a:rPr>
              <a:t>https://www.youtube.com/watch?v=dI4DpHnbX_Q</a:t>
            </a:r>
          </a:p>
          <a:p>
            <a:pPr marL="178668" indent="-178668" defTabSz="452627">
              <a:lnSpc>
                <a:spcPts val="2200"/>
              </a:lnSpc>
              <a:spcBef>
                <a:spcPts val="1700"/>
              </a:spcBef>
              <a:buSzPct val="100000"/>
              <a:buChar char="•"/>
              <a:defRPr sz="1782"/>
            </a:pPr>
            <a:r>
              <a:t>sehr guter Ted-Talk zu Zeit-Raum-Synästhesie und kulturellen Einflüssen auf Synästhesie-Wahrnehmungen: </a:t>
            </a:r>
            <a:r>
              <a:rPr u="sng">
                <a:solidFill>
                  <a:srgbClr val="CCCCFF"/>
                </a:solidFill>
                <a:uFill>
                  <a:solidFill>
                    <a:srgbClr val="CCCCFF"/>
                  </a:solidFill>
                </a:uFill>
                <a:hlinkClick r:id="rId4" invalidUrl="" action="" tgtFrame="" tooltip="" history="1" highlightClick="0" endSnd="0"/>
              </a:rPr>
              <a:t>https://www.youtube.com/watch?v=t1jjDZFDWuk</a:t>
            </a:r>
          </a:p>
          <a:p>
            <a:pPr marL="0" indent="0" defTabSz="452627">
              <a:lnSpc>
                <a:spcPts val="2200"/>
              </a:lnSpc>
              <a:spcBef>
                <a:spcPts val="1700"/>
              </a:spcBef>
              <a:defRPr sz="1782"/>
            </a:pPr>
            <a:r>
              <a:t> —————————————————————————————————</a:t>
            </a:r>
          </a:p>
          <a:p>
            <a:pPr marL="178668" indent="-178668" defTabSz="452627">
              <a:lnSpc>
                <a:spcPts val="2200"/>
              </a:lnSpc>
              <a:spcBef>
                <a:spcPts val="1700"/>
              </a:spcBef>
              <a:buSzPct val="100000"/>
              <a:buChar char="•"/>
              <a:defRPr sz="1782"/>
            </a:pPr>
            <a:r>
              <a:t>sehr gutes Buch über neuronale Oszillationen: </a:t>
            </a:r>
          </a:p>
          <a:p>
            <a:pPr lvl="1" marL="0" indent="226313" defTabSz="452627">
              <a:lnSpc>
                <a:spcPts val="2200"/>
              </a:lnSpc>
              <a:spcBef>
                <a:spcPts val="1700"/>
              </a:spcBef>
              <a:defRPr sz="1782"/>
            </a:pPr>
            <a:r>
              <a:t>„Rhythms of the Brain“ von György Buzsáki (2006)</a:t>
            </a:r>
          </a:p>
          <a:p>
            <a:pPr lvl="1" marL="0" indent="226313" defTabSz="452627">
              <a:lnSpc>
                <a:spcPts val="2200"/>
              </a:lnSpc>
              <a:spcBef>
                <a:spcPts val="1700"/>
              </a:spcBef>
              <a:defRPr sz="1782"/>
            </a:pPr>
            <a:r>
              <a:t>PDF zum Runterladen: </a:t>
            </a:r>
            <a:r>
              <a:rPr u="sng">
                <a:solidFill>
                  <a:srgbClr val="CCCCFF"/>
                </a:solidFill>
                <a:uFill>
                  <a:solidFill>
                    <a:srgbClr val="CCCCFF"/>
                  </a:solidFill>
                </a:uFill>
                <a:hlinkClick r:id="rId5" invalidUrl="" action="" tgtFrame="" tooltip="" history="1" highlightClick="0" endSnd="0"/>
              </a:rPr>
              <a:t>https://neurophysics.ucsd.edu/courses/physics_171/Buzsaki%20G.%20Rhythms%20of%20the%20brain.pdf</a:t>
            </a:r>
          </a:p>
        </p:txBody>
      </p:sp>
      <p:sp>
        <p:nvSpPr>
          <p:cNvPr id="709" name="Psy_B_7-2: funktionelle Neuroanatomie, Merle Schuckart (schuckart@psychologie.uni-kiel.de), SoSe 2021"/>
          <p:cNvSpPr txBox="1"/>
          <p:nvPr/>
        </p:nvSpPr>
        <p:spPr>
          <a:xfrm>
            <a:off x="608161" y="6123926"/>
            <a:ext cx="7408655"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1"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2" name="Titel 1"/>
          <p:cNvSpPr txBox="1"/>
          <p:nvPr>
            <p:ph type="title"/>
          </p:nvPr>
        </p:nvSpPr>
        <p:spPr>
          <a:prstGeom prst="rect">
            <a:avLst/>
          </a:prstGeom>
        </p:spPr>
        <p:txBody>
          <a:bodyPr/>
          <a:lstStyle/>
          <a:p>
            <a:pPr/>
            <a:r>
              <a:t>Literatur</a:t>
            </a:r>
          </a:p>
        </p:txBody>
      </p:sp>
      <p:sp>
        <p:nvSpPr>
          <p:cNvPr id="713" name="Inhaltsplatzhalter 2"/>
          <p:cNvSpPr txBox="1"/>
          <p:nvPr>
            <p:ph type="body" idx="1"/>
          </p:nvPr>
        </p:nvSpPr>
        <p:spPr>
          <a:xfrm>
            <a:off x="403068" y="1327238"/>
            <a:ext cx="7565032" cy="4787688"/>
          </a:xfrm>
          <a:prstGeom prst="rect">
            <a:avLst/>
          </a:prstGeom>
        </p:spPr>
        <p:txBody>
          <a:bodyPr/>
          <a:lstStyle/>
          <a:p>
            <a:pPr marL="180473" indent="-180473" defTabSz="457200">
              <a:lnSpc>
                <a:spcPts val="2300"/>
              </a:lnSpc>
              <a:spcBef>
                <a:spcPts val="1800"/>
              </a:spcBef>
              <a:buSzPct val="100000"/>
              <a:buChar char="•"/>
              <a:defRPr sz="1800"/>
            </a:pPr>
            <a:r>
              <a:t>Botvinick, M., &amp; Cohen, J. (1998). Rubber hands „feel“ touch that eyes see. Nature, 391, 756.</a:t>
            </a:r>
          </a:p>
          <a:p>
            <a:pPr marL="180473" indent="-180473" defTabSz="457200">
              <a:lnSpc>
                <a:spcPts val="2300"/>
              </a:lnSpc>
              <a:spcBef>
                <a:spcPts val="1800"/>
              </a:spcBef>
              <a:buSzPct val="100000"/>
              <a:buChar char="•"/>
              <a:defRPr sz="1800"/>
            </a:pPr>
            <a:r>
              <a:t>Ronconi, L., Busch, N. A. &amp; Melcher, D. (2018). Alpha-band sensory entrainment alters the duration of temporal windows in visual perception. </a:t>
            </a:r>
            <a:r>
              <a:rPr i="1"/>
              <a:t>Scientific Reports</a:t>
            </a:r>
            <a:r>
              <a:t>, </a:t>
            </a:r>
            <a:r>
              <a:rPr i="1"/>
              <a:t>8</a:t>
            </a:r>
            <a:r>
              <a:t>(1). https://doi.org/10.1038/s41598-018-29671-5</a:t>
            </a:r>
          </a:p>
          <a:p>
            <a:pPr marL="180473" indent="-180473" defTabSz="457200">
              <a:lnSpc>
                <a:spcPts val="2300"/>
              </a:lnSpc>
              <a:spcBef>
                <a:spcPts val="1800"/>
              </a:spcBef>
              <a:buSzPct val="100000"/>
              <a:buChar char="•"/>
              <a:defRPr sz="1800"/>
            </a:pPr>
            <a:r>
              <a:t>Schandry, R. (2016). Aufbau und Funktion des Nervensystems. In Biologische Psychologie (4. überarbeitete Auflage). Weinheim, Deutschland: Beltz Verlag</a:t>
            </a:r>
          </a:p>
        </p:txBody>
      </p:sp>
      <p:sp>
        <p:nvSpPr>
          <p:cNvPr id="714" name="Psy_B_7-2: funktionelle Neuroanatomie, Merle Schuckart (schuckart@psychologie.uni-kiel.de), SoSe 2021"/>
          <p:cNvSpPr txBox="1"/>
          <p:nvPr/>
        </p:nvSpPr>
        <p:spPr>
          <a:xfrm>
            <a:off x="608161" y="6123926"/>
            <a:ext cx="7408655"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6"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7" name="Titel 1"/>
          <p:cNvSpPr txBox="1"/>
          <p:nvPr>
            <p:ph type="title"/>
          </p:nvPr>
        </p:nvSpPr>
        <p:spPr>
          <a:prstGeom prst="rect">
            <a:avLst/>
          </a:prstGeom>
        </p:spPr>
        <p:txBody>
          <a:bodyPr/>
          <a:lstStyle/>
          <a:p>
            <a:pPr/>
            <a:r>
              <a:t>Abbildungen</a:t>
            </a:r>
          </a:p>
        </p:txBody>
      </p:sp>
      <p:sp>
        <p:nvSpPr>
          <p:cNvPr id="718" name="Inhaltsplatzhalter 2"/>
          <p:cNvSpPr txBox="1"/>
          <p:nvPr>
            <p:ph type="body" idx="1"/>
          </p:nvPr>
        </p:nvSpPr>
        <p:spPr>
          <a:xfrm>
            <a:off x="276029" y="1207539"/>
            <a:ext cx="8105759" cy="4695253"/>
          </a:xfrm>
          <a:prstGeom prst="rect">
            <a:avLst/>
          </a:prstGeom>
        </p:spPr>
        <p:txBody>
          <a:bodyPr anchor="ctr"/>
          <a:lstStyle/>
          <a:p>
            <a:pPr marL="451104" indent="-451104" defTabSz="338327">
              <a:lnSpc>
                <a:spcPts val="3700"/>
              </a:lnSpc>
              <a:spcBef>
                <a:spcPts val="0"/>
              </a:spcBef>
              <a:defRPr sz="1184">
                <a:latin typeface="+mj-lt"/>
                <a:ea typeface="+mj-ea"/>
                <a:cs typeface="+mj-cs"/>
                <a:sym typeface="Times New Roman"/>
              </a:defRPr>
            </a:pPr>
            <a:r>
              <a:t>Birador, R. M. (2015). </a:t>
            </a:r>
            <a:r>
              <a:rPr i="1"/>
              <a:t>Electroencephalogramm</a:t>
            </a:r>
            <a:r>
              <a:t> [Illustration]. Abgerufen von https://www.slideshare.net/RoxMae/electroencephalogram-electroencephalography</a:t>
            </a:r>
          </a:p>
          <a:p>
            <a:pPr marL="451104" indent="-451104" defTabSz="338327">
              <a:lnSpc>
                <a:spcPts val="3700"/>
              </a:lnSpc>
              <a:spcBef>
                <a:spcPts val="0"/>
              </a:spcBef>
              <a:defRPr sz="1184">
                <a:latin typeface="+mj-lt"/>
                <a:ea typeface="+mj-ea"/>
                <a:cs typeface="+mj-cs"/>
                <a:sym typeface="Times New Roman"/>
              </a:defRPr>
            </a:pPr>
            <a:r>
              <a:t>Effler, P. (o. D.). </a:t>
            </a:r>
            <a:r>
              <a:rPr i="1"/>
              <a:t>Elektroenzephalographie (EEG)</a:t>
            </a:r>
            <a:r>
              <a:t> [Diagramm]. Abgerufen von https://nervenarzt-hildesheim.de/home/ueber-uns/eeg/</a:t>
            </a:r>
          </a:p>
          <a:p>
            <a:pPr marL="451104" indent="-451104" defTabSz="338327">
              <a:lnSpc>
                <a:spcPts val="3700"/>
              </a:lnSpc>
              <a:spcBef>
                <a:spcPts val="0"/>
              </a:spcBef>
              <a:defRPr sz="1184">
                <a:latin typeface="+mj-lt"/>
                <a:ea typeface="+mj-ea"/>
                <a:cs typeface="+mj-cs"/>
                <a:sym typeface="Times New Roman"/>
              </a:defRPr>
            </a:pPr>
            <a:r>
              <a:t>McCracken, M. (2015). </a:t>
            </a:r>
            <a:r>
              <a:rPr i="1"/>
              <a:t>Imagine - John Lennon</a:t>
            </a:r>
            <a:r>
              <a:t> [Gemälde]. Abgerufen von https://static1.squarespace.com/static/5a540e61a8b2b0b72660438d/t/5c7d99fce79c701d7e564315/1551735293457/IMG_1513.JPG</a:t>
            </a:r>
          </a:p>
          <a:p>
            <a:pPr marL="451104" indent="-451104" defTabSz="338327">
              <a:lnSpc>
                <a:spcPts val="3700"/>
              </a:lnSpc>
              <a:spcBef>
                <a:spcPts val="0"/>
              </a:spcBef>
              <a:defRPr sz="1184">
                <a:latin typeface="+mj-lt"/>
                <a:ea typeface="+mj-ea"/>
                <a:cs typeface="+mj-cs"/>
                <a:sym typeface="Times New Roman"/>
              </a:defRPr>
            </a:pPr>
            <a:r>
              <a:t>Neue Züricher Zeitung. (2021). </a:t>
            </a:r>
            <a:r>
              <a:rPr i="1"/>
              <a:t>Die verschiedenen Gesichtsmasken - Chirurgische Gesichtsmaske</a:t>
            </a:r>
            <a:r>
              <a:t> [Illustration]. Abgerufen von https://www.nzz.ch/schweiz/ffp2-masken-schweizer-decken-sich-praeventiv-ein-ld.1596261</a:t>
            </a:r>
          </a:p>
          <a:p>
            <a:pPr marL="451104" indent="-451104" defTabSz="338327">
              <a:lnSpc>
                <a:spcPts val="3700"/>
              </a:lnSpc>
              <a:spcBef>
                <a:spcPts val="0"/>
              </a:spcBef>
              <a:defRPr sz="1184">
                <a:latin typeface="+mj-lt"/>
                <a:ea typeface="+mj-ea"/>
                <a:cs typeface="+mj-cs"/>
                <a:sym typeface="Times New Roman"/>
              </a:defRPr>
            </a:pPr>
            <a:r>
              <a:t>NTi Audio AG. (o. D.). </a:t>
            </a:r>
            <a:r>
              <a:rPr i="1"/>
              <a:t>Sicht auf ein Signal im Zeit- und Frequenzbereich</a:t>
            </a:r>
            <a:r>
              <a:t> [Illustration]. Abgerufen von https://www.nti-audio.com/de/service/wissen/fast-fourier-transformation-fft</a:t>
            </a:r>
          </a:p>
          <a:p>
            <a:pPr marL="451104" indent="-451104" defTabSz="338327">
              <a:lnSpc>
                <a:spcPts val="3700"/>
              </a:lnSpc>
              <a:spcBef>
                <a:spcPts val="0"/>
              </a:spcBef>
              <a:defRPr sz="1184">
                <a:latin typeface="+mj-lt"/>
                <a:ea typeface="+mj-ea"/>
                <a:cs typeface="+mj-cs"/>
                <a:sym typeface="Times New Roman"/>
              </a:defRPr>
            </a:pPr>
            <a:r>
              <a:t>Ronconi, L., Busch, N. A. &amp; Melcher, D. (2018). Alpha-band sensory entrainment alters the duration of temporal windows in visual perception. </a:t>
            </a:r>
            <a:r>
              <a:rPr i="1"/>
              <a:t>Scientific Reports</a:t>
            </a:r>
            <a:r>
              <a:t>, </a:t>
            </a:r>
            <a:r>
              <a:rPr i="1"/>
              <a:t>8</a:t>
            </a:r>
            <a:r>
              <a:t>(1). https://doi.org/10.1038/s41598-018-29671-5</a:t>
            </a:r>
          </a:p>
          <a:p>
            <a:pPr marL="451104" indent="-451104" defTabSz="338327">
              <a:lnSpc>
                <a:spcPts val="3700"/>
              </a:lnSpc>
              <a:spcBef>
                <a:spcPts val="0"/>
              </a:spcBef>
              <a:defRPr sz="1184">
                <a:latin typeface="+mj-lt"/>
                <a:ea typeface="+mj-ea"/>
                <a:cs typeface="+mj-cs"/>
                <a:sym typeface="Times New Roman"/>
              </a:defRPr>
            </a:pPr>
            <a:r>
              <a:t>Wikimedia Commons. (2010). </a:t>
            </a:r>
            <a:r>
              <a:rPr i="1"/>
              <a:t>Simulation Neural Oscillations</a:t>
            </a:r>
            <a:r>
              <a:t> [Diagramm]. Abgerufen von https://commons.wikimedia.org/wiki/File:SimulationNeuralOscillations.png</a:t>
            </a:r>
          </a:p>
          <a:p>
            <a:pPr marL="451104" indent="-451104" defTabSz="338327">
              <a:lnSpc>
                <a:spcPts val="3700"/>
              </a:lnSpc>
              <a:spcBef>
                <a:spcPts val="0"/>
              </a:spcBef>
              <a:defRPr sz="1184">
                <a:latin typeface="+mj-lt"/>
                <a:ea typeface="+mj-ea"/>
                <a:cs typeface="+mj-cs"/>
                <a:sym typeface="Times New Roman"/>
              </a:defRPr>
            </a:pPr>
            <a:r>
              <a:t>Wikimedia Commons. (2011). </a:t>
            </a:r>
            <a:r>
              <a:rPr i="1"/>
              <a:t>Alexander Scriabins key-color association</a:t>
            </a:r>
            <a:r>
              <a:t> [Illustration]. Abgerufen von https://de.wikipedia.org/wiki/Syn%C3%A4sthesie#/media/Datei:Scriabin-Circle.svg</a:t>
            </a:r>
          </a:p>
        </p:txBody>
      </p:sp>
      <p:sp>
        <p:nvSpPr>
          <p:cNvPr id="719" name="Psy_B_7-2: funktionelle Neuroanatomie, Merle Schuckart (schuckart@psychologie.uni-kiel.de), SoSe 2021"/>
          <p:cNvSpPr txBox="1"/>
          <p:nvPr/>
        </p:nvSpPr>
        <p:spPr>
          <a:xfrm>
            <a:off x="608161" y="6123926"/>
            <a:ext cx="7408655"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Titel 1"/>
          <p:cNvSpPr txBox="1"/>
          <p:nvPr>
            <p:ph type="title"/>
          </p:nvPr>
        </p:nvSpPr>
        <p:spPr>
          <a:xfrm>
            <a:off x="-41042" y="221677"/>
            <a:ext cx="6879077" cy="1115767"/>
          </a:xfrm>
          <a:prstGeom prst="rect">
            <a:avLst/>
          </a:prstGeom>
        </p:spPr>
        <p:txBody>
          <a:bodyPr/>
          <a:lstStyle/>
          <a:p>
            <a:pPr lvl="2" indent="397763" algn="l" defTabSz="397763">
              <a:lnSpc>
                <a:spcPct val="110000"/>
              </a:lnSpc>
              <a:defRPr b="1" sz="2262">
                <a:solidFill>
                  <a:schemeClr val="accent3">
                    <a:lumOff val="44000"/>
                  </a:schemeClr>
                </a:solidFill>
              </a:defRPr>
            </a:pPr>
            <a:r>
              <a:t>Vorteile von Interaktion zwischen Sinnesmodalitäten</a:t>
            </a:r>
          </a:p>
        </p:txBody>
      </p:sp>
      <p:sp>
        <p:nvSpPr>
          <p:cNvPr id="246"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48" name="„Anreichern“ oder Korrigieren von Informationen aus einer Modalität durch Inhalte aus einer anderen…"/>
          <p:cNvSpPr txBox="1"/>
          <p:nvPr/>
        </p:nvSpPr>
        <p:spPr>
          <a:xfrm>
            <a:off x="3830415" y="1229144"/>
            <a:ext cx="4508005" cy="456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D-DIN"/>
                <a:ea typeface="D-DIN"/>
                <a:cs typeface="D-DIN"/>
                <a:sym typeface="D-DIN"/>
              </a:defRPr>
            </a:pPr>
          </a:p>
          <a:p>
            <a:pPr marL="180473" indent="-180473">
              <a:buSzPct val="100000"/>
              <a:buChar char="•"/>
              <a:defRPr>
                <a:latin typeface="D-DIN"/>
                <a:ea typeface="D-DIN"/>
                <a:cs typeface="D-DIN"/>
                <a:sym typeface="D-DIN"/>
              </a:defRPr>
            </a:pPr>
            <a:r>
              <a:rPr b="1" i="1"/>
              <a:t>„Anreichern“ oder Korrigieren von Informationen</a:t>
            </a:r>
            <a:r>
              <a:t> aus einer Modalität durch Inhalte aus einer anderen </a:t>
            </a:r>
          </a:p>
          <a:p>
            <a:pPr lvl="1" marL="561473" indent="-180473">
              <a:buSzPct val="100000"/>
              <a:buChar char="•"/>
              <a:defRPr i="1">
                <a:latin typeface="D-DIN"/>
                <a:ea typeface="D-DIN"/>
                <a:cs typeface="D-DIN"/>
                <a:sym typeface="D-DIN"/>
              </a:defRPr>
            </a:pPr>
            <a:r>
              <a:t>Beispiel: Mundbewegungen geben Hinweis auf Gesagtes in lauter Umgebung</a:t>
            </a:r>
          </a:p>
          <a:p>
            <a:pPr>
              <a:defRPr>
                <a:latin typeface="D-DIN"/>
                <a:ea typeface="D-DIN"/>
                <a:cs typeface="D-DIN"/>
                <a:sym typeface="D-DIN"/>
              </a:defRPr>
            </a:pPr>
          </a:p>
          <a:p>
            <a:pPr marL="180473" indent="-180473">
              <a:buSzPct val="100000"/>
              <a:buChar char="•"/>
              <a:defRPr>
                <a:latin typeface="D-DIN"/>
                <a:ea typeface="D-DIN"/>
                <a:cs typeface="D-DIN"/>
                <a:sym typeface="D-DIN"/>
              </a:defRPr>
            </a:pPr>
            <a:r>
              <a:rPr b="1" i="1"/>
              <a:t>höhere Chance, ein Objekt zu identifizieren</a:t>
            </a:r>
            <a:r>
              <a:t>, wenn eine Modalität uneindeutige Reize liefert (z.B. bei Materialwahrnehmung)</a:t>
            </a:r>
          </a:p>
          <a:p>
            <a:pPr marL="180473" indent="-180473">
              <a:buSzPct val="100000"/>
              <a:buChar char="•"/>
              <a:defRPr>
                <a:latin typeface="D-DIN"/>
                <a:ea typeface="D-DIN"/>
                <a:cs typeface="D-DIN"/>
                <a:sym typeface="D-DIN"/>
              </a:defRPr>
            </a:pPr>
          </a:p>
          <a:p>
            <a:pPr marL="180473" indent="-180473">
              <a:buSzPct val="100000"/>
              <a:buChar char="•"/>
              <a:defRPr>
                <a:latin typeface="D-DIN"/>
                <a:ea typeface="D-DIN"/>
                <a:cs typeface="D-DIN"/>
                <a:sym typeface="D-DIN"/>
              </a:defRPr>
            </a:pPr>
            <a:r>
              <a:rPr b="1" i="1"/>
              <a:t>kürzere Reaktionszeiten</a:t>
            </a:r>
            <a:r>
              <a:t> als auf unisensorische Stimuli („Redundant Signals Effect“)</a:t>
            </a:r>
          </a:p>
        </p:txBody>
      </p:sp>
      <p:pic>
        <p:nvPicPr>
          <p:cNvPr id="249" name="Masken.png" descr="Masken.png"/>
          <p:cNvPicPr>
            <a:picLocks noChangeAspect="1"/>
          </p:cNvPicPr>
          <p:nvPr/>
        </p:nvPicPr>
        <p:blipFill>
          <a:blip r:embed="rId3">
            <a:extLst/>
          </a:blip>
          <a:srcRect l="824" t="3296" r="3" b="1"/>
          <a:stretch>
            <a:fillRect/>
          </a:stretch>
        </p:blipFill>
        <p:spPr>
          <a:xfrm>
            <a:off x="264187" y="1902312"/>
            <a:ext cx="3487341" cy="3708728"/>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10786" y="4"/>
                </a:moveTo>
                <a:cubicBezTo>
                  <a:pt x="10584" y="-4"/>
                  <a:pt x="10341" y="0"/>
                  <a:pt x="10037" y="11"/>
                </a:cubicBezTo>
                <a:cubicBezTo>
                  <a:pt x="9211" y="41"/>
                  <a:pt x="9133" y="54"/>
                  <a:pt x="8872" y="198"/>
                </a:cubicBezTo>
                <a:cubicBezTo>
                  <a:pt x="8718" y="283"/>
                  <a:pt x="8467" y="468"/>
                  <a:pt x="8316" y="609"/>
                </a:cubicBezTo>
                <a:cubicBezTo>
                  <a:pt x="7651" y="1236"/>
                  <a:pt x="7601" y="1908"/>
                  <a:pt x="8171" y="2562"/>
                </a:cubicBezTo>
                <a:lnTo>
                  <a:pt x="8382" y="2803"/>
                </a:lnTo>
                <a:lnTo>
                  <a:pt x="8124" y="2960"/>
                </a:lnTo>
                <a:cubicBezTo>
                  <a:pt x="7669" y="3236"/>
                  <a:pt x="6977" y="3744"/>
                  <a:pt x="6676" y="4025"/>
                </a:cubicBezTo>
                <a:cubicBezTo>
                  <a:pt x="5915" y="4736"/>
                  <a:pt x="5774" y="5179"/>
                  <a:pt x="5823" y="6718"/>
                </a:cubicBezTo>
                <a:cubicBezTo>
                  <a:pt x="5841" y="7274"/>
                  <a:pt x="5873" y="7783"/>
                  <a:pt x="5895" y="7850"/>
                </a:cubicBezTo>
                <a:cubicBezTo>
                  <a:pt x="5925" y="7945"/>
                  <a:pt x="5900" y="7989"/>
                  <a:pt x="5767" y="8049"/>
                </a:cubicBezTo>
                <a:cubicBezTo>
                  <a:pt x="5674" y="8090"/>
                  <a:pt x="5565" y="8186"/>
                  <a:pt x="5524" y="8264"/>
                </a:cubicBezTo>
                <a:cubicBezTo>
                  <a:pt x="5421" y="8454"/>
                  <a:pt x="5425" y="8916"/>
                  <a:pt x="5533" y="9253"/>
                </a:cubicBezTo>
                <a:cubicBezTo>
                  <a:pt x="5582" y="9405"/>
                  <a:pt x="5624" y="9665"/>
                  <a:pt x="5624" y="9830"/>
                </a:cubicBezTo>
                <a:cubicBezTo>
                  <a:pt x="5625" y="10078"/>
                  <a:pt x="5642" y="10126"/>
                  <a:pt x="5718" y="10099"/>
                </a:cubicBezTo>
                <a:cubicBezTo>
                  <a:pt x="5774" y="10078"/>
                  <a:pt x="5822" y="10104"/>
                  <a:pt x="5843" y="10163"/>
                </a:cubicBezTo>
                <a:cubicBezTo>
                  <a:pt x="5862" y="10217"/>
                  <a:pt x="5983" y="10470"/>
                  <a:pt x="6111" y="10725"/>
                </a:cubicBezTo>
                <a:cubicBezTo>
                  <a:pt x="6272" y="11045"/>
                  <a:pt x="6396" y="11213"/>
                  <a:pt x="6509" y="11268"/>
                </a:cubicBezTo>
                <a:cubicBezTo>
                  <a:pt x="6629" y="11326"/>
                  <a:pt x="6766" y="11528"/>
                  <a:pt x="7023" y="12021"/>
                </a:cubicBezTo>
                <a:cubicBezTo>
                  <a:pt x="7295" y="12542"/>
                  <a:pt x="7454" y="12771"/>
                  <a:pt x="7721" y="13024"/>
                </a:cubicBezTo>
                <a:cubicBezTo>
                  <a:pt x="7911" y="13205"/>
                  <a:pt x="8053" y="13374"/>
                  <a:pt x="8036" y="13401"/>
                </a:cubicBezTo>
                <a:cubicBezTo>
                  <a:pt x="8018" y="13428"/>
                  <a:pt x="7995" y="13802"/>
                  <a:pt x="7984" y="14231"/>
                </a:cubicBezTo>
                <a:cubicBezTo>
                  <a:pt x="7962" y="15080"/>
                  <a:pt x="7921" y="15207"/>
                  <a:pt x="7593" y="15516"/>
                </a:cubicBezTo>
                <a:cubicBezTo>
                  <a:pt x="7317" y="15776"/>
                  <a:pt x="7141" y="15845"/>
                  <a:pt x="6141" y="16082"/>
                </a:cubicBezTo>
                <a:cubicBezTo>
                  <a:pt x="4906" y="16374"/>
                  <a:pt x="2717" y="17020"/>
                  <a:pt x="2424" y="17180"/>
                </a:cubicBezTo>
                <a:cubicBezTo>
                  <a:pt x="1213" y="17838"/>
                  <a:pt x="0" y="19810"/>
                  <a:pt x="0" y="21122"/>
                </a:cubicBezTo>
                <a:lnTo>
                  <a:pt x="0" y="21596"/>
                </a:lnTo>
                <a:lnTo>
                  <a:pt x="10801" y="21596"/>
                </a:lnTo>
                <a:lnTo>
                  <a:pt x="21600" y="21596"/>
                </a:lnTo>
                <a:lnTo>
                  <a:pt x="21600" y="20780"/>
                </a:lnTo>
                <a:cubicBezTo>
                  <a:pt x="21600" y="20331"/>
                  <a:pt x="21578" y="19919"/>
                  <a:pt x="21548" y="19865"/>
                </a:cubicBezTo>
                <a:cubicBezTo>
                  <a:pt x="21519" y="19811"/>
                  <a:pt x="21394" y="19428"/>
                  <a:pt x="21273" y="19010"/>
                </a:cubicBezTo>
                <a:cubicBezTo>
                  <a:pt x="21152" y="18592"/>
                  <a:pt x="20999" y="18169"/>
                  <a:pt x="20934" y="18069"/>
                </a:cubicBezTo>
                <a:cubicBezTo>
                  <a:pt x="20691" y="17700"/>
                  <a:pt x="19587" y="17038"/>
                  <a:pt x="18758" y="16766"/>
                </a:cubicBezTo>
                <a:cubicBezTo>
                  <a:pt x="18561" y="16701"/>
                  <a:pt x="17821" y="16556"/>
                  <a:pt x="17114" y="16445"/>
                </a:cubicBezTo>
                <a:cubicBezTo>
                  <a:pt x="14923" y="16099"/>
                  <a:pt x="14046" y="15834"/>
                  <a:pt x="13427" y="15331"/>
                </a:cubicBezTo>
                <a:cubicBezTo>
                  <a:pt x="13062" y="15034"/>
                  <a:pt x="12984" y="14839"/>
                  <a:pt x="12984" y="14203"/>
                </a:cubicBezTo>
                <a:lnTo>
                  <a:pt x="12984" y="13660"/>
                </a:lnTo>
                <a:lnTo>
                  <a:pt x="13306" y="13228"/>
                </a:lnTo>
                <a:cubicBezTo>
                  <a:pt x="13532" y="12924"/>
                  <a:pt x="13678" y="12649"/>
                  <a:pt x="13788" y="12315"/>
                </a:cubicBezTo>
                <a:cubicBezTo>
                  <a:pt x="14093" y="11391"/>
                  <a:pt x="14168" y="11256"/>
                  <a:pt x="14452" y="11139"/>
                </a:cubicBezTo>
                <a:cubicBezTo>
                  <a:pt x="14689" y="11040"/>
                  <a:pt x="14720" y="11000"/>
                  <a:pt x="14894" y="10577"/>
                </a:cubicBezTo>
                <a:cubicBezTo>
                  <a:pt x="15177" y="9886"/>
                  <a:pt x="15255" y="9487"/>
                  <a:pt x="15255" y="8770"/>
                </a:cubicBezTo>
                <a:cubicBezTo>
                  <a:pt x="15255" y="8086"/>
                  <a:pt x="15190" y="7843"/>
                  <a:pt x="15000" y="7843"/>
                </a:cubicBezTo>
                <a:cubicBezTo>
                  <a:pt x="14905" y="7843"/>
                  <a:pt x="14892" y="7780"/>
                  <a:pt x="14892" y="7251"/>
                </a:cubicBezTo>
                <a:cubicBezTo>
                  <a:pt x="14891" y="6927"/>
                  <a:pt x="14892" y="6640"/>
                  <a:pt x="14894" y="6616"/>
                </a:cubicBezTo>
                <a:cubicBezTo>
                  <a:pt x="14907" y="6469"/>
                  <a:pt x="15617" y="7050"/>
                  <a:pt x="15617" y="7207"/>
                </a:cubicBezTo>
                <a:cubicBezTo>
                  <a:pt x="15617" y="7353"/>
                  <a:pt x="15762" y="7305"/>
                  <a:pt x="15786" y="7152"/>
                </a:cubicBezTo>
                <a:cubicBezTo>
                  <a:pt x="15811" y="6995"/>
                  <a:pt x="15598" y="6610"/>
                  <a:pt x="15307" y="6281"/>
                </a:cubicBezTo>
                <a:cubicBezTo>
                  <a:pt x="14980" y="5911"/>
                  <a:pt x="14687" y="5444"/>
                  <a:pt x="14162" y="4457"/>
                </a:cubicBezTo>
                <a:cubicBezTo>
                  <a:pt x="13647" y="3492"/>
                  <a:pt x="13546" y="3366"/>
                  <a:pt x="12982" y="2971"/>
                </a:cubicBezTo>
                <a:lnTo>
                  <a:pt x="12569" y="2682"/>
                </a:lnTo>
                <a:lnTo>
                  <a:pt x="12699" y="2449"/>
                </a:lnTo>
                <a:cubicBezTo>
                  <a:pt x="12995" y="1912"/>
                  <a:pt x="12768" y="1268"/>
                  <a:pt x="12028" y="549"/>
                </a:cubicBezTo>
                <a:cubicBezTo>
                  <a:pt x="11628" y="161"/>
                  <a:pt x="11393" y="28"/>
                  <a:pt x="10786" y="4"/>
                </a:cubicBezTo>
                <a:close/>
              </a:path>
            </a:pathLst>
          </a:custGeom>
          <a:ln w="12700">
            <a:miter lim="400000"/>
          </a:ln>
        </p:spPr>
      </p:pic>
      <p:sp>
        <p:nvSpPr>
          <p:cNvPr id="250" name="Abbildung 1…"/>
          <p:cNvSpPr txBox="1"/>
          <p:nvPr/>
        </p:nvSpPr>
        <p:spPr>
          <a:xfrm>
            <a:off x="338896" y="1502061"/>
            <a:ext cx="3197573"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1</a:t>
            </a:r>
          </a:p>
          <a:p>
            <a:pPr defTabSz="457200">
              <a:defRPr i="1" sz="800">
                <a:solidFill>
                  <a:schemeClr val="accent4"/>
                </a:solidFill>
                <a:latin typeface="D-DIN"/>
                <a:ea typeface="D-DIN"/>
                <a:cs typeface="D-DIN"/>
                <a:sym typeface="D-DIN"/>
              </a:defRPr>
            </a:pPr>
            <a:r>
              <a:t>Mensch mit Mund-Nasen-Schutz.</a:t>
            </a:r>
          </a:p>
        </p:txBody>
      </p:sp>
      <p:sp>
        <p:nvSpPr>
          <p:cNvPr id="251" name="Neue Züricher Zeitung, 2021"/>
          <p:cNvSpPr txBox="1"/>
          <p:nvPr/>
        </p:nvSpPr>
        <p:spPr>
          <a:xfrm>
            <a:off x="256001" y="5665936"/>
            <a:ext cx="1397457"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lnSpc>
                <a:spcPts val="4100"/>
              </a:lnSpc>
              <a:defRPr sz="800">
                <a:solidFill>
                  <a:schemeClr val="accent4">
                    <a:lumOff val="-8800"/>
                  </a:schemeClr>
                </a:solidFill>
                <a:latin typeface="D-DIN"/>
                <a:ea typeface="D-DIN"/>
                <a:cs typeface="D-DIN"/>
                <a:sym typeface="D-DIN"/>
              </a:defRPr>
            </a:lvl1pPr>
          </a:lstStyle>
          <a:p>
            <a:pPr/>
            <a:r>
              <a:t>Neue Züricher Zeitung, 2021</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Textfeld 3"/>
          <p:cNvSpPr txBox="1"/>
          <p:nvPr>
            <p:ph type="sldNum" sz="quarter" idx="2"/>
          </p:nvPr>
        </p:nvSpPr>
        <p:spPr>
          <a:xfrm>
            <a:off x="5480892" y="22047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6"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57" name="Sound-Induced Flash Illusion (SIFI):…"/>
          <p:cNvSpPr txBox="1"/>
          <p:nvPr/>
        </p:nvSpPr>
        <p:spPr>
          <a:xfrm>
            <a:off x="448927" y="1378640"/>
            <a:ext cx="4298226" cy="419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defRPr sz="1600">
                <a:latin typeface="D-DIN"/>
                <a:ea typeface="D-DIN"/>
                <a:cs typeface="D-DIN"/>
                <a:sym typeface="D-DIN"/>
              </a:defRPr>
            </a:pPr>
            <a:r>
              <a:rPr b="1"/>
              <a:t>Sound-Induced Flash Illusion (SIFI):</a:t>
            </a:r>
            <a:r>
              <a:t> </a:t>
            </a:r>
          </a:p>
          <a:p>
            <a:pPr lvl="1" marL="561473" indent="-180473">
              <a:buSzPct val="100000"/>
              <a:buChar char="•"/>
              <a:defRPr sz="1600">
                <a:latin typeface="D-DIN"/>
                <a:ea typeface="D-DIN"/>
                <a:cs typeface="D-DIN"/>
                <a:sym typeface="D-DIN"/>
              </a:defRPr>
            </a:pPr>
            <a:r>
              <a:t>Stimuli: 1 Flash + 2 Töne</a:t>
            </a:r>
          </a:p>
          <a:p>
            <a:pPr lvl="1" marL="561473" indent="-180473">
              <a:buSzPct val="100000"/>
              <a:buChar char="•"/>
              <a:defRPr sz="1600">
                <a:latin typeface="D-DIN"/>
                <a:ea typeface="D-DIN"/>
                <a:cs typeface="D-DIN"/>
                <a:sym typeface="D-DIN"/>
              </a:defRPr>
            </a:pPr>
            <a:r>
              <a:t>Perzept: 2 Flashes, 2 Töne</a:t>
            </a:r>
          </a:p>
          <a:p>
            <a:pPr marL="180473" indent="-180473">
              <a:buSzPct val="100000"/>
              <a:buChar char="•"/>
              <a:defRPr b="1" sz="1600">
                <a:latin typeface="D-DIN"/>
                <a:ea typeface="D-DIN"/>
                <a:cs typeface="D-DIN"/>
                <a:sym typeface="D-DIN"/>
              </a:defRPr>
            </a:pPr>
          </a:p>
          <a:p>
            <a:pPr marL="180473" indent="-180473">
              <a:buSzPct val="100000"/>
              <a:buChar char="•"/>
              <a:defRPr b="1" sz="1600">
                <a:latin typeface="D-DIN"/>
                <a:ea typeface="D-DIN"/>
                <a:cs typeface="D-DIN"/>
                <a:sym typeface="D-DIN"/>
              </a:defRPr>
            </a:pPr>
            <a:r>
              <a:t>McGurk-Effect: </a:t>
            </a:r>
          </a:p>
          <a:p>
            <a:pPr lvl="1" marL="561473" indent="-180473">
              <a:buSzPct val="100000"/>
              <a:buChar char="•"/>
              <a:defRPr sz="1600">
                <a:latin typeface="D-DIN"/>
                <a:ea typeface="D-DIN"/>
                <a:cs typeface="D-DIN"/>
                <a:sym typeface="D-DIN"/>
              </a:defRPr>
            </a:pPr>
            <a:r>
              <a:t>Stimuli: inhaltlich inkohärente Mundbewegung und Sprache</a:t>
            </a:r>
          </a:p>
          <a:p>
            <a:pPr lvl="1" marL="561473" indent="-180473">
              <a:buSzPct val="100000"/>
              <a:buChar char="•"/>
              <a:defRPr sz="1600">
                <a:latin typeface="D-DIN"/>
                <a:ea typeface="D-DIN"/>
                <a:cs typeface="D-DIN"/>
                <a:sym typeface="D-DIN"/>
              </a:defRPr>
            </a:pPr>
            <a:r>
              <a:t>Perzept: Mischung aus beidem („doze“ oder „those“)</a:t>
            </a:r>
          </a:p>
          <a:p>
            <a:pPr marL="160421" indent="-160421">
              <a:buSzPct val="100000"/>
              <a:buChar char="•"/>
              <a:defRPr b="1" sz="1600">
                <a:latin typeface="D-DIN"/>
                <a:ea typeface="D-DIN"/>
                <a:cs typeface="D-DIN"/>
                <a:sym typeface="D-DIN"/>
              </a:defRPr>
            </a:pPr>
          </a:p>
          <a:p>
            <a:pPr marL="160421" indent="-160421">
              <a:buSzPct val="100000"/>
              <a:buChar char="•"/>
              <a:defRPr b="1" sz="1600">
                <a:latin typeface="D-DIN"/>
                <a:ea typeface="D-DIN"/>
                <a:cs typeface="D-DIN"/>
                <a:sym typeface="D-DIN"/>
              </a:defRPr>
            </a:pPr>
            <a:r>
              <a:t>Ventriloquist-Illusion: </a:t>
            </a:r>
          </a:p>
          <a:p>
            <a:pPr lvl="1" marL="545298" indent="-164298">
              <a:buSzPct val="100000"/>
              <a:buChar char="-"/>
              <a:defRPr sz="1600">
                <a:latin typeface="D-DIN"/>
                <a:ea typeface="D-DIN"/>
                <a:cs typeface="D-DIN"/>
                <a:sym typeface="D-DIN"/>
              </a:defRPr>
            </a:pPr>
            <a:r>
              <a:t>Stimuli: räumlich inkohärente visuelle und auditorische Cues </a:t>
            </a:r>
          </a:p>
          <a:p>
            <a:pPr lvl="1" marL="545298" indent="-164298">
              <a:buSzPct val="100000"/>
              <a:buChar char="-"/>
              <a:defRPr sz="1600">
                <a:latin typeface="D-DIN"/>
                <a:ea typeface="D-DIN"/>
                <a:cs typeface="D-DIN"/>
                <a:sym typeface="D-DIN"/>
              </a:defRPr>
            </a:pPr>
            <a:r>
              <a:t>Perzept: auditorischer Cue kommt aus der selben Richtung wie der visuelle</a:t>
            </a:r>
          </a:p>
          <a:p>
            <a:pPr marL="160421" indent="-160421">
              <a:buSzPct val="100000"/>
              <a:buChar char="•"/>
              <a:defRPr b="1" sz="1600">
                <a:latin typeface="D-DIN"/>
                <a:ea typeface="D-DIN"/>
                <a:cs typeface="D-DIN"/>
                <a:sym typeface="D-DIN"/>
              </a:defRPr>
            </a:pPr>
          </a:p>
          <a:p>
            <a:pPr marL="160421" indent="-160421">
              <a:buSzPct val="100000"/>
              <a:buChar char="•"/>
              <a:defRPr b="1" sz="1600">
                <a:latin typeface="D-DIN"/>
                <a:ea typeface="D-DIN"/>
                <a:cs typeface="D-DIN"/>
                <a:sym typeface="D-DIN"/>
              </a:defRPr>
            </a:pPr>
            <a:r>
              <a:t>Rubberhand Illusion</a:t>
            </a:r>
          </a:p>
        </p:txBody>
      </p:sp>
      <p:sp>
        <p:nvSpPr>
          <p:cNvPr id="258" name="Titel 1"/>
          <p:cNvSpPr txBox="1"/>
          <p:nvPr>
            <p:ph type="title"/>
          </p:nvPr>
        </p:nvSpPr>
        <p:spPr>
          <a:xfrm>
            <a:off x="-41042" y="231791"/>
            <a:ext cx="6879077" cy="1115768"/>
          </a:xfrm>
          <a:prstGeom prst="rect">
            <a:avLst/>
          </a:prstGeom>
        </p:spPr>
        <p:txBody>
          <a:bodyPr/>
          <a:lstStyle/>
          <a:p>
            <a:pPr lvl="2" indent="397763" algn="l" defTabSz="397763">
              <a:lnSpc>
                <a:spcPct val="110000"/>
              </a:lnSpc>
              <a:defRPr b="1" sz="2262">
                <a:solidFill>
                  <a:schemeClr val="accent3">
                    <a:lumOff val="44000"/>
                  </a:schemeClr>
                </a:solidFill>
              </a:defRPr>
            </a:pPr>
            <a:r>
              <a:t>Evidenz für Interaktion </a:t>
            </a:r>
          </a:p>
          <a:p>
            <a:pPr lvl="2" indent="397763" algn="l" defTabSz="397763">
              <a:lnSpc>
                <a:spcPct val="110000"/>
              </a:lnSpc>
              <a:defRPr b="1" sz="2262">
                <a:solidFill>
                  <a:schemeClr val="accent3">
                    <a:lumOff val="44000"/>
                  </a:schemeClr>
                </a:solidFill>
              </a:defRPr>
            </a:pPr>
            <a:r>
              <a:t>zwischen Modalitäten: Illusionen</a:t>
            </a:r>
          </a:p>
        </p:txBody>
      </p:sp>
      <p:sp>
        <p:nvSpPr>
          <p:cNvPr id="259" name="Computer"/>
          <p:cNvSpPr/>
          <p:nvPr/>
        </p:nvSpPr>
        <p:spPr>
          <a:xfrm>
            <a:off x="6657509" y="2960758"/>
            <a:ext cx="1389802" cy="1121546"/>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chemeClr val="accent3">
              <a:lumOff val="44000"/>
            </a:schemeClr>
          </a:solidFill>
          <a:ln w="19050">
            <a:solidFill>
              <a:schemeClr val="accent4">
                <a:lumOff val="-8800"/>
              </a:schemeClr>
            </a:solidFill>
          </a:ln>
        </p:spPr>
        <p:txBody>
          <a:bodyPr lIns="45719" rIns="45719"/>
          <a:lstStyle/>
          <a:p>
            <a:pPr/>
          </a:p>
        </p:txBody>
      </p:sp>
      <p:sp>
        <p:nvSpPr>
          <p:cNvPr id="260" name="Mund"/>
          <p:cNvSpPr/>
          <p:nvPr/>
        </p:nvSpPr>
        <p:spPr>
          <a:xfrm>
            <a:off x="7016510" y="3253203"/>
            <a:ext cx="658797" cy="295630"/>
          </a:xfrm>
          <a:custGeom>
            <a:avLst/>
            <a:gdLst/>
            <a:ahLst/>
            <a:cxnLst>
              <a:cxn ang="0">
                <a:pos x="wd2" y="hd2"/>
              </a:cxn>
              <a:cxn ang="5400000">
                <a:pos x="wd2" y="hd2"/>
              </a:cxn>
              <a:cxn ang="10800000">
                <a:pos x="wd2" y="hd2"/>
              </a:cxn>
              <a:cxn ang="16200000">
                <a:pos x="wd2" y="hd2"/>
              </a:cxn>
            </a:cxnLst>
            <a:rect l="0" t="0" r="r" b="b"/>
            <a:pathLst>
              <a:path w="21375" h="20959" fill="norm" stroke="1" extrusionOk="0">
                <a:moveTo>
                  <a:pt x="13664" y="7"/>
                </a:moveTo>
                <a:cubicBezTo>
                  <a:pt x="13051" y="69"/>
                  <a:pt x="12495" y="551"/>
                  <a:pt x="12126" y="1269"/>
                </a:cubicBezTo>
                <a:cubicBezTo>
                  <a:pt x="11094" y="3275"/>
                  <a:pt x="10277" y="3264"/>
                  <a:pt x="9247" y="1269"/>
                </a:cubicBezTo>
                <a:cubicBezTo>
                  <a:pt x="8507" y="-164"/>
                  <a:pt x="7032" y="-641"/>
                  <a:pt x="5823" y="1269"/>
                </a:cubicBezTo>
                <a:cubicBezTo>
                  <a:pt x="4198" y="3840"/>
                  <a:pt x="1572" y="7316"/>
                  <a:pt x="329" y="8932"/>
                </a:cubicBezTo>
                <a:cubicBezTo>
                  <a:pt x="-42" y="9415"/>
                  <a:pt x="-113" y="10521"/>
                  <a:pt x="184" y="11205"/>
                </a:cubicBezTo>
                <a:cubicBezTo>
                  <a:pt x="1477" y="14185"/>
                  <a:pt x="5037" y="20959"/>
                  <a:pt x="10686" y="20959"/>
                </a:cubicBezTo>
                <a:cubicBezTo>
                  <a:pt x="16339" y="20959"/>
                  <a:pt x="19899" y="14179"/>
                  <a:pt x="21190" y="11202"/>
                </a:cubicBezTo>
                <a:cubicBezTo>
                  <a:pt x="21487" y="10518"/>
                  <a:pt x="21417" y="9412"/>
                  <a:pt x="21047" y="8928"/>
                </a:cubicBezTo>
                <a:cubicBezTo>
                  <a:pt x="19746" y="7227"/>
                  <a:pt x="16941" y="3505"/>
                  <a:pt x="15549" y="1269"/>
                </a:cubicBezTo>
                <a:cubicBezTo>
                  <a:pt x="14948" y="304"/>
                  <a:pt x="14277" y="-55"/>
                  <a:pt x="13664" y="7"/>
                </a:cubicBezTo>
                <a:close/>
                <a:moveTo>
                  <a:pt x="10184" y="8476"/>
                </a:moveTo>
                <a:cubicBezTo>
                  <a:pt x="10496" y="8473"/>
                  <a:pt x="10686" y="8476"/>
                  <a:pt x="10686" y="8476"/>
                </a:cubicBezTo>
                <a:cubicBezTo>
                  <a:pt x="10686" y="8476"/>
                  <a:pt x="13746" y="8400"/>
                  <a:pt x="15344" y="9071"/>
                </a:cubicBezTo>
                <a:cubicBezTo>
                  <a:pt x="16942" y="9741"/>
                  <a:pt x="20509" y="10096"/>
                  <a:pt x="20411" y="10155"/>
                </a:cubicBezTo>
                <a:cubicBezTo>
                  <a:pt x="9918" y="16394"/>
                  <a:pt x="962" y="10155"/>
                  <a:pt x="962" y="10155"/>
                </a:cubicBezTo>
                <a:cubicBezTo>
                  <a:pt x="1064" y="10155"/>
                  <a:pt x="4429" y="9741"/>
                  <a:pt x="6027" y="9071"/>
                </a:cubicBezTo>
                <a:cubicBezTo>
                  <a:pt x="7226" y="8568"/>
                  <a:pt x="9248" y="8486"/>
                  <a:pt x="10184" y="8476"/>
                </a:cubicBezTo>
                <a:close/>
              </a:path>
            </a:pathLst>
          </a:custGeom>
          <a:solidFill>
            <a:schemeClr val="accent3">
              <a:lumOff val="44000"/>
            </a:schemeClr>
          </a:solidFill>
          <a:ln w="19050">
            <a:solidFill>
              <a:schemeClr val="accent4">
                <a:lumOff val="-8800"/>
              </a:schemeClr>
            </a:solidFill>
          </a:ln>
        </p:spPr>
        <p:txBody>
          <a:bodyPr lIns="45719" rIns="45719"/>
          <a:lstStyle/>
          <a:p>
            <a:pPr/>
          </a:p>
        </p:txBody>
      </p:sp>
      <p:sp>
        <p:nvSpPr>
          <p:cNvPr id="261" name="Sprechblase"/>
          <p:cNvSpPr/>
          <p:nvPr/>
        </p:nvSpPr>
        <p:spPr>
          <a:xfrm>
            <a:off x="6049996" y="2359918"/>
            <a:ext cx="1316616" cy="557117"/>
          </a:xfrm>
          <a:prstGeom prst="wedgeEllipseCallout">
            <a:avLst>
              <a:gd name="adj1" fmla="val 27183"/>
              <a:gd name="adj2" fmla="val 81468"/>
            </a:avLst>
          </a:prstGeom>
          <a:solidFill>
            <a:schemeClr val="accent3">
              <a:lumOff val="44000"/>
            </a:schemeClr>
          </a:solidFill>
          <a:ln w="19050">
            <a:solidFill>
              <a:schemeClr val="accent3">
                <a:lumOff val="-11199"/>
              </a:schemeClr>
            </a:solidFill>
          </a:ln>
        </p:spPr>
        <p:txBody>
          <a:bodyPr lIns="45719" rIns="45719"/>
          <a:lstStyle/>
          <a:p>
            <a:pPr/>
          </a:p>
        </p:txBody>
      </p:sp>
      <p:sp>
        <p:nvSpPr>
          <p:cNvPr id="262" name="goes"/>
          <p:cNvSpPr txBox="1"/>
          <p:nvPr/>
        </p:nvSpPr>
        <p:spPr>
          <a:xfrm>
            <a:off x="6432513" y="2457582"/>
            <a:ext cx="599850"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5493"/>
                </a:solidFill>
              </a:defRPr>
            </a:lvl1pPr>
          </a:lstStyle>
          <a:p>
            <a:pPr/>
            <a:r>
              <a:t>goes</a:t>
            </a:r>
          </a:p>
        </p:txBody>
      </p:sp>
      <p:sp>
        <p:nvSpPr>
          <p:cNvPr id="263" name="Lautsprecher"/>
          <p:cNvSpPr/>
          <p:nvPr/>
        </p:nvSpPr>
        <p:spPr>
          <a:xfrm>
            <a:off x="5794238" y="3134250"/>
            <a:ext cx="649584" cy="9570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3" y="0"/>
                </a:moveTo>
                <a:cubicBezTo>
                  <a:pt x="354" y="0"/>
                  <a:pt x="0" y="238"/>
                  <a:pt x="0" y="530"/>
                </a:cubicBezTo>
                <a:lnTo>
                  <a:pt x="0" y="21070"/>
                </a:lnTo>
                <a:cubicBezTo>
                  <a:pt x="0" y="21362"/>
                  <a:pt x="354" y="21600"/>
                  <a:pt x="783" y="21600"/>
                </a:cubicBezTo>
                <a:lnTo>
                  <a:pt x="20817" y="21600"/>
                </a:lnTo>
                <a:cubicBezTo>
                  <a:pt x="21246" y="21600"/>
                  <a:pt x="21600" y="21362"/>
                  <a:pt x="21600" y="21070"/>
                </a:cubicBezTo>
                <a:lnTo>
                  <a:pt x="21600" y="530"/>
                </a:lnTo>
                <a:cubicBezTo>
                  <a:pt x="21600" y="238"/>
                  <a:pt x="21246" y="0"/>
                  <a:pt x="20817" y="0"/>
                </a:cubicBezTo>
                <a:lnTo>
                  <a:pt x="783" y="0"/>
                </a:lnTo>
                <a:close/>
                <a:moveTo>
                  <a:pt x="10800" y="2398"/>
                </a:moveTo>
                <a:cubicBezTo>
                  <a:pt x="13180" y="2398"/>
                  <a:pt x="15116" y="3714"/>
                  <a:pt x="15116" y="5329"/>
                </a:cubicBezTo>
                <a:cubicBezTo>
                  <a:pt x="15116" y="6945"/>
                  <a:pt x="13180" y="8259"/>
                  <a:pt x="10800" y="8259"/>
                </a:cubicBezTo>
                <a:cubicBezTo>
                  <a:pt x="8420" y="8259"/>
                  <a:pt x="6484" y="6945"/>
                  <a:pt x="6484" y="5329"/>
                </a:cubicBezTo>
                <a:cubicBezTo>
                  <a:pt x="6484" y="3714"/>
                  <a:pt x="8420" y="2398"/>
                  <a:pt x="10800" y="2398"/>
                </a:cubicBezTo>
                <a:close/>
                <a:moveTo>
                  <a:pt x="10800" y="3459"/>
                </a:moveTo>
                <a:cubicBezTo>
                  <a:pt x="9281" y="3459"/>
                  <a:pt x="8045" y="4298"/>
                  <a:pt x="8045" y="5329"/>
                </a:cubicBezTo>
                <a:cubicBezTo>
                  <a:pt x="8045" y="6360"/>
                  <a:pt x="9281" y="7199"/>
                  <a:pt x="10800" y="7199"/>
                </a:cubicBezTo>
                <a:cubicBezTo>
                  <a:pt x="12319" y="7199"/>
                  <a:pt x="13555" y="6360"/>
                  <a:pt x="13555" y="5329"/>
                </a:cubicBezTo>
                <a:cubicBezTo>
                  <a:pt x="13555" y="4298"/>
                  <a:pt x="12319" y="3459"/>
                  <a:pt x="10800" y="3459"/>
                </a:cubicBezTo>
                <a:close/>
                <a:moveTo>
                  <a:pt x="10800" y="4534"/>
                </a:moveTo>
                <a:cubicBezTo>
                  <a:pt x="11447" y="4534"/>
                  <a:pt x="11971" y="4890"/>
                  <a:pt x="11971" y="5329"/>
                </a:cubicBezTo>
                <a:cubicBezTo>
                  <a:pt x="11971" y="5768"/>
                  <a:pt x="11447" y="6124"/>
                  <a:pt x="10800" y="6124"/>
                </a:cubicBezTo>
                <a:cubicBezTo>
                  <a:pt x="10153" y="6124"/>
                  <a:pt x="9629" y="5768"/>
                  <a:pt x="9629" y="5329"/>
                </a:cubicBezTo>
                <a:cubicBezTo>
                  <a:pt x="9629" y="4890"/>
                  <a:pt x="10153" y="4534"/>
                  <a:pt x="10800" y="4534"/>
                </a:cubicBezTo>
                <a:close/>
                <a:moveTo>
                  <a:pt x="10800" y="9740"/>
                </a:moveTo>
                <a:cubicBezTo>
                  <a:pt x="14436" y="9740"/>
                  <a:pt x="17393" y="11748"/>
                  <a:pt x="17393" y="14216"/>
                </a:cubicBezTo>
                <a:cubicBezTo>
                  <a:pt x="17393" y="16683"/>
                  <a:pt x="14436" y="18691"/>
                  <a:pt x="10800" y="18691"/>
                </a:cubicBezTo>
                <a:cubicBezTo>
                  <a:pt x="7164" y="18691"/>
                  <a:pt x="4207" y="16683"/>
                  <a:pt x="4207" y="14216"/>
                </a:cubicBezTo>
                <a:cubicBezTo>
                  <a:pt x="4207" y="11748"/>
                  <a:pt x="7164" y="9740"/>
                  <a:pt x="10800" y="9740"/>
                </a:cubicBezTo>
                <a:close/>
                <a:moveTo>
                  <a:pt x="10800" y="11860"/>
                </a:moveTo>
                <a:cubicBezTo>
                  <a:pt x="8886" y="11860"/>
                  <a:pt x="7329" y="12917"/>
                  <a:pt x="7329" y="14216"/>
                </a:cubicBezTo>
                <a:cubicBezTo>
                  <a:pt x="7329" y="15514"/>
                  <a:pt x="8886" y="16571"/>
                  <a:pt x="10800" y="16571"/>
                </a:cubicBezTo>
                <a:cubicBezTo>
                  <a:pt x="12714" y="16571"/>
                  <a:pt x="14271" y="15514"/>
                  <a:pt x="14271" y="14216"/>
                </a:cubicBezTo>
                <a:cubicBezTo>
                  <a:pt x="14271" y="12917"/>
                  <a:pt x="12714" y="11860"/>
                  <a:pt x="10800" y="11860"/>
                </a:cubicBezTo>
                <a:close/>
                <a:moveTo>
                  <a:pt x="10800" y="13367"/>
                </a:moveTo>
                <a:cubicBezTo>
                  <a:pt x="11447" y="13367"/>
                  <a:pt x="11971" y="13722"/>
                  <a:pt x="11971" y="14162"/>
                </a:cubicBezTo>
                <a:cubicBezTo>
                  <a:pt x="11971" y="14600"/>
                  <a:pt x="11447" y="14956"/>
                  <a:pt x="10800" y="14956"/>
                </a:cubicBezTo>
                <a:cubicBezTo>
                  <a:pt x="10153" y="14956"/>
                  <a:pt x="9629" y="14600"/>
                  <a:pt x="9629" y="14162"/>
                </a:cubicBezTo>
                <a:cubicBezTo>
                  <a:pt x="9629" y="13722"/>
                  <a:pt x="10153" y="13367"/>
                  <a:pt x="10800" y="13367"/>
                </a:cubicBezTo>
                <a:close/>
              </a:path>
            </a:pathLst>
          </a:custGeom>
          <a:solidFill>
            <a:schemeClr val="accent3">
              <a:lumOff val="44000"/>
            </a:schemeClr>
          </a:solidFill>
          <a:ln w="19050">
            <a:solidFill>
              <a:schemeClr val="accent4">
                <a:lumOff val="-8800"/>
              </a:schemeClr>
            </a:solidFill>
          </a:ln>
        </p:spPr>
        <p:txBody>
          <a:bodyPr lIns="45719" rIns="45719"/>
          <a:lstStyle/>
          <a:p>
            <a:pPr/>
          </a:p>
        </p:txBody>
      </p:sp>
      <p:sp>
        <p:nvSpPr>
          <p:cNvPr id="264" name="Sprechblase"/>
          <p:cNvSpPr/>
          <p:nvPr/>
        </p:nvSpPr>
        <p:spPr>
          <a:xfrm>
            <a:off x="4870476" y="2039480"/>
            <a:ext cx="1316616" cy="557116"/>
          </a:xfrm>
          <a:prstGeom prst="wedgeEllipseCallout">
            <a:avLst>
              <a:gd name="adj1" fmla="val 40796"/>
              <a:gd name="adj2" fmla="val 182587"/>
            </a:avLst>
          </a:prstGeom>
          <a:solidFill>
            <a:schemeClr val="accent3">
              <a:lumOff val="44000"/>
            </a:schemeClr>
          </a:solidFill>
          <a:ln w="19050">
            <a:solidFill>
              <a:schemeClr val="accent4">
                <a:lumOff val="-8800"/>
              </a:schemeClr>
            </a:solidFill>
          </a:ln>
        </p:spPr>
        <p:txBody>
          <a:bodyPr lIns="45719" rIns="45719"/>
          <a:lstStyle/>
          <a:p>
            <a:pPr/>
          </a:p>
        </p:txBody>
      </p:sp>
      <p:sp>
        <p:nvSpPr>
          <p:cNvPr id="265" name="bows"/>
          <p:cNvSpPr txBox="1"/>
          <p:nvPr/>
        </p:nvSpPr>
        <p:spPr>
          <a:xfrm>
            <a:off x="5202193" y="2111743"/>
            <a:ext cx="637801"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9300"/>
                </a:solidFill>
              </a:defRPr>
            </a:lvl1pPr>
          </a:lstStyle>
          <a:p>
            <a:pPr/>
            <a:r>
              <a:t>bows</a:t>
            </a:r>
          </a:p>
        </p:txBody>
      </p:sp>
      <p:sp>
        <p:nvSpPr>
          <p:cNvPr id="266" name="Form"/>
          <p:cNvSpPr/>
          <p:nvPr/>
        </p:nvSpPr>
        <p:spPr>
          <a:xfrm>
            <a:off x="6903450" y="3600088"/>
            <a:ext cx="1484216" cy="1900335"/>
          </a:xfrm>
          <a:custGeom>
            <a:avLst/>
            <a:gdLst/>
            <a:ahLst/>
            <a:cxnLst>
              <a:cxn ang="0">
                <a:pos x="wd2" y="hd2"/>
              </a:cxn>
              <a:cxn ang="5400000">
                <a:pos x="wd2" y="hd2"/>
              </a:cxn>
              <a:cxn ang="10800000">
                <a:pos x="wd2" y="hd2"/>
              </a:cxn>
              <a:cxn ang="16200000">
                <a:pos x="wd2" y="hd2"/>
              </a:cxn>
            </a:cxnLst>
            <a:rect l="0" t="0" r="r" b="b"/>
            <a:pathLst>
              <a:path w="21529" h="21569" fill="norm" stroke="1" extrusionOk="0">
                <a:moveTo>
                  <a:pt x="10930" y="5"/>
                </a:moveTo>
                <a:cubicBezTo>
                  <a:pt x="10317" y="-31"/>
                  <a:pt x="9308" y="95"/>
                  <a:pt x="8505" y="960"/>
                </a:cubicBezTo>
                <a:cubicBezTo>
                  <a:pt x="7984" y="1522"/>
                  <a:pt x="8111" y="1959"/>
                  <a:pt x="7255" y="3386"/>
                </a:cubicBezTo>
                <a:cubicBezTo>
                  <a:pt x="6138" y="5250"/>
                  <a:pt x="8030" y="5592"/>
                  <a:pt x="6736" y="6581"/>
                </a:cubicBezTo>
                <a:cubicBezTo>
                  <a:pt x="6206" y="6987"/>
                  <a:pt x="6600" y="7670"/>
                  <a:pt x="6600" y="7670"/>
                </a:cubicBezTo>
                <a:cubicBezTo>
                  <a:pt x="6546" y="7686"/>
                  <a:pt x="6471" y="7691"/>
                  <a:pt x="6396" y="7696"/>
                </a:cubicBezTo>
                <a:cubicBezTo>
                  <a:pt x="6321" y="7702"/>
                  <a:pt x="6246" y="7707"/>
                  <a:pt x="6192" y="7723"/>
                </a:cubicBezTo>
                <a:cubicBezTo>
                  <a:pt x="5634" y="7829"/>
                  <a:pt x="4939" y="7977"/>
                  <a:pt x="4380" y="8711"/>
                </a:cubicBezTo>
                <a:cubicBezTo>
                  <a:pt x="3592" y="9745"/>
                  <a:pt x="1687" y="11906"/>
                  <a:pt x="258" y="13664"/>
                </a:cubicBezTo>
                <a:cubicBezTo>
                  <a:pt x="252" y="13674"/>
                  <a:pt x="245" y="13684"/>
                  <a:pt x="237" y="13694"/>
                </a:cubicBezTo>
                <a:cubicBezTo>
                  <a:pt x="231" y="13702"/>
                  <a:pt x="223" y="13710"/>
                  <a:pt x="216" y="13717"/>
                </a:cubicBezTo>
                <a:cubicBezTo>
                  <a:pt x="203" y="13738"/>
                  <a:pt x="190" y="13759"/>
                  <a:pt x="175" y="13779"/>
                </a:cubicBezTo>
                <a:cubicBezTo>
                  <a:pt x="163" y="13797"/>
                  <a:pt x="149" y="13816"/>
                  <a:pt x="135" y="13833"/>
                </a:cubicBezTo>
                <a:cubicBezTo>
                  <a:pt x="-28" y="14100"/>
                  <a:pt x="-56" y="14378"/>
                  <a:pt x="122" y="14665"/>
                </a:cubicBezTo>
                <a:cubicBezTo>
                  <a:pt x="407" y="15124"/>
                  <a:pt x="505" y="15547"/>
                  <a:pt x="896" y="16336"/>
                </a:cubicBezTo>
                <a:cubicBezTo>
                  <a:pt x="1281" y="17112"/>
                  <a:pt x="2165" y="17968"/>
                  <a:pt x="2832" y="18799"/>
                </a:cubicBezTo>
                <a:cubicBezTo>
                  <a:pt x="2995" y="19012"/>
                  <a:pt x="2981" y="19191"/>
                  <a:pt x="3402" y="19671"/>
                </a:cubicBezTo>
                <a:cubicBezTo>
                  <a:pt x="3634" y="19936"/>
                  <a:pt x="4028" y="19904"/>
                  <a:pt x="3878" y="19904"/>
                </a:cubicBezTo>
                <a:cubicBezTo>
                  <a:pt x="4062" y="19915"/>
                  <a:pt x="4246" y="19896"/>
                  <a:pt x="4382" y="19881"/>
                </a:cubicBezTo>
                <a:cubicBezTo>
                  <a:pt x="4519" y="19865"/>
                  <a:pt x="4608" y="19853"/>
                  <a:pt x="4601" y="19874"/>
                </a:cubicBezTo>
                <a:lnTo>
                  <a:pt x="3835" y="21376"/>
                </a:lnTo>
                <a:lnTo>
                  <a:pt x="16274" y="21569"/>
                </a:lnTo>
                <a:lnTo>
                  <a:pt x="15366" y="19757"/>
                </a:lnTo>
                <a:cubicBezTo>
                  <a:pt x="15407" y="19885"/>
                  <a:pt x="15441" y="19859"/>
                  <a:pt x="15501" y="19793"/>
                </a:cubicBezTo>
                <a:cubicBezTo>
                  <a:pt x="15562" y="19728"/>
                  <a:pt x="15650" y="19624"/>
                  <a:pt x="15800" y="19598"/>
                </a:cubicBezTo>
                <a:cubicBezTo>
                  <a:pt x="16127" y="19544"/>
                  <a:pt x="16358" y="19445"/>
                  <a:pt x="16554" y="19313"/>
                </a:cubicBezTo>
                <a:cubicBezTo>
                  <a:pt x="16749" y="19181"/>
                  <a:pt x="16909" y="19015"/>
                  <a:pt x="17093" y="18829"/>
                </a:cubicBezTo>
                <a:cubicBezTo>
                  <a:pt x="17991" y="17881"/>
                  <a:pt x="20620" y="15487"/>
                  <a:pt x="21027" y="14805"/>
                </a:cubicBezTo>
                <a:cubicBezTo>
                  <a:pt x="21205" y="14507"/>
                  <a:pt x="21517" y="13877"/>
                  <a:pt x="21529" y="13557"/>
                </a:cubicBezTo>
                <a:cubicBezTo>
                  <a:pt x="21544" y="13174"/>
                  <a:pt x="21042" y="12727"/>
                  <a:pt x="20891" y="12472"/>
                </a:cubicBezTo>
                <a:cubicBezTo>
                  <a:pt x="20689" y="12131"/>
                  <a:pt x="20182" y="11546"/>
                  <a:pt x="19896" y="11237"/>
                </a:cubicBezTo>
                <a:cubicBezTo>
                  <a:pt x="19175" y="10460"/>
                  <a:pt x="18810" y="10266"/>
                  <a:pt x="17761" y="9297"/>
                </a:cubicBezTo>
                <a:cubicBezTo>
                  <a:pt x="17598" y="9147"/>
                  <a:pt x="16837" y="7945"/>
                  <a:pt x="16102" y="7700"/>
                </a:cubicBezTo>
                <a:cubicBezTo>
                  <a:pt x="15762" y="7582"/>
                  <a:pt x="15281" y="7524"/>
                  <a:pt x="14885" y="7495"/>
                </a:cubicBezTo>
                <a:cubicBezTo>
                  <a:pt x="14490" y="7466"/>
                  <a:pt x="14179" y="7467"/>
                  <a:pt x="14179" y="7467"/>
                </a:cubicBezTo>
                <a:cubicBezTo>
                  <a:pt x="14329" y="7009"/>
                  <a:pt x="13826" y="6774"/>
                  <a:pt x="13826" y="6242"/>
                </a:cubicBezTo>
                <a:cubicBezTo>
                  <a:pt x="13826" y="5166"/>
                  <a:pt x="15284" y="5654"/>
                  <a:pt x="13937" y="2704"/>
                </a:cubicBezTo>
                <a:cubicBezTo>
                  <a:pt x="13869" y="2560"/>
                  <a:pt x="13766" y="2159"/>
                  <a:pt x="13567" y="1738"/>
                </a:cubicBezTo>
                <a:cubicBezTo>
                  <a:pt x="13367" y="1318"/>
                  <a:pt x="13070" y="879"/>
                  <a:pt x="12614" y="661"/>
                </a:cubicBezTo>
                <a:cubicBezTo>
                  <a:pt x="12553" y="629"/>
                  <a:pt x="12458" y="602"/>
                  <a:pt x="12366" y="572"/>
                </a:cubicBezTo>
                <a:cubicBezTo>
                  <a:pt x="12274" y="542"/>
                  <a:pt x="12185" y="510"/>
                  <a:pt x="12138" y="468"/>
                </a:cubicBezTo>
                <a:cubicBezTo>
                  <a:pt x="11974" y="340"/>
                  <a:pt x="11730" y="171"/>
                  <a:pt x="11389" y="75"/>
                </a:cubicBezTo>
                <a:cubicBezTo>
                  <a:pt x="11294" y="48"/>
                  <a:pt x="11134" y="17"/>
                  <a:pt x="10930" y="5"/>
                </a:cubicBezTo>
                <a:close/>
                <a:moveTo>
                  <a:pt x="15749" y="11191"/>
                </a:moveTo>
                <a:cubicBezTo>
                  <a:pt x="15884" y="11181"/>
                  <a:pt x="16035" y="11229"/>
                  <a:pt x="16208" y="11344"/>
                </a:cubicBezTo>
                <a:cubicBezTo>
                  <a:pt x="16984" y="11855"/>
                  <a:pt x="19096" y="13686"/>
                  <a:pt x="19096" y="13920"/>
                </a:cubicBezTo>
                <a:cubicBezTo>
                  <a:pt x="19096" y="14101"/>
                  <a:pt x="18768" y="14600"/>
                  <a:pt x="18075" y="15537"/>
                </a:cubicBezTo>
                <a:cubicBezTo>
                  <a:pt x="17612" y="16165"/>
                  <a:pt x="17150" y="16583"/>
                  <a:pt x="16510" y="17371"/>
                </a:cubicBezTo>
                <a:cubicBezTo>
                  <a:pt x="16490" y="17398"/>
                  <a:pt x="16415" y="17501"/>
                  <a:pt x="16309" y="17595"/>
                </a:cubicBezTo>
                <a:cubicBezTo>
                  <a:pt x="16203" y="17690"/>
                  <a:pt x="16066" y="17775"/>
                  <a:pt x="15923" y="17764"/>
                </a:cubicBezTo>
                <a:cubicBezTo>
                  <a:pt x="15923" y="17764"/>
                  <a:pt x="15529" y="17681"/>
                  <a:pt x="15149" y="17478"/>
                </a:cubicBezTo>
                <a:cubicBezTo>
                  <a:pt x="14794" y="17287"/>
                  <a:pt x="14401" y="17319"/>
                  <a:pt x="14401" y="17361"/>
                </a:cubicBezTo>
                <a:cubicBezTo>
                  <a:pt x="14401" y="17372"/>
                  <a:pt x="14037" y="16891"/>
                  <a:pt x="14060" y="15900"/>
                </a:cubicBezTo>
                <a:cubicBezTo>
                  <a:pt x="14105" y="13983"/>
                  <a:pt x="14491" y="13324"/>
                  <a:pt x="14779" y="12569"/>
                </a:cubicBezTo>
                <a:cubicBezTo>
                  <a:pt x="15083" y="11769"/>
                  <a:pt x="15345" y="11221"/>
                  <a:pt x="15749" y="11191"/>
                </a:cubicBezTo>
                <a:close/>
                <a:moveTo>
                  <a:pt x="5477" y="11670"/>
                </a:moveTo>
                <a:cubicBezTo>
                  <a:pt x="5629" y="11649"/>
                  <a:pt x="5775" y="11699"/>
                  <a:pt x="5809" y="11950"/>
                </a:cubicBezTo>
                <a:cubicBezTo>
                  <a:pt x="5836" y="12131"/>
                  <a:pt x="5920" y="12449"/>
                  <a:pt x="5975" y="12715"/>
                </a:cubicBezTo>
                <a:cubicBezTo>
                  <a:pt x="6151" y="13567"/>
                  <a:pt x="6459" y="13739"/>
                  <a:pt x="6489" y="14293"/>
                </a:cubicBezTo>
                <a:cubicBezTo>
                  <a:pt x="6622" y="16710"/>
                  <a:pt x="5894" y="16616"/>
                  <a:pt x="5486" y="17681"/>
                </a:cubicBezTo>
                <a:cubicBezTo>
                  <a:pt x="5452" y="17665"/>
                  <a:pt x="5275" y="17699"/>
                  <a:pt x="5033" y="17764"/>
                </a:cubicBezTo>
                <a:cubicBezTo>
                  <a:pt x="4791" y="17828"/>
                  <a:pt x="4485" y="17924"/>
                  <a:pt x="4193" y="18030"/>
                </a:cubicBezTo>
                <a:cubicBezTo>
                  <a:pt x="3471" y="17402"/>
                  <a:pt x="3112" y="15168"/>
                  <a:pt x="2598" y="14432"/>
                </a:cubicBezTo>
                <a:cubicBezTo>
                  <a:pt x="2323" y="14039"/>
                  <a:pt x="3209" y="13545"/>
                  <a:pt x="3865" y="12971"/>
                </a:cubicBezTo>
                <a:cubicBezTo>
                  <a:pt x="4366" y="12533"/>
                  <a:pt x="4584" y="12345"/>
                  <a:pt x="5128" y="11823"/>
                </a:cubicBezTo>
                <a:cubicBezTo>
                  <a:pt x="5169" y="11786"/>
                  <a:pt x="5326" y="11691"/>
                  <a:pt x="5477" y="11670"/>
                </a:cubicBezTo>
                <a:close/>
              </a:path>
            </a:pathLst>
          </a:custGeom>
          <a:solidFill>
            <a:schemeClr val="accent3">
              <a:lumOff val="44000"/>
            </a:schemeClr>
          </a:solidFill>
          <a:ln w="19050">
            <a:solidFill>
              <a:schemeClr val="accent4">
                <a:lumOff val="-8800"/>
              </a:schemeClr>
            </a:solidFill>
          </a:ln>
        </p:spPr>
        <p:txBody>
          <a:bodyPr lIns="45719" rIns="45719"/>
          <a:lstStyle/>
          <a:p>
            <a:pPr/>
          </a:p>
        </p:txBody>
      </p:sp>
      <p:sp>
        <p:nvSpPr>
          <p:cNvPr id="267" name="Sprechblase"/>
          <p:cNvSpPr/>
          <p:nvPr/>
        </p:nvSpPr>
        <p:spPr>
          <a:xfrm>
            <a:off x="5338796" y="4607818"/>
            <a:ext cx="1316616" cy="557117"/>
          </a:xfrm>
          <a:prstGeom prst="wedgeEllipseCallout">
            <a:avLst>
              <a:gd name="adj1" fmla="val 78029"/>
              <a:gd name="adj2" fmla="val -77780"/>
            </a:avLst>
          </a:prstGeom>
          <a:solidFill>
            <a:schemeClr val="accent3">
              <a:lumOff val="44000"/>
            </a:schemeClr>
          </a:solidFill>
          <a:ln w="19050">
            <a:solidFill>
              <a:schemeClr val="accent4">
                <a:lumOff val="-8800"/>
              </a:schemeClr>
            </a:solidFill>
          </a:ln>
        </p:spPr>
        <p:txBody>
          <a:bodyPr lIns="45719" rIns="45719"/>
          <a:lstStyle/>
          <a:p>
            <a:pPr/>
          </a:p>
        </p:txBody>
      </p:sp>
      <p:sp>
        <p:nvSpPr>
          <p:cNvPr id="268" name="those?"/>
          <p:cNvSpPr txBox="1"/>
          <p:nvPr/>
        </p:nvSpPr>
        <p:spPr>
          <a:xfrm>
            <a:off x="5632413" y="4705482"/>
            <a:ext cx="790499"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9051"/>
                </a:solidFill>
              </a:defRPr>
            </a:lvl1pPr>
          </a:lstStyle>
          <a:p>
            <a:pPr/>
            <a:r>
              <a:t>those?</a:t>
            </a:r>
          </a:p>
        </p:txBody>
      </p:sp>
      <p:sp>
        <p:nvSpPr>
          <p:cNvPr id="269" name="Abbildung 2…"/>
          <p:cNvSpPr txBox="1"/>
          <p:nvPr/>
        </p:nvSpPr>
        <p:spPr>
          <a:xfrm>
            <a:off x="4938988" y="1596845"/>
            <a:ext cx="3197573"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2</a:t>
            </a:r>
          </a:p>
          <a:p>
            <a:pPr defTabSz="457200">
              <a:defRPr i="1" sz="800">
                <a:solidFill>
                  <a:schemeClr val="accent4"/>
                </a:solidFill>
                <a:latin typeface="D-DIN"/>
                <a:ea typeface="D-DIN"/>
                <a:cs typeface="D-DIN"/>
                <a:sym typeface="D-DIN"/>
              </a:defRPr>
            </a:pPr>
            <a:r>
              <a:t>Illustration eines typischen Versuchsaufbaus zum McGurk-Effect.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72" name="Titel 1"/>
          <p:cNvSpPr txBox="1"/>
          <p:nvPr>
            <p:ph type="title"/>
          </p:nvPr>
        </p:nvSpPr>
        <p:spPr>
          <a:xfrm>
            <a:off x="-41042" y="231791"/>
            <a:ext cx="6879077" cy="1115768"/>
          </a:xfrm>
          <a:prstGeom prst="rect">
            <a:avLst/>
          </a:prstGeom>
        </p:spPr>
        <p:txBody>
          <a:bodyPr/>
          <a:lstStyle/>
          <a:p>
            <a:pPr lvl="2" indent="397763" algn="l" defTabSz="397763">
              <a:lnSpc>
                <a:spcPct val="110000"/>
              </a:lnSpc>
              <a:defRPr b="1" sz="2262">
                <a:solidFill>
                  <a:schemeClr val="accent3">
                    <a:lumOff val="44000"/>
                  </a:schemeClr>
                </a:solidFill>
              </a:defRPr>
            </a:pPr>
            <a:r>
              <a:t>Evidenz für Interaktion </a:t>
            </a:r>
          </a:p>
          <a:p>
            <a:pPr lvl="2" indent="397763" algn="l" defTabSz="397763">
              <a:lnSpc>
                <a:spcPct val="110000"/>
              </a:lnSpc>
              <a:defRPr b="1" sz="2262">
                <a:solidFill>
                  <a:schemeClr val="accent3">
                    <a:lumOff val="44000"/>
                  </a:schemeClr>
                </a:solidFill>
              </a:defRPr>
            </a:pPr>
            <a:r>
              <a:t>zwischen Modalitäten: Synästhesie</a:t>
            </a:r>
          </a:p>
        </p:txBody>
      </p:sp>
      <p:sp>
        <p:nvSpPr>
          <p:cNvPr id="273" name="Abbildung 3…"/>
          <p:cNvSpPr txBox="1"/>
          <p:nvPr/>
        </p:nvSpPr>
        <p:spPr>
          <a:xfrm>
            <a:off x="1400042" y="2375942"/>
            <a:ext cx="4577283"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3</a:t>
            </a:r>
          </a:p>
          <a:p>
            <a:pPr defTabSz="457200">
              <a:defRPr i="1" sz="800">
                <a:solidFill>
                  <a:schemeClr val="accent4"/>
                </a:solidFill>
                <a:latin typeface="D-DIN"/>
                <a:ea typeface="D-DIN"/>
                <a:cs typeface="D-DIN"/>
                <a:sym typeface="D-DIN"/>
              </a:defRPr>
            </a:pPr>
            <a:r>
              <a:t>Gemälde von „Imagine“ von John Lennon von der Künstlerin &amp; Synästhetin Melissa McCracken</a:t>
            </a:r>
          </a:p>
        </p:txBody>
      </p:sp>
      <p:sp>
        <p:nvSpPr>
          <p:cNvPr id="274" name="Wikimedia Commons, 2011"/>
          <p:cNvSpPr txBox="1"/>
          <p:nvPr/>
        </p:nvSpPr>
        <p:spPr>
          <a:xfrm>
            <a:off x="5555679" y="5141409"/>
            <a:ext cx="207287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chemeClr val="accent4">
                    <a:lumOff val="13999"/>
                  </a:schemeClr>
                </a:solidFill>
                <a:latin typeface="D-DIN"/>
                <a:ea typeface="D-DIN"/>
                <a:cs typeface="D-DIN"/>
                <a:sym typeface="D-DIN"/>
              </a:defRPr>
            </a:lvl1pPr>
          </a:lstStyle>
          <a:p>
            <a:pPr/>
            <a:r>
              <a:t>Wikimedia Commons, 2011</a:t>
            </a:r>
          </a:p>
        </p:txBody>
      </p:sp>
      <p:sp>
        <p:nvSpPr>
          <p:cNvPr id="275" name="Häufigkeit: ca. 4% der Bevölkerung, unter Künstler*innen etwa 20-25%, häufiger bei bilingual aufgewachsenen Menschen"/>
          <p:cNvSpPr txBox="1"/>
          <p:nvPr/>
        </p:nvSpPr>
        <p:spPr>
          <a:xfrm>
            <a:off x="209316" y="1394815"/>
            <a:ext cx="5015890" cy="9204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180473" indent="-180473">
              <a:lnSpc>
                <a:spcPts val="2200"/>
              </a:lnSpc>
              <a:buSzPct val="100000"/>
              <a:buChar char="•"/>
              <a:defRPr sz="1600">
                <a:latin typeface="D-DIN"/>
                <a:ea typeface="D-DIN"/>
                <a:cs typeface="D-DIN"/>
                <a:sym typeface="D-DIN"/>
              </a:defRPr>
            </a:lvl1pPr>
          </a:lstStyle>
          <a:p>
            <a:pPr/>
            <a:r>
              <a:t>Häufigkeit: ca. 4% der Bevölkerung, unter Künstler*innen etwa 20-25%, häufiger bei bilingual aufgewachsenen Menschen</a:t>
            </a:r>
          </a:p>
        </p:txBody>
      </p:sp>
      <p:pic>
        <p:nvPicPr>
          <p:cNvPr id="276" name="Bildschirmfoto 2021-06-16 um 16.39.40.png" descr="Bildschirmfoto 2021-06-16 um 16.39.40.png"/>
          <p:cNvPicPr>
            <a:picLocks noChangeAspect="1"/>
          </p:cNvPicPr>
          <p:nvPr/>
        </p:nvPicPr>
        <p:blipFill>
          <a:blip r:embed="rId3">
            <a:extLst/>
          </a:blip>
          <a:srcRect l="0" t="3321" r="0" b="0"/>
          <a:stretch>
            <a:fillRect/>
          </a:stretch>
        </p:blipFill>
        <p:spPr>
          <a:xfrm>
            <a:off x="1435842" y="2699852"/>
            <a:ext cx="6046497" cy="3201100"/>
          </a:xfrm>
          <a:prstGeom prst="rect">
            <a:avLst/>
          </a:prstGeom>
          <a:ln w="12700">
            <a:miter lim="400000"/>
          </a:ln>
        </p:spPr>
      </p:pic>
      <p:sp>
        <p:nvSpPr>
          <p:cNvPr id="277" name="McCracken, 2015"/>
          <p:cNvSpPr txBox="1"/>
          <p:nvPr/>
        </p:nvSpPr>
        <p:spPr>
          <a:xfrm>
            <a:off x="1393986" y="5863985"/>
            <a:ext cx="900371"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800">
                <a:solidFill>
                  <a:schemeClr val="accent4"/>
                </a:solidFill>
                <a:latin typeface="D-DIN"/>
                <a:ea typeface="D-DIN"/>
                <a:cs typeface="D-DIN"/>
                <a:sym typeface="D-DIN"/>
              </a:defRPr>
            </a:lvl1pPr>
          </a:lstStyle>
          <a:p>
            <a:pPr/>
            <a:r>
              <a:t>McCracken, 2015</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82" name="Titel 1"/>
          <p:cNvSpPr txBox="1"/>
          <p:nvPr>
            <p:ph type="title"/>
          </p:nvPr>
        </p:nvSpPr>
        <p:spPr>
          <a:xfrm>
            <a:off x="-41042" y="231791"/>
            <a:ext cx="6879077" cy="1115768"/>
          </a:xfrm>
          <a:prstGeom prst="rect">
            <a:avLst/>
          </a:prstGeom>
        </p:spPr>
        <p:txBody>
          <a:bodyPr/>
          <a:lstStyle/>
          <a:p>
            <a:pPr lvl="2" indent="397763" algn="l" defTabSz="397763">
              <a:lnSpc>
                <a:spcPct val="110000"/>
              </a:lnSpc>
              <a:defRPr b="1" sz="2262">
                <a:solidFill>
                  <a:schemeClr val="accent3">
                    <a:lumOff val="44000"/>
                  </a:schemeClr>
                </a:solidFill>
              </a:defRPr>
            </a:pPr>
            <a:r>
              <a:t>Evidenz für Interaktion </a:t>
            </a:r>
          </a:p>
          <a:p>
            <a:pPr lvl="2" indent="397763" algn="l" defTabSz="397763">
              <a:lnSpc>
                <a:spcPct val="110000"/>
              </a:lnSpc>
              <a:defRPr b="1" sz="2262">
                <a:solidFill>
                  <a:schemeClr val="accent3">
                    <a:lumOff val="44000"/>
                  </a:schemeClr>
                </a:solidFill>
              </a:defRPr>
            </a:pPr>
            <a:r>
              <a:t>zwischen Modalitäten: Synästhesie</a:t>
            </a:r>
          </a:p>
        </p:txBody>
      </p:sp>
      <p:sp>
        <p:nvSpPr>
          <p:cNvPr id="283" name="Abbildung 4…"/>
          <p:cNvSpPr txBox="1"/>
          <p:nvPr/>
        </p:nvSpPr>
        <p:spPr>
          <a:xfrm>
            <a:off x="5337290" y="1815044"/>
            <a:ext cx="3197572"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4</a:t>
            </a:r>
          </a:p>
          <a:p>
            <a:pPr defTabSz="457200">
              <a:defRPr i="1" sz="800">
                <a:solidFill>
                  <a:schemeClr val="accent4"/>
                </a:solidFill>
                <a:latin typeface="D-DIN"/>
                <a:ea typeface="D-DIN"/>
                <a:cs typeface="D-DIN"/>
                <a:sym typeface="D-DIN"/>
              </a:defRPr>
            </a:pPr>
            <a:r>
              <a:t>Beispiel für Synästhesie: Der Pianist Scriabin nahm Farben wahr, wenn er Musik hörte - hier durch farbige Tonarten im Quintenzirkel illustriert.</a:t>
            </a:r>
          </a:p>
        </p:txBody>
      </p:sp>
      <p:pic>
        <p:nvPicPr>
          <p:cNvPr id="284" name="synästhesie.png" descr="synästhesie.png"/>
          <p:cNvPicPr>
            <a:picLocks noChangeAspect="1"/>
          </p:cNvPicPr>
          <p:nvPr/>
        </p:nvPicPr>
        <p:blipFill>
          <a:blip r:embed="rId3">
            <a:extLst/>
          </a:blip>
          <a:srcRect l="9619" t="8286" r="9630" b="6884"/>
          <a:stretch>
            <a:fillRect/>
          </a:stretch>
        </p:blipFill>
        <p:spPr>
          <a:xfrm>
            <a:off x="5641932" y="2454551"/>
            <a:ext cx="2607222" cy="2584853"/>
          </a:xfrm>
          <a:custGeom>
            <a:avLst/>
            <a:gdLst/>
            <a:ahLst/>
            <a:cxnLst>
              <a:cxn ang="0">
                <a:pos x="wd2" y="hd2"/>
              </a:cxn>
              <a:cxn ang="5400000">
                <a:pos x="wd2" y="hd2"/>
              </a:cxn>
              <a:cxn ang="10800000">
                <a:pos x="wd2" y="hd2"/>
              </a:cxn>
              <a:cxn ang="16200000">
                <a:pos x="wd2" y="hd2"/>
              </a:cxn>
            </a:cxnLst>
            <a:rect l="0" t="0" r="r" b="b"/>
            <a:pathLst>
              <a:path w="21249" h="21507" fill="norm" stroke="1" extrusionOk="0">
                <a:moveTo>
                  <a:pt x="10640" y="0"/>
                </a:moveTo>
                <a:cubicBezTo>
                  <a:pt x="9985" y="0"/>
                  <a:pt x="9497" y="290"/>
                  <a:pt x="9223" y="842"/>
                </a:cubicBezTo>
                <a:cubicBezTo>
                  <a:pt x="9108" y="1075"/>
                  <a:pt x="9081" y="1191"/>
                  <a:pt x="9068" y="1539"/>
                </a:cubicBezTo>
                <a:cubicBezTo>
                  <a:pt x="9053" y="1920"/>
                  <a:pt x="9064" y="1983"/>
                  <a:pt x="9191" y="2259"/>
                </a:cubicBezTo>
                <a:cubicBezTo>
                  <a:pt x="9396" y="2708"/>
                  <a:pt x="9693" y="2977"/>
                  <a:pt x="10158" y="3134"/>
                </a:cubicBezTo>
                <a:cubicBezTo>
                  <a:pt x="10458" y="3235"/>
                  <a:pt x="10995" y="3191"/>
                  <a:pt x="11309" y="3038"/>
                </a:cubicBezTo>
                <a:cubicBezTo>
                  <a:pt x="11616" y="2889"/>
                  <a:pt x="11923" y="2570"/>
                  <a:pt x="12066" y="2252"/>
                </a:cubicBezTo>
                <a:cubicBezTo>
                  <a:pt x="12221" y="1909"/>
                  <a:pt x="12212" y="1261"/>
                  <a:pt x="12047" y="902"/>
                </a:cubicBezTo>
                <a:cubicBezTo>
                  <a:pt x="11888" y="556"/>
                  <a:pt x="11642" y="311"/>
                  <a:pt x="11287" y="139"/>
                </a:cubicBezTo>
                <a:cubicBezTo>
                  <a:pt x="11049" y="24"/>
                  <a:pt x="10940" y="0"/>
                  <a:pt x="10640" y="0"/>
                </a:cubicBezTo>
                <a:close/>
                <a:moveTo>
                  <a:pt x="15045" y="1070"/>
                </a:moveTo>
                <a:cubicBezTo>
                  <a:pt x="14784" y="1059"/>
                  <a:pt x="14520" y="1117"/>
                  <a:pt x="14262" y="1245"/>
                </a:cubicBezTo>
                <a:cubicBezTo>
                  <a:pt x="13716" y="1517"/>
                  <a:pt x="13409" y="2034"/>
                  <a:pt x="13409" y="2675"/>
                </a:cubicBezTo>
                <a:cubicBezTo>
                  <a:pt x="13409" y="3430"/>
                  <a:pt x="13854" y="4025"/>
                  <a:pt x="14573" y="4233"/>
                </a:cubicBezTo>
                <a:cubicBezTo>
                  <a:pt x="15125" y="4393"/>
                  <a:pt x="15821" y="4160"/>
                  <a:pt x="16197" y="3689"/>
                </a:cubicBezTo>
                <a:cubicBezTo>
                  <a:pt x="16781" y="2954"/>
                  <a:pt x="16592" y="1776"/>
                  <a:pt x="15815" y="1311"/>
                </a:cubicBezTo>
                <a:cubicBezTo>
                  <a:pt x="15564" y="1161"/>
                  <a:pt x="15306" y="1081"/>
                  <a:pt x="15045" y="1070"/>
                </a:cubicBezTo>
                <a:close/>
                <a:moveTo>
                  <a:pt x="6147" y="1080"/>
                </a:moveTo>
                <a:cubicBezTo>
                  <a:pt x="5696" y="1041"/>
                  <a:pt x="5221" y="1197"/>
                  <a:pt x="4856" y="1605"/>
                </a:cubicBezTo>
                <a:cubicBezTo>
                  <a:pt x="4074" y="2480"/>
                  <a:pt x="4478" y="3907"/>
                  <a:pt x="5600" y="4223"/>
                </a:cubicBezTo>
                <a:cubicBezTo>
                  <a:pt x="6154" y="4380"/>
                  <a:pt x="6699" y="4228"/>
                  <a:pt x="7121" y="3797"/>
                </a:cubicBezTo>
                <a:cubicBezTo>
                  <a:pt x="7457" y="3453"/>
                  <a:pt x="7586" y="3144"/>
                  <a:pt x="7586" y="2675"/>
                </a:cubicBezTo>
                <a:cubicBezTo>
                  <a:pt x="7586" y="1757"/>
                  <a:pt x="6899" y="1145"/>
                  <a:pt x="6147" y="1080"/>
                </a:cubicBezTo>
                <a:close/>
                <a:moveTo>
                  <a:pt x="18568" y="4461"/>
                </a:moveTo>
                <a:cubicBezTo>
                  <a:pt x="17750" y="4379"/>
                  <a:pt x="17005" y="4935"/>
                  <a:pt x="16873" y="5799"/>
                </a:cubicBezTo>
                <a:cubicBezTo>
                  <a:pt x="16743" y="6646"/>
                  <a:pt x="17213" y="7379"/>
                  <a:pt x="18034" y="7611"/>
                </a:cubicBezTo>
                <a:cubicBezTo>
                  <a:pt x="18711" y="7803"/>
                  <a:pt x="19458" y="7475"/>
                  <a:pt x="19806" y="6829"/>
                </a:cubicBezTo>
                <a:cubicBezTo>
                  <a:pt x="19965" y="6534"/>
                  <a:pt x="19975" y="6493"/>
                  <a:pt x="19975" y="6063"/>
                </a:cubicBezTo>
                <a:cubicBezTo>
                  <a:pt x="19975" y="5663"/>
                  <a:pt x="19958" y="5576"/>
                  <a:pt x="19842" y="5336"/>
                </a:cubicBezTo>
                <a:cubicBezTo>
                  <a:pt x="19656" y="4950"/>
                  <a:pt x="19337" y="4673"/>
                  <a:pt x="18923" y="4537"/>
                </a:cubicBezTo>
                <a:cubicBezTo>
                  <a:pt x="18805" y="4498"/>
                  <a:pt x="18684" y="4473"/>
                  <a:pt x="18568" y="4461"/>
                </a:cubicBezTo>
                <a:close/>
                <a:moveTo>
                  <a:pt x="2796" y="4465"/>
                </a:moveTo>
                <a:cubicBezTo>
                  <a:pt x="2439" y="4464"/>
                  <a:pt x="2366" y="4482"/>
                  <a:pt x="2085" y="4623"/>
                </a:cubicBezTo>
                <a:cubicBezTo>
                  <a:pt x="1740" y="4796"/>
                  <a:pt x="1507" y="5045"/>
                  <a:pt x="1350" y="5406"/>
                </a:cubicBezTo>
                <a:cubicBezTo>
                  <a:pt x="941" y="6352"/>
                  <a:pt x="1534" y="7475"/>
                  <a:pt x="2528" y="7631"/>
                </a:cubicBezTo>
                <a:cubicBezTo>
                  <a:pt x="3411" y="7770"/>
                  <a:pt x="4167" y="7222"/>
                  <a:pt x="4339" y="6320"/>
                </a:cubicBezTo>
                <a:cubicBezTo>
                  <a:pt x="4471" y="5631"/>
                  <a:pt x="4097" y="4896"/>
                  <a:pt x="3459" y="4593"/>
                </a:cubicBezTo>
                <a:cubicBezTo>
                  <a:pt x="3240" y="4489"/>
                  <a:pt x="3127" y="4465"/>
                  <a:pt x="2796" y="4465"/>
                </a:cubicBezTo>
                <a:close/>
                <a:moveTo>
                  <a:pt x="19532" y="9150"/>
                </a:moveTo>
                <a:cubicBezTo>
                  <a:pt x="19141" y="9183"/>
                  <a:pt x="18785" y="9363"/>
                  <a:pt x="18509" y="9672"/>
                </a:cubicBezTo>
                <a:cubicBezTo>
                  <a:pt x="17724" y="10551"/>
                  <a:pt x="18126" y="11977"/>
                  <a:pt x="19250" y="12294"/>
                </a:cubicBezTo>
                <a:cubicBezTo>
                  <a:pt x="20141" y="12545"/>
                  <a:pt x="21035" y="11974"/>
                  <a:pt x="21220" y="11039"/>
                </a:cubicBezTo>
                <a:cubicBezTo>
                  <a:pt x="21242" y="10929"/>
                  <a:pt x="21250" y="10820"/>
                  <a:pt x="21249" y="10712"/>
                </a:cubicBezTo>
                <a:cubicBezTo>
                  <a:pt x="21242" y="9959"/>
                  <a:pt x="20702" y="9295"/>
                  <a:pt x="19933" y="9167"/>
                </a:cubicBezTo>
                <a:cubicBezTo>
                  <a:pt x="19797" y="9144"/>
                  <a:pt x="19662" y="9139"/>
                  <a:pt x="19532" y="9150"/>
                </a:cubicBezTo>
                <a:close/>
                <a:moveTo>
                  <a:pt x="1586" y="9157"/>
                </a:moveTo>
                <a:cubicBezTo>
                  <a:pt x="1016" y="9160"/>
                  <a:pt x="554" y="9391"/>
                  <a:pt x="280" y="9814"/>
                </a:cubicBezTo>
                <a:cubicBezTo>
                  <a:pt x="-350" y="10785"/>
                  <a:pt x="137" y="12084"/>
                  <a:pt x="1218" y="12317"/>
                </a:cubicBezTo>
                <a:cubicBezTo>
                  <a:pt x="1548" y="12388"/>
                  <a:pt x="1947" y="12336"/>
                  <a:pt x="2269" y="12175"/>
                </a:cubicBezTo>
                <a:cubicBezTo>
                  <a:pt x="3431" y="11593"/>
                  <a:pt x="3419" y="9876"/>
                  <a:pt x="2249" y="9305"/>
                </a:cubicBezTo>
                <a:cubicBezTo>
                  <a:pt x="1985" y="9177"/>
                  <a:pt x="1890" y="9155"/>
                  <a:pt x="1586" y="9157"/>
                </a:cubicBezTo>
                <a:close/>
                <a:moveTo>
                  <a:pt x="2725" y="13364"/>
                </a:moveTo>
                <a:cubicBezTo>
                  <a:pt x="2073" y="13364"/>
                  <a:pt x="1620" y="13652"/>
                  <a:pt x="1295" y="14275"/>
                </a:cubicBezTo>
                <a:cubicBezTo>
                  <a:pt x="1139" y="14575"/>
                  <a:pt x="1135" y="15287"/>
                  <a:pt x="1286" y="15619"/>
                </a:cubicBezTo>
                <a:cubicBezTo>
                  <a:pt x="1478" y="16044"/>
                  <a:pt x="1860" y="16382"/>
                  <a:pt x="2282" y="16504"/>
                </a:cubicBezTo>
                <a:cubicBezTo>
                  <a:pt x="2399" y="16538"/>
                  <a:pt x="2644" y="16559"/>
                  <a:pt x="2828" y="16550"/>
                </a:cubicBezTo>
                <a:cubicBezTo>
                  <a:pt x="3413" y="16522"/>
                  <a:pt x="3900" y="16197"/>
                  <a:pt x="4148" y="15662"/>
                </a:cubicBezTo>
                <a:cubicBezTo>
                  <a:pt x="4253" y="15436"/>
                  <a:pt x="4271" y="15336"/>
                  <a:pt x="4271" y="14945"/>
                </a:cubicBezTo>
                <a:cubicBezTo>
                  <a:pt x="4271" y="14400"/>
                  <a:pt x="4167" y="14140"/>
                  <a:pt x="3815" y="13790"/>
                </a:cubicBezTo>
                <a:cubicBezTo>
                  <a:pt x="3524" y="13499"/>
                  <a:pt x="3176" y="13364"/>
                  <a:pt x="2725" y="13364"/>
                </a:cubicBezTo>
                <a:close/>
                <a:moveTo>
                  <a:pt x="18419" y="13374"/>
                </a:moveTo>
                <a:cubicBezTo>
                  <a:pt x="18248" y="13399"/>
                  <a:pt x="18079" y="13453"/>
                  <a:pt x="17914" y="13535"/>
                </a:cubicBezTo>
                <a:cubicBezTo>
                  <a:pt x="17490" y="13748"/>
                  <a:pt x="17205" y="14150"/>
                  <a:pt x="17096" y="14691"/>
                </a:cubicBezTo>
                <a:cubicBezTo>
                  <a:pt x="17045" y="14941"/>
                  <a:pt x="17047" y="15026"/>
                  <a:pt x="17115" y="15309"/>
                </a:cubicBezTo>
                <a:cubicBezTo>
                  <a:pt x="17257" y="15894"/>
                  <a:pt x="17596" y="16282"/>
                  <a:pt x="18141" y="16481"/>
                </a:cubicBezTo>
                <a:cubicBezTo>
                  <a:pt x="18324" y="16548"/>
                  <a:pt x="18471" y="16566"/>
                  <a:pt x="18739" y="16550"/>
                </a:cubicBezTo>
                <a:cubicBezTo>
                  <a:pt x="19366" y="16514"/>
                  <a:pt x="19816" y="16204"/>
                  <a:pt x="20085" y="15619"/>
                </a:cubicBezTo>
                <a:cubicBezTo>
                  <a:pt x="20188" y="15393"/>
                  <a:pt x="20206" y="15287"/>
                  <a:pt x="20204" y="14945"/>
                </a:cubicBezTo>
                <a:cubicBezTo>
                  <a:pt x="20202" y="14461"/>
                  <a:pt x="20107" y="14205"/>
                  <a:pt x="19803" y="13869"/>
                </a:cubicBezTo>
                <a:cubicBezTo>
                  <a:pt x="19445" y="13472"/>
                  <a:pt x="18931" y="13297"/>
                  <a:pt x="18419" y="13374"/>
                </a:cubicBezTo>
                <a:close/>
                <a:moveTo>
                  <a:pt x="15446" y="16871"/>
                </a:moveTo>
                <a:cubicBezTo>
                  <a:pt x="15248" y="16883"/>
                  <a:pt x="15050" y="16934"/>
                  <a:pt x="14854" y="17026"/>
                </a:cubicBezTo>
                <a:cubicBezTo>
                  <a:pt x="13585" y="17624"/>
                  <a:pt x="13679" y="19530"/>
                  <a:pt x="15003" y="19998"/>
                </a:cubicBezTo>
                <a:cubicBezTo>
                  <a:pt x="15535" y="20185"/>
                  <a:pt x="16168" y="20060"/>
                  <a:pt x="16591" y="19681"/>
                </a:cubicBezTo>
                <a:cubicBezTo>
                  <a:pt x="16683" y="19599"/>
                  <a:pt x="16831" y="19397"/>
                  <a:pt x="16918" y="19232"/>
                </a:cubicBezTo>
                <a:cubicBezTo>
                  <a:pt x="17067" y="18950"/>
                  <a:pt x="17077" y="18904"/>
                  <a:pt x="17077" y="18479"/>
                </a:cubicBezTo>
                <a:cubicBezTo>
                  <a:pt x="17077" y="18053"/>
                  <a:pt x="17065" y="18006"/>
                  <a:pt x="16915" y="17722"/>
                </a:cubicBezTo>
                <a:cubicBezTo>
                  <a:pt x="16609" y="17146"/>
                  <a:pt x="16041" y="16834"/>
                  <a:pt x="15446" y="16871"/>
                </a:cubicBezTo>
                <a:close/>
                <a:moveTo>
                  <a:pt x="5743" y="16884"/>
                </a:moveTo>
                <a:cubicBezTo>
                  <a:pt x="5580" y="16907"/>
                  <a:pt x="5415" y="16957"/>
                  <a:pt x="5241" y="17042"/>
                </a:cubicBezTo>
                <a:cubicBezTo>
                  <a:pt x="4246" y="17530"/>
                  <a:pt x="4058" y="18898"/>
                  <a:pt x="4879" y="19664"/>
                </a:cubicBezTo>
                <a:cubicBezTo>
                  <a:pt x="5045" y="19819"/>
                  <a:pt x="5221" y="19926"/>
                  <a:pt x="5423" y="19998"/>
                </a:cubicBezTo>
                <a:cubicBezTo>
                  <a:pt x="5996" y="20200"/>
                  <a:pt x="6729" y="20021"/>
                  <a:pt x="7101" y="19588"/>
                </a:cubicBezTo>
                <a:cubicBezTo>
                  <a:pt x="7379" y="19266"/>
                  <a:pt x="7496" y="18938"/>
                  <a:pt x="7496" y="18479"/>
                </a:cubicBezTo>
                <a:cubicBezTo>
                  <a:pt x="7496" y="18139"/>
                  <a:pt x="7473" y="18027"/>
                  <a:pt x="7370" y="17802"/>
                </a:cubicBezTo>
                <a:cubicBezTo>
                  <a:pt x="7147" y="17315"/>
                  <a:pt x="6769" y="17015"/>
                  <a:pt x="6241" y="16904"/>
                </a:cubicBezTo>
                <a:cubicBezTo>
                  <a:pt x="6068" y="16867"/>
                  <a:pt x="5906" y="16861"/>
                  <a:pt x="5743" y="16884"/>
                </a:cubicBezTo>
                <a:close/>
                <a:moveTo>
                  <a:pt x="10507" y="18300"/>
                </a:moveTo>
                <a:cubicBezTo>
                  <a:pt x="9972" y="18342"/>
                  <a:pt x="9463" y="18665"/>
                  <a:pt x="9210" y="19169"/>
                </a:cubicBezTo>
                <a:cubicBezTo>
                  <a:pt x="9037" y="19514"/>
                  <a:pt x="9012" y="20110"/>
                  <a:pt x="9152" y="20490"/>
                </a:cubicBezTo>
                <a:cubicBezTo>
                  <a:pt x="9342" y="21004"/>
                  <a:pt x="9808" y="21392"/>
                  <a:pt x="10352" y="21484"/>
                </a:cubicBezTo>
                <a:cubicBezTo>
                  <a:pt x="11044" y="21600"/>
                  <a:pt x="11696" y="21271"/>
                  <a:pt x="12005" y="20651"/>
                </a:cubicBezTo>
                <a:cubicBezTo>
                  <a:pt x="12156" y="20348"/>
                  <a:pt x="12170" y="20294"/>
                  <a:pt x="12170" y="19892"/>
                </a:cubicBezTo>
                <a:cubicBezTo>
                  <a:pt x="12170" y="19510"/>
                  <a:pt x="12153" y="19426"/>
                  <a:pt x="12037" y="19195"/>
                </a:cubicBezTo>
                <a:cubicBezTo>
                  <a:pt x="11809" y="18740"/>
                  <a:pt x="11524" y="18499"/>
                  <a:pt x="11044" y="18357"/>
                </a:cubicBezTo>
                <a:cubicBezTo>
                  <a:pt x="10868" y="18304"/>
                  <a:pt x="10686" y="18286"/>
                  <a:pt x="10507" y="18300"/>
                </a:cubicBezTo>
                <a:close/>
              </a:path>
            </a:pathLst>
          </a:custGeom>
          <a:ln w="12700">
            <a:miter lim="400000"/>
          </a:ln>
        </p:spPr>
      </p:pic>
      <p:sp>
        <p:nvSpPr>
          <p:cNvPr id="285" name="Wikimedia Commons, 2011"/>
          <p:cNvSpPr txBox="1"/>
          <p:nvPr/>
        </p:nvSpPr>
        <p:spPr>
          <a:xfrm>
            <a:off x="5555679" y="5141409"/>
            <a:ext cx="207287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chemeClr val="accent4">
                    <a:lumOff val="13999"/>
                  </a:schemeClr>
                </a:solidFill>
                <a:latin typeface="D-DIN"/>
                <a:ea typeface="D-DIN"/>
                <a:cs typeface="D-DIN"/>
                <a:sym typeface="D-DIN"/>
              </a:defRPr>
            </a:lvl1pPr>
          </a:lstStyle>
          <a:p>
            <a:pPr/>
            <a:r>
              <a:t>Wikimedia Commons, 2011</a:t>
            </a:r>
          </a:p>
        </p:txBody>
      </p:sp>
      <p:sp>
        <p:nvSpPr>
          <p:cNvPr id="286" name="Häufigkeit: ca. 4% der Bevölkerung, unter Künstler*innen etwa 20-25%, häufiger bei bilingual aufgewachsenen Menschen…"/>
          <p:cNvSpPr txBox="1"/>
          <p:nvPr/>
        </p:nvSpPr>
        <p:spPr>
          <a:xfrm>
            <a:off x="209316" y="1394815"/>
            <a:ext cx="5015890" cy="34321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lnSpc>
                <a:spcPts val="2200"/>
              </a:lnSpc>
              <a:buSzPct val="100000"/>
              <a:buChar char="•"/>
              <a:defRPr sz="1600">
                <a:latin typeface="D-DIN"/>
                <a:ea typeface="D-DIN"/>
                <a:cs typeface="D-DIN"/>
                <a:sym typeface="D-DIN"/>
              </a:defRPr>
            </a:pPr>
            <a:r>
              <a:t>Häufigkeit: ca. 4% der Bevölkerung, unter Künstler*innen etwa 20-25%, häufiger bei bilingual aufgewachsenen Menschen</a:t>
            </a:r>
          </a:p>
          <a:p>
            <a:pPr marL="180473" indent="-180473">
              <a:lnSpc>
                <a:spcPts val="2200"/>
              </a:lnSpc>
              <a:buSzPct val="100000"/>
              <a:buChar char="•"/>
              <a:defRPr sz="1600">
                <a:latin typeface="D-DIN"/>
                <a:ea typeface="D-DIN"/>
                <a:cs typeface="D-DIN"/>
                <a:sym typeface="D-DIN"/>
              </a:defRPr>
            </a:pPr>
          </a:p>
          <a:p>
            <a:pPr marL="180473" indent="-180473">
              <a:lnSpc>
                <a:spcPts val="2200"/>
              </a:lnSpc>
              <a:buSzPct val="100000"/>
              <a:buChar char="•"/>
              <a:defRPr sz="1600">
                <a:latin typeface="D-DIN"/>
                <a:ea typeface="D-DIN"/>
                <a:cs typeface="D-DIN"/>
                <a:sym typeface="D-DIN"/>
              </a:defRPr>
            </a:pPr>
            <a:r>
              <a:t>Kopplung von sensorischen Informationen: </a:t>
            </a:r>
            <a:r>
              <a:rPr b="1"/>
              <a:t>meist Farben/Formen mit Graphemen, Tönen, Geruch, Geschmack, Schmerz, Berührungen, aber auch mit Emotionen, Raum oder Zeit</a:t>
            </a:r>
          </a:p>
          <a:p>
            <a:pPr lvl="1" marL="561473" indent="-180473">
              <a:lnSpc>
                <a:spcPts val="2200"/>
              </a:lnSpc>
              <a:buSzPct val="100000"/>
              <a:buChar char="•"/>
              <a:defRPr sz="1500">
                <a:latin typeface="D-DIN"/>
                <a:ea typeface="D-DIN"/>
                <a:cs typeface="D-DIN"/>
                <a:sym typeface="D-DIN"/>
              </a:defRPr>
            </a:pPr>
            <a:r>
              <a:t>Auslöser: </a:t>
            </a:r>
            <a:r>
              <a:rPr b="1"/>
              <a:t>Inducer, </a:t>
            </a:r>
            <a:r>
              <a:t>Zusatz-Information: </a:t>
            </a:r>
            <a:r>
              <a:rPr b="1"/>
              <a:t>Concurrent</a:t>
            </a:r>
            <a:endParaRPr b="1"/>
          </a:p>
          <a:p>
            <a:pPr lvl="1" marL="561473" indent="-180473">
              <a:lnSpc>
                <a:spcPts val="2200"/>
              </a:lnSpc>
              <a:buSzPct val="100000"/>
              <a:buChar char="•"/>
              <a:defRPr sz="1500">
                <a:latin typeface="D-DIN"/>
                <a:ea typeface="D-DIN"/>
                <a:cs typeface="D-DIN"/>
                <a:sym typeface="D-DIN"/>
              </a:defRPr>
            </a:pPr>
            <a:r>
              <a:t>externer sensorischer Input nicht erforderlich</a:t>
            </a:r>
          </a:p>
          <a:p>
            <a:pPr lvl="1" marL="561473" indent="-180473">
              <a:lnSpc>
                <a:spcPts val="2200"/>
              </a:lnSpc>
              <a:buSzPct val="100000"/>
              <a:buChar char="•"/>
              <a:defRPr sz="1500">
                <a:latin typeface="D-DIN"/>
                <a:ea typeface="D-DIN"/>
                <a:cs typeface="D-DIN"/>
                <a:sym typeface="D-DIN"/>
              </a:defRPr>
            </a:pPr>
            <a:r>
              <a:t>Concurrent ≠ Halluzination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91" name="Titel 1"/>
          <p:cNvSpPr txBox="1"/>
          <p:nvPr>
            <p:ph type="title"/>
          </p:nvPr>
        </p:nvSpPr>
        <p:spPr>
          <a:xfrm>
            <a:off x="-41042" y="231791"/>
            <a:ext cx="6879077" cy="1115768"/>
          </a:xfrm>
          <a:prstGeom prst="rect">
            <a:avLst/>
          </a:prstGeom>
        </p:spPr>
        <p:txBody>
          <a:bodyPr/>
          <a:lstStyle/>
          <a:p>
            <a:pPr lvl="2" indent="397763" algn="l" defTabSz="397763">
              <a:lnSpc>
                <a:spcPct val="110000"/>
              </a:lnSpc>
              <a:defRPr b="1" sz="2262">
                <a:solidFill>
                  <a:schemeClr val="accent3">
                    <a:lumOff val="44000"/>
                  </a:schemeClr>
                </a:solidFill>
              </a:defRPr>
            </a:pPr>
            <a:r>
              <a:t>Evidenz für Interaktion </a:t>
            </a:r>
          </a:p>
          <a:p>
            <a:pPr lvl="2" indent="397763" algn="l" defTabSz="397763">
              <a:lnSpc>
                <a:spcPct val="110000"/>
              </a:lnSpc>
              <a:defRPr b="1" sz="2262">
                <a:solidFill>
                  <a:schemeClr val="accent3">
                    <a:lumOff val="44000"/>
                  </a:schemeClr>
                </a:solidFill>
              </a:defRPr>
            </a:pPr>
            <a:r>
              <a:t>zwischen Modalitäten: Synästhesie</a:t>
            </a:r>
          </a:p>
        </p:txBody>
      </p:sp>
      <p:sp>
        <p:nvSpPr>
          <p:cNvPr id="292" name="Abbildung 4…"/>
          <p:cNvSpPr txBox="1"/>
          <p:nvPr/>
        </p:nvSpPr>
        <p:spPr>
          <a:xfrm>
            <a:off x="5337290" y="1815044"/>
            <a:ext cx="3197572"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4</a:t>
            </a:r>
          </a:p>
          <a:p>
            <a:pPr defTabSz="457200">
              <a:defRPr i="1" sz="800">
                <a:solidFill>
                  <a:schemeClr val="accent4"/>
                </a:solidFill>
                <a:latin typeface="D-DIN"/>
                <a:ea typeface="D-DIN"/>
                <a:cs typeface="D-DIN"/>
                <a:sym typeface="D-DIN"/>
              </a:defRPr>
            </a:pPr>
            <a:r>
              <a:t>Beispiel für Synästhesie: Der Pianist Scriabin nahm Farben wahr, wenn er Musik hörte - hier durch farbige Tonarten im Quintenzirkel illustriert.</a:t>
            </a:r>
          </a:p>
        </p:txBody>
      </p:sp>
      <p:pic>
        <p:nvPicPr>
          <p:cNvPr id="293" name="synästhesie.png" descr="synästhesie.png"/>
          <p:cNvPicPr>
            <a:picLocks noChangeAspect="1"/>
          </p:cNvPicPr>
          <p:nvPr/>
        </p:nvPicPr>
        <p:blipFill>
          <a:blip r:embed="rId3">
            <a:extLst/>
          </a:blip>
          <a:srcRect l="9619" t="8286" r="9630" b="6884"/>
          <a:stretch>
            <a:fillRect/>
          </a:stretch>
        </p:blipFill>
        <p:spPr>
          <a:xfrm>
            <a:off x="5641932" y="2454551"/>
            <a:ext cx="2607222" cy="2584853"/>
          </a:xfrm>
          <a:custGeom>
            <a:avLst/>
            <a:gdLst/>
            <a:ahLst/>
            <a:cxnLst>
              <a:cxn ang="0">
                <a:pos x="wd2" y="hd2"/>
              </a:cxn>
              <a:cxn ang="5400000">
                <a:pos x="wd2" y="hd2"/>
              </a:cxn>
              <a:cxn ang="10800000">
                <a:pos x="wd2" y="hd2"/>
              </a:cxn>
              <a:cxn ang="16200000">
                <a:pos x="wd2" y="hd2"/>
              </a:cxn>
            </a:cxnLst>
            <a:rect l="0" t="0" r="r" b="b"/>
            <a:pathLst>
              <a:path w="21249" h="21507" fill="norm" stroke="1" extrusionOk="0">
                <a:moveTo>
                  <a:pt x="10640" y="0"/>
                </a:moveTo>
                <a:cubicBezTo>
                  <a:pt x="9985" y="0"/>
                  <a:pt x="9497" y="290"/>
                  <a:pt x="9223" y="842"/>
                </a:cubicBezTo>
                <a:cubicBezTo>
                  <a:pt x="9108" y="1075"/>
                  <a:pt x="9081" y="1191"/>
                  <a:pt x="9068" y="1539"/>
                </a:cubicBezTo>
                <a:cubicBezTo>
                  <a:pt x="9053" y="1920"/>
                  <a:pt x="9064" y="1983"/>
                  <a:pt x="9191" y="2259"/>
                </a:cubicBezTo>
                <a:cubicBezTo>
                  <a:pt x="9396" y="2708"/>
                  <a:pt x="9693" y="2977"/>
                  <a:pt x="10158" y="3134"/>
                </a:cubicBezTo>
                <a:cubicBezTo>
                  <a:pt x="10458" y="3235"/>
                  <a:pt x="10995" y="3191"/>
                  <a:pt x="11309" y="3038"/>
                </a:cubicBezTo>
                <a:cubicBezTo>
                  <a:pt x="11616" y="2889"/>
                  <a:pt x="11923" y="2570"/>
                  <a:pt x="12066" y="2252"/>
                </a:cubicBezTo>
                <a:cubicBezTo>
                  <a:pt x="12221" y="1909"/>
                  <a:pt x="12212" y="1261"/>
                  <a:pt x="12047" y="902"/>
                </a:cubicBezTo>
                <a:cubicBezTo>
                  <a:pt x="11888" y="556"/>
                  <a:pt x="11642" y="311"/>
                  <a:pt x="11287" y="139"/>
                </a:cubicBezTo>
                <a:cubicBezTo>
                  <a:pt x="11049" y="24"/>
                  <a:pt x="10940" y="0"/>
                  <a:pt x="10640" y="0"/>
                </a:cubicBezTo>
                <a:close/>
                <a:moveTo>
                  <a:pt x="15045" y="1070"/>
                </a:moveTo>
                <a:cubicBezTo>
                  <a:pt x="14784" y="1059"/>
                  <a:pt x="14520" y="1117"/>
                  <a:pt x="14262" y="1245"/>
                </a:cubicBezTo>
                <a:cubicBezTo>
                  <a:pt x="13716" y="1517"/>
                  <a:pt x="13409" y="2034"/>
                  <a:pt x="13409" y="2675"/>
                </a:cubicBezTo>
                <a:cubicBezTo>
                  <a:pt x="13409" y="3430"/>
                  <a:pt x="13854" y="4025"/>
                  <a:pt x="14573" y="4233"/>
                </a:cubicBezTo>
                <a:cubicBezTo>
                  <a:pt x="15125" y="4393"/>
                  <a:pt x="15821" y="4160"/>
                  <a:pt x="16197" y="3689"/>
                </a:cubicBezTo>
                <a:cubicBezTo>
                  <a:pt x="16781" y="2954"/>
                  <a:pt x="16592" y="1776"/>
                  <a:pt x="15815" y="1311"/>
                </a:cubicBezTo>
                <a:cubicBezTo>
                  <a:pt x="15564" y="1161"/>
                  <a:pt x="15306" y="1081"/>
                  <a:pt x="15045" y="1070"/>
                </a:cubicBezTo>
                <a:close/>
                <a:moveTo>
                  <a:pt x="6147" y="1080"/>
                </a:moveTo>
                <a:cubicBezTo>
                  <a:pt x="5696" y="1041"/>
                  <a:pt x="5221" y="1197"/>
                  <a:pt x="4856" y="1605"/>
                </a:cubicBezTo>
                <a:cubicBezTo>
                  <a:pt x="4074" y="2480"/>
                  <a:pt x="4478" y="3907"/>
                  <a:pt x="5600" y="4223"/>
                </a:cubicBezTo>
                <a:cubicBezTo>
                  <a:pt x="6154" y="4380"/>
                  <a:pt x="6699" y="4228"/>
                  <a:pt x="7121" y="3797"/>
                </a:cubicBezTo>
                <a:cubicBezTo>
                  <a:pt x="7457" y="3453"/>
                  <a:pt x="7586" y="3144"/>
                  <a:pt x="7586" y="2675"/>
                </a:cubicBezTo>
                <a:cubicBezTo>
                  <a:pt x="7586" y="1757"/>
                  <a:pt x="6899" y="1145"/>
                  <a:pt x="6147" y="1080"/>
                </a:cubicBezTo>
                <a:close/>
                <a:moveTo>
                  <a:pt x="18568" y="4461"/>
                </a:moveTo>
                <a:cubicBezTo>
                  <a:pt x="17750" y="4379"/>
                  <a:pt x="17005" y="4935"/>
                  <a:pt x="16873" y="5799"/>
                </a:cubicBezTo>
                <a:cubicBezTo>
                  <a:pt x="16743" y="6646"/>
                  <a:pt x="17213" y="7379"/>
                  <a:pt x="18034" y="7611"/>
                </a:cubicBezTo>
                <a:cubicBezTo>
                  <a:pt x="18711" y="7803"/>
                  <a:pt x="19458" y="7475"/>
                  <a:pt x="19806" y="6829"/>
                </a:cubicBezTo>
                <a:cubicBezTo>
                  <a:pt x="19965" y="6534"/>
                  <a:pt x="19975" y="6493"/>
                  <a:pt x="19975" y="6063"/>
                </a:cubicBezTo>
                <a:cubicBezTo>
                  <a:pt x="19975" y="5663"/>
                  <a:pt x="19958" y="5576"/>
                  <a:pt x="19842" y="5336"/>
                </a:cubicBezTo>
                <a:cubicBezTo>
                  <a:pt x="19656" y="4950"/>
                  <a:pt x="19337" y="4673"/>
                  <a:pt x="18923" y="4537"/>
                </a:cubicBezTo>
                <a:cubicBezTo>
                  <a:pt x="18805" y="4498"/>
                  <a:pt x="18684" y="4473"/>
                  <a:pt x="18568" y="4461"/>
                </a:cubicBezTo>
                <a:close/>
                <a:moveTo>
                  <a:pt x="2796" y="4465"/>
                </a:moveTo>
                <a:cubicBezTo>
                  <a:pt x="2439" y="4464"/>
                  <a:pt x="2366" y="4482"/>
                  <a:pt x="2085" y="4623"/>
                </a:cubicBezTo>
                <a:cubicBezTo>
                  <a:pt x="1740" y="4796"/>
                  <a:pt x="1507" y="5045"/>
                  <a:pt x="1350" y="5406"/>
                </a:cubicBezTo>
                <a:cubicBezTo>
                  <a:pt x="941" y="6352"/>
                  <a:pt x="1534" y="7475"/>
                  <a:pt x="2528" y="7631"/>
                </a:cubicBezTo>
                <a:cubicBezTo>
                  <a:pt x="3411" y="7770"/>
                  <a:pt x="4167" y="7222"/>
                  <a:pt x="4339" y="6320"/>
                </a:cubicBezTo>
                <a:cubicBezTo>
                  <a:pt x="4471" y="5631"/>
                  <a:pt x="4097" y="4896"/>
                  <a:pt x="3459" y="4593"/>
                </a:cubicBezTo>
                <a:cubicBezTo>
                  <a:pt x="3240" y="4489"/>
                  <a:pt x="3127" y="4465"/>
                  <a:pt x="2796" y="4465"/>
                </a:cubicBezTo>
                <a:close/>
                <a:moveTo>
                  <a:pt x="19532" y="9150"/>
                </a:moveTo>
                <a:cubicBezTo>
                  <a:pt x="19141" y="9183"/>
                  <a:pt x="18785" y="9363"/>
                  <a:pt x="18509" y="9672"/>
                </a:cubicBezTo>
                <a:cubicBezTo>
                  <a:pt x="17724" y="10551"/>
                  <a:pt x="18126" y="11977"/>
                  <a:pt x="19250" y="12294"/>
                </a:cubicBezTo>
                <a:cubicBezTo>
                  <a:pt x="20141" y="12545"/>
                  <a:pt x="21035" y="11974"/>
                  <a:pt x="21220" y="11039"/>
                </a:cubicBezTo>
                <a:cubicBezTo>
                  <a:pt x="21242" y="10929"/>
                  <a:pt x="21250" y="10820"/>
                  <a:pt x="21249" y="10712"/>
                </a:cubicBezTo>
                <a:cubicBezTo>
                  <a:pt x="21242" y="9959"/>
                  <a:pt x="20702" y="9295"/>
                  <a:pt x="19933" y="9167"/>
                </a:cubicBezTo>
                <a:cubicBezTo>
                  <a:pt x="19797" y="9144"/>
                  <a:pt x="19662" y="9139"/>
                  <a:pt x="19532" y="9150"/>
                </a:cubicBezTo>
                <a:close/>
                <a:moveTo>
                  <a:pt x="1586" y="9157"/>
                </a:moveTo>
                <a:cubicBezTo>
                  <a:pt x="1016" y="9160"/>
                  <a:pt x="554" y="9391"/>
                  <a:pt x="280" y="9814"/>
                </a:cubicBezTo>
                <a:cubicBezTo>
                  <a:pt x="-350" y="10785"/>
                  <a:pt x="137" y="12084"/>
                  <a:pt x="1218" y="12317"/>
                </a:cubicBezTo>
                <a:cubicBezTo>
                  <a:pt x="1548" y="12388"/>
                  <a:pt x="1947" y="12336"/>
                  <a:pt x="2269" y="12175"/>
                </a:cubicBezTo>
                <a:cubicBezTo>
                  <a:pt x="3431" y="11593"/>
                  <a:pt x="3419" y="9876"/>
                  <a:pt x="2249" y="9305"/>
                </a:cubicBezTo>
                <a:cubicBezTo>
                  <a:pt x="1985" y="9177"/>
                  <a:pt x="1890" y="9155"/>
                  <a:pt x="1586" y="9157"/>
                </a:cubicBezTo>
                <a:close/>
                <a:moveTo>
                  <a:pt x="2725" y="13364"/>
                </a:moveTo>
                <a:cubicBezTo>
                  <a:pt x="2073" y="13364"/>
                  <a:pt x="1620" y="13652"/>
                  <a:pt x="1295" y="14275"/>
                </a:cubicBezTo>
                <a:cubicBezTo>
                  <a:pt x="1139" y="14575"/>
                  <a:pt x="1135" y="15287"/>
                  <a:pt x="1286" y="15619"/>
                </a:cubicBezTo>
                <a:cubicBezTo>
                  <a:pt x="1478" y="16044"/>
                  <a:pt x="1860" y="16382"/>
                  <a:pt x="2282" y="16504"/>
                </a:cubicBezTo>
                <a:cubicBezTo>
                  <a:pt x="2399" y="16538"/>
                  <a:pt x="2644" y="16559"/>
                  <a:pt x="2828" y="16550"/>
                </a:cubicBezTo>
                <a:cubicBezTo>
                  <a:pt x="3413" y="16522"/>
                  <a:pt x="3900" y="16197"/>
                  <a:pt x="4148" y="15662"/>
                </a:cubicBezTo>
                <a:cubicBezTo>
                  <a:pt x="4253" y="15436"/>
                  <a:pt x="4271" y="15336"/>
                  <a:pt x="4271" y="14945"/>
                </a:cubicBezTo>
                <a:cubicBezTo>
                  <a:pt x="4271" y="14400"/>
                  <a:pt x="4167" y="14140"/>
                  <a:pt x="3815" y="13790"/>
                </a:cubicBezTo>
                <a:cubicBezTo>
                  <a:pt x="3524" y="13499"/>
                  <a:pt x="3176" y="13364"/>
                  <a:pt x="2725" y="13364"/>
                </a:cubicBezTo>
                <a:close/>
                <a:moveTo>
                  <a:pt x="18419" y="13374"/>
                </a:moveTo>
                <a:cubicBezTo>
                  <a:pt x="18248" y="13399"/>
                  <a:pt x="18079" y="13453"/>
                  <a:pt x="17914" y="13535"/>
                </a:cubicBezTo>
                <a:cubicBezTo>
                  <a:pt x="17490" y="13748"/>
                  <a:pt x="17205" y="14150"/>
                  <a:pt x="17096" y="14691"/>
                </a:cubicBezTo>
                <a:cubicBezTo>
                  <a:pt x="17045" y="14941"/>
                  <a:pt x="17047" y="15026"/>
                  <a:pt x="17115" y="15309"/>
                </a:cubicBezTo>
                <a:cubicBezTo>
                  <a:pt x="17257" y="15894"/>
                  <a:pt x="17596" y="16282"/>
                  <a:pt x="18141" y="16481"/>
                </a:cubicBezTo>
                <a:cubicBezTo>
                  <a:pt x="18324" y="16548"/>
                  <a:pt x="18471" y="16566"/>
                  <a:pt x="18739" y="16550"/>
                </a:cubicBezTo>
                <a:cubicBezTo>
                  <a:pt x="19366" y="16514"/>
                  <a:pt x="19816" y="16204"/>
                  <a:pt x="20085" y="15619"/>
                </a:cubicBezTo>
                <a:cubicBezTo>
                  <a:pt x="20188" y="15393"/>
                  <a:pt x="20206" y="15287"/>
                  <a:pt x="20204" y="14945"/>
                </a:cubicBezTo>
                <a:cubicBezTo>
                  <a:pt x="20202" y="14461"/>
                  <a:pt x="20107" y="14205"/>
                  <a:pt x="19803" y="13869"/>
                </a:cubicBezTo>
                <a:cubicBezTo>
                  <a:pt x="19445" y="13472"/>
                  <a:pt x="18931" y="13297"/>
                  <a:pt x="18419" y="13374"/>
                </a:cubicBezTo>
                <a:close/>
                <a:moveTo>
                  <a:pt x="15446" y="16871"/>
                </a:moveTo>
                <a:cubicBezTo>
                  <a:pt x="15248" y="16883"/>
                  <a:pt x="15050" y="16934"/>
                  <a:pt x="14854" y="17026"/>
                </a:cubicBezTo>
                <a:cubicBezTo>
                  <a:pt x="13585" y="17624"/>
                  <a:pt x="13679" y="19530"/>
                  <a:pt x="15003" y="19998"/>
                </a:cubicBezTo>
                <a:cubicBezTo>
                  <a:pt x="15535" y="20185"/>
                  <a:pt x="16168" y="20060"/>
                  <a:pt x="16591" y="19681"/>
                </a:cubicBezTo>
                <a:cubicBezTo>
                  <a:pt x="16683" y="19599"/>
                  <a:pt x="16831" y="19397"/>
                  <a:pt x="16918" y="19232"/>
                </a:cubicBezTo>
                <a:cubicBezTo>
                  <a:pt x="17067" y="18950"/>
                  <a:pt x="17077" y="18904"/>
                  <a:pt x="17077" y="18479"/>
                </a:cubicBezTo>
                <a:cubicBezTo>
                  <a:pt x="17077" y="18053"/>
                  <a:pt x="17065" y="18006"/>
                  <a:pt x="16915" y="17722"/>
                </a:cubicBezTo>
                <a:cubicBezTo>
                  <a:pt x="16609" y="17146"/>
                  <a:pt x="16041" y="16834"/>
                  <a:pt x="15446" y="16871"/>
                </a:cubicBezTo>
                <a:close/>
                <a:moveTo>
                  <a:pt x="5743" y="16884"/>
                </a:moveTo>
                <a:cubicBezTo>
                  <a:pt x="5580" y="16907"/>
                  <a:pt x="5415" y="16957"/>
                  <a:pt x="5241" y="17042"/>
                </a:cubicBezTo>
                <a:cubicBezTo>
                  <a:pt x="4246" y="17530"/>
                  <a:pt x="4058" y="18898"/>
                  <a:pt x="4879" y="19664"/>
                </a:cubicBezTo>
                <a:cubicBezTo>
                  <a:pt x="5045" y="19819"/>
                  <a:pt x="5221" y="19926"/>
                  <a:pt x="5423" y="19998"/>
                </a:cubicBezTo>
                <a:cubicBezTo>
                  <a:pt x="5996" y="20200"/>
                  <a:pt x="6729" y="20021"/>
                  <a:pt x="7101" y="19588"/>
                </a:cubicBezTo>
                <a:cubicBezTo>
                  <a:pt x="7379" y="19266"/>
                  <a:pt x="7496" y="18938"/>
                  <a:pt x="7496" y="18479"/>
                </a:cubicBezTo>
                <a:cubicBezTo>
                  <a:pt x="7496" y="18139"/>
                  <a:pt x="7473" y="18027"/>
                  <a:pt x="7370" y="17802"/>
                </a:cubicBezTo>
                <a:cubicBezTo>
                  <a:pt x="7147" y="17315"/>
                  <a:pt x="6769" y="17015"/>
                  <a:pt x="6241" y="16904"/>
                </a:cubicBezTo>
                <a:cubicBezTo>
                  <a:pt x="6068" y="16867"/>
                  <a:pt x="5906" y="16861"/>
                  <a:pt x="5743" y="16884"/>
                </a:cubicBezTo>
                <a:close/>
                <a:moveTo>
                  <a:pt x="10507" y="18300"/>
                </a:moveTo>
                <a:cubicBezTo>
                  <a:pt x="9972" y="18342"/>
                  <a:pt x="9463" y="18665"/>
                  <a:pt x="9210" y="19169"/>
                </a:cubicBezTo>
                <a:cubicBezTo>
                  <a:pt x="9037" y="19514"/>
                  <a:pt x="9012" y="20110"/>
                  <a:pt x="9152" y="20490"/>
                </a:cubicBezTo>
                <a:cubicBezTo>
                  <a:pt x="9342" y="21004"/>
                  <a:pt x="9808" y="21392"/>
                  <a:pt x="10352" y="21484"/>
                </a:cubicBezTo>
                <a:cubicBezTo>
                  <a:pt x="11044" y="21600"/>
                  <a:pt x="11696" y="21271"/>
                  <a:pt x="12005" y="20651"/>
                </a:cubicBezTo>
                <a:cubicBezTo>
                  <a:pt x="12156" y="20348"/>
                  <a:pt x="12170" y="20294"/>
                  <a:pt x="12170" y="19892"/>
                </a:cubicBezTo>
                <a:cubicBezTo>
                  <a:pt x="12170" y="19510"/>
                  <a:pt x="12153" y="19426"/>
                  <a:pt x="12037" y="19195"/>
                </a:cubicBezTo>
                <a:cubicBezTo>
                  <a:pt x="11809" y="18740"/>
                  <a:pt x="11524" y="18499"/>
                  <a:pt x="11044" y="18357"/>
                </a:cubicBezTo>
                <a:cubicBezTo>
                  <a:pt x="10868" y="18304"/>
                  <a:pt x="10686" y="18286"/>
                  <a:pt x="10507" y="18300"/>
                </a:cubicBezTo>
                <a:close/>
              </a:path>
            </a:pathLst>
          </a:custGeom>
          <a:ln w="12700">
            <a:miter lim="400000"/>
          </a:ln>
        </p:spPr>
      </p:pic>
      <p:sp>
        <p:nvSpPr>
          <p:cNvPr id="294" name="Wikimedia Commons, 2011"/>
          <p:cNvSpPr txBox="1"/>
          <p:nvPr/>
        </p:nvSpPr>
        <p:spPr>
          <a:xfrm>
            <a:off x="5555679" y="5141409"/>
            <a:ext cx="207287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chemeClr val="accent4">
                    <a:lumOff val="13999"/>
                  </a:schemeClr>
                </a:solidFill>
                <a:latin typeface="D-DIN"/>
                <a:ea typeface="D-DIN"/>
                <a:cs typeface="D-DIN"/>
                <a:sym typeface="D-DIN"/>
              </a:defRPr>
            </a:lvl1pPr>
          </a:lstStyle>
          <a:p>
            <a:pPr/>
            <a:r>
              <a:t>Wikimedia Commons, 2011</a:t>
            </a:r>
          </a:p>
        </p:txBody>
      </p:sp>
      <p:sp>
        <p:nvSpPr>
          <p:cNvPr id="295" name="Häufigkeit: ca. 4% der Bevölkerung, unter Künstler*innen etwa 20-25%, häufiger bei bilingual aufgewachsenen Menschen…"/>
          <p:cNvSpPr txBox="1"/>
          <p:nvPr/>
        </p:nvSpPr>
        <p:spPr>
          <a:xfrm>
            <a:off x="209316" y="1394815"/>
            <a:ext cx="5015890" cy="45497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lnSpc>
                <a:spcPts val="2200"/>
              </a:lnSpc>
              <a:buSzPct val="100000"/>
              <a:buChar char="•"/>
              <a:defRPr sz="1600">
                <a:latin typeface="D-DIN"/>
                <a:ea typeface="D-DIN"/>
                <a:cs typeface="D-DIN"/>
                <a:sym typeface="D-DIN"/>
              </a:defRPr>
            </a:pPr>
            <a:r>
              <a:t>Häufigkeit: ca. 4% der Bevölkerung, unter Künstler*innen etwa 20-25%, häufiger bei bilingual aufgewachsenen Menschen</a:t>
            </a:r>
          </a:p>
          <a:p>
            <a:pPr marL="180473" indent="-180473">
              <a:lnSpc>
                <a:spcPts val="2200"/>
              </a:lnSpc>
              <a:buSzPct val="100000"/>
              <a:buChar char="•"/>
              <a:defRPr sz="1600">
                <a:latin typeface="D-DIN"/>
                <a:ea typeface="D-DIN"/>
                <a:cs typeface="D-DIN"/>
                <a:sym typeface="D-DIN"/>
              </a:defRPr>
            </a:pPr>
          </a:p>
          <a:p>
            <a:pPr marL="180473" indent="-180473">
              <a:lnSpc>
                <a:spcPts val="2200"/>
              </a:lnSpc>
              <a:buSzPct val="100000"/>
              <a:buChar char="•"/>
              <a:defRPr sz="1600">
                <a:latin typeface="D-DIN"/>
                <a:ea typeface="D-DIN"/>
                <a:cs typeface="D-DIN"/>
                <a:sym typeface="D-DIN"/>
              </a:defRPr>
            </a:pPr>
            <a:r>
              <a:t>Kopplung von sensorischen Informationen: </a:t>
            </a:r>
            <a:r>
              <a:rPr b="1"/>
              <a:t>meist Farben/Formen mit Graphemen, Tönen, Geruch, Geschmack, Schmerz, Berührungen, aber auch mit Emotionen</a:t>
            </a:r>
          </a:p>
          <a:p>
            <a:pPr lvl="1" marL="561473" indent="-180473">
              <a:lnSpc>
                <a:spcPts val="2200"/>
              </a:lnSpc>
              <a:buSzPct val="100000"/>
              <a:buChar char="•"/>
              <a:defRPr sz="1500">
                <a:latin typeface="D-DIN"/>
                <a:ea typeface="D-DIN"/>
                <a:cs typeface="D-DIN"/>
                <a:sym typeface="D-DIN"/>
              </a:defRPr>
            </a:pPr>
            <a:r>
              <a:t>Auslöser: </a:t>
            </a:r>
            <a:r>
              <a:rPr b="1"/>
              <a:t>Inducer, </a:t>
            </a:r>
            <a:r>
              <a:t>Zusatz-Information: </a:t>
            </a:r>
            <a:r>
              <a:rPr b="1"/>
              <a:t>Concurrent</a:t>
            </a:r>
            <a:endParaRPr b="1"/>
          </a:p>
          <a:p>
            <a:pPr lvl="1" marL="561473" indent="-180473">
              <a:lnSpc>
                <a:spcPts val="2200"/>
              </a:lnSpc>
              <a:buSzPct val="100000"/>
              <a:buChar char="•"/>
              <a:defRPr sz="1500">
                <a:latin typeface="D-DIN"/>
                <a:ea typeface="D-DIN"/>
                <a:cs typeface="D-DIN"/>
                <a:sym typeface="D-DIN"/>
              </a:defRPr>
            </a:pPr>
            <a:r>
              <a:t>externer sensorischer Input nicht erforderlich</a:t>
            </a:r>
          </a:p>
          <a:p>
            <a:pPr lvl="1" marL="561473" indent="-180473">
              <a:lnSpc>
                <a:spcPts val="2200"/>
              </a:lnSpc>
              <a:buSzPct val="100000"/>
              <a:buChar char="•"/>
              <a:defRPr sz="1500">
                <a:latin typeface="D-DIN"/>
                <a:ea typeface="D-DIN"/>
                <a:cs typeface="D-DIN"/>
                <a:sym typeface="D-DIN"/>
              </a:defRPr>
            </a:pPr>
            <a:r>
              <a:t>Concurrent ≠ Halluzination</a:t>
            </a:r>
          </a:p>
          <a:p>
            <a:pPr marL="180473" indent="-180473">
              <a:lnSpc>
                <a:spcPts val="2200"/>
              </a:lnSpc>
              <a:buSzPct val="100000"/>
              <a:buChar char="•"/>
              <a:defRPr sz="1500">
                <a:latin typeface="D-DIN"/>
                <a:ea typeface="D-DIN"/>
                <a:cs typeface="D-DIN"/>
                <a:sym typeface="D-DIN"/>
              </a:defRPr>
            </a:pPr>
          </a:p>
          <a:p>
            <a:pPr marL="180473" indent="-180473">
              <a:lnSpc>
                <a:spcPts val="2200"/>
              </a:lnSpc>
              <a:buSzPct val="100000"/>
              <a:buChar char="•"/>
              <a:defRPr sz="1500">
                <a:latin typeface="D-DIN"/>
                <a:ea typeface="D-DIN"/>
                <a:cs typeface="D-DIN"/>
                <a:sym typeface="D-DIN"/>
              </a:defRPr>
            </a:pPr>
            <a:r>
              <a:rPr b="1"/>
              <a:t>Ursache unklar</a:t>
            </a:r>
            <a:r>
              <a:t>, eventuell starke Vernetzung zwischen sensorischen Arealen oder multisensorische Neurone, die Informationen auch an unbeteiligte kortikale Areale streuen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0"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01" name="Titel 1"/>
          <p:cNvSpPr txBox="1"/>
          <p:nvPr>
            <p:ph type="title"/>
          </p:nvPr>
        </p:nvSpPr>
        <p:spPr>
          <a:xfrm>
            <a:off x="301396" y="107044"/>
            <a:ext cx="6198910" cy="864097"/>
          </a:xfrm>
          <a:prstGeom prst="rect">
            <a:avLst/>
          </a:prstGeom>
        </p:spPr>
        <p:txBody>
          <a:bodyPr/>
          <a:lstStyle>
            <a:lvl1pPr>
              <a:defRPr sz="2200"/>
            </a:lvl1pPr>
          </a:lstStyle>
          <a:p>
            <a:pPr/>
            <a:r>
              <a:t>Was sind neuronale Oszillationen?</a:t>
            </a:r>
          </a:p>
        </p:txBody>
      </p:sp>
      <p:sp>
        <p:nvSpPr>
          <p:cNvPr id="302" name="Abbildung 5…"/>
          <p:cNvSpPr txBox="1"/>
          <p:nvPr/>
        </p:nvSpPr>
        <p:spPr>
          <a:xfrm>
            <a:off x="845236" y="1251340"/>
            <a:ext cx="6275864"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5</a:t>
            </a:r>
          </a:p>
          <a:p>
            <a:pPr defTabSz="457200">
              <a:defRPr i="1" sz="800">
                <a:solidFill>
                  <a:schemeClr val="accent4"/>
                </a:solidFill>
                <a:latin typeface="D-DIN"/>
                <a:ea typeface="D-DIN"/>
                <a:cs typeface="D-DIN"/>
                <a:sym typeface="D-DIN"/>
              </a:defRPr>
            </a:pPr>
            <a:r>
              <a:t>EEG-Recording und Rohdaten, jede Linie wurde in einem Channel (= mit einer Elektrode) aufgenommen.</a:t>
            </a:r>
          </a:p>
        </p:txBody>
      </p:sp>
      <p:pic>
        <p:nvPicPr>
          <p:cNvPr id="303" name="electroencephalogram.jpeg" descr="electroencephalogram.jpeg"/>
          <p:cNvPicPr>
            <a:picLocks noChangeAspect="1"/>
          </p:cNvPicPr>
          <p:nvPr/>
        </p:nvPicPr>
        <p:blipFill>
          <a:blip r:embed="rId2">
            <a:extLst/>
          </a:blip>
          <a:srcRect l="1939" t="13950" r="1589" b="4712"/>
          <a:stretch>
            <a:fillRect/>
          </a:stretch>
        </p:blipFill>
        <p:spPr>
          <a:xfrm>
            <a:off x="810251" y="1616480"/>
            <a:ext cx="6939734" cy="4388273"/>
          </a:xfrm>
          <a:prstGeom prst="rect">
            <a:avLst/>
          </a:prstGeom>
          <a:ln w="12700">
            <a:miter lim="400000"/>
          </a:ln>
        </p:spPr>
      </p:pic>
      <p:sp>
        <p:nvSpPr>
          <p:cNvPr id="304" name="Birador, 2015"/>
          <p:cNvSpPr txBox="1"/>
          <p:nvPr/>
        </p:nvSpPr>
        <p:spPr>
          <a:xfrm>
            <a:off x="731362" y="5795862"/>
            <a:ext cx="3011929"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chemeClr val="accent4"/>
                </a:solidFill>
                <a:latin typeface="D-DIN"/>
                <a:ea typeface="D-DIN"/>
                <a:cs typeface="D-DIN"/>
                <a:sym typeface="D-DIN"/>
              </a:defRPr>
            </a:lvl1pPr>
          </a:lstStyle>
          <a:p>
            <a:pPr/>
            <a:r>
              <a:t>Birador, 2015</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08" name="Titel 1"/>
          <p:cNvSpPr txBox="1"/>
          <p:nvPr>
            <p:ph type="title"/>
          </p:nvPr>
        </p:nvSpPr>
        <p:spPr>
          <a:xfrm>
            <a:off x="301396" y="107044"/>
            <a:ext cx="6198910" cy="864097"/>
          </a:xfrm>
          <a:prstGeom prst="rect">
            <a:avLst/>
          </a:prstGeom>
        </p:spPr>
        <p:txBody>
          <a:bodyPr/>
          <a:lstStyle>
            <a:lvl1pPr>
              <a:defRPr sz="2200"/>
            </a:lvl1pPr>
          </a:lstStyle>
          <a:p>
            <a:pPr/>
            <a:r>
              <a:t>Was sind neuronale Oszillationen?</a:t>
            </a:r>
          </a:p>
        </p:txBody>
      </p:sp>
      <p:pic>
        <p:nvPicPr>
          <p:cNvPr id="309" name="SimulationNeuralOscillations.png" descr="SimulationNeuralOscillations.png"/>
          <p:cNvPicPr>
            <a:picLocks noChangeAspect="1"/>
          </p:cNvPicPr>
          <p:nvPr/>
        </p:nvPicPr>
        <p:blipFill>
          <a:blip r:embed="rId2">
            <a:extLst/>
          </a:blip>
          <a:stretch>
            <a:fillRect/>
          </a:stretch>
        </p:blipFill>
        <p:spPr>
          <a:xfrm>
            <a:off x="1723387" y="1501892"/>
            <a:ext cx="5255286" cy="4512977"/>
          </a:xfrm>
          <a:prstGeom prst="rect">
            <a:avLst/>
          </a:prstGeom>
          <a:ln w="12700">
            <a:miter lim="400000"/>
          </a:ln>
        </p:spPr>
      </p:pic>
      <p:sp>
        <p:nvSpPr>
          <p:cNvPr id="310" name="Wikimedia Commons, 2010"/>
          <p:cNvSpPr txBox="1"/>
          <p:nvPr/>
        </p:nvSpPr>
        <p:spPr>
          <a:xfrm>
            <a:off x="1836499" y="5806638"/>
            <a:ext cx="3011928"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chemeClr val="accent4"/>
                </a:solidFill>
                <a:latin typeface="D-DIN"/>
                <a:ea typeface="D-DIN"/>
                <a:cs typeface="D-DIN"/>
                <a:sym typeface="D-DIN"/>
              </a:defRPr>
            </a:lvl1pPr>
          </a:lstStyle>
          <a:p>
            <a:pPr/>
            <a:r>
              <a:t>Wikimedia Commons, 2010</a:t>
            </a:r>
          </a:p>
        </p:txBody>
      </p:sp>
      <p:sp>
        <p:nvSpPr>
          <p:cNvPr id="311" name="Abbildung 6…"/>
          <p:cNvSpPr txBox="1"/>
          <p:nvPr/>
        </p:nvSpPr>
        <p:spPr>
          <a:xfrm>
            <a:off x="1892021" y="1184314"/>
            <a:ext cx="5019807" cy="47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solidFill>
                <a:latin typeface="D-DIN"/>
                <a:ea typeface="D-DIN"/>
                <a:cs typeface="D-DIN"/>
                <a:sym typeface="D-DIN"/>
              </a:defRPr>
            </a:pPr>
            <a:r>
              <a:t>Abbildung 6</a:t>
            </a:r>
          </a:p>
          <a:p>
            <a:pPr defTabSz="457200">
              <a:defRPr i="1" sz="800">
                <a:solidFill>
                  <a:schemeClr val="accent4"/>
                </a:solidFill>
                <a:latin typeface="D-DIN"/>
                <a:ea typeface="D-DIN"/>
                <a:cs typeface="D-DIN"/>
                <a:sym typeface="D-DIN"/>
              </a:defRPr>
            </a:pPr>
            <a:r>
              <a:t>Elektrische Einzelaktivität von Neuronen in einem Hirnareal summiert sich zu lokalen Feldpotentialen auf, die man mit dem EEG messen kann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