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—&gt; Quasi von der Mikro- zur Makrostruktur und von „einfacher“ sensorischer Verarbeitung zu komplexem Verhalten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Fragen zu den Artikeln werde ich als Arbeitsblätter bereit stellen. Bitte Fragen beantworten und mir am Ende des Semesters zuschicken.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Referatsvideos bitte komprimieren und selbstständig hochladen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r>
              <a:t>@ Julius: Anwesenheit wird nicht geprüft, die Gruppenaufgaben dienen quasi als Ersatz für die Prüfung der Anwesenheit. Deshalb dürfen auch 2 Aufgaben am Ende fehlen, weil man auch in Seminaren mit Anwesenheitspflicht 2x fehlen darf.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@ Julius: In Weiteres dachte ich kann man Zusatzmaterial hochladen, z.B. wenn man zu irgendeiner Frage ein Paper erwähnt oder so. Hab ich aber in 2 Semestern nicht gebraucht.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@ Julius: Ich hatte in meinem 1. Seminar immer noch eine Referatsvorbesprechung für jede Referatsgruppe gemacht. Gut gemeinter Rat: Mach das nicht, es ist total nervig und die meisten Studis brauchen das ohnehin nicht. Bei Fragen kann man ja sonst auch ne Mail schreiben.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@Julius: 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Falls du weniger Termine hast, streich die Sitzung 7 z.T. Schmerz und such dir aus, ob du dann in der Sitzung 6 zu Tasten, Berühren und Schmerz lieber die Präsentation + Gruppenarbeit z.T. Phantomschmerz von Sitzung 7 nimmst oder ob du die Präsentation + Gruppenarbeit aus Sitzung 6 nimmst (Rabbit Illusion). 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Falls du noch eine Sitzung streichen musst, würde ich die letzte rausnehmen. Das Thema CTE kommt in meinem Foliensatz von Sitzung 1 (?) schon vor und es ist eigentlich nicht sooo wichtig.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Schau auf jeden Fall auch vorher nach Feiertagen, da fällt das Seminar dann aus.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30 min reicht eigentlich immer locker für die Aufgaben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Auflösung im Schandry und auf der nächsten Folie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r und Datum"/>
          <p:cNvSpPr txBox="1"/>
          <p:nvPr>
            <p:ph type="body" sz="quarter" idx="21" hasCustomPrompt="1"/>
          </p:nvPr>
        </p:nvSpPr>
        <p:spPr>
          <a:xfrm>
            <a:off x="640714" y="7544460"/>
            <a:ext cx="11717870" cy="339723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defTabSz="487228">
              <a:spcBef>
                <a:spcPts val="0"/>
              </a:spcBef>
              <a:defRPr b="1" sz="199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23" name="Titel der Präsentation"/>
          <p:cNvSpPr txBox="1"/>
          <p:nvPr>
            <p:ph type="title" hasCustomPrompt="1"/>
          </p:nvPr>
        </p:nvSpPr>
        <p:spPr>
          <a:xfrm>
            <a:off x="643464" y="2592528"/>
            <a:ext cx="11717870" cy="247904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1733930">
              <a:lnSpc>
                <a:spcPct val="80000"/>
              </a:lnSpc>
              <a:defRPr b="1" spc="-164" sz="8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640715" y="5071568"/>
            <a:ext cx="11717868" cy="1016001"/>
          </a:xfrm>
          <a:prstGeom prst="rect">
            <a:avLst/>
          </a:prstGeom>
        </p:spPr>
        <p:txBody>
          <a:bodyPr lIns="27093" tIns="27093" rIns="27093" bIns="27093">
            <a:normAutofit fontScale="100000" lnSpcReduction="0"/>
          </a:bodyPr>
          <a:lstStyle>
            <a:lvl1pPr marL="0" indent="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ebene 1…"/>
          <p:cNvSpPr txBox="1"/>
          <p:nvPr>
            <p:ph type="body" sz="quarter" idx="1" hasCustomPrompt="1"/>
          </p:nvPr>
        </p:nvSpPr>
        <p:spPr>
          <a:xfrm>
            <a:off x="643466" y="3843649"/>
            <a:ext cx="11717868" cy="2066302"/>
          </a:xfrm>
          <a:prstGeom prst="rect">
            <a:avLst/>
          </a:prstGeom>
        </p:spPr>
        <p:txBody>
          <a:bodyPr lIns="27093" tIns="27093" rIns="27093" bIns="27093" anchor="ctr">
            <a:normAutofit fontScale="100000" lnSpcReduction="0"/>
          </a:bodyPr>
          <a:lstStyle>
            <a:lvl1pPr marL="0" indent="0" algn="ctr" defTabSz="1733930">
              <a:lnSpc>
                <a:spcPct val="80000"/>
              </a:lnSpc>
              <a:spcBef>
                <a:spcPts val="0"/>
              </a:spcBef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1733930">
              <a:lnSpc>
                <a:spcPct val="80000"/>
              </a:lnSpc>
              <a:spcBef>
                <a:spcPts val="0"/>
              </a:spcBef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1733930">
              <a:lnSpc>
                <a:spcPct val="80000"/>
              </a:lnSpc>
              <a:spcBef>
                <a:spcPts val="0"/>
              </a:spcBef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1733930">
              <a:lnSpc>
                <a:spcPct val="80000"/>
              </a:lnSpc>
              <a:spcBef>
                <a:spcPts val="0"/>
              </a:spcBef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1733930">
              <a:lnSpc>
                <a:spcPct val="80000"/>
              </a:lnSpc>
              <a:spcBef>
                <a:spcPts val="0"/>
              </a:spcBef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ebene 1…"/>
          <p:cNvSpPr txBox="1"/>
          <p:nvPr>
            <p:ph type="body" sz="half" idx="1" hasCustomPrompt="1"/>
          </p:nvPr>
        </p:nvSpPr>
        <p:spPr>
          <a:xfrm>
            <a:off x="643466" y="1793027"/>
            <a:ext cx="11717868" cy="3862179"/>
          </a:xfrm>
          <a:prstGeom prst="rect">
            <a:avLst/>
          </a:prstGeom>
        </p:spPr>
        <p:txBody>
          <a:bodyPr lIns="27093" tIns="27093" rIns="27093" bIns="27093" anchor="b">
            <a:normAutofit fontScale="100000" lnSpcReduction="0"/>
          </a:bodyPr>
          <a:lstStyle>
            <a:lvl1pPr marL="0" indent="0" algn="ctr" defTabSz="1733930">
              <a:lnSpc>
                <a:spcPct val="80000"/>
              </a:lnSpc>
              <a:spcBef>
                <a:spcPts val="0"/>
              </a:spcBef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algn="ctr" defTabSz="1733930">
              <a:lnSpc>
                <a:spcPct val="80000"/>
              </a:lnSpc>
              <a:spcBef>
                <a:spcPts val="0"/>
              </a:spcBef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algn="ctr" defTabSz="1733930">
              <a:lnSpc>
                <a:spcPct val="80000"/>
              </a:lnSpc>
              <a:spcBef>
                <a:spcPts val="0"/>
              </a:spcBef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algn="ctr" defTabSz="1733930">
              <a:lnSpc>
                <a:spcPct val="80000"/>
              </a:lnSpc>
              <a:spcBef>
                <a:spcPts val="0"/>
              </a:spcBef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algn="ctr" defTabSz="1733930">
              <a:lnSpc>
                <a:spcPct val="80000"/>
              </a:lnSpc>
              <a:spcBef>
                <a:spcPts val="0"/>
              </a:spcBef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Fakten"/>
          <p:cNvSpPr txBox="1"/>
          <p:nvPr>
            <p:ph type="body" sz="quarter" idx="21" hasCustomPrompt="1"/>
          </p:nvPr>
        </p:nvSpPr>
        <p:spPr>
          <a:xfrm>
            <a:off x="643466" y="5625696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algn="ctr" defTabSz="457877">
              <a:spcBef>
                <a:spcPts val="0"/>
              </a:spcBef>
              <a:defRPr b="1" sz="29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Fakten</a:t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Quellenangabe"/>
          <p:cNvSpPr txBox="1"/>
          <p:nvPr>
            <p:ph type="body" sz="quarter" idx="21" hasCustomPrompt="1"/>
          </p:nvPr>
        </p:nvSpPr>
        <p:spPr>
          <a:xfrm>
            <a:off x="1296013" y="6912775"/>
            <a:ext cx="10773362" cy="339723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defTabSz="487228">
              <a:spcBef>
                <a:spcPts val="0"/>
              </a:spcBef>
              <a:defRPr b="1" sz="199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Quellenangabe</a:t>
            </a:r>
          </a:p>
        </p:txBody>
      </p:sp>
      <p:sp>
        <p:nvSpPr>
          <p:cNvPr id="127" name="Textebene 1…"/>
          <p:cNvSpPr txBox="1"/>
          <p:nvPr>
            <p:ph type="body" sz="quarter" idx="1" hasCustomPrompt="1"/>
          </p:nvPr>
        </p:nvSpPr>
        <p:spPr>
          <a:xfrm>
            <a:off x="935425" y="3853792"/>
            <a:ext cx="11133950" cy="2046016"/>
          </a:xfrm>
          <a:prstGeom prst="rect">
            <a:avLst/>
          </a:prstGeom>
        </p:spPr>
        <p:txBody>
          <a:bodyPr lIns="27093" tIns="27093" rIns="27093" bIns="27093">
            <a:normAutofit fontScale="100000" lnSpcReduction="0"/>
          </a:bodyPr>
          <a:lstStyle>
            <a:lvl1pPr marL="454345" indent="-334151" defTabSz="1733930">
              <a:lnSpc>
                <a:spcPct val="90000"/>
              </a:lnSpc>
              <a:spcBef>
                <a:spcPts val="0"/>
              </a:spcBef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4345" indent="123048" defTabSz="1733930">
              <a:lnSpc>
                <a:spcPct val="90000"/>
              </a:lnSpc>
              <a:spcBef>
                <a:spcPts val="0"/>
              </a:spcBef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4345" indent="580248" defTabSz="1733930">
              <a:lnSpc>
                <a:spcPct val="90000"/>
              </a:lnSpc>
              <a:spcBef>
                <a:spcPts val="0"/>
              </a:spcBef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4345" indent="1037448" defTabSz="1733930">
              <a:lnSpc>
                <a:spcPct val="90000"/>
              </a:lnSpc>
              <a:spcBef>
                <a:spcPts val="0"/>
              </a:spcBef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4345" indent="1494648" defTabSz="1733930">
              <a:lnSpc>
                <a:spcPct val="90000"/>
              </a:lnSpc>
              <a:spcBef>
                <a:spcPts val="0"/>
              </a:spcBef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alatschüssel mit gebratenem Reis, gekochten Eiern und Stäbchen"/>
          <p:cNvSpPr/>
          <p:nvPr>
            <p:ph type="pic" sz="quarter" idx="21"/>
          </p:nvPr>
        </p:nvSpPr>
        <p:spPr>
          <a:xfrm>
            <a:off x="8405707" y="1761066"/>
            <a:ext cx="3967520" cy="317316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6" name="Schüssel mit Lachsfrikadellen, Salat und Hummus "/>
          <p:cNvSpPr/>
          <p:nvPr>
            <p:ph type="pic" sz="half" idx="22"/>
          </p:nvPr>
        </p:nvSpPr>
        <p:spPr>
          <a:xfrm>
            <a:off x="7200053" y="3340946"/>
            <a:ext cx="5567681" cy="648009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Schüssel mit Pappardelle, Petersilienbutter, gerösteten Haselnüssen und geriebenem Parmesan"/>
          <p:cNvSpPr/>
          <p:nvPr>
            <p:ph type="pic" idx="23"/>
          </p:nvPr>
        </p:nvSpPr>
        <p:spPr>
          <a:xfrm>
            <a:off x="-74508" y="1483359"/>
            <a:ext cx="8859522" cy="66446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alatschüssel mit gebratenem Reis, gekochten Eiern und Stäbchen"/>
          <p:cNvSpPr/>
          <p:nvPr>
            <p:ph type="pic" idx="21"/>
          </p:nvPr>
        </p:nvSpPr>
        <p:spPr>
          <a:xfrm>
            <a:off x="-711201" y="-1727201"/>
            <a:ext cx="14427201" cy="1154176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eltext"/>
          <p:cNvSpPr txBox="1"/>
          <p:nvPr>
            <p:ph type="title"/>
          </p:nvPr>
        </p:nvSpPr>
        <p:spPr>
          <a:xfrm>
            <a:off x="650239" y="216459"/>
            <a:ext cx="8458201" cy="1301228"/>
          </a:xfrm>
          <a:prstGeom prst="rect">
            <a:avLst/>
          </a:prstGeom>
        </p:spPr>
        <p:txBody>
          <a:bodyPr anchor="b"/>
          <a:lstStyle>
            <a:lvl1pPr algn="l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1" name="Textebene 1…"/>
          <p:cNvSpPr txBox="1"/>
          <p:nvPr>
            <p:ph type="body" idx="1"/>
          </p:nvPr>
        </p:nvSpPr>
        <p:spPr>
          <a:xfrm>
            <a:off x="650239" y="2283012"/>
            <a:ext cx="11706713" cy="64378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eltext"/>
          <p:cNvSpPr txBox="1"/>
          <p:nvPr>
            <p:ph type="title"/>
          </p:nvPr>
        </p:nvSpPr>
        <p:spPr>
          <a:xfrm>
            <a:off x="975359" y="3031265"/>
            <a:ext cx="11061255" cy="2091767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70" name="Textebene 1…"/>
          <p:cNvSpPr txBox="1"/>
          <p:nvPr>
            <p:ph type="body" sz="quarter" idx="1"/>
          </p:nvPr>
        </p:nvSpPr>
        <p:spPr>
          <a:xfrm>
            <a:off x="1950719" y="5529431"/>
            <a:ext cx="9110534" cy="249338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/>
            <a:lvl2pPr marL="0" indent="457200" algn="ctr"/>
            <a:lvl3pPr marL="0" indent="914400" algn="ctr"/>
            <a:lvl4pPr marL="0" indent="1371600" algn="ctr"/>
            <a:lvl5pPr marL="0" indent="1828800" algn="ctr"/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7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vocados und Limonen"/>
          <p:cNvSpPr/>
          <p:nvPr>
            <p:ph type="pic" idx="21"/>
          </p:nvPr>
        </p:nvSpPr>
        <p:spPr>
          <a:xfrm>
            <a:off x="-616374" y="528319"/>
            <a:ext cx="14264642" cy="854343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" name="Titel der Präsentation"/>
          <p:cNvSpPr txBox="1"/>
          <p:nvPr>
            <p:ph type="title" hasCustomPrompt="1"/>
          </p:nvPr>
        </p:nvSpPr>
        <p:spPr>
          <a:xfrm>
            <a:off x="643466" y="5019040"/>
            <a:ext cx="11717868" cy="247904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1733930">
              <a:lnSpc>
                <a:spcPct val="80000"/>
              </a:lnSpc>
              <a:defRPr b="1" spc="-164" sz="8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34" name="Autor und Datum"/>
          <p:cNvSpPr txBox="1"/>
          <p:nvPr>
            <p:ph type="body" sz="quarter" idx="22" hasCustomPrompt="1"/>
          </p:nvPr>
        </p:nvSpPr>
        <p:spPr>
          <a:xfrm>
            <a:off x="644101" y="1809140"/>
            <a:ext cx="11716599" cy="339722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defTabSz="487228">
              <a:spcBef>
                <a:spcPts val="0"/>
              </a:spcBef>
              <a:defRPr b="1" sz="199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35" name="Textebene 1…"/>
          <p:cNvSpPr txBox="1"/>
          <p:nvPr>
            <p:ph type="body" sz="quarter" idx="1" hasCustomPrompt="1"/>
          </p:nvPr>
        </p:nvSpPr>
        <p:spPr>
          <a:xfrm>
            <a:off x="643466" y="7411152"/>
            <a:ext cx="11717868" cy="595708"/>
          </a:xfrm>
          <a:prstGeom prst="rect">
            <a:avLst/>
          </a:prstGeom>
        </p:spPr>
        <p:txBody>
          <a:bodyPr lIns="27093" tIns="27093" rIns="27093" bIns="27093">
            <a:normAutofit fontScale="100000" lnSpcReduction="0"/>
          </a:bodyPr>
          <a:lstStyle>
            <a:lvl1pPr marL="0" indent="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chüssel mit Lachsfrikadellen, Salat und Hummus"/>
          <p:cNvSpPr/>
          <p:nvPr>
            <p:ph type="pic" sz="half" idx="21"/>
          </p:nvPr>
        </p:nvSpPr>
        <p:spPr>
          <a:xfrm>
            <a:off x="5852159" y="1110826"/>
            <a:ext cx="6477248" cy="753872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" name="Folientitel"/>
          <p:cNvSpPr txBox="1"/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1733930">
              <a:lnSpc>
                <a:spcPct val="80000"/>
              </a:lnSpc>
              <a:defRPr b="1" spc="-119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45" name="Textebene 1…"/>
          <p:cNvSpPr txBox="1"/>
          <p:nvPr>
            <p:ph type="body" sz="quarter" idx="1" hasCustomPrompt="1"/>
          </p:nvPr>
        </p:nvSpPr>
        <p:spPr>
          <a:xfrm>
            <a:off x="643466" y="4984841"/>
            <a:ext cx="5215468" cy="2872226"/>
          </a:xfrm>
          <a:prstGeom prst="rect">
            <a:avLst/>
          </a:prstGeom>
        </p:spPr>
        <p:txBody>
          <a:bodyPr lIns="27093" tIns="27093" rIns="27093" bIns="27093">
            <a:normAutofit fontScale="100000" lnSpcReduction="0"/>
          </a:bodyPr>
          <a:lstStyle>
            <a:lvl1pPr marL="0" indent="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0"/>
              </a:spcBef>
              <a:defRPr b="1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Foliennumm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lientitel"/>
          <p:cNvSpPr txBox="1"/>
          <p:nvPr>
            <p:ph type="title" hasCustomPrompt="1"/>
          </p:nvPr>
        </p:nvSpPr>
        <p:spPr>
          <a:xfrm>
            <a:off x="643466" y="1794933"/>
            <a:ext cx="11717868" cy="764354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b="1" spc="-119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54" name="Folien-Untertitel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defTabSz="457877">
              <a:spcBef>
                <a:spcPts val="0"/>
              </a:spcBef>
              <a:defRPr b="1" sz="29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55" name="Textebene 1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>
            <a:normAutofit fontScale="100000" lnSpcReduction="0"/>
          </a:bodyPr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ebene 1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 numCol="2" spcCol="585893">
            <a:normAutofit fontScale="100000" lnSpcReduction="0"/>
          </a:bodyPr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/>
          <p:nvPr>
            <p:ph type="body" sz="quarter" idx="21" hasCustomPrompt="1"/>
          </p:nvPr>
        </p:nvSpPr>
        <p:spPr>
          <a:xfrm>
            <a:off x="643466" y="2484779"/>
            <a:ext cx="5215468" cy="498550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defTabSz="457877">
              <a:spcBef>
                <a:spcPts val="0"/>
              </a:spcBef>
              <a:defRPr b="1" sz="29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72" name="Textebene 1…"/>
          <p:cNvSpPr txBox="1"/>
          <p:nvPr>
            <p:ph type="body" sz="quarter" idx="1" hasCustomPrompt="1"/>
          </p:nvPr>
        </p:nvSpPr>
        <p:spPr>
          <a:xfrm>
            <a:off x="643466" y="3485069"/>
            <a:ext cx="5215468" cy="4403536"/>
          </a:xfrm>
          <a:prstGeom prst="rect">
            <a:avLst/>
          </a:prstGeom>
        </p:spPr>
        <p:txBody>
          <a:bodyPr lIns="27093" tIns="27093" rIns="27093" bIns="27093">
            <a:normAutofit fontScale="100000" lnSpcReduction="0"/>
          </a:bodyPr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chüssel mit Pappardelle, Petersilienbutter, gerösteten Haselnüssen und geriebenem Parmesan"/>
          <p:cNvSpPr/>
          <p:nvPr>
            <p:ph type="pic" sz="half" idx="22"/>
          </p:nvPr>
        </p:nvSpPr>
        <p:spPr>
          <a:xfrm>
            <a:off x="6502400" y="1001991"/>
            <a:ext cx="5822333" cy="776311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" name="Folientitel"/>
          <p:cNvSpPr txBox="1"/>
          <p:nvPr>
            <p:ph type="title" hasCustomPrompt="1"/>
          </p:nvPr>
        </p:nvSpPr>
        <p:spPr>
          <a:xfrm>
            <a:off x="643466" y="1794933"/>
            <a:ext cx="5215468" cy="76538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b="1" spc="-119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75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des Abschnitts"/>
          <p:cNvSpPr txBox="1"/>
          <p:nvPr>
            <p:ph type="title" hasCustomPrompt="1"/>
          </p:nvPr>
        </p:nvSpPr>
        <p:spPr>
          <a:xfrm>
            <a:off x="643464" y="3637279"/>
            <a:ext cx="11717870" cy="2479042"/>
          </a:xfrm>
          <a:prstGeom prst="rect">
            <a:avLst/>
          </a:prstGeom>
        </p:spPr>
        <p:txBody>
          <a:bodyPr lIns="27093" tIns="27093" rIns="27093" bIns="27093"/>
          <a:lstStyle>
            <a:lvl1pPr algn="l" defTabSz="1733930">
              <a:lnSpc>
                <a:spcPct val="80000"/>
              </a:lnSpc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83" name="Foliennumm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lientitel"/>
          <p:cNvSpPr txBox="1"/>
          <p:nvPr>
            <p:ph type="title" hasCustomPrompt="1"/>
          </p:nvPr>
        </p:nvSpPr>
        <p:spPr>
          <a:xfrm>
            <a:off x="643466" y="1794933"/>
            <a:ext cx="11717868" cy="76530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b="1" spc="-119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1" name="Folien-Untertitel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defTabSz="457877">
              <a:spcBef>
                <a:spcPts val="0"/>
              </a:spcBef>
              <a:defRPr b="1" sz="29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genda-Titel"/>
          <p:cNvSpPr txBox="1"/>
          <p:nvPr>
            <p:ph type="title" hasCustomPrompt="1"/>
          </p:nvPr>
        </p:nvSpPr>
        <p:spPr>
          <a:xfrm>
            <a:off x="643466" y="1794933"/>
            <a:ext cx="11717868" cy="765387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1733930">
              <a:lnSpc>
                <a:spcPct val="80000"/>
              </a:lnSpc>
              <a:defRPr b="1" spc="-119"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Agenda-Titel</a:t>
            </a:r>
          </a:p>
        </p:txBody>
      </p:sp>
      <p:sp>
        <p:nvSpPr>
          <p:cNvPr id="100" name="Agenda-Untertitel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>
            <a:normAutofit fontScale="100000" lnSpcReduction="0"/>
          </a:bodyPr>
          <a:lstStyle>
            <a:lvl1pPr marL="0" indent="0" defTabSz="457877">
              <a:spcBef>
                <a:spcPts val="0"/>
              </a:spcBef>
              <a:defRPr b="1" sz="29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Agenda-Untertitel</a:t>
            </a:r>
          </a:p>
        </p:txBody>
      </p:sp>
      <p:sp>
        <p:nvSpPr>
          <p:cNvPr id="101" name="Textebene 1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lIns="27093" tIns="27093" rIns="27093" bIns="27093">
            <a:normAutofit fontScale="100000" lnSpcReduction="0"/>
          </a:bodyPr>
          <a:lstStyle>
            <a:lvl1pPr marL="0" indent="0" defTabSz="587022">
              <a:spcBef>
                <a:spcPts val="1200"/>
              </a:spcBef>
              <a:defRPr spc="-38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587022">
              <a:spcBef>
                <a:spcPts val="1200"/>
              </a:spcBef>
              <a:defRPr spc="-38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587022">
              <a:spcBef>
                <a:spcPts val="1200"/>
              </a:spcBef>
              <a:defRPr spc="-38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587022">
              <a:spcBef>
                <a:spcPts val="1200"/>
              </a:spcBef>
              <a:defRPr spc="-38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587022">
              <a:spcBef>
                <a:spcPts val="1200"/>
              </a:spcBef>
              <a:defRPr spc="-38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Folien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ctr" defTabSz="415431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-1"/>
            <a:ext cx="13011974" cy="1735569"/>
          </a:xfrm>
          <a:prstGeom prst="rect">
            <a:avLst/>
          </a:prstGeom>
          <a:solidFill>
            <a:srgbClr val="6AACDA"/>
          </a:solidFill>
          <a:ln w="3175">
            <a:miter lim="400000"/>
          </a:ln>
        </p:spPr>
        <p:txBody>
          <a:bodyPr lIns="68848" tIns="68848" rIns="68848" bIns="68848" anchor="ctr"/>
          <a:lstStyle/>
          <a:p>
            <a:pPr algn="l" defTabSz="676537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2" name="Group 3"/>
          <p:cNvGrpSpPr/>
          <p:nvPr/>
        </p:nvGrpSpPr>
        <p:grpSpPr>
          <a:xfrm>
            <a:off x="9320903" y="270137"/>
            <a:ext cx="3411086" cy="1135246"/>
            <a:chOff x="0" y="0"/>
            <a:chExt cx="3411084" cy="1135245"/>
          </a:xfrm>
        </p:grpSpPr>
        <p:grpSp>
          <p:nvGrpSpPr>
            <p:cNvPr id="9" name="Group 4"/>
            <p:cNvGrpSpPr/>
            <p:nvPr/>
          </p:nvGrpSpPr>
          <p:grpSpPr>
            <a:xfrm>
              <a:off x="0" y="0"/>
              <a:ext cx="1704205" cy="571068"/>
              <a:chOff x="0" y="0"/>
              <a:chExt cx="1704204" cy="571067"/>
            </a:xfrm>
          </p:grpSpPr>
          <p:sp>
            <p:nvSpPr>
              <p:cNvPr id="3" name="Freeform 5"/>
              <p:cNvSpPr/>
              <p:nvPr/>
            </p:nvSpPr>
            <p:spPr>
              <a:xfrm>
                <a:off x="0" y="0"/>
                <a:ext cx="1704205" cy="571068"/>
              </a:xfrm>
              <a:prstGeom prst="rect">
                <a:avLst/>
              </a:prstGeom>
              <a:solidFill>
                <a:srgbClr val="00000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1128239" y="0"/>
                <a:ext cx="19125" cy="406118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556888" y="157778"/>
                <a:ext cx="19126" cy="410901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167340" y="155388"/>
                <a:ext cx="226830" cy="253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950" y="21600"/>
                    </a:moveTo>
                    <a:cubicBezTo>
                      <a:pt x="4944" y="21600"/>
                      <a:pt x="0" y="17189"/>
                      <a:pt x="0" y="10740"/>
                    </a:cubicBezTo>
                    <a:cubicBezTo>
                      <a:pt x="0" y="4555"/>
                      <a:pt x="5235" y="0"/>
                      <a:pt x="11897" y="0"/>
                    </a:cubicBezTo>
                    <a:cubicBezTo>
                      <a:pt x="15176" y="0"/>
                      <a:pt x="18612" y="695"/>
                      <a:pt x="20754" y="3332"/>
                    </a:cubicBezTo>
                    <a:lnTo>
                      <a:pt x="17502" y="6257"/>
                    </a:lnTo>
                    <a:cubicBezTo>
                      <a:pt x="16630" y="5010"/>
                      <a:pt x="14515" y="4123"/>
                      <a:pt x="11950" y="4123"/>
                    </a:cubicBezTo>
                    <a:cubicBezTo>
                      <a:pt x="8354" y="4123"/>
                      <a:pt x="5155" y="6665"/>
                      <a:pt x="5155" y="10740"/>
                    </a:cubicBezTo>
                    <a:cubicBezTo>
                      <a:pt x="5155" y="14576"/>
                      <a:pt x="7826" y="17549"/>
                      <a:pt x="12188" y="17549"/>
                    </a:cubicBezTo>
                    <a:cubicBezTo>
                      <a:pt x="13457" y="17549"/>
                      <a:pt x="16339" y="17309"/>
                      <a:pt x="18057" y="14480"/>
                    </a:cubicBezTo>
                    <a:lnTo>
                      <a:pt x="21600" y="16877"/>
                    </a:lnTo>
                    <a:cubicBezTo>
                      <a:pt x="18956" y="20737"/>
                      <a:pt x="15070" y="21600"/>
                      <a:pt x="11950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1321994" y="162559"/>
                <a:ext cx="198142" cy="245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06" y="21600"/>
                    </a:moveTo>
                    <a:cubicBezTo>
                      <a:pt x="3181" y="21600"/>
                      <a:pt x="0" y="17724"/>
                      <a:pt x="0" y="12886"/>
                    </a:cubicBezTo>
                    <a:lnTo>
                      <a:pt x="0" y="0"/>
                    </a:lnTo>
                    <a:lnTo>
                      <a:pt x="5938" y="0"/>
                    </a:lnTo>
                    <a:lnTo>
                      <a:pt x="5938" y="12516"/>
                    </a:lnTo>
                    <a:cubicBezTo>
                      <a:pt x="5938" y="15824"/>
                      <a:pt x="7362" y="17305"/>
                      <a:pt x="10967" y="17305"/>
                    </a:cubicBezTo>
                    <a:cubicBezTo>
                      <a:pt x="14511" y="17305"/>
                      <a:pt x="15662" y="15774"/>
                      <a:pt x="15662" y="12516"/>
                    </a:cubicBezTo>
                    <a:lnTo>
                      <a:pt x="15662" y="0"/>
                    </a:lnTo>
                    <a:lnTo>
                      <a:pt x="21600" y="0"/>
                    </a:lnTo>
                    <a:lnTo>
                      <a:pt x="21600" y="12886"/>
                    </a:lnTo>
                    <a:cubicBezTo>
                      <a:pt x="21600" y="17453"/>
                      <a:pt x="18692" y="21600"/>
                      <a:pt x="10906" y="21600"/>
                    </a:cubicBezTo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731519" y="148216"/>
                <a:ext cx="241171" cy="2555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369" y="21600"/>
                    </a:moveTo>
                    <a:lnTo>
                      <a:pt x="14116" y="16889"/>
                    </a:lnTo>
                    <a:lnTo>
                      <a:pt x="7484" y="16889"/>
                    </a:lnTo>
                    <a:lnTo>
                      <a:pt x="5231" y="21600"/>
                    </a:lnTo>
                    <a:lnTo>
                      <a:pt x="0" y="21600"/>
                    </a:lnTo>
                    <a:lnTo>
                      <a:pt x="10787" y="0"/>
                    </a:lnTo>
                    <a:lnTo>
                      <a:pt x="21600" y="21600"/>
                    </a:lnTo>
                    <a:lnTo>
                      <a:pt x="16369" y="21600"/>
                    </a:lnTo>
                    <a:close/>
                    <a:moveTo>
                      <a:pt x="10787" y="9752"/>
                    </a:moveTo>
                    <a:lnTo>
                      <a:pt x="8885" y="13568"/>
                    </a:lnTo>
                    <a:lnTo>
                      <a:pt x="12715" y="13568"/>
                    </a:lnTo>
                    <a:lnTo>
                      <a:pt x="10787" y="975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8848" tIns="68848" rIns="68848" bIns="68848" numCol="1" anchor="ctr">
                <a:noAutofit/>
              </a:bodyPr>
              <a:lstStyle/>
              <a:p>
                <a:pPr algn="l" defTabSz="676537">
                  <a:defRPr sz="2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0" name="Freeform 11"/>
            <p:cNvSpPr/>
            <p:nvPr/>
          </p:nvSpPr>
          <p:spPr>
            <a:xfrm>
              <a:off x="0" y="568959"/>
              <a:ext cx="3411085" cy="566287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68848" tIns="68848" rIns="68848" bIns="68848" numCol="1" anchor="ctr">
              <a:noAutofit/>
            </a:bodyPr>
            <a:lstStyle/>
            <a:p>
              <a:pPr algn="l" defTabSz="676537">
                <a:defRPr sz="2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81563" y="925157"/>
              <a:ext cx="3238679" cy="12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fill="norm" stroke="1" extrusionOk="0">
                  <a:moveTo>
                    <a:pt x="21598" y="21412"/>
                  </a:moveTo>
                  <a:lnTo>
                    <a:pt x="21598" y="18830"/>
                  </a:lnTo>
                  <a:lnTo>
                    <a:pt x="21543" y="18830"/>
                  </a:lnTo>
                  <a:cubicBezTo>
                    <a:pt x="21494" y="18830"/>
                    <a:pt x="21477" y="18219"/>
                    <a:pt x="21477" y="17092"/>
                  </a:cubicBezTo>
                  <a:lnTo>
                    <a:pt x="21477" y="188"/>
                  </a:lnTo>
                  <a:lnTo>
                    <a:pt x="21355" y="188"/>
                  </a:lnTo>
                  <a:lnTo>
                    <a:pt x="21355" y="17233"/>
                  </a:lnTo>
                  <a:cubicBezTo>
                    <a:pt x="21355" y="19487"/>
                    <a:pt x="21405" y="21412"/>
                    <a:pt x="21522" y="21412"/>
                  </a:cubicBezTo>
                  <a:lnTo>
                    <a:pt x="21598" y="21412"/>
                  </a:lnTo>
                  <a:close/>
                  <a:moveTo>
                    <a:pt x="21056" y="12631"/>
                  </a:moveTo>
                  <a:lnTo>
                    <a:pt x="20781" y="12631"/>
                  </a:lnTo>
                  <a:cubicBezTo>
                    <a:pt x="20783" y="11692"/>
                    <a:pt x="20785" y="11270"/>
                    <a:pt x="20796" y="10565"/>
                  </a:cubicBezTo>
                  <a:cubicBezTo>
                    <a:pt x="20817" y="9438"/>
                    <a:pt x="20861" y="8687"/>
                    <a:pt x="20920" y="8687"/>
                  </a:cubicBezTo>
                  <a:cubicBezTo>
                    <a:pt x="20976" y="8687"/>
                    <a:pt x="21020" y="9438"/>
                    <a:pt x="21039" y="10565"/>
                  </a:cubicBezTo>
                  <a:cubicBezTo>
                    <a:pt x="21050" y="11270"/>
                    <a:pt x="21054" y="11692"/>
                    <a:pt x="21056" y="12631"/>
                  </a:cubicBezTo>
                  <a:close/>
                  <a:moveTo>
                    <a:pt x="21177" y="14744"/>
                  </a:moveTo>
                  <a:lnTo>
                    <a:pt x="21177" y="13430"/>
                  </a:lnTo>
                  <a:cubicBezTo>
                    <a:pt x="21177" y="9110"/>
                    <a:pt x="21083" y="6151"/>
                    <a:pt x="20920" y="6151"/>
                  </a:cubicBezTo>
                  <a:cubicBezTo>
                    <a:pt x="20762" y="6151"/>
                    <a:pt x="20660" y="8969"/>
                    <a:pt x="20660" y="13852"/>
                  </a:cubicBezTo>
                  <a:cubicBezTo>
                    <a:pt x="20660" y="19628"/>
                    <a:pt x="20781" y="21600"/>
                    <a:pt x="20935" y="21600"/>
                  </a:cubicBezTo>
                  <a:cubicBezTo>
                    <a:pt x="21041" y="21600"/>
                    <a:pt x="21100" y="20802"/>
                    <a:pt x="21162" y="19252"/>
                  </a:cubicBezTo>
                  <a:lnTo>
                    <a:pt x="21084" y="17421"/>
                  </a:lnTo>
                  <a:cubicBezTo>
                    <a:pt x="21041" y="18501"/>
                    <a:pt x="21005" y="18970"/>
                    <a:pt x="20937" y="18970"/>
                  </a:cubicBezTo>
                  <a:cubicBezTo>
                    <a:pt x="20836" y="18970"/>
                    <a:pt x="20781" y="17327"/>
                    <a:pt x="20781" y="14744"/>
                  </a:cubicBezTo>
                  <a:lnTo>
                    <a:pt x="21177" y="14744"/>
                  </a:lnTo>
                  <a:close/>
                  <a:moveTo>
                    <a:pt x="20503" y="6292"/>
                  </a:moveTo>
                  <a:lnTo>
                    <a:pt x="20380" y="6292"/>
                  </a:lnTo>
                  <a:lnTo>
                    <a:pt x="20380" y="21412"/>
                  </a:lnTo>
                  <a:lnTo>
                    <a:pt x="20503" y="21412"/>
                  </a:lnTo>
                  <a:lnTo>
                    <a:pt x="20503" y="6292"/>
                  </a:lnTo>
                  <a:close/>
                  <a:moveTo>
                    <a:pt x="20507" y="94"/>
                  </a:moveTo>
                  <a:lnTo>
                    <a:pt x="20376" y="94"/>
                  </a:lnTo>
                  <a:lnTo>
                    <a:pt x="20376" y="3334"/>
                  </a:lnTo>
                  <a:lnTo>
                    <a:pt x="20507" y="3334"/>
                  </a:lnTo>
                  <a:lnTo>
                    <a:pt x="20507" y="94"/>
                  </a:lnTo>
                  <a:close/>
                  <a:moveTo>
                    <a:pt x="20228" y="21412"/>
                  </a:moveTo>
                  <a:lnTo>
                    <a:pt x="19921" y="8499"/>
                  </a:lnTo>
                  <a:lnTo>
                    <a:pt x="20200" y="188"/>
                  </a:lnTo>
                  <a:lnTo>
                    <a:pt x="20040" y="188"/>
                  </a:lnTo>
                  <a:lnTo>
                    <a:pt x="19690" y="10894"/>
                  </a:lnTo>
                  <a:lnTo>
                    <a:pt x="19690" y="188"/>
                  </a:lnTo>
                  <a:lnTo>
                    <a:pt x="19561" y="188"/>
                  </a:lnTo>
                  <a:lnTo>
                    <a:pt x="19561" y="21412"/>
                  </a:lnTo>
                  <a:lnTo>
                    <a:pt x="19690" y="21412"/>
                  </a:lnTo>
                  <a:lnTo>
                    <a:pt x="19690" y="15261"/>
                  </a:lnTo>
                  <a:lnTo>
                    <a:pt x="19834" y="10988"/>
                  </a:lnTo>
                  <a:lnTo>
                    <a:pt x="20076" y="21412"/>
                  </a:lnTo>
                  <a:lnTo>
                    <a:pt x="20228" y="21412"/>
                  </a:lnTo>
                  <a:close/>
                  <a:moveTo>
                    <a:pt x="19059" y="21412"/>
                  </a:moveTo>
                  <a:lnTo>
                    <a:pt x="19059" y="6292"/>
                  </a:lnTo>
                  <a:lnTo>
                    <a:pt x="18936" y="6292"/>
                  </a:lnTo>
                  <a:lnTo>
                    <a:pt x="18936" y="15543"/>
                  </a:lnTo>
                  <a:cubicBezTo>
                    <a:pt x="18936" y="17843"/>
                    <a:pt x="18877" y="18877"/>
                    <a:pt x="18809" y="18877"/>
                  </a:cubicBezTo>
                  <a:cubicBezTo>
                    <a:pt x="18740" y="18877"/>
                    <a:pt x="18686" y="17890"/>
                    <a:pt x="18686" y="15543"/>
                  </a:cubicBezTo>
                  <a:lnTo>
                    <a:pt x="18686" y="6292"/>
                  </a:lnTo>
                  <a:lnTo>
                    <a:pt x="18564" y="6292"/>
                  </a:lnTo>
                  <a:lnTo>
                    <a:pt x="18564" y="15965"/>
                  </a:lnTo>
                  <a:cubicBezTo>
                    <a:pt x="18564" y="17656"/>
                    <a:pt x="18578" y="19111"/>
                    <a:pt x="18625" y="20238"/>
                  </a:cubicBezTo>
                  <a:cubicBezTo>
                    <a:pt x="18661" y="21083"/>
                    <a:pt x="18712" y="21600"/>
                    <a:pt x="18775" y="21600"/>
                  </a:cubicBezTo>
                  <a:cubicBezTo>
                    <a:pt x="18837" y="21600"/>
                    <a:pt x="18896" y="21037"/>
                    <a:pt x="18938" y="19910"/>
                  </a:cubicBezTo>
                  <a:lnTo>
                    <a:pt x="18938" y="21412"/>
                  </a:lnTo>
                  <a:lnTo>
                    <a:pt x="19059" y="21412"/>
                  </a:lnTo>
                  <a:close/>
                  <a:moveTo>
                    <a:pt x="18396" y="21412"/>
                  </a:moveTo>
                  <a:lnTo>
                    <a:pt x="18396" y="18736"/>
                  </a:lnTo>
                  <a:lnTo>
                    <a:pt x="18091" y="18736"/>
                  </a:lnTo>
                  <a:lnTo>
                    <a:pt x="18396" y="8734"/>
                  </a:lnTo>
                  <a:lnTo>
                    <a:pt x="18396" y="6292"/>
                  </a:lnTo>
                  <a:lnTo>
                    <a:pt x="17958" y="6292"/>
                  </a:lnTo>
                  <a:lnTo>
                    <a:pt x="17958" y="9016"/>
                  </a:lnTo>
                  <a:lnTo>
                    <a:pt x="18244" y="9016"/>
                  </a:lnTo>
                  <a:lnTo>
                    <a:pt x="17941" y="19017"/>
                  </a:lnTo>
                  <a:lnTo>
                    <a:pt x="17941" y="21412"/>
                  </a:lnTo>
                  <a:lnTo>
                    <a:pt x="18396" y="21412"/>
                  </a:lnTo>
                  <a:close/>
                  <a:moveTo>
                    <a:pt x="17562" y="21412"/>
                  </a:moveTo>
                  <a:lnTo>
                    <a:pt x="17562" y="18830"/>
                  </a:lnTo>
                  <a:lnTo>
                    <a:pt x="17511" y="18830"/>
                  </a:lnTo>
                  <a:cubicBezTo>
                    <a:pt x="17465" y="18830"/>
                    <a:pt x="17444" y="18172"/>
                    <a:pt x="17444" y="17092"/>
                  </a:cubicBezTo>
                  <a:lnTo>
                    <a:pt x="17444" y="8922"/>
                  </a:lnTo>
                  <a:lnTo>
                    <a:pt x="17562" y="8922"/>
                  </a:lnTo>
                  <a:lnTo>
                    <a:pt x="17562" y="6574"/>
                  </a:lnTo>
                  <a:lnTo>
                    <a:pt x="17444" y="6574"/>
                  </a:lnTo>
                  <a:lnTo>
                    <a:pt x="17444" y="1972"/>
                  </a:lnTo>
                  <a:lnTo>
                    <a:pt x="17321" y="1972"/>
                  </a:lnTo>
                  <a:lnTo>
                    <a:pt x="17321" y="6574"/>
                  </a:lnTo>
                  <a:lnTo>
                    <a:pt x="17251" y="6574"/>
                  </a:lnTo>
                  <a:lnTo>
                    <a:pt x="17251" y="8922"/>
                  </a:lnTo>
                  <a:lnTo>
                    <a:pt x="17321" y="8922"/>
                  </a:lnTo>
                  <a:lnTo>
                    <a:pt x="17321" y="17233"/>
                  </a:lnTo>
                  <a:cubicBezTo>
                    <a:pt x="17321" y="19393"/>
                    <a:pt x="17374" y="21412"/>
                    <a:pt x="17488" y="21412"/>
                  </a:cubicBezTo>
                  <a:lnTo>
                    <a:pt x="17562" y="21412"/>
                  </a:lnTo>
                  <a:close/>
                  <a:moveTo>
                    <a:pt x="16978" y="15965"/>
                  </a:moveTo>
                  <a:cubicBezTo>
                    <a:pt x="16978" y="17045"/>
                    <a:pt x="16969" y="17750"/>
                    <a:pt x="16952" y="18219"/>
                  </a:cubicBezTo>
                  <a:cubicBezTo>
                    <a:pt x="16918" y="18970"/>
                    <a:pt x="16883" y="19064"/>
                    <a:pt x="16836" y="19064"/>
                  </a:cubicBezTo>
                  <a:cubicBezTo>
                    <a:pt x="16760" y="19064"/>
                    <a:pt x="16724" y="18313"/>
                    <a:pt x="16724" y="16951"/>
                  </a:cubicBezTo>
                  <a:cubicBezTo>
                    <a:pt x="16724" y="15543"/>
                    <a:pt x="16762" y="14744"/>
                    <a:pt x="16834" y="14744"/>
                  </a:cubicBezTo>
                  <a:lnTo>
                    <a:pt x="16978" y="14744"/>
                  </a:lnTo>
                  <a:lnTo>
                    <a:pt x="16978" y="15965"/>
                  </a:lnTo>
                  <a:close/>
                  <a:moveTo>
                    <a:pt x="17099" y="21412"/>
                  </a:moveTo>
                  <a:lnTo>
                    <a:pt x="17099" y="11317"/>
                  </a:lnTo>
                  <a:cubicBezTo>
                    <a:pt x="17099" y="7889"/>
                    <a:pt x="17016" y="6151"/>
                    <a:pt x="16849" y="6151"/>
                  </a:cubicBezTo>
                  <a:cubicBezTo>
                    <a:pt x="16747" y="6151"/>
                    <a:pt x="16686" y="6621"/>
                    <a:pt x="16630" y="8311"/>
                  </a:cubicBezTo>
                  <a:lnTo>
                    <a:pt x="16711" y="10190"/>
                  </a:lnTo>
                  <a:cubicBezTo>
                    <a:pt x="16743" y="9110"/>
                    <a:pt x="16775" y="8734"/>
                    <a:pt x="16844" y="8734"/>
                  </a:cubicBezTo>
                  <a:cubicBezTo>
                    <a:pt x="16938" y="8734"/>
                    <a:pt x="16978" y="9626"/>
                    <a:pt x="16978" y="11551"/>
                  </a:cubicBezTo>
                  <a:lnTo>
                    <a:pt x="16978" y="12631"/>
                  </a:lnTo>
                  <a:lnTo>
                    <a:pt x="16815" y="12631"/>
                  </a:lnTo>
                  <a:cubicBezTo>
                    <a:pt x="16677" y="12631"/>
                    <a:pt x="16605" y="14463"/>
                    <a:pt x="16605" y="16998"/>
                  </a:cubicBezTo>
                  <a:cubicBezTo>
                    <a:pt x="16605" y="18266"/>
                    <a:pt x="16622" y="19440"/>
                    <a:pt x="16654" y="20238"/>
                  </a:cubicBezTo>
                  <a:cubicBezTo>
                    <a:pt x="16690" y="21177"/>
                    <a:pt x="16741" y="21600"/>
                    <a:pt x="16817" y="21600"/>
                  </a:cubicBezTo>
                  <a:cubicBezTo>
                    <a:pt x="16893" y="21600"/>
                    <a:pt x="16935" y="21177"/>
                    <a:pt x="16980" y="20050"/>
                  </a:cubicBezTo>
                  <a:lnTo>
                    <a:pt x="16980" y="21412"/>
                  </a:lnTo>
                  <a:lnTo>
                    <a:pt x="17099" y="21412"/>
                  </a:lnTo>
                  <a:close/>
                  <a:moveTo>
                    <a:pt x="16789" y="188"/>
                  </a:moveTo>
                  <a:lnTo>
                    <a:pt x="16677" y="188"/>
                  </a:lnTo>
                  <a:lnTo>
                    <a:pt x="16677" y="3428"/>
                  </a:lnTo>
                  <a:lnTo>
                    <a:pt x="16789" y="3428"/>
                  </a:lnTo>
                  <a:lnTo>
                    <a:pt x="16789" y="188"/>
                  </a:lnTo>
                  <a:close/>
                  <a:moveTo>
                    <a:pt x="17048" y="188"/>
                  </a:moveTo>
                  <a:lnTo>
                    <a:pt x="16938" y="188"/>
                  </a:lnTo>
                  <a:lnTo>
                    <a:pt x="16938" y="3428"/>
                  </a:lnTo>
                  <a:lnTo>
                    <a:pt x="17048" y="3428"/>
                  </a:lnTo>
                  <a:lnTo>
                    <a:pt x="17048" y="188"/>
                  </a:lnTo>
                  <a:close/>
                  <a:moveTo>
                    <a:pt x="16453" y="21412"/>
                  </a:moveTo>
                  <a:lnTo>
                    <a:pt x="16453" y="18830"/>
                  </a:lnTo>
                  <a:lnTo>
                    <a:pt x="16402" y="18830"/>
                  </a:lnTo>
                  <a:cubicBezTo>
                    <a:pt x="16357" y="18830"/>
                    <a:pt x="16334" y="18172"/>
                    <a:pt x="16334" y="17092"/>
                  </a:cubicBezTo>
                  <a:lnTo>
                    <a:pt x="16334" y="8922"/>
                  </a:lnTo>
                  <a:lnTo>
                    <a:pt x="16453" y="8922"/>
                  </a:lnTo>
                  <a:lnTo>
                    <a:pt x="16453" y="6574"/>
                  </a:lnTo>
                  <a:lnTo>
                    <a:pt x="16334" y="6574"/>
                  </a:lnTo>
                  <a:lnTo>
                    <a:pt x="16334" y="1972"/>
                  </a:lnTo>
                  <a:lnTo>
                    <a:pt x="16213" y="1972"/>
                  </a:lnTo>
                  <a:lnTo>
                    <a:pt x="16213" y="6574"/>
                  </a:lnTo>
                  <a:lnTo>
                    <a:pt x="16143" y="6574"/>
                  </a:lnTo>
                  <a:lnTo>
                    <a:pt x="16143" y="8922"/>
                  </a:lnTo>
                  <a:lnTo>
                    <a:pt x="16213" y="8922"/>
                  </a:lnTo>
                  <a:lnTo>
                    <a:pt x="16213" y="17233"/>
                  </a:lnTo>
                  <a:cubicBezTo>
                    <a:pt x="16213" y="19393"/>
                    <a:pt x="16266" y="21412"/>
                    <a:pt x="16379" y="21412"/>
                  </a:cubicBezTo>
                  <a:lnTo>
                    <a:pt x="16453" y="21412"/>
                  </a:lnTo>
                  <a:close/>
                  <a:moveTo>
                    <a:pt x="15985" y="6292"/>
                  </a:moveTo>
                  <a:lnTo>
                    <a:pt x="15862" y="6292"/>
                  </a:lnTo>
                  <a:lnTo>
                    <a:pt x="15862" y="21412"/>
                  </a:lnTo>
                  <a:lnTo>
                    <a:pt x="15985" y="21412"/>
                  </a:lnTo>
                  <a:lnTo>
                    <a:pt x="15985" y="6292"/>
                  </a:lnTo>
                  <a:close/>
                  <a:moveTo>
                    <a:pt x="15989" y="94"/>
                  </a:moveTo>
                  <a:lnTo>
                    <a:pt x="15858" y="94"/>
                  </a:lnTo>
                  <a:lnTo>
                    <a:pt x="15858" y="3334"/>
                  </a:lnTo>
                  <a:lnTo>
                    <a:pt x="15989" y="3334"/>
                  </a:lnTo>
                  <a:lnTo>
                    <a:pt x="15989" y="94"/>
                  </a:lnTo>
                  <a:close/>
                  <a:moveTo>
                    <a:pt x="15671" y="16810"/>
                  </a:moveTo>
                  <a:cubicBezTo>
                    <a:pt x="15671" y="14134"/>
                    <a:pt x="15603" y="12772"/>
                    <a:pt x="15489" y="12537"/>
                  </a:cubicBezTo>
                  <a:lnTo>
                    <a:pt x="15392" y="12350"/>
                  </a:lnTo>
                  <a:cubicBezTo>
                    <a:pt x="15328" y="12209"/>
                    <a:pt x="15309" y="11504"/>
                    <a:pt x="15309" y="10612"/>
                  </a:cubicBezTo>
                  <a:cubicBezTo>
                    <a:pt x="15309" y="9485"/>
                    <a:pt x="15345" y="8687"/>
                    <a:pt x="15419" y="8687"/>
                  </a:cubicBezTo>
                  <a:cubicBezTo>
                    <a:pt x="15477" y="8687"/>
                    <a:pt x="15531" y="8969"/>
                    <a:pt x="15570" y="9767"/>
                  </a:cubicBezTo>
                  <a:lnTo>
                    <a:pt x="15646" y="7842"/>
                  </a:lnTo>
                  <a:cubicBezTo>
                    <a:pt x="15589" y="6621"/>
                    <a:pt x="15512" y="6151"/>
                    <a:pt x="15421" y="6151"/>
                  </a:cubicBezTo>
                  <a:cubicBezTo>
                    <a:pt x="15294" y="6151"/>
                    <a:pt x="15191" y="7795"/>
                    <a:pt x="15191" y="10753"/>
                  </a:cubicBezTo>
                  <a:cubicBezTo>
                    <a:pt x="15191" y="13430"/>
                    <a:pt x="15258" y="14697"/>
                    <a:pt x="15371" y="14932"/>
                  </a:cubicBezTo>
                  <a:lnTo>
                    <a:pt x="15468" y="15120"/>
                  </a:lnTo>
                  <a:cubicBezTo>
                    <a:pt x="15527" y="15261"/>
                    <a:pt x="15549" y="15918"/>
                    <a:pt x="15549" y="16951"/>
                  </a:cubicBezTo>
                  <a:cubicBezTo>
                    <a:pt x="15549" y="18360"/>
                    <a:pt x="15491" y="19017"/>
                    <a:pt x="15417" y="19017"/>
                  </a:cubicBezTo>
                  <a:cubicBezTo>
                    <a:pt x="15356" y="19017"/>
                    <a:pt x="15290" y="18689"/>
                    <a:pt x="15241" y="17421"/>
                  </a:cubicBezTo>
                  <a:lnTo>
                    <a:pt x="15161" y="19440"/>
                  </a:lnTo>
                  <a:cubicBezTo>
                    <a:pt x="15233" y="21177"/>
                    <a:pt x="15316" y="21600"/>
                    <a:pt x="15417" y="21600"/>
                  </a:cubicBezTo>
                  <a:cubicBezTo>
                    <a:pt x="15563" y="21600"/>
                    <a:pt x="15671" y="19957"/>
                    <a:pt x="15671" y="16810"/>
                  </a:cubicBezTo>
                  <a:close/>
                  <a:moveTo>
                    <a:pt x="15138" y="7560"/>
                  </a:moveTo>
                  <a:cubicBezTo>
                    <a:pt x="15095" y="6527"/>
                    <a:pt x="15051" y="6151"/>
                    <a:pt x="14992" y="6151"/>
                  </a:cubicBezTo>
                  <a:cubicBezTo>
                    <a:pt x="14924" y="6151"/>
                    <a:pt x="14862" y="6903"/>
                    <a:pt x="14829" y="7936"/>
                  </a:cubicBezTo>
                  <a:lnTo>
                    <a:pt x="14829" y="6292"/>
                  </a:lnTo>
                  <a:lnTo>
                    <a:pt x="14710" y="6292"/>
                  </a:lnTo>
                  <a:lnTo>
                    <a:pt x="14710" y="21412"/>
                  </a:lnTo>
                  <a:lnTo>
                    <a:pt x="14831" y="21412"/>
                  </a:lnTo>
                  <a:lnTo>
                    <a:pt x="14831" y="12256"/>
                  </a:lnTo>
                  <a:cubicBezTo>
                    <a:pt x="14831" y="10143"/>
                    <a:pt x="14888" y="8828"/>
                    <a:pt x="14953" y="8828"/>
                  </a:cubicBezTo>
                  <a:cubicBezTo>
                    <a:pt x="14996" y="8828"/>
                    <a:pt x="15017" y="9157"/>
                    <a:pt x="15045" y="9861"/>
                  </a:cubicBezTo>
                  <a:lnTo>
                    <a:pt x="15138" y="7560"/>
                  </a:lnTo>
                  <a:close/>
                  <a:moveTo>
                    <a:pt x="14407" y="12631"/>
                  </a:moveTo>
                  <a:lnTo>
                    <a:pt x="14132" y="12631"/>
                  </a:lnTo>
                  <a:cubicBezTo>
                    <a:pt x="14134" y="11692"/>
                    <a:pt x="14136" y="11270"/>
                    <a:pt x="14149" y="10565"/>
                  </a:cubicBezTo>
                  <a:cubicBezTo>
                    <a:pt x="14168" y="9438"/>
                    <a:pt x="14212" y="8687"/>
                    <a:pt x="14270" y="8687"/>
                  </a:cubicBezTo>
                  <a:cubicBezTo>
                    <a:pt x="14327" y="8687"/>
                    <a:pt x="14371" y="9438"/>
                    <a:pt x="14390" y="10565"/>
                  </a:cubicBezTo>
                  <a:cubicBezTo>
                    <a:pt x="14403" y="11270"/>
                    <a:pt x="14407" y="11692"/>
                    <a:pt x="14407" y="12631"/>
                  </a:cubicBezTo>
                  <a:close/>
                  <a:moveTo>
                    <a:pt x="14528" y="14744"/>
                  </a:moveTo>
                  <a:lnTo>
                    <a:pt x="14528" y="13430"/>
                  </a:lnTo>
                  <a:cubicBezTo>
                    <a:pt x="14528" y="9110"/>
                    <a:pt x="14433" y="6151"/>
                    <a:pt x="14270" y="6151"/>
                  </a:cubicBezTo>
                  <a:cubicBezTo>
                    <a:pt x="14113" y="6151"/>
                    <a:pt x="14011" y="8969"/>
                    <a:pt x="14011" y="13852"/>
                  </a:cubicBezTo>
                  <a:cubicBezTo>
                    <a:pt x="14011" y="19628"/>
                    <a:pt x="14132" y="21600"/>
                    <a:pt x="14286" y="21600"/>
                  </a:cubicBezTo>
                  <a:cubicBezTo>
                    <a:pt x="14394" y="21600"/>
                    <a:pt x="14452" y="20802"/>
                    <a:pt x="14515" y="19252"/>
                  </a:cubicBezTo>
                  <a:lnTo>
                    <a:pt x="14435" y="17421"/>
                  </a:lnTo>
                  <a:cubicBezTo>
                    <a:pt x="14394" y="18501"/>
                    <a:pt x="14356" y="18970"/>
                    <a:pt x="14287" y="18970"/>
                  </a:cubicBezTo>
                  <a:cubicBezTo>
                    <a:pt x="14189" y="18970"/>
                    <a:pt x="14132" y="17327"/>
                    <a:pt x="14132" y="14744"/>
                  </a:cubicBezTo>
                  <a:lnTo>
                    <a:pt x="14528" y="14744"/>
                  </a:lnTo>
                  <a:close/>
                  <a:moveTo>
                    <a:pt x="13929" y="6292"/>
                  </a:moveTo>
                  <a:lnTo>
                    <a:pt x="13800" y="6292"/>
                  </a:lnTo>
                  <a:lnTo>
                    <a:pt x="13656" y="16951"/>
                  </a:lnTo>
                  <a:lnTo>
                    <a:pt x="13512" y="6292"/>
                  </a:lnTo>
                  <a:lnTo>
                    <a:pt x="13382" y="6292"/>
                  </a:lnTo>
                  <a:lnTo>
                    <a:pt x="13605" y="21412"/>
                  </a:lnTo>
                  <a:lnTo>
                    <a:pt x="13706" y="21412"/>
                  </a:lnTo>
                  <a:lnTo>
                    <a:pt x="13929" y="6292"/>
                  </a:lnTo>
                  <a:close/>
                  <a:moveTo>
                    <a:pt x="13257" y="6292"/>
                  </a:moveTo>
                  <a:lnTo>
                    <a:pt x="13133" y="6292"/>
                  </a:lnTo>
                  <a:lnTo>
                    <a:pt x="13133" y="21412"/>
                  </a:lnTo>
                  <a:lnTo>
                    <a:pt x="13257" y="21412"/>
                  </a:lnTo>
                  <a:lnTo>
                    <a:pt x="13257" y="6292"/>
                  </a:lnTo>
                  <a:close/>
                  <a:moveTo>
                    <a:pt x="13260" y="94"/>
                  </a:moveTo>
                  <a:lnTo>
                    <a:pt x="13130" y="94"/>
                  </a:lnTo>
                  <a:lnTo>
                    <a:pt x="13130" y="3334"/>
                  </a:lnTo>
                  <a:lnTo>
                    <a:pt x="13260" y="3334"/>
                  </a:lnTo>
                  <a:lnTo>
                    <a:pt x="13260" y="94"/>
                  </a:lnTo>
                  <a:close/>
                  <a:moveTo>
                    <a:pt x="12927" y="21412"/>
                  </a:moveTo>
                  <a:lnTo>
                    <a:pt x="12927" y="11786"/>
                  </a:lnTo>
                  <a:cubicBezTo>
                    <a:pt x="12927" y="10049"/>
                    <a:pt x="12914" y="8640"/>
                    <a:pt x="12866" y="7513"/>
                  </a:cubicBezTo>
                  <a:cubicBezTo>
                    <a:pt x="12830" y="6621"/>
                    <a:pt x="12779" y="6151"/>
                    <a:pt x="12715" y="6151"/>
                  </a:cubicBezTo>
                  <a:cubicBezTo>
                    <a:pt x="12654" y="6151"/>
                    <a:pt x="12595" y="6715"/>
                    <a:pt x="12554" y="7842"/>
                  </a:cubicBezTo>
                  <a:lnTo>
                    <a:pt x="12554" y="6292"/>
                  </a:lnTo>
                  <a:lnTo>
                    <a:pt x="12432" y="6292"/>
                  </a:lnTo>
                  <a:lnTo>
                    <a:pt x="12432" y="21412"/>
                  </a:lnTo>
                  <a:lnTo>
                    <a:pt x="12556" y="21412"/>
                  </a:lnTo>
                  <a:lnTo>
                    <a:pt x="12556" y="12209"/>
                  </a:lnTo>
                  <a:cubicBezTo>
                    <a:pt x="12556" y="9908"/>
                    <a:pt x="12612" y="8828"/>
                    <a:pt x="12682" y="8828"/>
                  </a:cubicBezTo>
                  <a:cubicBezTo>
                    <a:pt x="12751" y="8828"/>
                    <a:pt x="12804" y="9861"/>
                    <a:pt x="12804" y="12209"/>
                  </a:cubicBezTo>
                  <a:lnTo>
                    <a:pt x="12804" y="21412"/>
                  </a:lnTo>
                  <a:lnTo>
                    <a:pt x="12927" y="21412"/>
                  </a:lnTo>
                  <a:close/>
                  <a:moveTo>
                    <a:pt x="12218" y="14275"/>
                  </a:moveTo>
                  <a:lnTo>
                    <a:pt x="12218" y="188"/>
                  </a:lnTo>
                  <a:lnTo>
                    <a:pt x="12089" y="188"/>
                  </a:lnTo>
                  <a:lnTo>
                    <a:pt x="12089" y="14134"/>
                  </a:lnTo>
                  <a:cubicBezTo>
                    <a:pt x="12089" y="16951"/>
                    <a:pt x="12017" y="18736"/>
                    <a:pt x="11911" y="18736"/>
                  </a:cubicBezTo>
                  <a:cubicBezTo>
                    <a:pt x="11803" y="18736"/>
                    <a:pt x="11733" y="16951"/>
                    <a:pt x="11733" y="14134"/>
                  </a:cubicBezTo>
                  <a:lnTo>
                    <a:pt x="11733" y="188"/>
                  </a:lnTo>
                  <a:lnTo>
                    <a:pt x="11604" y="188"/>
                  </a:lnTo>
                  <a:lnTo>
                    <a:pt x="11604" y="14275"/>
                  </a:lnTo>
                  <a:cubicBezTo>
                    <a:pt x="11604" y="18642"/>
                    <a:pt x="11737" y="21600"/>
                    <a:pt x="11911" y="21600"/>
                  </a:cubicBezTo>
                  <a:cubicBezTo>
                    <a:pt x="12086" y="21600"/>
                    <a:pt x="12218" y="18642"/>
                    <a:pt x="12218" y="14275"/>
                  </a:cubicBezTo>
                  <a:close/>
                  <a:moveTo>
                    <a:pt x="11407" y="11739"/>
                  </a:moveTo>
                  <a:lnTo>
                    <a:pt x="11055" y="11739"/>
                  </a:lnTo>
                  <a:lnTo>
                    <a:pt x="11055" y="14557"/>
                  </a:lnTo>
                  <a:lnTo>
                    <a:pt x="11407" y="14557"/>
                  </a:lnTo>
                  <a:lnTo>
                    <a:pt x="11407" y="11739"/>
                  </a:lnTo>
                  <a:close/>
                  <a:moveTo>
                    <a:pt x="10880" y="16810"/>
                  </a:moveTo>
                  <a:cubicBezTo>
                    <a:pt x="10880" y="14134"/>
                    <a:pt x="10812" y="12772"/>
                    <a:pt x="10699" y="12537"/>
                  </a:cubicBezTo>
                  <a:lnTo>
                    <a:pt x="10602" y="12350"/>
                  </a:lnTo>
                  <a:cubicBezTo>
                    <a:pt x="10537" y="12209"/>
                    <a:pt x="10519" y="11504"/>
                    <a:pt x="10519" y="10612"/>
                  </a:cubicBezTo>
                  <a:cubicBezTo>
                    <a:pt x="10519" y="9485"/>
                    <a:pt x="10556" y="8687"/>
                    <a:pt x="10628" y="8687"/>
                  </a:cubicBezTo>
                  <a:cubicBezTo>
                    <a:pt x="10687" y="8687"/>
                    <a:pt x="10740" y="8969"/>
                    <a:pt x="10780" y="9767"/>
                  </a:cubicBezTo>
                  <a:lnTo>
                    <a:pt x="10856" y="7842"/>
                  </a:lnTo>
                  <a:cubicBezTo>
                    <a:pt x="10801" y="6621"/>
                    <a:pt x="10721" y="6151"/>
                    <a:pt x="10630" y="6151"/>
                  </a:cubicBezTo>
                  <a:cubicBezTo>
                    <a:pt x="10503" y="6151"/>
                    <a:pt x="10401" y="7795"/>
                    <a:pt x="10401" y="10753"/>
                  </a:cubicBezTo>
                  <a:cubicBezTo>
                    <a:pt x="10401" y="13430"/>
                    <a:pt x="10467" y="14697"/>
                    <a:pt x="10581" y="14932"/>
                  </a:cubicBezTo>
                  <a:lnTo>
                    <a:pt x="10678" y="15120"/>
                  </a:lnTo>
                  <a:cubicBezTo>
                    <a:pt x="10738" y="15261"/>
                    <a:pt x="10761" y="15918"/>
                    <a:pt x="10761" y="16951"/>
                  </a:cubicBezTo>
                  <a:cubicBezTo>
                    <a:pt x="10761" y="18360"/>
                    <a:pt x="10700" y="19017"/>
                    <a:pt x="10627" y="19017"/>
                  </a:cubicBezTo>
                  <a:cubicBezTo>
                    <a:pt x="10566" y="19017"/>
                    <a:pt x="10500" y="18689"/>
                    <a:pt x="10450" y="17421"/>
                  </a:cubicBezTo>
                  <a:lnTo>
                    <a:pt x="10371" y="19440"/>
                  </a:lnTo>
                  <a:cubicBezTo>
                    <a:pt x="10443" y="21177"/>
                    <a:pt x="10526" y="21600"/>
                    <a:pt x="10627" y="21600"/>
                  </a:cubicBezTo>
                  <a:cubicBezTo>
                    <a:pt x="10772" y="21600"/>
                    <a:pt x="10880" y="19957"/>
                    <a:pt x="10880" y="16810"/>
                  </a:cubicBezTo>
                  <a:close/>
                  <a:moveTo>
                    <a:pt x="10280" y="21412"/>
                  </a:moveTo>
                  <a:lnTo>
                    <a:pt x="10280" y="18830"/>
                  </a:lnTo>
                  <a:lnTo>
                    <a:pt x="10229" y="18830"/>
                  </a:lnTo>
                  <a:cubicBezTo>
                    <a:pt x="10183" y="18830"/>
                    <a:pt x="10160" y="18172"/>
                    <a:pt x="10160" y="17092"/>
                  </a:cubicBezTo>
                  <a:lnTo>
                    <a:pt x="10160" y="8922"/>
                  </a:lnTo>
                  <a:lnTo>
                    <a:pt x="10280" y="8922"/>
                  </a:lnTo>
                  <a:lnTo>
                    <a:pt x="10280" y="6574"/>
                  </a:lnTo>
                  <a:lnTo>
                    <a:pt x="10160" y="6574"/>
                  </a:lnTo>
                  <a:lnTo>
                    <a:pt x="10160" y="1972"/>
                  </a:lnTo>
                  <a:lnTo>
                    <a:pt x="10039" y="1972"/>
                  </a:lnTo>
                  <a:lnTo>
                    <a:pt x="10039" y="6574"/>
                  </a:lnTo>
                  <a:lnTo>
                    <a:pt x="9969" y="6574"/>
                  </a:lnTo>
                  <a:lnTo>
                    <a:pt x="9969" y="8922"/>
                  </a:lnTo>
                  <a:lnTo>
                    <a:pt x="10039" y="8922"/>
                  </a:lnTo>
                  <a:lnTo>
                    <a:pt x="10039" y="17233"/>
                  </a:lnTo>
                  <a:cubicBezTo>
                    <a:pt x="10039" y="19393"/>
                    <a:pt x="10092" y="21412"/>
                    <a:pt x="10206" y="21412"/>
                  </a:cubicBezTo>
                  <a:lnTo>
                    <a:pt x="10280" y="21412"/>
                  </a:lnTo>
                  <a:close/>
                  <a:moveTo>
                    <a:pt x="9817" y="21412"/>
                  </a:moveTo>
                  <a:lnTo>
                    <a:pt x="9817" y="11692"/>
                  </a:lnTo>
                  <a:cubicBezTo>
                    <a:pt x="9817" y="8405"/>
                    <a:pt x="9742" y="6151"/>
                    <a:pt x="9605" y="6151"/>
                  </a:cubicBezTo>
                  <a:cubicBezTo>
                    <a:pt x="9545" y="6151"/>
                    <a:pt x="9490" y="6715"/>
                    <a:pt x="9448" y="7842"/>
                  </a:cubicBezTo>
                  <a:lnTo>
                    <a:pt x="9448" y="188"/>
                  </a:lnTo>
                  <a:lnTo>
                    <a:pt x="9325" y="188"/>
                  </a:lnTo>
                  <a:lnTo>
                    <a:pt x="9325" y="21412"/>
                  </a:lnTo>
                  <a:lnTo>
                    <a:pt x="9448" y="21412"/>
                  </a:lnTo>
                  <a:lnTo>
                    <a:pt x="9448" y="12162"/>
                  </a:lnTo>
                  <a:cubicBezTo>
                    <a:pt x="9448" y="9908"/>
                    <a:pt x="9503" y="8828"/>
                    <a:pt x="9571" y="8828"/>
                  </a:cubicBezTo>
                  <a:cubicBezTo>
                    <a:pt x="9639" y="8828"/>
                    <a:pt x="9694" y="9861"/>
                    <a:pt x="9694" y="12162"/>
                  </a:cubicBezTo>
                  <a:lnTo>
                    <a:pt x="9694" y="21412"/>
                  </a:lnTo>
                  <a:lnTo>
                    <a:pt x="9817" y="21412"/>
                  </a:lnTo>
                  <a:close/>
                  <a:moveTo>
                    <a:pt x="9166" y="19440"/>
                  </a:moveTo>
                  <a:lnTo>
                    <a:pt x="9080" y="17468"/>
                  </a:lnTo>
                  <a:cubicBezTo>
                    <a:pt x="9042" y="18501"/>
                    <a:pt x="9012" y="18877"/>
                    <a:pt x="8963" y="18877"/>
                  </a:cubicBezTo>
                  <a:cubicBezTo>
                    <a:pt x="8917" y="18877"/>
                    <a:pt x="8878" y="18407"/>
                    <a:pt x="8851" y="17562"/>
                  </a:cubicBezTo>
                  <a:cubicBezTo>
                    <a:pt x="8824" y="16717"/>
                    <a:pt x="8815" y="15637"/>
                    <a:pt x="8815" y="13852"/>
                  </a:cubicBezTo>
                  <a:cubicBezTo>
                    <a:pt x="8815" y="12115"/>
                    <a:pt x="8824" y="11035"/>
                    <a:pt x="8851" y="10190"/>
                  </a:cubicBezTo>
                  <a:cubicBezTo>
                    <a:pt x="8878" y="9344"/>
                    <a:pt x="8917" y="8828"/>
                    <a:pt x="8963" y="8828"/>
                  </a:cubicBezTo>
                  <a:cubicBezTo>
                    <a:pt x="9012" y="8828"/>
                    <a:pt x="9042" y="9250"/>
                    <a:pt x="9080" y="10283"/>
                  </a:cubicBezTo>
                  <a:lnTo>
                    <a:pt x="9166" y="8264"/>
                  </a:lnTo>
                  <a:cubicBezTo>
                    <a:pt x="9107" y="6715"/>
                    <a:pt x="9048" y="6151"/>
                    <a:pt x="8963" y="6151"/>
                  </a:cubicBezTo>
                  <a:cubicBezTo>
                    <a:pt x="8826" y="6151"/>
                    <a:pt x="8692" y="8170"/>
                    <a:pt x="8692" y="13852"/>
                  </a:cubicBezTo>
                  <a:cubicBezTo>
                    <a:pt x="8692" y="19534"/>
                    <a:pt x="8826" y="21600"/>
                    <a:pt x="8963" y="21600"/>
                  </a:cubicBezTo>
                  <a:cubicBezTo>
                    <a:pt x="9048" y="21600"/>
                    <a:pt x="9107" y="20990"/>
                    <a:pt x="9166" y="19440"/>
                  </a:cubicBezTo>
                  <a:close/>
                  <a:moveTo>
                    <a:pt x="8421" y="12631"/>
                  </a:moveTo>
                  <a:lnTo>
                    <a:pt x="8146" y="12631"/>
                  </a:lnTo>
                  <a:cubicBezTo>
                    <a:pt x="8148" y="11692"/>
                    <a:pt x="8150" y="11270"/>
                    <a:pt x="8163" y="10565"/>
                  </a:cubicBezTo>
                  <a:cubicBezTo>
                    <a:pt x="8182" y="9438"/>
                    <a:pt x="8226" y="8687"/>
                    <a:pt x="8284" y="8687"/>
                  </a:cubicBezTo>
                  <a:cubicBezTo>
                    <a:pt x="8341" y="8687"/>
                    <a:pt x="8385" y="9438"/>
                    <a:pt x="8404" y="10565"/>
                  </a:cubicBezTo>
                  <a:cubicBezTo>
                    <a:pt x="8417" y="11270"/>
                    <a:pt x="8419" y="11692"/>
                    <a:pt x="8421" y="12631"/>
                  </a:cubicBezTo>
                  <a:close/>
                  <a:moveTo>
                    <a:pt x="8542" y="14744"/>
                  </a:moveTo>
                  <a:lnTo>
                    <a:pt x="8542" y="13430"/>
                  </a:lnTo>
                  <a:cubicBezTo>
                    <a:pt x="8542" y="9110"/>
                    <a:pt x="8447" y="6151"/>
                    <a:pt x="8284" y="6151"/>
                  </a:cubicBezTo>
                  <a:cubicBezTo>
                    <a:pt x="8127" y="6151"/>
                    <a:pt x="8025" y="8969"/>
                    <a:pt x="8025" y="13852"/>
                  </a:cubicBezTo>
                  <a:cubicBezTo>
                    <a:pt x="8025" y="19628"/>
                    <a:pt x="8146" y="21600"/>
                    <a:pt x="8300" y="21600"/>
                  </a:cubicBezTo>
                  <a:cubicBezTo>
                    <a:pt x="8406" y="21600"/>
                    <a:pt x="8466" y="20802"/>
                    <a:pt x="8529" y="19252"/>
                  </a:cubicBezTo>
                  <a:lnTo>
                    <a:pt x="8449" y="17421"/>
                  </a:lnTo>
                  <a:cubicBezTo>
                    <a:pt x="8406" y="18501"/>
                    <a:pt x="8370" y="18970"/>
                    <a:pt x="8301" y="18970"/>
                  </a:cubicBezTo>
                  <a:cubicBezTo>
                    <a:pt x="8203" y="18970"/>
                    <a:pt x="8146" y="17327"/>
                    <a:pt x="8146" y="14744"/>
                  </a:cubicBezTo>
                  <a:lnTo>
                    <a:pt x="8542" y="14744"/>
                  </a:lnTo>
                  <a:close/>
                  <a:moveTo>
                    <a:pt x="7977" y="7560"/>
                  </a:moveTo>
                  <a:cubicBezTo>
                    <a:pt x="7936" y="6527"/>
                    <a:pt x="7890" y="6151"/>
                    <a:pt x="7832" y="6151"/>
                  </a:cubicBezTo>
                  <a:cubicBezTo>
                    <a:pt x="7763" y="6151"/>
                    <a:pt x="7701" y="6903"/>
                    <a:pt x="7669" y="7936"/>
                  </a:cubicBezTo>
                  <a:lnTo>
                    <a:pt x="7669" y="6292"/>
                  </a:lnTo>
                  <a:lnTo>
                    <a:pt x="7549" y="6292"/>
                  </a:lnTo>
                  <a:lnTo>
                    <a:pt x="7549" y="21412"/>
                  </a:lnTo>
                  <a:lnTo>
                    <a:pt x="7672" y="21412"/>
                  </a:lnTo>
                  <a:lnTo>
                    <a:pt x="7672" y="12256"/>
                  </a:lnTo>
                  <a:cubicBezTo>
                    <a:pt x="7672" y="10143"/>
                    <a:pt x="7727" y="8828"/>
                    <a:pt x="7794" y="8828"/>
                  </a:cubicBezTo>
                  <a:cubicBezTo>
                    <a:pt x="7835" y="8828"/>
                    <a:pt x="7856" y="9157"/>
                    <a:pt x="7885" y="9861"/>
                  </a:cubicBezTo>
                  <a:lnTo>
                    <a:pt x="7977" y="7560"/>
                  </a:lnTo>
                  <a:close/>
                  <a:moveTo>
                    <a:pt x="7242" y="13852"/>
                  </a:moveTo>
                  <a:cubicBezTo>
                    <a:pt x="7242" y="16529"/>
                    <a:pt x="7227" y="18877"/>
                    <a:pt x="7115" y="18877"/>
                  </a:cubicBezTo>
                  <a:cubicBezTo>
                    <a:pt x="7005" y="18877"/>
                    <a:pt x="6988" y="16529"/>
                    <a:pt x="6988" y="13852"/>
                  </a:cubicBezTo>
                  <a:cubicBezTo>
                    <a:pt x="6988" y="11176"/>
                    <a:pt x="7005" y="8828"/>
                    <a:pt x="7115" y="8828"/>
                  </a:cubicBezTo>
                  <a:cubicBezTo>
                    <a:pt x="7227" y="8828"/>
                    <a:pt x="7242" y="11176"/>
                    <a:pt x="7242" y="13852"/>
                  </a:cubicBezTo>
                  <a:close/>
                  <a:moveTo>
                    <a:pt x="7365" y="13852"/>
                  </a:moveTo>
                  <a:cubicBezTo>
                    <a:pt x="7365" y="11551"/>
                    <a:pt x="7358" y="9016"/>
                    <a:pt x="7297" y="7466"/>
                  </a:cubicBezTo>
                  <a:cubicBezTo>
                    <a:pt x="7263" y="6621"/>
                    <a:pt x="7210" y="6151"/>
                    <a:pt x="7147" y="6151"/>
                  </a:cubicBezTo>
                  <a:cubicBezTo>
                    <a:pt x="7083" y="6151"/>
                    <a:pt x="7032" y="6527"/>
                    <a:pt x="6988" y="7842"/>
                  </a:cubicBezTo>
                  <a:lnTo>
                    <a:pt x="6988" y="188"/>
                  </a:lnTo>
                  <a:lnTo>
                    <a:pt x="6865" y="188"/>
                  </a:lnTo>
                  <a:lnTo>
                    <a:pt x="6865" y="21412"/>
                  </a:lnTo>
                  <a:lnTo>
                    <a:pt x="6986" y="21412"/>
                  </a:lnTo>
                  <a:lnTo>
                    <a:pt x="6986" y="19816"/>
                  </a:lnTo>
                  <a:cubicBezTo>
                    <a:pt x="7032" y="21177"/>
                    <a:pt x="7081" y="21600"/>
                    <a:pt x="7147" y="21600"/>
                  </a:cubicBezTo>
                  <a:cubicBezTo>
                    <a:pt x="7208" y="21600"/>
                    <a:pt x="7263" y="21083"/>
                    <a:pt x="7297" y="20285"/>
                  </a:cubicBezTo>
                  <a:cubicBezTo>
                    <a:pt x="7358" y="18736"/>
                    <a:pt x="7365" y="16153"/>
                    <a:pt x="7365" y="13852"/>
                  </a:cubicBezTo>
                  <a:close/>
                  <a:moveTo>
                    <a:pt x="6714" y="21412"/>
                  </a:moveTo>
                  <a:lnTo>
                    <a:pt x="6714" y="18830"/>
                  </a:lnTo>
                  <a:lnTo>
                    <a:pt x="6659" y="18830"/>
                  </a:lnTo>
                  <a:cubicBezTo>
                    <a:pt x="6609" y="18830"/>
                    <a:pt x="6592" y="18219"/>
                    <a:pt x="6592" y="17092"/>
                  </a:cubicBezTo>
                  <a:lnTo>
                    <a:pt x="6592" y="188"/>
                  </a:lnTo>
                  <a:lnTo>
                    <a:pt x="6469" y="188"/>
                  </a:lnTo>
                  <a:lnTo>
                    <a:pt x="6469" y="17233"/>
                  </a:lnTo>
                  <a:cubicBezTo>
                    <a:pt x="6469" y="19487"/>
                    <a:pt x="6520" y="21412"/>
                    <a:pt x="6638" y="21412"/>
                  </a:cubicBezTo>
                  <a:lnTo>
                    <a:pt x="6714" y="21412"/>
                  </a:lnTo>
                  <a:close/>
                  <a:moveTo>
                    <a:pt x="6090" y="14416"/>
                  </a:moveTo>
                  <a:lnTo>
                    <a:pt x="5827" y="14416"/>
                  </a:lnTo>
                  <a:lnTo>
                    <a:pt x="5961" y="5024"/>
                  </a:lnTo>
                  <a:lnTo>
                    <a:pt x="6090" y="14416"/>
                  </a:lnTo>
                  <a:close/>
                  <a:moveTo>
                    <a:pt x="6325" y="21412"/>
                  </a:moveTo>
                  <a:lnTo>
                    <a:pt x="6011" y="188"/>
                  </a:lnTo>
                  <a:lnTo>
                    <a:pt x="5906" y="188"/>
                  </a:lnTo>
                  <a:lnTo>
                    <a:pt x="5592" y="21412"/>
                  </a:lnTo>
                  <a:lnTo>
                    <a:pt x="5730" y="21412"/>
                  </a:lnTo>
                  <a:lnTo>
                    <a:pt x="5789" y="17186"/>
                  </a:lnTo>
                  <a:lnTo>
                    <a:pt x="6126" y="17186"/>
                  </a:lnTo>
                  <a:lnTo>
                    <a:pt x="6185" y="21412"/>
                  </a:lnTo>
                  <a:lnTo>
                    <a:pt x="6325" y="21412"/>
                  </a:lnTo>
                  <a:close/>
                  <a:moveTo>
                    <a:pt x="5484" y="11739"/>
                  </a:moveTo>
                  <a:lnTo>
                    <a:pt x="5131" y="11739"/>
                  </a:lnTo>
                  <a:lnTo>
                    <a:pt x="5131" y="14557"/>
                  </a:lnTo>
                  <a:lnTo>
                    <a:pt x="5484" y="14557"/>
                  </a:lnTo>
                  <a:lnTo>
                    <a:pt x="5484" y="11739"/>
                  </a:lnTo>
                  <a:close/>
                  <a:moveTo>
                    <a:pt x="4942" y="21412"/>
                  </a:moveTo>
                  <a:lnTo>
                    <a:pt x="4942" y="11786"/>
                  </a:lnTo>
                  <a:cubicBezTo>
                    <a:pt x="4942" y="10049"/>
                    <a:pt x="4927" y="8640"/>
                    <a:pt x="4879" y="7513"/>
                  </a:cubicBezTo>
                  <a:cubicBezTo>
                    <a:pt x="4843" y="6621"/>
                    <a:pt x="4792" y="6151"/>
                    <a:pt x="4730" y="6151"/>
                  </a:cubicBezTo>
                  <a:cubicBezTo>
                    <a:pt x="4669" y="6151"/>
                    <a:pt x="4610" y="6715"/>
                    <a:pt x="4567" y="7842"/>
                  </a:cubicBezTo>
                  <a:lnTo>
                    <a:pt x="4567" y="6292"/>
                  </a:lnTo>
                  <a:lnTo>
                    <a:pt x="4447" y="6292"/>
                  </a:lnTo>
                  <a:lnTo>
                    <a:pt x="4447" y="21412"/>
                  </a:lnTo>
                  <a:lnTo>
                    <a:pt x="4570" y="21412"/>
                  </a:lnTo>
                  <a:lnTo>
                    <a:pt x="4570" y="12209"/>
                  </a:lnTo>
                  <a:cubicBezTo>
                    <a:pt x="4570" y="9908"/>
                    <a:pt x="4627" y="8828"/>
                    <a:pt x="4695" y="8828"/>
                  </a:cubicBezTo>
                  <a:cubicBezTo>
                    <a:pt x="4766" y="8828"/>
                    <a:pt x="4819" y="9861"/>
                    <a:pt x="4819" y="12209"/>
                  </a:cubicBezTo>
                  <a:lnTo>
                    <a:pt x="4819" y="21412"/>
                  </a:lnTo>
                  <a:lnTo>
                    <a:pt x="4942" y="21412"/>
                  </a:lnTo>
                  <a:close/>
                  <a:moveTo>
                    <a:pt x="4142" y="15965"/>
                  </a:moveTo>
                  <a:cubicBezTo>
                    <a:pt x="4142" y="17045"/>
                    <a:pt x="4133" y="17750"/>
                    <a:pt x="4116" y="18219"/>
                  </a:cubicBezTo>
                  <a:cubicBezTo>
                    <a:pt x="4083" y="18970"/>
                    <a:pt x="4047" y="19064"/>
                    <a:pt x="4000" y="19064"/>
                  </a:cubicBezTo>
                  <a:cubicBezTo>
                    <a:pt x="3924" y="19064"/>
                    <a:pt x="3888" y="18313"/>
                    <a:pt x="3888" y="16951"/>
                  </a:cubicBezTo>
                  <a:cubicBezTo>
                    <a:pt x="3888" y="15543"/>
                    <a:pt x="3926" y="14744"/>
                    <a:pt x="3998" y="14744"/>
                  </a:cubicBezTo>
                  <a:lnTo>
                    <a:pt x="4142" y="14744"/>
                  </a:lnTo>
                  <a:lnTo>
                    <a:pt x="4142" y="15965"/>
                  </a:lnTo>
                  <a:close/>
                  <a:moveTo>
                    <a:pt x="4263" y="21412"/>
                  </a:moveTo>
                  <a:lnTo>
                    <a:pt x="4263" y="11317"/>
                  </a:lnTo>
                  <a:cubicBezTo>
                    <a:pt x="4263" y="7889"/>
                    <a:pt x="4180" y="6151"/>
                    <a:pt x="4013" y="6151"/>
                  </a:cubicBezTo>
                  <a:cubicBezTo>
                    <a:pt x="3911" y="6151"/>
                    <a:pt x="3852" y="6621"/>
                    <a:pt x="3793" y="8311"/>
                  </a:cubicBezTo>
                  <a:lnTo>
                    <a:pt x="3875" y="10190"/>
                  </a:lnTo>
                  <a:cubicBezTo>
                    <a:pt x="3907" y="9110"/>
                    <a:pt x="3941" y="8734"/>
                    <a:pt x="4008" y="8734"/>
                  </a:cubicBezTo>
                  <a:cubicBezTo>
                    <a:pt x="4102" y="8734"/>
                    <a:pt x="4142" y="9626"/>
                    <a:pt x="4142" y="11551"/>
                  </a:cubicBezTo>
                  <a:lnTo>
                    <a:pt x="4142" y="12631"/>
                  </a:lnTo>
                  <a:lnTo>
                    <a:pt x="3981" y="12631"/>
                  </a:lnTo>
                  <a:cubicBezTo>
                    <a:pt x="3841" y="12631"/>
                    <a:pt x="3769" y="14463"/>
                    <a:pt x="3769" y="16998"/>
                  </a:cubicBezTo>
                  <a:cubicBezTo>
                    <a:pt x="3769" y="18266"/>
                    <a:pt x="3786" y="19440"/>
                    <a:pt x="3818" y="20238"/>
                  </a:cubicBezTo>
                  <a:cubicBezTo>
                    <a:pt x="3854" y="21177"/>
                    <a:pt x="3905" y="21600"/>
                    <a:pt x="3981" y="21600"/>
                  </a:cubicBezTo>
                  <a:cubicBezTo>
                    <a:pt x="4057" y="21600"/>
                    <a:pt x="4099" y="21177"/>
                    <a:pt x="4144" y="20050"/>
                  </a:cubicBezTo>
                  <a:lnTo>
                    <a:pt x="4144" y="21412"/>
                  </a:lnTo>
                  <a:lnTo>
                    <a:pt x="4263" y="21412"/>
                  </a:lnTo>
                  <a:close/>
                  <a:moveTo>
                    <a:pt x="3602" y="6292"/>
                  </a:moveTo>
                  <a:lnTo>
                    <a:pt x="3479" y="6292"/>
                  </a:lnTo>
                  <a:lnTo>
                    <a:pt x="3479" y="21412"/>
                  </a:lnTo>
                  <a:lnTo>
                    <a:pt x="3602" y="21412"/>
                  </a:lnTo>
                  <a:lnTo>
                    <a:pt x="3602" y="6292"/>
                  </a:lnTo>
                  <a:close/>
                  <a:moveTo>
                    <a:pt x="3606" y="94"/>
                  </a:moveTo>
                  <a:lnTo>
                    <a:pt x="3477" y="94"/>
                  </a:lnTo>
                  <a:lnTo>
                    <a:pt x="3477" y="3334"/>
                  </a:lnTo>
                  <a:lnTo>
                    <a:pt x="3606" y="3334"/>
                  </a:lnTo>
                  <a:lnTo>
                    <a:pt x="3606" y="94"/>
                  </a:lnTo>
                  <a:close/>
                  <a:moveTo>
                    <a:pt x="3282" y="21412"/>
                  </a:moveTo>
                  <a:lnTo>
                    <a:pt x="3282" y="18830"/>
                  </a:lnTo>
                  <a:lnTo>
                    <a:pt x="3231" y="18830"/>
                  </a:lnTo>
                  <a:cubicBezTo>
                    <a:pt x="3185" y="18830"/>
                    <a:pt x="3162" y="18172"/>
                    <a:pt x="3162" y="17092"/>
                  </a:cubicBezTo>
                  <a:lnTo>
                    <a:pt x="3162" y="8922"/>
                  </a:lnTo>
                  <a:lnTo>
                    <a:pt x="3282" y="8922"/>
                  </a:lnTo>
                  <a:lnTo>
                    <a:pt x="3282" y="6574"/>
                  </a:lnTo>
                  <a:lnTo>
                    <a:pt x="3162" y="6574"/>
                  </a:lnTo>
                  <a:lnTo>
                    <a:pt x="3162" y="1972"/>
                  </a:lnTo>
                  <a:lnTo>
                    <a:pt x="3041" y="1972"/>
                  </a:lnTo>
                  <a:lnTo>
                    <a:pt x="3041" y="6574"/>
                  </a:lnTo>
                  <a:lnTo>
                    <a:pt x="2971" y="6574"/>
                  </a:lnTo>
                  <a:lnTo>
                    <a:pt x="2971" y="8922"/>
                  </a:lnTo>
                  <a:lnTo>
                    <a:pt x="3041" y="8922"/>
                  </a:lnTo>
                  <a:lnTo>
                    <a:pt x="3041" y="17233"/>
                  </a:lnTo>
                  <a:cubicBezTo>
                    <a:pt x="3041" y="19393"/>
                    <a:pt x="3094" y="21412"/>
                    <a:pt x="3208" y="21412"/>
                  </a:cubicBezTo>
                  <a:lnTo>
                    <a:pt x="3282" y="21412"/>
                  </a:lnTo>
                  <a:close/>
                  <a:moveTo>
                    <a:pt x="2846" y="16810"/>
                  </a:moveTo>
                  <a:cubicBezTo>
                    <a:pt x="2846" y="14134"/>
                    <a:pt x="2780" y="12772"/>
                    <a:pt x="2666" y="12537"/>
                  </a:cubicBezTo>
                  <a:lnTo>
                    <a:pt x="2569" y="12350"/>
                  </a:lnTo>
                  <a:cubicBezTo>
                    <a:pt x="2503" y="12209"/>
                    <a:pt x="2484" y="11504"/>
                    <a:pt x="2484" y="10612"/>
                  </a:cubicBezTo>
                  <a:cubicBezTo>
                    <a:pt x="2484" y="9485"/>
                    <a:pt x="2522" y="8687"/>
                    <a:pt x="2596" y="8687"/>
                  </a:cubicBezTo>
                  <a:cubicBezTo>
                    <a:pt x="2653" y="8687"/>
                    <a:pt x="2708" y="8969"/>
                    <a:pt x="2746" y="9767"/>
                  </a:cubicBezTo>
                  <a:lnTo>
                    <a:pt x="2823" y="7842"/>
                  </a:lnTo>
                  <a:cubicBezTo>
                    <a:pt x="2766" y="6621"/>
                    <a:pt x="2689" y="6151"/>
                    <a:pt x="2596" y="6151"/>
                  </a:cubicBezTo>
                  <a:cubicBezTo>
                    <a:pt x="2469" y="6151"/>
                    <a:pt x="2367" y="7795"/>
                    <a:pt x="2367" y="10753"/>
                  </a:cubicBezTo>
                  <a:cubicBezTo>
                    <a:pt x="2367" y="13430"/>
                    <a:pt x="2433" y="14697"/>
                    <a:pt x="2547" y="14932"/>
                  </a:cubicBezTo>
                  <a:lnTo>
                    <a:pt x="2645" y="15120"/>
                  </a:lnTo>
                  <a:cubicBezTo>
                    <a:pt x="2704" y="15261"/>
                    <a:pt x="2727" y="15918"/>
                    <a:pt x="2727" y="16951"/>
                  </a:cubicBezTo>
                  <a:cubicBezTo>
                    <a:pt x="2727" y="18360"/>
                    <a:pt x="2668" y="19017"/>
                    <a:pt x="2592" y="19017"/>
                  </a:cubicBezTo>
                  <a:cubicBezTo>
                    <a:pt x="2533" y="19017"/>
                    <a:pt x="2467" y="18689"/>
                    <a:pt x="2418" y="17421"/>
                  </a:cubicBezTo>
                  <a:lnTo>
                    <a:pt x="2336" y="19440"/>
                  </a:lnTo>
                  <a:cubicBezTo>
                    <a:pt x="2408" y="21177"/>
                    <a:pt x="2494" y="21600"/>
                    <a:pt x="2592" y="21600"/>
                  </a:cubicBezTo>
                  <a:cubicBezTo>
                    <a:pt x="2738" y="21600"/>
                    <a:pt x="2846" y="19957"/>
                    <a:pt x="2846" y="16810"/>
                  </a:cubicBezTo>
                  <a:close/>
                  <a:moveTo>
                    <a:pt x="2183" y="6292"/>
                  </a:moveTo>
                  <a:lnTo>
                    <a:pt x="2060" y="6292"/>
                  </a:lnTo>
                  <a:lnTo>
                    <a:pt x="2060" y="21412"/>
                  </a:lnTo>
                  <a:lnTo>
                    <a:pt x="2183" y="21412"/>
                  </a:lnTo>
                  <a:lnTo>
                    <a:pt x="2183" y="6292"/>
                  </a:lnTo>
                  <a:close/>
                  <a:moveTo>
                    <a:pt x="2187" y="94"/>
                  </a:moveTo>
                  <a:lnTo>
                    <a:pt x="2056" y="94"/>
                  </a:lnTo>
                  <a:lnTo>
                    <a:pt x="2056" y="3334"/>
                  </a:lnTo>
                  <a:lnTo>
                    <a:pt x="2187" y="3334"/>
                  </a:lnTo>
                  <a:lnTo>
                    <a:pt x="2187" y="94"/>
                  </a:lnTo>
                  <a:close/>
                  <a:moveTo>
                    <a:pt x="1942" y="7560"/>
                  </a:moveTo>
                  <a:cubicBezTo>
                    <a:pt x="1900" y="6527"/>
                    <a:pt x="1855" y="6151"/>
                    <a:pt x="1796" y="6151"/>
                  </a:cubicBezTo>
                  <a:cubicBezTo>
                    <a:pt x="1728" y="6151"/>
                    <a:pt x="1666" y="6903"/>
                    <a:pt x="1633" y="7936"/>
                  </a:cubicBezTo>
                  <a:lnTo>
                    <a:pt x="1633" y="6292"/>
                  </a:lnTo>
                  <a:lnTo>
                    <a:pt x="1514" y="6292"/>
                  </a:lnTo>
                  <a:lnTo>
                    <a:pt x="1514" y="21412"/>
                  </a:lnTo>
                  <a:lnTo>
                    <a:pt x="1637" y="21412"/>
                  </a:lnTo>
                  <a:lnTo>
                    <a:pt x="1637" y="12256"/>
                  </a:lnTo>
                  <a:cubicBezTo>
                    <a:pt x="1637" y="10143"/>
                    <a:pt x="1692" y="8828"/>
                    <a:pt x="1758" y="8828"/>
                  </a:cubicBezTo>
                  <a:cubicBezTo>
                    <a:pt x="1800" y="8828"/>
                    <a:pt x="1821" y="9157"/>
                    <a:pt x="1849" y="9861"/>
                  </a:cubicBezTo>
                  <a:lnTo>
                    <a:pt x="1942" y="7560"/>
                  </a:lnTo>
                  <a:close/>
                  <a:moveTo>
                    <a:pt x="1307" y="21412"/>
                  </a:moveTo>
                  <a:lnTo>
                    <a:pt x="1307" y="11692"/>
                  </a:lnTo>
                  <a:cubicBezTo>
                    <a:pt x="1307" y="8405"/>
                    <a:pt x="1232" y="6151"/>
                    <a:pt x="1095" y="6151"/>
                  </a:cubicBezTo>
                  <a:cubicBezTo>
                    <a:pt x="1035" y="6151"/>
                    <a:pt x="980" y="6715"/>
                    <a:pt x="938" y="7842"/>
                  </a:cubicBezTo>
                  <a:lnTo>
                    <a:pt x="938" y="188"/>
                  </a:lnTo>
                  <a:lnTo>
                    <a:pt x="815" y="188"/>
                  </a:lnTo>
                  <a:lnTo>
                    <a:pt x="815" y="21412"/>
                  </a:lnTo>
                  <a:lnTo>
                    <a:pt x="938" y="21412"/>
                  </a:lnTo>
                  <a:lnTo>
                    <a:pt x="938" y="12162"/>
                  </a:lnTo>
                  <a:cubicBezTo>
                    <a:pt x="938" y="9908"/>
                    <a:pt x="993" y="8828"/>
                    <a:pt x="1061" y="8828"/>
                  </a:cubicBezTo>
                  <a:cubicBezTo>
                    <a:pt x="1129" y="8828"/>
                    <a:pt x="1184" y="9861"/>
                    <a:pt x="1184" y="12162"/>
                  </a:cubicBezTo>
                  <a:lnTo>
                    <a:pt x="1184" y="21412"/>
                  </a:lnTo>
                  <a:lnTo>
                    <a:pt x="1307" y="21412"/>
                  </a:lnTo>
                  <a:close/>
                  <a:moveTo>
                    <a:pt x="614" y="15073"/>
                  </a:moveTo>
                  <a:lnTo>
                    <a:pt x="483" y="15073"/>
                  </a:lnTo>
                  <a:cubicBezTo>
                    <a:pt x="462" y="17233"/>
                    <a:pt x="404" y="18736"/>
                    <a:pt x="309" y="18736"/>
                  </a:cubicBezTo>
                  <a:cubicBezTo>
                    <a:pt x="258" y="18736"/>
                    <a:pt x="212" y="18219"/>
                    <a:pt x="182" y="17421"/>
                  </a:cubicBezTo>
                  <a:cubicBezTo>
                    <a:pt x="140" y="16294"/>
                    <a:pt x="131" y="15073"/>
                    <a:pt x="131" y="10800"/>
                  </a:cubicBezTo>
                  <a:cubicBezTo>
                    <a:pt x="131" y="6527"/>
                    <a:pt x="140" y="5306"/>
                    <a:pt x="182" y="4179"/>
                  </a:cubicBezTo>
                  <a:cubicBezTo>
                    <a:pt x="212" y="3381"/>
                    <a:pt x="258" y="2911"/>
                    <a:pt x="309" y="2911"/>
                  </a:cubicBezTo>
                  <a:cubicBezTo>
                    <a:pt x="404" y="2911"/>
                    <a:pt x="460" y="4414"/>
                    <a:pt x="481" y="6527"/>
                  </a:cubicBezTo>
                  <a:lnTo>
                    <a:pt x="614" y="6527"/>
                  </a:lnTo>
                  <a:cubicBezTo>
                    <a:pt x="584" y="2301"/>
                    <a:pt x="466" y="0"/>
                    <a:pt x="309" y="0"/>
                  </a:cubicBezTo>
                  <a:cubicBezTo>
                    <a:pt x="220" y="0"/>
                    <a:pt x="142" y="845"/>
                    <a:pt x="83" y="2301"/>
                  </a:cubicBezTo>
                  <a:cubicBezTo>
                    <a:pt x="-2" y="4367"/>
                    <a:pt x="0" y="6715"/>
                    <a:pt x="0" y="10800"/>
                  </a:cubicBezTo>
                  <a:cubicBezTo>
                    <a:pt x="0" y="14885"/>
                    <a:pt x="-2" y="17233"/>
                    <a:pt x="83" y="19346"/>
                  </a:cubicBezTo>
                  <a:cubicBezTo>
                    <a:pt x="142" y="20802"/>
                    <a:pt x="220" y="21600"/>
                    <a:pt x="309" y="21600"/>
                  </a:cubicBezTo>
                  <a:cubicBezTo>
                    <a:pt x="462" y="21600"/>
                    <a:pt x="585" y="19299"/>
                    <a:pt x="614" y="15073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68848" tIns="68848" rIns="68848" bIns="68848" numCol="1" anchor="ctr">
              <a:noAutofit/>
            </a:bodyPr>
            <a:lstStyle/>
            <a:p>
              <a:pPr algn="l" defTabSz="676537">
                <a:defRPr sz="2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" name="Titeltext"/>
          <p:cNvSpPr txBox="1"/>
          <p:nvPr>
            <p:ph type="title"/>
          </p:nvPr>
        </p:nvSpPr>
        <p:spPr>
          <a:xfrm>
            <a:off x="650239" y="389666"/>
            <a:ext cx="11706713" cy="162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  <a:ln w="3175">
            <a:miter lim="400000"/>
          </a:ln>
        </p:spPr>
        <p:txBody>
          <a:bodyPr wrap="none" lIns="68848" tIns="68848" rIns="68848" bIns="68848" anchor="ctr">
            <a:spAutoFit/>
          </a:bodyPr>
          <a:lstStyle>
            <a:lvl1pPr algn="r"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1pPr>
      <a:lvl2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2pPr>
      <a:lvl3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3pPr>
      <a:lvl4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4pPr>
      <a:lvl5pPr marL="0" marR="0" indent="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5pPr>
      <a:lvl6pPr marL="0" marR="0" indent="22860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6pPr>
      <a:lvl7pPr marL="0" marR="0" indent="27432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7pPr>
      <a:lvl8pPr marL="0" marR="0" indent="32004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8pPr>
      <a:lvl9pPr marL="0" marR="0" indent="3657600" algn="ct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9pPr>
    </p:titleStyle>
    <p:bodyStyle>
      <a:lvl1pPr marL="516367" marR="0" indent="-516367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1pPr>
      <a:lvl2pPr marL="516367" marR="0" indent="-59167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2pPr>
      <a:lvl3pPr marL="516367" marR="0" indent="3980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3pPr>
      <a:lvl4pPr marL="516367" marR="0" indent="8552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4pPr>
      <a:lvl5pPr marL="516367" marR="0" indent="13124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5pPr>
      <a:lvl6pPr marL="516367" marR="0" indent="17696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6pPr>
      <a:lvl7pPr marL="516367" marR="0" indent="22268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7pPr>
      <a:lvl8pPr marL="516367" marR="0" indent="26840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8pPr>
      <a:lvl9pPr marL="516367" marR="0" indent="3141232" algn="l" defTabSz="676537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D-DIN"/>
          <a:ea typeface="D-DIN"/>
          <a:cs typeface="D-DIN"/>
          <a:sym typeface="D-DIN"/>
        </a:defRPr>
      </a:lvl9pPr>
    </p:bodyStyle>
    <p:otherStyle>
      <a:lvl1pPr marL="0" marR="0" indent="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67653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mediaportal01.rz.uni-kiel.de/b/sug-erq-hgk-0wc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www.studservice.uni-kiel.de/sta/fachpruefungsordnung-psychologie-bachelor-1-fach.pdf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Bild 3" descr="Bild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881" y="1951429"/>
            <a:ext cx="10920208" cy="726738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Kurs: Funktionelle Neuroanatomie…"/>
          <p:cNvSpPr txBox="1"/>
          <p:nvPr/>
        </p:nvSpPr>
        <p:spPr>
          <a:xfrm>
            <a:off x="981178" y="2012504"/>
            <a:ext cx="11410235" cy="68538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Vor dem Seminar: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-  25 min Referats-Video zum Buchkapitel gucken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-  ca. 20 min Infovideo von Julian Keil auf YouTube gucken </a:t>
            </a:r>
          </a:p>
          <a:p>
            <a:pPr lvl="3" indent="685800"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—&gt; Wiederholung / Vertiefung der Inhalte aus der VL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-  Lektüre wissenschaftlicher Artikel entlang der Leitfragen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Im Seminar: 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-  Start: 10:15 Uhr (Gruppe 2) bzw. 14:15 Uhr (Gruppe 3)</a:t>
            </a:r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ca. 30 min Einführung: Grundbegriffe / wichtigste Konzepte im Artikel</a:t>
            </a:r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ca. 40 min Gruppenarbeit zu Teilen des Textes: Leitfragen beantworten, Antworten in einem Dokument sammeln und am Ende des Semesters abgeben</a:t>
            </a:r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ca. 15 min Besprechung der Ergebnisse der Gruppenarbeit</a:t>
            </a:r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(Bei Bedarf: 5 min Feedbackrunde)</a:t>
            </a: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676537">
              <a:lnSpc>
                <a:spcPts val="2700"/>
              </a:lnSpc>
              <a:spcBef>
                <a:spcPts val="7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Direkt nach dem Seminar oder per Mail: </a:t>
            </a:r>
          </a:p>
          <a:p>
            <a:pPr marL="289649" indent="-289649" algn="l" defTabSz="676537">
              <a:lnSpc>
                <a:spcPts val="2700"/>
              </a:lnSpc>
              <a:spcBef>
                <a:spcPts val="700"/>
              </a:spcBef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kurzes Feedback für die jeweilige Referatsgruppe</a:t>
            </a:r>
          </a:p>
        </p:txBody>
      </p:sp>
      <p:sp>
        <p:nvSpPr>
          <p:cNvPr id="268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69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1" name="Text Box 3"/>
          <p:cNvSpPr txBox="1"/>
          <p:nvPr/>
        </p:nvSpPr>
        <p:spPr>
          <a:xfrm>
            <a:off x="492527" y="673290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Ablauf der Sitzungen</a:t>
            </a:r>
          </a:p>
        </p:txBody>
      </p:sp>
      <p:sp>
        <p:nvSpPr>
          <p:cNvPr id="272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  <p:sp>
        <p:nvSpPr>
          <p:cNvPr id="273" name="Linie"/>
          <p:cNvSpPr/>
          <p:nvPr/>
        </p:nvSpPr>
        <p:spPr>
          <a:xfrm flipV="1">
            <a:off x="9066745" y="2012504"/>
            <a:ext cx="1" cy="2155297"/>
          </a:xfrm>
          <a:prstGeom prst="line">
            <a:avLst/>
          </a:prstGeom>
          <a:ln w="25400">
            <a:solidFill>
              <a:srgbClr val="5E5E5E"/>
            </a:solidFill>
            <a:miter lim="400000"/>
            <a:headEnd type="triangle" len="sm"/>
            <a:tailEnd type="triangle" len="sm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274" name="freiwillig, wird…"/>
          <p:cNvSpPr txBox="1"/>
          <p:nvPr/>
        </p:nvSpPr>
        <p:spPr>
          <a:xfrm>
            <a:off x="9316311" y="2738208"/>
            <a:ext cx="1710136" cy="1006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i="1"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freiwillig, wird </a:t>
            </a:r>
          </a:p>
          <a:p>
            <a:pPr algn="l">
              <a:defRPr i="1"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nicht überprüft </a:t>
            </a:r>
          </a:p>
        </p:txBody>
      </p:sp>
      <p:sp>
        <p:nvSpPr>
          <p:cNvPr id="275" name="Linie"/>
          <p:cNvSpPr/>
          <p:nvPr/>
        </p:nvSpPr>
        <p:spPr>
          <a:xfrm>
            <a:off x="9066745" y="3102852"/>
            <a:ext cx="121921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hteck 1"/>
          <p:cNvSpPr/>
          <p:nvPr/>
        </p:nvSpPr>
        <p:spPr>
          <a:xfrm>
            <a:off x="342222" y="2950992"/>
            <a:ext cx="11535411" cy="5267488"/>
          </a:xfrm>
          <a:prstGeom prst="rect">
            <a:avLst/>
          </a:prstGeom>
          <a:solidFill>
            <a:srgbClr val="D5F1E5"/>
          </a:solidFill>
          <a:ln w="3175">
            <a:miter lim="400000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280" name="Tabelle 2"/>
          <p:cNvGraphicFramePr/>
          <p:nvPr/>
        </p:nvGraphicFramePr>
        <p:xfrm>
          <a:off x="389587" y="2008688"/>
          <a:ext cx="11494396" cy="70903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71589"/>
                <a:gridCol w="295933"/>
                <a:gridCol w="1465361"/>
                <a:gridCol w="4823449"/>
                <a:gridCol w="3525362"/>
              </a:tblGrid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solidFill>
                            <a:srgbClr val="FFFFFF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Nr.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6AACDA"/>
                    </a:solidFill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b="1"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6AAC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b="1" sz="2400">
                          <a:solidFill>
                            <a:srgbClr val="FFFFFF"/>
                          </a:solidFill>
                          <a:latin typeface="D-DIN"/>
                          <a:ea typeface="D-DIN"/>
                          <a:cs typeface="D-DIN"/>
                          <a:sym typeface="D-DIN"/>
                        </a:rPr>
                        <a:t>Termin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6AAC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b="1" sz="2400">
                          <a:solidFill>
                            <a:srgbClr val="FFFFFF"/>
                          </a:solidFill>
                          <a:latin typeface="D-DIN"/>
                          <a:ea typeface="D-DIN"/>
                          <a:cs typeface="D-DIN"/>
                          <a:sym typeface="D-DIN"/>
                        </a:rPr>
                        <a:t>Thema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6AAC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b="1" sz="2400">
                          <a:solidFill>
                            <a:srgbClr val="FFFFFF"/>
                          </a:solidFill>
                          <a:latin typeface="D-DIN"/>
                          <a:ea typeface="D-DIN"/>
                          <a:cs typeface="D-DIN"/>
                          <a:sym typeface="D-DIN"/>
                        </a:rPr>
                        <a:t>Basisliteratur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6AACDA"/>
                    </a:solidFill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0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26.10.2021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Organisatorisches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- - - 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02.11.2021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Aufteilung und Struktur des Gehirns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Schandry, Kap. 6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2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09.11.2021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Peripheres Nervensystem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 Kap. 6 &amp; 7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3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16.11.2021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Sehen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 Kap. 12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4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23.11.2021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Hören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 Kap. 13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5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30.11.2021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Schmecken und Riechen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 Kap. 15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6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07.12.2021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Tasten, Berühren, Schmerz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 Kap. 11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7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14.12.2021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Schmerz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 Kap. 16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8</a:t>
                      </a:r>
                    </a:p>
                  </a:txBody>
                  <a:tcPr marL="6760" marR="6760" marT="6760" marB="676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21.12.2021</a:t>
                      </a:r>
                    </a:p>
                  </a:txBody>
                  <a:tcPr marL="9525" marR="9525" marT="9525" marB="95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Multisensorische Wahrnehmung</a:t>
                      </a:r>
                    </a:p>
                  </a:txBody>
                  <a:tcPr marL="6760" marR="6760" marT="6760" marB="676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Goldstein, Kap. 20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9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11.01.2022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Bewegungssteuerung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Schandry, Kap. 9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10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18.01.2022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Lernen und Gedächtnis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Schandry, Kap. 24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11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25.01.2022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Exekutive und Kognitive Funktionen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Kandel, Kap. 18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85203">
                <a:tc>
                  <a:txBody>
                    <a:bodyPr/>
                    <a:lstStyle/>
                    <a:p>
                      <a:pPr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12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688489">
                        <a:defRPr sz="2400">
                          <a:latin typeface="D-DIN"/>
                          <a:ea typeface="D-DIN"/>
                          <a:cs typeface="D-DIN"/>
                          <a:sym typeface="D-DIN"/>
                        </a:defRPr>
                      </a:pP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01.02.2022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Abschlusssitzung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688489"/>
                      <a:r>
                        <a:rPr sz="2400">
                          <a:latin typeface="D-DIN"/>
                          <a:ea typeface="D-DIN"/>
                          <a:cs typeface="D-DIN"/>
                          <a:sym typeface="D-DIN"/>
                        </a:rPr>
                        <a:t>- - -</a:t>
                      </a:r>
                    </a:p>
                  </a:txBody>
                  <a:tcPr marL="6760" marR="6760" marT="6760" marB="676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1" name="Text Box 3"/>
          <p:cNvSpPr txBox="1"/>
          <p:nvPr/>
        </p:nvSpPr>
        <p:spPr>
          <a:xfrm>
            <a:off x="387637" y="557345"/>
            <a:ext cx="8567869" cy="825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Referatsthemen</a:t>
            </a:r>
          </a:p>
        </p:txBody>
      </p:sp>
      <p:sp>
        <p:nvSpPr>
          <p:cNvPr id="282" name="REFERATE"/>
          <p:cNvSpPr txBox="1"/>
          <p:nvPr/>
        </p:nvSpPr>
        <p:spPr>
          <a:xfrm rot="16200000">
            <a:off x="-555192" y="5440133"/>
            <a:ext cx="2860360" cy="7980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8" tIns="68848" rIns="68848" bIns="68848">
            <a:spAutoFit/>
          </a:bodyPr>
          <a:lstStyle>
            <a:lvl1pPr algn="l" defTabSz="676537">
              <a:defRPr sz="4400">
                <a:solidFill>
                  <a:srgbClr val="88B5A2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REFERATE</a:t>
            </a:r>
          </a:p>
        </p:txBody>
      </p:sp>
      <p:sp>
        <p:nvSpPr>
          <p:cNvPr id="283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84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5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6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chandry – Biologische Psychologie, 4. Auflage, Beltz.…"/>
          <p:cNvSpPr txBox="1"/>
          <p:nvPr>
            <p:ph type="body" idx="1"/>
          </p:nvPr>
        </p:nvSpPr>
        <p:spPr>
          <a:xfrm>
            <a:off x="1170366" y="2429815"/>
            <a:ext cx="11445524" cy="6443403"/>
          </a:xfrm>
          <a:prstGeom prst="rect">
            <a:avLst/>
          </a:prstGeom>
        </p:spPr>
        <p:txBody>
          <a:bodyPr/>
          <a:lstStyle/>
          <a:p>
            <a:pPr algn="l">
              <a:defRPr sz="340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Bis heute Abend (26.10.2021, 20 Uhr):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Abgabe der Themenwahl per Email (schuckart@psychologie.uni-kiel.de)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Betreff: Präferenzliste, Gruppe 2 </a:t>
            </a:r>
            <a:r>
              <a:rPr i="1" sz="2400"/>
              <a:t>oder</a:t>
            </a:r>
            <a:r>
              <a:t> 3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Anhang: Präferenzliste als PDF</a:t>
            </a:r>
          </a:p>
          <a:p>
            <a:pPr algn="l">
              <a:spcBef>
                <a:spcPts val="6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Präferenzliste:  Vorlage auf OLAT; Für jedes der 11 Themen bitte  </a:t>
            </a:r>
          </a:p>
          <a:p>
            <a:pPr algn="l">
              <a:spcBef>
                <a:spcPts val="6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   Wert zwischen 1 und 11 angeben, jeden Wert bitte nur 1x</a:t>
            </a:r>
          </a:p>
          <a:p>
            <a:pPr lvl="3" indent="685800" algn="l">
              <a:spcBef>
                <a:spcPts val="7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1 = Favorit</a:t>
            </a:r>
          </a:p>
          <a:p>
            <a:pPr lvl="3" indent="685800" algn="l">
              <a:spcBef>
                <a:spcPts val="700"/>
              </a:spcBef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11 = Oh nein bitte nicht! </a:t>
            </a:r>
            <a:endParaRPr sz="3400"/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- 2 Referate müssen allein gehalten werden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jede*r bekommt eine Mail mit Thema, Referatstermin und ggf.  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  Referatspartner*in</a:t>
            </a:r>
          </a:p>
        </p:txBody>
      </p:sp>
      <p:sp>
        <p:nvSpPr>
          <p:cNvPr id="291" name="Text Box 3"/>
          <p:cNvSpPr txBox="1"/>
          <p:nvPr/>
        </p:nvSpPr>
        <p:spPr>
          <a:xfrm>
            <a:off x="410167" y="665904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Verteilung der Referate</a:t>
            </a:r>
          </a:p>
        </p:txBody>
      </p:sp>
      <p:sp>
        <p:nvSpPr>
          <p:cNvPr id="292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93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4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Dreieck"/>
          <p:cNvSpPr/>
          <p:nvPr/>
        </p:nvSpPr>
        <p:spPr>
          <a:xfrm>
            <a:off x="465083" y="2438587"/>
            <a:ext cx="485927" cy="40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941100"/>
            </a:solidFill>
            <a:miter lim="400000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6" name="!"/>
          <p:cNvSpPr txBox="1"/>
          <p:nvPr/>
        </p:nvSpPr>
        <p:spPr>
          <a:xfrm>
            <a:off x="590239" y="2417641"/>
            <a:ext cx="242139" cy="5205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8" tIns="68848" rIns="68848" bIns="68848">
            <a:spAutoFit/>
          </a:bodyPr>
          <a:lstStyle>
            <a:lvl1pPr algn="l" defTabSz="676537">
              <a:defRPr sz="2600">
                <a:solidFill>
                  <a:srgbClr val="9411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297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sy_B4…"/>
          <p:cNvSpPr txBox="1"/>
          <p:nvPr>
            <p:ph type="body" idx="1"/>
          </p:nvPr>
        </p:nvSpPr>
        <p:spPr>
          <a:xfrm>
            <a:off x="60020" y="1577414"/>
            <a:ext cx="12145576" cy="7400059"/>
          </a:xfrm>
          <a:prstGeom prst="rect">
            <a:avLst/>
          </a:prstGeom>
        </p:spPr>
        <p:txBody>
          <a:bodyPr/>
          <a:lstStyle/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Abgabe der Präferenzliste für die Wahl der Referate: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heute (26.10.2021) bis 20 Uhr als PDF per Mail an mich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Vorlage für die Liste ist auf Olat unter „Organisatorisches“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alle, die mir bis dahin nichts geschickt haben, bekommen irgendein Thema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Tauschwünsche untereinander klären und mir möglichst zeitnah schicken</a:t>
            </a: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Referat (Hochladen des Videos auf Olat):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immer bis zum Sonntag Abend vor der Sitzung, zu der es gehalten werden soll, hochladen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Ausnahme: Gruppe 1 darf es bis 2h vor Seminarbeginn hochladen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  <a:r>
              <a:t>- bitte Referat im Ordner „Referate“ hochladen, alte Referate werden irgendwann gelöscht, um die Dateigrenze der Gruppe nicht zu überschreiten</a:t>
            </a:r>
          </a:p>
          <a:p>
            <a:pPr lvl="2" indent="379475" algn="l" defTabSz="561525">
              <a:spcBef>
                <a:spcPts val="800"/>
              </a:spcBef>
              <a:defRPr sz="1992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Abgabe der Aufgabenblätter: </a:t>
            </a:r>
            <a:r>
              <a:rPr sz="1992"/>
              <a:t>(Achtung, die Aufgaben aus den Sitzungen, nicht die, die Sie zuhause bearbeiten können)</a:t>
            </a:r>
            <a:endParaRPr sz="1992"/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rPr sz="1992"/>
              <a:t>- 18.2.2022, 20 Uhr (Vorlesungsende)</a:t>
            </a:r>
            <a:endParaRPr sz="1992"/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rPr sz="1992"/>
              <a:t>- Bitte geben Sie alle Aufgabenblätter in einem Dokument zusammengefügt als PDF per Mail  </a:t>
            </a:r>
            <a:endParaRPr sz="1992"/>
          </a:p>
          <a:p>
            <a:pPr lvl="2" indent="379475" algn="l" defTabSz="561525">
              <a:spcBef>
                <a:spcPts val="8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rPr sz="1992"/>
              <a:t>  bei mir ab, 2 „Fehltermine“ (also fehlende Aufgaben) sind okay</a:t>
            </a:r>
          </a:p>
        </p:txBody>
      </p:sp>
      <p:sp>
        <p:nvSpPr>
          <p:cNvPr id="300" name="Text Box 3"/>
          <p:cNvSpPr txBox="1"/>
          <p:nvPr/>
        </p:nvSpPr>
        <p:spPr>
          <a:xfrm>
            <a:off x="539769" y="722641"/>
            <a:ext cx="8167833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Übersicht der Deadlines</a:t>
            </a:r>
          </a:p>
        </p:txBody>
      </p:sp>
      <p:sp>
        <p:nvSpPr>
          <p:cNvPr id="301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302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4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Box 3"/>
          <p:cNvSpPr txBox="1"/>
          <p:nvPr/>
        </p:nvSpPr>
        <p:spPr>
          <a:xfrm>
            <a:off x="432697" y="194608"/>
            <a:ext cx="8567869" cy="144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8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Wie funktioniert </a:t>
            </a:r>
          </a:p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8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Gruppenarbeit online?</a:t>
            </a:r>
          </a:p>
        </p:txBody>
      </p:sp>
      <p:sp>
        <p:nvSpPr>
          <p:cNvPr id="307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308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Fünf Vierer-Gruppen in Breakout-Rooms (max. 30 min verfügbar)…"/>
          <p:cNvSpPr txBox="1"/>
          <p:nvPr/>
        </p:nvSpPr>
        <p:spPr>
          <a:xfrm>
            <a:off x="613090" y="3215364"/>
            <a:ext cx="11558270" cy="36701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/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Fünf Vierer-Gruppen in Breakout-Rooms (max. 30 min verfügbar) 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Aufgabe ist auf OLAT im Ordner „Gruppenarbeiten“ als PDF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gemeinsames Bearbeiten der Aufgaben, bei Fragen/Problemen im Hauptraum Bescheid sagen (im Chat, falls ich gerade in einem der Breakout-Rooms bin)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25855" indent="-325855" algn="l" defTabSz="676537">
              <a:buSzPct val="100000"/>
              <a:buChar char="-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Ergebnisse werden anschließend allen vorgestellt</a:t>
            </a:r>
          </a:p>
        </p:txBody>
      </p:sp>
      <p:sp>
        <p:nvSpPr>
          <p:cNvPr id="31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1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el 1"/>
          <p:cNvSpPr txBox="1"/>
          <p:nvPr>
            <p:ph type="title"/>
          </p:nvPr>
        </p:nvSpPr>
        <p:spPr>
          <a:xfrm>
            <a:off x="650239" y="135851"/>
            <a:ext cx="8458201" cy="1301228"/>
          </a:xfrm>
          <a:prstGeom prst="rect">
            <a:avLst/>
          </a:prstGeom>
        </p:spPr>
        <p:txBody>
          <a:bodyPr/>
          <a:lstStyle>
            <a:lvl1pPr>
              <a:defRPr b="0"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Aufgabe: Aufbau der Nervenzelle</a:t>
            </a:r>
          </a:p>
        </p:txBody>
      </p:sp>
      <p:pic>
        <p:nvPicPr>
          <p:cNvPr id="316" name="Neuron_blank.png" descr="Neuron_bla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7349" y="1734558"/>
            <a:ext cx="10346044" cy="7886741"/>
          </a:xfrm>
          <a:prstGeom prst="rect">
            <a:avLst/>
          </a:prstGeom>
          <a:ln w="3175">
            <a:miter lim="400000"/>
          </a:ln>
        </p:spPr>
      </p:pic>
      <p:sp>
        <p:nvSpPr>
          <p:cNvPr id="317" name="Linie"/>
          <p:cNvSpPr/>
          <p:nvPr/>
        </p:nvSpPr>
        <p:spPr>
          <a:xfrm flipV="1">
            <a:off x="6369708" y="2444106"/>
            <a:ext cx="1986717" cy="598209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8" name="Linie"/>
          <p:cNvSpPr/>
          <p:nvPr/>
        </p:nvSpPr>
        <p:spPr>
          <a:xfrm flipV="1">
            <a:off x="6798766" y="3010285"/>
            <a:ext cx="1867006" cy="16334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9" name="Linie"/>
          <p:cNvSpPr/>
          <p:nvPr/>
        </p:nvSpPr>
        <p:spPr>
          <a:xfrm>
            <a:off x="7444017" y="4365813"/>
            <a:ext cx="1702417" cy="69502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0" name="Linie"/>
          <p:cNvSpPr/>
          <p:nvPr/>
        </p:nvSpPr>
        <p:spPr>
          <a:xfrm>
            <a:off x="8097580" y="6080885"/>
            <a:ext cx="719417" cy="196890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1" name="Linie"/>
          <p:cNvSpPr/>
          <p:nvPr/>
        </p:nvSpPr>
        <p:spPr>
          <a:xfrm flipH="1">
            <a:off x="3539585" y="8037554"/>
            <a:ext cx="488202" cy="75325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Linie"/>
          <p:cNvSpPr/>
          <p:nvPr/>
        </p:nvSpPr>
        <p:spPr>
          <a:xfrm>
            <a:off x="8388051" y="7568443"/>
            <a:ext cx="700442" cy="28630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3" name="Linie"/>
          <p:cNvSpPr/>
          <p:nvPr/>
        </p:nvSpPr>
        <p:spPr>
          <a:xfrm flipV="1">
            <a:off x="8553683" y="8616999"/>
            <a:ext cx="733379" cy="186849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4" name="Linie"/>
          <p:cNvSpPr/>
          <p:nvPr/>
        </p:nvSpPr>
        <p:spPr>
          <a:xfrm flipH="1">
            <a:off x="6541216" y="6482566"/>
            <a:ext cx="479435" cy="1977898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5" name="Linie"/>
          <p:cNvSpPr/>
          <p:nvPr/>
        </p:nvSpPr>
        <p:spPr>
          <a:xfrm>
            <a:off x="6242791" y="7242203"/>
            <a:ext cx="294353" cy="1245068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6" name="Linie"/>
          <p:cNvSpPr/>
          <p:nvPr/>
        </p:nvSpPr>
        <p:spPr>
          <a:xfrm flipH="1">
            <a:off x="4823609" y="6640074"/>
            <a:ext cx="1259519" cy="1935027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7" name="Linie"/>
          <p:cNvSpPr/>
          <p:nvPr/>
        </p:nvSpPr>
        <p:spPr>
          <a:xfrm flipH="1">
            <a:off x="4826730" y="6115122"/>
            <a:ext cx="417244" cy="2453419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8" name="Linie"/>
          <p:cNvSpPr/>
          <p:nvPr/>
        </p:nvSpPr>
        <p:spPr>
          <a:xfrm>
            <a:off x="8211980" y="5345723"/>
            <a:ext cx="676200" cy="322365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9" name="Linie"/>
          <p:cNvSpPr/>
          <p:nvPr/>
        </p:nvSpPr>
        <p:spPr>
          <a:xfrm flipH="1">
            <a:off x="2663681" y="7524784"/>
            <a:ext cx="303869" cy="634909"/>
          </a:xfrm>
          <a:prstGeom prst="line">
            <a:avLst/>
          </a:prstGeom>
          <a:ln w="50800">
            <a:solidFill>
              <a:srgbClr val="6AACDA"/>
            </a:solidFill>
            <a:tail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0" name="Linie"/>
          <p:cNvSpPr/>
          <p:nvPr/>
        </p:nvSpPr>
        <p:spPr>
          <a:xfrm flipH="1">
            <a:off x="3361353" y="5245610"/>
            <a:ext cx="1302645" cy="834760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1" name="Linie"/>
          <p:cNvSpPr/>
          <p:nvPr/>
        </p:nvSpPr>
        <p:spPr>
          <a:xfrm>
            <a:off x="8320528" y="6869076"/>
            <a:ext cx="751053" cy="217274"/>
          </a:xfrm>
          <a:prstGeom prst="line">
            <a:avLst/>
          </a:prstGeom>
          <a:ln w="50800">
            <a:solidFill>
              <a:srgbClr val="6AACDA"/>
            </a:solidFill>
            <a:headEnd type="oval"/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2" name="1"/>
          <p:cNvSpPr txBox="1"/>
          <p:nvPr/>
        </p:nvSpPr>
        <p:spPr>
          <a:xfrm>
            <a:off x="8304827" y="2096620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3" name="2"/>
          <p:cNvSpPr txBox="1"/>
          <p:nvPr/>
        </p:nvSpPr>
        <p:spPr>
          <a:xfrm>
            <a:off x="8623759" y="2704104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4" name="3"/>
          <p:cNvSpPr txBox="1"/>
          <p:nvPr/>
        </p:nvSpPr>
        <p:spPr>
          <a:xfrm>
            <a:off x="9114876" y="4828067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5" name="4"/>
          <p:cNvSpPr txBox="1"/>
          <p:nvPr/>
        </p:nvSpPr>
        <p:spPr>
          <a:xfrm>
            <a:off x="8866130" y="5427682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6" name="5"/>
          <p:cNvSpPr txBox="1"/>
          <p:nvPr/>
        </p:nvSpPr>
        <p:spPr>
          <a:xfrm>
            <a:off x="8815069" y="6027358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7" name="6"/>
          <p:cNvSpPr txBox="1"/>
          <p:nvPr/>
        </p:nvSpPr>
        <p:spPr>
          <a:xfrm>
            <a:off x="9070252" y="6824657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8" name="7"/>
          <p:cNvSpPr txBox="1"/>
          <p:nvPr/>
        </p:nvSpPr>
        <p:spPr>
          <a:xfrm>
            <a:off x="9070966" y="7628330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9" name="8"/>
          <p:cNvSpPr txBox="1"/>
          <p:nvPr/>
        </p:nvSpPr>
        <p:spPr>
          <a:xfrm>
            <a:off x="9261623" y="8291755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40" name="9"/>
          <p:cNvSpPr txBox="1"/>
          <p:nvPr/>
        </p:nvSpPr>
        <p:spPr>
          <a:xfrm>
            <a:off x="6369781" y="8415497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41" name="10"/>
          <p:cNvSpPr txBox="1"/>
          <p:nvPr/>
        </p:nvSpPr>
        <p:spPr>
          <a:xfrm>
            <a:off x="4480154" y="8502247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42" name="11"/>
          <p:cNvSpPr txBox="1"/>
          <p:nvPr/>
        </p:nvSpPr>
        <p:spPr>
          <a:xfrm>
            <a:off x="3270582" y="8698908"/>
            <a:ext cx="553162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43" name="12"/>
          <p:cNvSpPr txBox="1"/>
          <p:nvPr/>
        </p:nvSpPr>
        <p:spPr>
          <a:xfrm>
            <a:off x="2674560" y="7035421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44" name="13"/>
          <p:cNvSpPr txBox="1"/>
          <p:nvPr/>
        </p:nvSpPr>
        <p:spPr>
          <a:xfrm>
            <a:off x="2809578" y="5898607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45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346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7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8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  <p:sp>
        <p:nvSpPr>
          <p:cNvPr id="349" name="Abbildung 2…"/>
          <p:cNvSpPr txBox="1"/>
          <p:nvPr/>
        </p:nvSpPr>
        <p:spPr>
          <a:xfrm>
            <a:off x="832309" y="1804354"/>
            <a:ext cx="801429" cy="409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2</a:t>
            </a:r>
          </a:p>
          <a:p>
            <a:pPr algn="l">
              <a:defRPr i="1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Neuron</a:t>
            </a:r>
          </a:p>
        </p:txBody>
      </p:sp>
      <p:sp>
        <p:nvSpPr>
          <p:cNvPr id="350" name="Anm. Bild aus den Seminarfolien von Julian Keil, WiSe 2019"/>
          <p:cNvSpPr txBox="1"/>
          <p:nvPr/>
        </p:nvSpPr>
        <p:spPr>
          <a:xfrm>
            <a:off x="9841970" y="8689900"/>
            <a:ext cx="2926195" cy="587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>
              <a:defRPr i="1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Anm. </a:t>
            </a:r>
            <a:r>
              <a:rPr i="0">
                <a:latin typeface="Gill Sans Light"/>
                <a:ea typeface="Gill Sans Light"/>
                <a:cs typeface="Gill Sans Light"/>
                <a:sym typeface="Gill Sans Light"/>
              </a:rPr>
              <a:t>Bild aus den Seminarfolien von Julian Keil, WiSe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el 1"/>
          <p:cNvSpPr txBox="1"/>
          <p:nvPr>
            <p:ph type="title"/>
          </p:nvPr>
        </p:nvSpPr>
        <p:spPr>
          <a:xfrm>
            <a:off x="650239" y="607702"/>
            <a:ext cx="8458201" cy="861620"/>
          </a:xfrm>
          <a:prstGeom prst="rect">
            <a:avLst/>
          </a:prstGeom>
        </p:spPr>
        <p:txBody>
          <a:bodyPr/>
          <a:lstStyle>
            <a:lvl1pPr>
              <a:defRPr b="0"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Auflösung: Aufbau der Nervenzelle</a:t>
            </a:r>
          </a:p>
        </p:txBody>
      </p:sp>
      <p:pic>
        <p:nvPicPr>
          <p:cNvPr id="355" name="Neuron_notes.png" descr="Neuron_notes.png"/>
          <p:cNvPicPr>
            <a:picLocks noChangeAspect="1"/>
          </p:cNvPicPr>
          <p:nvPr/>
        </p:nvPicPr>
        <p:blipFill>
          <a:blip r:embed="rId2">
            <a:extLst/>
          </a:blip>
          <a:srcRect l="0" t="4819" r="711" b="0"/>
          <a:stretch>
            <a:fillRect/>
          </a:stretch>
        </p:blipFill>
        <p:spPr>
          <a:xfrm>
            <a:off x="1422396" y="1991084"/>
            <a:ext cx="9784640" cy="7281679"/>
          </a:xfrm>
          <a:prstGeom prst="rect">
            <a:avLst/>
          </a:prstGeom>
          <a:ln w="3175">
            <a:miter lim="400000"/>
          </a:ln>
        </p:spPr>
      </p:pic>
      <p:sp>
        <p:nvSpPr>
          <p:cNvPr id="356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357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8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9" name="13"/>
          <p:cNvSpPr txBox="1"/>
          <p:nvPr/>
        </p:nvSpPr>
        <p:spPr>
          <a:xfrm>
            <a:off x="874979" y="5640661"/>
            <a:ext cx="574184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0" name="13"/>
          <p:cNvSpPr txBox="1"/>
          <p:nvPr/>
        </p:nvSpPr>
        <p:spPr>
          <a:xfrm>
            <a:off x="1308051" y="6605747"/>
            <a:ext cx="574184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61" name="13"/>
          <p:cNvSpPr txBox="1"/>
          <p:nvPr/>
        </p:nvSpPr>
        <p:spPr>
          <a:xfrm>
            <a:off x="2079678" y="8312429"/>
            <a:ext cx="553162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62" name="13"/>
          <p:cNvSpPr txBox="1"/>
          <p:nvPr/>
        </p:nvSpPr>
        <p:spPr>
          <a:xfrm>
            <a:off x="4689173" y="8020027"/>
            <a:ext cx="574184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63" name="13"/>
          <p:cNvSpPr txBox="1"/>
          <p:nvPr/>
        </p:nvSpPr>
        <p:spPr>
          <a:xfrm>
            <a:off x="5202853" y="8582072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64" name="13"/>
          <p:cNvSpPr txBox="1"/>
          <p:nvPr/>
        </p:nvSpPr>
        <p:spPr>
          <a:xfrm>
            <a:off x="10295082" y="8096209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65" name="13"/>
          <p:cNvSpPr txBox="1"/>
          <p:nvPr/>
        </p:nvSpPr>
        <p:spPr>
          <a:xfrm>
            <a:off x="9486786" y="7255671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6" name="13"/>
          <p:cNvSpPr txBox="1"/>
          <p:nvPr/>
        </p:nvSpPr>
        <p:spPr>
          <a:xfrm>
            <a:off x="10967765" y="6624714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7" name="13"/>
          <p:cNvSpPr txBox="1"/>
          <p:nvPr/>
        </p:nvSpPr>
        <p:spPr>
          <a:xfrm>
            <a:off x="10917187" y="5848661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8" name="13"/>
          <p:cNvSpPr txBox="1"/>
          <p:nvPr/>
        </p:nvSpPr>
        <p:spPr>
          <a:xfrm>
            <a:off x="10382960" y="5185461"/>
            <a:ext cx="362289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9" name="13"/>
          <p:cNvSpPr txBox="1"/>
          <p:nvPr/>
        </p:nvSpPr>
        <p:spPr>
          <a:xfrm>
            <a:off x="10832153" y="4506139"/>
            <a:ext cx="362290" cy="557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0" name="13"/>
          <p:cNvSpPr txBox="1"/>
          <p:nvPr/>
        </p:nvSpPr>
        <p:spPr>
          <a:xfrm>
            <a:off x="9137167" y="2682179"/>
            <a:ext cx="362289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1" name="13"/>
          <p:cNvSpPr txBox="1"/>
          <p:nvPr/>
        </p:nvSpPr>
        <p:spPr>
          <a:xfrm>
            <a:off x="10005523" y="2115708"/>
            <a:ext cx="362290" cy="5570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8847" tIns="68847" rIns="68847" bIns="68847">
            <a:spAutoFit/>
          </a:bodyPr>
          <a:lstStyle>
            <a:lvl1pPr algn="l" defTabSz="676537">
              <a:defRPr b="1" sz="3000">
                <a:solidFill>
                  <a:srgbClr val="6AACD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2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  <p:sp>
        <p:nvSpPr>
          <p:cNvPr id="373" name="Abbildung 3…"/>
          <p:cNvSpPr txBox="1"/>
          <p:nvPr/>
        </p:nvSpPr>
        <p:spPr>
          <a:xfrm>
            <a:off x="832309" y="1804354"/>
            <a:ext cx="801429" cy="409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3</a:t>
            </a:r>
          </a:p>
          <a:p>
            <a:pPr algn="l">
              <a:defRPr i="1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Neuron</a:t>
            </a:r>
          </a:p>
        </p:txBody>
      </p:sp>
      <p:sp>
        <p:nvSpPr>
          <p:cNvPr id="374" name="Anm. Bild aus den Seminarfolien von Julian Keil, WiSe 2019"/>
          <p:cNvSpPr txBox="1"/>
          <p:nvPr/>
        </p:nvSpPr>
        <p:spPr>
          <a:xfrm>
            <a:off x="9841970" y="8689900"/>
            <a:ext cx="2926195" cy="587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>
              <a:defRPr i="1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Anm. </a:t>
            </a:r>
            <a:r>
              <a:rPr i="0">
                <a:latin typeface="Gill Sans Light"/>
                <a:ea typeface="Gill Sans Light"/>
                <a:cs typeface="Gill Sans Light"/>
                <a:sym typeface="Gill Sans Light"/>
              </a:rPr>
              <a:t>Bild aus den Seminarfolien von Julian Keil, WiSe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el 1"/>
          <p:cNvSpPr txBox="1"/>
          <p:nvPr>
            <p:ph type="title"/>
          </p:nvPr>
        </p:nvSpPr>
        <p:spPr>
          <a:xfrm>
            <a:off x="650239" y="607702"/>
            <a:ext cx="8458201" cy="861620"/>
          </a:xfrm>
          <a:prstGeom prst="rect">
            <a:avLst/>
          </a:prstGeom>
        </p:spPr>
        <p:txBody>
          <a:bodyPr/>
          <a:lstStyle>
            <a:lvl1pPr>
              <a:defRPr b="0" sz="4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Aufgaben zur nächsten Sitzung</a:t>
            </a:r>
          </a:p>
        </p:txBody>
      </p:sp>
      <p:sp>
        <p:nvSpPr>
          <p:cNvPr id="377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378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9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  <p:sp>
        <p:nvSpPr>
          <p:cNvPr id="38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1" name="Bis heute, 20 Uhr:…"/>
          <p:cNvSpPr txBox="1"/>
          <p:nvPr/>
        </p:nvSpPr>
        <p:spPr>
          <a:xfrm>
            <a:off x="744025" y="2758608"/>
            <a:ext cx="11195147" cy="47096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/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Bis heute, 20 Uhr: </a:t>
            </a:r>
          </a:p>
          <a:p>
            <a:pPr lvl="1" marL="706855" indent="-325855" algn="just" defTabSz="676537"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ausgefüllte Präferenzliste als PDF an schuckart@psychologie.uni-kiel.de</a:t>
            </a:r>
          </a:p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Bis nächste Woche:</a:t>
            </a:r>
          </a:p>
          <a:p>
            <a:pPr lvl="1" marL="706855" indent="-325855" algn="just" defTabSz="676537"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Aufgaben für alle Seminarteilnehmer*innen (freiwillig): </a:t>
            </a:r>
          </a:p>
          <a:p>
            <a:pPr lvl="2" marL="1022684" indent="-260684" algn="just" defTabSz="676537">
              <a:buSzPct val="100000"/>
              <a:buChar char="•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falls noch nicht geschehen:  Youtube-Videos zu Sitzung 1 &amp; 2 schauen</a:t>
            </a:r>
          </a:p>
          <a:p>
            <a:pPr lvl="2" marL="1022684" indent="-260684" algn="just" defTabSz="676537">
              <a:buSzPct val="100000"/>
              <a:buChar char="•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Paper lesen (Leitfragen &amp; Paper sind im Cheatsheet auf Olat unter „Organisatorisches“ zu finden)</a:t>
            </a:r>
          </a:p>
          <a:p>
            <a:pPr algn="just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1" marL="706855" indent="-325855" algn="just" defTabSz="676537">
              <a:buSzPct val="100000"/>
              <a:buChar char="-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Aufgaben für Referatsgruppe 1: </a:t>
            </a:r>
          </a:p>
          <a:p>
            <a:pPr lvl="2" marL="1022684" indent="-260684" algn="just" defTabSz="676537">
              <a:buSzPct val="100000"/>
              <a:buChar char="•"/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Referat bis zur nächsten Sitzung vorbereiten und im Ordner „Referate“ hochladen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chandry – Biologische Psychologie, 4. Auflage, Beltz.…"/>
          <p:cNvSpPr txBox="1"/>
          <p:nvPr>
            <p:ph type="body" idx="1"/>
          </p:nvPr>
        </p:nvSpPr>
        <p:spPr>
          <a:xfrm>
            <a:off x="695247" y="1860680"/>
            <a:ext cx="11719802" cy="7342616"/>
          </a:xfrm>
          <a:prstGeom prst="rect">
            <a:avLst/>
          </a:prstGeom>
        </p:spPr>
        <p:txBody>
          <a:bodyPr/>
          <a:lstStyle/>
          <a:p>
            <a:pPr algn="l" defTabSz="561525">
              <a:spcBef>
                <a:spcPts val="8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Psychotherapeutische Beratungsstelle vom Studentenwerk: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https://www.studentenwerk.sh/de/beratung/beratungsangebote/psychologische-beratung/psychologische-beratung.html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Kontakt: psychologen.ki@studentenwerk.sh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Studieren mit Kind - Beratung des Studentenwerks: 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https://www.studentenwerk.sh/de/familie/studieren-mit-kind/familienservice.html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Kontakt: evers@studentenwerk.sh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561525">
              <a:spcBef>
                <a:spcPts val="8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Liste mit weiteren psychosozialen Beratungsangeboten in Kiel (z.B. Liste mit Frauen-Beratungsstellen &amp; Kontakt der Notfallambulanz des ZIP): 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https://www.asta.uni-kiel.de/beratung/weitere-beratung/psychosoziale-beratungsangebote/</a:t>
            </a:r>
          </a:p>
          <a:p>
            <a:pPr lvl="1" indent="189737"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561525">
              <a:spcBef>
                <a:spcPts val="700"/>
              </a:spcBef>
              <a:defRPr sz="2656">
                <a:latin typeface="Gill Sans"/>
                <a:ea typeface="Gill Sans"/>
                <a:cs typeface="Gill Sans"/>
                <a:sym typeface="Gill Sans"/>
              </a:defRPr>
            </a:pPr>
            <a:r>
              <a:t>Fachschaft: 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https://www.psychologie.uni-kiel.de/fachschaft/de/eine-seite</a:t>
            </a:r>
          </a:p>
          <a:p>
            <a:pPr lvl="1" indent="189737" algn="l" defTabSz="561525">
              <a:spcBef>
                <a:spcPts val="700"/>
              </a:spcBef>
              <a:defRPr sz="2490">
                <a:latin typeface="Gill Sans"/>
                <a:ea typeface="Gill Sans"/>
                <a:cs typeface="Gill Sans"/>
                <a:sym typeface="Gill Sans"/>
              </a:defRPr>
            </a:pPr>
            <a:r>
              <a:t>Kontakt: fachschaft@psychologie.uni-kiel.de</a:t>
            </a:r>
          </a:p>
        </p:txBody>
      </p:sp>
      <p:sp>
        <p:nvSpPr>
          <p:cNvPr id="384" name="Text Box 3"/>
          <p:cNvSpPr txBox="1"/>
          <p:nvPr/>
        </p:nvSpPr>
        <p:spPr>
          <a:xfrm>
            <a:off x="432697" y="603624"/>
            <a:ext cx="8567869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6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Hilfe?</a:t>
            </a:r>
          </a:p>
        </p:txBody>
      </p:sp>
      <p:sp>
        <p:nvSpPr>
          <p:cNvPr id="385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386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7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8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chandry – Biologische Psychologie, 4. Auflage, Beltz.…"/>
          <p:cNvSpPr txBox="1"/>
          <p:nvPr>
            <p:ph type="body" idx="1"/>
          </p:nvPr>
        </p:nvSpPr>
        <p:spPr>
          <a:xfrm>
            <a:off x="579205" y="2278428"/>
            <a:ext cx="11719803" cy="4444999"/>
          </a:xfrm>
          <a:prstGeom prst="rect">
            <a:avLst/>
          </a:prstGeom>
        </p:spPr>
        <p:txBody>
          <a:bodyPr/>
          <a:lstStyle/>
          <a:p>
            <a:pPr marL="609600" indent="-609600" algn="l" defTabSz="457200">
              <a:spcBef>
                <a:spcPts val="0"/>
              </a:spcBef>
              <a:defRPr i="1" sz="2400">
                <a:latin typeface="Gill Sans"/>
                <a:ea typeface="Gill Sans"/>
                <a:cs typeface="Gill Sans"/>
                <a:sym typeface="Gill Sans"/>
              </a:defRPr>
            </a:pPr>
            <a:r>
              <a:rPr i="0"/>
              <a:t>Christian-Albrechts-Universität zu Kiel. (2019, 19. Dezember). </a:t>
            </a:r>
            <a:r>
              <a:t>Fachprüfungsordnung (Satzung) der Philosophischen Fakultät der Christian-Albrechts-Universität zu Kiel für Studierende des Bachelorstudiengangs Psychologie (Ein-Fach) mit dem Abschluss Bachelor of Science (B.Sc.) - 2020</a:t>
            </a:r>
            <a:r>
              <a:rPr i="0"/>
              <a:t> [Screenshot]. http://www.studservice.uni-kiel.de/sta/fachpruefungsordnung-psychologie-bachelor-1-fach.pdf</a:t>
            </a:r>
          </a:p>
          <a:p>
            <a:pPr marL="917985" indent="-917985" algn="l" defTabSz="688489">
              <a:spcBef>
                <a:spcPts val="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917985" indent="-917985" algn="l" defTabSz="688489">
              <a:spcBef>
                <a:spcPts val="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Haacks, J. (2017). </a:t>
            </a:r>
            <a:r>
              <a:rPr i="1"/>
              <a:t>Begrüßung der Studierenden im Audimax</a:t>
            </a:r>
            <a:r>
              <a:t> [Fotografie]. https://www.uni-kiel.de/de/universitaet/detailansicht/news/startschuss-fuer-das-wintersemester-erneut-ueber-26000-studierende-an-der-uni-kiel</a:t>
            </a:r>
          </a:p>
        </p:txBody>
      </p:sp>
      <p:sp>
        <p:nvSpPr>
          <p:cNvPr id="391" name="Text Box 3"/>
          <p:cNvSpPr txBox="1"/>
          <p:nvPr/>
        </p:nvSpPr>
        <p:spPr>
          <a:xfrm>
            <a:off x="432697" y="603624"/>
            <a:ext cx="8567869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6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Abbildungsverzeichnis</a:t>
            </a:r>
          </a:p>
        </p:txBody>
      </p:sp>
      <p:sp>
        <p:nvSpPr>
          <p:cNvPr id="392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393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4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5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Lernziele…"/>
          <p:cNvSpPr txBox="1"/>
          <p:nvPr>
            <p:ph type="body" sz="half" idx="1"/>
          </p:nvPr>
        </p:nvSpPr>
        <p:spPr>
          <a:xfrm>
            <a:off x="1789674" y="4414830"/>
            <a:ext cx="9750085" cy="4264533"/>
          </a:xfrm>
          <a:prstGeom prst="rect">
            <a:avLst/>
          </a:prstGeom>
        </p:spPr>
        <p:txBody>
          <a:bodyPr/>
          <a:lstStyle/>
          <a:p>
            <a:pPr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Seminartermine:  </a:t>
            </a:r>
          </a:p>
          <a:p>
            <a:pPr lvl="1" indent="228600" algn="l"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jeden Dienstag vom 26. Oktober - 1. Februar 2021</a:t>
            </a:r>
          </a:p>
          <a:p>
            <a:pPr lvl="2" indent="457200" algn="l"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Gruppe 2: 10:15 - 11:45 Uhr</a:t>
            </a:r>
          </a:p>
          <a:p>
            <a:pPr lvl="2" indent="457200" algn="l"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Gruppe 3: 14:15 - 15:45 Uhr </a:t>
            </a:r>
          </a:p>
          <a:p>
            <a:pPr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BBB-Link: </a:t>
            </a:r>
          </a:p>
          <a:p>
            <a:pPr lvl="1" indent="228600"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6AACDA"/>
                </a:solidFill>
                <a:uFill>
                  <a:solidFill>
                    <a:srgbClr val="CCCCFF"/>
                  </a:solidFill>
                </a:uFill>
                <a:latin typeface="Gill Sans Light"/>
                <a:ea typeface="Gill Sans Light"/>
                <a:cs typeface="Gill Sans Light"/>
                <a:sym typeface="Gill Sans Light"/>
                <a:hlinkClick r:id="rId2" invalidUrl="" action="" tgtFrame="" tooltip="" history="1" highlightClick="0" endSnd="0"/>
              </a:rPr>
              <a:t>https://mediaportal01.rz.uni-kiel.de/b/sug-erq-hgk-0wc</a:t>
            </a:r>
            <a:r>
              <a:rPr>
                <a:solidFill>
                  <a:srgbClr val="6AACDA"/>
                </a:solidFill>
              </a:rPr>
              <a:t> </a:t>
            </a:r>
          </a:p>
          <a:p>
            <a:pPr algn="l"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Übersicht der Termine,  Aufgaben und Materialien für jede Sitzung: </a:t>
            </a:r>
          </a:p>
          <a:p>
            <a:pPr lvl="1" indent="228600" algn="l">
              <a:defRPr sz="26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Cheatsheet auf Olat unter „Organisatorisches“</a:t>
            </a:r>
          </a:p>
        </p:txBody>
      </p:sp>
      <p:sp>
        <p:nvSpPr>
          <p:cNvPr id="192" name="Text Box 3"/>
          <p:cNvSpPr txBox="1"/>
          <p:nvPr/>
        </p:nvSpPr>
        <p:spPr>
          <a:xfrm>
            <a:off x="323718" y="490772"/>
            <a:ext cx="8567870" cy="914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6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Kontakt / Linksammlung</a:t>
            </a:r>
          </a:p>
        </p:txBody>
      </p:sp>
      <p:sp>
        <p:nvSpPr>
          <p:cNvPr id="193" name="Foliennummer"/>
          <p:cNvSpPr txBox="1"/>
          <p:nvPr>
            <p:ph type="sldNum" sz="quarter" idx="4294967295"/>
          </p:nvPr>
        </p:nvSpPr>
        <p:spPr>
          <a:xfrm>
            <a:off x="11981967" y="9330059"/>
            <a:ext cx="871529" cy="455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Modulverantwortlicher:…"/>
          <p:cNvSpPr txBox="1"/>
          <p:nvPr/>
        </p:nvSpPr>
        <p:spPr>
          <a:xfrm>
            <a:off x="364195" y="2197874"/>
            <a:ext cx="6243894" cy="20252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Modulverantwortlicher:  </a:t>
            </a:r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Prof. Dr. Julian Keil</a:t>
            </a:r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E-Mail: keil@psychologie.uni-kiel.de</a:t>
            </a:r>
          </a:p>
        </p:txBody>
      </p:sp>
      <p:sp>
        <p:nvSpPr>
          <p:cNvPr id="195" name="Seminar-Dozentin:…"/>
          <p:cNvSpPr txBox="1"/>
          <p:nvPr/>
        </p:nvSpPr>
        <p:spPr>
          <a:xfrm>
            <a:off x="6648266" y="2182773"/>
            <a:ext cx="6054427" cy="20252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Seminar-Dozentin:  </a:t>
            </a:r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Merle Schuckart</a:t>
            </a:r>
          </a:p>
          <a:p>
            <a:pPr algn="l" defTabSz="676537">
              <a:spcBef>
                <a:spcPts val="1000"/>
              </a:spcBef>
              <a:defRPr sz="26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E-Mail: schuckart@psychologie.uni-kiel.de</a:t>
            </a:r>
            <a:endParaRPr>
              <a:solidFill>
                <a:srgbClr val="6AACDA"/>
              </a:solidFill>
            </a:endParaRPr>
          </a:p>
        </p:txBody>
      </p:sp>
      <p:sp>
        <p:nvSpPr>
          <p:cNvPr id="196" name="Rechteck"/>
          <p:cNvSpPr/>
          <p:nvPr/>
        </p:nvSpPr>
        <p:spPr>
          <a:xfrm>
            <a:off x="1485470" y="4261190"/>
            <a:ext cx="10033860" cy="4386333"/>
          </a:xfrm>
          <a:prstGeom prst="rect">
            <a:avLst/>
          </a:prstGeom>
          <a:ln w="76200">
            <a:solidFill>
              <a:srgbClr val="34556B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ernziele…"/>
          <p:cNvSpPr txBox="1"/>
          <p:nvPr>
            <p:ph type="body" idx="1"/>
          </p:nvPr>
        </p:nvSpPr>
        <p:spPr>
          <a:xfrm>
            <a:off x="432697" y="2145522"/>
            <a:ext cx="11915806" cy="6732277"/>
          </a:xfrm>
          <a:prstGeom prst="rect">
            <a:avLst/>
          </a:prstGeom>
        </p:spPr>
        <p:txBody>
          <a:bodyPr/>
          <a:lstStyle/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Kennenlernen 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Lernziele im Seminar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Anforderungen &amp; Prüfungsleistungen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Lernressourcen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Ablauf der Sitzungen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Verteilung der Referate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Übersicht über die Seminar-Literatur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Deadlines</a:t>
            </a: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lvl="1" indent="176021" algn="l" defTabSz="520933">
              <a:spcBef>
                <a:spcPts val="800"/>
              </a:spcBef>
              <a:defRPr sz="3541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Übung zur Gruppenarbeit</a:t>
            </a:r>
          </a:p>
        </p:txBody>
      </p:sp>
      <p:sp>
        <p:nvSpPr>
          <p:cNvPr id="200" name="Text Box 3"/>
          <p:cNvSpPr txBox="1"/>
          <p:nvPr/>
        </p:nvSpPr>
        <p:spPr>
          <a:xfrm>
            <a:off x="432697" y="617997"/>
            <a:ext cx="8567869" cy="850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6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Was machen wir heute?</a:t>
            </a:r>
          </a:p>
        </p:txBody>
      </p:sp>
      <p:sp>
        <p:nvSpPr>
          <p:cNvPr id="201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2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Box 3"/>
          <p:cNvSpPr txBox="1"/>
          <p:nvPr/>
        </p:nvSpPr>
        <p:spPr>
          <a:xfrm>
            <a:off x="432697" y="617997"/>
            <a:ext cx="8567869" cy="850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6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Kennenlernrunde</a:t>
            </a:r>
          </a:p>
        </p:txBody>
      </p:sp>
      <p:sp>
        <p:nvSpPr>
          <p:cNvPr id="207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0" name="Wie heißt ihr?…"/>
          <p:cNvSpPr txBox="1"/>
          <p:nvPr/>
        </p:nvSpPr>
        <p:spPr>
          <a:xfrm>
            <a:off x="9000565" y="4335533"/>
            <a:ext cx="3463901" cy="24236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Wie heißt ihr?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Wo kommt ihr her?</a:t>
            </a:r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676537">
              <a:defRPr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Was macht ihr gern in eurer Freizeit?</a:t>
            </a:r>
          </a:p>
        </p:txBody>
      </p:sp>
      <p:pic>
        <p:nvPicPr>
          <p:cNvPr id="211" name="cau.jpeg" descr="cau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090" y="2844923"/>
            <a:ext cx="8349545" cy="5844682"/>
          </a:xfrm>
          <a:prstGeom prst="rect">
            <a:avLst/>
          </a:prstGeom>
          <a:ln w="3175">
            <a:miter lim="400000"/>
          </a:ln>
        </p:spPr>
      </p:pic>
      <p:sp>
        <p:nvSpPr>
          <p:cNvPr id="212" name="Abbildung 1…"/>
          <p:cNvSpPr txBox="1"/>
          <p:nvPr/>
        </p:nvSpPr>
        <p:spPr>
          <a:xfrm>
            <a:off x="468167" y="2293567"/>
            <a:ext cx="6414427" cy="4932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1</a:t>
            </a:r>
          </a:p>
          <a:p>
            <a:pPr algn="l" defTabSz="676537">
              <a:defRPr i="1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Hörsaal im Audimax der CAU </a:t>
            </a:r>
          </a:p>
        </p:txBody>
      </p:sp>
      <p:sp>
        <p:nvSpPr>
          <p:cNvPr id="213" name="Anm. Copyright Haacks, 2017"/>
          <p:cNvSpPr txBox="1"/>
          <p:nvPr/>
        </p:nvSpPr>
        <p:spPr>
          <a:xfrm>
            <a:off x="456673" y="8685375"/>
            <a:ext cx="6414427" cy="3154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/>
          <a:p>
            <a:pPr algn="l" defTabSz="676537">
              <a:defRPr sz="12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Anm. </a:t>
            </a:r>
            <a:r>
              <a:t>Copyright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t>Haacks, 2017</a:t>
            </a:r>
          </a:p>
        </p:txBody>
      </p:sp>
      <p:sp>
        <p:nvSpPr>
          <p:cNvPr id="214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euronale Mikrostruktur…"/>
          <p:cNvSpPr txBox="1"/>
          <p:nvPr>
            <p:ph type="body" idx="1"/>
          </p:nvPr>
        </p:nvSpPr>
        <p:spPr>
          <a:xfrm>
            <a:off x="650187" y="2251546"/>
            <a:ext cx="11719803" cy="6443403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Neuronale Mikrostruktur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sind Neurone aufgebaut?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sind Rezeptoren aufgebaut?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Neuronale Kommunikation</a:t>
            </a:r>
          </a:p>
          <a:p>
            <a:pPr lvl="1" indent="228600" algn="l">
              <a:spcBef>
                <a:spcPts val="90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funktioniert die synaptische Übertragung?</a:t>
            </a:r>
          </a:p>
          <a:p>
            <a:pPr lvl="1" indent="228600" algn="l">
              <a:spcBef>
                <a:spcPts val="90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Was sind Neurotransmitter und wie funktionieren sie?</a:t>
            </a:r>
          </a:p>
          <a:p>
            <a:pPr lvl="1" indent="228600" algn="l">
              <a:spcBef>
                <a:spcPts val="900"/>
              </a:spcBef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Welche Signalbahnen gibt es?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Neuronale Makrostruktur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Welche funktionellen Spezialisierungen gibt es im Gehirn?</a:t>
            </a:r>
            <a:endParaRPr sz="3800"/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Wie arbeiten verschiedene Hirnareale zusammen?</a:t>
            </a:r>
          </a:p>
          <a:p>
            <a:pPr algn="l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Funktionsprinzipien des Nervensystems</a:t>
            </a:r>
          </a:p>
          <a:p>
            <a:pPr lvl="1" indent="228600" algn="l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- Was sind allgemeine Prinzipien neuronaler Informationsverarbeitung?</a:t>
            </a:r>
          </a:p>
        </p:txBody>
      </p:sp>
      <p:sp>
        <p:nvSpPr>
          <p:cNvPr id="217" name="Text Box 3"/>
          <p:cNvSpPr txBox="1"/>
          <p:nvPr/>
        </p:nvSpPr>
        <p:spPr>
          <a:xfrm>
            <a:off x="561670" y="692524"/>
            <a:ext cx="8567869" cy="825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Lernziele im Seminar</a:t>
            </a:r>
          </a:p>
        </p:txBody>
      </p:sp>
      <p:sp>
        <p:nvSpPr>
          <p:cNvPr id="218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19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0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3"/>
          <p:cNvSpPr txBox="1"/>
          <p:nvPr/>
        </p:nvSpPr>
        <p:spPr>
          <a:xfrm>
            <a:off x="437313" y="249221"/>
            <a:ext cx="8167834" cy="132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Anforderungen </a:t>
            </a:r>
          </a:p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und Prüfungsleistungen</a:t>
            </a:r>
          </a:p>
        </p:txBody>
      </p:sp>
      <p:sp>
        <p:nvSpPr>
          <p:cNvPr id="226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27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  <p:pic>
        <p:nvPicPr>
          <p:cNvPr id="230" name="Bildschirmfoto 2021-10-25 um 16.24.09.png" descr="Bildschirmfoto 2021-10-25 um 16.24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661" y="2830177"/>
            <a:ext cx="12694768" cy="5789618"/>
          </a:xfrm>
          <a:prstGeom prst="rect">
            <a:avLst/>
          </a:prstGeom>
          <a:ln w="3175">
            <a:miter lim="400000"/>
          </a:ln>
        </p:spPr>
      </p:pic>
      <p:sp>
        <p:nvSpPr>
          <p:cNvPr id="231" name="Rechteck"/>
          <p:cNvSpPr/>
          <p:nvPr/>
        </p:nvSpPr>
        <p:spPr>
          <a:xfrm>
            <a:off x="358068" y="3812567"/>
            <a:ext cx="4670062" cy="393027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2" name="Rechteck"/>
          <p:cNvSpPr/>
          <p:nvPr/>
        </p:nvSpPr>
        <p:spPr>
          <a:xfrm>
            <a:off x="346687" y="4631473"/>
            <a:ext cx="6811269" cy="1327818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3" name="Rechteck"/>
          <p:cNvSpPr/>
          <p:nvPr/>
        </p:nvSpPr>
        <p:spPr>
          <a:xfrm>
            <a:off x="362982" y="6424807"/>
            <a:ext cx="4641365" cy="353390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Rechteck"/>
          <p:cNvSpPr/>
          <p:nvPr/>
        </p:nvSpPr>
        <p:spPr>
          <a:xfrm>
            <a:off x="6039067" y="6842407"/>
            <a:ext cx="6612343" cy="353391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5" name="Rechteck"/>
          <p:cNvSpPr/>
          <p:nvPr/>
        </p:nvSpPr>
        <p:spPr>
          <a:xfrm>
            <a:off x="5059018" y="7107788"/>
            <a:ext cx="772236" cy="353391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6" name="Rechteck"/>
          <p:cNvSpPr/>
          <p:nvPr/>
        </p:nvSpPr>
        <p:spPr>
          <a:xfrm>
            <a:off x="6182362" y="7373170"/>
            <a:ext cx="2969369" cy="353390"/>
          </a:xfrm>
          <a:prstGeom prst="rect">
            <a:avLst/>
          </a:prstGeom>
          <a:solidFill>
            <a:srgbClr val="F2B0BA">
              <a:alpha val="30417"/>
            </a:srgbClr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7" name="Abbildung 2…"/>
          <p:cNvSpPr txBox="1"/>
          <p:nvPr/>
        </p:nvSpPr>
        <p:spPr>
          <a:xfrm>
            <a:off x="354183" y="2248329"/>
            <a:ext cx="5348054" cy="409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Abbildung 2</a:t>
            </a:r>
          </a:p>
          <a:p>
            <a:pPr algn="l">
              <a:defRPr i="1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Screenshot aus der Prüfungsordnung des Studiengangs Psychologie (B.Sc.) von 2020, Anlage 1</a:t>
            </a:r>
          </a:p>
        </p:txBody>
      </p:sp>
      <p:sp>
        <p:nvSpPr>
          <p:cNvPr id="238" name="—&gt; FPO zum Nachlesen: http://www.studservice.uni-kiel.de/sta/fachpruefungsordnung-psychologie-bachelor-1-fach.pdf"/>
          <p:cNvSpPr txBox="1"/>
          <p:nvPr/>
        </p:nvSpPr>
        <p:spPr>
          <a:xfrm>
            <a:off x="315288" y="8754548"/>
            <a:ext cx="12232471" cy="3462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>
              <a:def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—&gt; FPO zum Nachlesen: </a:t>
            </a:r>
            <a:r>
              <a:rPr u="sng">
                <a:hlinkClick r:id="rId4" invalidUrl="" action="" tgtFrame="" tooltip="" history="1" highlightClick="0" endSnd="0"/>
              </a:rPr>
              <a:t>http://www.studservice.uni-kiel.de/sta/fachpruefungsordnung-psychologie-bachelor-1-fach.pdf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sy_B4…"/>
          <p:cNvSpPr txBox="1"/>
          <p:nvPr>
            <p:ph type="body" idx="1"/>
          </p:nvPr>
        </p:nvSpPr>
        <p:spPr>
          <a:xfrm>
            <a:off x="588686" y="1926745"/>
            <a:ext cx="12145576" cy="7400059"/>
          </a:xfrm>
          <a:prstGeom prst="rect">
            <a:avLst/>
          </a:prstGeom>
        </p:spPr>
        <p:txBody>
          <a:bodyPr/>
          <a:lstStyle/>
          <a:p>
            <a:pPr algn="l" defTabSz="629179">
              <a:spcBef>
                <a:spcPts val="900"/>
              </a:spcBef>
              <a:defRPr sz="651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t>- regelmäßige, aktive Teilnahme im Seminar</a:t>
            </a:r>
          </a:p>
          <a:p>
            <a:pPr lvl="2" indent="425195"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32"/>
              <a:t> = Artikel lesen,  Aufgabenblätter zusammen im Seminar bearbeiten und sich an Diskussionen &amp;      Gruppenarbeiten aktiv beteiligen</a:t>
            </a:r>
            <a:endParaRPr sz="2232"/>
          </a:p>
          <a:p>
            <a:pPr lvl="2" indent="425195"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32"/>
              <a:t>- zum Vorlesungsende (18.2.2022, 20 Uhr) alle Aufgabenblätter in einem Dokument zusammengefügt als PDF abgeben, 2 „Fehltermine“ (also fehlende Aufgaben) sind okay </a:t>
            </a:r>
            <a:endParaRPr sz="279"/>
          </a:p>
          <a:p>
            <a:pPr algn="l" defTabSz="629179">
              <a:spcBef>
                <a:spcPts val="900"/>
              </a:spcBef>
              <a:defRPr sz="279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t>- Referat (insgesamt 25 Minuten (ca. 15 Slides) als Video)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t>- unbenotet, muss aber bestanden werden, um die Klausur mitschreiben zu dürfen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t>- vorgegebene Literatur: Buchkapitel / Paper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t>- Inhalt: Benennen der in der Literatur beschriebenen zentralen Strukturen &amp; Funktionen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t>- Leitfragen beachten!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t>- Vortrag als Video aufnehmen </a:t>
            </a:r>
          </a:p>
          <a:p>
            <a:pPr lvl="2" indent="425195" algn="l" defTabSz="629179">
              <a:spcBef>
                <a:spcPts val="900"/>
              </a:spcBef>
              <a:defRPr sz="2232">
                <a:latin typeface="Gill Sans"/>
                <a:ea typeface="Gill Sans"/>
                <a:cs typeface="Gill Sans"/>
                <a:sym typeface="Gill Sans"/>
              </a:defRPr>
            </a:pPr>
            <a:r>
              <a:t>- Abgabe des Videos: Dateien jeweils bis zum </a:t>
            </a:r>
            <a:r>
              <a:rPr u="sng"/>
              <a:t>Sonntag Abend vor dem Seminartermin</a:t>
            </a:r>
            <a:r>
              <a:t>, zu dem das Referat fertig sein soll, selbstständig im entsprechenden Ordner in der OLAT-Gruppe hochladen (die Gruppen 1 &amp; 2 dürfen es auch bis zum Seminartermin hochladen)</a:t>
            </a:r>
          </a:p>
          <a:p>
            <a:pPr lvl="2" indent="425195" algn="l" defTabSz="629179">
              <a:spcBef>
                <a:spcPts val="900"/>
              </a:spcBef>
              <a:defRPr sz="93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l" defTabSz="629179">
              <a:spcBef>
                <a:spcPts val="900"/>
              </a:spcBef>
              <a:defRPr sz="2790">
                <a:latin typeface="Gill Sans"/>
                <a:ea typeface="Gill Sans"/>
                <a:cs typeface="Gill Sans"/>
                <a:sym typeface="Gill Sans"/>
              </a:defRPr>
            </a:pPr>
            <a:r>
              <a:t>- Prüfungsleistung: Modul-Klausur am Ende des Sommersemesters</a:t>
            </a:r>
          </a:p>
        </p:txBody>
      </p:sp>
      <p:sp>
        <p:nvSpPr>
          <p:cNvPr id="243" name="Text Box 3"/>
          <p:cNvSpPr txBox="1"/>
          <p:nvPr/>
        </p:nvSpPr>
        <p:spPr>
          <a:xfrm>
            <a:off x="539769" y="215069"/>
            <a:ext cx="8167833" cy="132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Anforderungen </a:t>
            </a:r>
          </a:p>
          <a:p>
            <a: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44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und Prüfungsleistungen</a:t>
            </a:r>
          </a:p>
        </p:txBody>
      </p:sp>
      <p:sp>
        <p:nvSpPr>
          <p:cNvPr id="244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45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chandry – Biologische Psychologie, 4. Auflage, Beltz.…"/>
          <p:cNvSpPr txBox="1"/>
          <p:nvPr>
            <p:ph type="body" idx="1"/>
          </p:nvPr>
        </p:nvSpPr>
        <p:spPr>
          <a:xfrm>
            <a:off x="1297008" y="2563495"/>
            <a:ext cx="10943406" cy="5469223"/>
          </a:xfrm>
          <a:prstGeom prst="rect">
            <a:avLst/>
          </a:prstGeom>
        </p:spPr>
        <p:txBody>
          <a:bodyPr/>
          <a:lstStyle/>
          <a:p>
            <a:pPr algn="l" defTabSz="458408"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Basisliteratur für dieses Seminar und die VL: </a:t>
            </a:r>
          </a:p>
          <a:p>
            <a:pPr lvl="1" indent="228600" algn="l" defTabSz="458408"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Schandry – Biologische Psychologie, 4. Auflage, Beltz.</a:t>
            </a:r>
            <a:endParaRPr sz="3600"/>
          </a:p>
          <a:p>
            <a:pPr algn="l" defTabSz="458408"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endParaRPr sz="2600"/>
          </a:p>
          <a:p>
            <a:pPr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Literatur im OLAT:</a:t>
            </a:r>
          </a:p>
          <a:p>
            <a:pPr lvl="1" indent="2286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Kapitel aus der Basisliteratur</a:t>
            </a:r>
            <a:endParaRPr sz="2600"/>
          </a:p>
          <a:p>
            <a:pPr lvl="1" indent="2286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600"/>
              <a:t>- </a:t>
            </a:r>
            <a:r>
              <a:t>Ausgewählte Kapitel aus weiteren Lehrbüchern:</a:t>
            </a:r>
            <a:endParaRPr sz="2600"/>
          </a:p>
          <a:p>
            <a:pPr lvl="3" indent="6858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600"/>
              <a:t>- </a:t>
            </a:r>
            <a:r>
              <a:t>Kandel </a:t>
            </a:r>
            <a:r>
              <a:t>–</a:t>
            </a:r>
            <a:r>
              <a:t> Principles of Neural Science</a:t>
            </a:r>
          </a:p>
          <a:p>
            <a:pPr lvl="3" indent="6858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Goldstein </a:t>
            </a:r>
            <a:r>
              <a:t>–</a:t>
            </a:r>
            <a:r>
              <a:t> Blackwell Handbook of Sensation and Perception</a:t>
            </a:r>
          </a:p>
          <a:p>
            <a:pPr lvl="1" indent="228600" algn="l" defTabSz="458408">
              <a:spcBef>
                <a:spcPts val="1300"/>
              </a:spcBef>
              <a:tabLst>
                <a:tab pos="419100" algn="l"/>
                <a:tab pos="533400" algn="l"/>
                <a:tab pos="965200" algn="l"/>
                <a:tab pos="1422400" algn="l"/>
                <a:tab pos="1892300" algn="l"/>
                <a:tab pos="2349500" algn="l"/>
                <a:tab pos="2819400" algn="l"/>
                <a:tab pos="3263900" algn="l"/>
                <a:tab pos="3721100" algn="l"/>
                <a:tab pos="4178300" algn="l"/>
                <a:tab pos="4635500" algn="l"/>
                <a:tab pos="5105400" algn="l"/>
                <a:tab pos="5562600" algn="l"/>
                <a:tab pos="6019800" algn="l"/>
                <a:tab pos="6477000" algn="l"/>
                <a:tab pos="6934200" algn="l"/>
                <a:tab pos="7378700" algn="l"/>
                <a:tab pos="7848600" algn="l"/>
                <a:tab pos="8293100" algn="l"/>
                <a:tab pos="8750300" algn="l"/>
                <a:tab pos="9232900" algn="l"/>
              </a:tabLst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- wissenschaftliche Artikel</a:t>
            </a:r>
          </a:p>
        </p:txBody>
      </p:sp>
      <p:sp>
        <p:nvSpPr>
          <p:cNvPr id="252" name="Text Box 3"/>
          <p:cNvSpPr txBox="1"/>
          <p:nvPr/>
        </p:nvSpPr>
        <p:spPr>
          <a:xfrm>
            <a:off x="432697" y="687720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Ressourcen - Literatur</a:t>
            </a:r>
          </a:p>
        </p:txBody>
      </p:sp>
      <p:sp>
        <p:nvSpPr>
          <p:cNvPr id="253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54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Kurs: Funktionelle Neuroanatomie…"/>
          <p:cNvSpPr txBox="1"/>
          <p:nvPr>
            <p:ph type="body" idx="1"/>
          </p:nvPr>
        </p:nvSpPr>
        <p:spPr>
          <a:xfrm>
            <a:off x="670201" y="2379181"/>
            <a:ext cx="11540513" cy="6443404"/>
          </a:xfrm>
          <a:prstGeom prst="rect">
            <a:avLst/>
          </a:prstGeom>
        </p:spPr>
        <p:txBody>
          <a:bodyPr/>
          <a:lstStyle/>
          <a:p>
            <a:pPr marL="4127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Name der OLAT-Gruppe: "Psy_B_7-2: Seminar zur funktionellen Neuroanatomie“</a:t>
            </a:r>
          </a:p>
          <a:p>
            <a:pPr marL="4127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4127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OLAT ist unser Archiv für: </a:t>
            </a:r>
          </a:p>
          <a:p>
            <a:pPr lvl="2" marL="13271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Folien aus dem Seminar (Ordner „Seminarfolien“)</a:t>
            </a:r>
          </a:p>
          <a:p>
            <a:pPr lvl="2" marL="1327179" indent="-412779" algn="l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Basisliteratur für die Referate (Ordner „Literatur“)</a:t>
            </a:r>
          </a:p>
          <a:p>
            <a:pPr lvl="2" marL="13271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Referate (Ordner „Referate“)</a:t>
            </a:r>
          </a:p>
          <a:p>
            <a:pPr lvl="2" marL="13271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wiss.  Artikel für die Seminarsitzungen (Ordner „Literatur“)</a:t>
            </a:r>
          </a:p>
          <a:p>
            <a:pPr lvl="3" marL="1784379" indent="-412779" algn="l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bitte jeweils zur nächsten Sitzung vorbereiten &amp; „mitbringen“</a:t>
            </a:r>
          </a:p>
          <a:p>
            <a:pPr lvl="2" marL="13271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Aufgaben für die Gruppenarbeiten (Ordner „Gruppenarbeit“)</a:t>
            </a:r>
          </a:p>
          <a:p>
            <a:pPr lvl="2" marL="1327178" indent="-412778" algn="l">
              <a:buClr>
                <a:srgbClr val="000000"/>
              </a:buClr>
              <a:buSzPct val="100000"/>
              <a:buFont typeface="Times New Roman"/>
              <a:buChar char="•"/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t>andere Ressourcen (Ordner „Weiteres“)</a:t>
            </a:r>
          </a:p>
        </p:txBody>
      </p:sp>
      <p:sp>
        <p:nvSpPr>
          <p:cNvPr id="259" name="Text Box 3"/>
          <p:cNvSpPr txBox="1"/>
          <p:nvPr/>
        </p:nvSpPr>
        <p:spPr>
          <a:xfrm>
            <a:off x="558570" y="756024"/>
            <a:ext cx="8567869" cy="762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676537">
              <a:tabLst>
                <a:tab pos="1371600" algn="l"/>
                <a:tab pos="2743200" algn="l"/>
                <a:tab pos="4127500" algn="l"/>
                <a:tab pos="5499100" algn="l"/>
                <a:tab pos="6883400" algn="l"/>
                <a:tab pos="8255000" algn="l"/>
                <a:tab pos="9626600" algn="l"/>
                <a:tab pos="11010900" algn="l"/>
                <a:tab pos="12382500" algn="l"/>
                <a:tab pos="13766800" algn="l"/>
                <a:tab pos="15138400" algn="l"/>
              </a:tabLst>
              <a:defRPr sz="50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Ressourcen - OLAT</a:t>
            </a:r>
          </a:p>
        </p:txBody>
      </p:sp>
      <p:sp>
        <p:nvSpPr>
          <p:cNvPr id="260" name="Foliennummer"/>
          <p:cNvSpPr txBox="1"/>
          <p:nvPr>
            <p:ph type="sldNum" sz="quarter" idx="4294967295"/>
          </p:nvPr>
        </p:nvSpPr>
        <p:spPr>
          <a:xfrm>
            <a:off x="11981967" y="9359198"/>
            <a:ext cx="871529" cy="396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261" name="Rechteck"/>
          <p:cNvSpPr/>
          <p:nvPr/>
        </p:nvSpPr>
        <p:spPr>
          <a:xfrm rot="16200000">
            <a:off x="6303679" y="3025643"/>
            <a:ext cx="431363" cy="12993684"/>
          </a:xfrm>
          <a:prstGeom prst="rect">
            <a:avLst/>
          </a:prstGeom>
          <a:solidFill>
            <a:srgbClr val="6AACDA"/>
          </a:solidFill>
          <a:ln w="38100">
            <a:solidFill>
              <a:srgbClr val="6AACDA"/>
            </a:solidFill>
          </a:ln>
        </p:spPr>
        <p:txBody>
          <a:bodyPr lIns="68848" tIns="68848" rIns="68848" bIns="68848"/>
          <a:lstStyle/>
          <a:p>
            <a:pPr algn="l" defTabSz="676537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Text"/>
          <p:cNvSpPr txBox="1"/>
          <p:nvPr/>
        </p:nvSpPr>
        <p:spPr>
          <a:xfrm>
            <a:off x="11981967" y="9330059"/>
            <a:ext cx="871529" cy="4551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 anchor="ctr">
            <a:spAutoFit/>
          </a:bodyPr>
          <a:lstStyle>
            <a:lvl1pPr algn="r" defTabSz="676537"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3" name="Psy_B_7-2: funktionelle Neuroanatomie, Merle Schuckart (schuckart@psychologie.uni-kiel.de), WiSe 2021/22"/>
          <p:cNvSpPr txBox="1"/>
          <p:nvPr/>
        </p:nvSpPr>
        <p:spPr>
          <a:xfrm>
            <a:off x="549626" y="9357312"/>
            <a:ext cx="11725855" cy="3969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848" tIns="68848" rIns="68848" bIns="68848">
            <a:spAutoFit/>
          </a:bodyPr>
          <a:lstStyle>
            <a:lvl1pPr defTabSz="676537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Psy_B_7-2: funktionelle Neuroanatomie, Merle Schuckart (schuckart@psychologie.uni-kiel.de), WiSe 2021/22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