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79" r:id="rId4"/>
    <p:sldId id="273" r:id="rId5"/>
    <p:sldId id="274" r:id="rId6"/>
    <p:sldId id="275" r:id="rId7"/>
    <p:sldId id="276" r:id="rId8"/>
    <p:sldId id="272"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15" d="100"/>
          <a:sy n="115" d="100"/>
        </p:scale>
        <p:origin x="408" y="96"/>
      </p:cViewPr>
      <p:guideLst>
        <p:guide orient="horz" pos="2183"/>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53ED9-30B8-4372-AD22-3EB701D6120F}" type="datetimeFigureOut">
              <a:rPr lang="en-US" smtClean="0"/>
              <a:t>9/14/2021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9431E-EA8F-4C85-AD85-5E33481FF717}" type="slidenum">
              <a:rPr lang="en-US" smtClean="0"/>
              <a:t>‹Nr.›</a:t>
            </a:fld>
            <a:endParaRPr lang="en-US"/>
          </a:p>
        </p:txBody>
      </p:sp>
    </p:spTree>
    <p:extLst>
      <p:ext uri="{BB962C8B-B14F-4D97-AF65-F5344CB8AC3E}">
        <p14:creationId xmlns:p14="http://schemas.microsoft.com/office/powerpoint/2010/main" val="313870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two gain levels 0.1 and 0.01 (N/P ratio)</a:t>
            </a:r>
          </a:p>
          <a:p>
            <a:r>
              <a:rPr lang="en-US" dirty="0"/>
              <a:t>There were seven visual angle levels at the 0.1 gain level and seven visual angle levels at the 0.01 gain level</a:t>
            </a:r>
          </a:p>
        </p:txBody>
      </p:sp>
      <p:sp>
        <p:nvSpPr>
          <p:cNvPr id="4" name="Foliennummernplatzhalter 3"/>
          <p:cNvSpPr>
            <a:spLocks noGrp="1"/>
          </p:cNvSpPr>
          <p:nvPr>
            <p:ph type="sldNum" sz="quarter" idx="5"/>
          </p:nvPr>
        </p:nvSpPr>
        <p:spPr/>
        <p:txBody>
          <a:bodyPr/>
          <a:lstStyle/>
          <a:p>
            <a:fld id="{93C9431E-EA8F-4C85-AD85-5E33481FF717}" type="slidenum">
              <a:rPr lang="en-US" smtClean="0"/>
              <a:t>6</a:t>
            </a:fld>
            <a:endParaRPr lang="en-US"/>
          </a:p>
        </p:txBody>
      </p:sp>
    </p:spTree>
    <p:extLst>
      <p:ext uri="{BB962C8B-B14F-4D97-AF65-F5344CB8AC3E}">
        <p14:creationId xmlns:p14="http://schemas.microsoft.com/office/powerpoint/2010/main" val="196449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CD75C8-3417-4F6F-BC72-A42D968FC776}"/>
              </a:ext>
            </a:extLst>
          </p:cNvPr>
          <p:cNvSpPr>
            <a:spLocks noGrp="1"/>
          </p:cNvSpPr>
          <p:nvPr>
            <p:ph type="ctrTitle"/>
          </p:nvPr>
        </p:nvSpPr>
        <p:spPr>
          <a:xfrm>
            <a:off x="1524000" y="1122363"/>
            <a:ext cx="9144000" cy="2387600"/>
          </a:xfrm>
        </p:spPr>
        <p:txBody>
          <a:bodyPr anchor="b"/>
          <a:lstStyle>
            <a:lvl1pPr algn="ctr">
              <a:defRPr sz="6000">
                <a:latin typeface="CMU Serif" panose="02000603000000000000" pitchFamily="2" charset="0"/>
                <a:ea typeface="CMU Serif" panose="02000603000000000000" pitchFamily="2" charset="0"/>
                <a:cs typeface="CMU Serif" panose="02000603000000000000" pitchFamily="2" charset="0"/>
              </a:defRPr>
            </a:lvl1pPr>
          </a:lstStyle>
          <a:p>
            <a:r>
              <a:rPr lang="de-DE"/>
              <a:t>Mastertitelformat bearbeiten</a:t>
            </a:r>
            <a:endParaRPr lang="en-US"/>
          </a:p>
        </p:txBody>
      </p:sp>
      <p:sp>
        <p:nvSpPr>
          <p:cNvPr id="3" name="Untertitel 2">
            <a:extLst>
              <a:ext uri="{FF2B5EF4-FFF2-40B4-BE49-F238E27FC236}">
                <a16:creationId xmlns:a16="http://schemas.microsoft.com/office/drawing/2014/main" id="{D1D70CC4-755A-461A-8DDD-2C9BD9894F5F}"/>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2" charset="0"/>
                <a:ea typeface="CMU Serif" panose="02000603000000000000" pitchFamily="2" charset="0"/>
                <a:cs typeface="CMU Serif" panose="02000603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201F961-D02A-4862-8F2F-96031615B125}"/>
              </a:ext>
            </a:extLst>
          </p:cNvPr>
          <p:cNvSpPr>
            <a:spLocks noGrp="1"/>
          </p:cNvSpPr>
          <p:nvPr>
            <p:ph type="dt" sz="half" idx="10"/>
          </p:nvPr>
        </p:nvSpPr>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fld id="{95C89F67-48D3-4469-AA8D-C3BF278A3455}" type="datetimeFigureOut">
              <a:rPr lang="en-US" smtClean="0"/>
              <a:pPr/>
              <a:t>9/14/2021</a:t>
            </a:fld>
            <a:endParaRPr lang="en-US"/>
          </a:p>
        </p:txBody>
      </p:sp>
      <p:sp>
        <p:nvSpPr>
          <p:cNvPr id="5" name="Fußzeilenplatzhalter 4">
            <a:extLst>
              <a:ext uri="{FF2B5EF4-FFF2-40B4-BE49-F238E27FC236}">
                <a16:creationId xmlns:a16="http://schemas.microsoft.com/office/drawing/2014/main" id="{E015554C-4BF5-416F-AE67-76FC9BE56A14}"/>
              </a:ext>
            </a:extLst>
          </p:cNvPr>
          <p:cNvSpPr>
            <a:spLocks noGrp="1"/>
          </p:cNvSpPr>
          <p:nvPr>
            <p:ph type="ftr" sz="quarter" idx="11"/>
          </p:nvPr>
        </p:nvSpPr>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endParaRPr lang="en-US"/>
          </a:p>
        </p:txBody>
      </p:sp>
      <p:sp>
        <p:nvSpPr>
          <p:cNvPr id="6" name="Foliennummernplatzhalter 5">
            <a:extLst>
              <a:ext uri="{FF2B5EF4-FFF2-40B4-BE49-F238E27FC236}">
                <a16:creationId xmlns:a16="http://schemas.microsoft.com/office/drawing/2014/main" id="{2ACB969F-46DE-415C-96BF-3B0BF52A165A}"/>
              </a:ext>
            </a:extLst>
          </p:cNvPr>
          <p:cNvSpPr>
            <a:spLocks noGrp="1"/>
          </p:cNvSpPr>
          <p:nvPr>
            <p:ph type="sldNum" sz="quarter" idx="12"/>
          </p:nvPr>
        </p:nvSpPr>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fld id="{3580E1CD-88EB-40AC-BE74-FC2CA47CDF77}" type="slidenum">
              <a:rPr lang="en-US" smtClean="0"/>
              <a:pPr/>
              <a:t>‹Nr.›</a:t>
            </a:fld>
            <a:endParaRPr lang="en-US"/>
          </a:p>
        </p:txBody>
      </p:sp>
    </p:spTree>
    <p:extLst>
      <p:ext uri="{BB962C8B-B14F-4D97-AF65-F5344CB8AC3E}">
        <p14:creationId xmlns:p14="http://schemas.microsoft.com/office/powerpoint/2010/main" val="23983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7EE2D5-388C-42BE-9B8F-B471F71D74E1}"/>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9489B449-822D-434C-BD84-6F00FE36AF0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050F5AE-E350-44B6-9A71-25DE34226E44}"/>
              </a:ext>
            </a:extLst>
          </p:cNvPr>
          <p:cNvSpPr>
            <a:spLocks noGrp="1"/>
          </p:cNvSpPr>
          <p:nvPr>
            <p:ph type="dt" sz="half" idx="10"/>
          </p:nvPr>
        </p:nvSpPr>
        <p:spPr/>
        <p:txBody>
          <a:bodyPr/>
          <a:lstStyle/>
          <a:p>
            <a:fld id="{95C89F67-48D3-4469-AA8D-C3BF278A3455}" type="datetimeFigureOut">
              <a:rPr lang="en-US" smtClean="0"/>
              <a:t>9/14/2021</a:t>
            </a:fld>
            <a:endParaRPr lang="en-US"/>
          </a:p>
        </p:txBody>
      </p:sp>
      <p:sp>
        <p:nvSpPr>
          <p:cNvPr id="5" name="Fußzeilenplatzhalter 4">
            <a:extLst>
              <a:ext uri="{FF2B5EF4-FFF2-40B4-BE49-F238E27FC236}">
                <a16:creationId xmlns:a16="http://schemas.microsoft.com/office/drawing/2014/main" id="{1429EBE9-04B4-4A76-8C2F-45DDD69B50F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86E0C64-E879-4906-B506-7CC8D0163930}"/>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89689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5320F76-FB45-45AB-BC7B-0013AC52DAD2}"/>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666DEB52-E434-45A4-AFD9-EBC090B2AA2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CC89BB-FF92-49C6-A43A-A9BA74A4072D}"/>
              </a:ext>
            </a:extLst>
          </p:cNvPr>
          <p:cNvSpPr>
            <a:spLocks noGrp="1"/>
          </p:cNvSpPr>
          <p:nvPr>
            <p:ph type="dt" sz="half" idx="10"/>
          </p:nvPr>
        </p:nvSpPr>
        <p:spPr/>
        <p:txBody>
          <a:bodyPr/>
          <a:lstStyle/>
          <a:p>
            <a:fld id="{95C89F67-48D3-4469-AA8D-C3BF278A3455}" type="datetimeFigureOut">
              <a:rPr lang="en-US" smtClean="0"/>
              <a:t>9/14/2021</a:t>
            </a:fld>
            <a:endParaRPr lang="en-US"/>
          </a:p>
        </p:txBody>
      </p:sp>
      <p:sp>
        <p:nvSpPr>
          <p:cNvPr id="5" name="Fußzeilenplatzhalter 4">
            <a:extLst>
              <a:ext uri="{FF2B5EF4-FFF2-40B4-BE49-F238E27FC236}">
                <a16:creationId xmlns:a16="http://schemas.microsoft.com/office/drawing/2014/main" id="{EC39879A-B4FE-46E0-80F2-DB9378A53C2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4C47DA9-0DAA-4078-AF45-86D026745A5E}"/>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234748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B1A133-17E9-4D19-984D-A5870E68DF77}"/>
              </a:ext>
            </a:extLst>
          </p:cNvPr>
          <p:cNvSpPr>
            <a:spLocks noGrp="1"/>
          </p:cNvSpPr>
          <p:nvPr>
            <p:ph type="title"/>
          </p:nvPr>
        </p:nvSpPr>
        <p:spPr>
          <a:xfrm>
            <a:off x="405938" y="212293"/>
            <a:ext cx="10515600" cy="1325563"/>
          </a:xfrm>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r>
              <a:rPr lang="de-DE"/>
              <a:t>Mastertitelformat bearbeiten</a:t>
            </a:r>
            <a:endParaRPr lang="en-US"/>
          </a:p>
        </p:txBody>
      </p:sp>
      <p:sp>
        <p:nvSpPr>
          <p:cNvPr id="3" name="Inhaltsplatzhalter 2">
            <a:extLst>
              <a:ext uri="{FF2B5EF4-FFF2-40B4-BE49-F238E27FC236}">
                <a16:creationId xmlns:a16="http://schemas.microsoft.com/office/drawing/2014/main" id="{F3BB4252-63D0-45AC-A77C-8345B440A453}"/>
              </a:ext>
            </a:extLst>
          </p:cNvPr>
          <p:cNvSpPr>
            <a:spLocks noGrp="1"/>
          </p:cNvSpPr>
          <p:nvPr>
            <p:ph idx="1"/>
          </p:nvPr>
        </p:nvSpPr>
        <p:spPr>
          <a:xfrm>
            <a:off x="838200" y="1753985"/>
            <a:ext cx="10515600" cy="4422978"/>
          </a:xfrm>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vl2pPr>
              <a:defRPr>
                <a:latin typeface="CMU Serif" panose="02000603000000000000" pitchFamily="2" charset="0"/>
                <a:ea typeface="CMU Serif" panose="02000603000000000000" pitchFamily="2" charset="0"/>
                <a:cs typeface="CMU Serif" panose="02000603000000000000" pitchFamily="2" charset="0"/>
              </a:defRPr>
            </a:lvl2pPr>
            <a:lvl3pPr>
              <a:defRPr>
                <a:latin typeface="CMU Serif" panose="02000603000000000000" pitchFamily="2" charset="0"/>
                <a:ea typeface="CMU Serif" panose="02000603000000000000" pitchFamily="2" charset="0"/>
                <a:cs typeface="CMU Serif" panose="02000603000000000000" pitchFamily="2" charset="0"/>
              </a:defRPr>
            </a:lvl3pPr>
            <a:lvl4pPr>
              <a:defRPr>
                <a:latin typeface="CMU Serif" panose="02000603000000000000" pitchFamily="2" charset="0"/>
                <a:ea typeface="CMU Serif" panose="02000603000000000000" pitchFamily="2" charset="0"/>
                <a:cs typeface="CMU Serif" panose="02000603000000000000" pitchFamily="2" charset="0"/>
              </a:defRPr>
            </a:lvl4pPr>
            <a:lvl5pPr>
              <a:defRPr>
                <a:latin typeface="CMU Serif" panose="02000603000000000000" pitchFamily="2" charset="0"/>
                <a:ea typeface="CMU Serif" panose="02000603000000000000" pitchFamily="2" charset="0"/>
                <a:cs typeface="CMU Serif" panose="02000603000000000000"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Fußzeilenplatzhalter 4">
            <a:extLst>
              <a:ext uri="{FF2B5EF4-FFF2-40B4-BE49-F238E27FC236}">
                <a16:creationId xmlns:a16="http://schemas.microsoft.com/office/drawing/2014/main" id="{90CA34C4-DA6F-4FDF-B714-B034CB38F6BE}"/>
              </a:ext>
            </a:extLst>
          </p:cNvPr>
          <p:cNvSpPr>
            <a:spLocks noGrp="1"/>
          </p:cNvSpPr>
          <p:nvPr>
            <p:ph type="ftr" sz="quarter" idx="11"/>
          </p:nvPr>
        </p:nvSpPr>
        <p:spPr>
          <a:xfrm>
            <a:off x="4038600" y="6492875"/>
            <a:ext cx="4114800" cy="365125"/>
          </a:xfrm>
        </p:spPr>
        <p:txBody>
          <a:bodyPr/>
          <a:lstStyle>
            <a:lvl1pPr>
              <a:defRPr>
                <a:solidFill>
                  <a:schemeClr val="bg1">
                    <a:lumMod val="50000"/>
                  </a:schemeClr>
                </a:solidFill>
                <a:latin typeface="CMU Serif" panose="02000603000000000000" pitchFamily="2" charset="0"/>
                <a:ea typeface="CMU Serif" panose="02000603000000000000" pitchFamily="2" charset="0"/>
                <a:cs typeface="CMU Serif" panose="02000603000000000000" pitchFamily="2" charset="0"/>
              </a:defRPr>
            </a:lvl1pPr>
          </a:lstStyle>
          <a:p>
            <a:endParaRPr lang="en-US" dirty="0"/>
          </a:p>
        </p:txBody>
      </p:sp>
    </p:spTree>
    <p:extLst>
      <p:ext uri="{BB962C8B-B14F-4D97-AF65-F5344CB8AC3E}">
        <p14:creationId xmlns:p14="http://schemas.microsoft.com/office/powerpoint/2010/main" val="98392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F5E36-83FB-4CC8-B9F7-548BF1DD0E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F1F20E8E-3DD4-46FC-B519-2730C1B19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089BC57-45BB-4D44-A730-139B2264AB3E}"/>
              </a:ext>
            </a:extLst>
          </p:cNvPr>
          <p:cNvSpPr>
            <a:spLocks noGrp="1"/>
          </p:cNvSpPr>
          <p:nvPr>
            <p:ph type="dt" sz="half" idx="10"/>
          </p:nvPr>
        </p:nvSpPr>
        <p:spPr/>
        <p:txBody>
          <a:bodyPr/>
          <a:lstStyle/>
          <a:p>
            <a:fld id="{95C89F67-48D3-4469-AA8D-C3BF278A3455}" type="datetimeFigureOut">
              <a:rPr lang="en-US" smtClean="0"/>
              <a:t>9/14/2021</a:t>
            </a:fld>
            <a:endParaRPr lang="en-US"/>
          </a:p>
        </p:txBody>
      </p:sp>
      <p:sp>
        <p:nvSpPr>
          <p:cNvPr id="5" name="Fußzeilenplatzhalter 4">
            <a:extLst>
              <a:ext uri="{FF2B5EF4-FFF2-40B4-BE49-F238E27FC236}">
                <a16:creationId xmlns:a16="http://schemas.microsoft.com/office/drawing/2014/main" id="{844CC815-0FCA-4D1F-9315-E48B66756EC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4877A72-F8EF-41A4-A57A-3CF461C5B5E3}"/>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75143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4FDEE-BB4B-4549-A7AB-0EE8A57E26F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B5F9F0FC-F470-424F-B50F-5514C427F45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78EC94F7-38A9-45CA-9CF6-09ACE185DEE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CF9A608-D66B-4549-97D5-2669591463A9}"/>
              </a:ext>
            </a:extLst>
          </p:cNvPr>
          <p:cNvSpPr>
            <a:spLocks noGrp="1"/>
          </p:cNvSpPr>
          <p:nvPr>
            <p:ph type="dt" sz="half" idx="10"/>
          </p:nvPr>
        </p:nvSpPr>
        <p:spPr/>
        <p:txBody>
          <a:bodyPr/>
          <a:lstStyle/>
          <a:p>
            <a:fld id="{95C89F67-48D3-4469-AA8D-C3BF278A3455}" type="datetimeFigureOut">
              <a:rPr lang="en-US" smtClean="0"/>
              <a:t>9/14/2021</a:t>
            </a:fld>
            <a:endParaRPr lang="en-US"/>
          </a:p>
        </p:txBody>
      </p:sp>
      <p:sp>
        <p:nvSpPr>
          <p:cNvPr id="6" name="Fußzeilenplatzhalter 5">
            <a:extLst>
              <a:ext uri="{FF2B5EF4-FFF2-40B4-BE49-F238E27FC236}">
                <a16:creationId xmlns:a16="http://schemas.microsoft.com/office/drawing/2014/main" id="{E712D41E-089A-4688-AA44-D29DDCF0E46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D898CE6F-2D1A-49A7-8863-0192115BC111}"/>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168536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A7C0C-9F03-4E2F-BB8A-24ACFAA683EE}"/>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729DB61F-8881-48C8-B557-A524A681C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C6A7BB7-4B49-4349-80E3-2B9C43ADA72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F1BDD475-C3AC-4EB8-8DD3-79B7F190B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27D4209-BAB8-45AA-9F7A-7454437CF73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A3E1F340-92EF-4B2D-B9E1-B9EB242B4E45}"/>
              </a:ext>
            </a:extLst>
          </p:cNvPr>
          <p:cNvSpPr>
            <a:spLocks noGrp="1"/>
          </p:cNvSpPr>
          <p:nvPr>
            <p:ph type="dt" sz="half" idx="10"/>
          </p:nvPr>
        </p:nvSpPr>
        <p:spPr/>
        <p:txBody>
          <a:bodyPr/>
          <a:lstStyle/>
          <a:p>
            <a:fld id="{95C89F67-48D3-4469-AA8D-C3BF278A3455}" type="datetimeFigureOut">
              <a:rPr lang="en-US" smtClean="0"/>
              <a:t>9/14/2021</a:t>
            </a:fld>
            <a:endParaRPr lang="en-US"/>
          </a:p>
        </p:txBody>
      </p:sp>
      <p:sp>
        <p:nvSpPr>
          <p:cNvPr id="8" name="Fußzeilenplatzhalter 7">
            <a:extLst>
              <a:ext uri="{FF2B5EF4-FFF2-40B4-BE49-F238E27FC236}">
                <a16:creationId xmlns:a16="http://schemas.microsoft.com/office/drawing/2014/main" id="{DE171F96-1029-4624-AD3C-ADF28780B695}"/>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7631FF1C-09AC-4A17-8077-552CA5E0BA79}"/>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225347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B9E801-E70A-4A60-92E0-119DF86FE5C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DCD1FDC-077C-4A2A-B5C0-2D5C25327C4B}"/>
              </a:ext>
            </a:extLst>
          </p:cNvPr>
          <p:cNvSpPr>
            <a:spLocks noGrp="1"/>
          </p:cNvSpPr>
          <p:nvPr>
            <p:ph type="dt" sz="half" idx="10"/>
          </p:nvPr>
        </p:nvSpPr>
        <p:spPr/>
        <p:txBody>
          <a:bodyPr/>
          <a:lstStyle/>
          <a:p>
            <a:fld id="{95C89F67-48D3-4469-AA8D-C3BF278A3455}" type="datetimeFigureOut">
              <a:rPr lang="en-US" smtClean="0"/>
              <a:t>9/14/2021</a:t>
            </a:fld>
            <a:endParaRPr lang="en-US"/>
          </a:p>
        </p:txBody>
      </p:sp>
      <p:sp>
        <p:nvSpPr>
          <p:cNvPr id="4" name="Fußzeilenplatzhalter 3">
            <a:extLst>
              <a:ext uri="{FF2B5EF4-FFF2-40B4-BE49-F238E27FC236}">
                <a16:creationId xmlns:a16="http://schemas.microsoft.com/office/drawing/2014/main" id="{41CF5092-A086-4863-AAE8-DBCD7C84CA7E}"/>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7D18EE61-C73C-4CFC-930B-3B6D718AA043}"/>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263938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F9E2137-E48D-4B8E-BCF2-AF04015FFA1A}"/>
              </a:ext>
            </a:extLst>
          </p:cNvPr>
          <p:cNvSpPr>
            <a:spLocks noGrp="1"/>
          </p:cNvSpPr>
          <p:nvPr>
            <p:ph type="dt" sz="half" idx="10"/>
          </p:nvPr>
        </p:nvSpPr>
        <p:spPr/>
        <p:txBody>
          <a:bodyPr/>
          <a:lstStyle/>
          <a:p>
            <a:fld id="{95C89F67-48D3-4469-AA8D-C3BF278A3455}" type="datetimeFigureOut">
              <a:rPr lang="en-US" smtClean="0"/>
              <a:t>9/14/2021</a:t>
            </a:fld>
            <a:endParaRPr lang="en-US"/>
          </a:p>
        </p:txBody>
      </p:sp>
      <p:sp>
        <p:nvSpPr>
          <p:cNvPr id="3" name="Fußzeilenplatzhalter 2">
            <a:extLst>
              <a:ext uri="{FF2B5EF4-FFF2-40B4-BE49-F238E27FC236}">
                <a16:creationId xmlns:a16="http://schemas.microsoft.com/office/drawing/2014/main" id="{DA916DC8-AD72-4A6E-B464-980D196D4B9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02396154-D5F3-4130-8E76-26A8D873079C}"/>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307892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37CE-8715-4C0E-BFB3-F493DE1ABF0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0D9304A0-7CF6-4D2A-B620-8D1430C98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B235E808-B640-487A-AE2E-8DFBD6336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DE96411-98F5-49B7-AF8E-61B417A30F94}"/>
              </a:ext>
            </a:extLst>
          </p:cNvPr>
          <p:cNvSpPr>
            <a:spLocks noGrp="1"/>
          </p:cNvSpPr>
          <p:nvPr>
            <p:ph type="dt" sz="half" idx="10"/>
          </p:nvPr>
        </p:nvSpPr>
        <p:spPr/>
        <p:txBody>
          <a:bodyPr/>
          <a:lstStyle/>
          <a:p>
            <a:fld id="{95C89F67-48D3-4469-AA8D-C3BF278A3455}" type="datetimeFigureOut">
              <a:rPr lang="en-US" smtClean="0"/>
              <a:t>9/14/2021</a:t>
            </a:fld>
            <a:endParaRPr lang="en-US"/>
          </a:p>
        </p:txBody>
      </p:sp>
      <p:sp>
        <p:nvSpPr>
          <p:cNvPr id="6" name="Fußzeilenplatzhalter 5">
            <a:extLst>
              <a:ext uri="{FF2B5EF4-FFF2-40B4-BE49-F238E27FC236}">
                <a16:creationId xmlns:a16="http://schemas.microsoft.com/office/drawing/2014/main" id="{26CBA915-42FC-407A-A29F-F415EE957B3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90C4BD9-F626-4E7F-8A03-41E38230E849}"/>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177796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A5672-F3D3-4FA9-A4EE-270183AB9B2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BC7E00C9-C55D-4B53-93BA-AA2B9928F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E6B76827-55A7-41EA-86D9-10FF7EA70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989397F-C21F-45AE-B8C6-B423CE946A78}"/>
              </a:ext>
            </a:extLst>
          </p:cNvPr>
          <p:cNvSpPr>
            <a:spLocks noGrp="1"/>
          </p:cNvSpPr>
          <p:nvPr>
            <p:ph type="dt" sz="half" idx="10"/>
          </p:nvPr>
        </p:nvSpPr>
        <p:spPr/>
        <p:txBody>
          <a:bodyPr/>
          <a:lstStyle/>
          <a:p>
            <a:fld id="{95C89F67-48D3-4469-AA8D-C3BF278A3455}" type="datetimeFigureOut">
              <a:rPr lang="en-US" smtClean="0"/>
              <a:t>9/14/2021</a:t>
            </a:fld>
            <a:endParaRPr lang="en-US"/>
          </a:p>
        </p:txBody>
      </p:sp>
      <p:sp>
        <p:nvSpPr>
          <p:cNvPr id="6" name="Fußzeilenplatzhalter 5">
            <a:extLst>
              <a:ext uri="{FF2B5EF4-FFF2-40B4-BE49-F238E27FC236}">
                <a16:creationId xmlns:a16="http://schemas.microsoft.com/office/drawing/2014/main" id="{D555209A-9A5A-402D-B2A8-603166681CE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ABE143E-6FA8-4833-98E6-6D821899C134}"/>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38497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2408D9-E319-48A7-A30A-CB36CACEE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DD3A22F-995E-4D6F-A662-9B9FB319C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CEAE3A6-8BFE-4E66-AB63-C04318FB7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89F67-48D3-4469-AA8D-C3BF278A3455}" type="datetimeFigureOut">
              <a:rPr lang="en-US" smtClean="0"/>
              <a:t>9/14/2021</a:t>
            </a:fld>
            <a:endParaRPr lang="en-US"/>
          </a:p>
        </p:txBody>
      </p:sp>
      <p:sp>
        <p:nvSpPr>
          <p:cNvPr id="5" name="Fußzeilenplatzhalter 4">
            <a:extLst>
              <a:ext uri="{FF2B5EF4-FFF2-40B4-BE49-F238E27FC236}">
                <a16:creationId xmlns:a16="http://schemas.microsoft.com/office/drawing/2014/main" id="{D9C656A9-960A-4CB6-A654-9081D2F8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AB921AE3-8F20-4CDD-AA65-CEB4E9543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0E1CD-88EB-40AC-BE74-FC2CA47CDF77}" type="slidenum">
              <a:rPr lang="en-US" smtClean="0"/>
              <a:t>‹Nr.›</a:t>
            </a:fld>
            <a:endParaRPr lang="en-US"/>
          </a:p>
        </p:txBody>
      </p:sp>
    </p:spTree>
    <p:extLst>
      <p:ext uri="{BB962C8B-B14F-4D97-AF65-F5344CB8AC3E}">
        <p14:creationId xmlns:p14="http://schemas.microsoft.com/office/powerpoint/2010/main" val="68309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D9E320-7183-4C03-8A9F-1D4B523BC70D}"/>
              </a:ext>
            </a:extLst>
          </p:cNvPr>
          <p:cNvSpPr>
            <a:spLocks noGrp="1"/>
          </p:cNvSpPr>
          <p:nvPr>
            <p:ph type="ctrTitle"/>
          </p:nvPr>
        </p:nvSpPr>
        <p:spPr/>
        <p:txBody>
          <a:bodyPr/>
          <a:lstStyle/>
          <a:p>
            <a:r>
              <a:rPr lang="de-DE" dirty="0"/>
              <a:t>Second </a:t>
            </a:r>
            <a:r>
              <a:rPr lang="de-DE" dirty="0" err="1"/>
              <a:t>data</a:t>
            </a:r>
            <a:r>
              <a:rPr lang="de-DE" dirty="0"/>
              <a:t> </a:t>
            </a:r>
            <a:r>
              <a:rPr lang="de-DE" dirty="0" err="1"/>
              <a:t>aquisition</a:t>
            </a:r>
            <a:r>
              <a:rPr lang="de-DE" dirty="0"/>
              <a:t> </a:t>
            </a:r>
            <a:r>
              <a:rPr lang="de-DE" dirty="0" err="1"/>
              <a:t>phase</a:t>
            </a:r>
            <a:endParaRPr lang="en-US" dirty="0"/>
          </a:p>
        </p:txBody>
      </p:sp>
      <p:sp>
        <p:nvSpPr>
          <p:cNvPr id="3" name="Untertitel 2">
            <a:extLst>
              <a:ext uri="{FF2B5EF4-FFF2-40B4-BE49-F238E27FC236}">
                <a16:creationId xmlns:a16="http://schemas.microsoft.com/office/drawing/2014/main" id="{C8065DDE-EEC6-4D35-B36F-68D9E11D80BD}"/>
              </a:ext>
            </a:extLst>
          </p:cNvPr>
          <p:cNvSpPr>
            <a:spLocks noGrp="1"/>
          </p:cNvSpPr>
          <p:nvPr>
            <p:ph type="subTitle" idx="1"/>
          </p:nvPr>
        </p:nvSpPr>
        <p:spPr>
          <a:xfrm>
            <a:off x="1524000" y="3639360"/>
            <a:ext cx="9144000" cy="1655762"/>
          </a:xfrm>
        </p:spPr>
        <p:txBody>
          <a:bodyPr/>
          <a:lstStyle/>
          <a:p>
            <a:r>
              <a:rPr lang="de-DE" dirty="0"/>
              <a:t>„</a:t>
            </a:r>
            <a:r>
              <a:rPr lang="de-DE" dirty="0" err="1"/>
              <a:t>Now</a:t>
            </a:r>
            <a:r>
              <a:rPr lang="de-DE" dirty="0"/>
              <a:t> </a:t>
            </a:r>
            <a:r>
              <a:rPr lang="de-DE" dirty="0" err="1"/>
              <a:t>really</a:t>
            </a:r>
            <a:r>
              <a:rPr lang="de-DE" dirty="0"/>
              <a:t> </a:t>
            </a:r>
            <a:r>
              <a:rPr lang="de-DE" dirty="0" err="1"/>
              <a:t>replicate</a:t>
            </a:r>
            <a:r>
              <a:rPr lang="de-DE" dirty="0"/>
              <a:t>“</a:t>
            </a:r>
          </a:p>
          <a:p>
            <a:r>
              <a:rPr lang="de-DE" dirty="0"/>
              <a:t>01.08.2021</a:t>
            </a:r>
            <a:endParaRPr lang="en-US" dirty="0"/>
          </a:p>
          <a:p>
            <a:r>
              <a:rPr lang="en-US" dirty="0"/>
              <a:t>Julius Welzel</a:t>
            </a:r>
            <a:endParaRPr lang="de-DE" dirty="0"/>
          </a:p>
        </p:txBody>
      </p:sp>
    </p:spTree>
    <p:extLst>
      <p:ext uri="{BB962C8B-B14F-4D97-AF65-F5344CB8AC3E}">
        <p14:creationId xmlns:p14="http://schemas.microsoft.com/office/powerpoint/2010/main" val="61489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249CF2-B182-4705-8FB0-BF909F127151}"/>
              </a:ext>
            </a:extLst>
          </p:cNvPr>
          <p:cNvSpPr>
            <a:spLocks noGrp="1"/>
          </p:cNvSpPr>
          <p:nvPr>
            <p:ph type="title"/>
          </p:nvPr>
        </p:nvSpPr>
        <p:spPr/>
        <p:txBody>
          <a:bodyPr/>
          <a:lstStyle/>
          <a:p>
            <a:r>
              <a:rPr lang="en-US" dirty="0"/>
              <a:t>Tremor parameters</a:t>
            </a:r>
          </a:p>
        </p:txBody>
      </p:sp>
      <p:sp>
        <p:nvSpPr>
          <p:cNvPr id="3" name="Inhaltsplatzhalter 2">
            <a:extLst>
              <a:ext uri="{FF2B5EF4-FFF2-40B4-BE49-F238E27FC236}">
                <a16:creationId xmlns:a16="http://schemas.microsoft.com/office/drawing/2014/main" id="{368BF93C-C381-4743-B637-93AA096061ED}"/>
              </a:ext>
            </a:extLst>
          </p:cNvPr>
          <p:cNvSpPr>
            <a:spLocks noGrp="1"/>
          </p:cNvSpPr>
          <p:nvPr>
            <p:ph idx="1"/>
          </p:nvPr>
        </p:nvSpPr>
        <p:spPr/>
        <p:txBody>
          <a:bodyPr/>
          <a:lstStyle/>
          <a:p>
            <a:r>
              <a:rPr lang="en-US" dirty="0"/>
              <a:t>MVC vs. Power </a:t>
            </a:r>
          </a:p>
          <a:p>
            <a:r>
              <a:rPr lang="en-US" dirty="0"/>
              <a:t>Peak frequencies</a:t>
            </a:r>
          </a:p>
          <a:p>
            <a:r>
              <a:rPr lang="en-US" dirty="0"/>
              <a:t>Time variability</a:t>
            </a:r>
          </a:p>
          <a:p>
            <a:r>
              <a:rPr lang="en-US" dirty="0"/>
              <a:t>…</a:t>
            </a:r>
          </a:p>
        </p:txBody>
      </p:sp>
      <p:pic>
        <p:nvPicPr>
          <p:cNvPr id="2050" name="Picture 2" descr="Top:  Based on the  fpass  and resulting  freqList , a scalogram heatmap is presented that shows the power of each frequency band over the duration of the video.   Bottom:  This plot removes all temporal information and represents the mean frequency transform of the scalogram, useful for finding peaks in the frequency content of the video.">
            <a:extLst>
              <a:ext uri="{FF2B5EF4-FFF2-40B4-BE49-F238E27FC236}">
                <a16:creationId xmlns:a16="http://schemas.microsoft.com/office/drawing/2014/main" id="{A2A4370F-13A7-4C19-94F1-944BB6137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433" y="1537856"/>
            <a:ext cx="5284629" cy="396699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D0BA95AA-5599-4AB4-BF00-BB3E2934F7D4}"/>
              </a:ext>
            </a:extLst>
          </p:cNvPr>
          <p:cNvSpPr txBox="1"/>
          <p:nvPr/>
        </p:nvSpPr>
        <p:spPr>
          <a:xfrm>
            <a:off x="3048000" y="6482115"/>
            <a:ext cx="6096000" cy="307777"/>
          </a:xfrm>
          <a:prstGeom prst="rect">
            <a:avLst/>
          </a:prstGeom>
          <a:solidFill>
            <a:schemeClr val="bg1"/>
          </a:solidFill>
        </p:spPr>
        <p:txBody>
          <a:bodyPr wrap="square">
            <a:spAutoFit/>
          </a:bodyPr>
          <a:lstStyle/>
          <a:p>
            <a:pPr algn="ctr"/>
            <a:r>
              <a:rPr lang="en-US" sz="1400" dirty="0">
                <a:solidFill>
                  <a:schemeClr val="bg1">
                    <a:lumMod val="50000"/>
                  </a:schemeClr>
                </a:solidFill>
                <a:latin typeface="CMU Serif" panose="02000603000000000000" pitchFamily="2" charset="0"/>
                <a:ea typeface="CMU Serif" panose="02000603000000000000" pitchFamily="2" charset="0"/>
                <a:cs typeface="CMU Serif" panose="02000603000000000000" pitchFamily="2" charset="0"/>
              </a:rPr>
              <a:t>https://github.com/mattgaidica/MoveAlgorithms</a:t>
            </a:r>
          </a:p>
        </p:txBody>
      </p:sp>
      <p:pic>
        <p:nvPicPr>
          <p:cNvPr id="5" name="yt1s.com - Matt Gaidica Movement Disorder Algorithms Sample Video_360p">
            <a:hlinkClick r:id="" action="ppaction://media"/>
            <a:extLst>
              <a:ext uri="{FF2B5EF4-FFF2-40B4-BE49-F238E27FC236}">
                <a16:creationId xmlns:a16="http://schemas.microsoft.com/office/drawing/2014/main" id="{EE96C2DC-A56C-4561-9C72-EB878DCB955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883853" y="3797561"/>
            <a:ext cx="3679715" cy="2069840"/>
          </a:xfrm>
          <a:prstGeom prst="rect">
            <a:avLst/>
          </a:prstGeom>
        </p:spPr>
      </p:pic>
    </p:spTree>
    <p:extLst>
      <p:ext uri="{BB962C8B-B14F-4D97-AF65-F5344CB8AC3E}">
        <p14:creationId xmlns:p14="http://schemas.microsoft.com/office/powerpoint/2010/main" val="24458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62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C8780-3AF9-4DF8-85E7-237563A04612}"/>
              </a:ext>
            </a:extLst>
          </p:cNvPr>
          <p:cNvSpPr>
            <a:spLocks noGrp="1"/>
          </p:cNvSpPr>
          <p:nvPr>
            <p:ph type="title"/>
          </p:nvPr>
        </p:nvSpPr>
        <p:spPr>
          <a:xfrm>
            <a:off x="405938" y="160922"/>
            <a:ext cx="10515600" cy="1325563"/>
          </a:xfrm>
        </p:spPr>
        <p:txBody>
          <a:bodyPr/>
          <a:lstStyle/>
          <a:p>
            <a:r>
              <a:rPr lang="en-US" dirty="0"/>
              <a:t>Paradigm</a:t>
            </a:r>
          </a:p>
        </p:txBody>
      </p:sp>
      <p:sp>
        <p:nvSpPr>
          <p:cNvPr id="3" name="Inhaltsplatzhalter 2">
            <a:extLst>
              <a:ext uri="{FF2B5EF4-FFF2-40B4-BE49-F238E27FC236}">
                <a16:creationId xmlns:a16="http://schemas.microsoft.com/office/drawing/2014/main" id="{55FA7904-82DC-441E-AAAF-8C623F91C9E9}"/>
              </a:ext>
            </a:extLst>
          </p:cNvPr>
          <p:cNvSpPr>
            <a:spLocks noGrp="1"/>
          </p:cNvSpPr>
          <p:nvPr>
            <p:ph idx="1"/>
          </p:nvPr>
        </p:nvSpPr>
        <p:spPr>
          <a:xfrm>
            <a:off x="4096962" y="567577"/>
            <a:ext cx="7305941" cy="5925502"/>
          </a:xfrm>
        </p:spPr>
        <p:txBody>
          <a:bodyPr>
            <a:normAutofit fontScale="85000" lnSpcReduction="20000"/>
          </a:bodyPr>
          <a:lstStyle/>
          <a:p>
            <a:pPr marL="0" indent="0">
              <a:buNone/>
            </a:pPr>
            <a:r>
              <a:rPr lang="en-US" u="sng" dirty="0"/>
              <a:t>Task</a:t>
            </a:r>
          </a:p>
          <a:p>
            <a:r>
              <a:rPr lang="en-US" dirty="0"/>
              <a:t>6s “hit &amp; hold” target with thumb &amp; index finger</a:t>
            </a:r>
          </a:p>
          <a:p>
            <a:r>
              <a:rPr lang="en-US" dirty="0">
                <a:solidFill>
                  <a:schemeClr val="bg1">
                    <a:lumMod val="50000"/>
                  </a:schemeClr>
                </a:solidFill>
              </a:rPr>
              <a:t>Archer: 30s “hit &amp; hold” target with whole hand</a:t>
            </a:r>
          </a:p>
          <a:p>
            <a:pPr marL="0" indent="0">
              <a:buNone/>
            </a:pPr>
            <a:endParaRPr lang="en-US" u="sng" dirty="0"/>
          </a:p>
          <a:p>
            <a:pPr marL="0" indent="0">
              <a:buNone/>
            </a:pPr>
            <a:endParaRPr lang="en-US" u="sng" dirty="0"/>
          </a:p>
          <a:p>
            <a:pPr marL="0" indent="0">
              <a:buNone/>
            </a:pPr>
            <a:r>
              <a:rPr lang="en-US" u="sng" dirty="0"/>
              <a:t>Manipulations</a:t>
            </a:r>
          </a:p>
          <a:p>
            <a:r>
              <a:rPr lang="en-US" dirty="0"/>
              <a:t>Visual gain (viewing angle)</a:t>
            </a:r>
          </a:p>
          <a:p>
            <a:pPr lvl="1"/>
            <a:r>
              <a:rPr lang="en-US" dirty="0"/>
              <a:t>Uniformly distributed between 12.9° &amp; 1.3°</a:t>
            </a:r>
          </a:p>
          <a:p>
            <a:pPr lvl="1"/>
            <a:r>
              <a:rPr lang="en-US" dirty="0">
                <a:solidFill>
                  <a:schemeClr val="bg1">
                    <a:lumMod val="50000"/>
                  </a:schemeClr>
                </a:solidFill>
              </a:rPr>
              <a:t>Archer: 2 conditions – 0.039° &amp; 6.9°</a:t>
            </a:r>
          </a:p>
          <a:p>
            <a:pPr lvl="1"/>
            <a:endParaRPr lang="en-US" dirty="0">
              <a:solidFill>
                <a:schemeClr val="bg1">
                  <a:lumMod val="50000"/>
                </a:schemeClr>
              </a:solidFill>
            </a:endParaRPr>
          </a:p>
          <a:p>
            <a:r>
              <a:rPr lang="en-US" dirty="0"/>
              <a:t>Max force (MVC)</a:t>
            </a:r>
          </a:p>
          <a:p>
            <a:pPr lvl="1"/>
            <a:r>
              <a:rPr lang="en-US" dirty="0"/>
              <a:t>15, 20 &amp; 25 % of a 3 trial average of 3 seconds</a:t>
            </a:r>
          </a:p>
          <a:p>
            <a:pPr lvl="1"/>
            <a:r>
              <a:rPr lang="en-US" dirty="0">
                <a:solidFill>
                  <a:schemeClr val="bg1">
                    <a:lumMod val="50000"/>
                  </a:schemeClr>
                </a:solidFill>
              </a:rPr>
              <a:t>Archer: only 15%</a:t>
            </a:r>
          </a:p>
          <a:p>
            <a:pPr marL="457200" lvl="1" indent="0">
              <a:buNone/>
            </a:pPr>
            <a:endParaRPr lang="en-US" dirty="0">
              <a:solidFill>
                <a:schemeClr val="bg1">
                  <a:lumMod val="50000"/>
                </a:schemeClr>
              </a:solidFill>
            </a:endParaRPr>
          </a:p>
          <a:p>
            <a:r>
              <a:rPr lang="en-US" dirty="0"/>
              <a:t>Feedback</a:t>
            </a:r>
          </a:p>
          <a:p>
            <a:pPr lvl="1"/>
            <a:r>
              <a:rPr lang="en-US" dirty="0"/>
              <a:t>Visual, auditory &amp; combined</a:t>
            </a:r>
          </a:p>
          <a:p>
            <a:pPr lvl="1"/>
            <a:r>
              <a:rPr lang="en-US" dirty="0">
                <a:solidFill>
                  <a:schemeClr val="bg1">
                    <a:lumMod val="50000"/>
                  </a:schemeClr>
                </a:solidFill>
              </a:rPr>
              <a:t>Archer: only visual</a:t>
            </a:r>
          </a:p>
          <a:p>
            <a:pPr marL="0" indent="0">
              <a:buNone/>
            </a:pPr>
            <a:endParaRPr lang="en-US" dirty="0">
              <a:solidFill>
                <a:schemeClr val="bg1">
                  <a:lumMod val="50000"/>
                </a:schemeClr>
              </a:solidFill>
            </a:endParaRPr>
          </a:p>
          <a:p>
            <a:pPr lvl="1"/>
            <a:endParaRPr lang="en-US" dirty="0">
              <a:solidFill>
                <a:schemeClr val="bg1">
                  <a:lumMod val="50000"/>
                </a:schemeClr>
              </a:solidFill>
            </a:endParaRPr>
          </a:p>
        </p:txBody>
      </p:sp>
      <p:grpSp>
        <p:nvGrpSpPr>
          <p:cNvPr id="21" name="Gruppieren 20">
            <a:extLst>
              <a:ext uri="{FF2B5EF4-FFF2-40B4-BE49-F238E27FC236}">
                <a16:creationId xmlns:a16="http://schemas.microsoft.com/office/drawing/2014/main" id="{B9AD82C6-D2E5-46A8-8283-3B8C0B4EFF99}"/>
              </a:ext>
            </a:extLst>
          </p:cNvPr>
          <p:cNvGrpSpPr/>
          <p:nvPr/>
        </p:nvGrpSpPr>
        <p:grpSpPr>
          <a:xfrm>
            <a:off x="1061091" y="1642621"/>
            <a:ext cx="2213162" cy="4464566"/>
            <a:chOff x="4446458" y="1516765"/>
            <a:chExt cx="2403249" cy="4848025"/>
          </a:xfrm>
        </p:grpSpPr>
        <p:grpSp>
          <p:nvGrpSpPr>
            <p:cNvPr id="14" name="Gruppieren 13">
              <a:extLst>
                <a:ext uri="{FF2B5EF4-FFF2-40B4-BE49-F238E27FC236}">
                  <a16:creationId xmlns:a16="http://schemas.microsoft.com/office/drawing/2014/main" id="{44093F84-C168-4262-8EE0-7E8CCAC0DDAA}"/>
                </a:ext>
              </a:extLst>
            </p:cNvPr>
            <p:cNvGrpSpPr/>
            <p:nvPr/>
          </p:nvGrpSpPr>
          <p:grpSpPr>
            <a:xfrm>
              <a:off x="4744087" y="1756958"/>
              <a:ext cx="1791652" cy="1254001"/>
              <a:chOff x="7806036" y="1359799"/>
              <a:chExt cx="3666776" cy="2671056"/>
            </a:xfrm>
          </p:grpSpPr>
          <p:sp>
            <p:nvSpPr>
              <p:cNvPr id="15" name="Rechteck 14">
                <a:extLst>
                  <a:ext uri="{FF2B5EF4-FFF2-40B4-BE49-F238E27FC236}">
                    <a16:creationId xmlns:a16="http://schemas.microsoft.com/office/drawing/2014/main" id="{8581329A-20EF-4587-B376-D3C65B7EB503}"/>
                  </a:ext>
                </a:extLst>
              </p:cNvPr>
              <p:cNvSpPr/>
              <p:nvPr/>
            </p:nvSpPr>
            <p:spPr>
              <a:xfrm>
                <a:off x="7806036" y="1359799"/>
                <a:ext cx="3666776" cy="2671056"/>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6" name="Rechteck 15">
                <a:extLst>
                  <a:ext uri="{FF2B5EF4-FFF2-40B4-BE49-F238E27FC236}">
                    <a16:creationId xmlns:a16="http://schemas.microsoft.com/office/drawing/2014/main" id="{DFCFF600-AABC-447B-BE5C-678937EB9D04}"/>
                  </a:ext>
                </a:extLst>
              </p:cNvPr>
              <p:cNvSpPr/>
              <p:nvPr/>
            </p:nvSpPr>
            <p:spPr>
              <a:xfrm>
                <a:off x="9637725" y="1939710"/>
                <a:ext cx="36839" cy="1389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8ABB7060-CADC-49A2-9E10-6E62C4F2AED1}"/>
                  </a:ext>
                </a:extLst>
              </p:cNvPr>
              <p:cNvSpPr/>
              <p:nvPr/>
            </p:nvSpPr>
            <p:spPr>
              <a:xfrm>
                <a:off x="7981805" y="1939710"/>
                <a:ext cx="141536" cy="13899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8B70453A-ED05-4C13-8AF4-5F55AFCCD82B}"/>
                  </a:ext>
                </a:extLst>
              </p:cNvPr>
              <p:cNvSpPr/>
              <p:nvPr/>
            </p:nvSpPr>
            <p:spPr>
              <a:xfrm>
                <a:off x="9379292" y="1939707"/>
                <a:ext cx="141536" cy="13899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Inhaltsplatzhalter 7" descr="Monitor mit einfarbiger Füllung">
              <a:extLst>
                <a:ext uri="{FF2B5EF4-FFF2-40B4-BE49-F238E27FC236}">
                  <a16:creationId xmlns:a16="http://schemas.microsoft.com/office/drawing/2014/main" id="{B5889A29-9B6C-4B42-B073-B23AC1DF18D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0874" b="12418"/>
            <a:stretch/>
          </p:blipFill>
          <p:spPr>
            <a:xfrm>
              <a:off x="4446458" y="1516765"/>
              <a:ext cx="2403249" cy="1843482"/>
            </a:xfrm>
            <a:prstGeom prst="rect">
              <a:avLst/>
            </a:prstGeom>
          </p:spPr>
        </p:pic>
        <p:pic>
          <p:nvPicPr>
            <p:cNvPr id="9" name="Inhaltsplatzhalter 11">
              <a:extLst>
                <a:ext uri="{FF2B5EF4-FFF2-40B4-BE49-F238E27FC236}">
                  <a16:creationId xmlns:a16="http://schemas.microsoft.com/office/drawing/2014/main" id="{2F531B70-F208-4803-936B-9B936643A8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4843" y="5234649"/>
              <a:ext cx="1130141" cy="1130141"/>
            </a:xfrm>
            <a:prstGeom prst="rect">
              <a:avLst/>
            </a:prstGeom>
          </p:spPr>
        </p:pic>
        <p:sp>
          <p:nvSpPr>
            <p:cNvPr id="10" name="Textfeld 9">
              <a:extLst>
                <a:ext uri="{FF2B5EF4-FFF2-40B4-BE49-F238E27FC236}">
                  <a16:creationId xmlns:a16="http://schemas.microsoft.com/office/drawing/2014/main" id="{64C617C0-E231-4910-A25B-4D4EBCD7B79A}"/>
                </a:ext>
              </a:extLst>
            </p:cNvPr>
            <p:cNvSpPr txBox="1"/>
            <p:nvPr/>
          </p:nvSpPr>
          <p:spPr>
            <a:xfrm>
              <a:off x="5576270" y="4226078"/>
              <a:ext cx="929950" cy="369332"/>
            </a:xfrm>
            <a:prstGeom prst="rect">
              <a:avLst/>
            </a:prstGeom>
            <a:noFill/>
          </p:spPr>
          <p:txBody>
            <a:bodyPr wrap="square" rtlCol="0">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~1.3°</a:t>
              </a:r>
            </a:p>
          </p:txBody>
        </p:sp>
        <p:sp>
          <p:nvSpPr>
            <p:cNvPr id="11" name="Textfeld 10">
              <a:extLst>
                <a:ext uri="{FF2B5EF4-FFF2-40B4-BE49-F238E27FC236}">
                  <a16:creationId xmlns:a16="http://schemas.microsoft.com/office/drawing/2014/main" id="{55266C57-5C5E-4FF4-BDF6-3B71C5E22CB7}"/>
                </a:ext>
              </a:extLst>
            </p:cNvPr>
            <p:cNvSpPr txBox="1"/>
            <p:nvPr/>
          </p:nvSpPr>
          <p:spPr>
            <a:xfrm>
              <a:off x="4569728" y="4226078"/>
              <a:ext cx="929950" cy="369332"/>
            </a:xfrm>
            <a:prstGeom prst="rect">
              <a:avLst/>
            </a:prstGeom>
            <a:noFill/>
          </p:spPr>
          <p:txBody>
            <a:bodyPr wrap="square" rtlCol="0">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~12.9°</a:t>
              </a:r>
            </a:p>
          </p:txBody>
        </p:sp>
        <p:cxnSp>
          <p:nvCxnSpPr>
            <p:cNvPr id="12" name="Gerade Verbindung mit Pfeil 11">
              <a:extLst>
                <a:ext uri="{FF2B5EF4-FFF2-40B4-BE49-F238E27FC236}">
                  <a16:creationId xmlns:a16="http://schemas.microsoft.com/office/drawing/2014/main" id="{3E00B927-42A9-4111-98B7-A5D3D3E8FBD9}"/>
                </a:ext>
              </a:extLst>
            </p:cNvPr>
            <p:cNvCxnSpPr>
              <a:cxnSpLocks/>
              <a:endCxn id="9" idx="0"/>
            </p:cNvCxnSpPr>
            <p:nvPr/>
          </p:nvCxnSpPr>
          <p:spPr>
            <a:xfrm>
              <a:off x="4875820" y="2750819"/>
              <a:ext cx="764094" cy="2483830"/>
            </a:xfrm>
            <a:prstGeom prst="straightConnector1">
              <a:avLst/>
            </a:prstGeom>
            <a:ln w="38100">
              <a:solidFill>
                <a:schemeClr val="accent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A8016D26-B14E-4524-A192-7119D06BB6F8}"/>
                </a:ext>
              </a:extLst>
            </p:cNvPr>
            <p:cNvCxnSpPr>
              <a:cxnSpLocks/>
              <a:endCxn id="9" idx="0"/>
            </p:cNvCxnSpPr>
            <p:nvPr/>
          </p:nvCxnSpPr>
          <p:spPr>
            <a:xfrm>
              <a:off x="5539818" y="2710962"/>
              <a:ext cx="100096" cy="2523687"/>
            </a:xfrm>
            <a:prstGeom prst="straightConnector1">
              <a:avLst/>
            </a:prstGeom>
            <a:ln w="38100">
              <a:solidFill>
                <a:schemeClr val="accent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996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20105E-7D87-4320-92CB-9EBE34F06DC0}"/>
              </a:ext>
            </a:extLst>
          </p:cNvPr>
          <p:cNvSpPr>
            <a:spLocks noGrp="1"/>
          </p:cNvSpPr>
          <p:nvPr>
            <p:ph type="title"/>
          </p:nvPr>
        </p:nvSpPr>
        <p:spPr/>
        <p:txBody>
          <a:bodyPr/>
          <a:lstStyle/>
          <a:p>
            <a:r>
              <a:rPr lang="en-US" dirty="0"/>
              <a:t>Archer 1to1</a:t>
            </a:r>
          </a:p>
        </p:txBody>
      </p:sp>
      <p:sp>
        <p:nvSpPr>
          <p:cNvPr id="3" name="Inhaltsplatzhalter 2">
            <a:extLst>
              <a:ext uri="{FF2B5EF4-FFF2-40B4-BE49-F238E27FC236}">
                <a16:creationId xmlns:a16="http://schemas.microsoft.com/office/drawing/2014/main" id="{93C739CC-E6DF-431F-8347-97E0A5BF500C}"/>
              </a:ext>
            </a:extLst>
          </p:cNvPr>
          <p:cNvSpPr>
            <a:spLocks noGrp="1"/>
          </p:cNvSpPr>
          <p:nvPr>
            <p:ph idx="1"/>
          </p:nvPr>
        </p:nvSpPr>
        <p:spPr/>
        <p:txBody>
          <a:bodyPr/>
          <a:lstStyle/>
          <a:p>
            <a:r>
              <a:rPr lang="en-US" dirty="0"/>
              <a:t>270 s total</a:t>
            </a:r>
          </a:p>
          <a:p>
            <a:r>
              <a:rPr lang="en-US" dirty="0"/>
              <a:t>5 rest periods (30s)</a:t>
            </a:r>
          </a:p>
          <a:p>
            <a:r>
              <a:rPr lang="en-US" dirty="0"/>
              <a:t>4 force periods (30s)</a:t>
            </a:r>
          </a:p>
          <a:p>
            <a:endParaRPr lang="en-US" dirty="0"/>
          </a:p>
          <a:p>
            <a:r>
              <a:rPr lang="en-US" dirty="0"/>
              <a:t>3 times for feedback condition</a:t>
            </a:r>
          </a:p>
          <a:p>
            <a:endParaRPr lang="en-US" dirty="0"/>
          </a:p>
          <a:p>
            <a:r>
              <a:rPr lang="en-US" dirty="0"/>
              <a:t>15% of max force as target force</a:t>
            </a:r>
          </a:p>
        </p:txBody>
      </p:sp>
      <p:pic>
        <p:nvPicPr>
          <p:cNvPr id="7" name="Grafik 6">
            <a:extLst>
              <a:ext uri="{FF2B5EF4-FFF2-40B4-BE49-F238E27FC236}">
                <a16:creationId xmlns:a16="http://schemas.microsoft.com/office/drawing/2014/main" id="{DD578938-63BB-4639-8CF7-A176F2C95C66}"/>
              </a:ext>
            </a:extLst>
          </p:cNvPr>
          <p:cNvPicPr>
            <a:picLocks noChangeAspect="1"/>
          </p:cNvPicPr>
          <p:nvPr/>
        </p:nvPicPr>
        <p:blipFill>
          <a:blip r:embed="rId2"/>
          <a:stretch>
            <a:fillRect/>
          </a:stretch>
        </p:blipFill>
        <p:spPr>
          <a:xfrm>
            <a:off x="3318205" y="348333"/>
            <a:ext cx="8754697" cy="1038370"/>
          </a:xfrm>
          <a:prstGeom prst="rect">
            <a:avLst/>
          </a:prstGeom>
        </p:spPr>
      </p:pic>
    </p:spTree>
    <p:extLst>
      <p:ext uri="{BB962C8B-B14F-4D97-AF65-F5344CB8AC3E}">
        <p14:creationId xmlns:p14="http://schemas.microsoft.com/office/powerpoint/2010/main" val="372830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473F6-786E-4986-81D4-2F9203A6C5E5}"/>
              </a:ext>
            </a:extLst>
          </p:cNvPr>
          <p:cNvSpPr>
            <a:spLocks noGrp="1"/>
          </p:cNvSpPr>
          <p:nvPr>
            <p:ph type="title"/>
          </p:nvPr>
        </p:nvSpPr>
        <p:spPr/>
        <p:txBody>
          <a:bodyPr/>
          <a:lstStyle/>
          <a:p>
            <a:r>
              <a:rPr lang="en-US" dirty="0"/>
              <a:t>3 Experiments – visual gain</a:t>
            </a:r>
          </a:p>
        </p:txBody>
      </p:sp>
      <p:sp>
        <p:nvSpPr>
          <p:cNvPr id="3" name="Inhaltsplatzhalter 2">
            <a:extLst>
              <a:ext uri="{FF2B5EF4-FFF2-40B4-BE49-F238E27FC236}">
                <a16:creationId xmlns:a16="http://schemas.microsoft.com/office/drawing/2014/main" id="{E00581BA-592B-4ABD-854F-0B28AE7F1FDA}"/>
              </a:ext>
            </a:extLst>
          </p:cNvPr>
          <p:cNvSpPr>
            <a:spLocks noGrp="1"/>
          </p:cNvSpPr>
          <p:nvPr>
            <p:ph idx="1"/>
          </p:nvPr>
        </p:nvSpPr>
        <p:spPr/>
        <p:txBody>
          <a:bodyPr>
            <a:normAutofit/>
          </a:bodyPr>
          <a:lstStyle/>
          <a:p>
            <a:r>
              <a:rPr lang="en-US" dirty="0"/>
              <a:t>How the visual angle affected force variability across a range of target force levels. (high; (38°), medium (4.4°), and low (0.1°)</a:t>
            </a:r>
          </a:p>
        </p:txBody>
      </p:sp>
      <p:pic>
        <p:nvPicPr>
          <p:cNvPr id="5" name="Grafik 4">
            <a:extLst>
              <a:ext uri="{FF2B5EF4-FFF2-40B4-BE49-F238E27FC236}">
                <a16:creationId xmlns:a16="http://schemas.microsoft.com/office/drawing/2014/main" id="{6E3BF165-12EC-4C3A-9C0A-E261AE3EA738}"/>
              </a:ext>
            </a:extLst>
          </p:cNvPr>
          <p:cNvPicPr>
            <a:picLocks noChangeAspect="1"/>
          </p:cNvPicPr>
          <p:nvPr/>
        </p:nvPicPr>
        <p:blipFill>
          <a:blip r:embed="rId2"/>
          <a:stretch>
            <a:fillRect/>
          </a:stretch>
        </p:blipFill>
        <p:spPr>
          <a:xfrm>
            <a:off x="1566230" y="3181156"/>
            <a:ext cx="9059539" cy="2781688"/>
          </a:xfrm>
          <a:prstGeom prst="rect">
            <a:avLst/>
          </a:prstGeom>
        </p:spPr>
      </p:pic>
    </p:spTree>
    <p:extLst>
      <p:ext uri="{BB962C8B-B14F-4D97-AF65-F5344CB8AC3E}">
        <p14:creationId xmlns:p14="http://schemas.microsoft.com/office/powerpoint/2010/main" val="296449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DD4F90-4D02-417A-89AA-E521992544BB}"/>
              </a:ext>
            </a:extLst>
          </p:cNvPr>
          <p:cNvSpPr>
            <a:spLocks noGrp="1"/>
          </p:cNvSpPr>
          <p:nvPr>
            <p:ph type="title"/>
          </p:nvPr>
        </p:nvSpPr>
        <p:spPr/>
        <p:txBody>
          <a:bodyPr/>
          <a:lstStyle/>
          <a:p>
            <a:r>
              <a:rPr lang="en-US" dirty="0"/>
              <a:t>Monitor distance</a:t>
            </a:r>
          </a:p>
        </p:txBody>
      </p:sp>
      <p:sp>
        <p:nvSpPr>
          <p:cNvPr id="3" name="Inhaltsplatzhalter 2">
            <a:extLst>
              <a:ext uri="{FF2B5EF4-FFF2-40B4-BE49-F238E27FC236}">
                <a16:creationId xmlns:a16="http://schemas.microsoft.com/office/drawing/2014/main" id="{1597F8AC-356E-4F0D-8B37-18A6C4B130FB}"/>
              </a:ext>
            </a:extLst>
          </p:cNvPr>
          <p:cNvSpPr>
            <a:spLocks noGrp="1"/>
          </p:cNvSpPr>
          <p:nvPr>
            <p:ph idx="1"/>
          </p:nvPr>
        </p:nvSpPr>
        <p:spPr/>
        <p:txBody>
          <a:bodyPr/>
          <a:lstStyle/>
          <a:p>
            <a:r>
              <a:rPr lang="en-US" dirty="0"/>
              <a:t>How the visual angle affected force variability across a range of target force levels (Monitor distance)</a:t>
            </a:r>
          </a:p>
          <a:p>
            <a:endParaRPr lang="en-US" dirty="0"/>
          </a:p>
          <a:p>
            <a:endParaRPr lang="en-US" dirty="0"/>
          </a:p>
        </p:txBody>
      </p:sp>
      <p:pic>
        <p:nvPicPr>
          <p:cNvPr id="5" name="Grafik 4">
            <a:extLst>
              <a:ext uri="{FF2B5EF4-FFF2-40B4-BE49-F238E27FC236}">
                <a16:creationId xmlns:a16="http://schemas.microsoft.com/office/drawing/2014/main" id="{AEED0101-CB8B-4115-AFEA-3E6AAA1B521C}"/>
              </a:ext>
            </a:extLst>
          </p:cNvPr>
          <p:cNvPicPr>
            <a:picLocks noChangeAspect="1"/>
          </p:cNvPicPr>
          <p:nvPr/>
        </p:nvPicPr>
        <p:blipFill>
          <a:blip r:embed="rId2"/>
          <a:stretch>
            <a:fillRect/>
          </a:stretch>
        </p:blipFill>
        <p:spPr>
          <a:xfrm>
            <a:off x="1585283" y="3324051"/>
            <a:ext cx="9021434" cy="2495898"/>
          </a:xfrm>
          <a:prstGeom prst="rect">
            <a:avLst/>
          </a:prstGeom>
        </p:spPr>
      </p:pic>
    </p:spTree>
    <p:extLst>
      <p:ext uri="{BB962C8B-B14F-4D97-AF65-F5344CB8AC3E}">
        <p14:creationId xmlns:p14="http://schemas.microsoft.com/office/powerpoint/2010/main" val="200256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5206EC-1056-4E89-BF7A-C6B9C0C4567A}"/>
              </a:ext>
            </a:extLst>
          </p:cNvPr>
          <p:cNvSpPr>
            <a:spLocks noGrp="1"/>
          </p:cNvSpPr>
          <p:nvPr>
            <p:ph type="title"/>
          </p:nvPr>
        </p:nvSpPr>
        <p:spPr/>
        <p:txBody>
          <a:bodyPr/>
          <a:lstStyle/>
          <a:p>
            <a:r>
              <a:rPr lang="en-US" dirty="0"/>
              <a:t>Combinations – 25% MVC</a:t>
            </a:r>
          </a:p>
        </p:txBody>
      </p:sp>
      <p:sp>
        <p:nvSpPr>
          <p:cNvPr id="3" name="Inhaltsplatzhalter 2">
            <a:extLst>
              <a:ext uri="{FF2B5EF4-FFF2-40B4-BE49-F238E27FC236}">
                <a16:creationId xmlns:a16="http://schemas.microsoft.com/office/drawing/2014/main" id="{3894AC75-DA8E-4CD2-9F31-C09413264D02}"/>
              </a:ext>
            </a:extLst>
          </p:cNvPr>
          <p:cNvSpPr>
            <a:spLocks noGrp="1"/>
          </p:cNvSpPr>
          <p:nvPr>
            <p:ph idx="1"/>
          </p:nvPr>
        </p:nvSpPr>
        <p:spPr/>
        <p:txBody>
          <a:bodyPr/>
          <a:lstStyle/>
          <a:p>
            <a:r>
              <a:rPr lang="en-US" dirty="0"/>
              <a:t>Force variability at two separate gain levels across the same visual angles in order to determine if the key informational variable was visual angle, gain, distance, or some combination of the three</a:t>
            </a:r>
          </a:p>
          <a:p>
            <a:endParaRPr lang="en-US" dirty="0"/>
          </a:p>
        </p:txBody>
      </p:sp>
      <p:pic>
        <p:nvPicPr>
          <p:cNvPr id="5" name="Grafik 4">
            <a:extLst>
              <a:ext uri="{FF2B5EF4-FFF2-40B4-BE49-F238E27FC236}">
                <a16:creationId xmlns:a16="http://schemas.microsoft.com/office/drawing/2014/main" id="{5DDBB043-313A-4FE0-AC24-EF20235497ED}"/>
              </a:ext>
            </a:extLst>
          </p:cNvPr>
          <p:cNvPicPr>
            <a:picLocks noChangeAspect="1"/>
          </p:cNvPicPr>
          <p:nvPr/>
        </p:nvPicPr>
        <p:blipFill>
          <a:blip r:embed="rId3"/>
          <a:stretch>
            <a:fillRect/>
          </a:stretch>
        </p:blipFill>
        <p:spPr>
          <a:xfrm>
            <a:off x="2171152" y="3344667"/>
            <a:ext cx="7849695" cy="3048425"/>
          </a:xfrm>
          <a:prstGeom prst="rect">
            <a:avLst/>
          </a:prstGeom>
        </p:spPr>
      </p:pic>
    </p:spTree>
    <p:extLst>
      <p:ext uri="{BB962C8B-B14F-4D97-AF65-F5344CB8AC3E}">
        <p14:creationId xmlns:p14="http://schemas.microsoft.com/office/powerpoint/2010/main" val="88189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3299-A20C-4571-8764-F34A9428E820}"/>
              </a:ext>
            </a:extLst>
          </p:cNvPr>
          <p:cNvSpPr>
            <a:spLocks noGrp="1"/>
          </p:cNvSpPr>
          <p:nvPr>
            <p:ph type="title"/>
          </p:nvPr>
        </p:nvSpPr>
        <p:spPr/>
        <p:txBody>
          <a:bodyPr/>
          <a:lstStyle/>
          <a:p>
            <a:r>
              <a:rPr lang="en-US" dirty="0"/>
              <a:t>Archer</a:t>
            </a:r>
          </a:p>
        </p:txBody>
      </p:sp>
      <p:sp>
        <p:nvSpPr>
          <p:cNvPr id="3" name="Inhaltsplatzhalter 2">
            <a:extLst>
              <a:ext uri="{FF2B5EF4-FFF2-40B4-BE49-F238E27FC236}">
                <a16:creationId xmlns:a16="http://schemas.microsoft.com/office/drawing/2014/main" id="{97F36195-A142-4404-9E2E-EA47F8162C15}"/>
              </a:ext>
            </a:extLst>
          </p:cNvPr>
          <p:cNvSpPr>
            <a:spLocks noGrp="1"/>
          </p:cNvSpPr>
          <p:nvPr>
            <p:ph idx="1"/>
          </p:nvPr>
        </p:nvSpPr>
        <p:spPr/>
        <p:txBody>
          <a:bodyPr/>
          <a:lstStyle/>
          <a:p>
            <a:r>
              <a:rPr lang="en-US" dirty="0"/>
              <a:t>“[…] We chose visual gain levels below (0.039°) and above (6.9°) 0.5° […]”</a:t>
            </a:r>
          </a:p>
          <a:p>
            <a:endParaRPr lang="en-US" dirty="0"/>
          </a:p>
          <a:p>
            <a:pPr>
              <a:buFont typeface="Wingdings" panose="05000000000000000000" pitchFamily="2" charset="2"/>
              <a:buChar char="à"/>
            </a:pPr>
            <a:r>
              <a:rPr lang="en-US" dirty="0">
                <a:sym typeface="Wingdings" panose="05000000000000000000" pitchFamily="2" charset="2"/>
              </a:rPr>
              <a:t>0.074 cm &amp; 13.31 cm </a:t>
            </a:r>
          </a:p>
        </p:txBody>
      </p:sp>
    </p:spTree>
    <p:extLst>
      <p:ext uri="{BB962C8B-B14F-4D97-AF65-F5344CB8AC3E}">
        <p14:creationId xmlns:p14="http://schemas.microsoft.com/office/powerpoint/2010/main" val="97957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20731-0A4A-4584-8177-933191E33CA2}"/>
              </a:ext>
            </a:extLst>
          </p:cNvPr>
          <p:cNvSpPr>
            <a:spLocks noGrp="1"/>
          </p:cNvSpPr>
          <p:nvPr>
            <p:ph type="title"/>
          </p:nvPr>
        </p:nvSpPr>
        <p:spPr/>
        <p:txBody>
          <a:bodyPr/>
          <a:lstStyle/>
          <a:p>
            <a:r>
              <a:rPr lang="en-US" dirty="0"/>
              <a:t>Next steps</a:t>
            </a:r>
          </a:p>
        </p:txBody>
      </p:sp>
      <p:sp>
        <p:nvSpPr>
          <p:cNvPr id="3" name="Inhaltsplatzhalter 2">
            <a:extLst>
              <a:ext uri="{FF2B5EF4-FFF2-40B4-BE49-F238E27FC236}">
                <a16:creationId xmlns:a16="http://schemas.microsoft.com/office/drawing/2014/main" id="{E31B4374-5D1D-4DD8-A76E-5887977895C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14C73411-4102-4D38-84D7-A99B87D51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29" y="1975079"/>
            <a:ext cx="7005942" cy="467062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Gerader Verbinder 5">
            <a:extLst>
              <a:ext uri="{FF2B5EF4-FFF2-40B4-BE49-F238E27FC236}">
                <a16:creationId xmlns:a16="http://schemas.microsoft.com/office/drawing/2014/main" id="{6794AEE2-44EF-4B82-B905-DB8424F7A8D2}"/>
              </a:ext>
            </a:extLst>
          </p:cNvPr>
          <p:cNvCxnSpPr/>
          <p:nvPr/>
        </p:nvCxnSpPr>
        <p:spPr>
          <a:xfrm flipV="1">
            <a:off x="6654800" y="13589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2B81CA33-CF2C-40C5-B602-EA5EE902A3E4}"/>
              </a:ext>
            </a:extLst>
          </p:cNvPr>
          <p:cNvCxnSpPr/>
          <p:nvPr/>
        </p:nvCxnSpPr>
        <p:spPr>
          <a:xfrm flipV="1">
            <a:off x="4051300" y="13843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9DFC9D4B-A658-4E2A-8ACE-4CC3B92FFA7E}"/>
              </a:ext>
            </a:extLst>
          </p:cNvPr>
          <p:cNvSpPr txBox="1"/>
          <p:nvPr/>
        </p:nvSpPr>
        <p:spPr>
          <a:xfrm>
            <a:off x="3587751" y="875074"/>
            <a:ext cx="927097" cy="369332"/>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0.039°</a:t>
            </a:r>
          </a:p>
        </p:txBody>
      </p:sp>
      <p:sp>
        <p:nvSpPr>
          <p:cNvPr id="10" name="Textfeld 9">
            <a:extLst>
              <a:ext uri="{FF2B5EF4-FFF2-40B4-BE49-F238E27FC236}">
                <a16:creationId xmlns:a16="http://schemas.microsoft.com/office/drawing/2014/main" id="{3F9A1510-35ED-4878-9CAE-2E45719903F4}"/>
              </a:ext>
            </a:extLst>
          </p:cNvPr>
          <p:cNvSpPr txBox="1"/>
          <p:nvPr/>
        </p:nvSpPr>
        <p:spPr>
          <a:xfrm>
            <a:off x="6191251" y="874925"/>
            <a:ext cx="927097" cy="369332"/>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6.9°</a:t>
            </a:r>
          </a:p>
        </p:txBody>
      </p:sp>
    </p:spTree>
    <p:extLst>
      <p:ext uri="{BB962C8B-B14F-4D97-AF65-F5344CB8AC3E}">
        <p14:creationId xmlns:p14="http://schemas.microsoft.com/office/powerpoint/2010/main" val="50963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314EA-3CB5-4AA1-864C-B45C0189D7BB}"/>
              </a:ext>
            </a:extLst>
          </p:cNvPr>
          <p:cNvSpPr>
            <a:spLocks noGrp="1"/>
          </p:cNvSpPr>
          <p:nvPr>
            <p:ph type="title"/>
          </p:nvPr>
        </p:nvSpPr>
        <p:spPr/>
        <p:txBody>
          <a:bodyPr/>
          <a:lstStyle/>
          <a:p>
            <a:r>
              <a:rPr lang="en-US" dirty="0"/>
              <a:t>Visual angle </a:t>
            </a:r>
          </a:p>
        </p:txBody>
      </p:sp>
      <p:sp>
        <p:nvSpPr>
          <p:cNvPr id="3" name="Inhaltsplatzhalter 2">
            <a:extLst>
              <a:ext uri="{FF2B5EF4-FFF2-40B4-BE49-F238E27FC236}">
                <a16:creationId xmlns:a16="http://schemas.microsoft.com/office/drawing/2014/main" id="{1A6EDD07-759B-4193-B66D-74160AD08DEE}"/>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D19B2B1E-893A-49A4-9D87-C90376B71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29" y="1975079"/>
            <a:ext cx="7005942" cy="4670628"/>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77C02943-4645-414C-81E5-B8B91F887C82}"/>
              </a:ext>
            </a:extLst>
          </p:cNvPr>
          <p:cNvSpPr/>
          <p:nvPr/>
        </p:nvSpPr>
        <p:spPr>
          <a:xfrm>
            <a:off x="3911600" y="1537856"/>
            <a:ext cx="5842000" cy="3885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Form 5">
            <a:extLst>
              <a:ext uri="{FF2B5EF4-FFF2-40B4-BE49-F238E27FC236}">
                <a16:creationId xmlns:a16="http://schemas.microsoft.com/office/drawing/2014/main" id="{88853444-BF0E-45CA-9B3A-CE862DBC548E}"/>
              </a:ext>
            </a:extLst>
          </p:cNvPr>
          <p:cNvSpPr/>
          <p:nvPr/>
        </p:nvSpPr>
        <p:spPr>
          <a:xfrm>
            <a:off x="3911600" y="2118546"/>
            <a:ext cx="3136900" cy="3304354"/>
          </a:xfrm>
          <a:custGeom>
            <a:avLst/>
            <a:gdLst>
              <a:gd name="connsiteX0" fmla="*/ 0 w 3136900"/>
              <a:gd name="connsiteY0" fmla="*/ 27754 h 3253554"/>
              <a:gd name="connsiteX1" fmla="*/ 736600 w 3136900"/>
              <a:gd name="connsiteY1" fmla="*/ 269054 h 3253554"/>
              <a:gd name="connsiteX2" fmla="*/ 1460500 w 3136900"/>
              <a:gd name="connsiteY2" fmla="*/ 1970854 h 3253554"/>
              <a:gd name="connsiteX3" fmla="*/ 2235200 w 3136900"/>
              <a:gd name="connsiteY3" fmla="*/ 2910654 h 3253554"/>
              <a:gd name="connsiteX4" fmla="*/ 3136900 w 3136900"/>
              <a:gd name="connsiteY4" fmla="*/ 3253554 h 325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6900" h="3253554">
                <a:moveTo>
                  <a:pt x="0" y="27754"/>
                </a:moveTo>
                <a:cubicBezTo>
                  <a:pt x="246591" y="-13521"/>
                  <a:pt x="493183" y="-54796"/>
                  <a:pt x="736600" y="269054"/>
                </a:cubicBezTo>
                <a:cubicBezTo>
                  <a:pt x="980017" y="592904"/>
                  <a:pt x="1210733" y="1530587"/>
                  <a:pt x="1460500" y="1970854"/>
                </a:cubicBezTo>
                <a:cubicBezTo>
                  <a:pt x="1710267" y="2411121"/>
                  <a:pt x="1955800" y="2696871"/>
                  <a:pt x="2235200" y="2910654"/>
                </a:cubicBezTo>
                <a:cubicBezTo>
                  <a:pt x="2514600" y="3124437"/>
                  <a:pt x="2978150" y="3221804"/>
                  <a:pt x="3136900" y="325355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Gerader Verbinder 6">
            <a:extLst>
              <a:ext uri="{FF2B5EF4-FFF2-40B4-BE49-F238E27FC236}">
                <a16:creationId xmlns:a16="http://schemas.microsoft.com/office/drawing/2014/main" id="{780FCADD-9B93-495E-83D6-4B371B5DEC09}"/>
              </a:ext>
            </a:extLst>
          </p:cNvPr>
          <p:cNvCxnSpPr/>
          <p:nvPr/>
        </p:nvCxnSpPr>
        <p:spPr>
          <a:xfrm flipV="1">
            <a:off x="6654800" y="13589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07CCDC5C-38E5-48FD-9638-2869F7B72217}"/>
              </a:ext>
            </a:extLst>
          </p:cNvPr>
          <p:cNvCxnSpPr/>
          <p:nvPr/>
        </p:nvCxnSpPr>
        <p:spPr>
          <a:xfrm flipV="1">
            <a:off x="4051300" y="13843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52AFBF44-AD51-422B-8848-A608538EF278}"/>
              </a:ext>
            </a:extLst>
          </p:cNvPr>
          <p:cNvSpPr txBox="1"/>
          <p:nvPr/>
        </p:nvSpPr>
        <p:spPr>
          <a:xfrm>
            <a:off x="3587751" y="875074"/>
            <a:ext cx="927097" cy="369332"/>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0.039°</a:t>
            </a:r>
          </a:p>
        </p:txBody>
      </p:sp>
      <p:sp>
        <p:nvSpPr>
          <p:cNvPr id="10" name="Textfeld 9">
            <a:extLst>
              <a:ext uri="{FF2B5EF4-FFF2-40B4-BE49-F238E27FC236}">
                <a16:creationId xmlns:a16="http://schemas.microsoft.com/office/drawing/2014/main" id="{BFF58827-8751-4303-B3B4-613C02D0DAD0}"/>
              </a:ext>
            </a:extLst>
          </p:cNvPr>
          <p:cNvSpPr txBox="1"/>
          <p:nvPr/>
        </p:nvSpPr>
        <p:spPr>
          <a:xfrm>
            <a:off x="6191251" y="874925"/>
            <a:ext cx="927097" cy="369332"/>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6.9°</a:t>
            </a:r>
          </a:p>
        </p:txBody>
      </p:sp>
    </p:spTree>
    <p:extLst>
      <p:ext uri="{BB962C8B-B14F-4D97-AF65-F5344CB8AC3E}">
        <p14:creationId xmlns:p14="http://schemas.microsoft.com/office/powerpoint/2010/main" val="2160101065"/>
      </p:ext>
    </p:extLst>
  </p:cSld>
  <p:clrMapOvr>
    <a:masterClrMapping/>
  </p:clrMapOvr>
</p:sld>
</file>

<file path=ppt/theme/theme1.xml><?xml version="1.0" encoding="utf-8"?>
<a:theme xmlns:a="http://schemas.openxmlformats.org/drawingml/2006/main" name="Office">
  <a:themeElements>
    <a:clrScheme name="Benutzerdefiniert 1">
      <a:dk1>
        <a:sysClr val="windowText" lastClr="000000"/>
      </a:dk1>
      <a:lt1>
        <a:sysClr val="window" lastClr="FFFFFF"/>
      </a:lt1>
      <a:dk2>
        <a:srgbClr val="44546A"/>
      </a:dk2>
      <a:lt2>
        <a:srgbClr val="E7E6E6"/>
      </a:lt2>
      <a:accent1>
        <a:srgbClr val="455C7B"/>
      </a:accent1>
      <a:accent2>
        <a:srgbClr val="DA727E"/>
      </a:accent2>
      <a:accent3>
        <a:srgbClr val="FFBC67"/>
      </a:accent3>
      <a:accent4>
        <a:srgbClr val="AC6C82"/>
      </a:accent4>
      <a:accent5>
        <a:srgbClr val="685C79"/>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accent1"/>
        </a:solidFill>
      </a:spPr>
      <a:bodyPr wrap="square" rtlCol="0">
        <a:spAutoFit/>
      </a:bodyPr>
      <a:lstStyle>
        <a:defPPr marL="285750" indent="-285750" algn="l">
          <a:buFont typeface="Arial" panose="020B0604020202020204" pitchFamily="34" charset="0"/>
          <a:buChar char="•"/>
          <a:defRPr dirty="0">
            <a:solidFill>
              <a:schemeClr val="bg1"/>
            </a:solidFill>
            <a:latin typeface="CMU Serif" panose="02000603000000000000" pitchFamily="2" charset="0"/>
            <a:ea typeface="CMU Serif" panose="02000603000000000000" pitchFamily="2" charset="0"/>
            <a:cs typeface="CMU Serif" panose="02000603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Breitbild</PresentationFormat>
  <Paragraphs>57</Paragraphs>
  <Slides>10</Slides>
  <Notes>1</Notes>
  <HiddenSlides>0</HiddenSlides>
  <MMClips>1</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10</vt:i4>
      </vt:variant>
    </vt:vector>
  </HeadingPairs>
  <TitlesOfParts>
    <vt:vector size="17" baseType="lpstr">
      <vt:lpstr>Arial</vt:lpstr>
      <vt:lpstr>Calibri</vt:lpstr>
      <vt:lpstr>Calibri Light</vt:lpstr>
      <vt:lpstr>CMU Serif</vt:lpstr>
      <vt:lpstr>Open Sans SemiBold</vt:lpstr>
      <vt:lpstr>Wingdings</vt:lpstr>
      <vt:lpstr>Office</vt:lpstr>
      <vt:lpstr>Second data aquisition phase</vt:lpstr>
      <vt:lpstr>Paradigm</vt:lpstr>
      <vt:lpstr>Archer 1to1</vt:lpstr>
      <vt:lpstr>3 Experiments – visual gain</vt:lpstr>
      <vt:lpstr>Monitor distance</vt:lpstr>
      <vt:lpstr>Combinations – 25% MVC</vt:lpstr>
      <vt:lpstr>Archer</vt:lpstr>
      <vt:lpstr>Next steps</vt:lpstr>
      <vt:lpstr>Visual angle </vt:lpstr>
      <vt:lpstr>Tremor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different/ unstable sampling rates</dc:title>
  <dc:creator>Julius Welzel</dc:creator>
  <cp:lastModifiedBy>Julius Welzel</cp:lastModifiedBy>
  <cp:revision>44</cp:revision>
  <dcterms:created xsi:type="dcterms:W3CDTF">2020-10-05T05:45:55Z</dcterms:created>
  <dcterms:modified xsi:type="dcterms:W3CDTF">2021-09-14T08:48:19Z</dcterms:modified>
</cp:coreProperties>
</file>