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76" r:id="rId5"/>
    <p:sldId id="279" r:id="rId6"/>
    <p:sldId id="280" r:id="rId7"/>
    <p:sldId id="284" r:id="rId8"/>
    <p:sldId id="283" r:id="rId9"/>
    <p:sldId id="285" r:id="rId10"/>
    <p:sldId id="286" r:id="rId11"/>
    <p:sldId id="287" r:id="rId12"/>
    <p:sldId id="288" r:id="rId13"/>
    <p:sldId id="289" r:id="rId14"/>
    <p:sldId id="282" r:id="rId15"/>
    <p:sldId id="292" r:id="rId16"/>
    <p:sldId id="290" r:id="rId17"/>
    <p:sldId id="291"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us Welzel" initials="JW" lastIdx="1" clrIdx="0">
    <p:extLst>
      <p:ext uri="{19B8F6BF-5375-455C-9EA6-DF929625EA0E}">
        <p15:presenceInfo xmlns:p15="http://schemas.microsoft.com/office/powerpoint/2012/main" userId="41d0fa2d2f24d2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62" d="100"/>
          <a:sy n="62" d="100"/>
        </p:scale>
        <p:origin x="792" y="56"/>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3ED9-30B8-4372-AD22-3EB701D6120F}" type="datetimeFigureOut">
              <a:rPr lang="en-US" smtClean="0"/>
              <a:t>9/24/2021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9431E-EA8F-4C85-AD85-5E33481FF717}" type="slidenum">
              <a:rPr lang="en-US" smtClean="0"/>
              <a:t>‹Nr.›</a:t>
            </a:fld>
            <a:endParaRPr lang="en-US"/>
          </a:p>
        </p:txBody>
      </p:sp>
    </p:spTree>
    <p:extLst>
      <p:ext uri="{BB962C8B-B14F-4D97-AF65-F5344CB8AC3E}">
        <p14:creationId xmlns:p14="http://schemas.microsoft.com/office/powerpoint/2010/main" val="313870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D75C8-3417-4F6F-BC72-A42D968FC776}"/>
              </a:ext>
            </a:extLst>
          </p:cNvPr>
          <p:cNvSpPr>
            <a:spLocks noGrp="1"/>
          </p:cNvSpPr>
          <p:nvPr>
            <p:ph type="ctrTitle"/>
          </p:nvPr>
        </p:nvSpPr>
        <p:spPr>
          <a:xfrm>
            <a:off x="1524000" y="1122363"/>
            <a:ext cx="9144000" cy="2387600"/>
          </a:xfrm>
        </p:spPr>
        <p:txBody>
          <a:bodyPr anchor="b"/>
          <a:lstStyle>
            <a:lvl1pPr algn="ctr">
              <a:defRPr sz="6000">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Untertitel 2">
            <a:extLst>
              <a:ext uri="{FF2B5EF4-FFF2-40B4-BE49-F238E27FC236}">
                <a16:creationId xmlns:a16="http://schemas.microsoft.com/office/drawing/2014/main" id="{D1D70CC4-755A-461A-8DDD-2C9BD9894F5F}"/>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2" charset="0"/>
                <a:ea typeface="CMU Serif" panose="02000603000000000000" pitchFamily="2" charset="0"/>
                <a:cs typeface="CMU Serif"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201F961-D02A-4862-8F2F-96031615B125}"/>
              </a:ext>
            </a:extLst>
          </p:cNvPr>
          <p:cNvSpPr>
            <a:spLocks noGrp="1"/>
          </p:cNvSpPr>
          <p:nvPr>
            <p:ph type="dt" sz="half" idx="10"/>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95C89F67-48D3-4469-AA8D-C3BF278A3455}" type="datetimeFigureOut">
              <a:rPr lang="en-US" smtClean="0"/>
              <a:pPr/>
              <a:t>9/24/2021</a:t>
            </a:fld>
            <a:endParaRPr lang="en-US"/>
          </a:p>
        </p:txBody>
      </p:sp>
      <p:sp>
        <p:nvSpPr>
          <p:cNvPr id="5" name="Fußzeilenplatzhalter 4">
            <a:extLst>
              <a:ext uri="{FF2B5EF4-FFF2-40B4-BE49-F238E27FC236}">
                <a16:creationId xmlns:a16="http://schemas.microsoft.com/office/drawing/2014/main" id="{E015554C-4BF5-416F-AE67-76FC9BE56A14}"/>
              </a:ext>
            </a:extLst>
          </p:cNvPr>
          <p:cNvSpPr>
            <a:spLocks noGrp="1"/>
          </p:cNvSpPr>
          <p:nvPr>
            <p:ph type="ftr" sz="quarter" idx="11"/>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endParaRPr lang="en-US"/>
          </a:p>
        </p:txBody>
      </p:sp>
      <p:sp>
        <p:nvSpPr>
          <p:cNvPr id="6" name="Foliennummernplatzhalter 5">
            <a:extLst>
              <a:ext uri="{FF2B5EF4-FFF2-40B4-BE49-F238E27FC236}">
                <a16:creationId xmlns:a16="http://schemas.microsoft.com/office/drawing/2014/main" id="{2ACB969F-46DE-415C-96BF-3B0BF52A165A}"/>
              </a:ext>
            </a:extLst>
          </p:cNvPr>
          <p:cNvSpPr>
            <a:spLocks noGrp="1"/>
          </p:cNvSpPr>
          <p:nvPr>
            <p:ph type="sldNum" sz="quarter" idx="12"/>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3580E1CD-88EB-40AC-BE74-FC2CA47CDF77}" type="slidenum">
              <a:rPr lang="en-US" smtClean="0"/>
              <a:pPr/>
              <a:t>‹Nr.›</a:t>
            </a:fld>
            <a:endParaRPr lang="en-US"/>
          </a:p>
        </p:txBody>
      </p:sp>
    </p:spTree>
    <p:extLst>
      <p:ext uri="{BB962C8B-B14F-4D97-AF65-F5344CB8AC3E}">
        <p14:creationId xmlns:p14="http://schemas.microsoft.com/office/powerpoint/2010/main" val="23983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7EE2D5-388C-42BE-9B8F-B471F71D74E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9489B449-822D-434C-BD84-6F00FE36AF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050F5AE-E350-44B6-9A71-25DE34226E44}"/>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5" name="Fußzeilenplatzhalter 4">
            <a:extLst>
              <a:ext uri="{FF2B5EF4-FFF2-40B4-BE49-F238E27FC236}">
                <a16:creationId xmlns:a16="http://schemas.microsoft.com/office/drawing/2014/main" id="{1429EBE9-04B4-4A76-8C2F-45DDD69B50F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86E0C64-E879-4906-B506-7CC8D0163930}"/>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89689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320F76-FB45-45AB-BC7B-0013AC52DAD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66DEB52-E434-45A4-AFD9-EBC090B2AA2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CC89BB-FF92-49C6-A43A-A9BA74A4072D}"/>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5" name="Fußzeilenplatzhalter 4">
            <a:extLst>
              <a:ext uri="{FF2B5EF4-FFF2-40B4-BE49-F238E27FC236}">
                <a16:creationId xmlns:a16="http://schemas.microsoft.com/office/drawing/2014/main" id="{EC39879A-B4FE-46E0-80F2-DB9378A53C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4C47DA9-0DAA-4078-AF45-86D026745A5E}"/>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34748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B1A133-17E9-4D19-984D-A5870E68DF77}"/>
              </a:ext>
            </a:extLst>
          </p:cNvPr>
          <p:cNvSpPr>
            <a:spLocks noGrp="1"/>
          </p:cNvSpPr>
          <p:nvPr>
            <p:ph type="title"/>
          </p:nvPr>
        </p:nvSpPr>
        <p:spPr>
          <a:xfrm>
            <a:off x="405938" y="212293"/>
            <a:ext cx="10515600" cy="1325563"/>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Inhaltsplatzhalter 2">
            <a:extLst>
              <a:ext uri="{FF2B5EF4-FFF2-40B4-BE49-F238E27FC236}">
                <a16:creationId xmlns:a16="http://schemas.microsoft.com/office/drawing/2014/main" id="{F3BB4252-63D0-45AC-A77C-8345B440A453}"/>
              </a:ext>
            </a:extLst>
          </p:cNvPr>
          <p:cNvSpPr>
            <a:spLocks noGrp="1"/>
          </p:cNvSpPr>
          <p:nvPr>
            <p:ph idx="1"/>
          </p:nvPr>
        </p:nvSpPr>
        <p:spPr>
          <a:xfrm>
            <a:off x="838200" y="1753985"/>
            <a:ext cx="10515600" cy="4422978"/>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vl2pPr>
              <a:defRPr>
                <a:latin typeface="CMU Serif" panose="02000603000000000000" pitchFamily="2" charset="0"/>
                <a:ea typeface="CMU Serif" panose="02000603000000000000" pitchFamily="2" charset="0"/>
                <a:cs typeface="CMU Serif" panose="02000603000000000000" pitchFamily="2" charset="0"/>
              </a:defRPr>
            </a:lvl2pPr>
            <a:lvl3pPr>
              <a:defRPr>
                <a:latin typeface="CMU Serif" panose="02000603000000000000" pitchFamily="2" charset="0"/>
                <a:ea typeface="CMU Serif" panose="02000603000000000000" pitchFamily="2" charset="0"/>
                <a:cs typeface="CMU Serif" panose="02000603000000000000" pitchFamily="2" charset="0"/>
              </a:defRPr>
            </a:lvl3pPr>
            <a:lvl4pPr>
              <a:defRPr>
                <a:latin typeface="CMU Serif" panose="02000603000000000000" pitchFamily="2" charset="0"/>
                <a:ea typeface="CMU Serif" panose="02000603000000000000" pitchFamily="2" charset="0"/>
                <a:cs typeface="CMU Serif" panose="02000603000000000000" pitchFamily="2" charset="0"/>
              </a:defRPr>
            </a:lvl4pPr>
            <a:lvl5pPr>
              <a:defRPr>
                <a:latin typeface="CMU Serif" panose="02000603000000000000" pitchFamily="2" charset="0"/>
                <a:ea typeface="CMU Serif" panose="02000603000000000000" pitchFamily="2" charset="0"/>
                <a:cs typeface="CMU Serif" panose="02000603000000000000"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Inhaltsplatzhalter 2">
            <a:extLst>
              <a:ext uri="{FF2B5EF4-FFF2-40B4-BE49-F238E27FC236}">
                <a16:creationId xmlns:a16="http://schemas.microsoft.com/office/drawing/2014/main" id="{232DE5BD-9136-4132-A04C-61D6EA918EF4}"/>
              </a:ext>
            </a:extLst>
          </p:cNvPr>
          <p:cNvSpPr>
            <a:spLocks noGrp="1"/>
          </p:cNvSpPr>
          <p:nvPr>
            <p:ph idx="10"/>
          </p:nvPr>
        </p:nvSpPr>
        <p:spPr>
          <a:xfrm>
            <a:off x="838200" y="6393092"/>
            <a:ext cx="10515600" cy="464908"/>
          </a:xfrm>
        </p:spPr>
        <p:txBody>
          <a:bodyPr anchor="ctr">
            <a:normAutofit/>
          </a:bodyPr>
          <a:lstStyle>
            <a:lvl1pPr marL="0" indent="0" algn="ctr">
              <a:buNone/>
              <a:defRPr sz="160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defRPr>
            </a:lvl1pPr>
            <a:lvl2pPr>
              <a:defRPr>
                <a:latin typeface="CMU Serif" panose="02000603000000000000" pitchFamily="2" charset="0"/>
                <a:ea typeface="CMU Serif" panose="02000603000000000000" pitchFamily="2" charset="0"/>
                <a:cs typeface="CMU Serif" panose="02000603000000000000" pitchFamily="2" charset="0"/>
              </a:defRPr>
            </a:lvl2pPr>
            <a:lvl3pPr>
              <a:defRPr>
                <a:latin typeface="CMU Serif" panose="02000603000000000000" pitchFamily="2" charset="0"/>
                <a:ea typeface="CMU Serif" panose="02000603000000000000" pitchFamily="2" charset="0"/>
                <a:cs typeface="CMU Serif" panose="02000603000000000000" pitchFamily="2" charset="0"/>
              </a:defRPr>
            </a:lvl3pPr>
            <a:lvl4pPr>
              <a:defRPr>
                <a:latin typeface="CMU Serif" panose="02000603000000000000" pitchFamily="2" charset="0"/>
                <a:ea typeface="CMU Serif" panose="02000603000000000000" pitchFamily="2" charset="0"/>
                <a:cs typeface="CMU Serif" panose="02000603000000000000" pitchFamily="2" charset="0"/>
              </a:defRPr>
            </a:lvl4pPr>
            <a:lvl5pPr>
              <a:defRPr>
                <a:latin typeface="CMU Serif" panose="02000603000000000000" pitchFamily="2" charset="0"/>
                <a:ea typeface="CMU Serif" panose="02000603000000000000" pitchFamily="2" charset="0"/>
                <a:cs typeface="CMU Serif" panose="02000603000000000000" pitchFamily="2" charset="0"/>
              </a:defRPr>
            </a:lvl5pPr>
          </a:lstStyle>
          <a:p>
            <a:pPr lvl="0"/>
            <a:endParaRPr lang="en-US" dirty="0"/>
          </a:p>
        </p:txBody>
      </p:sp>
    </p:spTree>
    <p:extLst>
      <p:ext uri="{BB962C8B-B14F-4D97-AF65-F5344CB8AC3E}">
        <p14:creationId xmlns:p14="http://schemas.microsoft.com/office/powerpoint/2010/main" val="9839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F5E36-83FB-4CC8-B9F7-548BF1DD0E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1F20E8E-3DD4-46FC-B519-2730C1B19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089BC57-45BB-4D44-A730-139B2264AB3E}"/>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5" name="Fußzeilenplatzhalter 4">
            <a:extLst>
              <a:ext uri="{FF2B5EF4-FFF2-40B4-BE49-F238E27FC236}">
                <a16:creationId xmlns:a16="http://schemas.microsoft.com/office/drawing/2014/main" id="{844CC815-0FCA-4D1F-9315-E48B66756EC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4877A72-F8EF-41A4-A57A-3CF461C5B5E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75143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4FDEE-BB4B-4549-A7AB-0EE8A57E26F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5F9F0FC-F470-424F-B50F-5514C427F45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8EC94F7-38A9-45CA-9CF6-09ACE185DEE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CF9A608-D66B-4549-97D5-2669591463A9}"/>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6" name="Fußzeilenplatzhalter 5">
            <a:extLst>
              <a:ext uri="{FF2B5EF4-FFF2-40B4-BE49-F238E27FC236}">
                <a16:creationId xmlns:a16="http://schemas.microsoft.com/office/drawing/2014/main" id="{E712D41E-089A-4688-AA44-D29DDCF0E46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898CE6F-2D1A-49A7-8863-0192115BC111}"/>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68536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A7C0C-9F03-4E2F-BB8A-24ACFAA683EE}"/>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729DB61F-8881-48C8-B557-A524A681C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6A7BB7-4B49-4349-80E3-2B9C43ADA72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F1BDD475-C3AC-4EB8-8DD3-79B7F190B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27D4209-BAB8-45AA-9F7A-7454437CF73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E1F340-92EF-4B2D-B9E1-B9EB242B4E45}"/>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8" name="Fußzeilenplatzhalter 7">
            <a:extLst>
              <a:ext uri="{FF2B5EF4-FFF2-40B4-BE49-F238E27FC236}">
                <a16:creationId xmlns:a16="http://schemas.microsoft.com/office/drawing/2014/main" id="{DE171F96-1029-4624-AD3C-ADF28780B69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631FF1C-09AC-4A17-8077-552CA5E0BA7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25347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B9E801-E70A-4A60-92E0-119DF86FE5C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DCD1FDC-077C-4A2A-B5C0-2D5C25327C4B}"/>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4" name="Fußzeilenplatzhalter 3">
            <a:extLst>
              <a:ext uri="{FF2B5EF4-FFF2-40B4-BE49-F238E27FC236}">
                <a16:creationId xmlns:a16="http://schemas.microsoft.com/office/drawing/2014/main" id="{41CF5092-A086-4863-AAE8-DBCD7C84CA7E}"/>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D18EE61-C73C-4CFC-930B-3B6D718AA04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63938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9E2137-E48D-4B8E-BCF2-AF04015FFA1A}"/>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3" name="Fußzeilenplatzhalter 2">
            <a:extLst>
              <a:ext uri="{FF2B5EF4-FFF2-40B4-BE49-F238E27FC236}">
                <a16:creationId xmlns:a16="http://schemas.microsoft.com/office/drawing/2014/main" id="{DA916DC8-AD72-4A6E-B464-980D196D4B9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2396154-D5F3-4130-8E76-26A8D873079C}"/>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0789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37CE-8715-4C0E-BFB3-F493DE1ABF0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0D9304A0-7CF6-4D2A-B620-8D1430C98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235E808-B640-487A-AE2E-8DFBD6336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DE96411-98F5-49B7-AF8E-61B417A30F94}"/>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6" name="Fußzeilenplatzhalter 5">
            <a:extLst>
              <a:ext uri="{FF2B5EF4-FFF2-40B4-BE49-F238E27FC236}">
                <a16:creationId xmlns:a16="http://schemas.microsoft.com/office/drawing/2014/main" id="{26CBA915-42FC-407A-A29F-F415EE957B3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90C4BD9-F626-4E7F-8A03-41E38230E84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77796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A5672-F3D3-4FA9-A4EE-270183AB9B2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BC7E00C9-C55D-4B53-93BA-AA2B9928F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E6B76827-55A7-41EA-86D9-10FF7EA70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89397F-C21F-45AE-B8C6-B423CE946A78}"/>
              </a:ext>
            </a:extLst>
          </p:cNvPr>
          <p:cNvSpPr>
            <a:spLocks noGrp="1"/>
          </p:cNvSpPr>
          <p:nvPr>
            <p:ph type="dt" sz="half" idx="10"/>
          </p:nvPr>
        </p:nvSpPr>
        <p:spPr/>
        <p:txBody>
          <a:bodyPr/>
          <a:lstStyle/>
          <a:p>
            <a:fld id="{95C89F67-48D3-4469-AA8D-C3BF278A3455}" type="datetimeFigureOut">
              <a:rPr lang="en-US" smtClean="0"/>
              <a:t>9/24/2021</a:t>
            </a:fld>
            <a:endParaRPr lang="en-US"/>
          </a:p>
        </p:txBody>
      </p:sp>
      <p:sp>
        <p:nvSpPr>
          <p:cNvPr id="6" name="Fußzeilenplatzhalter 5">
            <a:extLst>
              <a:ext uri="{FF2B5EF4-FFF2-40B4-BE49-F238E27FC236}">
                <a16:creationId xmlns:a16="http://schemas.microsoft.com/office/drawing/2014/main" id="{D555209A-9A5A-402D-B2A8-603166681CE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ABE143E-6FA8-4833-98E6-6D821899C134}"/>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8497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2408D9-E319-48A7-A30A-CB36CACEE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DD3A22F-995E-4D6F-A662-9B9FB319C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CEAE3A6-8BFE-4E66-AB63-C04318FB7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89F67-48D3-4469-AA8D-C3BF278A3455}" type="datetimeFigureOut">
              <a:rPr lang="en-US" smtClean="0"/>
              <a:t>9/24/2021</a:t>
            </a:fld>
            <a:endParaRPr lang="en-US"/>
          </a:p>
        </p:txBody>
      </p:sp>
      <p:sp>
        <p:nvSpPr>
          <p:cNvPr id="5" name="Fußzeilenplatzhalter 4">
            <a:extLst>
              <a:ext uri="{FF2B5EF4-FFF2-40B4-BE49-F238E27FC236}">
                <a16:creationId xmlns:a16="http://schemas.microsoft.com/office/drawing/2014/main" id="{D9C656A9-960A-4CB6-A654-9081D2F8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AB921AE3-8F20-4CDD-AA65-CEB4E9543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0E1CD-88EB-40AC-BE74-FC2CA47CDF77}" type="slidenum">
              <a:rPr lang="en-US" smtClean="0"/>
              <a:t>‹Nr.›</a:t>
            </a:fld>
            <a:endParaRPr lang="en-US"/>
          </a:p>
        </p:txBody>
      </p:sp>
    </p:spTree>
    <p:extLst>
      <p:ext uri="{BB962C8B-B14F-4D97-AF65-F5344CB8AC3E}">
        <p14:creationId xmlns:p14="http://schemas.microsoft.com/office/powerpoint/2010/main" val="68309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9E320-7183-4C03-8A9F-1D4B523BC70D}"/>
              </a:ext>
            </a:extLst>
          </p:cNvPr>
          <p:cNvSpPr>
            <a:spLocks noGrp="1"/>
          </p:cNvSpPr>
          <p:nvPr>
            <p:ph type="ctrTitle"/>
          </p:nvPr>
        </p:nvSpPr>
        <p:spPr/>
        <p:txBody>
          <a:bodyPr/>
          <a:lstStyle/>
          <a:p>
            <a:r>
              <a:rPr lang="de-DE" dirty="0"/>
              <a:t>Feedback Tremor</a:t>
            </a:r>
            <a:endParaRPr lang="en-US" dirty="0"/>
          </a:p>
        </p:txBody>
      </p:sp>
      <p:sp>
        <p:nvSpPr>
          <p:cNvPr id="3" name="Untertitel 2">
            <a:extLst>
              <a:ext uri="{FF2B5EF4-FFF2-40B4-BE49-F238E27FC236}">
                <a16:creationId xmlns:a16="http://schemas.microsoft.com/office/drawing/2014/main" id="{C8065DDE-EEC6-4D35-B36F-68D9E11D80BD}"/>
              </a:ext>
            </a:extLst>
          </p:cNvPr>
          <p:cNvSpPr>
            <a:spLocks noGrp="1"/>
          </p:cNvSpPr>
          <p:nvPr>
            <p:ph type="subTitle" idx="1"/>
          </p:nvPr>
        </p:nvSpPr>
        <p:spPr>
          <a:xfrm>
            <a:off x="1524000" y="3639360"/>
            <a:ext cx="9144000" cy="1655762"/>
          </a:xfrm>
        </p:spPr>
        <p:txBody>
          <a:bodyPr/>
          <a:lstStyle/>
          <a:p>
            <a:r>
              <a:rPr lang="de-DE" dirty="0"/>
              <a:t>Third </a:t>
            </a:r>
            <a:r>
              <a:rPr lang="de-DE" dirty="0" err="1"/>
              <a:t>results</a:t>
            </a:r>
            <a:endParaRPr lang="de-DE" dirty="0"/>
          </a:p>
          <a:p>
            <a:r>
              <a:rPr lang="de-DE" dirty="0"/>
              <a:t>24.09.2021</a:t>
            </a:r>
            <a:endParaRPr lang="en-US" dirty="0"/>
          </a:p>
          <a:p>
            <a:r>
              <a:rPr lang="en-US" dirty="0"/>
              <a:t>Julius Welzel</a:t>
            </a:r>
            <a:endParaRPr lang="de-DE" dirty="0"/>
          </a:p>
        </p:txBody>
      </p:sp>
    </p:spTree>
    <p:extLst>
      <p:ext uri="{BB962C8B-B14F-4D97-AF65-F5344CB8AC3E}">
        <p14:creationId xmlns:p14="http://schemas.microsoft.com/office/powerpoint/2010/main" val="6148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60544-4640-40CC-A5C5-EAC35BD897A8}"/>
              </a:ext>
            </a:extLst>
          </p:cNvPr>
          <p:cNvSpPr>
            <a:spLocks noGrp="1"/>
          </p:cNvSpPr>
          <p:nvPr>
            <p:ph type="title"/>
          </p:nvPr>
        </p:nvSpPr>
        <p:spPr/>
        <p:txBody>
          <a:bodyPr/>
          <a:lstStyle/>
          <a:p>
            <a:r>
              <a:rPr lang="en-US" dirty="0"/>
              <a:t>Per condition</a:t>
            </a:r>
          </a:p>
        </p:txBody>
      </p:sp>
      <p:sp>
        <p:nvSpPr>
          <p:cNvPr id="3" name="Inhaltsplatzhalter 2">
            <a:extLst>
              <a:ext uri="{FF2B5EF4-FFF2-40B4-BE49-F238E27FC236}">
                <a16:creationId xmlns:a16="http://schemas.microsoft.com/office/drawing/2014/main" id="{FBFBC60C-AF17-4646-8621-5FB145E91DC8}"/>
              </a:ext>
            </a:extLst>
          </p:cNvPr>
          <p:cNvSpPr>
            <a:spLocks noGrp="1"/>
          </p:cNvSpPr>
          <p:nvPr>
            <p:ph idx="1"/>
          </p:nvPr>
        </p:nvSpPr>
        <p:spPr/>
        <p:txBody>
          <a:bodyPr/>
          <a:lstStyle/>
          <a:p>
            <a:pPr marL="0" indent="0">
              <a:buNone/>
            </a:pPr>
            <a:r>
              <a:rPr lang="en-US" dirty="0"/>
              <a:t>Vo; p = 0.285 (n = 11*) – av; p = 0.001 – </a:t>
            </a:r>
            <a:r>
              <a:rPr lang="en-US" dirty="0" err="1"/>
              <a:t>ao</a:t>
            </a:r>
            <a:r>
              <a:rPr lang="en-US" dirty="0"/>
              <a:t>; p = 0.017</a:t>
            </a:r>
          </a:p>
        </p:txBody>
      </p:sp>
      <p:sp>
        <p:nvSpPr>
          <p:cNvPr id="4" name="Inhaltsplatzhalter 3">
            <a:extLst>
              <a:ext uri="{FF2B5EF4-FFF2-40B4-BE49-F238E27FC236}">
                <a16:creationId xmlns:a16="http://schemas.microsoft.com/office/drawing/2014/main" id="{62C73457-57E5-4843-B0F3-A34DD6B467BC}"/>
              </a:ext>
            </a:extLst>
          </p:cNvPr>
          <p:cNvSpPr>
            <a:spLocks noGrp="1"/>
          </p:cNvSpPr>
          <p:nvPr>
            <p:ph idx="10"/>
          </p:nvPr>
        </p:nvSpPr>
        <p:spPr/>
        <p:txBody>
          <a:bodyPr/>
          <a:lstStyle/>
          <a:p>
            <a:endParaRPr lang="en-US"/>
          </a:p>
        </p:txBody>
      </p:sp>
      <p:pic>
        <p:nvPicPr>
          <p:cNvPr id="6" name="Grafik 5">
            <a:extLst>
              <a:ext uri="{FF2B5EF4-FFF2-40B4-BE49-F238E27FC236}">
                <a16:creationId xmlns:a16="http://schemas.microsoft.com/office/drawing/2014/main" id="{5E512F7D-005B-4672-B43B-1B196212DD24}"/>
              </a:ext>
            </a:extLst>
          </p:cNvPr>
          <p:cNvPicPr>
            <a:picLocks noChangeAspect="1"/>
          </p:cNvPicPr>
          <p:nvPr/>
        </p:nvPicPr>
        <p:blipFill>
          <a:blip r:embed="rId2"/>
          <a:stretch>
            <a:fillRect/>
          </a:stretch>
        </p:blipFill>
        <p:spPr>
          <a:xfrm>
            <a:off x="8097856" y="2805455"/>
            <a:ext cx="3850886" cy="2567257"/>
          </a:xfrm>
          <a:prstGeom prst="rect">
            <a:avLst/>
          </a:prstGeom>
          <a:ln w="57150">
            <a:solidFill>
              <a:schemeClr val="accent3"/>
            </a:solidFill>
          </a:ln>
        </p:spPr>
      </p:pic>
      <p:pic>
        <p:nvPicPr>
          <p:cNvPr id="7" name="Grafik 6">
            <a:extLst>
              <a:ext uri="{FF2B5EF4-FFF2-40B4-BE49-F238E27FC236}">
                <a16:creationId xmlns:a16="http://schemas.microsoft.com/office/drawing/2014/main" id="{42C33A0E-048F-40AF-88FA-55B8E5D8B06C}"/>
              </a:ext>
            </a:extLst>
          </p:cNvPr>
          <p:cNvPicPr>
            <a:picLocks noChangeAspect="1"/>
          </p:cNvPicPr>
          <p:nvPr/>
        </p:nvPicPr>
        <p:blipFill>
          <a:blip r:embed="rId3"/>
          <a:stretch>
            <a:fillRect/>
          </a:stretch>
        </p:blipFill>
        <p:spPr>
          <a:xfrm>
            <a:off x="4098886" y="2805455"/>
            <a:ext cx="3850886" cy="2567257"/>
          </a:xfrm>
          <a:prstGeom prst="rect">
            <a:avLst/>
          </a:prstGeom>
          <a:ln w="57150">
            <a:solidFill>
              <a:schemeClr val="accent2"/>
            </a:solidFill>
          </a:ln>
        </p:spPr>
      </p:pic>
      <p:pic>
        <p:nvPicPr>
          <p:cNvPr id="9" name="Grafik 8">
            <a:extLst>
              <a:ext uri="{FF2B5EF4-FFF2-40B4-BE49-F238E27FC236}">
                <a16:creationId xmlns:a16="http://schemas.microsoft.com/office/drawing/2014/main" id="{41FBDBE2-8D65-4CBD-A450-8C6E6F5E5EFD}"/>
              </a:ext>
            </a:extLst>
          </p:cNvPr>
          <p:cNvPicPr>
            <a:picLocks noChangeAspect="1"/>
          </p:cNvPicPr>
          <p:nvPr/>
        </p:nvPicPr>
        <p:blipFill>
          <a:blip r:embed="rId4"/>
          <a:stretch>
            <a:fillRect/>
          </a:stretch>
        </p:blipFill>
        <p:spPr>
          <a:xfrm>
            <a:off x="99917" y="2805455"/>
            <a:ext cx="3850886" cy="2567257"/>
          </a:xfrm>
          <a:prstGeom prst="rect">
            <a:avLst/>
          </a:prstGeom>
          <a:ln w="57150">
            <a:solidFill>
              <a:schemeClr val="accent4"/>
            </a:solidFill>
          </a:ln>
        </p:spPr>
      </p:pic>
    </p:spTree>
    <p:extLst>
      <p:ext uri="{BB962C8B-B14F-4D97-AF65-F5344CB8AC3E}">
        <p14:creationId xmlns:p14="http://schemas.microsoft.com/office/powerpoint/2010/main" val="248473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7E24C4-680D-4549-AB9D-1E24A62FABFD}"/>
              </a:ext>
            </a:extLst>
          </p:cNvPr>
          <p:cNvSpPr>
            <a:spLocks noGrp="1"/>
          </p:cNvSpPr>
          <p:nvPr>
            <p:ph type="title"/>
          </p:nvPr>
        </p:nvSpPr>
        <p:spPr/>
        <p:txBody>
          <a:bodyPr/>
          <a:lstStyle/>
          <a:p>
            <a:r>
              <a:rPr lang="en-US" dirty="0"/>
              <a:t>RMSE per feedback condition</a:t>
            </a:r>
          </a:p>
        </p:txBody>
      </p:sp>
      <p:pic>
        <p:nvPicPr>
          <p:cNvPr id="6" name="Inhaltsplatzhalter 5">
            <a:extLst>
              <a:ext uri="{FF2B5EF4-FFF2-40B4-BE49-F238E27FC236}">
                <a16:creationId xmlns:a16="http://schemas.microsoft.com/office/drawing/2014/main" id="{1EF41AEE-0243-458F-A570-2FBB3DA20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882" y="1879378"/>
            <a:ext cx="6010238" cy="4005695"/>
          </a:xfrm>
        </p:spPr>
      </p:pic>
      <p:pic>
        <p:nvPicPr>
          <p:cNvPr id="9" name="Grafik 8">
            <a:extLst>
              <a:ext uri="{FF2B5EF4-FFF2-40B4-BE49-F238E27FC236}">
                <a16:creationId xmlns:a16="http://schemas.microsoft.com/office/drawing/2014/main" id="{CA6F6B64-8C2E-47EB-8480-D2D2D584CCD1}"/>
              </a:ext>
            </a:extLst>
          </p:cNvPr>
          <p:cNvPicPr>
            <a:picLocks noChangeAspect="1"/>
          </p:cNvPicPr>
          <p:nvPr/>
        </p:nvPicPr>
        <p:blipFill>
          <a:blip r:embed="rId3"/>
          <a:stretch>
            <a:fillRect/>
          </a:stretch>
        </p:blipFill>
        <p:spPr>
          <a:xfrm>
            <a:off x="198304" y="1879378"/>
            <a:ext cx="6010238" cy="4005695"/>
          </a:xfrm>
          <a:prstGeom prst="rect">
            <a:avLst/>
          </a:prstGeom>
        </p:spPr>
      </p:pic>
      <p:sp>
        <p:nvSpPr>
          <p:cNvPr id="13" name="Inhaltsplatzhalter 12">
            <a:extLst>
              <a:ext uri="{FF2B5EF4-FFF2-40B4-BE49-F238E27FC236}">
                <a16:creationId xmlns:a16="http://schemas.microsoft.com/office/drawing/2014/main" id="{BEF83E0F-973D-4213-A202-7F8F3FFDA58B}"/>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414305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2004-DA32-4718-9096-9BEECD87D79E}"/>
              </a:ext>
            </a:extLst>
          </p:cNvPr>
          <p:cNvSpPr>
            <a:spLocks noGrp="1"/>
          </p:cNvSpPr>
          <p:nvPr>
            <p:ph type="title"/>
          </p:nvPr>
        </p:nvSpPr>
        <p:spPr/>
        <p:txBody>
          <a:bodyPr/>
          <a:lstStyle/>
          <a:p>
            <a:r>
              <a:rPr lang="en-US" dirty="0"/>
              <a:t>RMSE ANOVA</a:t>
            </a:r>
          </a:p>
        </p:txBody>
      </p:sp>
      <p:graphicFrame>
        <p:nvGraphicFramePr>
          <p:cNvPr id="7" name="Inhaltsplatzhalter 6">
            <a:extLst>
              <a:ext uri="{FF2B5EF4-FFF2-40B4-BE49-F238E27FC236}">
                <a16:creationId xmlns:a16="http://schemas.microsoft.com/office/drawing/2014/main" id="{E92F3BCC-8936-491F-B27B-6D1361CF9A93}"/>
              </a:ext>
            </a:extLst>
          </p:cNvPr>
          <p:cNvGraphicFramePr>
            <a:graphicFrameLocks noGrp="1"/>
          </p:cNvGraphicFramePr>
          <p:nvPr>
            <p:ph idx="1"/>
            <p:extLst>
              <p:ext uri="{D42A27DB-BD31-4B8C-83A1-F6EECF244321}">
                <p14:modId xmlns:p14="http://schemas.microsoft.com/office/powerpoint/2010/main" val="233184271"/>
              </p:ext>
            </p:extLst>
          </p:nvPr>
        </p:nvGraphicFramePr>
        <p:xfrm>
          <a:off x="681035" y="4008352"/>
          <a:ext cx="10988123" cy="2468880"/>
        </p:xfrm>
        <a:graphic>
          <a:graphicData uri="http://schemas.openxmlformats.org/drawingml/2006/table">
            <a:tbl>
              <a:tblPr/>
              <a:tblGrid>
                <a:gridCol w="1613714">
                  <a:extLst>
                    <a:ext uri="{9D8B030D-6E8A-4147-A177-3AD203B41FA5}">
                      <a16:colId xmlns:a16="http://schemas.microsoft.com/office/drawing/2014/main" val="2922181893"/>
                    </a:ext>
                  </a:extLst>
                </a:gridCol>
                <a:gridCol w="217639">
                  <a:extLst>
                    <a:ext uri="{9D8B030D-6E8A-4147-A177-3AD203B41FA5}">
                      <a16:colId xmlns:a16="http://schemas.microsoft.com/office/drawing/2014/main" val="719002217"/>
                    </a:ext>
                  </a:extLst>
                </a:gridCol>
                <a:gridCol w="1831354">
                  <a:extLst>
                    <a:ext uri="{9D8B030D-6E8A-4147-A177-3AD203B41FA5}">
                      <a16:colId xmlns:a16="http://schemas.microsoft.com/office/drawing/2014/main" val="3980396411"/>
                    </a:ext>
                  </a:extLst>
                </a:gridCol>
                <a:gridCol w="915677">
                  <a:extLst>
                    <a:ext uri="{9D8B030D-6E8A-4147-A177-3AD203B41FA5}">
                      <a16:colId xmlns:a16="http://schemas.microsoft.com/office/drawing/2014/main" val="2223286193"/>
                    </a:ext>
                  </a:extLst>
                </a:gridCol>
                <a:gridCol w="915677">
                  <a:extLst>
                    <a:ext uri="{9D8B030D-6E8A-4147-A177-3AD203B41FA5}">
                      <a16:colId xmlns:a16="http://schemas.microsoft.com/office/drawing/2014/main" val="3478676490"/>
                    </a:ext>
                  </a:extLst>
                </a:gridCol>
                <a:gridCol w="915677">
                  <a:extLst>
                    <a:ext uri="{9D8B030D-6E8A-4147-A177-3AD203B41FA5}">
                      <a16:colId xmlns:a16="http://schemas.microsoft.com/office/drawing/2014/main" val="1945963219"/>
                    </a:ext>
                  </a:extLst>
                </a:gridCol>
                <a:gridCol w="915677">
                  <a:extLst>
                    <a:ext uri="{9D8B030D-6E8A-4147-A177-3AD203B41FA5}">
                      <a16:colId xmlns:a16="http://schemas.microsoft.com/office/drawing/2014/main" val="218596037"/>
                    </a:ext>
                  </a:extLst>
                </a:gridCol>
                <a:gridCol w="915677">
                  <a:extLst>
                    <a:ext uri="{9D8B030D-6E8A-4147-A177-3AD203B41FA5}">
                      <a16:colId xmlns:a16="http://schemas.microsoft.com/office/drawing/2014/main" val="160130733"/>
                    </a:ext>
                  </a:extLst>
                </a:gridCol>
                <a:gridCol w="915677">
                  <a:extLst>
                    <a:ext uri="{9D8B030D-6E8A-4147-A177-3AD203B41FA5}">
                      <a16:colId xmlns:a16="http://schemas.microsoft.com/office/drawing/2014/main" val="820381511"/>
                    </a:ext>
                  </a:extLst>
                </a:gridCol>
                <a:gridCol w="915677">
                  <a:extLst>
                    <a:ext uri="{9D8B030D-6E8A-4147-A177-3AD203B41FA5}">
                      <a16:colId xmlns:a16="http://schemas.microsoft.com/office/drawing/2014/main" val="1538876339"/>
                    </a:ext>
                  </a:extLst>
                </a:gridCol>
                <a:gridCol w="915677">
                  <a:extLst>
                    <a:ext uri="{9D8B030D-6E8A-4147-A177-3AD203B41FA5}">
                      <a16:colId xmlns:a16="http://schemas.microsoft.com/office/drawing/2014/main" val="140993782"/>
                    </a:ext>
                  </a:extLst>
                </a:gridCol>
              </a:tblGrid>
              <a:tr h="0">
                <a:tc gridSpan="11">
                  <a:txBody>
                    <a:bodyPr/>
                    <a:lstStyle/>
                    <a:p>
                      <a:pPr algn="l"/>
                      <a:r>
                        <a:rPr lang="en-US">
                          <a:effectLst/>
                        </a:rPr>
                        <a:t>ANOVA - RMSE </a:t>
                      </a:r>
                    </a:p>
                  </a:txBody>
                  <a:tcPr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722195"/>
                  </a:ext>
                </a:extLst>
              </a:tr>
              <a:tr h="0">
                <a:tc gridSpan="2">
                  <a:txBody>
                    <a:bodyPr/>
                    <a:lstStyle/>
                    <a:p>
                      <a:pPr algn="ctr"/>
                      <a:r>
                        <a:rPr lang="en-US">
                          <a:effectLst/>
                        </a:rPr>
                        <a:t>Cases </a:t>
                      </a:r>
                    </a:p>
                  </a:txBody>
                  <a:tcPr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r>
                        <a:rPr lang="en-US">
                          <a:effectLst/>
                        </a:rPr>
                        <a:t>Sum of Squares </a:t>
                      </a:r>
                    </a:p>
                  </a:txBody>
                  <a:tcPr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a:r>
                        <a:rPr lang="en-US">
                          <a:effectLst/>
                        </a:rPr>
                        <a:t>df </a:t>
                      </a:r>
                    </a:p>
                  </a:txBody>
                  <a:tcPr anchor="ctr">
                    <a:lnL w="12700" cmpd="sng">
                      <a:noFill/>
                      <a:prstDash val="solid"/>
                    </a:lnL>
                    <a:lnR>
                      <a:noFill/>
                    </a:lnR>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r>
                        <a:rPr lang="en-US">
                          <a:effectLst/>
                        </a:rPr>
                        <a:t>Mean Square </a:t>
                      </a:r>
                    </a:p>
                  </a:txBody>
                  <a:tcPr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r>
                        <a:rPr lang="en-US">
                          <a:effectLst/>
                        </a:rPr>
                        <a:t>F </a:t>
                      </a:r>
                    </a:p>
                  </a:txBody>
                  <a:tcPr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r>
                        <a:rPr lang="en-US">
                          <a:effectLst/>
                        </a:rPr>
                        <a:t>p </a:t>
                      </a:r>
                    </a:p>
                  </a:txBody>
                  <a:tcPr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1609115"/>
                  </a:ext>
                </a:extLst>
              </a:tr>
              <a:tr h="0">
                <a:tc>
                  <a:txBody>
                    <a:bodyPr/>
                    <a:lstStyle/>
                    <a:p>
                      <a:pPr algn="l"/>
                      <a:r>
                        <a:rPr lang="en-US" dirty="0">
                          <a:effectLst/>
                        </a:rPr>
                        <a:t>Feedback</a:t>
                      </a:r>
                    </a:p>
                    <a:p>
                      <a:pPr algn="l"/>
                      <a:r>
                        <a:rPr lang="en-US" dirty="0">
                          <a:effectLst/>
                        </a:rPr>
                        <a:t>Condition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dirty="0">
                        <a:effectLst/>
                      </a:endParaRP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dirty="0">
                          <a:effectLst/>
                        </a:rPr>
                        <a:t>25.196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a:effectLst/>
                        </a:rPr>
                        <a:t>2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a:effectLst/>
                      </a:endParaRP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a:effectLst/>
                        </a:rPr>
                        <a:t>12.598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a:effectLst/>
                      </a:endParaRP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a:effectLst/>
                        </a:rPr>
                        <a:t>0.256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a:effectLst/>
                      </a:endParaRP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a:effectLst/>
                        </a:rPr>
                        <a:t>0.774 </a:t>
                      </a:r>
                    </a:p>
                  </a:txBody>
                  <a:tcPr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a:effectLst/>
                      </a:endParaRPr>
                    </a:p>
                  </a:txBody>
                  <a:tcPr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88422942"/>
                  </a:ext>
                </a:extLst>
              </a:tr>
              <a:tr h="0">
                <a:tc>
                  <a:txBody>
                    <a:bodyPr/>
                    <a:lstStyle/>
                    <a:p>
                      <a:pPr algn="l"/>
                      <a:r>
                        <a:rPr lang="en-US">
                          <a:effectLst/>
                        </a:rPr>
                        <a:t>Residuals </a:t>
                      </a:r>
                    </a:p>
                  </a:txBody>
                  <a:tcPr anchor="ctr">
                    <a:lnL>
                      <a:noFill/>
                    </a:lnL>
                    <a:lnR>
                      <a:noFill/>
                    </a:lnR>
                    <a:lnT>
                      <a:noFill/>
                    </a:lnT>
                    <a:lnB>
                      <a:noFill/>
                    </a:lnB>
                  </a:tcPr>
                </a:tc>
                <a:tc>
                  <a:txBody>
                    <a:bodyPr/>
                    <a:lstStyle/>
                    <a:p>
                      <a:pPr algn="l"/>
                      <a:endParaRPr lang="en-US">
                        <a:effectLst/>
                      </a:endParaRPr>
                    </a:p>
                  </a:txBody>
                  <a:tcPr anchor="ctr">
                    <a:lnL>
                      <a:noFill/>
                    </a:lnL>
                    <a:lnR>
                      <a:noFill/>
                    </a:lnR>
                    <a:lnT>
                      <a:noFill/>
                    </a:lnT>
                    <a:lnB>
                      <a:noFill/>
                    </a:lnB>
                  </a:tcPr>
                </a:tc>
                <a:tc>
                  <a:txBody>
                    <a:bodyPr/>
                    <a:lstStyle/>
                    <a:p>
                      <a:pPr algn="r"/>
                      <a:r>
                        <a:rPr lang="en-US" dirty="0">
                          <a:effectLst/>
                        </a:rPr>
                        <a:t>5013.942 </a:t>
                      </a:r>
                    </a:p>
                  </a:txBody>
                  <a:tcPr anchor="ctr">
                    <a:lnL>
                      <a:noFill/>
                    </a:lnL>
                    <a:lnR>
                      <a:noFill/>
                    </a:lnR>
                    <a:lnT>
                      <a:noFill/>
                    </a:lnT>
                    <a:lnB>
                      <a:noFill/>
                    </a:lnB>
                  </a:tcPr>
                </a:tc>
                <a:tc>
                  <a:txBody>
                    <a:bodyPr/>
                    <a:lstStyle/>
                    <a:p>
                      <a:pPr algn="r"/>
                      <a:r>
                        <a:rPr lang="en-US" dirty="0">
                          <a:effectLst/>
                        </a:rPr>
                        <a:t>102 </a:t>
                      </a:r>
                    </a:p>
                  </a:txBody>
                  <a:tcPr anchor="ctr">
                    <a:lnL>
                      <a:noFill/>
                    </a:lnL>
                    <a:lnR>
                      <a:noFill/>
                    </a:lnR>
                    <a:lnT>
                      <a:noFill/>
                    </a:lnT>
                    <a:lnB>
                      <a:noFill/>
                    </a:lnB>
                  </a:tcPr>
                </a:tc>
                <a:tc>
                  <a:txBody>
                    <a:bodyPr/>
                    <a:lstStyle/>
                    <a:p>
                      <a:pPr algn="l"/>
                      <a:endParaRPr lang="en-US">
                        <a:effectLst/>
                      </a:endParaRPr>
                    </a:p>
                  </a:txBody>
                  <a:tcPr anchor="ctr">
                    <a:lnL>
                      <a:noFill/>
                    </a:lnL>
                    <a:lnR>
                      <a:noFill/>
                    </a:lnR>
                    <a:lnT>
                      <a:noFill/>
                    </a:lnT>
                    <a:lnB>
                      <a:noFill/>
                    </a:lnB>
                  </a:tcPr>
                </a:tc>
                <a:tc>
                  <a:txBody>
                    <a:bodyPr/>
                    <a:lstStyle/>
                    <a:p>
                      <a:pPr algn="r"/>
                      <a:r>
                        <a:rPr lang="en-US">
                          <a:effectLst/>
                        </a:rPr>
                        <a:t>49.156 </a:t>
                      </a:r>
                    </a:p>
                  </a:txBody>
                  <a:tcPr anchor="ctr">
                    <a:lnL>
                      <a:noFill/>
                    </a:lnL>
                    <a:lnR>
                      <a:noFill/>
                    </a:lnR>
                    <a:lnT>
                      <a:noFill/>
                    </a:lnT>
                    <a:lnB>
                      <a:noFill/>
                    </a:lnB>
                  </a:tcPr>
                </a:tc>
                <a:tc>
                  <a:txBody>
                    <a:bodyPr/>
                    <a:lstStyle/>
                    <a:p>
                      <a:pPr algn="l"/>
                      <a:endParaRPr lang="en-US">
                        <a:effectLst/>
                      </a:endParaRPr>
                    </a:p>
                  </a:txBody>
                  <a:tcPr anchor="ctr">
                    <a:lnL>
                      <a:noFill/>
                    </a:lnL>
                    <a:lnR>
                      <a:noFill/>
                    </a:lnR>
                    <a:lnT>
                      <a:noFill/>
                    </a:lnT>
                    <a:lnB>
                      <a:noFill/>
                    </a:lnB>
                  </a:tcPr>
                </a:tc>
                <a:tc>
                  <a:txBody>
                    <a:bodyPr/>
                    <a:lstStyle/>
                    <a:p>
                      <a:pPr algn="r"/>
                      <a:endParaRPr lang="en-US">
                        <a:effectLst/>
                      </a:endParaRPr>
                    </a:p>
                  </a:txBody>
                  <a:tcPr anchor="ctr">
                    <a:lnL>
                      <a:noFill/>
                    </a:lnL>
                    <a:lnR>
                      <a:noFill/>
                    </a:lnR>
                    <a:lnT>
                      <a:noFill/>
                    </a:lnT>
                    <a:lnB>
                      <a:noFill/>
                    </a:lnB>
                  </a:tcPr>
                </a:tc>
                <a:tc>
                  <a:txBody>
                    <a:bodyPr/>
                    <a:lstStyle/>
                    <a:p>
                      <a:pPr algn="l"/>
                      <a:endParaRPr lang="en-US">
                        <a:effectLst/>
                      </a:endParaRPr>
                    </a:p>
                  </a:txBody>
                  <a:tcPr anchor="ctr">
                    <a:lnL>
                      <a:noFill/>
                    </a:lnL>
                    <a:lnR>
                      <a:noFill/>
                    </a:lnR>
                    <a:lnT>
                      <a:noFill/>
                    </a:lnT>
                    <a:lnB>
                      <a:noFill/>
                    </a:lnB>
                  </a:tcPr>
                </a:tc>
                <a:tc>
                  <a:txBody>
                    <a:bodyPr/>
                    <a:lstStyle/>
                    <a:p>
                      <a:pPr algn="r"/>
                      <a:r>
                        <a:rPr lang="en-US">
                          <a:effectLst/>
                        </a:rPr>
                        <a:t>  </a:t>
                      </a:r>
                    </a:p>
                  </a:txBody>
                  <a:tcPr anchor="ctr">
                    <a:lnL>
                      <a:noFill/>
                    </a:lnL>
                    <a:lnR>
                      <a:noFill/>
                    </a:lnR>
                    <a:lnT>
                      <a:noFill/>
                    </a:lnT>
                    <a:lnB>
                      <a:noFill/>
                    </a:lnB>
                  </a:tcPr>
                </a:tc>
                <a:tc>
                  <a:txBody>
                    <a:bodyPr/>
                    <a:lstStyle/>
                    <a:p>
                      <a:pPr algn="l"/>
                      <a:endParaRPr lang="en-US">
                        <a:effectLst/>
                      </a:endParaRPr>
                    </a:p>
                  </a:txBody>
                  <a:tcPr anchor="ctr">
                    <a:lnL>
                      <a:noFill/>
                    </a:lnL>
                    <a:lnR>
                      <a:noFill/>
                    </a:lnR>
                    <a:lnT>
                      <a:noFill/>
                    </a:lnT>
                    <a:lnB>
                      <a:noFill/>
                    </a:lnB>
                  </a:tcPr>
                </a:tc>
                <a:extLst>
                  <a:ext uri="{0D108BD9-81ED-4DB2-BD59-A6C34878D82A}">
                    <a16:rowId xmlns:a16="http://schemas.microsoft.com/office/drawing/2014/main" val="3941882482"/>
                  </a:ext>
                </a:extLst>
              </a:tr>
              <a:tr h="0">
                <a:tc gridSpan="11">
                  <a:txBody>
                    <a:bodyPr/>
                    <a:lstStyle/>
                    <a:p>
                      <a:pPr algn="r"/>
                      <a:endParaRPr lang="en-US">
                        <a:effectLst/>
                      </a:endParaRPr>
                    </a:p>
                  </a:txBody>
                  <a:tcPr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6746025"/>
                  </a:ext>
                </a:extLst>
              </a:tr>
              <a:tr h="0">
                <a:tc gridSpan="11">
                  <a:txBody>
                    <a:bodyPr/>
                    <a:lstStyle/>
                    <a:p>
                      <a:pPr algn="l"/>
                      <a:r>
                        <a:rPr lang="en-US" i="1" dirty="0">
                          <a:effectLst/>
                        </a:rPr>
                        <a:t>Note. </a:t>
                      </a:r>
                      <a:r>
                        <a:rPr lang="en-US" dirty="0">
                          <a:effectLst/>
                        </a:rPr>
                        <a:t> Type III Sum of Squares </a:t>
                      </a:r>
                    </a:p>
                  </a:txBody>
                  <a:tcPr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8341147"/>
                  </a:ext>
                </a:extLst>
              </a:tr>
            </a:tbl>
          </a:graphicData>
        </a:graphic>
      </p:graphicFrame>
      <p:sp>
        <p:nvSpPr>
          <p:cNvPr id="4" name="Inhaltsplatzhalter 3">
            <a:extLst>
              <a:ext uri="{FF2B5EF4-FFF2-40B4-BE49-F238E27FC236}">
                <a16:creationId xmlns:a16="http://schemas.microsoft.com/office/drawing/2014/main" id="{5202E132-8A81-4564-B6F3-CE5E729414B7}"/>
              </a:ext>
            </a:extLst>
          </p:cNvPr>
          <p:cNvSpPr>
            <a:spLocks noGrp="1"/>
          </p:cNvSpPr>
          <p:nvPr>
            <p:ph idx="10"/>
          </p:nvPr>
        </p:nvSpPr>
        <p:spPr/>
        <p:txBody>
          <a:bodyPr/>
          <a:lstStyle/>
          <a:p>
            <a:endParaRPr lang="en-US"/>
          </a:p>
        </p:txBody>
      </p:sp>
      <p:pic>
        <p:nvPicPr>
          <p:cNvPr id="9" name="Grafik 8">
            <a:extLst>
              <a:ext uri="{FF2B5EF4-FFF2-40B4-BE49-F238E27FC236}">
                <a16:creationId xmlns:a16="http://schemas.microsoft.com/office/drawing/2014/main" id="{176258D5-2712-43F2-AAAF-2E912F0E52C2}"/>
              </a:ext>
            </a:extLst>
          </p:cNvPr>
          <p:cNvPicPr>
            <a:picLocks noChangeAspect="1"/>
          </p:cNvPicPr>
          <p:nvPr/>
        </p:nvPicPr>
        <p:blipFill>
          <a:blip r:embed="rId2"/>
          <a:stretch>
            <a:fillRect/>
          </a:stretch>
        </p:blipFill>
        <p:spPr>
          <a:xfrm>
            <a:off x="6096000" y="245174"/>
            <a:ext cx="3763178" cy="3763178"/>
          </a:xfrm>
          <a:prstGeom prst="rect">
            <a:avLst/>
          </a:prstGeom>
        </p:spPr>
      </p:pic>
      <p:sp>
        <p:nvSpPr>
          <p:cNvPr id="10" name="Textfeld 9">
            <a:extLst>
              <a:ext uri="{FF2B5EF4-FFF2-40B4-BE49-F238E27FC236}">
                <a16:creationId xmlns:a16="http://schemas.microsoft.com/office/drawing/2014/main" id="{035F4F4C-A9DE-4163-B5B1-9CD8ADBE1227}"/>
              </a:ext>
            </a:extLst>
          </p:cNvPr>
          <p:cNvSpPr txBox="1"/>
          <p:nvPr/>
        </p:nvSpPr>
        <p:spPr>
          <a:xfrm>
            <a:off x="1396387" y="2093202"/>
            <a:ext cx="3528153" cy="473206"/>
          </a:xfrm>
          <a:prstGeom prst="rect">
            <a:avLst/>
          </a:prstGeom>
          <a:solidFill>
            <a:srgbClr val="C00000"/>
          </a:solidFill>
        </p:spPr>
        <p:txBody>
          <a:bodyPr wrap="square" rtlCol="0">
            <a:spAutoFit/>
          </a:bodyPr>
          <a:lstStyle/>
          <a:p>
            <a:pPr algn="ctr">
              <a:lnSpc>
                <a:spcPct val="150000"/>
              </a:lnSpc>
            </a:pPr>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Remove 4 participants</a:t>
            </a:r>
          </a:p>
        </p:txBody>
      </p:sp>
    </p:spTree>
    <p:extLst>
      <p:ext uri="{BB962C8B-B14F-4D97-AF65-F5344CB8AC3E}">
        <p14:creationId xmlns:p14="http://schemas.microsoft.com/office/powerpoint/2010/main" val="391290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5CCCC-21E3-454B-877D-78638E0402A6}"/>
              </a:ext>
            </a:extLst>
          </p:cNvPr>
          <p:cNvSpPr>
            <a:spLocks noGrp="1"/>
          </p:cNvSpPr>
          <p:nvPr>
            <p:ph type="title"/>
          </p:nvPr>
        </p:nvSpPr>
        <p:spPr/>
        <p:txBody>
          <a:bodyPr/>
          <a:lstStyle/>
          <a:p>
            <a:r>
              <a:rPr lang="en-US" dirty="0"/>
              <a:t>Target dataset</a:t>
            </a:r>
          </a:p>
        </p:txBody>
      </p:sp>
      <p:sp>
        <p:nvSpPr>
          <p:cNvPr id="4" name="Inhaltsplatzhalter 3">
            <a:extLst>
              <a:ext uri="{FF2B5EF4-FFF2-40B4-BE49-F238E27FC236}">
                <a16:creationId xmlns:a16="http://schemas.microsoft.com/office/drawing/2014/main" id="{F6195259-2BD6-460B-963E-7545B5921814}"/>
              </a:ext>
            </a:extLst>
          </p:cNvPr>
          <p:cNvSpPr>
            <a:spLocks noGrp="1"/>
          </p:cNvSpPr>
          <p:nvPr>
            <p:ph idx="10"/>
          </p:nvPr>
        </p:nvSpPr>
        <p:spPr/>
        <p:txBody>
          <a:bodyPr/>
          <a:lstStyle/>
          <a:p>
            <a:endParaRPr lang="en-US"/>
          </a:p>
        </p:txBody>
      </p:sp>
      <p:pic>
        <p:nvPicPr>
          <p:cNvPr id="5124" name="Picture 4">
            <a:extLst>
              <a:ext uri="{FF2B5EF4-FFF2-40B4-BE49-F238E27FC236}">
                <a16:creationId xmlns:a16="http://schemas.microsoft.com/office/drawing/2014/main" id="{0E4B9AA4-53AC-4B4C-A69A-6ECABD85B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408" y="1652316"/>
            <a:ext cx="6795112" cy="474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9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4BBBA-1248-47D2-BAAA-140FD942034B}"/>
              </a:ext>
            </a:extLst>
          </p:cNvPr>
          <p:cNvSpPr>
            <a:spLocks noGrp="1"/>
          </p:cNvSpPr>
          <p:nvPr>
            <p:ph type="title"/>
          </p:nvPr>
        </p:nvSpPr>
        <p:spPr/>
        <p:txBody>
          <a:bodyPr>
            <a:normAutofit fontScale="90000"/>
          </a:bodyPr>
          <a:lstStyle/>
          <a:p>
            <a:r>
              <a:rPr lang="en-US" sz="4000" dirty="0">
                <a:effectLst/>
              </a:rPr>
              <a:t>Visual feedback alters force control and functional activity in the visuomotor network after </a:t>
            </a:r>
            <a:r>
              <a:rPr lang="en-US" sz="4000" b="1" dirty="0">
                <a:effectLst/>
              </a:rPr>
              <a:t>stroke</a:t>
            </a:r>
            <a:endParaRPr lang="en-US" b="1" dirty="0"/>
          </a:p>
        </p:txBody>
      </p:sp>
      <p:sp>
        <p:nvSpPr>
          <p:cNvPr id="7" name="Inhaltsplatzhalter 6">
            <a:extLst>
              <a:ext uri="{FF2B5EF4-FFF2-40B4-BE49-F238E27FC236}">
                <a16:creationId xmlns:a16="http://schemas.microsoft.com/office/drawing/2014/main" id="{E271D3F6-C4B3-4202-B2D5-E96F4D0207F2}"/>
              </a:ext>
            </a:extLst>
          </p:cNvPr>
          <p:cNvSpPr>
            <a:spLocks noGrp="1"/>
          </p:cNvSpPr>
          <p:nvPr>
            <p:ph idx="1"/>
          </p:nvPr>
        </p:nvSpPr>
        <p:spPr/>
        <p:txBody>
          <a:bodyPr/>
          <a:lstStyle/>
          <a:p>
            <a:endParaRPr lang="en-US" dirty="0"/>
          </a:p>
        </p:txBody>
      </p:sp>
      <p:sp>
        <p:nvSpPr>
          <p:cNvPr id="8" name="Inhaltsplatzhalter 7">
            <a:extLst>
              <a:ext uri="{FF2B5EF4-FFF2-40B4-BE49-F238E27FC236}">
                <a16:creationId xmlns:a16="http://schemas.microsoft.com/office/drawing/2014/main" id="{064191B6-0F8D-49FB-8922-3A4408DFC04D}"/>
              </a:ext>
            </a:extLst>
          </p:cNvPr>
          <p:cNvSpPr>
            <a:spLocks noGrp="1"/>
          </p:cNvSpPr>
          <p:nvPr>
            <p:ph idx="10"/>
          </p:nvPr>
        </p:nvSpPr>
        <p:spPr/>
        <p:txBody>
          <a:bodyPr/>
          <a:lstStyle/>
          <a:p>
            <a:r>
              <a:rPr lang="en-US" dirty="0"/>
              <a:t>Archer ea., 2018</a:t>
            </a:r>
          </a:p>
        </p:txBody>
      </p:sp>
      <p:pic>
        <p:nvPicPr>
          <p:cNvPr id="5" name="Grafik 4">
            <a:extLst>
              <a:ext uri="{FF2B5EF4-FFF2-40B4-BE49-F238E27FC236}">
                <a16:creationId xmlns:a16="http://schemas.microsoft.com/office/drawing/2014/main" id="{AEED150C-D612-4F36-9BFF-DFA2CF322576}"/>
              </a:ext>
            </a:extLst>
          </p:cNvPr>
          <p:cNvPicPr>
            <a:picLocks noChangeAspect="1"/>
          </p:cNvPicPr>
          <p:nvPr/>
        </p:nvPicPr>
        <p:blipFill>
          <a:blip r:embed="rId2"/>
          <a:stretch>
            <a:fillRect/>
          </a:stretch>
        </p:blipFill>
        <p:spPr>
          <a:xfrm>
            <a:off x="237988" y="2080558"/>
            <a:ext cx="5737053" cy="3471158"/>
          </a:xfrm>
          <a:prstGeom prst="rect">
            <a:avLst/>
          </a:prstGeom>
        </p:spPr>
      </p:pic>
      <p:pic>
        <p:nvPicPr>
          <p:cNvPr id="10" name="Grafik 9">
            <a:extLst>
              <a:ext uri="{FF2B5EF4-FFF2-40B4-BE49-F238E27FC236}">
                <a16:creationId xmlns:a16="http://schemas.microsoft.com/office/drawing/2014/main" id="{95F625C1-0164-4525-B411-0897343DD5D4}"/>
              </a:ext>
            </a:extLst>
          </p:cNvPr>
          <p:cNvPicPr>
            <a:picLocks noChangeAspect="1"/>
          </p:cNvPicPr>
          <p:nvPr/>
        </p:nvPicPr>
        <p:blipFill>
          <a:blip r:embed="rId3"/>
          <a:stretch>
            <a:fillRect/>
          </a:stretch>
        </p:blipFill>
        <p:spPr>
          <a:xfrm>
            <a:off x="6096000" y="1753985"/>
            <a:ext cx="5989539" cy="4618653"/>
          </a:xfrm>
          <a:prstGeom prst="rect">
            <a:avLst/>
          </a:prstGeom>
        </p:spPr>
      </p:pic>
    </p:spTree>
    <p:extLst>
      <p:ext uri="{BB962C8B-B14F-4D97-AF65-F5344CB8AC3E}">
        <p14:creationId xmlns:p14="http://schemas.microsoft.com/office/powerpoint/2010/main" val="30201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12101-B9CE-4466-8265-A14296DD869B}"/>
              </a:ext>
            </a:extLst>
          </p:cNvPr>
          <p:cNvSpPr>
            <a:spLocks noGrp="1"/>
          </p:cNvSpPr>
          <p:nvPr>
            <p:ph type="title"/>
          </p:nvPr>
        </p:nvSpPr>
        <p:spPr/>
        <p:txBody>
          <a:bodyPr/>
          <a:lstStyle/>
          <a:p>
            <a:r>
              <a:rPr lang="en-US" dirty="0"/>
              <a:t>Pupil size</a:t>
            </a:r>
          </a:p>
        </p:txBody>
      </p:sp>
      <p:graphicFrame>
        <p:nvGraphicFramePr>
          <p:cNvPr id="5" name="Inhaltsplatzhalter 4">
            <a:extLst>
              <a:ext uri="{FF2B5EF4-FFF2-40B4-BE49-F238E27FC236}">
                <a16:creationId xmlns:a16="http://schemas.microsoft.com/office/drawing/2014/main" id="{6EBC1DFE-B3CC-4A1F-8EF8-B48FEF5F0D00}"/>
              </a:ext>
            </a:extLst>
          </p:cNvPr>
          <p:cNvGraphicFramePr>
            <a:graphicFrameLocks noGrp="1"/>
          </p:cNvGraphicFramePr>
          <p:nvPr>
            <p:ph idx="1"/>
            <p:extLst>
              <p:ext uri="{D42A27DB-BD31-4B8C-83A1-F6EECF244321}">
                <p14:modId xmlns:p14="http://schemas.microsoft.com/office/powerpoint/2010/main" val="880200902"/>
              </p:ext>
            </p:extLst>
          </p:nvPr>
        </p:nvGraphicFramePr>
        <p:xfrm>
          <a:off x="681032" y="2931255"/>
          <a:ext cx="8432148" cy="3816608"/>
        </p:xfrm>
        <a:graphic>
          <a:graphicData uri="http://schemas.openxmlformats.org/drawingml/2006/table">
            <a:tbl>
              <a:tblPr/>
              <a:tblGrid>
                <a:gridCol w="1405358">
                  <a:extLst>
                    <a:ext uri="{9D8B030D-6E8A-4147-A177-3AD203B41FA5}">
                      <a16:colId xmlns:a16="http://schemas.microsoft.com/office/drawing/2014/main" val="3087389114"/>
                    </a:ext>
                  </a:extLst>
                </a:gridCol>
                <a:gridCol w="1405358">
                  <a:extLst>
                    <a:ext uri="{9D8B030D-6E8A-4147-A177-3AD203B41FA5}">
                      <a16:colId xmlns:a16="http://schemas.microsoft.com/office/drawing/2014/main" val="1789377182"/>
                    </a:ext>
                  </a:extLst>
                </a:gridCol>
                <a:gridCol w="1405358">
                  <a:extLst>
                    <a:ext uri="{9D8B030D-6E8A-4147-A177-3AD203B41FA5}">
                      <a16:colId xmlns:a16="http://schemas.microsoft.com/office/drawing/2014/main" val="1191503310"/>
                    </a:ext>
                  </a:extLst>
                </a:gridCol>
                <a:gridCol w="1405358">
                  <a:extLst>
                    <a:ext uri="{9D8B030D-6E8A-4147-A177-3AD203B41FA5}">
                      <a16:colId xmlns:a16="http://schemas.microsoft.com/office/drawing/2014/main" val="3437471457"/>
                    </a:ext>
                  </a:extLst>
                </a:gridCol>
                <a:gridCol w="1405358">
                  <a:extLst>
                    <a:ext uri="{9D8B030D-6E8A-4147-A177-3AD203B41FA5}">
                      <a16:colId xmlns:a16="http://schemas.microsoft.com/office/drawing/2014/main" val="1422803819"/>
                    </a:ext>
                  </a:extLst>
                </a:gridCol>
                <a:gridCol w="1405358">
                  <a:extLst>
                    <a:ext uri="{9D8B030D-6E8A-4147-A177-3AD203B41FA5}">
                      <a16:colId xmlns:a16="http://schemas.microsoft.com/office/drawing/2014/main" val="507257299"/>
                    </a:ext>
                  </a:extLst>
                </a:gridCol>
              </a:tblGrid>
              <a:tr h="189220">
                <a:tc gridSpan="6">
                  <a:txBody>
                    <a:bodyPr/>
                    <a:lstStyle/>
                    <a:p>
                      <a:pPr algn="l"/>
                      <a:r>
                        <a:rPr lang="en-US" sz="1700" dirty="0">
                          <a:effectLst/>
                        </a:rPr>
                        <a:t>ANOVA - </a:t>
                      </a:r>
                      <a:r>
                        <a:rPr lang="en-US" sz="1700" dirty="0" err="1">
                          <a:effectLst/>
                        </a:rPr>
                        <a:t>Pupilsize</a:t>
                      </a:r>
                      <a:endParaRPr lang="en-US" sz="1700" dirty="0">
                        <a:effectLst/>
                      </a:endParaRPr>
                    </a:p>
                  </a:txBody>
                  <a:tcPr marL="88455" marR="88455" marT="44228" marB="44228"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extLst>
                  <a:ext uri="{0D108BD9-81ED-4DB2-BD59-A6C34878D82A}">
                    <a16:rowId xmlns:a16="http://schemas.microsoft.com/office/drawing/2014/main" val="109189564"/>
                  </a:ext>
                </a:extLst>
              </a:tr>
              <a:tr h="189220">
                <a:tc>
                  <a:txBody>
                    <a:bodyPr/>
                    <a:lstStyle/>
                    <a:p>
                      <a:pPr algn="ctr"/>
                      <a:r>
                        <a:rPr lang="en-US" sz="1700">
                          <a:effectLst/>
                        </a:rPr>
                        <a:t>Cases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700">
                          <a:effectLst/>
                        </a:rPr>
                        <a:t>Sum of Squares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df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Mean Square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F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p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286697"/>
                  </a:ext>
                </a:extLst>
              </a:tr>
              <a:tr h="473050">
                <a:tc>
                  <a:txBody>
                    <a:bodyPr/>
                    <a:lstStyle/>
                    <a:p>
                      <a:pPr algn="l"/>
                      <a:r>
                        <a:rPr lang="en-US" sz="1700">
                          <a:effectLst/>
                        </a:rPr>
                        <a:t>FeedbackCondition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2.737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2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1.368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1.244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dirty="0">
                          <a:effectLst/>
                        </a:rPr>
                        <a:t>0.300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94736257"/>
                  </a:ext>
                </a:extLst>
              </a:tr>
              <a:tr h="189220">
                <a:tc>
                  <a:txBody>
                    <a:bodyPr/>
                    <a:lstStyle/>
                    <a:p>
                      <a:pPr algn="l"/>
                      <a:r>
                        <a:rPr lang="en-US" sz="1700">
                          <a:effectLst/>
                        </a:rPr>
                        <a:t>Scaling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5.375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1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5.375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4.885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0.033 </a:t>
                      </a:r>
                    </a:p>
                  </a:txBody>
                  <a:tcPr marL="88455" marR="88455" marT="44228" marB="44228" anchor="ctr">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086846186"/>
                  </a:ext>
                </a:extLst>
              </a:tr>
              <a:tr h="614965">
                <a:tc>
                  <a:txBody>
                    <a:bodyPr/>
                    <a:lstStyle/>
                    <a:p>
                      <a:pPr algn="l"/>
                      <a:r>
                        <a:rPr lang="en-US" sz="1700">
                          <a:effectLst/>
                        </a:rPr>
                        <a:t>FeedbackCondition ✻ Scaling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0.952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2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0.476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0.433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dirty="0">
                          <a:effectLst/>
                        </a:rPr>
                        <a:t>0.652 </a:t>
                      </a:r>
                    </a:p>
                  </a:txBody>
                  <a:tcPr marL="88455" marR="88455" marT="44228" marB="44228" anchor="ctr">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7195786"/>
                  </a:ext>
                </a:extLst>
              </a:tr>
              <a:tr h="331135">
                <a:tc>
                  <a:txBody>
                    <a:bodyPr/>
                    <a:lstStyle/>
                    <a:p>
                      <a:pPr algn="l"/>
                      <a:r>
                        <a:rPr lang="en-US" sz="1700">
                          <a:effectLst/>
                        </a:rPr>
                        <a:t>Residuals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dirty="0">
                          <a:effectLst/>
                        </a:rPr>
                        <a:t>41.811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dirty="0">
                          <a:effectLst/>
                        </a:rPr>
                        <a:t>38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dirty="0">
                          <a:effectLst/>
                        </a:rPr>
                        <a:t>1.100 </a:t>
                      </a: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endParaRPr lang="en-US" sz="1700" dirty="0">
                        <a:effectLst/>
                      </a:endParaRPr>
                    </a:p>
                  </a:txBody>
                  <a:tcPr marL="88455" marR="88455" marT="44228" marB="44228" anchor="ctr">
                    <a:lnL>
                      <a:noFill/>
                    </a:lnL>
                    <a:lnR>
                      <a:noFill/>
                    </a:lnR>
                    <a:lnT w="6350" cap="flat" cmpd="sng" algn="ctr">
                      <a:noFill/>
                      <a:prstDash val="solid"/>
                      <a:round/>
                      <a:headEnd type="none" w="med" len="med"/>
                      <a:tailEnd type="none" w="med" len="med"/>
                    </a:lnT>
                    <a:lnB>
                      <a:noFill/>
                    </a:lnB>
                  </a:tcPr>
                </a:tc>
                <a:tc>
                  <a:txBody>
                    <a:bodyPr/>
                    <a:lstStyle/>
                    <a:p>
                      <a:pPr algn="r"/>
                      <a:r>
                        <a:rPr lang="en-US" sz="1700">
                          <a:effectLst/>
                        </a:rPr>
                        <a:t>  </a:t>
                      </a:r>
                    </a:p>
                  </a:txBody>
                  <a:tcPr marL="88455" marR="88455" marT="44228" marB="44228" anchor="ctr">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675123806"/>
                  </a:ext>
                </a:extLst>
              </a:tr>
              <a:tr h="189220">
                <a:tc gridSpan="6">
                  <a:txBody>
                    <a:bodyPr/>
                    <a:lstStyle/>
                    <a:p>
                      <a:pPr algn="r"/>
                      <a:endParaRPr lang="en-US" sz="1700" dirty="0">
                        <a:effectLst/>
                      </a:endParaRPr>
                    </a:p>
                  </a:txBody>
                  <a:tcPr marL="88455" marR="88455" marT="44228" marB="44228"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extLst>
                  <a:ext uri="{0D108BD9-81ED-4DB2-BD59-A6C34878D82A}">
                    <a16:rowId xmlns:a16="http://schemas.microsoft.com/office/drawing/2014/main" val="1900556218"/>
                  </a:ext>
                </a:extLst>
              </a:tr>
              <a:tr h="189220">
                <a:tc gridSpan="6">
                  <a:txBody>
                    <a:bodyPr/>
                    <a:lstStyle/>
                    <a:p>
                      <a:pPr algn="l"/>
                      <a:r>
                        <a:rPr lang="en-US" sz="1700" i="1" dirty="0">
                          <a:effectLst/>
                        </a:rPr>
                        <a:t>Note. </a:t>
                      </a:r>
                      <a:r>
                        <a:rPr lang="en-US" sz="1700" dirty="0">
                          <a:effectLst/>
                        </a:rPr>
                        <a:t> Type III Sum of Squares </a:t>
                      </a:r>
                    </a:p>
                  </a:txBody>
                  <a:tcPr marL="88455" marR="88455" marT="44228" marB="44228"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extLst>
                  <a:ext uri="{0D108BD9-81ED-4DB2-BD59-A6C34878D82A}">
                    <a16:rowId xmlns:a16="http://schemas.microsoft.com/office/drawing/2014/main" val="3468671622"/>
                  </a:ext>
                </a:extLst>
              </a:tr>
            </a:tbl>
          </a:graphicData>
        </a:graphic>
      </p:graphicFrame>
      <p:sp>
        <p:nvSpPr>
          <p:cNvPr id="4" name="Inhaltsplatzhalter 3">
            <a:extLst>
              <a:ext uri="{FF2B5EF4-FFF2-40B4-BE49-F238E27FC236}">
                <a16:creationId xmlns:a16="http://schemas.microsoft.com/office/drawing/2014/main" id="{796D3404-8920-4EEC-A20F-8E81F9678956}"/>
              </a:ext>
            </a:extLst>
          </p:cNvPr>
          <p:cNvSpPr>
            <a:spLocks noGrp="1"/>
          </p:cNvSpPr>
          <p:nvPr>
            <p:ph idx="10"/>
          </p:nvPr>
        </p:nvSpPr>
        <p:spPr/>
        <p:txBody>
          <a:bodyPr/>
          <a:lstStyle/>
          <a:p>
            <a:endParaRPr lang="en-US"/>
          </a:p>
        </p:txBody>
      </p:sp>
      <p:pic>
        <p:nvPicPr>
          <p:cNvPr id="1026" name="Picture 2">
            <a:extLst>
              <a:ext uri="{FF2B5EF4-FFF2-40B4-BE49-F238E27FC236}">
                <a16:creationId xmlns:a16="http://schemas.microsoft.com/office/drawing/2014/main" id="{4442D117-5DFB-40DA-95E7-5423607C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038" y="410967"/>
            <a:ext cx="4051930" cy="282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1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7F8CA-B26F-4D88-A97D-06F9896EF595}"/>
              </a:ext>
            </a:extLst>
          </p:cNvPr>
          <p:cNvSpPr>
            <a:spLocks noGrp="1"/>
          </p:cNvSpPr>
          <p:nvPr>
            <p:ph type="title"/>
          </p:nvPr>
        </p:nvSpPr>
        <p:spPr/>
        <p:txBody>
          <a:bodyPr/>
          <a:lstStyle/>
          <a:p>
            <a:r>
              <a:rPr lang="en-US" dirty="0"/>
              <a:t>Pupil Size</a:t>
            </a:r>
          </a:p>
        </p:txBody>
      </p:sp>
      <p:sp>
        <p:nvSpPr>
          <p:cNvPr id="4" name="Inhaltsplatzhalter 3">
            <a:extLst>
              <a:ext uri="{FF2B5EF4-FFF2-40B4-BE49-F238E27FC236}">
                <a16:creationId xmlns:a16="http://schemas.microsoft.com/office/drawing/2014/main" id="{709FAA93-5B19-4619-A767-7B250BE7C553}"/>
              </a:ext>
            </a:extLst>
          </p:cNvPr>
          <p:cNvSpPr>
            <a:spLocks noGrp="1"/>
          </p:cNvSpPr>
          <p:nvPr>
            <p:ph idx="10"/>
          </p:nvPr>
        </p:nvSpPr>
        <p:spPr/>
        <p:txBody>
          <a:bodyPr/>
          <a:lstStyle/>
          <a:p>
            <a:endParaRPr lang="en-US"/>
          </a:p>
        </p:txBody>
      </p:sp>
      <p:graphicFrame>
        <p:nvGraphicFramePr>
          <p:cNvPr id="5" name="Inhaltsplatzhalter 8">
            <a:extLst>
              <a:ext uri="{FF2B5EF4-FFF2-40B4-BE49-F238E27FC236}">
                <a16:creationId xmlns:a16="http://schemas.microsoft.com/office/drawing/2014/main" id="{F9390C3B-0935-49DC-98B0-56B5A8236CBD}"/>
              </a:ext>
            </a:extLst>
          </p:cNvPr>
          <p:cNvGraphicFramePr>
            <a:graphicFrameLocks/>
          </p:cNvGraphicFramePr>
          <p:nvPr>
            <p:extLst>
              <p:ext uri="{D42A27DB-BD31-4B8C-83A1-F6EECF244321}">
                <p14:modId xmlns:p14="http://schemas.microsoft.com/office/powerpoint/2010/main" val="2357640316"/>
              </p:ext>
            </p:extLst>
          </p:nvPr>
        </p:nvGraphicFramePr>
        <p:xfrm>
          <a:off x="618796" y="1753985"/>
          <a:ext cx="4880225" cy="4129466"/>
        </p:xfrm>
        <a:graphic>
          <a:graphicData uri="http://schemas.openxmlformats.org/drawingml/2006/table">
            <a:tbl>
              <a:tblPr/>
              <a:tblGrid>
                <a:gridCol w="976045">
                  <a:extLst>
                    <a:ext uri="{9D8B030D-6E8A-4147-A177-3AD203B41FA5}">
                      <a16:colId xmlns:a16="http://schemas.microsoft.com/office/drawing/2014/main" val="1876398991"/>
                    </a:ext>
                  </a:extLst>
                </a:gridCol>
                <a:gridCol w="976045">
                  <a:extLst>
                    <a:ext uri="{9D8B030D-6E8A-4147-A177-3AD203B41FA5}">
                      <a16:colId xmlns:a16="http://schemas.microsoft.com/office/drawing/2014/main" val="3372313429"/>
                    </a:ext>
                  </a:extLst>
                </a:gridCol>
                <a:gridCol w="976045">
                  <a:extLst>
                    <a:ext uri="{9D8B030D-6E8A-4147-A177-3AD203B41FA5}">
                      <a16:colId xmlns:a16="http://schemas.microsoft.com/office/drawing/2014/main" val="382564714"/>
                    </a:ext>
                  </a:extLst>
                </a:gridCol>
                <a:gridCol w="976045">
                  <a:extLst>
                    <a:ext uri="{9D8B030D-6E8A-4147-A177-3AD203B41FA5}">
                      <a16:colId xmlns:a16="http://schemas.microsoft.com/office/drawing/2014/main" val="4108957759"/>
                    </a:ext>
                  </a:extLst>
                </a:gridCol>
                <a:gridCol w="976045">
                  <a:extLst>
                    <a:ext uri="{9D8B030D-6E8A-4147-A177-3AD203B41FA5}">
                      <a16:colId xmlns:a16="http://schemas.microsoft.com/office/drawing/2014/main" val="1297752956"/>
                    </a:ext>
                  </a:extLst>
                </a:gridCol>
              </a:tblGrid>
              <a:tr h="341818">
                <a:tc gridSpan="5">
                  <a:txBody>
                    <a:bodyPr/>
                    <a:lstStyle/>
                    <a:p>
                      <a:pPr algn="l"/>
                      <a:r>
                        <a:rPr lang="en-US" sz="1700">
                          <a:effectLst/>
                        </a:rPr>
                        <a:t>Independent Samples T-Test </a:t>
                      </a:r>
                    </a:p>
                  </a:txBody>
                  <a:tcPr marL="85053" marR="85053" marT="42527" marB="42527"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1617262683"/>
                  </a:ext>
                </a:extLst>
              </a:tr>
              <a:tr h="341818">
                <a:tc>
                  <a:txBody>
                    <a:bodyPr/>
                    <a:lstStyle/>
                    <a:p>
                      <a:pPr algn="ctr"/>
                      <a:endParaRPr lang="en-US" sz="1700">
                        <a:effectLst/>
                      </a:endParaRPr>
                    </a:p>
                  </a:txBody>
                  <a:tcPr marL="85053" marR="85053" marT="42527" marB="4252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700">
                          <a:effectLst/>
                        </a:rPr>
                        <a:t>t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df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gridSpan="2">
                  <a:txBody>
                    <a:bodyPr/>
                    <a:lstStyle/>
                    <a:p>
                      <a:pPr algn="ctr"/>
                      <a:r>
                        <a:rPr lang="en-US" sz="1700">
                          <a:effectLst/>
                        </a:rPr>
                        <a:t>p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36506242"/>
                  </a:ext>
                </a:extLst>
              </a:tr>
              <a:tr h="341818">
                <a:tc>
                  <a:txBody>
                    <a:bodyPr/>
                    <a:lstStyle/>
                    <a:p>
                      <a:pPr algn="l"/>
                      <a:r>
                        <a:rPr lang="en-US" sz="1700">
                          <a:effectLst/>
                        </a:rPr>
                        <a:t>RMSE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-0.224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69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0.823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sz="1700">
                        <a:effectLst/>
                      </a:endParaRP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27066368"/>
                  </a:ext>
                </a:extLst>
              </a:tr>
              <a:tr h="599154">
                <a:tc>
                  <a:txBody>
                    <a:bodyPr/>
                    <a:lstStyle/>
                    <a:p>
                      <a:pPr algn="l"/>
                      <a:r>
                        <a:rPr lang="en-US" sz="1700">
                          <a:effectLst/>
                        </a:rPr>
                        <a:t>Power [0-3 Hz] </a:t>
                      </a:r>
                    </a:p>
                  </a:txBody>
                  <a:tcPr marL="85053" marR="85053" marT="42527" marB="42527" anchor="ctr">
                    <a:lnL>
                      <a:noFill/>
                    </a:lnL>
                    <a:lnR>
                      <a:noFill/>
                    </a:lnR>
                    <a:lnT>
                      <a:noFill/>
                    </a:lnT>
                    <a:lnB>
                      <a:noFill/>
                    </a:lnB>
                  </a:tcPr>
                </a:tc>
                <a:tc>
                  <a:txBody>
                    <a:bodyPr/>
                    <a:lstStyle/>
                    <a:p>
                      <a:pPr algn="r"/>
                      <a:r>
                        <a:rPr lang="en-US" sz="1700">
                          <a:effectLst/>
                        </a:rPr>
                        <a:t>-0.923 </a:t>
                      </a:r>
                    </a:p>
                  </a:txBody>
                  <a:tcPr marL="85053" marR="85053" marT="42527" marB="42527" anchor="ctr">
                    <a:lnL>
                      <a:noFill/>
                    </a:lnL>
                    <a:lnR>
                      <a:noFill/>
                    </a:lnR>
                    <a:lnT>
                      <a:noFill/>
                    </a:lnT>
                    <a:lnB>
                      <a:noFill/>
                    </a:lnB>
                  </a:tcPr>
                </a:tc>
                <a:tc>
                  <a:txBody>
                    <a:bodyPr/>
                    <a:lstStyle/>
                    <a:p>
                      <a:pPr algn="r"/>
                      <a:r>
                        <a:rPr lang="en-US" sz="1700">
                          <a:effectLst/>
                        </a:rPr>
                        <a:t>69 </a:t>
                      </a:r>
                    </a:p>
                  </a:txBody>
                  <a:tcPr marL="85053" marR="85053" marT="42527" marB="42527" anchor="ctr">
                    <a:lnL>
                      <a:noFill/>
                    </a:lnL>
                    <a:lnR>
                      <a:noFill/>
                    </a:lnR>
                    <a:lnT>
                      <a:noFill/>
                    </a:lnT>
                    <a:lnB>
                      <a:noFill/>
                    </a:lnB>
                  </a:tcPr>
                </a:tc>
                <a:tc>
                  <a:txBody>
                    <a:bodyPr/>
                    <a:lstStyle/>
                    <a:p>
                      <a:pPr algn="r"/>
                      <a:r>
                        <a:rPr lang="en-US" sz="1700">
                          <a:effectLst/>
                        </a:rPr>
                        <a:t>0.359 </a:t>
                      </a:r>
                    </a:p>
                  </a:txBody>
                  <a:tcPr marL="85053" marR="85053" marT="42527" marB="42527" anchor="ctr">
                    <a:lnL>
                      <a:noFill/>
                    </a:lnL>
                    <a:lnR>
                      <a:noFill/>
                    </a:lnR>
                    <a:lnT>
                      <a:noFill/>
                    </a:lnT>
                    <a:lnB>
                      <a:noFill/>
                    </a:lnB>
                  </a:tcPr>
                </a:tc>
                <a:tc>
                  <a:txBody>
                    <a:bodyPr/>
                    <a:lstStyle/>
                    <a:p>
                      <a:pPr algn="l"/>
                      <a:endParaRPr lang="en-US" sz="1700">
                        <a:effectLst/>
                      </a:endParaRPr>
                    </a:p>
                  </a:txBody>
                  <a:tcPr marL="85053" marR="85053" marT="42527" marB="42527" anchor="ctr">
                    <a:lnL>
                      <a:noFill/>
                    </a:lnL>
                    <a:lnR>
                      <a:noFill/>
                    </a:lnR>
                    <a:lnT>
                      <a:noFill/>
                    </a:lnT>
                    <a:lnB>
                      <a:noFill/>
                    </a:lnB>
                  </a:tcPr>
                </a:tc>
                <a:extLst>
                  <a:ext uri="{0D108BD9-81ED-4DB2-BD59-A6C34878D82A}">
                    <a16:rowId xmlns:a16="http://schemas.microsoft.com/office/drawing/2014/main" val="2287295366"/>
                  </a:ext>
                </a:extLst>
              </a:tr>
              <a:tr h="599154">
                <a:tc>
                  <a:txBody>
                    <a:bodyPr/>
                    <a:lstStyle/>
                    <a:p>
                      <a:pPr algn="l"/>
                      <a:r>
                        <a:rPr lang="en-US" sz="1700">
                          <a:effectLst/>
                        </a:rPr>
                        <a:t>Power [4-12 Hz] </a:t>
                      </a:r>
                    </a:p>
                  </a:txBody>
                  <a:tcPr marL="85053" marR="85053" marT="42527" marB="42527" anchor="ctr">
                    <a:lnL>
                      <a:noFill/>
                    </a:lnL>
                    <a:lnR>
                      <a:noFill/>
                    </a:lnR>
                    <a:lnT>
                      <a:noFill/>
                    </a:lnT>
                    <a:lnB>
                      <a:noFill/>
                    </a:lnB>
                  </a:tcPr>
                </a:tc>
                <a:tc>
                  <a:txBody>
                    <a:bodyPr/>
                    <a:lstStyle/>
                    <a:p>
                      <a:pPr algn="r"/>
                      <a:r>
                        <a:rPr lang="en-US" sz="1700">
                          <a:effectLst/>
                        </a:rPr>
                        <a:t>-4.217 </a:t>
                      </a:r>
                    </a:p>
                  </a:txBody>
                  <a:tcPr marL="85053" marR="85053" marT="42527" marB="42527" anchor="ctr">
                    <a:lnL>
                      <a:noFill/>
                    </a:lnL>
                    <a:lnR>
                      <a:noFill/>
                    </a:lnR>
                    <a:lnT>
                      <a:noFill/>
                    </a:lnT>
                    <a:lnB>
                      <a:noFill/>
                    </a:lnB>
                  </a:tcPr>
                </a:tc>
                <a:tc>
                  <a:txBody>
                    <a:bodyPr/>
                    <a:lstStyle/>
                    <a:p>
                      <a:pPr algn="r"/>
                      <a:r>
                        <a:rPr lang="en-US" sz="1700">
                          <a:effectLst/>
                        </a:rPr>
                        <a:t>69 </a:t>
                      </a:r>
                    </a:p>
                  </a:txBody>
                  <a:tcPr marL="85053" marR="85053" marT="42527" marB="42527" anchor="ctr">
                    <a:lnL>
                      <a:noFill/>
                    </a:lnL>
                    <a:lnR>
                      <a:noFill/>
                    </a:lnR>
                    <a:lnT>
                      <a:noFill/>
                    </a:lnT>
                    <a:lnB>
                      <a:noFill/>
                    </a:lnB>
                  </a:tcPr>
                </a:tc>
                <a:tc>
                  <a:txBody>
                    <a:bodyPr/>
                    <a:lstStyle/>
                    <a:p>
                      <a:pPr algn="r"/>
                      <a:r>
                        <a:rPr lang="en-US" sz="1700">
                          <a:effectLst/>
                        </a:rPr>
                        <a:t>&lt; .001 </a:t>
                      </a:r>
                    </a:p>
                  </a:txBody>
                  <a:tcPr marL="85053" marR="85053" marT="42527" marB="42527" anchor="ctr">
                    <a:lnL>
                      <a:noFill/>
                    </a:lnL>
                    <a:lnR>
                      <a:noFill/>
                    </a:lnR>
                    <a:lnT>
                      <a:noFill/>
                    </a:lnT>
                    <a:lnB>
                      <a:noFill/>
                    </a:lnB>
                  </a:tcPr>
                </a:tc>
                <a:tc>
                  <a:txBody>
                    <a:bodyPr/>
                    <a:lstStyle/>
                    <a:p>
                      <a:pPr algn="l"/>
                      <a:r>
                        <a:rPr lang="en-US" sz="1700">
                          <a:effectLst/>
                        </a:rPr>
                        <a:t>ᵃ </a:t>
                      </a:r>
                    </a:p>
                  </a:txBody>
                  <a:tcPr marL="85053" marR="85053" marT="42527" marB="42527" anchor="ctr">
                    <a:lnL>
                      <a:noFill/>
                    </a:lnL>
                    <a:lnR>
                      <a:noFill/>
                    </a:lnR>
                    <a:lnT>
                      <a:noFill/>
                    </a:lnT>
                    <a:lnB>
                      <a:noFill/>
                    </a:lnB>
                  </a:tcPr>
                </a:tc>
                <a:extLst>
                  <a:ext uri="{0D108BD9-81ED-4DB2-BD59-A6C34878D82A}">
                    <a16:rowId xmlns:a16="http://schemas.microsoft.com/office/drawing/2014/main" val="212342722"/>
                  </a:ext>
                </a:extLst>
              </a:tr>
              <a:tr h="599154">
                <a:tc>
                  <a:txBody>
                    <a:bodyPr/>
                    <a:lstStyle/>
                    <a:p>
                      <a:pPr algn="l"/>
                      <a:r>
                        <a:rPr lang="en-US" sz="1700" dirty="0" err="1">
                          <a:effectLst/>
                        </a:rPr>
                        <a:t>Pupilsize</a:t>
                      </a:r>
                      <a:endParaRPr lang="en-US" sz="1700" dirty="0">
                        <a:effectLst/>
                      </a:endParaRPr>
                    </a:p>
                  </a:txBody>
                  <a:tcPr marL="85053" marR="85053" marT="42527" marB="42527" anchor="ctr">
                    <a:lnL>
                      <a:noFill/>
                    </a:lnL>
                    <a:lnR>
                      <a:noFill/>
                    </a:lnR>
                    <a:lnT>
                      <a:noFill/>
                    </a:lnT>
                    <a:lnB>
                      <a:noFill/>
                    </a:lnB>
                  </a:tcPr>
                </a:tc>
                <a:tc>
                  <a:txBody>
                    <a:bodyPr/>
                    <a:lstStyle/>
                    <a:p>
                      <a:pPr algn="r"/>
                      <a:r>
                        <a:rPr lang="en-US" sz="1700" dirty="0">
                          <a:effectLst/>
                        </a:rPr>
                        <a:t>-2.270 </a:t>
                      </a:r>
                    </a:p>
                  </a:txBody>
                  <a:tcPr marL="85053" marR="85053" marT="42527" marB="42527" anchor="ctr">
                    <a:lnL>
                      <a:noFill/>
                    </a:lnL>
                    <a:lnR>
                      <a:noFill/>
                    </a:lnR>
                    <a:lnT>
                      <a:noFill/>
                    </a:lnT>
                    <a:lnB>
                      <a:noFill/>
                    </a:lnB>
                  </a:tcPr>
                </a:tc>
                <a:tc>
                  <a:txBody>
                    <a:bodyPr/>
                    <a:lstStyle/>
                    <a:p>
                      <a:pPr algn="r"/>
                      <a:r>
                        <a:rPr lang="en-US" sz="1700" dirty="0">
                          <a:effectLst/>
                        </a:rPr>
                        <a:t>42 </a:t>
                      </a:r>
                    </a:p>
                  </a:txBody>
                  <a:tcPr marL="85053" marR="85053" marT="42527" marB="42527" anchor="ctr">
                    <a:lnL>
                      <a:noFill/>
                    </a:lnL>
                    <a:lnR>
                      <a:noFill/>
                    </a:lnR>
                    <a:lnT>
                      <a:noFill/>
                    </a:lnT>
                    <a:lnB>
                      <a:noFill/>
                    </a:lnB>
                  </a:tcPr>
                </a:tc>
                <a:tc>
                  <a:txBody>
                    <a:bodyPr/>
                    <a:lstStyle/>
                    <a:p>
                      <a:pPr algn="r"/>
                      <a:r>
                        <a:rPr lang="en-US" sz="1700" dirty="0">
                          <a:effectLst/>
                        </a:rPr>
                        <a:t>0.028 </a:t>
                      </a:r>
                    </a:p>
                  </a:txBody>
                  <a:tcPr marL="85053" marR="85053" marT="42527" marB="42527" anchor="ctr">
                    <a:lnL>
                      <a:noFill/>
                    </a:lnL>
                    <a:lnR>
                      <a:noFill/>
                    </a:lnR>
                    <a:lnT>
                      <a:noFill/>
                    </a:lnT>
                    <a:lnB>
                      <a:noFill/>
                    </a:lnB>
                  </a:tcPr>
                </a:tc>
                <a:tc>
                  <a:txBody>
                    <a:bodyPr/>
                    <a:lstStyle/>
                    <a:p>
                      <a:pPr algn="l"/>
                      <a:r>
                        <a:rPr lang="en-US" sz="1700" dirty="0">
                          <a:effectLst/>
                        </a:rPr>
                        <a:t>ᵃ </a:t>
                      </a:r>
                    </a:p>
                  </a:txBody>
                  <a:tcPr marL="85053" marR="85053" marT="42527" marB="42527" anchor="ctr">
                    <a:lnL>
                      <a:noFill/>
                    </a:lnL>
                    <a:lnR>
                      <a:noFill/>
                    </a:lnR>
                    <a:lnT>
                      <a:noFill/>
                    </a:lnT>
                    <a:lnB>
                      <a:noFill/>
                    </a:lnB>
                  </a:tcPr>
                </a:tc>
                <a:extLst>
                  <a:ext uri="{0D108BD9-81ED-4DB2-BD59-A6C34878D82A}">
                    <a16:rowId xmlns:a16="http://schemas.microsoft.com/office/drawing/2014/main" val="1032143197"/>
                  </a:ext>
                </a:extLst>
              </a:tr>
              <a:tr h="341818">
                <a:tc gridSpan="5">
                  <a:txBody>
                    <a:bodyPr/>
                    <a:lstStyle/>
                    <a:p>
                      <a:pPr algn="r"/>
                      <a:endParaRPr lang="en-US" sz="1700" dirty="0">
                        <a:effectLst/>
                      </a:endParaRPr>
                    </a:p>
                  </a:txBody>
                  <a:tcPr marL="85053" marR="85053" marT="42527" marB="42527"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extLst>
                  <a:ext uri="{0D108BD9-81ED-4DB2-BD59-A6C34878D82A}">
                    <a16:rowId xmlns:a16="http://schemas.microsoft.com/office/drawing/2014/main" val="2917634234"/>
                  </a:ext>
                </a:extLst>
              </a:tr>
              <a:tr h="341818">
                <a:tc gridSpan="5">
                  <a:txBody>
                    <a:bodyPr/>
                    <a:lstStyle/>
                    <a:p>
                      <a:pPr algn="l"/>
                      <a:r>
                        <a:rPr lang="en-US" sz="1700" i="1">
                          <a:effectLst/>
                        </a:rPr>
                        <a:t>Note. </a:t>
                      </a:r>
                      <a:r>
                        <a:rPr lang="en-US" sz="1700">
                          <a:effectLst/>
                        </a:rPr>
                        <a:t> Student's t-test. </a:t>
                      </a:r>
                    </a:p>
                  </a:txBody>
                  <a:tcPr marL="85053" marR="85053" marT="42527" marB="42527"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882662270"/>
                  </a:ext>
                </a:extLst>
              </a:tr>
              <a:tr h="341818">
                <a:tc gridSpan="5">
                  <a:txBody>
                    <a:bodyPr/>
                    <a:lstStyle/>
                    <a:p>
                      <a:pPr algn="l"/>
                      <a:r>
                        <a:rPr lang="en-US" sz="1700" dirty="0">
                          <a:effectLst/>
                        </a:rPr>
                        <a:t>ᵃ </a:t>
                      </a:r>
                      <a:r>
                        <a:rPr lang="en-US" sz="1700" dirty="0" err="1">
                          <a:effectLst/>
                        </a:rPr>
                        <a:t>Levene's</a:t>
                      </a:r>
                      <a:r>
                        <a:rPr lang="en-US" sz="1700" dirty="0">
                          <a:effectLst/>
                        </a:rPr>
                        <a:t> test is significant (p &lt; .05), suggesting a violation of the equal variance assumption </a:t>
                      </a:r>
                    </a:p>
                  </a:txBody>
                  <a:tcPr marL="85053" marR="85053" marT="42527" marB="42527" anchor="ctr">
                    <a:lnL>
                      <a:noFill/>
                    </a:lnL>
                    <a:lnR>
                      <a:noFill/>
                    </a:lnR>
                    <a:lnT>
                      <a:noFill/>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2318464248"/>
                  </a:ext>
                </a:extLst>
              </a:tr>
            </a:tbl>
          </a:graphicData>
        </a:graphic>
      </p:graphicFrame>
      <p:pic>
        <p:nvPicPr>
          <p:cNvPr id="7" name="Grafik 6">
            <a:extLst>
              <a:ext uri="{FF2B5EF4-FFF2-40B4-BE49-F238E27FC236}">
                <a16:creationId xmlns:a16="http://schemas.microsoft.com/office/drawing/2014/main" id="{5DF41576-05C3-4CDC-B713-FCFF2BCA05EC}"/>
              </a:ext>
            </a:extLst>
          </p:cNvPr>
          <p:cNvPicPr>
            <a:picLocks noChangeAspect="1"/>
          </p:cNvPicPr>
          <p:nvPr/>
        </p:nvPicPr>
        <p:blipFill>
          <a:blip r:embed="rId2"/>
          <a:stretch>
            <a:fillRect/>
          </a:stretch>
        </p:blipFill>
        <p:spPr>
          <a:xfrm>
            <a:off x="6403183" y="212293"/>
            <a:ext cx="4603619" cy="3069079"/>
          </a:xfrm>
          <a:prstGeom prst="rect">
            <a:avLst/>
          </a:prstGeom>
          <a:ln w="57150">
            <a:solidFill>
              <a:schemeClr val="accent4"/>
            </a:solidFill>
          </a:ln>
        </p:spPr>
      </p:pic>
      <p:pic>
        <p:nvPicPr>
          <p:cNvPr id="9" name="Grafik 8">
            <a:extLst>
              <a:ext uri="{FF2B5EF4-FFF2-40B4-BE49-F238E27FC236}">
                <a16:creationId xmlns:a16="http://schemas.microsoft.com/office/drawing/2014/main" id="{302A48C1-BC28-419D-9C18-040E166CECCF}"/>
              </a:ext>
            </a:extLst>
          </p:cNvPr>
          <p:cNvPicPr>
            <a:picLocks noChangeAspect="1"/>
          </p:cNvPicPr>
          <p:nvPr/>
        </p:nvPicPr>
        <p:blipFill>
          <a:blip r:embed="rId3"/>
          <a:stretch>
            <a:fillRect/>
          </a:stretch>
        </p:blipFill>
        <p:spPr>
          <a:xfrm>
            <a:off x="6403182" y="3556466"/>
            <a:ext cx="4603620" cy="3069080"/>
          </a:xfrm>
          <a:prstGeom prst="rect">
            <a:avLst/>
          </a:prstGeom>
          <a:ln w="57150">
            <a:solidFill>
              <a:schemeClr val="accent3"/>
            </a:solidFill>
          </a:ln>
        </p:spPr>
      </p:pic>
    </p:spTree>
    <p:extLst>
      <p:ext uri="{BB962C8B-B14F-4D97-AF65-F5344CB8AC3E}">
        <p14:creationId xmlns:p14="http://schemas.microsoft.com/office/powerpoint/2010/main" val="4215090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D2356-506E-4E10-9781-01888B82258A}"/>
              </a:ext>
            </a:extLst>
          </p:cNvPr>
          <p:cNvSpPr>
            <a:spLocks noGrp="1"/>
          </p:cNvSpPr>
          <p:nvPr>
            <p:ph type="title"/>
          </p:nvPr>
        </p:nvSpPr>
        <p:spPr/>
        <p:txBody>
          <a:bodyPr/>
          <a:lstStyle/>
          <a:p>
            <a:r>
              <a:rPr lang="en-US" dirty="0"/>
              <a:t>Single trial pupil</a:t>
            </a:r>
          </a:p>
        </p:txBody>
      </p:sp>
      <p:pic>
        <p:nvPicPr>
          <p:cNvPr id="6" name="Inhaltsplatzhalter 5">
            <a:extLst>
              <a:ext uri="{FF2B5EF4-FFF2-40B4-BE49-F238E27FC236}">
                <a16:creationId xmlns:a16="http://schemas.microsoft.com/office/drawing/2014/main" id="{82893516-BC22-4AD1-9FC4-7049409EE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091" y="1449715"/>
            <a:ext cx="8575817" cy="5715599"/>
          </a:xfrm>
        </p:spPr>
      </p:pic>
      <p:sp>
        <p:nvSpPr>
          <p:cNvPr id="4" name="Inhaltsplatzhalter 3">
            <a:extLst>
              <a:ext uri="{FF2B5EF4-FFF2-40B4-BE49-F238E27FC236}">
                <a16:creationId xmlns:a16="http://schemas.microsoft.com/office/drawing/2014/main" id="{2A21957C-B844-4656-9B87-5C751F633C27}"/>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317849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8031CA-2851-4035-8688-BEEB26978836}"/>
              </a:ext>
            </a:extLst>
          </p:cNvPr>
          <p:cNvSpPr>
            <a:spLocks noGrp="1"/>
          </p:cNvSpPr>
          <p:nvPr>
            <p:ph type="title"/>
          </p:nvPr>
        </p:nvSpPr>
        <p:spPr/>
        <p:txBody>
          <a:bodyPr/>
          <a:lstStyle/>
          <a:p>
            <a:r>
              <a:rPr lang="en-US" dirty="0"/>
              <a:t>Supplementary </a:t>
            </a:r>
            <a:r>
              <a:rPr lang="en-US" dirty="0" err="1"/>
              <a:t>Dirkx</a:t>
            </a:r>
            <a:r>
              <a:rPr lang="en-US" dirty="0"/>
              <a:t> ea.</a:t>
            </a:r>
          </a:p>
        </p:txBody>
      </p:sp>
      <p:sp>
        <p:nvSpPr>
          <p:cNvPr id="3" name="Inhaltsplatzhalter 2">
            <a:extLst>
              <a:ext uri="{FF2B5EF4-FFF2-40B4-BE49-F238E27FC236}">
                <a16:creationId xmlns:a16="http://schemas.microsoft.com/office/drawing/2014/main" id="{6473C515-0ED9-419A-A442-9AC74CD68ABE}"/>
              </a:ext>
            </a:extLst>
          </p:cNvPr>
          <p:cNvSpPr>
            <a:spLocks noGrp="1"/>
          </p:cNvSpPr>
          <p:nvPr>
            <p:ph idx="1"/>
          </p:nvPr>
        </p:nvSpPr>
        <p:spPr>
          <a:xfrm>
            <a:off x="838200" y="1753985"/>
            <a:ext cx="10515600" cy="4788858"/>
          </a:xfrm>
        </p:spPr>
        <p:txBody>
          <a:bodyPr>
            <a:normAutofit fontScale="55000" lnSpcReduction="20000"/>
          </a:bodyPr>
          <a:lstStyle/>
          <a:p>
            <a:r>
              <a:rPr lang="en-US" sz="4400" dirty="0"/>
              <a:t>Supplement 3 – Pupil diameter versus luminance </a:t>
            </a:r>
          </a:p>
          <a:p>
            <a:endParaRPr lang="en-US" dirty="0"/>
          </a:p>
          <a:p>
            <a:pPr marL="0" indent="0">
              <a:lnSpc>
                <a:spcPct val="170000"/>
              </a:lnSpc>
              <a:buNone/>
            </a:pPr>
            <a:r>
              <a:rPr lang="en-US" dirty="0"/>
              <a:t>We investigated the relationship between pupil diameter and luminance during the various trials by calculating the average pixel intensity per trial. Specifically, we used </a:t>
            </a:r>
            <a:r>
              <a:rPr lang="en-US" dirty="0" err="1"/>
              <a:t>matlab</a:t>
            </a:r>
            <a:r>
              <a:rPr lang="en-US" dirty="0"/>
              <a:t> to load 32bit screenshots of each trial which revealed the RGB values for every pixel ([0 0 0] representing a black pixel and [255 255 255] a white). This showed that the average pixel value was slightly larger for the rest trials compared to any of the cognitive load trial (supplementary table 2). However, there was no relationship between the average pixel value and pupil diameter for each cognitive load trial (supplementary figure 2A), nor was there a significant correlation between the relative increase in pupil diameter (cognitive load minus the preceding rest trial) and relative decrease in pixel intensity (supplementary figure 2B). If anything, pupil diameter increased more for cognitive load trials that showed little difference in pixel intensity compared to the rest trial (supplementary figure 2B), emphasizing that these effect are unrelated to luminance. </a:t>
            </a:r>
          </a:p>
        </p:txBody>
      </p:sp>
    </p:spTree>
    <p:extLst>
      <p:ext uri="{BB962C8B-B14F-4D97-AF65-F5344CB8AC3E}">
        <p14:creationId xmlns:p14="http://schemas.microsoft.com/office/powerpoint/2010/main" val="382260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C8780-3AF9-4DF8-85E7-237563A04612}"/>
              </a:ext>
            </a:extLst>
          </p:cNvPr>
          <p:cNvSpPr>
            <a:spLocks noGrp="1"/>
          </p:cNvSpPr>
          <p:nvPr>
            <p:ph type="title"/>
          </p:nvPr>
        </p:nvSpPr>
        <p:spPr/>
        <p:txBody>
          <a:bodyPr/>
          <a:lstStyle/>
          <a:p>
            <a:r>
              <a:rPr lang="en-US" dirty="0"/>
              <a:t>Paradigm</a:t>
            </a:r>
          </a:p>
        </p:txBody>
      </p:sp>
      <p:sp>
        <p:nvSpPr>
          <p:cNvPr id="3" name="Inhaltsplatzhalter 2">
            <a:extLst>
              <a:ext uri="{FF2B5EF4-FFF2-40B4-BE49-F238E27FC236}">
                <a16:creationId xmlns:a16="http://schemas.microsoft.com/office/drawing/2014/main" id="{55FA7904-82DC-441E-AAAF-8C623F91C9E9}"/>
              </a:ext>
            </a:extLst>
          </p:cNvPr>
          <p:cNvSpPr>
            <a:spLocks noGrp="1"/>
          </p:cNvSpPr>
          <p:nvPr>
            <p:ph idx="1"/>
          </p:nvPr>
        </p:nvSpPr>
        <p:spPr>
          <a:xfrm>
            <a:off x="4096962" y="567577"/>
            <a:ext cx="7305941" cy="5925502"/>
          </a:xfrm>
        </p:spPr>
        <p:txBody>
          <a:bodyPr>
            <a:normAutofit fontScale="85000" lnSpcReduction="20000"/>
          </a:bodyPr>
          <a:lstStyle/>
          <a:p>
            <a:pPr marL="0" indent="0">
              <a:buNone/>
            </a:pPr>
            <a:r>
              <a:rPr lang="en-US" u="sng" dirty="0"/>
              <a:t>Task</a:t>
            </a:r>
          </a:p>
          <a:p>
            <a:r>
              <a:rPr lang="en-US" dirty="0"/>
              <a:t>6s “hit &amp; hold” target with thumb &amp; index finger</a:t>
            </a:r>
          </a:p>
          <a:p>
            <a:r>
              <a:rPr lang="en-US" dirty="0">
                <a:solidFill>
                  <a:schemeClr val="bg1">
                    <a:lumMod val="50000"/>
                  </a:schemeClr>
                </a:solidFill>
              </a:rPr>
              <a:t>Archer: 30s “hit &amp; hold” target with whole hand</a:t>
            </a:r>
          </a:p>
          <a:p>
            <a:pPr marL="0" indent="0">
              <a:buNone/>
            </a:pPr>
            <a:endParaRPr lang="en-US" u="sng" dirty="0"/>
          </a:p>
          <a:p>
            <a:pPr marL="0" indent="0">
              <a:buNone/>
            </a:pPr>
            <a:endParaRPr lang="en-US" u="sng" dirty="0"/>
          </a:p>
          <a:p>
            <a:pPr marL="0" indent="0">
              <a:buNone/>
            </a:pPr>
            <a:r>
              <a:rPr lang="en-US" u="sng" dirty="0"/>
              <a:t>Manipulations</a:t>
            </a:r>
          </a:p>
          <a:p>
            <a:r>
              <a:rPr lang="en-US" dirty="0"/>
              <a:t>Visual gain (viewing angle)</a:t>
            </a:r>
          </a:p>
          <a:p>
            <a:pPr lvl="1"/>
            <a:r>
              <a:rPr lang="en-US" dirty="0"/>
              <a:t>Uniformly distributed between 12.9° &amp; 1.3°</a:t>
            </a:r>
          </a:p>
          <a:p>
            <a:pPr lvl="1"/>
            <a:r>
              <a:rPr lang="en-US" dirty="0">
                <a:solidFill>
                  <a:schemeClr val="bg1">
                    <a:lumMod val="50000"/>
                  </a:schemeClr>
                </a:solidFill>
              </a:rPr>
              <a:t>Archer: 2 conditions – 0.039° &amp; 6.9°</a:t>
            </a:r>
          </a:p>
          <a:p>
            <a:pPr lvl="1"/>
            <a:endParaRPr lang="en-US" dirty="0">
              <a:solidFill>
                <a:schemeClr val="bg1">
                  <a:lumMod val="50000"/>
                </a:schemeClr>
              </a:solidFill>
            </a:endParaRPr>
          </a:p>
          <a:p>
            <a:r>
              <a:rPr lang="en-US" dirty="0"/>
              <a:t>Max force (MVC)</a:t>
            </a:r>
          </a:p>
          <a:p>
            <a:pPr lvl="1"/>
            <a:r>
              <a:rPr lang="en-US" dirty="0"/>
              <a:t>15, 20 &amp; 25 % of a 3 trial average of 3 seconds</a:t>
            </a:r>
          </a:p>
          <a:p>
            <a:pPr lvl="1"/>
            <a:r>
              <a:rPr lang="en-US" dirty="0">
                <a:solidFill>
                  <a:schemeClr val="bg1">
                    <a:lumMod val="50000"/>
                  </a:schemeClr>
                </a:solidFill>
              </a:rPr>
              <a:t>Archer: only 15%</a:t>
            </a:r>
          </a:p>
          <a:p>
            <a:pPr marL="457200" lvl="1" indent="0">
              <a:buNone/>
            </a:pPr>
            <a:endParaRPr lang="en-US" dirty="0">
              <a:solidFill>
                <a:schemeClr val="bg1">
                  <a:lumMod val="50000"/>
                </a:schemeClr>
              </a:solidFill>
            </a:endParaRPr>
          </a:p>
          <a:p>
            <a:r>
              <a:rPr lang="en-US" dirty="0"/>
              <a:t>Feedback</a:t>
            </a:r>
          </a:p>
          <a:p>
            <a:pPr lvl="1"/>
            <a:r>
              <a:rPr lang="en-US" dirty="0"/>
              <a:t>Visual, auditory &amp; combined</a:t>
            </a:r>
          </a:p>
          <a:p>
            <a:pPr lvl="1"/>
            <a:r>
              <a:rPr lang="en-US" dirty="0">
                <a:solidFill>
                  <a:schemeClr val="bg1">
                    <a:lumMod val="50000"/>
                  </a:schemeClr>
                </a:solidFill>
              </a:rPr>
              <a:t>Archer: only visual</a:t>
            </a:r>
          </a:p>
          <a:p>
            <a:pPr marL="0" indent="0">
              <a:buNone/>
            </a:pPr>
            <a:endParaRPr lang="en-US" dirty="0">
              <a:solidFill>
                <a:schemeClr val="bg1">
                  <a:lumMod val="50000"/>
                </a:schemeClr>
              </a:solidFill>
            </a:endParaRPr>
          </a:p>
          <a:p>
            <a:pPr lvl="1"/>
            <a:endParaRPr lang="en-US" dirty="0">
              <a:solidFill>
                <a:schemeClr val="bg1">
                  <a:lumMod val="50000"/>
                </a:schemeClr>
              </a:solidFill>
            </a:endParaRPr>
          </a:p>
        </p:txBody>
      </p:sp>
      <p:grpSp>
        <p:nvGrpSpPr>
          <p:cNvPr id="21" name="Gruppieren 20">
            <a:extLst>
              <a:ext uri="{FF2B5EF4-FFF2-40B4-BE49-F238E27FC236}">
                <a16:creationId xmlns:a16="http://schemas.microsoft.com/office/drawing/2014/main" id="{B9AD82C6-D2E5-46A8-8283-3B8C0B4EFF99}"/>
              </a:ext>
            </a:extLst>
          </p:cNvPr>
          <p:cNvGrpSpPr/>
          <p:nvPr/>
        </p:nvGrpSpPr>
        <p:grpSpPr>
          <a:xfrm>
            <a:off x="1061091" y="1642621"/>
            <a:ext cx="2213162" cy="4464566"/>
            <a:chOff x="4446458" y="1516765"/>
            <a:chExt cx="2403249" cy="4848025"/>
          </a:xfrm>
        </p:grpSpPr>
        <p:grpSp>
          <p:nvGrpSpPr>
            <p:cNvPr id="14" name="Gruppieren 13">
              <a:extLst>
                <a:ext uri="{FF2B5EF4-FFF2-40B4-BE49-F238E27FC236}">
                  <a16:creationId xmlns:a16="http://schemas.microsoft.com/office/drawing/2014/main" id="{44093F84-C168-4262-8EE0-7E8CCAC0DDAA}"/>
                </a:ext>
              </a:extLst>
            </p:cNvPr>
            <p:cNvGrpSpPr/>
            <p:nvPr/>
          </p:nvGrpSpPr>
          <p:grpSpPr>
            <a:xfrm>
              <a:off x="4744087" y="1756958"/>
              <a:ext cx="1791652" cy="1254001"/>
              <a:chOff x="7806036" y="1359799"/>
              <a:chExt cx="3666776" cy="2671056"/>
            </a:xfrm>
          </p:grpSpPr>
          <p:sp>
            <p:nvSpPr>
              <p:cNvPr id="15" name="Rechteck 14">
                <a:extLst>
                  <a:ext uri="{FF2B5EF4-FFF2-40B4-BE49-F238E27FC236}">
                    <a16:creationId xmlns:a16="http://schemas.microsoft.com/office/drawing/2014/main" id="{8581329A-20EF-4587-B376-D3C65B7EB503}"/>
                  </a:ext>
                </a:extLst>
              </p:cNvPr>
              <p:cNvSpPr/>
              <p:nvPr/>
            </p:nvSpPr>
            <p:spPr>
              <a:xfrm>
                <a:off x="7806036" y="1359799"/>
                <a:ext cx="3666776" cy="2671056"/>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Rechteck 15">
                <a:extLst>
                  <a:ext uri="{FF2B5EF4-FFF2-40B4-BE49-F238E27FC236}">
                    <a16:creationId xmlns:a16="http://schemas.microsoft.com/office/drawing/2014/main" id="{DFCFF600-AABC-447B-BE5C-678937EB9D04}"/>
                  </a:ext>
                </a:extLst>
              </p:cNvPr>
              <p:cNvSpPr/>
              <p:nvPr/>
            </p:nvSpPr>
            <p:spPr>
              <a:xfrm>
                <a:off x="9637725" y="1939710"/>
                <a:ext cx="36839" cy="1389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8ABB7060-CADC-49A2-9E10-6E62C4F2AED1}"/>
                  </a:ext>
                </a:extLst>
              </p:cNvPr>
              <p:cNvSpPr/>
              <p:nvPr/>
            </p:nvSpPr>
            <p:spPr>
              <a:xfrm>
                <a:off x="7981805" y="1939710"/>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8B70453A-ED05-4C13-8AF4-5F55AFCCD82B}"/>
                  </a:ext>
                </a:extLst>
              </p:cNvPr>
              <p:cNvSpPr/>
              <p:nvPr/>
            </p:nvSpPr>
            <p:spPr>
              <a:xfrm>
                <a:off x="9379292" y="1939707"/>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Inhaltsplatzhalter 7" descr="Monitor mit einfarbiger Füllung">
              <a:extLst>
                <a:ext uri="{FF2B5EF4-FFF2-40B4-BE49-F238E27FC236}">
                  <a16:creationId xmlns:a16="http://schemas.microsoft.com/office/drawing/2014/main" id="{B5889A29-9B6C-4B42-B073-B23AC1DF18D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0874" b="12418"/>
            <a:stretch/>
          </p:blipFill>
          <p:spPr>
            <a:xfrm>
              <a:off x="4446458" y="1516765"/>
              <a:ext cx="2403249" cy="1843482"/>
            </a:xfrm>
            <a:prstGeom prst="rect">
              <a:avLst/>
            </a:prstGeom>
          </p:spPr>
        </p:pic>
        <p:pic>
          <p:nvPicPr>
            <p:cNvPr id="9" name="Inhaltsplatzhalter 11">
              <a:extLst>
                <a:ext uri="{FF2B5EF4-FFF2-40B4-BE49-F238E27FC236}">
                  <a16:creationId xmlns:a16="http://schemas.microsoft.com/office/drawing/2014/main" id="{2F531B70-F208-4803-936B-9B936643A8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4843" y="5234649"/>
              <a:ext cx="1130141" cy="1130141"/>
            </a:xfrm>
            <a:prstGeom prst="rect">
              <a:avLst/>
            </a:prstGeom>
          </p:spPr>
        </p:pic>
        <p:sp>
          <p:nvSpPr>
            <p:cNvPr id="10" name="Textfeld 9">
              <a:extLst>
                <a:ext uri="{FF2B5EF4-FFF2-40B4-BE49-F238E27FC236}">
                  <a16:creationId xmlns:a16="http://schemas.microsoft.com/office/drawing/2014/main" id="{64C617C0-E231-4910-A25B-4D4EBCD7B79A}"/>
                </a:ext>
              </a:extLst>
            </p:cNvPr>
            <p:cNvSpPr txBox="1"/>
            <p:nvPr/>
          </p:nvSpPr>
          <p:spPr>
            <a:xfrm>
              <a:off x="5576270"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~1.3°</a:t>
              </a:r>
            </a:p>
          </p:txBody>
        </p:sp>
        <p:sp>
          <p:nvSpPr>
            <p:cNvPr id="11" name="Textfeld 10">
              <a:extLst>
                <a:ext uri="{FF2B5EF4-FFF2-40B4-BE49-F238E27FC236}">
                  <a16:creationId xmlns:a16="http://schemas.microsoft.com/office/drawing/2014/main" id="{55266C57-5C5E-4FF4-BDF6-3B71C5E22CB7}"/>
                </a:ext>
              </a:extLst>
            </p:cNvPr>
            <p:cNvSpPr txBox="1"/>
            <p:nvPr/>
          </p:nvSpPr>
          <p:spPr>
            <a:xfrm>
              <a:off x="4569728"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~12.9°</a:t>
              </a:r>
            </a:p>
          </p:txBody>
        </p:sp>
        <p:cxnSp>
          <p:nvCxnSpPr>
            <p:cNvPr id="12" name="Gerade Verbindung mit Pfeil 11">
              <a:extLst>
                <a:ext uri="{FF2B5EF4-FFF2-40B4-BE49-F238E27FC236}">
                  <a16:creationId xmlns:a16="http://schemas.microsoft.com/office/drawing/2014/main" id="{3E00B927-42A9-4111-98B7-A5D3D3E8FBD9}"/>
                </a:ext>
              </a:extLst>
            </p:cNvPr>
            <p:cNvCxnSpPr>
              <a:cxnSpLocks/>
              <a:endCxn id="9" idx="0"/>
            </p:cNvCxnSpPr>
            <p:nvPr/>
          </p:nvCxnSpPr>
          <p:spPr>
            <a:xfrm>
              <a:off x="4875820" y="2750819"/>
              <a:ext cx="764094" cy="2483830"/>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A8016D26-B14E-4524-A192-7119D06BB6F8}"/>
                </a:ext>
              </a:extLst>
            </p:cNvPr>
            <p:cNvCxnSpPr>
              <a:cxnSpLocks/>
              <a:endCxn id="9" idx="0"/>
            </p:cNvCxnSpPr>
            <p:nvPr/>
          </p:nvCxnSpPr>
          <p:spPr>
            <a:xfrm>
              <a:off x="5539818" y="2710962"/>
              <a:ext cx="100096" cy="2523687"/>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996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4">
            <a:extLst>
              <a:ext uri="{FF2B5EF4-FFF2-40B4-BE49-F238E27FC236}">
                <a16:creationId xmlns:a16="http://schemas.microsoft.com/office/drawing/2014/main" id="{DEF685EE-616F-41E8-8878-423EF222F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42" y="1061890"/>
            <a:ext cx="7224126" cy="4814726"/>
          </a:xfrm>
          <a:prstGeom prst="rect">
            <a:avLst/>
          </a:prstGeom>
        </p:spPr>
      </p:pic>
      <p:sp>
        <p:nvSpPr>
          <p:cNvPr id="2" name="Titel 1">
            <a:extLst>
              <a:ext uri="{FF2B5EF4-FFF2-40B4-BE49-F238E27FC236}">
                <a16:creationId xmlns:a16="http://schemas.microsoft.com/office/drawing/2014/main" id="{4319D8C6-D912-4472-903D-A2DF2B9D901A}"/>
              </a:ext>
            </a:extLst>
          </p:cNvPr>
          <p:cNvSpPr>
            <a:spLocks noGrp="1"/>
          </p:cNvSpPr>
          <p:nvPr>
            <p:ph type="title"/>
          </p:nvPr>
        </p:nvSpPr>
        <p:spPr/>
        <p:txBody>
          <a:bodyPr/>
          <a:lstStyle/>
          <a:p>
            <a:r>
              <a:rPr lang="en-US" dirty="0"/>
              <a:t>Tremor example data</a:t>
            </a:r>
          </a:p>
        </p:txBody>
      </p:sp>
      <p:sp>
        <p:nvSpPr>
          <p:cNvPr id="9" name="Inhaltsplatzhalter 8">
            <a:extLst>
              <a:ext uri="{FF2B5EF4-FFF2-40B4-BE49-F238E27FC236}">
                <a16:creationId xmlns:a16="http://schemas.microsoft.com/office/drawing/2014/main" id="{79BC5005-03C9-42D5-994D-1117E72F3588}"/>
              </a:ext>
            </a:extLst>
          </p:cNvPr>
          <p:cNvSpPr>
            <a:spLocks noGrp="1"/>
          </p:cNvSpPr>
          <p:nvPr>
            <p:ph idx="1"/>
          </p:nvPr>
        </p:nvSpPr>
        <p:spPr>
          <a:xfrm>
            <a:off x="826779" y="1373132"/>
            <a:ext cx="5133392" cy="4422978"/>
          </a:xfrm>
        </p:spPr>
        <p:txBody>
          <a:bodyPr>
            <a:normAutofit/>
          </a:bodyPr>
          <a:lstStyle/>
          <a:p>
            <a:r>
              <a:rPr lang="en-US" sz="2400" dirty="0"/>
              <a:t>Constant tremor in all trials over all feedback conditions</a:t>
            </a:r>
          </a:p>
          <a:p>
            <a:r>
              <a:rPr lang="en-US" sz="2400" dirty="0"/>
              <a:t>Higher variance in auditory feedback condition</a:t>
            </a:r>
          </a:p>
          <a:p>
            <a:r>
              <a:rPr lang="en-US" sz="2400" dirty="0"/>
              <a:t>No correlation (r = .025, p = 0.837) between visual feedback scaling and tremor power</a:t>
            </a:r>
          </a:p>
        </p:txBody>
      </p:sp>
      <p:pic>
        <p:nvPicPr>
          <p:cNvPr id="11" name="Grafik 10">
            <a:extLst>
              <a:ext uri="{FF2B5EF4-FFF2-40B4-BE49-F238E27FC236}">
                <a16:creationId xmlns:a16="http://schemas.microsoft.com/office/drawing/2014/main" id="{035D8EB4-96BE-4DF2-81FE-76B61E752A43}"/>
              </a:ext>
            </a:extLst>
          </p:cNvPr>
          <p:cNvPicPr>
            <a:picLocks noChangeAspect="1"/>
          </p:cNvPicPr>
          <p:nvPr/>
        </p:nvPicPr>
        <p:blipFill rotWithShape="1">
          <a:blip r:embed="rId3"/>
          <a:srcRect l="53254" t="8371" b="42624"/>
          <a:stretch/>
        </p:blipFill>
        <p:spPr>
          <a:xfrm>
            <a:off x="1731326" y="4121852"/>
            <a:ext cx="2582898" cy="2407363"/>
          </a:xfrm>
          <a:prstGeom prst="rect">
            <a:avLst/>
          </a:prstGeom>
        </p:spPr>
      </p:pic>
      <p:sp>
        <p:nvSpPr>
          <p:cNvPr id="12" name="Textfeld 11">
            <a:extLst>
              <a:ext uri="{FF2B5EF4-FFF2-40B4-BE49-F238E27FC236}">
                <a16:creationId xmlns:a16="http://schemas.microsoft.com/office/drawing/2014/main" id="{FAB4C20A-3F3D-41CE-9881-C71C7CE6EC71}"/>
              </a:ext>
            </a:extLst>
          </p:cNvPr>
          <p:cNvSpPr txBox="1"/>
          <p:nvPr/>
        </p:nvSpPr>
        <p:spPr>
          <a:xfrm>
            <a:off x="2219659" y="6488668"/>
            <a:ext cx="2397967" cy="369332"/>
          </a:xfrm>
          <a:prstGeom prst="rect">
            <a:avLst/>
          </a:prstGeom>
          <a:noFill/>
        </p:spPr>
        <p:txBody>
          <a:bodyPr wrap="square" rtlCol="0">
            <a:spAutoFit/>
          </a:bodyPr>
          <a:lstStyle/>
          <a:p>
            <a:pPr algn="l"/>
            <a:r>
              <a:rPr lang="en-US" dirty="0">
                <a:latin typeface="CMU Serif" panose="02000603000000000000" pitchFamily="2" charset="0"/>
                <a:ea typeface="CMU Serif" panose="02000603000000000000" pitchFamily="2" charset="0"/>
                <a:cs typeface="CMU Serif" panose="02000603000000000000" pitchFamily="2" charset="0"/>
              </a:rPr>
              <a:t>Z-scored Power</a:t>
            </a:r>
            <a:r>
              <a:rPr lang="en-US" baseline="-25000" dirty="0">
                <a:latin typeface="CMU Serif" panose="02000603000000000000" pitchFamily="2" charset="0"/>
                <a:ea typeface="CMU Serif" panose="02000603000000000000" pitchFamily="2" charset="0"/>
                <a:cs typeface="CMU Serif" panose="02000603000000000000" pitchFamily="2" charset="0"/>
              </a:rPr>
              <a:t>4-12 Hz</a:t>
            </a:r>
          </a:p>
        </p:txBody>
      </p:sp>
      <p:sp>
        <p:nvSpPr>
          <p:cNvPr id="13" name="Textfeld 12">
            <a:extLst>
              <a:ext uri="{FF2B5EF4-FFF2-40B4-BE49-F238E27FC236}">
                <a16:creationId xmlns:a16="http://schemas.microsoft.com/office/drawing/2014/main" id="{411D40C4-EA98-41FA-B2C0-901D8A15F6C0}"/>
              </a:ext>
            </a:extLst>
          </p:cNvPr>
          <p:cNvSpPr txBox="1"/>
          <p:nvPr/>
        </p:nvSpPr>
        <p:spPr>
          <a:xfrm rot="16200000">
            <a:off x="413608" y="4920040"/>
            <a:ext cx="2397967" cy="369332"/>
          </a:xfrm>
          <a:prstGeom prst="rect">
            <a:avLst/>
          </a:prstGeom>
          <a:noFill/>
        </p:spPr>
        <p:txBody>
          <a:bodyPr wrap="square" rtlCol="0">
            <a:spAutoFit/>
          </a:bodyPr>
          <a:lstStyle/>
          <a:p>
            <a:pPr algn="ctr"/>
            <a:r>
              <a:rPr lang="en-US" dirty="0" err="1">
                <a:latin typeface="CMU Serif" panose="02000603000000000000" pitchFamily="2" charset="0"/>
                <a:ea typeface="CMU Serif" panose="02000603000000000000" pitchFamily="2" charset="0"/>
                <a:cs typeface="CMU Serif" panose="02000603000000000000" pitchFamily="2" charset="0"/>
              </a:rPr>
              <a:t>Sclae</a:t>
            </a:r>
            <a:r>
              <a:rPr lang="en-US" dirty="0">
                <a:latin typeface="CMU Serif" panose="02000603000000000000" pitchFamily="2" charset="0"/>
                <a:ea typeface="CMU Serif" panose="02000603000000000000" pitchFamily="2" charset="0"/>
                <a:cs typeface="CMU Serif" panose="02000603000000000000" pitchFamily="2" charset="0"/>
              </a:rPr>
              <a:t> (Visual Gain)</a:t>
            </a:r>
            <a:endParaRPr lang="en-US" baseline="-250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94167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3299-A20C-4571-8764-F34A9428E820}"/>
              </a:ext>
            </a:extLst>
          </p:cNvPr>
          <p:cNvSpPr>
            <a:spLocks noGrp="1"/>
          </p:cNvSpPr>
          <p:nvPr>
            <p:ph type="title"/>
          </p:nvPr>
        </p:nvSpPr>
        <p:spPr/>
        <p:txBody>
          <a:bodyPr/>
          <a:lstStyle/>
          <a:p>
            <a:r>
              <a:rPr lang="en-US" dirty="0"/>
              <a:t>Archer</a:t>
            </a:r>
          </a:p>
        </p:txBody>
      </p:sp>
      <p:sp>
        <p:nvSpPr>
          <p:cNvPr id="3" name="Inhaltsplatzhalter 2">
            <a:extLst>
              <a:ext uri="{FF2B5EF4-FFF2-40B4-BE49-F238E27FC236}">
                <a16:creationId xmlns:a16="http://schemas.microsoft.com/office/drawing/2014/main" id="{97F36195-A142-4404-9E2E-EA47F8162C15}"/>
              </a:ext>
            </a:extLst>
          </p:cNvPr>
          <p:cNvSpPr>
            <a:spLocks noGrp="1"/>
          </p:cNvSpPr>
          <p:nvPr>
            <p:ph idx="1"/>
          </p:nvPr>
        </p:nvSpPr>
        <p:spPr/>
        <p:txBody>
          <a:bodyPr/>
          <a:lstStyle/>
          <a:p>
            <a:r>
              <a:rPr lang="en-US" dirty="0"/>
              <a:t>“[…] We chose visual gain levels below (0.039°) and above (6.9°) 0.5° […]”</a:t>
            </a:r>
          </a:p>
          <a:p>
            <a:endParaRPr lang="en-US" dirty="0"/>
          </a:p>
          <a:p>
            <a:pPr>
              <a:buFont typeface="Wingdings" panose="05000000000000000000" pitchFamily="2" charset="2"/>
              <a:buChar char="à"/>
            </a:pPr>
            <a:r>
              <a:rPr lang="en-US" dirty="0">
                <a:sym typeface="Wingdings" panose="05000000000000000000" pitchFamily="2" charset="2"/>
              </a:rPr>
              <a:t>0.074 cm &amp; 13.31 cm </a:t>
            </a:r>
          </a:p>
        </p:txBody>
      </p:sp>
      <p:grpSp>
        <p:nvGrpSpPr>
          <p:cNvPr id="9" name="Gruppieren 8">
            <a:extLst>
              <a:ext uri="{FF2B5EF4-FFF2-40B4-BE49-F238E27FC236}">
                <a16:creationId xmlns:a16="http://schemas.microsoft.com/office/drawing/2014/main" id="{549C7A03-4603-4806-842E-E700010AC349}"/>
              </a:ext>
            </a:extLst>
          </p:cNvPr>
          <p:cNvGrpSpPr/>
          <p:nvPr/>
        </p:nvGrpSpPr>
        <p:grpSpPr>
          <a:xfrm>
            <a:off x="6096000" y="2590459"/>
            <a:ext cx="4825538" cy="3840363"/>
            <a:chOff x="2593029" y="874925"/>
            <a:chExt cx="7005942" cy="5770782"/>
          </a:xfrm>
        </p:grpSpPr>
        <p:pic>
          <p:nvPicPr>
            <p:cNvPr id="4" name="Picture 2">
              <a:extLst>
                <a:ext uri="{FF2B5EF4-FFF2-40B4-BE49-F238E27FC236}">
                  <a16:creationId xmlns:a16="http://schemas.microsoft.com/office/drawing/2014/main" id="{C68F0A26-968E-4F7B-BCDB-25DCC7F38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29" y="1975079"/>
              <a:ext cx="7005942" cy="467062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Gerader Verbinder 4">
              <a:extLst>
                <a:ext uri="{FF2B5EF4-FFF2-40B4-BE49-F238E27FC236}">
                  <a16:creationId xmlns:a16="http://schemas.microsoft.com/office/drawing/2014/main" id="{A0DC3165-B3E8-4DEB-ABCE-ED9756CA784C}"/>
                </a:ext>
              </a:extLst>
            </p:cNvPr>
            <p:cNvCxnSpPr/>
            <p:nvPr/>
          </p:nvCxnSpPr>
          <p:spPr>
            <a:xfrm flipV="1">
              <a:off x="6654800" y="13589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F693BF1C-D1E7-402C-902E-00589CDDB96C}"/>
                </a:ext>
              </a:extLst>
            </p:cNvPr>
            <p:cNvCxnSpPr/>
            <p:nvPr/>
          </p:nvCxnSpPr>
          <p:spPr>
            <a:xfrm flipV="1">
              <a:off x="4051300" y="13843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9A250BFD-22F4-400B-B15D-B1BF8C44FE87}"/>
                </a:ext>
              </a:extLst>
            </p:cNvPr>
            <p:cNvSpPr txBox="1"/>
            <p:nvPr/>
          </p:nvSpPr>
          <p:spPr>
            <a:xfrm>
              <a:off x="3587749" y="875074"/>
              <a:ext cx="1461551" cy="554983"/>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0.039°</a:t>
              </a:r>
            </a:p>
          </p:txBody>
        </p:sp>
        <p:sp>
          <p:nvSpPr>
            <p:cNvPr id="8" name="Textfeld 7">
              <a:extLst>
                <a:ext uri="{FF2B5EF4-FFF2-40B4-BE49-F238E27FC236}">
                  <a16:creationId xmlns:a16="http://schemas.microsoft.com/office/drawing/2014/main" id="{AB84FE64-5C85-4FBA-9516-09D1A12F2E68}"/>
                </a:ext>
              </a:extLst>
            </p:cNvPr>
            <p:cNvSpPr txBox="1"/>
            <p:nvPr/>
          </p:nvSpPr>
          <p:spPr>
            <a:xfrm>
              <a:off x="6191249" y="874925"/>
              <a:ext cx="1936369" cy="554983"/>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6.9°</a:t>
              </a:r>
            </a:p>
          </p:txBody>
        </p:sp>
      </p:grpSp>
    </p:spTree>
    <p:extLst>
      <p:ext uri="{BB962C8B-B14F-4D97-AF65-F5344CB8AC3E}">
        <p14:creationId xmlns:p14="http://schemas.microsoft.com/office/powerpoint/2010/main" val="97957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8E9BC48-FB1C-40B7-A80D-EBE19CF634DB}"/>
              </a:ext>
            </a:extLst>
          </p:cNvPr>
          <p:cNvSpPr>
            <a:spLocks noGrp="1"/>
          </p:cNvSpPr>
          <p:nvPr>
            <p:ph type="ctrTitle"/>
          </p:nvPr>
        </p:nvSpPr>
        <p:spPr/>
        <p:txBody>
          <a:bodyPr/>
          <a:lstStyle/>
          <a:p>
            <a:r>
              <a:rPr lang="en-US" dirty="0"/>
              <a:t>New datasets</a:t>
            </a:r>
          </a:p>
        </p:txBody>
      </p:sp>
      <p:sp>
        <p:nvSpPr>
          <p:cNvPr id="5" name="Untertitel 4">
            <a:extLst>
              <a:ext uri="{FF2B5EF4-FFF2-40B4-BE49-F238E27FC236}">
                <a16:creationId xmlns:a16="http://schemas.microsoft.com/office/drawing/2014/main" id="{F3C4AAA3-A3E6-4305-8A98-7171FB35E2F7}"/>
              </a:ext>
            </a:extLst>
          </p:cNvPr>
          <p:cNvSpPr>
            <a:spLocks noGrp="1"/>
          </p:cNvSpPr>
          <p:nvPr>
            <p:ph type="subTitle" idx="1"/>
          </p:nvPr>
        </p:nvSpPr>
        <p:spPr/>
        <p:txBody>
          <a:bodyPr/>
          <a:lstStyle/>
          <a:p>
            <a:r>
              <a:rPr lang="en-US" dirty="0"/>
              <a:t>August 2021</a:t>
            </a:r>
          </a:p>
        </p:txBody>
      </p:sp>
    </p:spTree>
    <p:extLst>
      <p:ext uri="{BB962C8B-B14F-4D97-AF65-F5344CB8AC3E}">
        <p14:creationId xmlns:p14="http://schemas.microsoft.com/office/powerpoint/2010/main" val="96165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74377-D14A-4E1C-B26D-A1C6219B4E03}"/>
              </a:ext>
            </a:extLst>
          </p:cNvPr>
          <p:cNvSpPr>
            <a:spLocks noGrp="1"/>
          </p:cNvSpPr>
          <p:nvPr>
            <p:ph type="title"/>
          </p:nvPr>
        </p:nvSpPr>
        <p:spPr/>
        <p:txBody>
          <a:bodyPr/>
          <a:lstStyle/>
          <a:p>
            <a:r>
              <a:rPr lang="en-US" dirty="0"/>
              <a:t>Improved paradigm</a:t>
            </a:r>
          </a:p>
        </p:txBody>
      </p:sp>
      <p:sp>
        <p:nvSpPr>
          <p:cNvPr id="10" name="Inhaltsplatzhalter 2">
            <a:extLst>
              <a:ext uri="{FF2B5EF4-FFF2-40B4-BE49-F238E27FC236}">
                <a16:creationId xmlns:a16="http://schemas.microsoft.com/office/drawing/2014/main" id="{FFDC8740-93C7-4458-962D-57317299BDEE}"/>
              </a:ext>
            </a:extLst>
          </p:cNvPr>
          <p:cNvSpPr txBox="1">
            <a:spLocks/>
          </p:cNvSpPr>
          <p:nvPr/>
        </p:nvSpPr>
        <p:spPr>
          <a:xfrm>
            <a:off x="1008354" y="1770819"/>
            <a:ext cx="5087645" cy="442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270 s total</a:t>
            </a:r>
          </a:p>
          <a:p>
            <a:r>
              <a:rPr lang="en-US" dirty="0"/>
              <a:t>5 rest periods (30s)</a:t>
            </a:r>
          </a:p>
          <a:p>
            <a:r>
              <a:rPr lang="en-US" dirty="0"/>
              <a:t>4 force periods (30s)</a:t>
            </a:r>
          </a:p>
          <a:p>
            <a:endParaRPr lang="en-US" dirty="0"/>
          </a:p>
        </p:txBody>
      </p:sp>
      <p:pic>
        <p:nvPicPr>
          <p:cNvPr id="11" name="Grafik 10">
            <a:extLst>
              <a:ext uri="{FF2B5EF4-FFF2-40B4-BE49-F238E27FC236}">
                <a16:creationId xmlns:a16="http://schemas.microsoft.com/office/drawing/2014/main" id="{F9510048-C700-4FD3-A234-2574498D8241}"/>
              </a:ext>
            </a:extLst>
          </p:cNvPr>
          <p:cNvPicPr>
            <a:picLocks noChangeAspect="1"/>
          </p:cNvPicPr>
          <p:nvPr/>
        </p:nvPicPr>
        <p:blipFill>
          <a:blip r:embed="rId2"/>
          <a:stretch>
            <a:fillRect/>
          </a:stretch>
        </p:blipFill>
        <p:spPr>
          <a:xfrm>
            <a:off x="507961" y="4512206"/>
            <a:ext cx="11176075" cy="1325563"/>
          </a:xfrm>
          <a:prstGeom prst="rect">
            <a:avLst/>
          </a:prstGeom>
        </p:spPr>
      </p:pic>
      <p:sp>
        <p:nvSpPr>
          <p:cNvPr id="12" name="Fußzeilenplatzhalter 4">
            <a:extLst>
              <a:ext uri="{FF2B5EF4-FFF2-40B4-BE49-F238E27FC236}">
                <a16:creationId xmlns:a16="http://schemas.microsoft.com/office/drawing/2014/main" id="{17FF85A9-C730-4C17-95F2-1C420F7AE523}"/>
              </a:ext>
            </a:extLst>
          </p:cNvPr>
          <p:cNvSpPr>
            <a:spLocks noGrp="1"/>
          </p:cNvSpPr>
          <p:nvPr>
            <p:ph type="ftr" sz="quarter" idx="4294967295"/>
          </p:nvPr>
        </p:nvSpPr>
        <p:spPr>
          <a:xfrm>
            <a:off x="4038600" y="6492875"/>
            <a:ext cx="4114800" cy="365125"/>
          </a:xfrm>
        </p:spPr>
        <p:txBody>
          <a:bodyPr/>
          <a:lstStyle>
            <a:lvl1pPr>
              <a:defRPr>
                <a:solidFill>
                  <a:schemeClr val="bg1">
                    <a:lumMod val="50000"/>
                  </a:schemeClr>
                </a:solidFill>
                <a:latin typeface="CMU Serif" panose="02000603000000000000" pitchFamily="2" charset="0"/>
                <a:ea typeface="CMU Serif" panose="02000603000000000000" pitchFamily="2" charset="0"/>
                <a:cs typeface="CMU Serif" panose="02000603000000000000" pitchFamily="2" charset="0"/>
              </a:defRPr>
            </a:lvl1pPr>
          </a:lstStyle>
          <a:p>
            <a:r>
              <a:rPr lang="en-US" dirty="0"/>
              <a:t>Archer ea., 2017</a:t>
            </a:r>
          </a:p>
        </p:txBody>
      </p:sp>
      <p:sp>
        <p:nvSpPr>
          <p:cNvPr id="13" name="Inhaltsplatzhalter 2">
            <a:extLst>
              <a:ext uri="{FF2B5EF4-FFF2-40B4-BE49-F238E27FC236}">
                <a16:creationId xmlns:a16="http://schemas.microsoft.com/office/drawing/2014/main" id="{CB98A16C-0A64-49CC-AECF-AD297C7E2C3C}"/>
              </a:ext>
            </a:extLst>
          </p:cNvPr>
          <p:cNvSpPr txBox="1">
            <a:spLocks/>
          </p:cNvSpPr>
          <p:nvPr/>
        </p:nvSpPr>
        <p:spPr>
          <a:xfrm>
            <a:off x="6012109" y="1753985"/>
            <a:ext cx="5087645" cy="442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MU Serif" panose="02000603000000000000" pitchFamily="2" charset="0"/>
                <a:ea typeface="CMU Serif" panose="02000603000000000000" pitchFamily="2" charset="0"/>
                <a:cs typeface="CMU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times for each feedback condition</a:t>
            </a:r>
          </a:p>
          <a:p>
            <a:r>
              <a:rPr lang="en-US" dirty="0"/>
              <a:t>15% of max force as target force</a:t>
            </a:r>
          </a:p>
        </p:txBody>
      </p:sp>
      <p:sp>
        <p:nvSpPr>
          <p:cNvPr id="14" name="Textfeld 13">
            <a:extLst>
              <a:ext uri="{FF2B5EF4-FFF2-40B4-BE49-F238E27FC236}">
                <a16:creationId xmlns:a16="http://schemas.microsoft.com/office/drawing/2014/main" id="{D024BEF3-8B61-4395-929B-5769E31700D1}"/>
              </a:ext>
            </a:extLst>
          </p:cNvPr>
          <p:cNvSpPr txBox="1"/>
          <p:nvPr/>
        </p:nvSpPr>
        <p:spPr>
          <a:xfrm>
            <a:off x="507961" y="4094577"/>
            <a:ext cx="1047565" cy="369332"/>
          </a:xfrm>
          <a:prstGeom prst="rect">
            <a:avLst/>
          </a:prstGeom>
          <a:solidFill>
            <a:schemeClr val="tx1"/>
          </a:solidFill>
        </p:spPr>
        <p:txBody>
          <a:bodyPr wrap="square" rtlCol="0">
            <a:spAutoFit/>
          </a:bodyPr>
          <a:lstStyle/>
          <a:p>
            <a:pPr algn="ctr"/>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x3</a:t>
            </a:r>
          </a:p>
        </p:txBody>
      </p:sp>
    </p:spTree>
    <p:extLst>
      <p:ext uri="{BB962C8B-B14F-4D97-AF65-F5344CB8AC3E}">
        <p14:creationId xmlns:p14="http://schemas.microsoft.com/office/powerpoint/2010/main" val="27877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19B49C-8AEB-4939-B486-6C61D8B34DB2}"/>
              </a:ext>
            </a:extLst>
          </p:cNvPr>
          <p:cNvSpPr>
            <a:spLocks noGrp="1"/>
          </p:cNvSpPr>
          <p:nvPr>
            <p:ph type="title"/>
          </p:nvPr>
        </p:nvSpPr>
        <p:spPr/>
        <p:txBody>
          <a:bodyPr/>
          <a:lstStyle/>
          <a:p>
            <a:r>
              <a:rPr lang="en-US" dirty="0"/>
              <a:t>Hypotheses</a:t>
            </a:r>
          </a:p>
        </p:txBody>
      </p:sp>
      <p:sp>
        <p:nvSpPr>
          <p:cNvPr id="3" name="Inhaltsplatzhalter 2">
            <a:extLst>
              <a:ext uri="{FF2B5EF4-FFF2-40B4-BE49-F238E27FC236}">
                <a16:creationId xmlns:a16="http://schemas.microsoft.com/office/drawing/2014/main" id="{27EECF36-F9B0-4FB8-899F-266B3961D5B7}"/>
              </a:ext>
            </a:extLst>
          </p:cNvPr>
          <p:cNvSpPr>
            <a:spLocks noGrp="1"/>
          </p:cNvSpPr>
          <p:nvPr>
            <p:ph idx="1"/>
          </p:nvPr>
        </p:nvSpPr>
        <p:spPr/>
        <p:txBody>
          <a:bodyPr/>
          <a:lstStyle/>
          <a:p>
            <a:pPr marL="514350" indent="-514350">
              <a:buFont typeface="+mj-lt"/>
              <a:buAutoNum type="arabicPeriod"/>
            </a:pPr>
            <a:r>
              <a:rPr lang="en-US" dirty="0"/>
              <a:t>The viewing angles in first recordings is to similar to show tremor power differences in regression (t-test)</a:t>
            </a:r>
          </a:p>
          <a:p>
            <a:pPr marL="514350" indent="-514350">
              <a:buFont typeface="+mj-lt"/>
              <a:buAutoNum type="arabicPeriod"/>
            </a:pPr>
            <a:endParaRPr lang="en-US" dirty="0"/>
          </a:p>
          <a:p>
            <a:pPr marL="514350" indent="-514350">
              <a:buFont typeface="+mj-lt"/>
              <a:buAutoNum type="arabicPeriod"/>
            </a:pPr>
            <a:r>
              <a:rPr lang="en-US" dirty="0"/>
              <a:t>Auditory feedback shows higher RMSE compared to the other two (1-way ANOVA)</a:t>
            </a:r>
          </a:p>
          <a:p>
            <a:pPr marL="514350" indent="-514350">
              <a:buFont typeface="+mj-lt"/>
              <a:buAutoNum type="arabicPeriod"/>
            </a:pPr>
            <a:endParaRPr lang="en-US" dirty="0"/>
          </a:p>
          <a:p>
            <a:pPr marL="514350" indent="-514350">
              <a:buFont typeface="+mj-lt"/>
              <a:buAutoNum type="arabicPeriod"/>
            </a:pPr>
            <a:r>
              <a:rPr lang="en-US" dirty="0"/>
              <a:t>Pupil size is influenced differently in all three feedback conditions between scaling conditions (2x3 ANOVA)</a:t>
            </a:r>
          </a:p>
        </p:txBody>
      </p:sp>
      <p:sp>
        <p:nvSpPr>
          <p:cNvPr id="4" name="Inhaltsplatzhalter 3">
            <a:extLst>
              <a:ext uri="{FF2B5EF4-FFF2-40B4-BE49-F238E27FC236}">
                <a16:creationId xmlns:a16="http://schemas.microsoft.com/office/drawing/2014/main" id="{A24A2DA2-DEBC-403E-80FE-FF77A5ECFC29}"/>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71961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C5000-ABF3-4E5C-A750-901226C08BB4}"/>
              </a:ext>
            </a:extLst>
          </p:cNvPr>
          <p:cNvSpPr>
            <a:spLocks noGrp="1"/>
          </p:cNvSpPr>
          <p:nvPr>
            <p:ph type="title"/>
          </p:nvPr>
        </p:nvSpPr>
        <p:spPr/>
        <p:txBody>
          <a:bodyPr/>
          <a:lstStyle/>
          <a:p>
            <a:r>
              <a:rPr lang="en-US" dirty="0"/>
              <a:t>Tremor power [4-12 Hz] – </a:t>
            </a:r>
            <a:r>
              <a:rPr lang="en-US" dirty="0" err="1"/>
              <a:t>vo,av,ao</a:t>
            </a:r>
            <a:endParaRPr lang="en-US" dirty="0"/>
          </a:p>
        </p:txBody>
      </p:sp>
      <p:graphicFrame>
        <p:nvGraphicFramePr>
          <p:cNvPr id="9" name="Inhaltsplatzhalter 8">
            <a:extLst>
              <a:ext uri="{FF2B5EF4-FFF2-40B4-BE49-F238E27FC236}">
                <a16:creationId xmlns:a16="http://schemas.microsoft.com/office/drawing/2014/main" id="{E0C12891-07FA-47EB-B621-EC1BD4E9E38D}"/>
              </a:ext>
            </a:extLst>
          </p:cNvPr>
          <p:cNvGraphicFramePr>
            <a:graphicFrameLocks noGrp="1"/>
          </p:cNvGraphicFramePr>
          <p:nvPr>
            <p:ph idx="1"/>
            <p:extLst>
              <p:ext uri="{D42A27DB-BD31-4B8C-83A1-F6EECF244321}">
                <p14:modId xmlns:p14="http://schemas.microsoft.com/office/powerpoint/2010/main" val="581264833"/>
              </p:ext>
            </p:extLst>
          </p:nvPr>
        </p:nvGraphicFramePr>
        <p:xfrm>
          <a:off x="7008579" y="1862839"/>
          <a:ext cx="4880225" cy="4129466"/>
        </p:xfrm>
        <a:graphic>
          <a:graphicData uri="http://schemas.openxmlformats.org/drawingml/2006/table">
            <a:tbl>
              <a:tblPr/>
              <a:tblGrid>
                <a:gridCol w="976045">
                  <a:extLst>
                    <a:ext uri="{9D8B030D-6E8A-4147-A177-3AD203B41FA5}">
                      <a16:colId xmlns:a16="http://schemas.microsoft.com/office/drawing/2014/main" val="1876398991"/>
                    </a:ext>
                  </a:extLst>
                </a:gridCol>
                <a:gridCol w="976045">
                  <a:extLst>
                    <a:ext uri="{9D8B030D-6E8A-4147-A177-3AD203B41FA5}">
                      <a16:colId xmlns:a16="http://schemas.microsoft.com/office/drawing/2014/main" val="3372313429"/>
                    </a:ext>
                  </a:extLst>
                </a:gridCol>
                <a:gridCol w="976045">
                  <a:extLst>
                    <a:ext uri="{9D8B030D-6E8A-4147-A177-3AD203B41FA5}">
                      <a16:colId xmlns:a16="http://schemas.microsoft.com/office/drawing/2014/main" val="382564714"/>
                    </a:ext>
                  </a:extLst>
                </a:gridCol>
                <a:gridCol w="976045">
                  <a:extLst>
                    <a:ext uri="{9D8B030D-6E8A-4147-A177-3AD203B41FA5}">
                      <a16:colId xmlns:a16="http://schemas.microsoft.com/office/drawing/2014/main" val="4108957759"/>
                    </a:ext>
                  </a:extLst>
                </a:gridCol>
                <a:gridCol w="976045">
                  <a:extLst>
                    <a:ext uri="{9D8B030D-6E8A-4147-A177-3AD203B41FA5}">
                      <a16:colId xmlns:a16="http://schemas.microsoft.com/office/drawing/2014/main" val="1297752956"/>
                    </a:ext>
                  </a:extLst>
                </a:gridCol>
              </a:tblGrid>
              <a:tr h="341818">
                <a:tc gridSpan="5">
                  <a:txBody>
                    <a:bodyPr/>
                    <a:lstStyle/>
                    <a:p>
                      <a:pPr algn="l"/>
                      <a:r>
                        <a:rPr lang="en-US" sz="1700">
                          <a:effectLst/>
                        </a:rPr>
                        <a:t>Independent Samples T-Test </a:t>
                      </a:r>
                    </a:p>
                  </a:txBody>
                  <a:tcPr marL="85053" marR="85053" marT="42527" marB="42527"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1617262683"/>
                  </a:ext>
                </a:extLst>
              </a:tr>
              <a:tr h="341818">
                <a:tc>
                  <a:txBody>
                    <a:bodyPr/>
                    <a:lstStyle/>
                    <a:p>
                      <a:pPr algn="ctr"/>
                      <a:endParaRPr lang="en-US" sz="1700">
                        <a:effectLst/>
                      </a:endParaRPr>
                    </a:p>
                  </a:txBody>
                  <a:tcPr marL="85053" marR="85053" marT="42527" marB="4252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700">
                          <a:effectLst/>
                        </a:rPr>
                        <a:t>t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a:effectLst/>
                        </a:rPr>
                        <a:t>df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gridSpan="2">
                  <a:txBody>
                    <a:bodyPr/>
                    <a:lstStyle/>
                    <a:p>
                      <a:pPr algn="ctr"/>
                      <a:r>
                        <a:rPr lang="en-US" sz="1700">
                          <a:effectLst/>
                        </a:rPr>
                        <a:t>p </a:t>
                      </a:r>
                    </a:p>
                  </a:txBody>
                  <a:tcPr marL="85053" marR="85053" marT="42527" marB="42527" anchor="ctr">
                    <a:lnL>
                      <a:noFill/>
                    </a:lnL>
                    <a:lnR>
                      <a:noFill/>
                    </a:lnR>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36506242"/>
                  </a:ext>
                </a:extLst>
              </a:tr>
              <a:tr h="341818">
                <a:tc>
                  <a:txBody>
                    <a:bodyPr/>
                    <a:lstStyle/>
                    <a:p>
                      <a:pPr algn="l"/>
                      <a:r>
                        <a:rPr lang="en-US" sz="1700">
                          <a:effectLst/>
                        </a:rPr>
                        <a:t>RMSE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-0.224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69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0.823 </a:t>
                      </a: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sz="1700">
                        <a:effectLst/>
                      </a:endParaRPr>
                    </a:p>
                  </a:txBody>
                  <a:tcPr marL="85053" marR="85053" marT="42527" marB="42527"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27066368"/>
                  </a:ext>
                </a:extLst>
              </a:tr>
              <a:tr h="599154">
                <a:tc>
                  <a:txBody>
                    <a:bodyPr/>
                    <a:lstStyle/>
                    <a:p>
                      <a:pPr algn="l"/>
                      <a:r>
                        <a:rPr lang="en-US" sz="1700">
                          <a:effectLst/>
                        </a:rPr>
                        <a:t>Power [0-3 Hz] </a:t>
                      </a:r>
                    </a:p>
                  </a:txBody>
                  <a:tcPr marL="85053" marR="85053" marT="42527" marB="42527" anchor="ctr">
                    <a:lnL>
                      <a:noFill/>
                    </a:lnL>
                    <a:lnR>
                      <a:noFill/>
                    </a:lnR>
                    <a:lnT>
                      <a:noFill/>
                    </a:lnT>
                    <a:lnB>
                      <a:noFill/>
                    </a:lnB>
                  </a:tcPr>
                </a:tc>
                <a:tc>
                  <a:txBody>
                    <a:bodyPr/>
                    <a:lstStyle/>
                    <a:p>
                      <a:pPr algn="r"/>
                      <a:r>
                        <a:rPr lang="en-US" sz="1700">
                          <a:effectLst/>
                        </a:rPr>
                        <a:t>-0.923 </a:t>
                      </a:r>
                    </a:p>
                  </a:txBody>
                  <a:tcPr marL="85053" marR="85053" marT="42527" marB="42527" anchor="ctr">
                    <a:lnL>
                      <a:noFill/>
                    </a:lnL>
                    <a:lnR>
                      <a:noFill/>
                    </a:lnR>
                    <a:lnT>
                      <a:noFill/>
                    </a:lnT>
                    <a:lnB>
                      <a:noFill/>
                    </a:lnB>
                  </a:tcPr>
                </a:tc>
                <a:tc>
                  <a:txBody>
                    <a:bodyPr/>
                    <a:lstStyle/>
                    <a:p>
                      <a:pPr algn="r"/>
                      <a:r>
                        <a:rPr lang="en-US" sz="1700">
                          <a:effectLst/>
                        </a:rPr>
                        <a:t>69 </a:t>
                      </a:r>
                    </a:p>
                  </a:txBody>
                  <a:tcPr marL="85053" marR="85053" marT="42527" marB="42527" anchor="ctr">
                    <a:lnL>
                      <a:noFill/>
                    </a:lnL>
                    <a:lnR>
                      <a:noFill/>
                    </a:lnR>
                    <a:lnT>
                      <a:noFill/>
                    </a:lnT>
                    <a:lnB>
                      <a:noFill/>
                    </a:lnB>
                  </a:tcPr>
                </a:tc>
                <a:tc>
                  <a:txBody>
                    <a:bodyPr/>
                    <a:lstStyle/>
                    <a:p>
                      <a:pPr algn="r"/>
                      <a:r>
                        <a:rPr lang="en-US" sz="1700">
                          <a:effectLst/>
                        </a:rPr>
                        <a:t>0.359 </a:t>
                      </a:r>
                    </a:p>
                  </a:txBody>
                  <a:tcPr marL="85053" marR="85053" marT="42527" marB="42527" anchor="ctr">
                    <a:lnL>
                      <a:noFill/>
                    </a:lnL>
                    <a:lnR>
                      <a:noFill/>
                    </a:lnR>
                    <a:lnT>
                      <a:noFill/>
                    </a:lnT>
                    <a:lnB>
                      <a:noFill/>
                    </a:lnB>
                  </a:tcPr>
                </a:tc>
                <a:tc>
                  <a:txBody>
                    <a:bodyPr/>
                    <a:lstStyle/>
                    <a:p>
                      <a:pPr algn="l"/>
                      <a:endParaRPr lang="en-US" sz="1700">
                        <a:effectLst/>
                      </a:endParaRPr>
                    </a:p>
                  </a:txBody>
                  <a:tcPr marL="85053" marR="85053" marT="42527" marB="42527" anchor="ctr">
                    <a:lnL>
                      <a:noFill/>
                    </a:lnL>
                    <a:lnR>
                      <a:noFill/>
                    </a:lnR>
                    <a:lnT>
                      <a:noFill/>
                    </a:lnT>
                    <a:lnB>
                      <a:noFill/>
                    </a:lnB>
                  </a:tcPr>
                </a:tc>
                <a:extLst>
                  <a:ext uri="{0D108BD9-81ED-4DB2-BD59-A6C34878D82A}">
                    <a16:rowId xmlns:a16="http://schemas.microsoft.com/office/drawing/2014/main" val="2287295366"/>
                  </a:ext>
                </a:extLst>
              </a:tr>
              <a:tr h="599154">
                <a:tc>
                  <a:txBody>
                    <a:bodyPr/>
                    <a:lstStyle/>
                    <a:p>
                      <a:pPr algn="l"/>
                      <a:r>
                        <a:rPr lang="en-US" sz="1700">
                          <a:effectLst/>
                        </a:rPr>
                        <a:t>Power [4-12 Hz] </a:t>
                      </a:r>
                    </a:p>
                  </a:txBody>
                  <a:tcPr marL="85053" marR="85053" marT="42527" marB="42527" anchor="ctr">
                    <a:lnL>
                      <a:noFill/>
                    </a:lnL>
                    <a:lnR>
                      <a:noFill/>
                    </a:lnR>
                    <a:lnT>
                      <a:noFill/>
                    </a:lnT>
                    <a:lnB>
                      <a:noFill/>
                    </a:lnB>
                  </a:tcPr>
                </a:tc>
                <a:tc>
                  <a:txBody>
                    <a:bodyPr/>
                    <a:lstStyle/>
                    <a:p>
                      <a:pPr algn="r"/>
                      <a:r>
                        <a:rPr lang="en-US" sz="1700">
                          <a:effectLst/>
                        </a:rPr>
                        <a:t>-4.217 </a:t>
                      </a:r>
                    </a:p>
                  </a:txBody>
                  <a:tcPr marL="85053" marR="85053" marT="42527" marB="42527" anchor="ctr">
                    <a:lnL>
                      <a:noFill/>
                    </a:lnL>
                    <a:lnR>
                      <a:noFill/>
                    </a:lnR>
                    <a:lnT>
                      <a:noFill/>
                    </a:lnT>
                    <a:lnB>
                      <a:noFill/>
                    </a:lnB>
                  </a:tcPr>
                </a:tc>
                <a:tc>
                  <a:txBody>
                    <a:bodyPr/>
                    <a:lstStyle/>
                    <a:p>
                      <a:pPr algn="r"/>
                      <a:r>
                        <a:rPr lang="en-US" sz="1700">
                          <a:effectLst/>
                        </a:rPr>
                        <a:t>69 </a:t>
                      </a:r>
                    </a:p>
                  </a:txBody>
                  <a:tcPr marL="85053" marR="85053" marT="42527" marB="42527" anchor="ctr">
                    <a:lnL>
                      <a:noFill/>
                    </a:lnL>
                    <a:lnR>
                      <a:noFill/>
                    </a:lnR>
                    <a:lnT>
                      <a:noFill/>
                    </a:lnT>
                    <a:lnB>
                      <a:noFill/>
                    </a:lnB>
                  </a:tcPr>
                </a:tc>
                <a:tc>
                  <a:txBody>
                    <a:bodyPr/>
                    <a:lstStyle/>
                    <a:p>
                      <a:pPr algn="r"/>
                      <a:r>
                        <a:rPr lang="en-US" sz="1700">
                          <a:effectLst/>
                        </a:rPr>
                        <a:t>&lt; .001 </a:t>
                      </a:r>
                    </a:p>
                  </a:txBody>
                  <a:tcPr marL="85053" marR="85053" marT="42527" marB="42527" anchor="ctr">
                    <a:lnL>
                      <a:noFill/>
                    </a:lnL>
                    <a:lnR>
                      <a:noFill/>
                    </a:lnR>
                    <a:lnT>
                      <a:noFill/>
                    </a:lnT>
                    <a:lnB>
                      <a:noFill/>
                    </a:lnB>
                  </a:tcPr>
                </a:tc>
                <a:tc>
                  <a:txBody>
                    <a:bodyPr/>
                    <a:lstStyle/>
                    <a:p>
                      <a:pPr algn="l"/>
                      <a:r>
                        <a:rPr lang="en-US" sz="1700">
                          <a:effectLst/>
                        </a:rPr>
                        <a:t>ᵃ </a:t>
                      </a:r>
                    </a:p>
                  </a:txBody>
                  <a:tcPr marL="85053" marR="85053" marT="42527" marB="42527" anchor="ctr">
                    <a:lnL>
                      <a:noFill/>
                    </a:lnL>
                    <a:lnR>
                      <a:noFill/>
                    </a:lnR>
                    <a:lnT>
                      <a:noFill/>
                    </a:lnT>
                    <a:lnB>
                      <a:noFill/>
                    </a:lnB>
                  </a:tcPr>
                </a:tc>
                <a:extLst>
                  <a:ext uri="{0D108BD9-81ED-4DB2-BD59-A6C34878D82A}">
                    <a16:rowId xmlns:a16="http://schemas.microsoft.com/office/drawing/2014/main" val="212342722"/>
                  </a:ext>
                </a:extLst>
              </a:tr>
              <a:tr h="599154">
                <a:tc>
                  <a:txBody>
                    <a:bodyPr/>
                    <a:lstStyle/>
                    <a:p>
                      <a:pPr algn="l"/>
                      <a:r>
                        <a:rPr lang="en-US" sz="1700" dirty="0" err="1">
                          <a:effectLst/>
                        </a:rPr>
                        <a:t>Pupilsize</a:t>
                      </a:r>
                      <a:endParaRPr lang="en-US" sz="1700" dirty="0">
                        <a:effectLst/>
                      </a:endParaRPr>
                    </a:p>
                  </a:txBody>
                  <a:tcPr marL="85053" marR="85053" marT="42527" marB="42527" anchor="ctr">
                    <a:lnL>
                      <a:noFill/>
                    </a:lnL>
                    <a:lnR>
                      <a:noFill/>
                    </a:lnR>
                    <a:lnT>
                      <a:noFill/>
                    </a:lnT>
                    <a:lnB>
                      <a:noFill/>
                    </a:lnB>
                  </a:tcPr>
                </a:tc>
                <a:tc>
                  <a:txBody>
                    <a:bodyPr/>
                    <a:lstStyle/>
                    <a:p>
                      <a:pPr algn="r"/>
                      <a:r>
                        <a:rPr lang="en-US" sz="1700" dirty="0">
                          <a:effectLst/>
                        </a:rPr>
                        <a:t>-2.270 </a:t>
                      </a:r>
                    </a:p>
                  </a:txBody>
                  <a:tcPr marL="85053" marR="85053" marT="42527" marB="42527" anchor="ctr">
                    <a:lnL>
                      <a:noFill/>
                    </a:lnL>
                    <a:lnR>
                      <a:noFill/>
                    </a:lnR>
                    <a:lnT>
                      <a:noFill/>
                    </a:lnT>
                    <a:lnB>
                      <a:noFill/>
                    </a:lnB>
                  </a:tcPr>
                </a:tc>
                <a:tc>
                  <a:txBody>
                    <a:bodyPr/>
                    <a:lstStyle/>
                    <a:p>
                      <a:pPr algn="r"/>
                      <a:r>
                        <a:rPr lang="en-US" sz="1700" dirty="0">
                          <a:effectLst/>
                        </a:rPr>
                        <a:t>42 </a:t>
                      </a:r>
                    </a:p>
                  </a:txBody>
                  <a:tcPr marL="85053" marR="85053" marT="42527" marB="42527" anchor="ctr">
                    <a:lnL>
                      <a:noFill/>
                    </a:lnL>
                    <a:lnR>
                      <a:noFill/>
                    </a:lnR>
                    <a:lnT>
                      <a:noFill/>
                    </a:lnT>
                    <a:lnB>
                      <a:noFill/>
                    </a:lnB>
                  </a:tcPr>
                </a:tc>
                <a:tc>
                  <a:txBody>
                    <a:bodyPr/>
                    <a:lstStyle/>
                    <a:p>
                      <a:pPr algn="r"/>
                      <a:r>
                        <a:rPr lang="en-US" sz="1700" dirty="0">
                          <a:effectLst/>
                        </a:rPr>
                        <a:t>0.028 </a:t>
                      </a:r>
                    </a:p>
                  </a:txBody>
                  <a:tcPr marL="85053" marR="85053" marT="42527" marB="42527" anchor="ctr">
                    <a:lnL>
                      <a:noFill/>
                    </a:lnL>
                    <a:lnR>
                      <a:noFill/>
                    </a:lnR>
                    <a:lnT>
                      <a:noFill/>
                    </a:lnT>
                    <a:lnB>
                      <a:noFill/>
                    </a:lnB>
                  </a:tcPr>
                </a:tc>
                <a:tc>
                  <a:txBody>
                    <a:bodyPr/>
                    <a:lstStyle/>
                    <a:p>
                      <a:pPr algn="l"/>
                      <a:r>
                        <a:rPr lang="en-US" sz="1700" dirty="0">
                          <a:effectLst/>
                        </a:rPr>
                        <a:t>ᵃ </a:t>
                      </a:r>
                    </a:p>
                  </a:txBody>
                  <a:tcPr marL="85053" marR="85053" marT="42527" marB="42527" anchor="ctr">
                    <a:lnL>
                      <a:noFill/>
                    </a:lnL>
                    <a:lnR>
                      <a:noFill/>
                    </a:lnR>
                    <a:lnT>
                      <a:noFill/>
                    </a:lnT>
                    <a:lnB>
                      <a:noFill/>
                    </a:lnB>
                  </a:tcPr>
                </a:tc>
                <a:extLst>
                  <a:ext uri="{0D108BD9-81ED-4DB2-BD59-A6C34878D82A}">
                    <a16:rowId xmlns:a16="http://schemas.microsoft.com/office/drawing/2014/main" val="1032143197"/>
                  </a:ext>
                </a:extLst>
              </a:tr>
              <a:tr h="341818">
                <a:tc gridSpan="5">
                  <a:txBody>
                    <a:bodyPr/>
                    <a:lstStyle/>
                    <a:p>
                      <a:pPr algn="r"/>
                      <a:endParaRPr lang="en-US" sz="1700" dirty="0">
                        <a:effectLst/>
                      </a:endParaRPr>
                    </a:p>
                  </a:txBody>
                  <a:tcPr marL="85053" marR="85053" marT="42527" marB="42527"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extLst>
                  <a:ext uri="{0D108BD9-81ED-4DB2-BD59-A6C34878D82A}">
                    <a16:rowId xmlns:a16="http://schemas.microsoft.com/office/drawing/2014/main" val="2917634234"/>
                  </a:ext>
                </a:extLst>
              </a:tr>
              <a:tr h="341818">
                <a:tc gridSpan="5">
                  <a:txBody>
                    <a:bodyPr/>
                    <a:lstStyle/>
                    <a:p>
                      <a:pPr algn="l"/>
                      <a:r>
                        <a:rPr lang="en-US" sz="1700" i="1">
                          <a:effectLst/>
                        </a:rPr>
                        <a:t>Note. </a:t>
                      </a:r>
                      <a:r>
                        <a:rPr lang="en-US" sz="1700">
                          <a:effectLst/>
                        </a:rPr>
                        <a:t> Student's t-test. </a:t>
                      </a:r>
                    </a:p>
                  </a:txBody>
                  <a:tcPr marL="85053" marR="85053" marT="42527" marB="42527"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882662270"/>
                  </a:ext>
                </a:extLst>
              </a:tr>
              <a:tr h="341818">
                <a:tc gridSpan="5">
                  <a:txBody>
                    <a:bodyPr/>
                    <a:lstStyle/>
                    <a:p>
                      <a:pPr algn="l"/>
                      <a:r>
                        <a:rPr lang="en-US" sz="1700" dirty="0">
                          <a:effectLst/>
                        </a:rPr>
                        <a:t>ᵃ </a:t>
                      </a:r>
                      <a:r>
                        <a:rPr lang="en-US" sz="1700" dirty="0" err="1">
                          <a:effectLst/>
                        </a:rPr>
                        <a:t>Levene's</a:t>
                      </a:r>
                      <a:r>
                        <a:rPr lang="en-US" sz="1700" dirty="0">
                          <a:effectLst/>
                        </a:rPr>
                        <a:t> test is significant (p &lt; .05), suggesting a violation of the equal variance assumption </a:t>
                      </a:r>
                    </a:p>
                  </a:txBody>
                  <a:tcPr marL="85053" marR="85053" marT="42527" marB="42527" anchor="ctr">
                    <a:lnL>
                      <a:noFill/>
                    </a:lnL>
                    <a:lnR>
                      <a:noFill/>
                    </a:lnR>
                    <a:lnT>
                      <a:noFill/>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2318464248"/>
                  </a:ext>
                </a:extLst>
              </a:tr>
            </a:tbl>
          </a:graphicData>
        </a:graphic>
      </p:graphicFrame>
      <p:sp>
        <p:nvSpPr>
          <p:cNvPr id="4" name="Inhaltsplatzhalter 3">
            <a:extLst>
              <a:ext uri="{FF2B5EF4-FFF2-40B4-BE49-F238E27FC236}">
                <a16:creationId xmlns:a16="http://schemas.microsoft.com/office/drawing/2014/main" id="{40FB475B-936F-4AE3-8F9B-8C33BAAFF0F9}"/>
              </a:ext>
            </a:extLst>
          </p:cNvPr>
          <p:cNvSpPr>
            <a:spLocks noGrp="1"/>
          </p:cNvSpPr>
          <p:nvPr>
            <p:ph idx="10"/>
          </p:nvPr>
        </p:nvSpPr>
        <p:spPr/>
        <p:txBody>
          <a:bodyPr/>
          <a:lstStyle/>
          <a:p>
            <a:endParaRPr lang="en-US"/>
          </a:p>
        </p:txBody>
      </p:sp>
      <p:pic>
        <p:nvPicPr>
          <p:cNvPr id="8" name="Grafik 7">
            <a:extLst>
              <a:ext uri="{FF2B5EF4-FFF2-40B4-BE49-F238E27FC236}">
                <a16:creationId xmlns:a16="http://schemas.microsoft.com/office/drawing/2014/main" id="{B9F27BC6-486F-47AD-8D6C-2DEB5A17AC97}"/>
              </a:ext>
            </a:extLst>
          </p:cNvPr>
          <p:cNvPicPr>
            <a:picLocks noChangeAspect="1"/>
          </p:cNvPicPr>
          <p:nvPr/>
        </p:nvPicPr>
        <p:blipFill>
          <a:blip r:embed="rId2"/>
          <a:stretch>
            <a:fillRect/>
          </a:stretch>
        </p:blipFill>
        <p:spPr>
          <a:xfrm>
            <a:off x="303196" y="1862839"/>
            <a:ext cx="6307904" cy="4205269"/>
          </a:xfrm>
          <a:prstGeom prst="rect">
            <a:avLst/>
          </a:prstGeom>
          <a:ln w="57150">
            <a:solidFill>
              <a:schemeClr val="tx2"/>
            </a:solidFill>
          </a:ln>
        </p:spPr>
      </p:pic>
    </p:spTree>
    <p:extLst>
      <p:ext uri="{BB962C8B-B14F-4D97-AF65-F5344CB8AC3E}">
        <p14:creationId xmlns:p14="http://schemas.microsoft.com/office/powerpoint/2010/main" val="163856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F04E6-50BE-4CB4-8090-724CC7DAE450}"/>
              </a:ext>
            </a:extLst>
          </p:cNvPr>
          <p:cNvSpPr>
            <a:spLocks noGrp="1"/>
          </p:cNvSpPr>
          <p:nvPr>
            <p:ph type="title"/>
          </p:nvPr>
        </p:nvSpPr>
        <p:spPr/>
        <p:txBody>
          <a:bodyPr/>
          <a:lstStyle/>
          <a:p>
            <a:r>
              <a:rPr lang="en-US" dirty="0"/>
              <a:t>All conditions</a:t>
            </a:r>
          </a:p>
        </p:txBody>
      </p:sp>
      <p:graphicFrame>
        <p:nvGraphicFramePr>
          <p:cNvPr id="9" name="Inhaltsplatzhalter 8">
            <a:extLst>
              <a:ext uri="{FF2B5EF4-FFF2-40B4-BE49-F238E27FC236}">
                <a16:creationId xmlns:a16="http://schemas.microsoft.com/office/drawing/2014/main" id="{A967D049-5943-4330-A620-EA1908B3B40E}"/>
              </a:ext>
            </a:extLst>
          </p:cNvPr>
          <p:cNvGraphicFramePr>
            <a:graphicFrameLocks noGrp="1"/>
          </p:cNvGraphicFramePr>
          <p:nvPr>
            <p:ph idx="1"/>
            <p:extLst>
              <p:ext uri="{D42A27DB-BD31-4B8C-83A1-F6EECF244321}">
                <p14:modId xmlns:p14="http://schemas.microsoft.com/office/powerpoint/2010/main" val="60456658"/>
              </p:ext>
            </p:extLst>
          </p:nvPr>
        </p:nvGraphicFramePr>
        <p:xfrm>
          <a:off x="369982" y="2879668"/>
          <a:ext cx="11429081" cy="3816608"/>
        </p:xfrm>
        <a:graphic>
          <a:graphicData uri="http://schemas.openxmlformats.org/drawingml/2006/table">
            <a:tbl>
              <a:tblPr/>
              <a:tblGrid>
                <a:gridCol w="2408378">
                  <a:extLst>
                    <a:ext uri="{9D8B030D-6E8A-4147-A177-3AD203B41FA5}">
                      <a16:colId xmlns:a16="http://schemas.microsoft.com/office/drawing/2014/main" val="423034686"/>
                    </a:ext>
                  </a:extLst>
                </a:gridCol>
                <a:gridCol w="857073">
                  <a:extLst>
                    <a:ext uri="{9D8B030D-6E8A-4147-A177-3AD203B41FA5}">
                      <a16:colId xmlns:a16="http://schemas.microsoft.com/office/drawing/2014/main" val="316623503"/>
                    </a:ext>
                  </a:extLst>
                </a:gridCol>
                <a:gridCol w="1632726">
                  <a:extLst>
                    <a:ext uri="{9D8B030D-6E8A-4147-A177-3AD203B41FA5}">
                      <a16:colId xmlns:a16="http://schemas.microsoft.com/office/drawing/2014/main" val="1244481366"/>
                    </a:ext>
                  </a:extLst>
                </a:gridCol>
                <a:gridCol w="1632726">
                  <a:extLst>
                    <a:ext uri="{9D8B030D-6E8A-4147-A177-3AD203B41FA5}">
                      <a16:colId xmlns:a16="http://schemas.microsoft.com/office/drawing/2014/main" val="3443235002"/>
                    </a:ext>
                  </a:extLst>
                </a:gridCol>
                <a:gridCol w="1632726">
                  <a:extLst>
                    <a:ext uri="{9D8B030D-6E8A-4147-A177-3AD203B41FA5}">
                      <a16:colId xmlns:a16="http://schemas.microsoft.com/office/drawing/2014/main" val="3723297705"/>
                    </a:ext>
                  </a:extLst>
                </a:gridCol>
                <a:gridCol w="1632726">
                  <a:extLst>
                    <a:ext uri="{9D8B030D-6E8A-4147-A177-3AD203B41FA5}">
                      <a16:colId xmlns:a16="http://schemas.microsoft.com/office/drawing/2014/main" val="925294870"/>
                    </a:ext>
                  </a:extLst>
                </a:gridCol>
                <a:gridCol w="1632726">
                  <a:extLst>
                    <a:ext uri="{9D8B030D-6E8A-4147-A177-3AD203B41FA5}">
                      <a16:colId xmlns:a16="http://schemas.microsoft.com/office/drawing/2014/main" val="3453323296"/>
                    </a:ext>
                  </a:extLst>
                </a:gridCol>
              </a:tblGrid>
              <a:tr h="0">
                <a:tc gridSpan="7">
                  <a:txBody>
                    <a:bodyPr/>
                    <a:lstStyle/>
                    <a:p>
                      <a:pPr algn="l"/>
                      <a:r>
                        <a:rPr lang="en-US" sz="1700">
                          <a:effectLst/>
                        </a:rPr>
                        <a:t>ANOVA - Power [4-12 Hz] </a:t>
                      </a:r>
                    </a:p>
                  </a:txBody>
                  <a:tcPr marL="88455" marR="88455" marT="44228" marB="44228"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2602013785"/>
                  </a:ext>
                </a:extLst>
              </a:tr>
              <a:tr h="792000">
                <a:tc>
                  <a:txBody>
                    <a:bodyPr/>
                    <a:lstStyle/>
                    <a:p>
                      <a:pPr algn="ctr"/>
                      <a:r>
                        <a:rPr lang="en-US" sz="1700" dirty="0">
                          <a:effectLst/>
                        </a:rPr>
                        <a:t>Cases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700" dirty="0">
                          <a:effectLst/>
                        </a:rPr>
                        <a:t>Sum of Squares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dirty="0">
                          <a:effectLst/>
                        </a:rPr>
                        <a:t>df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dirty="0">
                          <a:effectLst/>
                        </a:rPr>
                        <a:t>Mean Square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a:txBody>
                    <a:bodyPr/>
                    <a:lstStyle/>
                    <a:p>
                      <a:pPr algn="ctr"/>
                      <a:r>
                        <a:rPr lang="en-US" sz="1700" dirty="0">
                          <a:effectLst/>
                        </a:rPr>
                        <a:t>F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gridSpan="2">
                  <a:txBody>
                    <a:bodyPr/>
                    <a:lstStyle/>
                    <a:p>
                      <a:pPr algn="ctr"/>
                      <a:r>
                        <a:rPr lang="en-US" sz="1700" dirty="0">
                          <a:effectLst/>
                        </a:rPr>
                        <a:t>p </a:t>
                      </a:r>
                    </a:p>
                  </a:txBody>
                  <a:tcPr marL="88455" marR="88455" marT="44228" marB="44228" anchor="ctr">
                    <a:lnL>
                      <a:noFill/>
                    </a:lnL>
                    <a:lnR>
                      <a:noFill/>
                    </a:lnR>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36968711"/>
                  </a:ext>
                </a:extLst>
              </a:tr>
              <a:tr h="0">
                <a:tc>
                  <a:txBody>
                    <a:bodyPr/>
                    <a:lstStyle/>
                    <a:p>
                      <a:pPr algn="l"/>
                      <a:r>
                        <a:rPr lang="en-US" sz="1700" dirty="0">
                          <a:effectLst/>
                        </a:rPr>
                        <a:t>Feedback</a:t>
                      </a:r>
                    </a:p>
                    <a:p>
                      <a:pPr algn="l"/>
                      <a:r>
                        <a:rPr lang="en-US" sz="1700" dirty="0">
                          <a:effectLst/>
                        </a:rPr>
                        <a:t>Condition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0.248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2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0.124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0.376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a:r>
                        <a:rPr lang="en-US" sz="1700">
                          <a:effectLst/>
                        </a:rPr>
                        <a:t>0.688 </a:t>
                      </a: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a:endParaRPr lang="en-US" sz="1700">
                        <a:effectLst/>
                      </a:endParaRPr>
                    </a:p>
                  </a:txBody>
                  <a:tcPr marL="88455" marR="88455" marT="44228" marB="44228"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76545613"/>
                  </a:ext>
                </a:extLst>
              </a:tr>
              <a:tr h="0">
                <a:tc>
                  <a:txBody>
                    <a:bodyPr/>
                    <a:lstStyle/>
                    <a:p>
                      <a:pPr algn="l"/>
                      <a:r>
                        <a:rPr lang="en-US" sz="1700">
                          <a:effectLst/>
                        </a:rPr>
                        <a:t>Scaling </a:t>
                      </a:r>
                    </a:p>
                  </a:txBody>
                  <a:tcPr marL="88455" marR="88455" marT="44228" marB="44228" anchor="ctr">
                    <a:lnL>
                      <a:noFill/>
                    </a:lnL>
                    <a:lnR>
                      <a:noFill/>
                    </a:lnR>
                    <a:lnT>
                      <a:noFill/>
                    </a:lnT>
                    <a:lnB>
                      <a:noFill/>
                    </a:lnB>
                  </a:tcPr>
                </a:tc>
                <a:tc>
                  <a:txBody>
                    <a:bodyPr/>
                    <a:lstStyle/>
                    <a:p>
                      <a:pPr algn="r"/>
                      <a:r>
                        <a:rPr lang="en-US" sz="1700" dirty="0">
                          <a:effectLst/>
                        </a:rPr>
                        <a:t>5.961 </a:t>
                      </a:r>
                    </a:p>
                  </a:txBody>
                  <a:tcPr marL="88455" marR="88455" marT="44228" marB="44228" anchor="ctr">
                    <a:lnL>
                      <a:noFill/>
                    </a:lnL>
                    <a:lnR>
                      <a:noFill/>
                    </a:lnR>
                    <a:lnT>
                      <a:noFill/>
                    </a:lnT>
                    <a:lnB>
                      <a:noFill/>
                    </a:lnB>
                  </a:tcPr>
                </a:tc>
                <a:tc>
                  <a:txBody>
                    <a:bodyPr/>
                    <a:lstStyle/>
                    <a:p>
                      <a:pPr algn="r"/>
                      <a:r>
                        <a:rPr lang="en-US" sz="1700">
                          <a:effectLst/>
                        </a:rPr>
                        <a:t>1 </a:t>
                      </a:r>
                    </a:p>
                  </a:txBody>
                  <a:tcPr marL="88455" marR="88455" marT="44228" marB="44228" anchor="ctr">
                    <a:lnL>
                      <a:noFill/>
                    </a:lnL>
                    <a:lnR>
                      <a:noFill/>
                    </a:lnR>
                    <a:lnT>
                      <a:noFill/>
                    </a:lnT>
                    <a:lnB>
                      <a:noFill/>
                    </a:lnB>
                  </a:tcPr>
                </a:tc>
                <a:tc>
                  <a:txBody>
                    <a:bodyPr/>
                    <a:lstStyle/>
                    <a:p>
                      <a:pPr algn="r"/>
                      <a:r>
                        <a:rPr lang="en-US" sz="1700">
                          <a:effectLst/>
                        </a:rPr>
                        <a:t>5.961 </a:t>
                      </a:r>
                    </a:p>
                  </a:txBody>
                  <a:tcPr marL="88455" marR="88455" marT="44228" marB="44228" anchor="ctr">
                    <a:lnL>
                      <a:noFill/>
                    </a:lnL>
                    <a:lnR>
                      <a:noFill/>
                    </a:lnR>
                    <a:lnT>
                      <a:noFill/>
                    </a:lnT>
                    <a:lnB>
                      <a:noFill/>
                    </a:lnB>
                  </a:tcPr>
                </a:tc>
                <a:tc>
                  <a:txBody>
                    <a:bodyPr/>
                    <a:lstStyle/>
                    <a:p>
                      <a:pPr algn="r"/>
                      <a:r>
                        <a:rPr lang="en-US" sz="1700">
                          <a:effectLst/>
                        </a:rPr>
                        <a:t>18.114 </a:t>
                      </a:r>
                    </a:p>
                  </a:txBody>
                  <a:tcPr marL="88455" marR="88455" marT="44228" marB="44228" anchor="ctr">
                    <a:lnL>
                      <a:noFill/>
                    </a:lnL>
                    <a:lnR>
                      <a:noFill/>
                    </a:lnR>
                    <a:lnT>
                      <a:noFill/>
                    </a:lnT>
                    <a:lnB>
                      <a:noFill/>
                    </a:lnB>
                  </a:tcPr>
                </a:tc>
                <a:tc>
                  <a:txBody>
                    <a:bodyPr/>
                    <a:lstStyle/>
                    <a:p>
                      <a:pPr algn="r"/>
                      <a:r>
                        <a:rPr lang="en-US" sz="1700">
                          <a:effectLst/>
                        </a:rPr>
                        <a:t>&lt; .001 </a:t>
                      </a:r>
                    </a:p>
                  </a:txBody>
                  <a:tcPr marL="88455" marR="88455" marT="44228" marB="44228" anchor="ctr">
                    <a:lnL>
                      <a:noFill/>
                    </a:lnL>
                    <a:lnR>
                      <a:noFill/>
                    </a:lnR>
                    <a:lnT>
                      <a:noFill/>
                    </a:lnT>
                    <a:lnB>
                      <a:noFill/>
                    </a:lnB>
                  </a:tcPr>
                </a:tc>
                <a:tc>
                  <a:txBody>
                    <a:bodyPr/>
                    <a:lstStyle/>
                    <a:p>
                      <a:pPr algn="l"/>
                      <a:endParaRPr lang="en-US" sz="1700">
                        <a:effectLst/>
                      </a:endParaRPr>
                    </a:p>
                  </a:txBody>
                  <a:tcPr marL="88455" marR="88455" marT="44228" marB="44228" anchor="ctr">
                    <a:lnL>
                      <a:noFill/>
                    </a:lnL>
                    <a:lnR>
                      <a:noFill/>
                    </a:lnR>
                    <a:lnT>
                      <a:noFill/>
                    </a:lnT>
                    <a:lnB>
                      <a:noFill/>
                    </a:lnB>
                  </a:tcPr>
                </a:tc>
                <a:extLst>
                  <a:ext uri="{0D108BD9-81ED-4DB2-BD59-A6C34878D82A}">
                    <a16:rowId xmlns:a16="http://schemas.microsoft.com/office/drawing/2014/main" val="2370035939"/>
                  </a:ext>
                </a:extLst>
              </a:tr>
              <a:tr h="0">
                <a:tc>
                  <a:txBody>
                    <a:bodyPr/>
                    <a:lstStyle/>
                    <a:p>
                      <a:pPr algn="l"/>
                      <a:r>
                        <a:rPr lang="en-US" sz="1700">
                          <a:effectLst/>
                        </a:rPr>
                        <a:t>FeedbackCondition ✻ Scaling </a:t>
                      </a:r>
                    </a:p>
                  </a:txBody>
                  <a:tcPr marL="88455" marR="88455" marT="44228" marB="44228" anchor="ctr">
                    <a:lnL>
                      <a:noFill/>
                    </a:lnL>
                    <a:lnR>
                      <a:noFill/>
                    </a:lnR>
                    <a:lnT>
                      <a:noFill/>
                    </a:lnT>
                    <a:lnB>
                      <a:noFill/>
                    </a:lnB>
                  </a:tcPr>
                </a:tc>
                <a:tc>
                  <a:txBody>
                    <a:bodyPr/>
                    <a:lstStyle/>
                    <a:p>
                      <a:pPr algn="r"/>
                      <a:r>
                        <a:rPr lang="en-US" sz="1700">
                          <a:effectLst/>
                        </a:rPr>
                        <a:t>1.067 </a:t>
                      </a:r>
                    </a:p>
                  </a:txBody>
                  <a:tcPr marL="88455" marR="88455" marT="44228" marB="44228" anchor="ctr">
                    <a:lnL>
                      <a:noFill/>
                    </a:lnL>
                    <a:lnR>
                      <a:noFill/>
                    </a:lnR>
                    <a:lnT>
                      <a:noFill/>
                    </a:lnT>
                    <a:lnB>
                      <a:noFill/>
                    </a:lnB>
                  </a:tcPr>
                </a:tc>
                <a:tc>
                  <a:txBody>
                    <a:bodyPr/>
                    <a:lstStyle/>
                    <a:p>
                      <a:pPr algn="r"/>
                      <a:r>
                        <a:rPr lang="en-US" sz="1700">
                          <a:effectLst/>
                        </a:rPr>
                        <a:t>2 </a:t>
                      </a:r>
                    </a:p>
                  </a:txBody>
                  <a:tcPr marL="88455" marR="88455" marT="44228" marB="44228" anchor="ctr">
                    <a:lnL>
                      <a:noFill/>
                    </a:lnL>
                    <a:lnR>
                      <a:noFill/>
                    </a:lnR>
                    <a:lnT>
                      <a:noFill/>
                    </a:lnT>
                    <a:lnB>
                      <a:noFill/>
                    </a:lnB>
                  </a:tcPr>
                </a:tc>
                <a:tc>
                  <a:txBody>
                    <a:bodyPr/>
                    <a:lstStyle/>
                    <a:p>
                      <a:pPr algn="r"/>
                      <a:r>
                        <a:rPr lang="en-US" sz="1700">
                          <a:effectLst/>
                        </a:rPr>
                        <a:t>0.534 </a:t>
                      </a:r>
                    </a:p>
                  </a:txBody>
                  <a:tcPr marL="88455" marR="88455" marT="44228" marB="44228" anchor="ctr">
                    <a:lnL>
                      <a:noFill/>
                    </a:lnL>
                    <a:lnR>
                      <a:noFill/>
                    </a:lnR>
                    <a:lnT>
                      <a:noFill/>
                    </a:lnT>
                    <a:lnB>
                      <a:noFill/>
                    </a:lnB>
                  </a:tcPr>
                </a:tc>
                <a:tc>
                  <a:txBody>
                    <a:bodyPr/>
                    <a:lstStyle/>
                    <a:p>
                      <a:pPr algn="r"/>
                      <a:r>
                        <a:rPr lang="en-US" sz="1700">
                          <a:effectLst/>
                        </a:rPr>
                        <a:t>1.621 </a:t>
                      </a:r>
                    </a:p>
                  </a:txBody>
                  <a:tcPr marL="88455" marR="88455" marT="44228" marB="44228" anchor="ctr">
                    <a:lnL>
                      <a:noFill/>
                    </a:lnL>
                    <a:lnR>
                      <a:noFill/>
                    </a:lnR>
                    <a:lnT>
                      <a:noFill/>
                    </a:lnT>
                    <a:lnB>
                      <a:noFill/>
                    </a:lnB>
                  </a:tcPr>
                </a:tc>
                <a:tc>
                  <a:txBody>
                    <a:bodyPr/>
                    <a:lstStyle/>
                    <a:p>
                      <a:pPr algn="r"/>
                      <a:r>
                        <a:rPr lang="en-US" sz="1700">
                          <a:effectLst/>
                        </a:rPr>
                        <a:t>0.206 </a:t>
                      </a:r>
                    </a:p>
                  </a:txBody>
                  <a:tcPr marL="88455" marR="88455" marT="44228" marB="44228" anchor="ctr">
                    <a:lnL>
                      <a:noFill/>
                    </a:lnL>
                    <a:lnR>
                      <a:noFill/>
                    </a:lnR>
                    <a:lnT>
                      <a:noFill/>
                    </a:lnT>
                    <a:lnB>
                      <a:noFill/>
                    </a:lnB>
                  </a:tcPr>
                </a:tc>
                <a:tc>
                  <a:txBody>
                    <a:bodyPr/>
                    <a:lstStyle/>
                    <a:p>
                      <a:pPr algn="l"/>
                      <a:endParaRPr lang="en-US" sz="1700">
                        <a:effectLst/>
                      </a:endParaRPr>
                    </a:p>
                  </a:txBody>
                  <a:tcPr marL="88455" marR="88455" marT="44228" marB="44228" anchor="ctr">
                    <a:lnL>
                      <a:noFill/>
                    </a:lnL>
                    <a:lnR>
                      <a:noFill/>
                    </a:lnR>
                    <a:lnT>
                      <a:noFill/>
                    </a:lnT>
                    <a:lnB>
                      <a:noFill/>
                    </a:lnB>
                  </a:tcPr>
                </a:tc>
                <a:extLst>
                  <a:ext uri="{0D108BD9-81ED-4DB2-BD59-A6C34878D82A}">
                    <a16:rowId xmlns:a16="http://schemas.microsoft.com/office/drawing/2014/main" val="3998291950"/>
                  </a:ext>
                </a:extLst>
              </a:tr>
              <a:tr h="0">
                <a:tc>
                  <a:txBody>
                    <a:bodyPr/>
                    <a:lstStyle/>
                    <a:p>
                      <a:pPr algn="l"/>
                      <a:r>
                        <a:rPr lang="en-US" sz="1700">
                          <a:effectLst/>
                        </a:rPr>
                        <a:t>Residuals </a:t>
                      </a:r>
                    </a:p>
                  </a:txBody>
                  <a:tcPr marL="88455" marR="88455" marT="44228" marB="44228" anchor="ctr">
                    <a:lnL>
                      <a:noFill/>
                    </a:lnL>
                    <a:lnR>
                      <a:noFill/>
                    </a:lnR>
                    <a:lnT>
                      <a:noFill/>
                    </a:lnT>
                    <a:lnB>
                      <a:noFill/>
                    </a:lnB>
                  </a:tcPr>
                </a:tc>
                <a:tc>
                  <a:txBody>
                    <a:bodyPr/>
                    <a:lstStyle/>
                    <a:p>
                      <a:pPr algn="r"/>
                      <a:r>
                        <a:rPr lang="en-US" sz="1700" dirty="0">
                          <a:effectLst/>
                        </a:rPr>
                        <a:t>21.392 </a:t>
                      </a:r>
                    </a:p>
                  </a:txBody>
                  <a:tcPr marL="88455" marR="88455" marT="44228" marB="44228" anchor="ctr">
                    <a:lnL>
                      <a:noFill/>
                    </a:lnL>
                    <a:lnR>
                      <a:noFill/>
                    </a:lnR>
                    <a:lnT>
                      <a:noFill/>
                    </a:lnT>
                    <a:lnB>
                      <a:noFill/>
                    </a:lnB>
                  </a:tcPr>
                </a:tc>
                <a:tc>
                  <a:txBody>
                    <a:bodyPr/>
                    <a:lstStyle/>
                    <a:p>
                      <a:pPr algn="r"/>
                      <a:r>
                        <a:rPr lang="en-US" sz="1700" dirty="0">
                          <a:effectLst/>
                        </a:rPr>
                        <a:t>65 </a:t>
                      </a:r>
                    </a:p>
                  </a:txBody>
                  <a:tcPr marL="88455" marR="88455" marT="44228" marB="44228" anchor="ctr">
                    <a:lnL>
                      <a:noFill/>
                    </a:lnL>
                    <a:lnR>
                      <a:noFill/>
                    </a:lnR>
                    <a:lnT>
                      <a:noFill/>
                    </a:lnT>
                    <a:lnB>
                      <a:noFill/>
                    </a:lnB>
                  </a:tcPr>
                </a:tc>
                <a:tc>
                  <a:txBody>
                    <a:bodyPr/>
                    <a:lstStyle/>
                    <a:p>
                      <a:pPr algn="r"/>
                      <a:r>
                        <a:rPr lang="en-US" sz="1700" dirty="0">
                          <a:effectLst/>
                        </a:rPr>
                        <a:t>0.329 </a:t>
                      </a:r>
                    </a:p>
                  </a:txBody>
                  <a:tcPr marL="88455" marR="88455" marT="44228" marB="44228" anchor="ctr">
                    <a:lnL>
                      <a:noFill/>
                    </a:lnL>
                    <a:lnR>
                      <a:noFill/>
                    </a:lnR>
                    <a:lnT>
                      <a:noFill/>
                    </a:lnT>
                    <a:lnB>
                      <a:noFill/>
                    </a:lnB>
                  </a:tcPr>
                </a:tc>
                <a:tc>
                  <a:txBody>
                    <a:bodyPr/>
                    <a:lstStyle/>
                    <a:p>
                      <a:pPr algn="r"/>
                      <a:endParaRPr lang="en-US" sz="1700" dirty="0">
                        <a:effectLst/>
                      </a:endParaRPr>
                    </a:p>
                  </a:txBody>
                  <a:tcPr marL="88455" marR="88455" marT="44228" marB="44228" anchor="ctr">
                    <a:lnL>
                      <a:noFill/>
                    </a:lnL>
                    <a:lnR>
                      <a:noFill/>
                    </a:lnR>
                    <a:lnT>
                      <a:noFill/>
                    </a:lnT>
                    <a:lnB>
                      <a:noFill/>
                    </a:lnB>
                  </a:tcPr>
                </a:tc>
                <a:tc>
                  <a:txBody>
                    <a:bodyPr/>
                    <a:lstStyle/>
                    <a:p>
                      <a:pPr algn="r"/>
                      <a:r>
                        <a:rPr lang="en-US" sz="1700" dirty="0">
                          <a:effectLst/>
                        </a:rPr>
                        <a:t>  </a:t>
                      </a:r>
                    </a:p>
                  </a:txBody>
                  <a:tcPr marL="88455" marR="88455" marT="44228" marB="44228" anchor="ctr">
                    <a:lnL>
                      <a:noFill/>
                    </a:lnL>
                    <a:lnR>
                      <a:noFill/>
                    </a:lnR>
                    <a:lnT>
                      <a:noFill/>
                    </a:lnT>
                    <a:lnB>
                      <a:noFill/>
                    </a:lnB>
                  </a:tcPr>
                </a:tc>
                <a:tc>
                  <a:txBody>
                    <a:bodyPr/>
                    <a:lstStyle/>
                    <a:p>
                      <a:pPr algn="l"/>
                      <a:endParaRPr lang="en-US" sz="1700">
                        <a:effectLst/>
                      </a:endParaRPr>
                    </a:p>
                  </a:txBody>
                  <a:tcPr marL="88455" marR="88455" marT="44228" marB="44228" anchor="ctr">
                    <a:lnL>
                      <a:noFill/>
                    </a:lnL>
                    <a:lnR>
                      <a:noFill/>
                    </a:lnR>
                    <a:lnT>
                      <a:noFill/>
                    </a:lnT>
                    <a:lnB>
                      <a:noFill/>
                    </a:lnB>
                  </a:tcPr>
                </a:tc>
                <a:extLst>
                  <a:ext uri="{0D108BD9-81ED-4DB2-BD59-A6C34878D82A}">
                    <a16:rowId xmlns:a16="http://schemas.microsoft.com/office/drawing/2014/main" val="2650121319"/>
                  </a:ext>
                </a:extLst>
              </a:tr>
              <a:tr h="0">
                <a:tc gridSpan="7">
                  <a:txBody>
                    <a:bodyPr/>
                    <a:lstStyle/>
                    <a:p>
                      <a:pPr algn="r"/>
                      <a:endParaRPr lang="en-US" sz="1700" dirty="0">
                        <a:effectLst/>
                      </a:endParaRPr>
                    </a:p>
                  </a:txBody>
                  <a:tcPr marL="88455" marR="88455" marT="44228" marB="44228"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extLst>
                  <a:ext uri="{0D108BD9-81ED-4DB2-BD59-A6C34878D82A}">
                    <a16:rowId xmlns:a16="http://schemas.microsoft.com/office/drawing/2014/main" val="4026237143"/>
                  </a:ext>
                </a:extLst>
              </a:tr>
              <a:tr h="0">
                <a:tc gridSpan="7">
                  <a:txBody>
                    <a:bodyPr/>
                    <a:lstStyle/>
                    <a:p>
                      <a:pPr algn="l"/>
                      <a:r>
                        <a:rPr lang="en-US" sz="1700" i="1" dirty="0">
                          <a:effectLst/>
                        </a:rPr>
                        <a:t>Note. </a:t>
                      </a:r>
                      <a:r>
                        <a:rPr lang="en-US" sz="1700" dirty="0">
                          <a:effectLst/>
                        </a:rPr>
                        <a:t> Type III Sum of Squares </a:t>
                      </a:r>
                    </a:p>
                  </a:txBody>
                  <a:tcPr marL="88455" marR="88455" marT="44228" marB="44228"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lnL w="12700" cmpd="sng">
                      <a:noFill/>
                      <a:prstDash val="solid"/>
                    </a:lnL>
                  </a:tcPr>
                </a:tc>
                <a:tc hMerge="1">
                  <a:txBody>
                    <a:bodyPr/>
                    <a:lstStyle/>
                    <a:p>
                      <a:endParaRPr lang="en-US"/>
                    </a:p>
                  </a:txBody>
                  <a:tcPr/>
                </a:tc>
                <a:extLst>
                  <a:ext uri="{0D108BD9-81ED-4DB2-BD59-A6C34878D82A}">
                    <a16:rowId xmlns:a16="http://schemas.microsoft.com/office/drawing/2014/main" val="1750848114"/>
                  </a:ext>
                </a:extLst>
              </a:tr>
            </a:tbl>
          </a:graphicData>
        </a:graphic>
      </p:graphicFrame>
      <p:sp>
        <p:nvSpPr>
          <p:cNvPr id="4" name="Inhaltsplatzhalter 3">
            <a:extLst>
              <a:ext uri="{FF2B5EF4-FFF2-40B4-BE49-F238E27FC236}">
                <a16:creationId xmlns:a16="http://schemas.microsoft.com/office/drawing/2014/main" id="{77CA5C85-D810-4B78-8535-829C34F3EE24}"/>
              </a:ext>
            </a:extLst>
          </p:cNvPr>
          <p:cNvSpPr>
            <a:spLocks noGrp="1"/>
          </p:cNvSpPr>
          <p:nvPr>
            <p:ph idx="10"/>
          </p:nvPr>
        </p:nvSpPr>
        <p:spPr/>
        <p:txBody>
          <a:bodyPr/>
          <a:lstStyle/>
          <a:p>
            <a:endParaRPr lang="en-US"/>
          </a:p>
        </p:txBody>
      </p:sp>
      <p:pic>
        <p:nvPicPr>
          <p:cNvPr id="8" name="Grafik 7">
            <a:extLst>
              <a:ext uri="{FF2B5EF4-FFF2-40B4-BE49-F238E27FC236}">
                <a16:creationId xmlns:a16="http://schemas.microsoft.com/office/drawing/2014/main" id="{11072F10-B438-472D-977D-C7C87B3D3342}"/>
              </a:ext>
            </a:extLst>
          </p:cNvPr>
          <p:cNvPicPr>
            <a:picLocks noChangeAspect="1"/>
          </p:cNvPicPr>
          <p:nvPr/>
        </p:nvPicPr>
        <p:blipFill>
          <a:blip r:embed="rId2"/>
          <a:stretch>
            <a:fillRect/>
          </a:stretch>
        </p:blipFill>
        <p:spPr>
          <a:xfrm>
            <a:off x="7147817" y="213327"/>
            <a:ext cx="4609017" cy="3215673"/>
          </a:xfrm>
          <a:prstGeom prst="rect">
            <a:avLst/>
          </a:prstGeom>
          <a:ln w="57150">
            <a:solidFill>
              <a:schemeClr val="tx2"/>
            </a:solidFill>
          </a:ln>
        </p:spPr>
      </p:pic>
    </p:spTree>
    <p:extLst>
      <p:ext uri="{BB962C8B-B14F-4D97-AF65-F5344CB8AC3E}">
        <p14:creationId xmlns:p14="http://schemas.microsoft.com/office/powerpoint/2010/main" val="828370669"/>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455C7B"/>
      </a:accent1>
      <a:accent2>
        <a:srgbClr val="DA727E"/>
      </a:accent2>
      <a:accent3>
        <a:srgbClr val="FFBC67"/>
      </a:accent3>
      <a:accent4>
        <a:srgbClr val="AC6C82"/>
      </a:accent4>
      <a:accent5>
        <a:srgbClr val="685C7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1"/>
        </a:solidFill>
      </a:spPr>
      <a:bodyPr wrap="square" rtlCol="0">
        <a:spAutoFit/>
      </a:bodyPr>
      <a:lstStyle>
        <a:defPPr marL="285750" indent="-285750" algn="l">
          <a:buFont typeface="Arial" panose="020B0604020202020204" pitchFamily="34" charset="0"/>
          <a:buChar char="•"/>
          <a:defRPr dirty="0">
            <a:solidFill>
              <a:schemeClr val="bg1"/>
            </a:solidFill>
            <a:latin typeface="CMU Serif" panose="02000603000000000000" pitchFamily="2" charset="0"/>
            <a:ea typeface="CMU Serif" panose="02000603000000000000" pitchFamily="2" charset="0"/>
            <a:cs typeface="CMU Serif" panose="02000603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Breitbild</PresentationFormat>
  <Paragraphs>200</Paragraphs>
  <Slides>18</Slides>
  <Notes>0</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Calibri</vt:lpstr>
      <vt:lpstr>Calibri Light</vt:lpstr>
      <vt:lpstr>CMU Serif</vt:lpstr>
      <vt:lpstr>Open Sans SemiBold</vt:lpstr>
      <vt:lpstr>Wingdings</vt:lpstr>
      <vt:lpstr>Office</vt:lpstr>
      <vt:lpstr>Feedback Tremor</vt:lpstr>
      <vt:lpstr>Paradigm</vt:lpstr>
      <vt:lpstr>Tremor example data</vt:lpstr>
      <vt:lpstr>Archer</vt:lpstr>
      <vt:lpstr>New datasets</vt:lpstr>
      <vt:lpstr>Improved paradigm</vt:lpstr>
      <vt:lpstr>Hypotheses</vt:lpstr>
      <vt:lpstr>Tremor power [4-12 Hz] – vo,av,ao</vt:lpstr>
      <vt:lpstr>All conditions</vt:lpstr>
      <vt:lpstr>Per condition</vt:lpstr>
      <vt:lpstr>RMSE per feedback condition</vt:lpstr>
      <vt:lpstr>RMSE ANOVA</vt:lpstr>
      <vt:lpstr>Target dataset</vt:lpstr>
      <vt:lpstr>Visual feedback alters force control and functional activity in the visuomotor network after stroke</vt:lpstr>
      <vt:lpstr>Pupil size</vt:lpstr>
      <vt:lpstr>Pupil Size</vt:lpstr>
      <vt:lpstr>Single trial pupil</vt:lpstr>
      <vt:lpstr>Supplementary Dirkx 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different/ unstable sampling rates</dc:title>
  <dc:creator>Julius Welzel</dc:creator>
  <cp:lastModifiedBy>Julius Welzel</cp:lastModifiedBy>
  <cp:revision>49</cp:revision>
  <dcterms:created xsi:type="dcterms:W3CDTF">2020-10-05T05:45:55Z</dcterms:created>
  <dcterms:modified xsi:type="dcterms:W3CDTF">2021-09-24T07:14:22Z</dcterms:modified>
</cp:coreProperties>
</file>