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4" r:id="rId4"/>
    <p:sldId id="283" r:id="rId5"/>
    <p:sldId id="285" r:id="rId6"/>
    <p:sldId id="286" r:id="rId7"/>
    <p:sldId id="287" r:id="rId8"/>
    <p:sldId id="289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Welzel" initials="JW" lastIdx="1" clrIdx="0">
    <p:extLst>
      <p:ext uri="{19B8F6BF-5375-455C-9EA6-DF929625EA0E}">
        <p15:presenceInfo xmlns:p15="http://schemas.microsoft.com/office/powerpoint/2012/main" userId="41d0fa2d2f24d2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6" y="21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3ED9-30B8-4372-AD22-3EB701D6120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431E-EA8F-4C85-AD85-5E33481FF7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D75C8-3417-4F6F-BC72-A42D968FC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D70CC4-755A-461A-8DDD-2C9BD989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F961-D02A-4862-8F2F-96031615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95C89F67-48D3-4469-AA8D-C3BF278A3455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15554C-4BF5-416F-AE67-76FC9BE5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B969F-46DE-415C-96BF-3B0BF52A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580E1CD-88EB-40AC-BE74-FC2CA47CDF7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EE2D5-388C-42BE-9B8F-B471F71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89B449-822D-434C-BD84-6F00FE36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0F5AE-E350-44B6-9A71-25DE342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29EBE9-04B4-4A76-8C2F-45DDD69B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E0C64-E879-4906-B506-7CC8D016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320F76-FB45-45AB-BC7B-0013AC52D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6DEB52-E434-45A4-AFD9-EBC090B2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C89BB-FF92-49C6-A43A-A9BA74A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9879A-B4FE-46E0-80F2-DB9378A5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47DA9-0DAA-4078-AF45-86D02674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1A133-17E9-4D19-984D-A5870E68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38" y="212293"/>
            <a:ext cx="10515600" cy="1325563"/>
          </a:xfrm>
        </p:spPr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B4252-63D0-45AC-A77C-8345B440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85"/>
            <a:ext cx="10515600" cy="4422978"/>
          </a:xfrm>
        </p:spPr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32DE5BD-9136-4132-A04C-61D6EA918EF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6393092"/>
            <a:ext cx="10515600" cy="4649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F5E36-83FB-4CC8-B9F7-548BF1DD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20E8E-3DD4-46FC-B519-2730C1B1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9BC57-45BB-4D44-A730-139B2264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4CC815-0FCA-4D1F-9315-E48B6675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77A72-F8EF-41A4-A57A-3CF461C5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4FDEE-BB4B-4549-A7AB-0EE8A57E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F0FC-F470-424F-B50F-5514C427F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EC94F7-38A9-45CA-9CF6-09ACE185D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F9A608-D66B-4549-97D5-26695914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12D41E-089A-4688-AA44-D29DDCF0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98CE6F-2D1A-49A7-8863-0192115B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A7C0C-9F03-4E2F-BB8A-24ACFAA6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DB61F-8881-48C8-B557-A524A681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6A7BB7-4B49-4349-80E3-2B9C43ADA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BDD475-C3AC-4EB8-8DD3-79B7F190B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7D4209-BAB8-45AA-9F7A-7454437CF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E1F340-92EF-4B2D-B9E1-B9EB242B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71F96-1029-4624-AD3C-ADF28780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31FF1C-09AC-4A17-8077-552CA5E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9E801-E70A-4A60-92E0-119DF86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CD1FDC-077C-4A2A-B5C0-2D5C2532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CF5092-A086-4863-AAE8-DBCD7C84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8EE61-C73C-4CFC-930B-3B6D718A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9E2137-E48D-4B8E-BCF2-AF04015F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916DC8-AD72-4A6E-B464-980D196D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96154-D5F3-4130-8E76-26A8D873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837CE-8715-4C0E-BFB3-F493DE1A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304A0-7CF6-4D2A-B620-8D1430C9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35E808-B640-487A-AE2E-8DFBD6336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E96411-98F5-49B7-AF8E-61B417A3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BA915-42FC-407A-A29F-F415EE95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0C4BD9-F626-4E7F-8A03-41E3823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A5672-F3D3-4FA9-A4EE-270183AB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7E00C9-C55D-4B53-93BA-AA2B9928F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B76827-55A7-41EA-86D9-10FF7EA70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9397F-C21F-45AE-B8C6-B423CE94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55209A-9A5A-402D-B2A8-60316668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BE143E-6FA8-4833-98E6-6D821899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2408D9-E319-48A7-A30A-CB36CACE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3A22F-995E-4D6F-A662-9B9FB319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AE3A6-8BFE-4E66-AB63-C04318FB7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9F67-48D3-4469-AA8D-C3BF278A34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656A9-960A-4CB6-A654-9081D2F8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21AE3-8F20-4CDD-AA65-CEB4E9543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E1CD-88EB-40AC-BE74-FC2CA47CDF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9E320-7183-4C03-8A9F-1D4B523BC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Feedback Tremor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065DDE-EEC6-4D35-B36F-68D9E11D8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9360"/>
            <a:ext cx="9144000" cy="1655762"/>
          </a:xfrm>
        </p:spPr>
        <p:txBody>
          <a:bodyPr/>
          <a:lstStyle/>
          <a:p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22.12.2021</a:t>
            </a:r>
            <a:endParaRPr lang="en-US" dirty="0"/>
          </a:p>
          <a:p>
            <a:r>
              <a:rPr lang="en-US" dirty="0"/>
              <a:t>Julius Welzel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89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74377-D14A-4E1C-B26D-A1C6219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paradigm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FDC8740-93C7-4458-962D-57317299BDEE}"/>
              </a:ext>
            </a:extLst>
          </p:cNvPr>
          <p:cNvSpPr txBox="1">
            <a:spLocks/>
          </p:cNvSpPr>
          <p:nvPr/>
        </p:nvSpPr>
        <p:spPr>
          <a:xfrm>
            <a:off x="1008354" y="1770819"/>
            <a:ext cx="5087645" cy="442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270 s total</a:t>
            </a:r>
          </a:p>
          <a:p>
            <a:r>
              <a:rPr lang="en-US" dirty="0"/>
              <a:t>5 rest periods (30s)</a:t>
            </a:r>
          </a:p>
          <a:p>
            <a:r>
              <a:rPr lang="en-US" dirty="0"/>
              <a:t>4 force periods (30s)</a:t>
            </a:r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9510048-C700-4FD3-A234-2574498D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1" y="4512206"/>
            <a:ext cx="11176075" cy="1325563"/>
          </a:xfrm>
          <a:prstGeom prst="rect">
            <a:avLst/>
          </a:prstGeom>
        </p:spPr>
      </p:pic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7FF85A9-C730-4C17-95F2-1C420F7AE52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Archer ea., 2017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B98A16C-0A64-49CC-AECF-AD297C7E2C3C}"/>
              </a:ext>
            </a:extLst>
          </p:cNvPr>
          <p:cNvSpPr txBox="1">
            <a:spLocks/>
          </p:cNvSpPr>
          <p:nvPr/>
        </p:nvSpPr>
        <p:spPr>
          <a:xfrm>
            <a:off x="6012109" y="1753985"/>
            <a:ext cx="5087645" cy="442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times for each feedback condition</a:t>
            </a:r>
          </a:p>
          <a:p>
            <a:r>
              <a:rPr lang="en-US" dirty="0"/>
              <a:t>15% of max force as target force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24BEF3-8B61-4395-929B-5769E31700D1}"/>
              </a:ext>
            </a:extLst>
          </p:cNvPr>
          <p:cNvSpPr txBox="1"/>
          <p:nvPr/>
        </p:nvSpPr>
        <p:spPr>
          <a:xfrm>
            <a:off x="507961" y="4094577"/>
            <a:ext cx="10475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27877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9B49C-8AEB-4939-B486-6C61D8B3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ECF36-F9B0-4FB8-899F-266B3961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viewing angles in first recordings is to similar to show tremor power differences in regression (t-test)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Auditory feedback shows higher RMSE compared to the other two (1-way ANOVA)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Pupil size is influenced differently in all three feedback conditions between scaling conditions (2x3 ANOVA)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4A2DA2-DEBC-403E-80FE-FF77A5ECFC2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5000-ABF3-4E5C-A750-901226C0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Tremor power [4-12 Hz] – </a:t>
            </a:r>
            <a:r>
              <a:rPr lang="en-US" dirty="0" err="1"/>
              <a:t>vo,av,ao</a:t>
            </a:r>
            <a:endParaRPr lang="en-US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0C12891-07FA-47EB-B621-EC1BD4E9E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264833"/>
              </p:ext>
            </p:extLst>
          </p:nvPr>
        </p:nvGraphicFramePr>
        <p:xfrm>
          <a:off x="7008579" y="1862839"/>
          <a:ext cx="4880225" cy="4129466"/>
        </p:xfrm>
        <a:graphic>
          <a:graphicData uri="http://schemas.openxmlformats.org/drawingml/2006/table">
            <a:tbl>
              <a:tblPr/>
              <a:tblGrid>
                <a:gridCol w="976045">
                  <a:extLst>
                    <a:ext uri="{9D8B030D-6E8A-4147-A177-3AD203B41FA5}">
                      <a16:colId xmlns:a16="http://schemas.microsoft.com/office/drawing/2014/main" val="1876398991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3372313429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382564714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4108957759"/>
                    </a:ext>
                  </a:extLst>
                </a:gridCol>
                <a:gridCol w="976045">
                  <a:extLst>
                    <a:ext uri="{9D8B030D-6E8A-4147-A177-3AD203B41FA5}">
                      <a16:colId xmlns:a16="http://schemas.microsoft.com/office/drawing/2014/main" val="1297752956"/>
                    </a:ext>
                  </a:extLst>
                </a:gridCol>
              </a:tblGrid>
              <a:tr h="341818">
                <a:tc gridSpan="5"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Independent Samples T-Test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62683"/>
                  </a:ext>
                </a:extLst>
              </a:tr>
              <a:tr h="341818">
                <a:tc>
                  <a:txBody>
                    <a:bodyPr/>
                    <a:lstStyle/>
                    <a:p>
                      <a:pPr algn="ctr"/>
                      <a:endParaRPr lang="en-US" sz="1700">
                        <a:effectLst/>
                      </a:endParaRP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df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p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06242"/>
                  </a:ext>
                </a:extLst>
              </a:tr>
              <a:tr h="341818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RMSE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-0.224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69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0.823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700">
                        <a:effectLst/>
                      </a:endParaRP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66368"/>
                  </a:ext>
                </a:extLst>
              </a:tr>
              <a:tr h="599154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Power [0-3 Hz]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-0.923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69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0.359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700">
                        <a:effectLst/>
                      </a:endParaRP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95366"/>
                  </a:ext>
                </a:extLst>
              </a:tr>
              <a:tr h="599154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Power [4-12 Hz]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-4.217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69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&lt; .001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ᵃ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42722"/>
                  </a:ext>
                </a:extLst>
              </a:tr>
              <a:tr h="599154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effectLst/>
                        </a:rPr>
                        <a:t>Pupilsize</a:t>
                      </a:r>
                      <a:endParaRPr lang="en-US" sz="1700" dirty="0">
                        <a:effectLst/>
                      </a:endParaRP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</a:rPr>
                        <a:t>-2.270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</a:rPr>
                        <a:t>42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</a:rPr>
                        <a:t>0.028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ᵃ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43197"/>
                  </a:ext>
                </a:extLst>
              </a:tr>
              <a:tr h="341818">
                <a:tc gridSpan="5">
                  <a:txBody>
                    <a:bodyPr/>
                    <a:lstStyle/>
                    <a:p>
                      <a:pPr algn="r"/>
                      <a:endParaRPr lang="en-US" sz="1700" dirty="0">
                        <a:effectLst/>
                      </a:endParaRP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34234"/>
                  </a:ext>
                </a:extLst>
              </a:tr>
              <a:tr h="341818">
                <a:tc gridSpan="5">
                  <a:txBody>
                    <a:bodyPr/>
                    <a:lstStyle/>
                    <a:p>
                      <a:pPr algn="l"/>
                      <a:r>
                        <a:rPr lang="en-US" sz="1700" i="1">
                          <a:effectLst/>
                        </a:rPr>
                        <a:t>Note. </a:t>
                      </a:r>
                      <a:r>
                        <a:rPr lang="en-US" sz="1700">
                          <a:effectLst/>
                        </a:rPr>
                        <a:t> Student's t-test.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62270"/>
                  </a:ext>
                </a:extLst>
              </a:tr>
              <a:tr h="341818">
                <a:tc gridSpan="5"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ᵃ </a:t>
                      </a:r>
                      <a:r>
                        <a:rPr lang="en-US" sz="1700" dirty="0" err="1">
                          <a:effectLst/>
                        </a:rPr>
                        <a:t>Levene's</a:t>
                      </a:r>
                      <a:r>
                        <a:rPr lang="en-US" sz="1700" dirty="0">
                          <a:effectLst/>
                        </a:rPr>
                        <a:t> test is significant (p &lt; .05), suggesting a violation of the equal variance assumption </a:t>
                      </a:r>
                    </a:p>
                  </a:txBody>
                  <a:tcPr marL="85053" marR="85053" marT="42527" marB="42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64248"/>
                  </a:ext>
                </a:extLst>
              </a:tr>
            </a:tbl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FB475B-936F-4AE3-8F9B-8C33BAAFF0F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9F27BC6-486F-47AD-8D6C-2DEB5A17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6" y="1862839"/>
            <a:ext cx="6307904" cy="4205269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3856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F04E6-50BE-4CB4-8090-724CC7DA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conditions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A967D049-5943-4330-A620-EA1908B3B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6658"/>
              </p:ext>
            </p:extLst>
          </p:nvPr>
        </p:nvGraphicFramePr>
        <p:xfrm>
          <a:off x="369982" y="2879668"/>
          <a:ext cx="11429081" cy="3816608"/>
        </p:xfrm>
        <a:graphic>
          <a:graphicData uri="http://schemas.openxmlformats.org/drawingml/2006/table">
            <a:tbl>
              <a:tblPr/>
              <a:tblGrid>
                <a:gridCol w="2408378">
                  <a:extLst>
                    <a:ext uri="{9D8B030D-6E8A-4147-A177-3AD203B41FA5}">
                      <a16:colId xmlns:a16="http://schemas.microsoft.com/office/drawing/2014/main" val="423034686"/>
                    </a:ext>
                  </a:extLst>
                </a:gridCol>
                <a:gridCol w="857073">
                  <a:extLst>
                    <a:ext uri="{9D8B030D-6E8A-4147-A177-3AD203B41FA5}">
                      <a16:colId xmlns:a16="http://schemas.microsoft.com/office/drawing/2014/main" val="316623503"/>
                    </a:ext>
                  </a:extLst>
                </a:gridCol>
                <a:gridCol w="1632726">
                  <a:extLst>
                    <a:ext uri="{9D8B030D-6E8A-4147-A177-3AD203B41FA5}">
                      <a16:colId xmlns:a16="http://schemas.microsoft.com/office/drawing/2014/main" val="1244481366"/>
                    </a:ext>
                  </a:extLst>
                </a:gridCol>
                <a:gridCol w="1632726">
                  <a:extLst>
                    <a:ext uri="{9D8B030D-6E8A-4147-A177-3AD203B41FA5}">
                      <a16:colId xmlns:a16="http://schemas.microsoft.com/office/drawing/2014/main" val="3443235002"/>
                    </a:ext>
                  </a:extLst>
                </a:gridCol>
                <a:gridCol w="1632726">
                  <a:extLst>
                    <a:ext uri="{9D8B030D-6E8A-4147-A177-3AD203B41FA5}">
                      <a16:colId xmlns:a16="http://schemas.microsoft.com/office/drawing/2014/main" val="3723297705"/>
                    </a:ext>
                  </a:extLst>
                </a:gridCol>
                <a:gridCol w="1632726">
                  <a:extLst>
                    <a:ext uri="{9D8B030D-6E8A-4147-A177-3AD203B41FA5}">
                      <a16:colId xmlns:a16="http://schemas.microsoft.com/office/drawing/2014/main" val="925294870"/>
                    </a:ext>
                  </a:extLst>
                </a:gridCol>
                <a:gridCol w="1632726">
                  <a:extLst>
                    <a:ext uri="{9D8B030D-6E8A-4147-A177-3AD203B41FA5}">
                      <a16:colId xmlns:a16="http://schemas.microsoft.com/office/drawing/2014/main" val="345332329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ANOVA - Power [4-12 Hz]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1378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Cases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Sum of Squares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df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Mean Square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F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p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6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Feedback</a:t>
                      </a:r>
                    </a:p>
                    <a:p>
                      <a:pPr algn="l"/>
                      <a:r>
                        <a:rPr lang="en-US" sz="1700" dirty="0">
                          <a:effectLst/>
                        </a:rPr>
                        <a:t>Condition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0.248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2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0.124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0.376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0.688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700">
                        <a:effectLst/>
                      </a:endParaRP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54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Scaling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</a:rPr>
                        <a:t>5.961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1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5.961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18.114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&lt; .001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700">
                        <a:effectLst/>
                      </a:endParaRP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35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FeedbackCondition ✻ Scaling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1.067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2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0.534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1.621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</a:rPr>
                        <a:t>0.206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700">
                        <a:effectLst/>
                      </a:endParaRP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291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Residuals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</a:rPr>
                        <a:t>21.392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</a:rPr>
                        <a:t>65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</a:rPr>
                        <a:t>0.329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700" dirty="0">
                        <a:effectLst/>
                      </a:endParaRP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</a:rPr>
                        <a:t> 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700">
                        <a:effectLst/>
                      </a:endParaRP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21319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r"/>
                      <a:endParaRPr lang="en-US" sz="1700" dirty="0">
                        <a:effectLst/>
                      </a:endParaRP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37143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l"/>
                      <a:r>
                        <a:rPr lang="en-US" sz="1700" i="1" dirty="0">
                          <a:effectLst/>
                        </a:rPr>
                        <a:t>Note. </a:t>
                      </a:r>
                      <a:r>
                        <a:rPr lang="en-US" sz="1700" dirty="0">
                          <a:effectLst/>
                        </a:rPr>
                        <a:t> Type III Sum of Squares </a:t>
                      </a:r>
                    </a:p>
                  </a:txBody>
                  <a:tcPr marL="88455" marR="88455" marT="44228" marB="4422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48114"/>
                  </a:ext>
                </a:extLst>
              </a:tr>
            </a:tbl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A5C85-D810-4B78-8535-829C34F3EE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072F10-B438-472D-977D-C7C87B3D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17" y="213327"/>
            <a:ext cx="4609017" cy="3215673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2837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60544-4640-40CC-A5C5-EAC35BD8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condition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BC60C-AF17-4646-8621-5FB145E9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Vo; p = 0.285 (n = 11*) – av; p = 0.001 – </a:t>
            </a:r>
            <a:r>
              <a:rPr lang="en-US" dirty="0" err="1"/>
              <a:t>ao</a:t>
            </a:r>
            <a:r>
              <a:rPr lang="en-US" dirty="0"/>
              <a:t>; p = 0.017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C73457-57E5-4843-B0F3-A34DD6B467B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512F7D-005B-4672-B43B-1B196212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856" y="2805455"/>
            <a:ext cx="3850886" cy="2567257"/>
          </a:xfrm>
          <a:prstGeom prst="rect">
            <a:avLst/>
          </a:prstGeom>
          <a:ln w="57150">
            <a:solidFill>
              <a:schemeClr val="accent3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C33A0E-048F-40AF-88FA-55B8E5D8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86" y="2805455"/>
            <a:ext cx="3850886" cy="2567257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1FBDBE2-8D65-4CBD-A450-8C6E6F5E5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7" y="2805455"/>
            <a:ext cx="3850886" cy="2567257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48473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E24C4-680D-4549-AB9D-1E24A62F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per feedback condition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EF41AEE-0243-458F-A570-2FBB3DA2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82" y="1879378"/>
            <a:ext cx="6010238" cy="4005695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A6F6B64-8C2E-47EB-8480-D2D2D584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4" y="1879378"/>
            <a:ext cx="6010238" cy="4005695"/>
          </a:xfrm>
          <a:prstGeom prst="rect">
            <a:avLst/>
          </a:prstGeom>
        </p:spPr>
      </p:pic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EF83E0F-973D-4213-A202-7F8F3FFDA58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5D8A6D2-32EC-43E8-AC80-02B8837E3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078DF615-FC1F-4844-9D77-B99AB0282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D83E2-522C-4D5D-B765-F087F352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791F5-1ABD-4E24-8BEB-B00225EB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4A3E46-2753-4F19-8DE8-6E20F10890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5C7B"/>
      </a:accent1>
      <a:accent2>
        <a:srgbClr val="DA727E"/>
      </a:accent2>
      <a:accent3>
        <a:srgbClr val="FFBC67"/>
      </a:accent3>
      <a:accent4>
        <a:srgbClr val="AC6C82"/>
      </a:accent4>
      <a:accent5>
        <a:srgbClr val="685C7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1"/>
        </a:solidFill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>
            <a:solidFill>
              <a:schemeClr val="bg1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81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CMU Serif</vt:lpstr>
      <vt:lpstr>Office</vt:lpstr>
      <vt:lpstr>Feedback Tremor</vt:lpstr>
      <vt:lpstr>Improved paradigm</vt:lpstr>
      <vt:lpstr>Hypotheses</vt:lpstr>
      <vt:lpstr>Tremor power [4-12 Hz] – vo,av,ao</vt:lpstr>
      <vt:lpstr>All conditions</vt:lpstr>
      <vt:lpstr>Per condition</vt:lpstr>
      <vt:lpstr>RMSE per feedback condition</vt:lpstr>
      <vt:lpstr>Exploratory analysis</vt:lpstr>
      <vt:lpstr>Target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different/ unstable sampling rates</dc:title>
  <dc:creator>Julius Welzel</dc:creator>
  <cp:lastModifiedBy>Julius Welzel</cp:lastModifiedBy>
  <cp:revision>50</cp:revision>
  <dcterms:created xsi:type="dcterms:W3CDTF">2020-10-05T05:45:55Z</dcterms:created>
  <dcterms:modified xsi:type="dcterms:W3CDTF">2021-12-21T14:17:13Z</dcterms:modified>
</cp:coreProperties>
</file>