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81" r:id="rId3"/>
    <p:sldId id="257" r:id="rId4"/>
    <p:sldId id="259" r:id="rId5"/>
    <p:sldId id="282" r:id="rId6"/>
    <p:sldId id="264" r:id="rId7"/>
    <p:sldId id="266" r:id="rId8"/>
    <p:sldId id="283" r:id="rId9"/>
    <p:sldId id="270" r:id="rId10"/>
    <p:sldId id="271" r:id="rId11"/>
    <p:sldId id="274" r:id="rId12"/>
    <p:sldId id="275" r:id="rId13"/>
    <p:sldId id="276" r:id="rId14"/>
    <p:sldId id="277" r:id="rId15"/>
    <p:sldId id="284" r:id="rId16"/>
    <p:sldId id="279" r:id="rId17"/>
    <p:sldId id="280"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2362200" y="4038600"/>
            <a:ext cx="6477000" cy="1828800"/>
          </a:xfrm>
        </p:spPr>
        <p:txBody>
          <a:bodyPr anchor="b"/>
          <a:lstStyle>
            <a:lvl1pPr>
              <a:defRPr cap="all" baseline="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B398FF7-AA65-4AB3-9A88-AB807C5D6AB7}" type="datetimeFigureOut">
              <a:rPr lang="ru-RU" smtClean="0"/>
              <a:pPr/>
              <a:t>10.10.2019</a:t>
            </a:fld>
            <a:endParaRPr lang="ru-RU"/>
          </a:p>
        </p:txBody>
      </p:sp>
      <p:sp>
        <p:nvSpPr>
          <p:cNvPr id="17" name="Нижний колонтитул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ru-RU"/>
          </a:p>
        </p:txBody>
      </p:sp>
      <p:sp>
        <p:nvSpPr>
          <p:cNvPr id="29" name="Номер слайда 28"/>
          <p:cNvSpPr>
            <a:spLocks noGrp="1"/>
          </p:cNvSpPr>
          <p:nvPr>
            <p:ph type="sldNum" sz="quarter" idx="12"/>
          </p:nvPr>
        </p:nvSpPr>
        <p:spPr>
          <a:xfrm>
            <a:off x="8001000" y="228600"/>
            <a:ext cx="838200" cy="381000"/>
          </a:xfrm>
        </p:spPr>
        <p:txBody>
          <a:bodyPr/>
          <a:lstStyle>
            <a:lvl1pPr>
              <a:defRPr>
                <a:solidFill>
                  <a:schemeClr val="tx2"/>
                </a:solidFill>
              </a:defRPr>
            </a:lvl1pPr>
          </a:lstStyle>
          <a:p>
            <a:fld id="{BEBE878C-FABA-44AF-B94C-F19D1F13A63C}"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CB398FF7-AA65-4AB3-9A88-AB807C5D6AB7}" type="datetimeFigureOut">
              <a:rPr lang="ru-RU" smtClean="0"/>
              <a:pPr/>
              <a:t>10.10.2019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EBE878C-FABA-44AF-B94C-F19D1F13A63C}"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1"/>
      </p:bgRef>
    </p:bg>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3200" y="609600"/>
            <a:ext cx="2057400" cy="55165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609600"/>
            <a:ext cx="5562600" cy="5516564"/>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6553200" y="6248402"/>
            <a:ext cx="2209800" cy="365125"/>
          </a:xfrm>
        </p:spPr>
        <p:txBody>
          <a:bodyPr/>
          <a:lstStyle/>
          <a:p>
            <a:fld id="{CB398FF7-AA65-4AB3-9A88-AB807C5D6AB7}" type="datetimeFigureOut">
              <a:rPr lang="ru-RU" smtClean="0"/>
              <a:pPr/>
              <a:t>10.10.2019</a:t>
            </a:fld>
            <a:endParaRPr lang="ru-RU"/>
          </a:p>
        </p:txBody>
      </p:sp>
      <p:sp>
        <p:nvSpPr>
          <p:cNvPr id="5" name="Нижний колонтитул 4"/>
          <p:cNvSpPr>
            <a:spLocks noGrp="1"/>
          </p:cNvSpPr>
          <p:nvPr>
            <p:ph type="ftr" sz="quarter" idx="11"/>
          </p:nvPr>
        </p:nvSpPr>
        <p:spPr>
          <a:xfrm>
            <a:off x="457201" y="6248207"/>
            <a:ext cx="5573483" cy="365125"/>
          </a:xfrm>
        </p:spPr>
        <p:txBody>
          <a:bodyPr/>
          <a:lstStyle/>
          <a:p>
            <a:endParaRPr lang="ru-RU"/>
          </a:p>
        </p:txBody>
      </p:sp>
      <p:sp>
        <p:nvSpPr>
          <p:cNvPr id="7" name="Прямоугольник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омер слайда 5"/>
          <p:cNvSpPr>
            <a:spLocks noGrp="1"/>
          </p:cNvSpPr>
          <p:nvPr>
            <p:ph type="sldNum" sz="quarter" idx="12"/>
          </p:nvPr>
        </p:nvSpPr>
        <p:spPr>
          <a:xfrm rot="5400000">
            <a:off x="5989638" y="144462"/>
            <a:ext cx="533400" cy="244476"/>
          </a:xfrm>
        </p:spPr>
        <p:txBody>
          <a:bodyPr/>
          <a:lstStyle/>
          <a:p>
            <a:fld id="{BEBE878C-FABA-44AF-B94C-F19D1F13A63C}"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CB398FF7-AA65-4AB3-9A88-AB807C5D6AB7}" type="datetimeFigureOut">
              <a:rPr lang="ru-RU" smtClean="0"/>
              <a:pPr/>
              <a:t>10.10.2019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lvl1pPr>
              <a:defRPr>
                <a:solidFill>
                  <a:srgbClr val="FFFFFF"/>
                </a:solidFill>
              </a:defRPr>
            </a:lvl1pPr>
          </a:lstStyle>
          <a:p>
            <a:fld id="{BEBE878C-FABA-44AF-B94C-F19D1F13A63C}" type="slidenum">
              <a:rPr lang="ru-RU" smtClean="0"/>
              <a:pPr/>
              <a:t>‹#›</a:t>
            </a:fld>
            <a:endParaRPr lang="ru-RU"/>
          </a:p>
        </p:txBody>
      </p:sp>
      <p:sp>
        <p:nvSpPr>
          <p:cNvPr id="8" name="Содержимое 7"/>
          <p:cNvSpPr>
            <a:spLocks noGrp="1"/>
          </p:cNvSpPr>
          <p:nvPr>
            <p:ph sz="quarter" idx="1"/>
          </p:nvPr>
        </p:nvSpPr>
        <p:spPr>
          <a:xfrm>
            <a:off x="612648" y="1600200"/>
            <a:ext cx="8153400" cy="44958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7" name="Прямоугольник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CB398FF7-AA65-4AB3-9A88-AB807C5D6AB7}" type="datetimeFigureOut">
              <a:rPr lang="ru-RU" smtClean="0"/>
              <a:pPr/>
              <a:t>10.10.2019</a:t>
            </a:fld>
            <a:endParaRPr lang="ru-RU"/>
          </a:p>
        </p:txBody>
      </p:sp>
      <p:sp>
        <p:nvSpPr>
          <p:cNvPr id="13" name="Номер слайда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EBE878C-FABA-44AF-B94C-F19D1F13A63C}" type="slidenum">
              <a:rPr lang="ru-RU" smtClean="0"/>
              <a:pPr/>
              <a:t>‹#›</a:t>
            </a:fld>
            <a:endParaRPr lang="ru-RU"/>
          </a:p>
        </p:txBody>
      </p:sp>
      <p:sp>
        <p:nvSpPr>
          <p:cNvPr id="14" name="Нижний колонтитул 13"/>
          <p:cNvSpPr>
            <a:spLocks noGrp="1"/>
          </p:cNvSpPr>
          <p:nvPr>
            <p:ph type="ftr" sz="quarter" idx="12"/>
          </p:nvPr>
        </p:nvSpPr>
        <p:spPr/>
        <p:txBody>
          <a:bodyPr/>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9" name="Содержимое 8"/>
          <p:cNvSpPr>
            <a:spLocks noGrp="1"/>
          </p:cNvSpPr>
          <p:nvPr>
            <p:ph sz="quarter" idx="1"/>
          </p:nvPr>
        </p:nvSpPr>
        <p:spPr>
          <a:xfrm>
            <a:off x="609600"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844901"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8" name="Дата 7"/>
          <p:cNvSpPr>
            <a:spLocks noGrp="1"/>
          </p:cNvSpPr>
          <p:nvPr>
            <p:ph type="dt" sz="half" idx="15"/>
          </p:nvPr>
        </p:nvSpPr>
        <p:spPr/>
        <p:txBody>
          <a:bodyPr rtlCol="0"/>
          <a:lstStyle/>
          <a:p>
            <a:fld id="{CB398FF7-AA65-4AB3-9A88-AB807C5D6AB7}" type="datetimeFigureOut">
              <a:rPr lang="ru-RU" smtClean="0"/>
              <a:pPr/>
              <a:t>10.10.2019</a:t>
            </a:fld>
            <a:endParaRPr lang="ru-RU"/>
          </a:p>
        </p:txBody>
      </p:sp>
      <p:sp>
        <p:nvSpPr>
          <p:cNvPr id="10" name="Номер слайда 9"/>
          <p:cNvSpPr>
            <a:spLocks noGrp="1"/>
          </p:cNvSpPr>
          <p:nvPr>
            <p:ph type="sldNum" sz="quarter" idx="16"/>
          </p:nvPr>
        </p:nvSpPr>
        <p:spPr/>
        <p:txBody>
          <a:bodyPr rtlCol="0"/>
          <a:lstStyle/>
          <a:p>
            <a:fld id="{BEBE878C-FABA-44AF-B94C-F19D1F13A63C}" type="slidenum">
              <a:rPr lang="ru-RU" smtClean="0"/>
              <a:pPr/>
              <a:t>‹#›</a:t>
            </a:fld>
            <a:endParaRPr lang="ru-RU"/>
          </a:p>
        </p:txBody>
      </p:sp>
      <p:sp>
        <p:nvSpPr>
          <p:cNvPr id="12" name="Нижний колонтитул 11"/>
          <p:cNvSpPr>
            <a:spLocks noGrp="1"/>
          </p:cNvSpPr>
          <p:nvPr>
            <p:ph type="ftr" sz="quarter" idx="17"/>
          </p:nvPr>
        </p:nvSpPr>
        <p:spPr/>
        <p:txBody>
          <a:bodyPr rtlCol="0"/>
          <a:lstStyle/>
          <a:p>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73050"/>
            <a:ext cx="8153400" cy="869950"/>
          </a:xfrm>
        </p:spPr>
        <p:txBody>
          <a:bodyPr anchor="ctr"/>
          <a:lstStyle>
            <a:lvl1pPr>
              <a:defRPr/>
            </a:lvl1pPr>
          </a:lstStyle>
          <a:p>
            <a:r>
              <a:rPr kumimoji="0" lang="ru-RU" smtClean="0"/>
              <a:t>Образец заголовка</a:t>
            </a:r>
            <a:endParaRPr kumimoji="0" lang="en-US"/>
          </a:p>
        </p:txBody>
      </p:sp>
      <p:sp>
        <p:nvSpPr>
          <p:cNvPr id="11" name="Содержимое 10"/>
          <p:cNvSpPr>
            <a:spLocks noGrp="1"/>
          </p:cNvSpPr>
          <p:nvPr>
            <p:ph sz="quarter" idx="2"/>
          </p:nvPr>
        </p:nvSpPr>
        <p:spPr>
          <a:xfrm>
            <a:off x="609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800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5"/>
          </p:nvPr>
        </p:nvSpPr>
        <p:spPr/>
        <p:txBody>
          <a:bodyPr rtlCol="0"/>
          <a:lstStyle/>
          <a:p>
            <a:fld id="{CB398FF7-AA65-4AB3-9A88-AB807C5D6AB7}" type="datetimeFigureOut">
              <a:rPr lang="ru-RU" smtClean="0"/>
              <a:pPr/>
              <a:t>10.10.2019</a:t>
            </a:fld>
            <a:endParaRPr lang="ru-RU"/>
          </a:p>
        </p:txBody>
      </p:sp>
      <p:sp>
        <p:nvSpPr>
          <p:cNvPr id="12" name="Номер слайда 11"/>
          <p:cNvSpPr>
            <a:spLocks noGrp="1"/>
          </p:cNvSpPr>
          <p:nvPr>
            <p:ph type="sldNum" sz="quarter" idx="16"/>
          </p:nvPr>
        </p:nvSpPr>
        <p:spPr/>
        <p:txBody>
          <a:bodyPr rtlCol="0"/>
          <a:lstStyle/>
          <a:p>
            <a:fld id="{BEBE878C-FABA-44AF-B94C-F19D1F13A63C}" type="slidenum">
              <a:rPr lang="ru-RU" smtClean="0"/>
              <a:pPr/>
              <a:t>‹#›</a:t>
            </a:fld>
            <a:endParaRPr lang="ru-RU"/>
          </a:p>
        </p:txBody>
      </p:sp>
      <p:sp>
        <p:nvSpPr>
          <p:cNvPr id="14" name="Нижний колонтитул 13"/>
          <p:cNvSpPr>
            <a:spLocks noGrp="1"/>
          </p:cNvSpPr>
          <p:nvPr>
            <p:ph type="ftr" sz="quarter" idx="17"/>
          </p:nvPr>
        </p:nvSpPr>
        <p:spPr/>
        <p:txBody>
          <a:bodyPr rtlCol="0"/>
          <a:lstStyle/>
          <a:p>
            <a:endParaRPr lang="ru-RU"/>
          </a:p>
        </p:txBody>
      </p:sp>
      <p:sp>
        <p:nvSpPr>
          <p:cNvPr id="16" name="Текст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5" name="Текст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CB398FF7-AA65-4AB3-9A88-AB807C5D6AB7}" type="datetimeFigureOut">
              <a:rPr lang="ru-RU" smtClean="0"/>
              <a:pPr/>
              <a:t>10.10.2019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lvl1pPr>
              <a:defRPr>
                <a:solidFill>
                  <a:srgbClr val="FFFFFF"/>
                </a:solidFill>
              </a:defRPr>
            </a:lvl1pPr>
          </a:lstStyle>
          <a:p>
            <a:fld id="{BEBE878C-FABA-44AF-B94C-F19D1F13A63C}"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B398FF7-AA65-4AB3-9A88-AB807C5D6AB7}" type="datetimeFigureOut">
              <a:rPr lang="ru-RU" smtClean="0"/>
              <a:pPr/>
              <a:t>10.10.2019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a:xfrm>
            <a:off x="0" y="6248400"/>
            <a:ext cx="533400" cy="381000"/>
          </a:xfrm>
        </p:spPr>
        <p:txBody>
          <a:bodyPr/>
          <a:lstStyle>
            <a:lvl1pPr>
              <a:defRPr>
                <a:solidFill>
                  <a:schemeClr val="tx2"/>
                </a:solidFill>
              </a:defRPr>
            </a:lvl1pPr>
          </a:lstStyle>
          <a:p>
            <a:fld id="{BEBE878C-FABA-44AF-B94C-F19D1F13A63C}"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3050"/>
            <a:ext cx="8077200" cy="869950"/>
          </a:xfrm>
        </p:spPr>
        <p:txBody>
          <a:bodyPr anchor="ctr"/>
          <a:lstStyle>
            <a:lvl1pPr algn="l">
              <a:buNone/>
              <a:defRPr sz="4400" b="0"/>
            </a:lvl1p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CB398FF7-AA65-4AB3-9A88-AB807C5D6AB7}" type="datetimeFigureOut">
              <a:rPr lang="ru-RU" smtClean="0"/>
              <a:pPr/>
              <a:t>10.10.2019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lvl1pPr>
              <a:defRPr>
                <a:solidFill>
                  <a:srgbClr val="FFFFFF"/>
                </a:solidFill>
              </a:defRPr>
            </a:lvl1pPr>
          </a:lstStyle>
          <a:p>
            <a:fld id="{BEBE878C-FABA-44AF-B94C-F19D1F13A63C}" type="slidenum">
              <a:rPr lang="ru-RU" smtClean="0"/>
              <a:pPr/>
              <a:t>‹#›</a:t>
            </a:fld>
            <a:endParaRPr lang="ru-RU"/>
          </a:p>
        </p:txBody>
      </p:sp>
      <p:sp>
        <p:nvSpPr>
          <p:cNvPr id="3" name="Текст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9" name="Содержимое 8"/>
          <p:cNvSpPr>
            <a:spLocks noGrp="1"/>
          </p:cNvSpPr>
          <p:nvPr>
            <p:ph sz="quarter" idx="1"/>
          </p:nvPr>
        </p:nvSpPr>
        <p:spPr>
          <a:xfrm>
            <a:off x="2362200" y="1752600"/>
            <a:ext cx="6400800" cy="4419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3">
        <a:schemeClr val="bg2"/>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8" name="Прямоугольник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ru-RU" smtClean="0"/>
              <a:t>Образец заголовка</a:t>
            </a:r>
            <a:endParaRPr kumimoji="0" lang="en-US"/>
          </a:p>
        </p:txBody>
      </p:sp>
      <p:sp>
        <p:nvSpPr>
          <p:cNvPr id="11" name="Прямоугольник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Дата 11"/>
          <p:cNvSpPr>
            <a:spLocks noGrp="1"/>
          </p:cNvSpPr>
          <p:nvPr>
            <p:ph type="dt" sz="half" idx="10"/>
          </p:nvPr>
        </p:nvSpPr>
        <p:spPr>
          <a:xfrm>
            <a:off x="6248400" y="6248400"/>
            <a:ext cx="2667000" cy="365125"/>
          </a:xfrm>
        </p:spPr>
        <p:txBody>
          <a:bodyPr rtlCol="0"/>
          <a:lstStyle/>
          <a:p>
            <a:fld id="{CB398FF7-AA65-4AB3-9A88-AB807C5D6AB7}" type="datetimeFigureOut">
              <a:rPr lang="ru-RU" smtClean="0"/>
              <a:pPr/>
              <a:t>10.10.2019</a:t>
            </a:fld>
            <a:endParaRPr lang="ru-RU"/>
          </a:p>
        </p:txBody>
      </p:sp>
      <p:sp>
        <p:nvSpPr>
          <p:cNvPr id="13" name="Номер слайда 12"/>
          <p:cNvSpPr>
            <a:spLocks noGrp="1"/>
          </p:cNvSpPr>
          <p:nvPr>
            <p:ph type="sldNum" sz="quarter" idx="11"/>
          </p:nvPr>
        </p:nvSpPr>
        <p:spPr>
          <a:xfrm>
            <a:off x="0" y="4667249"/>
            <a:ext cx="1447800" cy="663578"/>
          </a:xfrm>
        </p:spPr>
        <p:txBody>
          <a:bodyPr rtlCol="0"/>
          <a:lstStyle>
            <a:lvl1pPr>
              <a:defRPr sz="2800"/>
            </a:lvl1pPr>
          </a:lstStyle>
          <a:p>
            <a:fld id="{BEBE878C-FABA-44AF-B94C-F19D1F13A63C}" type="slidenum">
              <a:rPr lang="ru-RU" smtClean="0"/>
              <a:pPr/>
              <a:t>‹#›</a:t>
            </a:fld>
            <a:endParaRPr lang="ru-RU"/>
          </a:p>
        </p:txBody>
      </p:sp>
      <p:sp>
        <p:nvSpPr>
          <p:cNvPr id="14" name="Нижний колонтитул 13"/>
          <p:cNvSpPr>
            <a:spLocks noGrp="1"/>
          </p:cNvSpPr>
          <p:nvPr>
            <p:ph type="ftr" sz="quarter" idx="12"/>
          </p:nvPr>
        </p:nvSpPr>
        <p:spPr>
          <a:xfrm>
            <a:off x="1600200" y="6248206"/>
            <a:ext cx="4572000" cy="365125"/>
          </a:xfrm>
        </p:spPr>
        <p:txBody>
          <a:bodyPr rtlCol="0"/>
          <a:lstStyle/>
          <a:p>
            <a:endParaRPr lang="ru-RU"/>
          </a:p>
        </p:txBody>
      </p:sp>
      <p:sp>
        <p:nvSpPr>
          <p:cNvPr id="3" name="Рисунок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ru-RU" smtClean="0"/>
              <a:t>Вставка рисунка</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609600" y="228600"/>
            <a:ext cx="8153400" cy="9906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B398FF7-AA65-4AB3-9A88-AB807C5D6AB7}" type="datetimeFigureOut">
              <a:rPr lang="ru-RU" smtClean="0"/>
              <a:pPr/>
              <a:t>10.10.2019</a:t>
            </a:fld>
            <a:endParaRPr lang="ru-RU"/>
          </a:p>
        </p:txBody>
      </p:sp>
      <p:sp>
        <p:nvSpPr>
          <p:cNvPr id="3" name="Нижний колонтитул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Прямоугольник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EBE878C-FABA-44AF-B94C-F19D1F13A63C}"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Spiral_model" TargetMode="External"/><Relationship Id="rId2" Type="http://schemas.openxmlformats.org/officeDocument/2006/relationships/hyperlink" Target="https://en.wikipedia.org/wiki/V-Model" TargetMode="External"/><Relationship Id="rId1" Type="http://schemas.openxmlformats.org/officeDocument/2006/relationships/slideLayout" Target="../slideLayouts/slideLayout2.xml"/><Relationship Id="rId6" Type="http://schemas.openxmlformats.org/officeDocument/2006/relationships/hyperlink" Target="https://www.dcslsoftware.com/" TargetMode="External"/><Relationship Id="rId5" Type="http://schemas.openxmlformats.org/officeDocument/2006/relationships/hyperlink" Target="https://en.wikipedia.org/wiki/Iterative_and_incremental_development" TargetMode="External"/><Relationship Id="rId4" Type="http://schemas.openxmlformats.org/officeDocument/2006/relationships/hyperlink" Target="https://en.wikipedia.org/wiki/Waterfall_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196752"/>
            <a:ext cx="9144000" cy="2952328"/>
          </a:xfrm>
        </p:spPr>
        <p:txBody>
          <a:bodyPr>
            <a:normAutofit fontScale="90000"/>
          </a:bodyPr>
          <a:lstStyle/>
          <a:p>
            <a:pPr algn="ctr"/>
            <a:r>
              <a:rPr lang="pl-PL" sz="6600" dirty="0" smtClean="0"/>
              <a:t>Software </a:t>
            </a:r>
            <a:r>
              <a:rPr lang="en-US" sz="6600" dirty="0" smtClean="0"/>
              <a:t>Development</a:t>
            </a:r>
            <a:r>
              <a:rPr lang="en-US" sz="6600" b="1" dirty="0" smtClean="0"/>
              <a:t> </a:t>
            </a:r>
            <a:r>
              <a:rPr lang="ru-RU" sz="6600" b="1" dirty="0" smtClean="0"/>
              <a:t/>
            </a:r>
            <a:br>
              <a:rPr lang="ru-RU" sz="6600" b="1" dirty="0" smtClean="0"/>
            </a:br>
            <a:r>
              <a:rPr lang="pl-PL" sz="6600" dirty="0" smtClean="0"/>
              <a:t>Life </a:t>
            </a:r>
            <a:r>
              <a:rPr lang="pl-PL" sz="6600" dirty="0" smtClean="0"/>
              <a:t>Cycle Models</a:t>
            </a:r>
            <a:endParaRPr lang="ru-RU" sz="6600" dirty="0"/>
          </a:p>
        </p:txBody>
      </p:sp>
      <p:sp>
        <p:nvSpPr>
          <p:cNvPr id="3" name="Подзаголовок 2"/>
          <p:cNvSpPr>
            <a:spLocks noGrp="1"/>
          </p:cNvSpPr>
          <p:nvPr>
            <p:ph type="subTitle" idx="1"/>
          </p:nvPr>
        </p:nvSpPr>
        <p:spPr/>
        <p:txBody>
          <a:bodyPr/>
          <a:lstStyle/>
          <a:p>
            <a:r>
              <a:rPr lang="en-US" dirty="0" smtClean="0"/>
              <a:t>Y.D.</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68760"/>
          </a:xfrm>
        </p:spPr>
        <p:txBody>
          <a:bodyPr>
            <a:noAutofit/>
          </a:bodyPr>
          <a:lstStyle/>
          <a:p>
            <a:r>
              <a:rPr lang="en-US" sz="2400" dirty="0" smtClean="0"/>
              <a:t>Spiral model (Boehm, 1988). A number of misconceptions stem from oversimplifications in this widely circulated diagram (there are some errors in this diagram)</a:t>
            </a:r>
            <a:endParaRPr lang="ru-RU" sz="2400" dirty="0"/>
          </a:p>
        </p:txBody>
      </p:sp>
      <p:pic>
        <p:nvPicPr>
          <p:cNvPr id="4" name="Содержимое 3" descr="800px-Spiral_model_(Boehm,_1988).svg.png"/>
          <p:cNvPicPr>
            <a:picLocks noGrp="1" noChangeAspect="1"/>
          </p:cNvPicPr>
          <p:nvPr>
            <p:ph sz="quarter" idx="1"/>
          </p:nvPr>
        </p:nvPicPr>
        <p:blipFill>
          <a:blip r:embed="rId2" cstate="print"/>
          <a:stretch>
            <a:fillRect/>
          </a:stretch>
        </p:blipFill>
        <p:spPr>
          <a:xfrm>
            <a:off x="0" y="1556792"/>
            <a:ext cx="9144000" cy="530120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The pros and cons </a:t>
            </a:r>
            <a:r>
              <a:rPr lang="en-US" dirty="0" smtClean="0"/>
              <a:t>of Spiral model </a:t>
            </a:r>
            <a:endParaRPr lang="ru-RU" dirty="0"/>
          </a:p>
        </p:txBody>
      </p:sp>
      <p:sp>
        <p:nvSpPr>
          <p:cNvPr id="6" name="Содержимое 5"/>
          <p:cNvSpPr>
            <a:spLocks noGrp="1"/>
          </p:cNvSpPr>
          <p:nvPr>
            <p:ph sz="quarter" idx="2"/>
          </p:nvPr>
        </p:nvSpPr>
        <p:spPr>
          <a:xfrm>
            <a:off x="0" y="1844824"/>
            <a:ext cx="4572000" cy="5013176"/>
          </a:xfrm>
        </p:spPr>
        <p:txBody>
          <a:bodyPr>
            <a:normAutofit fontScale="62500" lnSpcReduction="20000"/>
          </a:bodyPr>
          <a:lstStyle/>
          <a:p>
            <a:r>
              <a:rPr lang="en-US" dirty="0" smtClean="0"/>
              <a:t>Highly flexible model</a:t>
            </a:r>
          </a:p>
          <a:p>
            <a:r>
              <a:rPr lang="en-US" dirty="0" smtClean="0"/>
              <a:t>Fast and cost-effective development</a:t>
            </a:r>
          </a:p>
          <a:p>
            <a:r>
              <a:rPr lang="en-US" dirty="0" smtClean="0"/>
              <a:t>Well-suited for large scale projects and mission-critical developments</a:t>
            </a:r>
          </a:p>
          <a:p>
            <a:r>
              <a:rPr lang="en-US" dirty="0" smtClean="0"/>
              <a:t>Monitoring is easy and effective</a:t>
            </a:r>
          </a:p>
          <a:p>
            <a:r>
              <a:rPr lang="en-US" dirty="0" smtClean="0"/>
              <a:t>Strong emphasis on client approval</a:t>
            </a:r>
          </a:p>
          <a:p>
            <a:r>
              <a:rPr lang="en-US" dirty="0" smtClean="0"/>
              <a:t>Focus on documentation control</a:t>
            </a:r>
          </a:p>
          <a:p>
            <a:r>
              <a:rPr lang="en-US" dirty="0" smtClean="0"/>
              <a:t>Potential for additional post-project functionality</a:t>
            </a:r>
          </a:p>
          <a:p>
            <a:r>
              <a:rPr lang="en-US" dirty="0" smtClean="0"/>
              <a:t>Software is produced early on in the project lifecycle</a:t>
            </a:r>
          </a:p>
          <a:p>
            <a:r>
              <a:rPr lang="en-US" dirty="0" smtClean="0"/>
              <a:t>Risk analysis helps to eliminate and avoid risk</a:t>
            </a:r>
          </a:p>
          <a:p>
            <a:r>
              <a:rPr lang="en-US" dirty="0" smtClean="0"/>
              <a:t>Changed requirements are accommodated during the project lifespan</a:t>
            </a:r>
          </a:p>
          <a:p>
            <a:r>
              <a:rPr lang="en-US" dirty="0" smtClean="0"/>
              <a:t>The end product can be highly </a:t>
            </a:r>
            <a:r>
              <a:rPr lang="en-US" dirty="0" err="1" smtClean="0"/>
              <a:t>customised</a:t>
            </a:r>
            <a:endParaRPr lang="ru-RU" dirty="0"/>
          </a:p>
        </p:txBody>
      </p:sp>
      <p:sp>
        <p:nvSpPr>
          <p:cNvPr id="8" name="Содержимое 7"/>
          <p:cNvSpPr>
            <a:spLocks noGrp="1"/>
          </p:cNvSpPr>
          <p:nvPr>
            <p:ph sz="quarter" idx="4"/>
          </p:nvPr>
        </p:nvSpPr>
        <p:spPr>
          <a:xfrm>
            <a:off x="4572000" y="1844824"/>
            <a:ext cx="4572000" cy="5013176"/>
          </a:xfrm>
        </p:spPr>
        <p:txBody>
          <a:bodyPr>
            <a:normAutofit fontScale="70000" lnSpcReduction="20000"/>
          </a:bodyPr>
          <a:lstStyle/>
          <a:p>
            <a:r>
              <a:rPr lang="en-US" dirty="0" smtClean="0"/>
              <a:t>Can be expensive to implement – especially if spirals continue infinitely</a:t>
            </a:r>
          </a:p>
          <a:p>
            <a:r>
              <a:rPr lang="en-US" dirty="0" smtClean="0"/>
              <a:t>The risk analysis aspect of the project may require specialist expertise</a:t>
            </a:r>
          </a:p>
          <a:p>
            <a:r>
              <a:rPr lang="en-US" dirty="0" smtClean="0"/>
              <a:t>Not an ideal fit for smaller or low-risk projects</a:t>
            </a:r>
          </a:p>
          <a:p>
            <a:r>
              <a:rPr lang="en-US" dirty="0" smtClean="0"/>
              <a:t>Success may depend greatly on the risk analysis</a:t>
            </a:r>
          </a:p>
          <a:p>
            <a:r>
              <a:rPr lang="en-US" dirty="0" smtClean="0"/>
              <a:t>Documentation can be heavy, due to the number of intermediate stages</a:t>
            </a:r>
          </a:p>
          <a:p>
            <a:r>
              <a:rPr lang="en-US" dirty="0" smtClean="0"/>
              <a:t>End of project may be difficult to define beforehand</a:t>
            </a:r>
          </a:p>
          <a:p>
            <a:r>
              <a:rPr lang="en-US" dirty="0" smtClean="0"/>
              <a:t>Spiral is widely regarded as a complex process</a:t>
            </a:r>
          </a:p>
          <a:p>
            <a:r>
              <a:rPr lang="en-US" dirty="0" smtClean="0"/>
              <a:t>Rules and protocols must be adhered to strictly throughout the development</a:t>
            </a:r>
            <a:endParaRPr lang="ru-RU" dirty="0"/>
          </a:p>
        </p:txBody>
      </p:sp>
      <p:sp>
        <p:nvSpPr>
          <p:cNvPr id="5" name="Текст 4"/>
          <p:cNvSpPr>
            <a:spLocks noGrp="1"/>
          </p:cNvSpPr>
          <p:nvPr>
            <p:ph type="body" sz="quarter" idx="1"/>
          </p:nvPr>
        </p:nvSpPr>
        <p:spPr>
          <a:xfrm>
            <a:off x="0" y="1196752"/>
            <a:ext cx="4572000" cy="640080"/>
          </a:xfrm>
        </p:spPr>
        <p:txBody>
          <a:bodyPr>
            <a:normAutofit/>
          </a:bodyPr>
          <a:lstStyle/>
          <a:p>
            <a:pPr algn="ctr"/>
            <a:r>
              <a:rPr lang="en-US" sz="3200" dirty="0" smtClean="0"/>
              <a:t>Pros</a:t>
            </a:r>
            <a:endParaRPr lang="ru-RU" sz="3200" dirty="0"/>
          </a:p>
        </p:txBody>
      </p:sp>
      <p:sp>
        <p:nvSpPr>
          <p:cNvPr id="7" name="Текст 6"/>
          <p:cNvSpPr>
            <a:spLocks noGrp="1"/>
          </p:cNvSpPr>
          <p:nvPr>
            <p:ph type="body" sz="quarter" idx="3"/>
          </p:nvPr>
        </p:nvSpPr>
        <p:spPr>
          <a:xfrm>
            <a:off x="4572000" y="1196752"/>
            <a:ext cx="4572000" cy="640080"/>
          </a:xfrm>
        </p:spPr>
        <p:txBody>
          <a:bodyPr/>
          <a:lstStyle/>
          <a:p>
            <a:pPr algn="ctr"/>
            <a:r>
              <a:rPr lang="en-US" sz="3200" dirty="0" smtClean="0"/>
              <a:t>Cons</a:t>
            </a:r>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pl-PL" sz="5400" dirty="0" smtClean="0"/>
              <a:t>V-Model</a:t>
            </a:r>
            <a:endParaRPr lang="pl-PL" sz="5400" dirty="0"/>
          </a:p>
        </p:txBody>
      </p:sp>
      <p:sp>
        <p:nvSpPr>
          <p:cNvPr id="3" name="Содержимое 2"/>
          <p:cNvSpPr>
            <a:spLocks noGrp="1"/>
          </p:cNvSpPr>
          <p:nvPr>
            <p:ph sz="quarter" idx="1"/>
          </p:nvPr>
        </p:nvSpPr>
        <p:spPr>
          <a:xfrm>
            <a:off x="0" y="1628800"/>
            <a:ext cx="9144000" cy="5229200"/>
          </a:xfrm>
        </p:spPr>
        <p:txBody>
          <a:bodyPr>
            <a:normAutofit/>
          </a:bodyPr>
          <a:lstStyle/>
          <a:p>
            <a:pPr>
              <a:buNone/>
            </a:pPr>
            <a:r>
              <a:rPr lang="en-US" dirty="0" smtClean="0"/>
              <a:t>The V-model is a graphical representation of a systems development lifecycle</a:t>
            </a:r>
            <a:r>
              <a:rPr lang="en-US" dirty="0" smtClean="0"/>
              <a:t>.</a:t>
            </a:r>
          </a:p>
          <a:p>
            <a:pPr>
              <a:buNone/>
            </a:pPr>
            <a:r>
              <a:rPr lang="en-US" dirty="0" smtClean="0"/>
              <a:t>The V-model summarizes the main steps to be taken in conjunction with the corresponding deliverables within computerized system validation framework, or project life cycle development. It describes the activities to be performed and the results that have to be produced during product development.</a:t>
            </a:r>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19200"/>
          </a:xfrm>
        </p:spPr>
        <p:txBody>
          <a:bodyPr>
            <a:normAutofit/>
          </a:bodyPr>
          <a:lstStyle/>
          <a:p>
            <a:r>
              <a:rPr lang="en-US" sz="3600" dirty="0" smtClean="0"/>
              <a:t>The V-model of the systems engineering process</a:t>
            </a:r>
            <a:endParaRPr lang="ru-RU" sz="3600" dirty="0"/>
          </a:p>
        </p:txBody>
      </p:sp>
      <p:pic>
        <p:nvPicPr>
          <p:cNvPr id="4" name="Содержимое 3" descr="1024px-Systems_Engineering_Process_II.svg.png"/>
          <p:cNvPicPr>
            <a:picLocks noGrp="1" noChangeAspect="1"/>
          </p:cNvPicPr>
          <p:nvPr>
            <p:ph sz="quarter" idx="1"/>
          </p:nvPr>
        </p:nvPicPr>
        <p:blipFill>
          <a:blip r:embed="rId2" cstate="print"/>
          <a:stretch>
            <a:fillRect/>
          </a:stretch>
        </p:blipFill>
        <p:spPr>
          <a:xfrm>
            <a:off x="0" y="1556792"/>
            <a:ext cx="9144000" cy="5301208"/>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8153400" cy="764704"/>
          </a:xfrm>
        </p:spPr>
        <p:txBody>
          <a:bodyPr>
            <a:normAutofit/>
          </a:bodyPr>
          <a:lstStyle/>
          <a:p>
            <a:pPr algn="ctr"/>
            <a:r>
              <a:rPr lang="en-US" sz="3600" dirty="0" smtClean="0"/>
              <a:t>The pros and cons </a:t>
            </a:r>
            <a:r>
              <a:rPr lang="en-US" sz="3600" dirty="0" smtClean="0"/>
              <a:t>of V-model</a:t>
            </a:r>
            <a:endParaRPr lang="ru-RU" sz="3600" dirty="0"/>
          </a:p>
        </p:txBody>
      </p:sp>
      <p:sp>
        <p:nvSpPr>
          <p:cNvPr id="7" name="Содержимое 6"/>
          <p:cNvSpPr>
            <a:spLocks noGrp="1"/>
          </p:cNvSpPr>
          <p:nvPr>
            <p:ph sz="quarter" idx="4"/>
          </p:nvPr>
        </p:nvSpPr>
        <p:spPr>
          <a:xfrm>
            <a:off x="4572000" y="1556792"/>
            <a:ext cx="4572000" cy="5301208"/>
          </a:xfrm>
        </p:spPr>
        <p:txBody>
          <a:bodyPr>
            <a:noAutofit/>
          </a:bodyPr>
          <a:lstStyle/>
          <a:p>
            <a:r>
              <a:rPr lang="en-US" sz="1600" dirty="0" smtClean="0"/>
              <a:t>Rigid procedures: </a:t>
            </a:r>
            <a:r>
              <a:rPr lang="uk-UA" sz="1400" dirty="0" smtClean="0"/>
              <a:t/>
            </a:r>
            <a:br>
              <a:rPr lang="uk-UA" sz="1400" dirty="0" smtClean="0"/>
            </a:br>
            <a:r>
              <a:rPr lang="en-US" sz="1400" dirty="0" smtClean="0"/>
              <a:t>V </a:t>
            </a:r>
            <a:r>
              <a:rPr lang="en-US" sz="1400" dirty="0" smtClean="0"/>
              <a:t>model sequential processes are rigid and not suitable if the requirements are not consistent</a:t>
            </a:r>
            <a:r>
              <a:rPr lang="en-US" sz="1400" dirty="0" smtClean="0"/>
              <a:t>.</a:t>
            </a:r>
            <a:endParaRPr lang="en-US" sz="1400" dirty="0" smtClean="0"/>
          </a:p>
          <a:p>
            <a:r>
              <a:rPr lang="en-US" sz="1600" dirty="0" smtClean="0"/>
              <a:t>Final product</a:t>
            </a:r>
            <a:r>
              <a:rPr lang="en-US" sz="1600" dirty="0" smtClean="0"/>
              <a:t>:</a:t>
            </a:r>
            <a:r>
              <a:rPr lang="uk-UA" sz="1400" dirty="0" smtClean="0"/>
              <a:t/>
            </a:r>
            <a:br>
              <a:rPr lang="uk-UA" sz="1400" dirty="0" smtClean="0"/>
            </a:br>
            <a:r>
              <a:rPr lang="en-US" sz="1400" dirty="0" smtClean="0"/>
              <a:t> </a:t>
            </a:r>
            <a:r>
              <a:rPr lang="en-US" sz="1400" dirty="0" smtClean="0"/>
              <a:t>The client can only see the final product, he can’t see the intermediate modules of the product being designed</a:t>
            </a:r>
            <a:r>
              <a:rPr lang="en-US" sz="1400" dirty="0" smtClean="0"/>
              <a:t>.</a:t>
            </a:r>
            <a:endParaRPr lang="en-US" sz="1400" dirty="0" smtClean="0"/>
          </a:p>
          <a:p>
            <a:r>
              <a:rPr lang="en-US" sz="1600" dirty="0" smtClean="0"/>
              <a:t>Not suitable for complex projects: </a:t>
            </a:r>
            <a:r>
              <a:rPr lang="uk-UA" sz="1400" dirty="0" smtClean="0"/>
              <a:t/>
            </a:r>
            <a:br>
              <a:rPr lang="uk-UA" sz="1400" dirty="0" smtClean="0"/>
            </a:br>
            <a:r>
              <a:rPr lang="en-US" sz="1400" dirty="0" smtClean="0"/>
              <a:t>This </a:t>
            </a:r>
            <a:r>
              <a:rPr lang="en-US" sz="1400" dirty="0" smtClean="0"/>
              <a:t>software development model is not suitable for large and complex projects</a:t>
            </a:r>
            <a:r>
              <a:rPr lang="en-US" sz="1400" dirty="0" smtClean="0"/>
              <a:t>.</a:t>
            </a:r>
            <a:endParaRPr lang="en-US" sz="1400" dirty="0" smtClean="0"/>
          </a:p>
          <a:p>
            <a:r>
              <a:rPr lang="en-US" sz="1600" dirty="0" smtClean="0"/>
              <a:t>Inflexible:</a:t>
            </a:r>
            <a:r>
              <a:rPr lang="uk-UA" sz="1400" dirty="0" smtClean="0"/>
              <a:t/>
            </a:r>
            <a:br>
              <a:rPr lang="uk-UA" sz="1400" dirty="0" smtClean="0"/>
            </a:br>
            <a:r>
              <a:rPr lang="en-US" sz="1400" dirty="0" smtClean="0"/>
              <a:t>V-model </a:t>
            </a:r>
            <a:r>
              <a:rPr lang="en-US" sz="1400" dirty="0" smtClean="0"/>
              <a:t>is inflexible and encourages a linear view of software development and has no inherent ability to respond to any software changes. Adjusting the scope of the project is very expensive</a:t>
            </a:r>
            <a:r>
              <a:rPr lang="en-US" sz="1400" dirty="0" smtClean="0"/>
              <a:t>.</a:t>
            </a:r>
            <a:endParaRPr lang="en-US" sz="1400" dirty="0" smtClean="0"/>
          </a:p>
          <a:p>
            <a:r>
              <a:rPr lang="en-US" sz="1600" dirty="0" smtClean="0"/>
              <a:t>Frequent </a:t>
            </a:r>
            <a:r>
              <a:rPr lang="en-US" sz="1600" dirty="0" smtClean="0"/>
              <a:t>updates: </a:t>
            </a:r>
            <a:r>
              <a:rPr lang="uk-UA" sz="1400" dirty="0" smtClean="0"/>
              <a:t/>
            </a:r>
            <a:br>
              <a:rPr lang="uk-UA" sz="1400" dirty="0" smtClean="0"/>
            </a:br>
            <a:r>
              <a:rPr lang="en-US" sz="1400" dirty="0" smtClean="0"/>
              <a:t>If </a:t>
            </a:r>
            <a:r>
              <a:rPr lang="en-US" sz="1400" dirty="0" smtClean="0"/>
              <a:t>there are changes in the product, the test documents and requirement documents need to be updated</a:t>
            </a:r>
            <a:r>
              <a:rPr lang="en-US" sz="1400" dirty="0" smtClean="0"/>
              <a:t>.</a:t>
            </a:r>
            <a:endParaRPr lang="en-US" sz="1400" dirty="0" smtClean="0"/>
          </a:p>
          <a:p>
            <a:r>
              <a:rPr lang="en-US" sz="1600" dirty="0" smtClean="0"/>
              <a:t> The risk in meeting customer expectations: </a:t>
            </a:r>
            <a:r>
              <a:rPr lang="uk-UA" sz="1400" dirty="0" smtClean="0"/>
              <a:t/>
            </a:r>
            <a:br>
              <a:rPr lang="uk-UA" sz="1400" dirty="0" smtClean="0"/>
            </a:br>
            <a:r>
              <a:rPr lang="en-US" sz="1400" dirty="0" smtClean="0"/>
              <a:t>Since </a:t>
            </a:r>
            <a:r>
              <a:rPr lang="en-US" sz="1400" dirty="0" smtClean="0"/>
              <a:t>there are no prototypes designed as a working model for the project, sometime it may be difficult to meet the </a:t>
            </a:r>
            <a:r>
              <a:rPr lang="en-US" sz="1600" dirty="0" smtClean="0"/>
              <a:t>customer</a:t>
            </a:r>
            <a:r>
              <a:rPr lang="en-US" sz="1400" dirty="0" smtClean="0"/>
              <a:t> expectation.</a:t>
            </a:r>
            <a:endParaRPr lang="ru-RU" sz="1400" dirty="0"/>
          </a:p>
        </p:txBody>
      </p:sp>
      <p:sp>
        <p:nvSpPr>
          <p:cNvPr id="4" name="Текст 3"/>
          <p:cNvSpPr>
            <a:spLocks noGrp="1"/>
          </p:cNvSpPr>
          <p:nvPr>
            <p:ph type="body" sz="quarter" idx="1"/>
          </p:nvPr>
        </p:nvSpPr>
        <p:spPr>
          <a:xfrm>
            <a:off x="0" y="908720"/>
            <a:ext cx="4572001" cy="648072"/>
          </a:xfrm>
        </p:spPr>
        <p:txBody>
          <a:bodyPr>
            <a:normAutofit/>
          </a:bodyPr>
          <a:lstStyle/>
          <a:p>
            <a:pPr algn="ctr"/>
            <a:r>
              <a:rPr lang="en-US" sz="3200" dirty="0" smtClean="0"/>
              <a:t>Pros</a:t>
            </a:r>
            <a:endParaRPr lang="ru-RU" dirty="0"/>
          </a:p>
        </p:txBody>
      </p:sp>
      <p:sp>
        <p:nvSpPr>
          <p:cNvPr id="6" name="Текст 5"/>
          <p:cNvSpPr>
            <a:spLocks noGrp="1"/>
          </p:cNvSpPr>
          <p:nvPr>
            <p:ph type="body" sz="quarter" idx="3"/>
          </p:nvPr>
        </p:nvSpPr>
        <p:spPr>
          <a:xfrm>
            <a:off x="4572000" y="908720"/>
            <a:ext cx="4572000" cy="640080"/>
          </a:xfrm>
        </p:spPr>
        <p:txBody>
          <a:bodyPr>
            <a:normAutofit/>
          </a:bodyPr>
          <a:lstStyle/>
          <a:p>
            <a:pPr algn="ctr"/>
            <a:r>
              <a:rPr lang="en-US" sz="3200" dirty="0" smtClean="0"/>
              <a:t>Cons</a:t>
            </a:r>
            <a:endParaRPr lang="ru-RU" sz="3200" dirty="0"/>
          </a:p>
        </p:txBody>
      </p:sp>
      <p:sp>
        <p:nvSpPr>
          <p:cNvPr id="8" name="Содержимое 7"/>
          <p:cNvSpPr>
            <a:spLocks noGrp="1"/>
          </p:cNvSpPr>
          <p:nvPr>
            <p:ph sz="quarter" idx="2"/>
          </p:nvPr>
        </p:nvSpPr>
        <p:spPr>
          <a:xfrm>
            <a:off x="0" y="1556792"/>
            <a:ext cx="4572000" cy="5301208"/>
          </a:xfrm>
        </p:spPr>
        <p:txBody>
          <a:bodyPr>
            <a:normAutofit fontScale="47500" lnSpcReduction="20000"/>
          </a:bodyPr>
          <a:lstStyle/>
          <a:p>
            <a:r>
              <a:rPr lang="en-US" sz="3400" dirty="0" smtClean="0"/>
              <a:t>High success </a:t>
            </a:r>
            <a:r>
              <a:rPr lang="en-US" sz="3400" dirty="0" smtClean="0"/>
              <a:t>rate</a:t>
            </a:r>
            <a:r>
              <a:rPr lang="en-US" dirty="0" smtClean="0"/>
              <a:t/>
            </a:r>
            <a:br>
              <a:rPr lang="en-US" dirty="0" smtClean="0"/>
            </a:br>
            <a:r>
              <a:rPr lang="en-US" dirty="0" smtClean="0"/>
              <a:t>(Testing </a:t>
            </a:r>
            <a:r>
              <a:rPr lang="en-US" dirty="0" smtClean="0"/>
              <a:t>starts as soon as the project requirements are written. Test activities like planning, component checking, and designing are conducted before coding takes place to detect bugs at early stages. </a:t>
            </a:r>
            <a:r>
              <a:rPr lang="en-US" dirty="0" smtClean="0"/>
              <a:t>)</a:t>
            </a:r>
            <a:endParaRPr lang="en-US" dirty="0" smtClean="0"/>
          </a:p>
          <a:p>
            <a:r>
              <a:rPr lang="en-US" sz="3400" dirty="0" smtClean="0"/>
              <a:t>Easy to </a:t>
            </a:r>
            <a:r>
              <a:rPr lang="en-US" sz="3400" dirty="0" smtClean="0"/>
              <a:t>manage</a:t>
            </a:r>
            <a:r>
              <a:rPr lang="en-US" dirty="0" smtClean="0"/>
              <a:t/>
            </a:r>
            <a:br>
              <a:rPr lang="en-US" dirty="0" smtClean="0"/>
            </a:br>
            <a:r>
              <a:rPr lang="en-US" dirty="0" smtClean="0"/>
              <a:t>( </a:t>
            </a:r>
            <a:r>
              <a:rPr lang="en-US" dirty="0" smtClean="0"/>
              <a:t>The model is simple to develop and easy to use. Each development phase has well-defined objectives</a:t>
            </a:r>
            <a:r>
              <a:rPr lang="en-US" dirty="0" smtClean="0"/>
              <a:t>.)</a:t>
            </a:r>
            <a:endParaRPr lang="en-US" dirty="0" smtClean="0"/>
          </a:p>
          <a:p>
            <a:r>
              <a:rPr lang="en-US" sz="3400" dirty="0" smtClean="0"/>
              <a:t> Defects </a:t>
            </a:r>
            <a:r>
              <a:rPr lang="en-US" sz="3400" dirty="0" smtClean="0"/>
              <a:t>tracking</a:t>
            </a:r>
            <a:r>
              <a:rPr lang="en-US" dirty="0" smtClean="0"/>
              <a:t/>
            </a:r>
            <a:br>
              <a:rPr lang="en-US" dirty="0" smtClean="0"/>
            </a:br>
            <a:r>
              <a:rPr lang="en-US" dirty="0" smtClean="0"/>
              <a:t>( </a:t>
            </a:r>
            <a:r>
              <a:rPr lang="en-US" dirty="0" smtClean="0"/>
              <a:t>It uses proactive defect tracking to ensure any defects in the product are caught in the early development stages. </a:t>
            </a:r>
            <a:r>
              <a:rPr lang="en-US" dirty="0" smtClean="0"/>
              <a:t>)</a:t>
            </a:r>
            <a:endParaRPr lang="en-US" dirty="0" smtClean="0"/>
          </a:p>
          <a:p>
            <a:r>
              <a:rPr lang="en-US" sz="3400" dirty="0" smtClean="0"/>
              <a:t>Effective for small </a:t>
            </a:r>
            <a:r>
              <a:rPr lang="en-US" sz="3400" dirty="0" smtClean="0"/>
              <a:t>projects</a:t>
            </a:r>
            <a:r>
              <a:rPr lang="en-US" dirty="0" smtClean="0"/>
              <a:t/>
            </a:r>
            <a:br>
              <a:rPr lang="en-US" dirty="0" smtClean="0"/>
            </a:br>
            <a:r>
              <a:rPr lang="en-US" dirty="0" smtClean="0"/>
              <a:t>(V-model </a:t>
            </a:r>
            <a:r>
              <a:rPr lang="en-US" dirty="0" smtClean="0"/>
              <a:t>lifecycle works well with small projects where system requirements are well known and not expected to change</a:t>
            </a:r>
            <a:r>
              <a:rPr lang="en-US" dirty="0" smtClean="0"/>
              <a:t>.)</a:t>
            </a:r>
            <a:endParaRPr lang="en-US" dirty="0" smtClean="0"/>
          </a:p>
          <a:p>
            <a:r>
              <a:rPr lang="en-US" sz="3400" dirty="0" smtClean="0"/>
              <a:t>Specific </a:t>
            </a:r>
            <a:r>
              <a:rPr lang="en-US" sz="3400" dirty="0" smtClean="0"/>
              <a:t>deliverables</a:t>
            </a:r>
            <a:r>
              <a:rPr lang="en-US" dirty="0" smtClean="0"/>
              <a:t/>
            </a:r>
            <a:br>
              <a:rPr lang="en-US" dirty="0" smtClean="0"/>
            </a:br>
            <a:r>
              <a:rPr lang="en-US" dirty="0" smtClean="0"/>
              <a:t>(Each </a:t>
            </a:r>
            <a:r>
              <a:rPr lang="en-US" dirty="0" smtClean="0"/>
              <a:t>phase of the product development life-cycle has specific deliverables which are well defined and a test plan is prepared to test the product in that phase</a:t>
            </a:r>
            <a:r>
              <a:rPr lang="en-US" dirty="0" smtClean="0"/>
              <a:t>.)</a:t>
            </a:r>
            <a:endParaRPr lang="en-US" dirty="0" smtClean="0"/>
          </a:p>
          <a:p>
            <a:r>
              <a:rPr lang="en-US" sz="3400" dirty="0" smtClean="0"/>
              <a:t>Cost </a:t>
            </a:r>
            <a:r>
              <a:rPr lang="en-US" sz="3400" dirty="0" smtClean="0"/>
              <a:t>effective</a:t>
            </a:r>
            <a:r>
              <a:rPr lang="en-US" dirty="0" smtClean="0"/>
              <a:t/>
            </a:r>
            <a:br>
              <a:rPr lang="en-US" dirty="0" smtClean="0"/>
            </a:br>
            <a:r>
              <a:rPr lang="en-US" dirty="0" smtClean="0"/>
              <a:t>( </a:t>
            </a:r>
            <a:r>
              <a:rPr lang="en-US" dirty="0" smtClean="0"/>
              <a:t>Since testing starts early in the development process, the project takes less time and cost</a:t>
            </a:r>
            <a:r>
              <a:rPr lang="en-US" dirty="0" smtClean="0"/>
              <a:t>.)</a:t>
            </a:r>
            <a:endParaRPr lang="en-US" dirty="0" smtClean="0"/>
          </a:p>
          <a:p>
            <a:r>
              <a:rPr lang="en-US" sz="3400" dirty="0" smtClean="0"/>
              <a:t> Functional </a:t>
            </a:r>
            <a:r>
              <a:rPr lang="en-US" sz="3400" dirty="0" smtClean="0"/>
              <a:t>areas</a:t>
            </a:r>
            <a:r>
              <a:rPr lang="en-US" dirty="0" smtClean="0"/>
              <a:t/>
            </a:r>
            <a:br>
              <a:rPr lang="en-US" dirty="0" smtClean="0"/>
            </a:br>
            <a:r>
              <a:rPr lang="en-US" dirty="0" smtClean="0"/>
              <a:t>(It </a:t>
            </a:r>
            <a:r>
              <a:rPr lang="en-US" dirty="0" smtClean="0"/>
              <a:t>covers all functional areas to ensure instructions are recommendations are provided and give a detailed explanation of the problem involved</a:t>
            </a:r>
            <a:r>
              <a:rPr lang="en-US" dirty="0" smtClean="0"/>
              <a:t>.)</a:t>
            </a:r>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611560" y="188640"/>
            <a:ext cx="8153400" cy="990600"/>
          </a:xfrm>
        </p:spPr>
        <p:txBody>
          <a:bodyPr>
            <a:normAutofit fontScale="90000"/>
          </a:bodyPr>
          <a:lstStyle/>
          <a:p>
            <a:pPr algn="ctr"/>
            <a:r>
              <a:rPr lang="ru-RU" dirty="0" smtClean="0"/>
              <a:t>С</a:t>
            </a:r>
            <a:r>
              <a:rPr lang="en-US" dirty="0" err="1" smtClean="0"/>
              <a:t>omparison</a:t>
            </a:r>
            <a:r>
              <a:rPr lang="en-US" dirty="0" smtClean="0"/>
              <a:t> </a:t>
            </a:r>
            <a:r>
              <a:rPr lang="en-US" dirty="0" smtClean="0"/>
              <a:t>of software development methodologies</a:t>
            </a:r>
            <a:endParaRPr lang="ru-RU"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0" y="2060848"/>
            <a:ext cx="9144000" cy="4032448"/>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484784"/>
            <a:ext cx="9144000" cy="5373216"/>
          </a:xfrm>
        </p:spPr>
        <p:txBody>
          <a:bodyPr>
            <a:noAutofit/>
          </a:bodyPr>
          <a:lstStyle/>
          <a:p>
            <a:pPr algn="ctr"/>
            <a:r>
              <a:rPr lang="pl-PL" sz="6600" dirty="0" smtClean="0"/>
              <a:t>Thanks </a:t>
            </a:r>
            <a:r>
              <a:rPr lang="pl-PL" sz="6600" smtClean="0"/>
              <a:t>for </a:t>
            </a:r>
            <a:r>
              <a:rPr lang="pl-PL" sz="6600" smtClean="0"/>
              <a:t>your </a:t>
            </a:r>
            <a:r>
              <a:rPr lang="pl-PL" sz="6600" dirty="0" smtClean="0"/>
              <a:t>attention</a:t>
            </a:r>
            <a:r>
              <a:rPr lang="ru-RU" sz="6600" dirty="0" smtClean="0"/>
              <a:t>!</a:t>
            </a:r>
            <a:endParaRPr lang="ru-RU" sz="6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Link :</a:t>
            </a:r>
            <a:endParaRPr lang="ru-RU" dirty="0"/>
          </a:p>
        </p:txBody>
      </p:sp>
      <p:sp>
        <p:nvSpPr>
          <p:cNvPr id="3" name="Содержимое 2"/>
          <p:cNvSpPr>
            <a:spLocks noGrp="1"/>
          </p:cNvSpPr>
          <p:nvPr>
            <p:ph sz="quarter" idx="1"/>
          </p:nvPr>
        </p:nvSpPr>
        <p:spPr/>
        <p:txBody>
          <a:bodyPr/>
          <a:lstStyle/>
          <a:p>
            <a:r>
              <a:rPr lang="pl-PL" dirty="0" smtClean="0">
                <a:hlinkClick r:id="rId2"/>
              </a:rPr>
              <a:t>https://en.wikipedia.org/wiki/V-Model</a:t>
            </a:r>
            <a:endParaRPr lang="en-US" dirty="0" smtClean="0"/>
          </a:p>
          <a:p>
            <a:r>
              <a:rPr lang="pl-PL" dirty="0" smtClean="0">
                <a:hlinkClick r:id="rId3"/>
              </a:rPr>
              <a:t>https://en.wikipedia.org/wiki/Spiral_model</a:t>
            </a:r>
            <a:endParaRPr lang="en-US" dirty="0" smtClean="0"/>
          </a:p>
          <a:p>
            <a:r>
              <a:rPr lang="pl-PL" dirty="0" smtClean="0">
                <a:hlinkClick r:id="rId4"/>
              </a:rPr>
              <a:t>https://en.wikipedia.org/wiki/Waterfall_model</a:t>
            </a:r>
            <a:endParaRPr lang="en-US" dirty="0" smtClean="0"/>
          </a:p>
          <a:p>
            <a:r>
              <a:rPr lang="pl-PL" dirty="0" smtClean="0">
                <a:hlinkClick r:id="rId5"/>
              </a:rPr>
              <a:t>https://</a:t>
            </a:r>
            <a:r>
              <a:rPr lang="pl-PL" dirty="0" smtClean="0">
                <a:hlinkClick r:id="rId5"/>
              </a:rPr>
              <a:t>en.wikipedia.org/wiki/Iterative_and_incremental_development</a:t>
            </a:r>
            <a:endParaRPr lang="pl-PL" dirty="0" smtClean="0"/>
          </a:p>
          <a:p>
            <a:r>
              <a:rPr lang="pl-PL" dirty="0" smtClean="0">
                <a:hlinkClick r:id="rId6"/>
              </a:rPr>
              <a:t>https://www.dcslsoftware.com</a:t>
            </a:r>
            <a:r>
              <a:rPr lang="pl-PL" dirty="0" smtClean="0">
                <a:hlinkClick r:id="rId6"/>
              </a:rPr>
              <a:t>/</a:t>
            </a:r>
            <a:endParaRPr lang="uk-UA" dirty="0" smtClean="0"/>
          </a:p>
          <a:p>
            <a:endParaRPr lang="pl-PL"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pl-PL" sz="5400" dirty="0" smtClean="0"/>
              <a:t>Table of contents</a:t>
            </a:r>
            <a:endParaRPr lang="ru-RU" sz="5400" dirty="0"/>
          </a:p>
        </p:txBody>
      </p:sp>
      <p:sp>
        <p:nvSpPr>
          <p:cNvPr id="3" name="Содержимое 2"/>
          <p:cNvSpPr>
            <a:spLocks noGrp="1"/>
          </p:cNvSpPr>
          <p:nvPr>
            <p:ph sz="quarter" idx="1"/>
          </p:nvPr>
        </p:nvSpPr>
        <p:spPr>
          <a:xfrm>
            <a:off x="0" y="1600200"/>
            <a:ext cx="8766048" cy="5257800"/>
          </a:xfrm>
        </p:spPr>
        <p:txBody>
          <a:bodyPr>
            <a:normAutofit lnSpcReduction="10000"/>
          </a:bodyPr>
          <a:lstStyle/>
          <a:p>
            <a:r>
              <a:rPr lang="en-US" sz="4000" dirty="0" smtClean="0"/>
              <a:t>W</a:t>
            </a:r>
            <a:r>
              <a:rPr lang="pl-PL" sz="4000" dirty="0" smtClean="0"/>
              <a:t>aterfall </a:t>
            </a:r>
            <a:r>
              <a:rPr lang="pl-PL" sz="4000" dirty="0" smtClean="0"/>
              <a:t>model</a:t>
            </a:r>
            <a:endParaRPr lang="ru-RU" sz="4000" dirty="0" smtClean="0"/>
          </a:p>
          <a:p>
            <a:r>
              <a:rPr lang="pl-PL" sz="4000" dirty="0" smtClean="0"/>
              <a:t>Iterative and Incremental </a:t>
            </a:r>
            <a:r>
              <a:rPr lang="pl-PL" sz="4000" dirty="0" smtClean="0"/>
              <a:t>development</a:t>
            </a:r>
            <a:r>
              <a:rPr lang="uk-UA" sz="4000" dirty="0" smtClean="0"/>
              <a:t> </a:t>
            </a:r>
            <a:r>
              <a:rPr lang="pl-PL" sz="4000" dirty="0" smtClean="0"/>
              <a:t>model</a:t>
            </a:r>
            <a:endParaRPr lang="ru-RU" sz="4000" dirty="0" smtClean="0"/>
          </a:p>
          <a:p>
            <a:r>
              <a:rPr lang="pl-PL" sz="4000" dirty="0" smtClean="0"/>
              <a:t>Spiral </a:t>
            </a:r>
            <a:r>
              <a:rPr lang="pl-PL" sz="4000" dirty="0" smtClean="0"/>
              <a:t>model</a:t>
            </a:r>
            <a:endParaRPr lang="ru-RU" sz="4000" dirty="0" smtClean="0"/>
          </a:p>
          <a:p>
            <a:r>
              <a:rPr lang="pl-PL" sz="4000" dirty="0" smtClean="0"/>
              <a:t>V-Model</a:t>
            </a:r>
            <a:endParaRPr lang="en-US" sz="4000" dirty="0" smtClean="0"/>
          </a:p>
          <a:p>
            <a:r>
              <a:rPr lang="ru-RU" sz="4000" dirty="0" smtClean="0"/>
              <a:t>С</a:t>
            </a:r>
            <a:r>
              <a:rPr lang="en-US" sz="4000" dirty="0" err="1" smtClean="0"/>
              <a:t>omparison</a:t>
            </a:r>
            <a:r>
              <a:rPr lang="en-US" sz="4000" dirty="0" smtClean="0"/>
              <a:t> of software development </a:t>
            </a:r>
            <a:r>
              <a:rPr lang="en-US" sz="4000" dirty="0" smtClean="0"/>
              <a:t>methodologies</a:t>
            </a:r>
          </a:p>
          <a:p>
            <a:r>
              <a:rPr lang="en-US" sz="4000" dirty="0" smtClean="0"/>
              <a:t>L</a:t>
            </a:r>
            <a:r>
              <a:rPr lang="en-US" sz="4000" dirty="0" smtClean="0"/>
              <a:t>ink</a:t>
            </a:r>
            <a:endParaRPr lang="ru-RU" sz="4000" dirty="0" smtClean="0"/>
          </a:p>
          <a:p>
            <a:endParaRPr lang="ru-RU"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68760"/>
          </a:xfrm>
        </p:spPr>
        <p:txBody>
          <a:bodyPr>
            <a:normAutofit/>
          </a:bodyPr>
          <a:lstStyle/>
          <a:p>
            <a:pPr algn="ctr"/>
            <a:r>
              <a:rPr lang="en-US" sz="5400" dirty="0" smtClean="0"/>
              <a:t>W</a:t>
            </a:r>
            <a:r>
              <a:rPr lang="pl-PL" sz="5400" dirty="0" smtClean="0"/>
              <a:t>aterfall model</a:t>
            </a:r>
            <a:endParaRPr lang="ru-RU" sz="5400" dirty="0"/>
          </a:p>
        </p:txBody>
      </p:sp>
      <p:sp>
        <p:nvSpPr>
          <p:cNvPr id="3" name="Содержимое 2"/>
          <p:cNvSpPr>
            <a:spLocks noGrp="1"/>
          </p:cNvSpPr>
          <p:nvPr>
            <p:ph sz="quarter" idx="1"/>
          </p:nvPr>
        </p:nvSpPr>
        <p:spPr>
          <a:xfrm>
            <a:off x="0" y="1600200"/>
            <a:ext cx="9144000" cy="5257800"/>
          </a:xfrm>
        </p:spPr>
        <p:txBody>
          <a:bodyPr>
            <a:normAutofit/>
          </a:bodyPr>
          <a:lstStyle/>
          <a:p>
            <a:pPr>
              <a:buNone/>
            </a:pPr>
            <a:r>
              <a:rPr lang="uk-UA" dirty="0" smtClean="0"/>
              <a:t>    </a:t>
            </a:r>
            <a:r>
              <a:rPr lang="en-US" dirty="0" smtClean="0"/>
              <a:t>The </a:t>
            </a:r>
            <a:r>
              <a:rPr lang="en-US" dirty="0" smtClean="0"/>
              <a:t>waterfall model is a breakdown of project activities into linear sequential phases, where each phase depends on the deliverables of the previous one and corresponds to a </a:t>
            </a:r>
            <a:r>
              <a:rPr lang="en-US" dirty="0" err="1" smtClean="0"/>
              <a:t>specialisation</a:t>
            </a:r>
            <a:r>
              <a:rPr lang="en-US" dirty="0" smtClean="0"/>
              <a:t> of tasks. In software development, it tends to be among the less iterative and flexible approaches, as progress flows in largely one direction ("downwards" like a waterfall) through the phases of conception, initiation, analysis, design, construction, testing, deployment and maintenance.</a:t>
            </a:r>
          </a:p>
          <a:p>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147192"/>
          </a:xfrm>
        </p:spPr>
        <p:txBody>
          <a:bodyPr>
            <a:noAutofit/>
          </a:bodyPr>
          <a:lstStyle/>
          <a:p>
            <a:r>
              <a:rPr lang="en-US" sz="3200" dirty="0" smtClean="0"/>
              <a:t>The unmodified "waterfall model". Progress flows from the top to the bottom, like a cascading waterfall.</a:t>
            </a:r>
            <a:endParaRPr lang="ru-RU" sz="3200" dirty="0"/>
          </a:p>
        </p:txBody>
      </p:sp>
      <p:pic>
        <p:nvPicPr>
          <p:cNvPr id="4" name="Содержимое 3" descr="800px-Waterfall_model.svg.png"/>
          <p:cNvPicPr>
            <a:picLocks noGrp="1" noChangeAspect="1"/>
          </p:cNvPicPr>
          <p:nvPr>
            <p:ph sz="quarter" idx="1"/>
          </p:nvPr>
        </p:nvPicPr>
        <p:blipFill>
          <a:blip r:embed="rId2" cstate="print"/>
          <a:stretch>
            <a:fillRect/>
          </a:stretch>
        </p:blipFill>
        <p:spPr>
          <a:xfrm>
            <a:off x="0" y="1628800"/>
            <a:ext cx="4572000" cy="4896544"/>
          </a:xfrm>
        </p:spPr>
      </p:pic>
      <p:sp>
        <p:nvSpPr>
          <p:cNvPr id="6" name="Содержимое 5"/>
          <p:cNvSpPr>
            <a:spLocks noGrp="1"/>
          </p:cNvSpPr>
          <p:nvPr>
            <p:ph sz="quarter" idx="2"/>
          </p:nvPr>
        </p:nvSpPr>
        <p:spPr>
          <a:xfrm>
            <a:off x="4844900" y="1589566"/>
            <a:ext cx="4299099" cy="5268433"/>
          </a:xfrm>
        </p:spPr>
        <p:txBody>
          <a:bodyPr>
            <a:normAutofit fontScale="70000" lnSpcReduction="20000"/>
          </a:bodyPr>
          <a:lstStyle/>
          <a:p>
            <a:pPr>
              <a:buNone/>
            </a:pPr>
            <a:r>
              <a:rPr lang="en-US" dirty="0" smtClean="0"/>
              <a:t>In Royce's original waterfall model, the following phases are followed in order: </a:t>
            </a:r>
          </a:p>
          <a:p>
            <a:r>
              <a:rPr lang="en-US" dirty="0" smtClean="0"/>
              <a:t>System and software requirements: captured in a product requirements document </a:t>
            </a:r>
          </a:p>
          <a:p>
            <a:r>
              <a:rPr lang="en-US" dirty="0" smtClean="0"/>
              <a:t>Analysis: resulting in models, schema, and business rules</a:t>
            </a:r>
          </a:p>
          <a:p>
            <a:r>
              <a:rPr lang="en-US" dirty="0" smtClean="0"/>
              <a:t>Design: resulting in the software architecture</a:t>
            </a:r>
          </a:p>
          <a:p>
            <a:r>
              <a:rPr lang="en-US" dirty="0" smtClean="0"/>
              <a:t>Coding: the development, proving, and integration of software </a:t>
            </a:r>
          </a:p>
          <a:p>
            <a:r>
              <a:rPr lang="en-US" dirty="0" smtClean="0"/>
              <a:t>Testing: the systematic discovery and debugging of defects </a:t>
            </a:r>
          </a:p>
          <a:p>
            <a:r>
              <a:rPr lang="en-US" dirty="0" smtClean="0"/>
              <a:t>Operations: the installation, migration, support, and maintenance of complete systems</a:t>
            </a:r>
          </a:p>
          <a:p>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0"/>
            <a:ext cx="8153400" cy="869950"/>
          </a:xfrm>
        </p:spPr>
        <p:txBody>
          <a:bodyPr>
            <a:noAutofit/>
          </a:bodyPr>
          <a:lstStyle/>
          <a:p>
            <a:pPr algn="ctr"/>
            <a:r>
              <a:rPr lang="en-US" sz="3200" dirty="0" smtClean="0"/>
              <a:t>The pros and cons of Waterfall </a:t>
            </a:r>
            <a:r>
              <a:rPr lang="en-US" sz="3200" dirty="0" smtClean="0"/>
              <a:t>Development</a:t>
            </a:r>
            <a:endParaRPr lang="ru-RU" sz="3200" dirty="0"/>
          </a:p>
        </p:txBody>
      </p:sp>
      <p:sp>
        <p:nvSpPr>
          <p:cNvPr id="6" name="Содержимое 5"/>
          <p:cNvSpPr>
            <a:spLocks noGrp="1"/>
          </p:cNvSpPr>
          <p:nvPr>
            <p:ph sz="quarter" idx="2"/>
          </p:nvPr>
        </p:nvSpPr>
        <p:spPr>
          <a:xfrm>
            <a:off x="0" y="1556792"/>
            <a:ext cx="4860032" cy="5301208"/>
          </a:xfrm>
        </p:spPr>
        <p:txBody>
          <a:bodyPr>
            <a:noAutofit/>
          </a:bodyPr>
          <a:lstStyle/>
          <a:p>
            <a:r>
              <a:rPr lang="en-US" sz="1600" dirty="0" smtClean="0"/>
              <a:t>Everyone </a:t>
            </a:r>
            <a:r>
              <a:rPr lang="en-US" sz="1600" dirty="0" smtClean="0"/>
              <a:t>gets up to speed </a:t>
            </a:r>
            <a:r>
              <a:rPr lang="en-US" sz="1600" dirty="0" smtClean="0"/>
              <a:t>quickly</a:t>
            </a:r>
            <a:r>
              <a:rPr lang="pl-PL" sz="2800" dirty="0" smtClean="0"/>
              <a:t/>
            </a:r>
            <a:br>
              <a:rPr lang="pl-PL" sz="2800" dirty="0" smtClean="0"/>
            </a:br>
            <a:r>
              <a:rPr lang="pl-PL" sz="1200" dirty="0" smtClean="0"/>
              <a:t>(</a:t>
            </a:r>
            <a:r>
              <a:rPr lang="en-US" sz="1200" dirty="0" smtClean="0"/>
              <a:t>The availability of technical documentation help everyone quickly understands the objectives. New developers can get up to speed quickly – even during the maintenance phase</a:t>
            </a:r>
            <a:r>
              <a:rPr lang="en-US" sz="1200" dirty="0" smtClean="0"/>
              <a:t>.</a:t>
            </a:r>
            <a:r>
              <a:rPr lang="ru-RU" sz="1200" dirty="0" smtClean="0"/>
              <a:t>)</a:t>
            </a:r>
            <a:endParaRPr lang="pl-PL" sz="1200" dirty="0" smtClean="0"/>
          </a:p>
          <a:p>
            <a:r>
              <a:rPr lang="en-US" sz="1600" dirty="0" smtClean="0"/>
              <a:t>Timescales </a:t>
            </a:r>
            <a:r>
              <a:rPr lang="en-US" sz="1600" dirty="0" smtClean="0"/>
              <a:t>are </a:t>
            </a:r>
            <a:r>
              <a:rPr lang="en-US" sz="1600" dirty="0" smtClean="0"/>
              <a:t>kept</a:t>
            </a:r>
            <a:r>
              <a:rPr lang="pl-PL" sz="2800" dirty="0" smtClean="0"/>
              <a:t/>
            </a:r>
            <a:br>
              <a:rPr lang="pl-PL" sz="2800" dirty="0" smtClean="0"/>
            </a:br>
            <a:r>
              <a:rPr lang="pl-PL" sz="1200" dirty="0" smtClean="0"/>
              <a:t>(</a:t>
            </a:r>
            <a:r>
              <a:rPr lang="en-US" sz="1200" dirty="0" smtClean="0"/>
              <a:t>Each step has a clearly defined starting point and conclusion, which makes progress easy to monitor. This helps reduce any project “slippage” from agreed timescales.</a:t>
            </a:r>
            <a:r>
              <a:rPr lang="pl-PL" sz="1200" dirty="0" smtClean="0"/>
              <a:t>)</a:t>
            </a:r>
          </a:p>
          <a:p>
            <a:r>
              <a:rPr lang="en-US" sz="1600" dirty="0" smtClean="0"/>
              <a:t>No </a:t>
            </a:r>
            <a:r>
              <a:rPr lang="en-US" sz="1600" dirty="0" smtClean="0"/>
              <a:t>financial </a:t>
            </a:r>
            <a:r>
              <a:rPr lang="en-US" sz="1600" dirty="0" smtClean="0"/>
              <a:t>surprises</a:t>
            </a:r>
            <a:r>
              <a:rPr lang="pl-PL" sz="1200" dirty="0" smtClean="0"/>
              <a:t/>
            </a:r>
            <a:br>
              <a:rPr lang="pl-PL" sz="1200" dirty="0" smtClean="0"/>
            </a:br>
            <a:r>
              <a:rPr lang="pl-PL" sz="1200" dirty="0" smtClean="0"/>
              <a:t>(</a:t>
            </a:r>
            <a:r>
              <a:rPr lang="en-US" sz="1200" dirty="0" smtClean="0"/>
              <a:t>Costs </a:t>
            </a:r>
            <a:r>
              <a:rPr lang="en-US" sz="1200" dirty="0" smtClean="0"/>
              <a:t>can be estimated with a fairly high degree of accuracy once the requirements have been defined</a:t>
            </a:r>
            <a:r>
              <a:rPr lang="en-US" sz="1200" dirty="0" smtClean="0"/>
              <a:t>.</a:t>
            </a:r>
            <a:r>
              <a:rPr lang="pl-PL" sz="1200" dirty="0" smtClean="0"/>
              <a:t>)</a:t>
            </a:r>
            <a:endParaRPr lang="en-US" sz="1200" dirty="0" smtClean="0"/>
          </a:p>
          <a:p>
            <a:r>
              <a:rPr lang="en-US" sz="1600" dirty="0" smtClean="0"/>
              <a:t>Testing </a:t>
            </a:r>
            <a:r>
              <a:rPr lang="en-US" sz="1600" dirty="0" smtClean="0"/>
              <a:t>is made </a:t>
            </a:r>
            <a:r>
              <a:rPr lang="en-US" sz="1600" dirty="0" smtClean="0"/>
              <a:t>easy</a:t>
            </a:r>
            <a:r>
              <a:rPr lang="pl-PL" sz="1200" dirty="0" smtClean="0"/>
              <a:t/>
            </a:r>
            <a:br>
              <a:rPr lang="pl-PL" sz="1200" dirty="0" smtClean="0"/>
            </a:br>
            <a:r>
              <a:rPr lang="pl-PL" sz="1200" dirty="0" smtClean="0"/>
              <a:t>(</a:t>
            </a:r>
            <a:r>
              <a:rPr lang="en-US" sz="1200" dirty="0" smtClean="0"/>
              <a:t>Test </a:t>
            </a:r>
            <a:r>
              <a:rPr lang="en-US" sz="1200" dirty="0" smtClean="0"/>
              <a:t>scenarios are already detailed in the functional specification of the requirements phase, which makes the testing process easier and more transparent</a:t>
            </a:r>
            <a:r>
              <a:rPr lang="en-US" sz="1200" dirty="0" smtClean="0"/>
              <a:t>.</a:t>
            </a:r>
            <a:r>
              <a:rPr lang="pl-PL" sz="1200" dirty="0" smtClean="0"/>
              <a:t>)</a:t>
            </a:r>
            <a:endParaRPr lang="en-US" sz="1200" dirty="0" smtClean="0"/>
          </a:p>
          <a:p>
            <a:r>
              <a:rPr lang="en-US" sz="1600" dirty="0" smtClean="0"/>
              <a:t>The </a:t>
            </a:r>
            <a:r>
              <a:rPr lang="en-US" sz="1600" dirty="0" smtClean="0"/>
              <a:t>outcome is crystal </a:t>
            </a:r>
            <a:r>
              <a:rPr lang="en-US" sz="1600" dirty="0" smtClean="0"/>
              <a:t>clear</a:t>
            </a:r>
            <a:r>
              <a:rPr lang="pl-PL" sz="1200" dirty="0" smtClean="0"/>
              <a:t/>
            </a:r>
            <a:br>
              <a:rPr lang="pl-PL" sz="1200" dirty="0" smtClean="0"/>
            </a:br>
            <a:r>
              <a:rPr lang="pl-PL" sz="1200" dirty="0" smtClean="0"/>
              <a:t>(</a:t>
            </a:r>
            <a:r>
              <a:rPr lang="en-US" sz="1200" dirty="0" smtClean="0"/>
              <a:t>The result is clear since the design will be worked out in detail before software development</a:t>
            </a:r>
            <a:r>
              <a:rPr lang="en-US" sz="1200" dirty="0" smtClean="0"/>
              <a:t>.</a:t>
            </a:r>
            <a:r>
              <a:rPr lang="pl-PL" sz="1200" dirty="0" smtClean="0"/>
              <a:t>)</a:t>
            </a:r>
            <a:endParaRPr lang="en-US" sz="1200" dirty="0" smtClean="0"/>
          </a:p>
          <a:p>
            <a:r>
              <a:rPr lang="en-US" sz="1600" dirty="0" smtClean="0"/>
              <a:t>Deal </a:t>
            </a:r>
            <a:r>
              <a:rPr lang="en-US" sz="1600" dirty="0" smtClean="0"/>
              <a:t>with issues in the </a:t>
            </a:r>
            <a:r>
              <a:rPr lang="en-US" sz="1600" dirty="0" smtClean="0"/>
              <a:t>design</a:t>
            </a:r>
            <a:r>
              <a:rPr lang="pl-PL" sz="1200" dirty="0" smtClean="0"/>
              <a:t/>
            </a:r>
            <a:br>
              <a:rPr lang="pl-PL" sz="1200" dirty="0" smtClean="0"/>
            </a:br>
            <a:r>
              <a:rPr lang="pl-PL" sz="1200" dirty="0" smtClean="0"/>
              <a:t>(</a:t>
            </a:r>
            <a:r>
              <a:rPr lang="en-US" sz="1200" dirty="0" smtClean="0"/>
              <a:t>Potential </a:t>
            </a:r>
            <a:r>
              <a:rPr lang="en-US" sz="1200" dirty="0" smtClean="0"/>
              <a:t>development issues can be researched and tackled in the design stage – and alternative solutions planned – before any programming takes </a:t>
            </a:r>
            <a:r>
              <a:rPr lang="en-US" sz="1200" dirty="0" smtClean="0"/>
              <a:t>place</a:t>
            </a:r>
            <a:r>
              <a:rPr lang="pl-PL" sz="1200" dirty="0" smtClean="0"/>
              <a:t>)</a:t>
            </a:r>
            <a:endParaRPr lang="en-US" sz="1200" dirty="0" smtClean="0"/>
          </a:p>
        </p:txBody>
      </p:sp>
      <p:sp>
        <p:nvSpPr>
          <p:cNvPr id="8" name="Содержимое 7"/>
          <p:cNvSpPr>
            <a:spLocks noGrp="1"/>
          </p:cNvSpPr>
          <p:nvPr>
            <p:ph sz="quarter" idx="4"/>
          </p:nvPr>
        </p:nvSpPr>
        <p:spPr>
          <a:xfrm>
            <a:off x="4788024" y="1556792"/>
            <a:ext cx="4355976" cy="5301208"/>
          </a:xfrm>
        </p:spPr>
        <p:txBody>
          <a:bodyPr>
            <a:normAutofit fontScale="77500" lnSpcReduction="20000"/>
          </a:bodyPr>
          <a:lstStyle/>
          <a:p>
            <a:r>
              <a:rPr lang="en-US" dirty="0" smtClean="0"/>
              <a:t>Needs can be difficult to </a:t>
            </a:r>
            <a:r>
              <a:rPr lang="en-US" dirty="0" smtClean="0"/>
              <a:t>define</a:t>
            </a:r>
            <a:r>
              <a:rPr lang="ru-RU" dirty="0" smtClean="0"/>
              <a:t/>
            </a:r>
            <a:br>
              <a:rPr lang="ru-RU" dirty="0" smtClean="0"/>
            </a:br>
            <a:r>
              <a:rPr lang="ru-RU" sz="2200" dirty="0" smtClean="0"/>
              <a:t>(</a:t>
            </a:r>
            <a:r>
              <a:rPr lang="en-US" sz="2200" dirty="0" smtClean="0"/>
              <a:t>Clients </a:t>
            </a:r>
            <a:r>
              <a:rPr lang="en-US" sz="2200" dirty="0" smtClean="0"/>
              <a:t>may find it challenging to </a:t>
            </a:r>
            <a:r>
              <a:rPr lang="en-US" sz="2200" dirty="0" err="1" smtClean="0"/>
              <a:t>conceptualise</a:t>
            </a:r>
            <a:r>
              <a:rPr lang="en-US" sz="2200" dirty="0" smtClean="0"/>
              <a:t> their needs in terms of a functional specification during the requirements phase. This means that they may change their minds once they see the end product, which is difficult to address if the application needs to be re-engineered to any large extent</a:t>
            </a:r>
            <a:r>
              <a:rPr lang="en-US" sz="2200" dirty="0" smtClean="0"/>
              <a:t>.</a:t>
            </a:r>
            <a:r>
              <a:rPr lang="ru-RU" sz="2200" dirty="0" smtClean="0"/>
              <a:t>)</a:t>
            </a:r>
            <a:endParaRPr lang="en-US" dirty="0" smtClean="0"/>
          </a:p>
          <a:p>
            <a:r>
              <a:rPr lang="en-US" dirty="0" smtClean="0"/>
              <a:t>Potential lack of </a:t>
            </a:r>
            <a:r>
              <a:rPr lang="en-US" dirty="0" smtClean="0"/>
              <a:t>flexibility</a:t>
            </a:r>
            <a:r>
              <a:rPr lang="ru-RU" dirty="0" smtClean="0"/>
              <a:t/>
            </a:r>
            <a:br>
              <a:rPr lang="ru-RU" dirty="0" smtClean="0"/>
            </a:br>
            <a:r>
              <a:rPr lang="ru-RU" sz="2300" dirty="0" smtClean="0"/>
              <a:t>(</a:t>
            </a:r>
            <a:r>
              <a:rPr lang="en-US" sz="2300" dirty="0" smtClean="0"/>
              <a:t>There </a:t>
            </a:r>
            <a:r>
              <a:rPr lang="en-US" sz="2300" dirty="0" smtClean="0"/>
              <a:t>may be issues with the flexibility of the model to cater for new developments or changes of requirements which may occur after the initial consultation. Changes due to business plans or market influences may not have been taken into account when planning is all done up front</a:t>
            </a:r>
            <a:r>
              <a:rPr lang="en-US" sz="2300" dirty="0" smtClean="0"/>
              <a:t>.</a:t>
            </a:r>
            <a:r>
              <a:rPr lang="ru-RU" sz="2300" dirty="0" smtClean="0"/>
              <a:t>)</a:t>
            </a:r>
            <a:endParaRPr lang="en-US" dirty="0" smtClean="0"/>
          </a:p>
          <a:p>
            <a:r>
              <a:rPr lang="en-US" dirty="0" smtClean="0"/>
              <a:t>Longer delivery </a:t>
            </a:r>
            <a:r>
              <a:rPr lang="en-US" dirty="0" smtClean="0"/>
              <a:t>time</a:t>
            </a:r>
            <a:r>
              <a:rPr lang="ru-RU" dirty="0" smtClean="0"/>
              <a:t/>
            </a:r>
            <a:br>
              <a:rPr lang="ru-RU" dirty="0" smtClean="0"/>
            </a:br>
            <a:r>
              <a:rPr lang="ru-RU" sz="2100" dirty="0" smtClean="0"/>
              <a:t>(</a:t>
            </a:r>
            <a:r>
              <a:rPr lang="en-US" sz="2100" dirty="0" smtClean="0"/>
              <a:t>Projects </a:t>
            </a:r>
            <a:r>
              <a:rPr lang="en-US" sz="2100" dirty="0" smtClean="0"/>
              <a:t>may take longer to deliver, compared to using an iterative methodology such as Agile</a:t>
            </a:r>
            <a:r>
              <a:rPr lang="en-US" sz="2100" dirty="0" smtClean="0"/>
              <a:t>.</a:t>
            </a:r>
            <a:r>
              <a:rPr lang="ru-RU" sz="2100" dirty="0" smtClean="0"/>
              <a:t>)</a:t>
            </a:r>
            <a:endParaRPr lang="ru-RU" dirty="0"/>
          </a:p>
        </p:txBody>
      </p:sp>
      <p:sp>
        <p:nvSpPr>
          <p:cNvPr id="5" name="Текст 4"/>
          <p:cNvSpPr>
            <a:spLocks noGrp="1"/>
          </p:cNvSpPr>
          <p:nvPr>
            <p:ph type="body" sz="quarter" idx="1"/>
          </p:nvPr>
        </p:nvSpPr>
        <p:spPr>
          <a:xfrm>
            <a:off x="0" y="908720"/>
            <a:ext cx="4499992" cy="640080"/>
          </a:xfrm>
        </p:spPr>
        <p:txBody>
          <a:bodyPr>
            <a:normAutofit/>
          </a:bodyPr>
          <a:lstStyle/>
          <a:p>
            <a:pPr algn="ctr"/>
            <a:r>
              <a:rPr lang="pl-PL" sz="3200" dirty="0" smtClean="0"/>
              <a:t>Pros</a:t>
            </a:r>
            <a:endParaRPr lang="ru-RU" sz="3200" dirty="0"/>
          </a:p>
        </p:txBody>
      </p:sp>
      <p:sp>
        <p:nvSpPr>
          <p:cNvPr id="7" name="Текст 6"/>
          <p:cNvSpPr>
            <a:spLocks noGrp="1"/>
          </p:cNvSpPr>
          <p:nvPr>
            <p:ph type="body" sz="quarter" idx="3"/>
          </p:nvPr>
        </p:nvSpPr>
        <p:spPr>
          <a:xfrm>
            <a:off x="4499992" y="908720"/>
            <a:ext cx="4644008" cy="640080"/>
          </a:xfrm>
        </p:spPr>
        <p:txBody>
          <a:bodyPr/>
          <a:lstStyle/>
          <a:p>
            <a:pPr algn="ctr"/>
            <a:r>
              <a:rPr lang="pl-PL" sz="2800" dirty="0" smtClean="0"/>
              <a:t>Cons</a:t>
            </a: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268760"/>
          </a:xfrm>
        </p:spPr>
        <p:txBody>
          <a:bodyPr>
            <a:noAutofit/>
          </a:bodyPr>
          <a:lstStyle/>
          <a:p>
            <a:pPr algn="ctr"/>
            <a:r>
              <a:rPr lang="pl-PL" sz="4800" dirty="0" smtClean="0"/>
              <a:t>Iterative and Incremental </a:t>
            </a:r>
            <a:r>
              <a:rPr lang="pl-PL" sz="4800" dirty="0" smtClean="0"/>
              <a:t>development</a:t>
            </a:r>
            <a:r>
              <a:rPr lang="uk-UA" sz="4800" dirty="0" smtClean="0"/>
              <a:t> </a:t>
            </a:r>
            <a:r>
              <a:rPr lang="pl-PL" sz="4800" dirty="0" smtClean="0"/>
              <a:t>model</a:t>
            </a:r>
            <a:endParaRPr lang="ru-RU" sz="4800" dirty="0"/>
          </a:p>
        </p:txBody>
      </p:sp>
      <p:sp>
        <p:nvSpPr>
          <p:cNvPr id="3" name="Содержимое 2"/>
          <p:cNvSpPr>
            <a:spLocks noGrp="1"/>
          </p:cNvSpPr>
          <p:nvPr>
            <p:ph sz="quarter" idx="1"/>
          </p:nvPr>
        </p:nvSpPr>
        <p:spPr>
          <a:xfrm>
            <a:off x="0" y="5589240"/>
            <a:ext cx="9144000" cy="1268760"/>
          </a:xfrm>
        </p:spPr>
        <p:txBody>
          <a:bodyPr>
            <a:normAutofit fontScale="77500" lnSpcReduction="20000"/>
          </a:bodyPr>
          <a:lstStyle/>
          <a:p>
            <a:pPr>
              <a:buNone/>
            </a:pPr>
            <a:r>
              <a:rPr lang="uk-UA" dirty="0" smtClean="0"/>
              <a:t>    </a:t>
            </a:r>
            <a:r>
              <a:rPr lang="en-US" dirty="0" smtClean="0"/>
              <a:t>Iterative </a:t>
            </a:r>
            <a:r>
              <a:rPr lang="en-US" dirty="0" smtClean="0"/>
              <a:t>and Incremental development is any combination of both </a:t>
            </a:r>
            <a:r>
              <a:rPr lang="en-US" dirty="0" smtClean="0"/>
              <a:t>iterative design </a:t>
            </a:r>
            <a:r>
              <a:rPr lang="en-US" dirty="0" smtClean="0"/>
              <a:t>or iterative method and incremental build model for development. </a:t>
            </a:r>
          </a:p>
          <a:p>
            <a:pPr>
              <a:buNone/>
            </a:pPr>
            <a:r>
              <a:rPr lang="uk-UA" dirty="0" smtClean="0"/>
              <a:t>    </a:t>
            </a:r>
            <a:r>
              <a:rPr lang="en-US" dirty="0" smtClean="0"/>
              <a:t>In </a:t>
            </a:r>
            <a:r>
              <a:rPr lang="en-US" dirty="0" smtClean="0"/>
              <a:t>software, the relationship between iterations and increments is determined by the overall software development process.</a:t>
            </a:r>
            <a:endParaRPr lang="ru-RU" dirty="0"/>
          </a:p>
        </p:txBody>
      </p:sp>
      <p:pic>
        <p:nvPicPr>
          <p:cNvPr id="4" name="Содержимое 3" descr="1024px-Iterative_development_model.svg.png"/>
          <p:cNvPicPr>
            <a:picLocks noChangeAspect="1"/>
          </p:cNvPicPr>
          <p:nvPr/>
        </p:nvPicPr>
        <p:blipFill>
          <a:blip r:embed="rId2" cstate="print"/>
          <a:stretch>
            <a:fillRect/>
          </a:stretch>
        </p:blipFill>
        <p:spPr>
          <a:xfrm>
            <a:off x="827584" y="1628800"/>
            <a:ext cx="7703641" cy="388843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0" y="1600200"/>
            <a:ext cx="9144000" cy="5257800"/>
          </a:xfrm>
        </p:spPr>
        <p:txBody>
          <a:bodyPr>
            <a:normAutofit lnSpcReduction="10000"/>
          </a:bodyPr>
          <a:lstStyle/>
          <a:p>
            <a:pPr>
              <a:buNone/>
            </a:pPr>
            <a:r>
              <a:rPr lang="en-US" sz="2400" dirty="0" smtClean="0"/>
              <a:t>The basic idea behind this method is to develop a system through repeated cycles (iterative) and in smaller portions at a time (incremental), allowing software developers to take advantage of what was learned during development of earlier parts or versions of the system.  At each iteration, design modifications are made and new functional capabilities are added.</a:t>
            </a:r>
          </a:p>
          <a:p>
            <a:pPr>
              <a:buNone/>
            </a:pPr>
            <a:endParaRPr lang="en-US" sz="2400" dirty="0" smtClean="0"/>
          </a:p>
          <a:p>
            <a:pPr>
              <a:buNone/>
            </a:pPr>
            <a:r>
              <a:rPr lang="en-US" sz="2400" dirty="0" smtClean="0"/>
              <a:t>The procedure itself consists of the initialization step, the iteration step, and the Project Control List. The initialization step creates a base version of the system.  To guide the iteration process, a project control list is created that contains a record of all tasks that need to be performed. It includes items such as new features to be implemented and areas of redesign of the existing solution. The control list is constantly being revised as a result of the analysis phase.</a:t>
            </a:r>
          </a:p>
          <a:p>
            <a:pPr>
              <a:buNone/>
            </a:pP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0" y="0"/>
            <a:ext cx="9144000" cy="1052736"/>
          </a:xfrm>
        </p:spPr>
        <p:txBody>
          <a:bodyPr>
            <a:noAutofit/>
          </a:bodyPr>
          <a:lstStyle/>
          <a:p>
            <a:pPr algn="ctr"/>
            <a:r>
              <a:rPr lang="en-US" sz="4000" dirty="0" smtClean="0"/>
              <a:t>The pros and cons of Iterative </a:t>
            </a:r>
            <a:r>
              <a:rPr lang="en-US" sz="4000" dirty="0" smtClean="0"/>
              <a:t>Development </a:t>
            </a:r>
            <a:endParaRPr lang="ru-RU" sz="4000" dirty="0"/>
          </a:p>
        </p:txBody>
      </p:sp>
      <p:sp>
        <p:nvSpPr>
          <p:cNvPr id="5" name="Содержимое 4"/>
          <p:cNvSpPr>
            <a:spLocks noGrp="1"/>
          </p:cNvSpPr>
          <p:nvPr>
            <p:ph sz="quarter" idx="2"/>
          </p:nvPr>
        </p:nvSpPr>
        <p:spPr>
          <a:xfrm>
            <a:off x="0" y="1772816"/>
            <a:ext cx="4572000" cy="5085184"/>
          </a:xfrm>
        </p:spPr>
        <p:txBody>
          <a:bodyPr>
            <a:normAutofit fontScale="55000" lnSpcReduction="20000"/>
          </a:bodyPr>
          <a:lstStyle/>
          <a:p>
            <a:r>
              <a:rPr lang="en-US" dirty="0" smtClean="0"/>
              <a:t>Potential defects are spotted and dealt with early</a:t>
            </a:r>
          </a:p>
          <a:p>
            <a:r>
              <a:rPr lang="en-US" dirty="0" smtClean="0"/>
              <a:t>Functional prototypes are developed early in the project life cycle</a:t>
            </a:r>
          </a:p>
          <a:p>
            <a:r>
              <a:rPr lang="en-US" dirty="0" smtClean="0"/>
              <a:t>Less time is spent on documenting and more on designing</a:t>
            </a:r>
          </a:p>
          <a:p>
            <a:r>
              <a:rPr lang="en-US" dirty="0" smtClean="0"/>
              <a:t>Progress is easily measured</a:t>
            </a:r>
          </a:p>
          <a:p>
            <a:r>
              <a:rPr lang="en-US" dirty="0" smtClean="0"/>
              <a:t>Changes to project scope are less costly and easier to implement</a:t>
            </a:r>
          </a:p>
          <a:p>
            <a:r>
              <a:rPr lang="en-US" dirty="0" smtClean="0"/>
              <a:t>Testing is facilitated by the modules being relatively small</a:t>
            </a:r>
          </a:p>
          <a:p>
            <a:r>
              <a:rPr lang="en-US" dirty="0" smtClean="0"/>
              <a:t>Most risks can be identified during iteration and higher risks can be dealt with as an early priority</a:t>
            </a:r>
          </a:p>
          <a:p>
            <a:r>
              <a:rPr lang="en-US" dirty="0" smtClean="0"/>
              <a:t>Successive iterations can be managed easily as milestones</a:t>
            </a:r>
          </a:p>
          <a:p>
            <a:r>
              <a:rPr lang="en-US" dirty="0" smtClean="0"/>
              <a:t>An operational product is delivered with every iteration</a:t>
            </a:r>
          </a:p>
          <a:p>
            <a:r>
              <a:rPr lang="en-US" dirty="0" smtClean="0"/>
              <a:t>Operating time is reduced</a:t>
            </a:r>
          </a:p>
          <a:p>
            <a:r>
              <a:rPr lang="en-US" dirty="0" smtClean="0"/>
              <a:t>Customer feedback is based on working products rather than technical specifications</a:t>
            </a:r>
            <a:endParaRPr lang="ru-RU" dirty="0"/>
          </a:p>
        </p:txBody>
      </p:sp>
      <p:sp>
        <p:nvSpPr>
          <p:cNvPr id="9" name="Содержимое 8"/>
          <p:cNvSpPr>
            <a:spLocks noGrp="1"/>
          </p:cNvSpPr>
          <p:nvPr>
            <p:ph sz="quarter" idx="4"/>
          </p:nvPr>
        </p:nvSpPr>
        <p:spPr>
          <a:xfrm>
            <a:off x="4572000" y="1772816"/>
            <a:ext cx="4572000" cy="5085184"/>
          </a:xfrm>
        </p:spPr>
        <p:txBody>
          <a:bodyPr>
            <a:normAutofit/>
          </a:bodyPr>
          <a:lstStyle/>
          <a:p>
            <a:r>
              <a:rPr lang="en-US" sz="2000" dirty="0" smtClean="0"/>
              <a:t>More resources may be required</a:t>
            </a:r>
          </a:p>
          <a:p>
            <a:r>
              <a:rPr lang="en-US" sz="2000" dirty="0" smtClean="0"/>
              <a:t>Each successive phase is rigid with no overlaps</a:t>
            </a:r>
          </a:p>
          <a:p>
            <a:r>
              <a:rPr lang="en-US" sz="2000" dirty="0" smtClean="0"/>
              <a:t>The need for more intensive project management may be required</a:t>
            </a:r>
          </a:p>
          <a:p>
            <a:r>
              <a:rPr lang="en-US" sz="2000" dirty="0" smtClean="0"/>
              <a:t>Issues about system architecture may turn out to be a constraining factor because of the lack of a full requirements specification for the entire system</a:t>
            </a:r>
          </a:p>
          <a:p>
            <a:r>
              <a:rPr lang="en-US" sz="2000" dirty="0" smtClean="0"/>
              <a:t>It may be difficult to pin down an end date for the project conclusion</a:t>
            </a:r>
          </a:p>
          <a:p>
            <a:r>
              <a:rPr lang="en-US" sz="2000" dirty="0" smtClean="0"/>
              <a:t>Highly skilled talent is required for risk analysis</a:t>
            </a:r>
            <a:endParaRPr lang="ru-RU" sz="2000" dirty="0"/>
          </a:p>
        </p:txBody>
      </p:sp>
      <p:sp>
        <p:nvSpPr>
          <p:cNvPr id="7" name="Текст 6"/>
          <p:cNvSpPr>
            <a:spLocks noGrp="1"/>
          </p:cNvSpPr>
          <p:nvPr>
            <p:ph type="body" sz="quarter" idx="1"/>
          </p:nvPr>
        </p:nvSpPr>
        <p:spPr>
          <a:xfrm>
            <a:off x="0" y="1124744"/>
            <a:ext cx="4572000" cy="640080"/>
          </a:xfrm>
        </p:spPr>
        <p:txBody>
          <a:bodyPr>
            <a:normAutofit/>
          </a:bodyPr>
          <a:lstStyle/>
          <a:p>
            <a:pPr algn="ctr"/>
            <a:r>
              <a:rPr lang="en-US" sz="3200" dirty="0" smtClean="0"/>
              <a:t>Pros</a:t>
            </a:r>
            <a:endParaRPr lang="ru-RU" sz="3200" dirty="0"/>
          </a:p>
        </p:txBody>
      </p:sp>
      <p:sp>
        <p:nvSpPr>
          <p:cNvPr id="8" name="Текст 7"/>
          <p:cNvSpPr>
            <a:spLocks noGrp="1"/>
          </p:cNvSpPr>
          <p:nvPr>
            <p:ph type="body" sz="quarter" idx="3"/>
          </p:nvPr>
        </p:nvSpPr>
        <p:spPr>
          <a:xfrm>
            <a:off x="4499992" y="1124744"/>
            <a:ext cx="4644008" cy="640080"/>
          </a:xfrm>
        </p:spPr>
        <p:txBody>
          <a:bodyPr>
            <a:normAutofit/>
          </a:bodyPr>
          <a:lstStyle/>
          <a:p>
            <a:pPr algn="ctr"/>
            <a:r>
              <a:rPr lang="en-US" sz="3200" dirty="0" smtClean="0"/>
              <a:t>Cons</a:t>
            </a:r>
            <a:endParaRPr lang="ru-RU"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pl-PL" sz="5400" dirty="0" smtClean="0"/>
              <a:t>Spiral model</a:t>
            </a:r>
            <a:endParaRPr lang="ru-RU" sz="5400" dirty="0"/>
          </a:p>
        </p:txBody>
      </p:sp>
      <p:sp>
        <p:nvSpPr>
          <p:cNvPr id="3" name="Содержимое 2"/>
          <p:cNvSpPr>
            <a:spLocks noGrp="1"/>
          </p:cNvSpPr>
          <p:nvPr>
            <p:ph sz="quarter" idx="1"/>
          </p:nvPr>
        </p:nvSpPr>
        <p:spPr>
          <a:xfrm>
            <a:off x="0" y="1484784"/>
            <a:ext cx="9144000" cy="5373216"/>
          </a:xfrm>
        </p:spPr>
        <p:txBody>
          <a:bodyPr>
            <a:normAutofit fontScale="92500" lnSpcReduction="20000"/>
          </a:bodyPr>
          <a:lstStyle/>
          <a:p>
            <a:pPr>
              <a:buNone/>
            </a:pPr>
            <a:r>
              <a:rPr lang="en-US" dirty="0" smtClean="0"/>
              <a:t>The spiral model is a risk-driven software development process model. Based on the unique risk patterns of a given project, the spiral model guides a team to adopt elements of one or more process models, such as incremental, waterfall, or evolutionary prototyping</a:t>
            </a:r>
            <a:r>
              <a:rPr lang="en-US" dirty="0" smtClean="0"/>
              <a:t>.</a:t>
            </a:r>
          </a:p>
          <a:p>
            <a:pPr>
              <a:buNone/>
            </a:pPr>
            <a:r>
              <a:rPr lang="en-US" dirty="0" smtClean="0"/>
              <a:t>Most of these risks are associated with the organizational and process aspects of the interaction of specialists in the project team.</a:t>
            </a:r>
          </a:p>
          <a:p>
            <a:pPr>
              <a:buNone/>
            </a:pPr>
            <a:r>
              <a:rPr lang="en-US" dirty="0" smtClean="0"/>
              <a:t>Each coil of a spiral corresponds to the creation of a fragment or version of software, on it the goals and characteristics of the project are specified, its quality is determined and the work of the next coil of the spiral is planned. In this way, the details of the project are deepened and sequentially specified, and as a result, a reasonable option is selected, which is brought to implementation.</a:t>
            </a:r>
          </a:p>
          <a:p>
            <a:pPr>
              <a:buNone/>
            </a:pPr>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Обыч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Обычная">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Обычная">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2108</TotalTime>
  <Words>1049</Words>
  <Application>Microsoft Office PowerPoint</Application>
  <PresentationFormat>Экран (4:3)</PresentationFormat>
  <Paragraphs>112</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Обычная</vt:lpstr>
      <vt:lpstr>Software Development  Life Cycle Models</vt:lpstr>
      <vt:lpstr>Table of contents</vt:lpstr>
      <vt:lpstr>Waterfall model</vt:lpstr>
      <vt:lpstr>The unmodified "waterfall model". Progress flows from the top to the bottom, like a cascading waterfall.</vt:lpstr>
      <vt:lpstr>The pros and cons of Waterfall Development</vt:lpstr>
      <vt:lpstr>Iterative and Incremental development model</vt:lpstr>
      <vt:lpstr>Слайд 7</vt:lpstr>
      <vt:lpstr>The pros and cons of Iterative Development </vt:lpstr>
      <vt:lpstr>Spiral model</vt:lpstr>
      <vt:lpstr>Spiral model (Boehm, 1988). A number of misconceptions stem from oversimplifications in this widely circulated diagram (there are some errors in this diagram)</vt:lpstr>
      <vt:lpstr>The pros and cons of Spiral model </vt:lpstr>
      <vt:lpstr>V-Model</vt:lpstr>
      <vt:lpstr>The V-model of the systems engineering process</vt:lpstr>
      <vt:lpstr>The pros and cons of V-model</vt:lpstr>
      <vt:lpstr>Сomparison of software development methodologies</vt:lpstr>
      <vt:lpstr>Thanks for your attention!</vt:lpstr>
      <vt:lpstr>Link :</vt:lpstr>
    </vt:vector>
  </TitlesOfParts>
  <Company>SPecialiST RePack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Админ</dc:creator>
  <cp:lastModifiedBy>Админ</cp:lastModifiedBy>
  <cp:revision>59</cp:revision>
  <dcterms:created xsi:type="dcterms:W3CDTF">2019-10-03T01:17:48Z</dcterms:created>
  <dcterms:modified xsi:type="dcterms:W3CDTF">2019-10-11T09:28:17Z</dcterms:modified>
</cp:coreProperties>
</file>