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7385d4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7385d4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8b47c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8b47c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385d4a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7385d4a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23070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23070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af1dc9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3af1dc9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1,378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- mean just under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- mostly male, some female small %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Ethnicity - mostly white, followed by asian and multiethnic, small % Black or Hispanic/Latinx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ed - most have college, grad degree or </a:t>
            </a:r>
            <a:r>
              <a:rPr lang="en"/>
              <a:t>multiple</a:t>
            </a:r>
            <a:r>
              <a:rPr lang="en"/>
              <a:t> grad degrees, followed by some college/some grad, small percent HS or lower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- pretty well split between in relationship (but not married), married, and 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Kids - majority do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20d53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20d53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20d53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20d53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f38e1d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f38e1d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f38e1db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f38e1db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f38e1d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f38e1d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a9f52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a9f52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a9f524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a9f524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4.png"/><Relationship Id="rId13" Type="http://schemas.openxmlformats.org/officeDocument/2006/relationships/image" Target="../media/image1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Independence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3: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Sonal Dashora, Laura Gibson, Yueying Wang,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Beakal Abera, &amp; Nicole Stucke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Financial Independence - Survey Distribution</a:t>
            </a:r>
            <a:endParaRPr sz="24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" y="1322875"/>
            <a:ext cx="7083649" cy="36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925" y="3311175"/>
            <a:ext cx="1061250" cy="16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69925" y="1322875"/>
            <a:ext cx="17790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1378 total survey participants</a:t>
            </a:r>
            <a:endParaRPr sz="1600"/>
          </a:p>
        </p:txBody>
      </p:sp>
      <p:sp>
        <p:nvSpPr>
          <p:cNvPr id="150" name="Google Shape;150;p22">
            <a:hlinkClick action="ppaction://hlinkshowjump?jump=nextslide"/>
          </p:cNvPr>
          <p:cNvSpPr txBox="1"/>
          <p:nvPr/>
        </p:nvSpPr>
        <p:spPr>
          <a:xfrm>
            <a:off x="7376075" y="1363250"/>
            <a:ext cx="15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Financial Independence - Survey Distribution</a:t>
            </a:r>
            <a:endParaRPr sz="24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" y="1322875"/>
            <a:ext cx="7083649" cy="36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50" y="1322875"/>
            <a:ext cx="7083649" cy="3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150" y="4115250"/>
            <a:ext cx="1006575" cy="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69925" y="1322875"/>
            <a:ext cx="17790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46 are financially independent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18575" y="296950"/>
            <a:ext cx="2341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</a:t>
            </a:r>
            <a:endParaRPr sz="24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375" y="129187"/>
            <a:ext cx="6183125" cy="48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91525" y="1476675"/>
            <a:ext cx="27450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is best predictor of financial independence; followed by gender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Women over the age of 46 were more likely to be financially independent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42450" y="458025"/>
            <a:ext cx="84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Word Cloud: Tips for Achieving Financial Independence</a:t>
            </a:r>
            <a:endParaRPr sz="24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" y="1336025"/>
            <a:ext cx="3846652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333450" y="1336025"/>
            <a:ext cx="44322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who have achieved financial independence offered some tips on how others can join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word cloud pulls out some of the commonly referenced words from the tips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3 words: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21525" y="1047550"/>
            <a:ext cx="4360800" cy="392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Sample (</a:t>
            </a:r>
            <a:r>
              <a:rPr i="1" lang="en"/>
              <a:t>n</a:t>
            </a:r>
            <a:r>
              <a:rPr lang="en"/>
              <a:t> = 1,378)	         Only FI (</a:t>
            </a:r>
            <a:r>
              <a:rPr i="1" lang="en"/>
              <a:t>n</a:t>
            </a:r>
            <a:r>
              <a:rPr lang="en"/>
              <a:t> = 46)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1" y="1891225"/>
            <a:ext cx="4154800" cy="223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37" y="1358899"/>
            <a:ext cx="4070199" cy="32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4712525" y="1047550"/>
            <a:ext cx="4360800" cy="392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800" y="1740488"/>
            <a:ext cx="4194249" cy="24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7825" y="1421370"/>
            <a:ext cx="4070201" cy="317788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224575" y="1607950"/>
            <a:ext cx="4154700" cy="25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900" y="1263800"/>
            <a:ext cx="3705429" cy="34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4815600" y="1474600"/>
            <a:ext cx="4154700" cy="30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6625" y="1234200"/>
            <a:ext cx="3812650" cy="349727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1217613" y="4129450"/>
            <a:ext cx="2046000" cy="5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7975" y="1341547"/>
            <a:ext cx="4070201" cy="307020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5604238" y="4289088"/>
            <a:ext cx="2046000" cy="5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0000" y="1280090"/>
            <a:ext cx="3945924" cy="33461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199725" y="2099200"/>
            <a:ext cx="4154700" cy="208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161525" y="1234200"/>
            <a:ext cx="3462900" cy="33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57862" y="1370300"/>
            <a:ext cx="4070201" cy="316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4300" y="1278325"/>
            <a:ext cx="3812649" cy="34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4125" y="1287325"/>
            <a:ext cx="3945924" cy="34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4800600" y="1988825"/>
            <a:ext cx="617100" cy="97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84800" y="1312575"/>
            <a:ext cx="4016300" cy="32811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2719350" y="730813"/>
            <a:ext cx="3705300" cy="502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Age</a:t>
            </a:r>
            <a:endParaRPr b="1" sz="2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719350" y="730813"/>
            <a:ext cx="3705300" cy="502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Gender</a:t>
            </a:r>
            <a:endParaRPr b="1" sz="2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719350" y="747938"/>
            <a:ext cx="3705300" cy="502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Race/Ethnicity</a:t>
            </a:r>
            <a:endParaRPr b="1" sz="2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719350" y="735313"/>
            <a:ext cx="3705300" cy="502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Highest Education</a:t>
            </a:r>
            <a:endParaRPr b="1" sz="2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719350" y="731688"/>
            <a:ext cx="3705300" cy="502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Relationship Status</a:t>
            </a:r>
            <a:endParaRPr b="1" sz="2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719350" y="735313"/>
            <a:ext cx="3705300" cy="502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 Slab"/>
                <a:ea typeface="Roboto Slab"/>
                <a:cs typeface="Roboto Slab"/>
                <a:sym typeface="Roboto Slab"/>
              </a:rPr>
              <a:t>Parental Status</a:t>
            </a:r>
            <a:endParaRPr b="1" sz="2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87900" y="458025"/>
            <a:ext cx="33936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Occupational Distribution Based on Income and Number of People</a:t>
            </a:r>
            <a:endParaRPr sz="16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87900" y="1489825"/>
            <a:ext cx="35253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is demonstrative of amount of income made per profession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Occupations have fewer people in the industry but make a significant amount of income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75" y="306868"/>
            <a:ext cx="4880726" cy="453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87900" y="458025"/>
            <a:ext cx="33483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Income vs Mortgage based on Occupation</a:t>
            </a:r>
            <a:endParaRPr sz="20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87900" y="1489825"/>
            <a:ext cx="30114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graph displays the correlation between income and mortgage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greatest differential is that of Farming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200" y="265375"/>
            <a:ext cx="5315576" cy="461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88900" y="136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Attributes in Pairs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-76525" y="1469575"/>
            <a:ext cx="4010700" cy="4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fl_age(age of achieving financial literacy) and fire_age(age at an individual came to know about f.i.r.e) show somewhat linear relationship.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00" y="822650"/>
            <a:ext cx="4929201" cy="4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7050" y="90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34700" y="1355225"/>
            <a:ext cx="39291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K-means clustering fl_age and fire_age-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Two neatly distinguishable clusters can be observed.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Scatter plot was used to observe the effect of parents_taught_money attribute on the observed clusters.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300" y="499375"/>
            <a:ext cx="4675175" cy="3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87900" y="1489825"/>
            <a:ext cx="376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plot displays the effect of parents taught money.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It influences the formation of two clusters before.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Pink and blue dots are grouped downwards which represents that individuals who were taught finances at home gained financial literacy earlier than those who were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550" y="612775"/>
            <a:ext cx="4484325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157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79000" cy="47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