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59" r:id="rId9"/>
    <p:sldId id="265" r:id="rId10"/>
    <p:sldId id="261" r:id="rId11"/>
    <p:sldId id="264" r:id="rId12"/>
    <p:sldId id="276" r:id="rId13"/>
    <p:sldId id="262" r:id="rId14"/>
    <p:sldId id="263" r:id="rId15"/>
    <p:sldId id="273" r:id="rId16"/>
    <p:sldId id="274" r:id="rId17"/>
    <p:sldId id="275" r:id="rId18"/>
    <p:sldId id="277" r:id="rId19"/>
    <p:sldId id="278" r:id="rId20"/>
    <p:sldId id="279" r:id="rId21"/>
    <p:sldId id="25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4368" autoAdjust="0"/>
  </p:normalViewPr>
  <p:slideViewPr>
    <p:cSldViewPr>
      <p:cViewPr>
        <p:scale>
          <a:sx n="66" d="100"/>
          <a:sy n="66" d="100"/>
        </p:scale>
        <p:origin x="-29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E43F8-C781-41EF-9B08-2B74C5659D7F}" type="datetimeFigureOut">
              <a:rPr lang="ru-RU" smtClean="0"/>
              <a:pPr/>
              <a:t>15.10.2018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D256F-A2DE-4FF4-9692-D0E4E36D476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ru/km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ws.amazon.com/dms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3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ws.amazon.com/kms/" TargetMode="External"/><Relationship Id="rId4" Type="http://schemas.openxmlformats.org/officeDocument/2006/relationships/hyperlink" Target="https://aws.amazon.com/vpc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ru/vpc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ynamodb/sla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ru/s3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redis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ws.amazon.com/ru/memcached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Aurora</a:t>
            </a:r>
            <a:r>
              <a:rPr lang="en-US" baseline="0" dirty="0" smtClean="0"/>
              <a:t> </a:t>
            </a:r>
            <a:r>
              <a:rPr lang="ru-RU" baseline="0" dirty="0" smtClean="0"/>
              <a:t>работает в 5 раз быстрее стандартной</a:t>
            </a:r>
            <a:r>
              <a:rPr lang="en-US" baseline="0" dirty="0" smtClean="0"/>
              <a:t> </a:t>
            </a:r>
            <a:r>
              <a:rPr lang="ru-RU" baseline="0" dirty="0" smtClean="0"/>
              <a:t>БД </a:t>
            </a:r>
            <a:r>
              <a:rPr lang="en-US" baseline="0" dirty="0" err="1" smtClean="0"/>
              <a:t>MySQL</a:t>
            </a:r>
            <a:r>
              <a:rPr lang="ru-RU" baseline="0" dirty="0" smtClean="0"/>
              <a:t>, в 3 раза быстрее БД </a:t>
            </a:r>
            <a:r>
              <a:rPr lang="en-US" baseline="0" dirty="0" err="1" smtClean="0"/>
              <a:t>PostgreSQL</a:t>
            </a:r>
            <a:r>
              <a:rPr lang="en-US" baseline="0" dirty="0" smtClean="0"/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Производительность соответствует уровню коммерческих баз данных, а стоимость – в десять раз меньше. По мере изменения потребностей можно легко масштабировать развертывание базы данных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обеспечивает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доступность на уровне более 99,99 %. Она использует отказоустойчивое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самовосстанавливающееся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хранилище, созданное для облака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Aurora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непрерывно выполняет резервное копирование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данных,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незаметно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восстанавливается при сбоях в работе физического хранилища. 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Aurora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обеспечивает несколько уровней защиты базы данных. Среди них сетевая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изоляция,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шифрование данных при хранении ключами шифрования, создаваемыми и управляемыми с помощью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AWS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Key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Management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Service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 (KMS)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и шифрование данных при передаче с использованием SSL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R"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Ядро базы данных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Aurora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полностью совместимо с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PostgreSQL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совместимость с новыми выпусками регулярно добавляется. 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Aurora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работает под полным управлением сервиса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Relational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(RDS).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Aurora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автоматически и непрерывно выполняет мониторинг базы данных и делает резервные копии, что обеспечивает точное восстановление на заданный момент времени. </a:t>
            </a:r>
          </a:p>
          <a:p>
            <a:pPr marL="228600" indent="-228600">
              <a:buAutoNum type="arabicParenR"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БД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PostgreSQL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можно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переносить в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Aurora 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помощью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AWS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Database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Migration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Service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который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обеспечивает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безопасную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миграцию с минимальным временем простоя.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D256F-A2DE-4FF4-9692-D0E4E36D476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ElastiCache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работает как хранилище данных в памяти и система кэширования, обеспечивая поддержку самых ресурсоемких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приложений.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помощью оптимизированного комплексного стека, работающего на выделенных клиенту узлах,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ElastiCache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обеспечивает безопасность и высочайшую производительность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R"/>
            </a:pP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 полностью освобождает пользователя от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задач управления оборудованием.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ElastiCache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непрерывно выполняет мониторинг кластеров, чтобы обеспечить бесперебойное функционирование рабочих нагрузок и позволить пользователям сосредоточиться на более важных задачах по разработке приложений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R"/>
            </a:pP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ElastiCache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поддерживает горизонтальное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масштабирование. Масштабирование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операций записи и масштабирование памяти поддерживаются за счет сегментирования.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D256F-A2DE-4FF4-9692-D0E4E36D476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основе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Neptune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лежит специально созданное высокопроизводительное ядро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графовой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базы данных, оптимизированное для хранения миллиардов взаимосвязей и выполнения запросов к графу с задержками на уровне миллисекунд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Neptune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поддерживает популярные модели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графов,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также их соответствующие языки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запросов,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позволяет легко создавать запросы для эффективной навигации по наборам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сложносвязанных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данных.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Neptune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лежит в основе таких примеров использования графов, как сервисы рекомендаций, системы выявления мошенничества, графы знаний, разработка лекарственных препаратов и сетевая безопасность.</a:t>
            </a:r>
          </a:p>
          <a:p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D256F-A2DE-4FF4-9692-D0E4E36D476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buAutoNum type="arabicParenR"/>
            </a:pP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Neptune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поддерживает API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Gremlin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SPARQL и обеспечивает высокую производительность для каждой из этих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графовых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моделей и их языков запросов. 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Neptune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 это специально созданная высокопроизводительная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графовая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база данных. Она оптимизирована для обработки запросов графов.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Neptune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поддерживает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выполнение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более ста тысяч запросов графов в секунду. По мере изменения потребностей можно легко масштабировать развертывание базы данных в нужном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направлении.</a:t>
            </a:r>
          </a:p>
          <a:p>
            <a:pPr marL="228600" indent="-228600">
              <a:buAutoNum type="arabicParenR"/>
            </a:pP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Neptune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обладает высокой доступностью, надежностью и совместимостью с принципом ACID (атомарность, непротиворечивость, изолированность, долговечность).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нем используется отказоустойчивое самовосстанавливающееся хранилище, созданное для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облака.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Neptune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непрерывно выполняет резервное копирование данных в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Amazon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S3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 незаметно восстанавливается при сбоях в работе физического хранилища. 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Neptune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обеспечивает несколько уровней безопасности для базы данных, включая сетевую изоляцию с помощью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Amazon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 VPC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 шифрование данных при хранении с помощью ключей, создаваемых и управляемых через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AWS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Key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Management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Service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 (KMS)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зашифрованном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инстансе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Neptune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шифруются данные базового хранилища, а также автоматически создаваемые резервные копии, снимки состояния и реплики, находящиеся в том же кластере.</a:t>
            </a:r>
          </a:p>
          <a:p>
            <a:pPr marL="228600" indent="-228600">
              <a:buAutoNum type="arabicParenR"/>
            </a:pP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Neptune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автоматически и непрерывно выполняет мониторинг базы данных и делает резервные копии в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Amazon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S3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что обеспечивает точное восстановление на заданный момент времени.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D256F-A2DE-4FF4-9692-D0E4E36D4764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Исходная база данных во время миграции остается в полностью рабочем состоянии, что сводит к минимуму время простоя использующих ее приложений. AWS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Migration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позволяет выполнить миграцию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данных.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D256F-A2DE-4FF4-9692-D0E4E36D476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28600" indent="-228600">
              <a:buAutoNum type="arabicParenR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Сервис AWS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Migration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прост в использовании.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Ничего не требуется для установки и настройки. Чтобы начать миграцию базы данных, достаточно нескольких щелчков мышью в Консоли управления AWS. </a:t>
            </a:r>
          </a:p>
          <a:p>
            <a:pPr marL="228600" indent="-228600">
              <a:buAutoNum type="arabicParenR"/>
            </a:pP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Migration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позволяет осуществить миграцию баз данных на платформу AWS практически без простоев. Все изменения, вносимые в исходную базу данных во время миграции, непрерывно реплицируются в целевую базу данных, при этом исходная база данных остается в полностью рабочем состоянии. 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AWS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Migration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позволяет выполнять миграцию данных, используя в качестве базы-источника и целевой базы большинство распространенных баз данных, как коммерческих, так и с открытым исходным кодом. Сервис поддерживает как однородные миграции, например из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так и разнородные миграции между различными платформами баз данных, например из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Aurora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Кроме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того, сервис может переносить данные между SQL,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NoSQL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текстовыми целевыми базами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R"/>
            </a:pP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AWS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Migration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является экономичным сервисом. Вы платите только за вычислительные ресурсы, используемые в процессе миграции, и за хранение любых дополнительных журналов. Миграция базы данных объемом в один терабайт обойдется вам всего в 3 USD. 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помощью Консоли управления AWS можно всего за несколько минут настроить задание миграции. В задании миграции определяются параметры, которые будет использовать AWS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Migration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во время миграции. 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Сервис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обладает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высокой отказоустойчивостью и способностью к самовосстановлению. Он осуществляет постоянный мониторинг исходной и целевой баз данных, сетевого подключения 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инстанса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репликации. В случае прерывания процесса сервис автоматически перезапустит его и продолжит миграцию с того места, где она остановилась.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D256F-A2DE-4FF4-9692-D0E4E36D476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Сервис обеспечивает экономичное и масштабируемое использование ресурсов при одновременной автоматизации трудоемких задач администрирования, таких как выделение аппаратного обеспечения, настройка базы данных, установка исправлений и резервное копирование. Это позволяет сосредоточить внимание на приложениях, чтобы обеспечить для них высокую производительность, высокую доступность, безопасность и совместимость.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D256F-A2DE-4FF4-9692-D0E4E36D4764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228600" indent="-228600">
              <a:buAutoNum type="arabicParenR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Сервис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RDS позволяет просто перейти от первичного проекта к развертыванию.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этом не нужно беспокоиться о выделении инфраструктуры или установке и обслуживании программного обеспечения для баз данных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Можно масштабировать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вычислительные ресурсы и ресурсы памяти, обеспечивающие работу системы, уменьшая или увеличивая их объем до максимально возможных 32 виртуальных ЦП и 244 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ГиБ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оперативной памяти. Масштабирование вычислительных ресурсов, как правило, занимает всего несколько минут.</a:t>
            </a:r>
          </a:p>
          <a:p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RDS 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обеспечивает автоматическое резервное 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копирование, с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нимки состояния БД,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любой момент из снимка состояния БД можно создать новый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инстанс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 то время как снимки состояния БД могут служить полноценными резервными копиями.</a:t>
            </a:r>
          </a:p>
          <a:p>
            <a:endParaRPr lang="ru-RU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4)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Доступное в сервисе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RDS универсальное хранилище на базе SSD обеспечивает не менее трех операций ввода-вывода в секунду (IOPS) на каждый выделенный гигабайт и позволяет добиться пикового значения в 3000 IOPS ( объемом операций ввода-вывода в секунду ).</a:t>
            </a:r>
          </a:p>
          <a:p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5) Сервис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RDS упрощает управление сетевым доступом к базе данных.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RDS также позволяет запускать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инстансы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баз данных 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облаке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VPC), чтобы изолировать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их и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подключаться к существующей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ИТ‑инфраструктуре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использованием VPN со стандартным шифрованием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IPsec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6) Плата начисляется по очень низким тарифам и только за ресурсы, которые реально используются.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D256F-A2DE-4FF4-9692-D0E4E36D476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DynamoDB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 это </a:t>
            </a:r>
            <a:r>
              <a:rPr lang="ru-RU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нереляционная</a:t>
            </a:r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база данных, обеспечивающая надежную производительность при любом масштабе. База данных является полностью управляемой и работает в нескольких регионах с несколькими ведущими серверами. Она обеспечивает устойчивую задержку в пределах нескольких миллисекунд и обладает встроенными средствами безопасности, резервного копирования и восстановления, а также кэширования в памяти.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D256F-A2DE-4FF4-9692-D0E4E36D476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DynamoDB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обеспечивает устойчивый отклик на уровне нескольких миллисекунд при любом масштабе. Это позволяет создавать приложения с практически неограниченными пропускной способностью и хранилищем. Можно добавить кэширование в памяти, которое снижает время отклика с миллисекунд до микросекунд, без изменений в приложении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R"/>
            </a:pP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DynamoDB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 это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бессерверная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база данных, которая автоматически масштабирует пропускную способность и непрерывно создает резервные копии в целях защиты данных.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DynamoDB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глобально распределенным приложениям быстрый доступ к локальным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данным.</a:t>
            </a:r>
          </a:p>
          <a:p>
            <a:pPr marL="228600" indent="-228600">
              <a:buAutoNum type="arabicParenR"/>
            </a:pP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Создано для критически важных рабочих нагрузок. Безопасность данных гарантируется шифрованием, а доступность –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соглашением об уровне обслуживания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Сервис обеспечивает полное управление таблицами с тщательным контролем доступа, встроенными средствами мониторинга и поддержкой частных подключений по VPN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D256F-A2DE-4FF4-9692-D0E4E36D476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Благодаря технологиям машинного обучения,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массово‑параллельному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выполнению запросов и использованию столбчатых хранилищ на высокопроизводительных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дисках. Производительность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Redshift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оказывается в десять раз выше, чем производительность других хранилищ данных. Сервис позволяет за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считанные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минуты настроить новое хранилище данных и выполнить его развертывание, а затем сразу выполнять запросы к петабайтам данных хранилища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Redshift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«Озеро данных» (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lake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— это элемент инфраструктуры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хранилище большого объема неструктурированных данных, генерированных или собранных одной компанией или госучреждением.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D256F-A2DE-4FF4-9692-D0E4E36D476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28600" indent="-228600">
              <a:buAutoNum type="arabicParenR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Производительность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Redshift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десять раз выше, чем производительность других хранилищ данных. В этом сервисе используется машинное обучение,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массово‑параллельная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архитектура, оптимизированное для вычислений аппаратное обеспечение и кэширование результирующих наборов данных для обеспечения высокой пропускной способности и времени ответа на уровне долей секунды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marL="228600" indent="-228600">
              <a:buAutoNum type="arabicParenR"/>
            </a:pP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Сервис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Redshift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прост в использовании и позволяет выполнить развертывание нового хранилища данных за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считанные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минуты.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Redshift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обеспечивает автоматизацию большинства стандартных административных задач, связанных с мониторингом и масштабированием хранилища данных, а также с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управлением.</a:t>
            </a:r>
          </a:p>
          <a:p>
            <a:pPr marL="228600" indent="-228600">
              <a:buAutoNum type="arabicParenR"/>
            </a:pP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Redshift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является наиболее экономичным облачным хранилищем данных: его использование обходится в десять раз дешевле традиционных локальных хранилищ данных.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Redshift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предусматривает авансовых платежей: оплата начисляется только по факту использования. Работу с сервисом можно начать по тарифу 0,25 USD в час без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каких‑либо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обязательств, а затем выйти на уровень всего 250 USD за терабайт данных в год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R"/>
            </a:pP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Redshift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обеспечивает масштабирование и позволяет выполнять запросы к гигабайтам 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эксабайтам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данных в хранилище данных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Redshift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озере данных на базе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Amazon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S3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.В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Redshift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по мере изменения потребностей можно осуществлять масштабирование в любом направлении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R"/>
            </a:pP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Redshift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расширяет возможности хранилища данных до озера данных и позволяет получать уникальную аналитическую информацию, которую невозможно получить из отдельных хранилищ данных. 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базе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Redshift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выполняются критически важные рабочие нагрузки крупных финансовых сервисов, учреждений здравоохранения, организаций розничной торговли и правительственных организаций.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(VPC) помогает изолировать кластеры.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D256F-A2DE-4FF4-9692-D0E4E36D476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 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Redshift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развернуто наибольшее количество облачных хранилищ данных.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Redshift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обеспечивает работу ряда важнейших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бизнес‑приложений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мирового уровня для NTT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Docomo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FINRA,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Philips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Yelp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Nasdaq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других компаний.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D256F-A2DE-4FF4-9692-D0E4E36D476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ElastiCache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предлагает полностью управляемые среды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Redis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Memcached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Эффективное развертывание и масштабирование популярных хранилищ данных в памяти, совместимых с решениями с открытым исходным кодом, а также управление ими.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ElastiCache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 популярное решение для игровых и рекламных приложений, финансовых сервисов, приложений в сфере здравоохранения и Интернета вещей.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D256F-A2DE-4FF4-9692-D0E4E36D476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B1AA-F8B1-4BDE-BD2F-A10A548DA7C4}" type="datetimeFigureOut">
              <a:rPr lang="ru-RU" smtClean="0"/>
              <a:pPr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12D2-0427-4AA7-9E6E-1A6CAFC38B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B1AA-F8B1-4BDE-BD2F-A10A548DA7C4}" type="datetimeFigureOut">
              <a:rPr lang="ru-RU" smtClean="0"/>
              <a:pPr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12D2-0427-4AA7-9E6E-1A6CAFC38B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B1AA-F8B1-4BDE-BD2F-A10A548DA7C4}" type="datetimeFigureOut">
              <a:rPr lang="ru-RU" smtClean="0"/>
              <a:pPr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12D2-0427-4AA7-9E6E-1A6CAFC38B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B1AA-F8B1-4BDE-BD2F-A10A548DA7C4}" type="datetimeFigureOut">
              <a:rPr lang="ru-RU" smtClean="0"/>
              <a:pPr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12D2-0427-4AA7-9E6E-1A6CAFC38B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B1AA-F8B1-4BDE-BD2F-A10A548DA7C4}" type="datetimeFigureOut">
              <a:rPr lang="ru-RU" smtClean="0"/>
              <a:pPr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12D2-0427-4AA7-9E6E-1A6CAFC38B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B1AA-F8B1-4BDE-BD2F-A10A548DA7C4}" type="datetimeFigureOut">
              <a:rPr lang="ru-RU" smtClean="0"/>
              <a:pPr/>
              <a:t>15.10.2018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12D2-0427-4AA7-9E6E-1A6CAFC38B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B1AA-F8B1-4BDE-BD2F-A10A548DA7C4}" type="datetimeFigureOut">
              <a:rPr lang="ru-RU" smtClean="0"/>
              <a:pPr/>
              <a:t>15.10.2018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12D2-0427-4AA7-9E6E-1A6CAFC38B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B1AA-F8B1-4BDE-BD2F-A10A548DA7C4}" type="datetimeFigureOut">
              <a:rPr lang="ru-RU" smtClean="0"/>
              <a:pPr/>
              <a:t>15.10.2018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12D2-0427-4AA7-9E6E-1A6CAFC38B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B1AA-F8B1-4BDE-BD2F-A10A548DA7C4}" type="datetimeFigureOut">
              <a:rPr lang="ru-RU" smtClean="0"/>
              <a:pPr/>
              <a:t>15.10.2018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12D2-0427-4AA7-9E6E-1A6CAFC38B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B1AA-F8B1-4BDE-BD2F-A10A548DA7C4}" type="datetimeFigureOut">
              <a:rPr lang="ru-RU" smtClean="0"/>
              <a:pPr/>
              <a:t>15.10.2018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12D2-0427-4AA7-9E6E-1A6CAFC38B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B1AA-F8B1-4BDE-BD2F-A10A548DA7C4}" type="datetimeFigureOut">
              <a:rPr lang="ru-RU" smtClean="0"/>
              <a:pPr/>
              <a:t>15.10.2018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12D2-0427-4AA7-9E6E-1A6CAFC38B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BB1AA-F8B1-4BDE-BD2F-A10A548DA7C4}" type="datetimeFigureOut">
              <a:rPr lang="ru-RU" smtClean="0"/>
              <a:pPr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12D2-0427-4AA7-9E6E-1A6CAFC38BA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420888"/>
            <a:ext cx="7772400" cy="1470025"/>
          </a:xfrm>
        </p:spPr>
        <p:txBody>
          <a:bodyPr/>
          <a:lstStyle/>
          <a:p>
            <a:r>
              <a:rPr lang="en-US" dirty="0" smtClean="0"/>
              <a:t>AWS Database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5774" y="222492"/>
            <a:ext cx="1017389" cy="10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08520" y="54694"/>
            <a:ext cx="9396536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085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Министерство образования и науки Российской Федерации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Федеральное государственное бюджетное образовательное учреждение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высшего образования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Пермский национальный исследовательский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политехнический университет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Факультет прикладной математики и механики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Кафедра «Вычислительная математика и механика»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220072" y="5085184"/>
            <a:ext cx="3672408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Выполнила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студентка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гр. ИТСИ-17-1м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Боталова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Юлия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0" y="928670"/>
            <a:ext cx="4392488" cy="459597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dirty="0" smtClean="0"/>
              <a:t>	</a:t>
            </a:r>
            <a:r>
              <a:rPr lang="ru-RU" dirty="0" err="1" smtClean="0"/>
              <a:t>Amazon</a:t>
            </a:r>
            <a:r>
              <a:rPr lang="ru-RU" dirty="0" smtClean="0"/>
              <a:t> </a:t>
            </a:r>
            <a:r>
              <a:rPr lang="ru-RU" dirty="0" err="1" smtClean="0"/>
              <a:t>Redshift</a:t>
            </a:r>
            <a:r>
              <a:rPr lang="ru-RU" dirty="0" smtClean="0"/>
              <a:t> – это быстрое масштабируемое хранилище данных, которое позволяет проще и экономичнее анализировать все данные в хранилище и в озере данных.</a:t>
            </a:r>
            <a:endParaRPr lang="ru-RU" dirty="0"/>
          </a:p>
        </p:txBody>
      </p:sp>
      <p:pic>
        <p:nvPicPr>
          <p:cNvPr id="19458" name="Picture 2" descr="https://www.answerrocket.com/wp-content/uploads/2017/06/amazon-redshi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714488"/>
            <a:ext cx="4459927" cy="2376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b="1" dirty="0" smtClean="0"/>
              <a:t>Преимущества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r>
              <a:rPr lang="ru-RU" dirty="0" smtClean="0"/>
              <a:t>Повышенная производительность</a:t>
            </a:r>
          </a:p>
          <a:p>
            <a:r>
              <a:rPr lang="ru-RU" dirty="0" smtClean="0"/>
              <a:t>Простая настройка, развертывание и управление</a:t>
            </a:r>
          </a:p>
          <a:p>
            <a:r>
              <a:rPr lang="ru-RU" dirty="0" smtClean="0"/>
              <a:t>Экономичность</a:t>
            </a:r>
          </a:p>
          <a:p>
            <a:r>
              <a:rPr lang="ru-RU" dirty="0" smtClean="0"/>
              <a:t>Быстрое масштабирование в зависимости потребностей</a:t>
            </a:r>
          </a:p>
          <a:p>
            <a:r>
              <a:rPr lang="ru-RU" dirty="0" smtClean="0"/>
              <a:t>Запросы к озеру данных</a:t>
            </a:r>
          </a:p>
          <a:p>
            <a:r>
              <a:rPr lang="ru-RU" dirty="0" smtClean="0"/>
              <a:t>Безопасность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428736"/>
            <a:ext cx="8600318" cy="4886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556792"/>
            <a:ext cx="5770984" cy="3052936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	</a:t>
            </a:r>
            <a:r>
              <a:rPr lang="ru-RU" b="1" dirty="0" err="1" smtClean="0"/>
              <a:t>Amazon</a:t>
            </a:r>
            <a:r>
              <a:rPr lang="ru-RU" b="1" dirty="0" smtClean="0"/>
              <a:t> </a:t>
            </a:r>
            <a:r>
              <a:rPr lang="ru-RU" b="1" dirty="0" err="1" smtClean="0"/>
              <a:t>ElastiCache</a:t>
            </a:r>
            <a:r>
              <a:rPr lang="ru-RU" dirty="0" smtClean="0"/>
              <a:t> – это </a:t>
            </a:r>
            <a:r>
              <a:rPr lang="ru-RU" dirty="0" err="1" smtClean="0"/>
              <a:t>веб-сервис</a:t>
            </a:r>
            <a:r>
              <a:rPr lang="ru-RU" dirty="0" smtClean="0"/>
              <a:t>, который упрощает развертывание и масштабирование </a:t>
            </a:r>
            <a:r>
              <a:rPr lang="ru-RU" dirty="0" err="1" smtClean="0"/>
              <a:t>кэша</a:t>
            </a:r>
            <a:r>
              <a:rPr lang="ru-RU" dirty="0" smtClean="0"/>
              <a:t> в памяти в облаке, а также управление им.</a:t>
            </a:r>
            <a:endParaRPr lang="ru-RU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196752"/>
            <a:ext cx="2808312" cy="35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6237312"/>
            <a:ext cx="742791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929198"/>
            <a:ext cx="8751887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Преимущества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Высочайшая производительность</a:t>
            </a:r>
          </a:p>
          <a:p>
            <a:r>
              <a:rPr lang="ru-RU" dirty="0" smtClean="0"/>
              <a:t>Полностью управляемая БД</a:t>
            </a:r>
          </a:p>
          <a:p>
            <a:r>
              <a:rPr lang="ru-RU" dirty="0" smtClean="0"/>
              <a:t>Масштабируемость</a:t>
            </a:r>
            <a:endParaRPr lang="ru-RU" dirty="0"/>
          </a:p>
        </p:txBody>
      </p:sp>
      <p:pic>
        <p:nvPicPr>
          <p:cNvPr id="4098" name="Picture 2" descr="ÐÐ°ÑÑÐ¸Ð½ÐºÐ¸ Ð¿Ð¾ Ð·Ð°Ð¿ÑÐ¾ÑÑ Amazon ElastiCach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3143248"/>
            <a:ext cx="2857500" cy="2771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4714884"/>
            <a:ext cx="16383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2" name="Picture 2" descr="ÐÐ°ÑÑÐ¸Ð½ÐºÐ¸ Ð¿Ð¾ Ð·Ð°Ð¿ÑÐ¾ÑÑ Amazon Neptune Ð»Ð¾Ð³Ð¾ÑÐ¸Ð¿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3192" y="0"/>
            <a:ext cx="5150808" cy="385762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81"/>
            <a:ext cx="4329114" cy="478634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b="1" dirty="0" err="1" smtClean="0"/>
              <a:t>Amazon</a:t>
            </a:r>
            <a:r>
              <a:rPr lang="ru-RU" b="1" dirty="0" smtClean="0"/>
              <a:t> </a:t>
            </a:r>
            <a:r>
              <a:rPr lang="ru-RU" b="1" dirty="0" err="1" smtClean="0"/>
              <a:t>Neptune</a:t>
            </a:r>
            <a:r>
              <a:rPr lang="ru-RU" dirty="0" smtClean="0"/>
              <a:t> – это быстрый, надежный, полностью управляемый сервис </a:t>
            </a:r>
            <a:r>
              <a:rPr lang="ru-RU" dirty="0" err="1" smtClean="0"/>
              <a:t>графовой</a:t>
            </a:r>
            <a:r>
              <a:rPr lang="ru-RU" dirty="0" smtClean="0"/>
              <a:t> базы данных, который упрощает создание и запуск приложений, работающих с наборами </a:t>
            </a:r>
            <a:r>
              <a:rPr lang="ru-RU" dirty="0" err="1" smtClean="0"/>
              <a:t>сложносвязанных</a:t>
            </a:r>
            <a:r>
              <a:rPr lang="ru-RU" dirty="0" smtClean="0"/>
              <a:t> данных.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6446" y="4643446"/>
            <a:ext cx="30956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43174" y="4786322"/>
            <a:ext cx="29908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ÐÐ°ÑÑÐ¸Ð½ÐºÐ¸ Ð¿Ð¾ Ð·Ð°Ð¿ÑÐ¾ÑÑ Ð¿ÑÐµÐ¸Ð¼ÑÑÐµÑÑÐ²Ð°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1428736"/>
            <a:ext cx="4177528" cy="478634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Преимущества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257676" cy="461488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Поддержка </a:t>
            </a:r>
            <a:r>
              <a:rPr lang="en-US" dirty="0" smtClean="0"/>
              <a:t>API Open Graph</a:t>
            </a:r>
          </a:p>
          <a:p>
            <a:r>
              <a:rPr lang="ru-RU" dirty="0" smtClean="0"/>
              <a:t>Высокая производительность и масштабируемость </a:t>
            </a:r>
          </a:p>
          <a:p>
            <a:r>
              <a:rPr lang="ru-RU" dirty="0" smtClean="0"/>
              <a:t>Высокая доступность и надежность</a:t>
            </a:r>
          </a:p>
          <a:p>
            <a:r>
              <a:rPr lang="ru-RU" dirty="0" smtClean="0"/>
              <a:t>Высокий уровень безопасности</a:t>
            </a:r>
          </a:p>
          <a:p>
            <a:r>
              <a:rPr lang="ru-RU" dirty="0" smtClean="0"/>
              <a:t>Полностью управляемый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AWS Database Migration Service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472122" cy="4525963"/>
          </a:xfrm>
        </p:spPr>
        <p:txBody>
          <a:bodyPr/>
          <a:lstStyle/>
          <a:p>
            <a:r>
              <a:rPr lang="ru-RU" dirty="0" smtClean="0"/>
              <a:t>AWS </a:t>
            </a:r>
            <a:r>
              <a:rPr lang="ru-RU" dirty="0" err="1" smtClean="0"/>
              <a:t>Database</a:t>
            </a:r>
            <a:r>
              <a:rPr lang="ru-RU" dirty="0" smtClean="0"/>
              <a:t> </a:t>
            </a:r>
            <a:r>
              <a:rPr lang="ru-RU" dirty="0" err="1" smtClean="0"/>
              <a:t>Migration</a:t>
            </a:r>
            <a:r>
              <a:rPr lang="ru-RU" dirty="0" smtClean="0"/>
              <a:t> </a:t>
            </a:r>
            <a:r>
              <a:rPr lang="ru-RU" dirty="0" err="1" smtClean="0"/>
              <a:t>Service</a:t>
            </a:r>
            <a:r>
              <a:rPr lang="ru-RU" dirty="0" smtClean="0"/>
              <a:t> помогает просто и безопасно выполнить миграцию баз данных на платформу AWS.</a:t>
            </a:r>
            <a:endParaRPr lang="ru-RU" dirty="0"/>
          </a:p>
        </p:txBody>
      </p:sp>
      <p:pic>
        <p:nvPicPr>
          <p:cNvPr id="38914" name="Picture 2" descr="ÐÐ°ÑÑÐ¸Ð½ÐºÐ¸ Ð¿Ð¾ Ð·Ð°Ð¿ÑÐ¾ÑÑ AWS Database Migration Servic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28" y="1857364"/>
            <a:ext cx="3143272" cy="3143272"/>
          </a:xfrm>
          <a:prstGeom prst="rect">
            <a:avLst/>
          </a:prstGeom>
          <a:noFill/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000636"/>
            <a:ext cx="8304213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ru-RU" b="1" dirty="0" smtClean="0"/>
              <a:t>Преимущества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3108" y="928670"/>
            <a:ext cx="5000660" cy="5500726"/>
          </a:xfrm>
        </p:spPr>
        <p:txBody>
          <a:bodyPr>
            <a:normAutofit/>
          </a:bodyPr>
          <a:lstStyle/>
          <a:p>
            <a:r>
              <a:rPr lang="ru-RU" dirty="0" smtClean="0"/>
              <a:t>Простота использования</a:t>
            </a:r>
          </a:p>
          <a:p>
            <a:r>
              <a:rPr lang="ru-RU" dirty="0" smtClean="0"/>
              <a:t>Минимальные простои</a:t>
            </a:r>
          </a:p>
          <a:p>
            <a:r>
              <a:rPr lang="ru-RU" dirty="0" smtClean="0"/>
              <a:t>Поддержка большинства распространенных баз данных</a:t>
            </a:r>
          </a:p>
          <a:p>
            <a:r>
              <a:rPr lang="ru-RU" dirty="0" smtClean="0"/>
              <a:t>Низкая стоимость</a:t>
            </a:r>
          </a:p>
          <a:p>
            <a:r>
              <a:rPr lang="ru-RU" dirty="0" smtClean="0"/>
              <a:t>Быстрая и простая настройка</a:t>
            </a:r>
          </a:p>
          <a:p>
            <a:r>
              <a:rPr lang="ru-RU" dirty="0" smtClean="0"/>
              <a:t>Надежность</a:t>
            </a:r>
            <a:endParaRPr lang="ru-RU" dirty="0"/>
          </a:p>
        </p:txBody>
      </p:sp>
      <p:pic>
        <p:nvPicPr>
          <p:cNvPr id="44034" name="Picture 2" descr="ÐÑÐ¾ÑÑÐ¾ÑÐ° Ð¸ÑÐ¿Ð¾Ð»ÑÐ·Ð¾Ð²Ð°Ð½Ð¸Ñ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357166"/>
            <a:ext cx="1914525" cy="1438275"/>
          </a:xfrm>
          <a:prstGeom prst="rect">
            <a:avLst/>
          </a:prstGeom>
          <a:noFill/>
        </p:spPr>
      </p:pic>
      <p:pic>
        <p:nvPicPr>
          <p:cNvPr id="44036" name="Picture 4" descr="ÐÑÑÑÑÑÑÐ²Ð¸Ðµ Ð¿ÑÐ¾ÑÑÐ¾ÐµÐ²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16" y="1071546"/>
            <a:ext cx="1905000" cy="1438275"/>
          </a:xfrm>
          <a:prstGeom prst="rect">
            <a:avLst/>
          </a:prstGeom>
          <a:noFill/>
        </p:spPr>
      </p:pic>
      <p:pic>
        <p:nvPicPr>
          <p:cNvPr id="44038" name="Picture 6" descr="ÐÐ¾Ð´Ð´ÐµÑÐ¶ÐºÐ° Ð±Ð¾Ð»ÑÑÐ¸Ð½ÑÑÐ²Ð° ÑÐ°ÑÐ¿ÑÐ¾ÑÑÑÐ°Ð½ÐµÐ½Ð½ÑÑ Ð±Ð°Ð· Ð´Ð°Ð½Ð½ÑÑ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2143116"/>
            <a:ext cx="1914525" cy="1428750"/>
          </a:xfrm>
          <a:prstGeom prst="rect">
            <a:avLst/>
          </a:prstGeom>
          <a:noFill/>
        </p:spPr>
      </p:pic>
      <p:pic>
        <p:nvPicPr>
          <p:cNvPr id="44040" name="Picture 8" descr="ÐÐ¸Ð·ÐºÐ°Ñ ÑÑÐ¾Ð¸Ð¼Ð¾ÑÑÑ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43702" y="3214686"/>
            <a:ext cx="1905000" cy="1438275"/>
          </a:xfrm>
          <a:prstGeom prst="rect">
            <a:avLst/>
          </a:prstGeom>
          <a:noFill/>
        </p:spPr>
      </p:pic>
      <p:pic>
        <p:nvPicPr>
          <p:cNvPr id="44042" name="Picture 10" descr="ÐÑÑÑÑÐ°Ñ Ð¸ Ð¿ÑÐ¾ÑÑÐ°Ñ Ð½Ð°ÑÑÑÐ¾Ð¹ÐºÐ°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4143380"/>
            <a:ext cx="1914525" cy="1428750"/>
          </a:xfrm>
          <a:prstGeom prst="rect">
            <a:avLst/>
          </a:prstGeom>
          <a:noFill/>
        </p:spPr>
      </p:pic>
      <p:pic>
        <p:nvPicPr>
          <p:cNvPr id="44044" name="Picture 12" descr="ÐÐ°Ð´ÐµÐ¶Ð½Ð¾ÑÑÑ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29454" y="5214950"/>
            <a:ext cx="1905000" cy="142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57166"/>
            <a:ext cx="8459545" cy="587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dirty="0" smtClean="0"/>
              <a:t>	</a:t>
            </a:r>
            <a:r>
              <a:rPr lang="ru-RU" dirty="0" err="1" smtClean="0"/>
              <a:t>Amazon</a:t>
            </a:r>
            <a:r>
              <a:rPr lang="ru-RU" dirty="0" smtClean="0"/>
              <a:t> </a:t>
            </a:r>
            <a:r>
              <a:rPr lang="ru-RU" dirty="0" err="1" smtClean="0"/>
              <a:t>Web</a:t>
            </a:r>
            <a:r>
              <a:rPr lang="ru-RU" dirty="0" smtClean="0"/>
              <a:t> </a:t>
            </a:r>
            <a:r>
              <a:rPr lang="ru-RU" dirty="0" err="1" smtClean="0"/>
              <a:t>Services</a:t>
            </a:r>
            <a:r>
              <a:rPr lang="ru-RU" dirty="0" smtClean="0"/>
              <a:t> обеспечивает полностью управляемый сервис реляционной базы данных и базы данных </a:t>
            </a:r>
            <a:r>
              <a:rPr lang="ru-RU" dirty="0" err="1" smtClean="0"/>
              <a:t>NoSQL</a:t>
            </a:r>
            <a:r>
              <a:rPr lang="ru-RU" dirty="0" smtClean="0"/>
              <a:t>, а также полностью управляемый сервис кэширования в памяти и полностью управляемый сервис </a:t>
            </a:r>
            <a:r>
              <a:rPr lang="ru-RU" dirty="0" err="1" smtClean="0"/>
              <a:t>петабайтового</a:t>
            </a:r>
            <a:r>
              <a:rPr lang="ru-RU" dirty="0" smtClean="0"/>
              <a:t>  </a:t>
            </a:r>
            <a:r>
              <a:rPr lang="ru-RU" dirty="0" smtClean="0"/>
              <a:t>хранилища данных. Кроме того, можно работать с собственной базой данных в облаке с помощью сервисов </a:t>
            </a:r>
            <a:r>
              <a:rPr lang="ru-RU" dirty="0" err="1" smtClean="0"/>
              <a:t>Amazon</a:t>
            </a:r>
            <a:r>
              <a:rPr lang="ru-RU" dirty="0" smtClean="0"/>
              <a:t> EC2 и </a:t>
            </a:r>
            <a:r>
              <a:rPr lang="ru-RU" dirty="0" err="1" smtClean="0"/>
              <a:t>Amazon</a:t>
            </a:r>
            <a:r>
              <a:rPr lang="ru-RU" dirty="0" smtClean="0"/>
              <a:t> EBS. </a:t>
            </a:r>
          </a:p>
        </p:txBody>
      </p:sp>
      <p:pic>
        <p:nvPicPr>
          <p:cNvPr id="16386" name="Picture 2" descr="https://www.dbbest.com/wp-content/uploads/2017/10/15_fb_AWS-Database-Migration-Service-Support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869160"/>
            <a:ext cx="3240812" cy="17008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Уровень бесплатного пользования AWS (12‑месячный ознакомительный период)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14554"/>
            <a:ext cx="43338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3357562"/>
            <a:ext cx="4095238" cy="11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643446"/>
            <a:ext cx="441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2357430"/>
            <a:ext cx="4229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ru-RU" b="1" dirty="0" smtClean="0"/>
              <a:t>Спасибо за внимание!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004048" y="5301208"/>
            <a:ext cx="4039288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Студент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гр.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ИТСИ-17-1м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Боталова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Юлия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E-mail: botalowa.yu@yandex.ru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0"/>
            <a:ext cx="8396105" cy="6746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286388"/>
            <a:ext cx="8228013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214290"/>
            <a:ext cx="4900618" cy="576899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b="1" dirty="0" err="1" smtClean="0"/>
              <a:t>Amazon</a:t>
            </a:r>
            <a:r>
              <a:rPr lang="ru-RU" b="1" dirty="0" smtClean="0"/>
              <a:t> </a:t>
            </a:r>
            <a:r>
              <a:rPr lang="ru-RU" b="1" dirty="0" err="1" smtClean="0"/>
              <a:t>Aurora</a:t>
            </a:r>
            <a:r>
              <a:rPr lang="ru-RU" dirty="0" smtClean="0"/>
              <a:t> – это совместимая с </a:t>
            </a:r>
            <a:r>
              <a:rPr lang="ru-RU" dirty="0" err="1" smtClean="0"/>
              <a:t>MySQL</a:t>
            </a:r>
            <a:r>
              <a:rPr lang="ru-RU" dirty="0" smtClean="0"/>
              <a:t> и </a:t>
            </a:r>
            <a:r>
              <a:rPr lang="ru-RU" dirty="0" err="1" smtClean="0"/>
              <a:t>PostgreSQL</a:t>
            </a:r>
            <a:r>
              <a:rPr lang="ru-RU" dirty="0" smtClean="0"/>
              <a:t> реляционная база данных, созданная для облака и совмещающая в себе скорость и доступность самых современных коммерческих баз данных с простотой и экономичностью баз данных с открытым исходным кодом.</a:t>
            </a:r>
          </a:p>
        </p:txBody>
      </p:sp>
      <p:pic>
        <p:nvPicPr>
          <p:cNvPr id="2050" name="Picture 2" descr="ÐÐ°ÑÑÐ¸Ð½ÐºÐ¸ Ð¿Ð¾ Ð·Ð°Ð¿ÑÐ¾ÑÑ Amazon Auro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428604"/>
            <a:ext cx="3441083" cy="39433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39784"/>
          </a:xfrm>
        </p:spPr>
        <p:txBody>
          <a:bodyPr/>
          <a:lstStyle/>
          <a:p>
            <a:r>
              <a:rPr lang="ru-RU" b="1" dirty="0" smtClean="0"/>
              <a:t>Преимущества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71604" y="928670"/>
            <a:ext cx="5357850" cy="535785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Высокая производительность и масштабируемость</a:t>
            </a:r>
          </a:p>
          <a:p>
            <a:r>
              <a:rPr lang="ru-RU" dirty="0" smtClean="0"/>
              <a:t>Высокая доступность и надежность</a:t>
            </a:r>
          </a:p>
          <a:p>
            <a:r>
              <a:rPr lang="ru-RU" dirty="0" smtClean="0"/>
              <a:t>Высокий уровень безопасности</a:t>
            </a:r>
          </a:p>
          <a:p>
            <a:r>
              <a:rPr lang="ru-RU" dirty="0" smtClean="0"/>
              <a:t>Совместимость с </a:t>
            </a:r>
            <a:r>
              <a:rPr lang="ru-RU" dirty="0" err="1" smtClean="0"/>
              <a:t>MySQL</a:t>
            </a:r>
            <a:r>
              <a:rPr lang="ru-RU" dirty="0" smtClean="0"/>
              <a:t> и </a:t>
            </a:r>
            <a:r>
              <a:rPr lang="ru-RU" dirty="0" err="1" smtClean="0"/>
              <a:t>PostgreSQL</a:t>
            </a:r>
            <a:endParaRPr lang="ru-RU" dirty="0" smtClean="0"/>
          </a:p>
          <a:p>
            <a:r>
              <a:rPr lang="ru-RU" dirty="0" smtClean="0"/>
              <a:t>Полностью управляемая БД</a:t>
            </a:r>
          </a:p>
          <a:p>
            <a:r>
              <a:rPr lang="ru-RU" dirty="0" smtClean="0"/>
              <a:t>Поддержка миграции</a:t>
            </a:r>
            <a:endParaRPr lang="ru-RU" dirty="0"/>
          </a:p>
        </p:txBody>
      </p:sp>
      <p:pic>
        <p:nvPicPr>
          <p:cNvPr id="30722" name="Picture 2" descr="ÐÑÑÐ¾ÐºÐ°Ñ Ð¿ÑÐ¾Ð¸Ð·Ð²Ð¾Ð´Ð¸ÑÐµÐ»ÑÐ½Ð¾ÑÑÑ Ð¸ Ð¼Ð°ÑÑÑÐ°Ð±Ð¸ÑÑÐµÐ¼Ð¾ÑÑÑ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785794"/>
            <a:ext cx="1666875" cy="1200150"/>
          </a:xfrm>
          <a:prstGeom prst="rect">
            <a:avLst/>
          </a:prstGeom>
          <a:noFill/>
        </p:spPr>
      </p:pic>
      <p:pic>
        <p:nvPicPr>
          <p:cNvPr id="30724" name="Picture 4" descr="ÐÑÑÐ¾ÐºÐ°Ñ Ð´Ð¾ÑÑÑÐ¿Ð½Ð¾ÑÑÑ Ð¸ Ð½Ð°Ð´ÐµÐ¶Ð½Ð¾ÑÑÑ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85926"/>
            <a:ext cx="1676400" cy="1200150"/>
          </a:xfrm>
          <a:prstGeom prst="rect">
            <a:avLst/>
          </a:prstGeom>
          <a:noFill/>
        </p:spPr>
      </p:pic>
      <p:pic>
        <p:nvPicPr>
          <p:cNvPr id="30726" name="Picture 6" descr="ÐÑÑÐ¾ÐºÐ¸Ð¹ ÑÑÐ¾Ð²ÐµÐ½Ñ Ð±ÐµÐ·Ð¾Ð¿Ð°ÑÐ½Ð¾ÑÑÐ¸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768" y="2786058"/>
            <a:ext cx="1676400" cy="1200150"/>
          </a:xfrm>
          <a:prstGeom prst="rect">
            <a:avLst/>
          </a:prstGeom>
          <a:noFill/>
        </p:spPr>
      </p:pic>
      <p:pic>
        <p:nvPicPr>
          <p:cNvPr id="30728" name="Picture 8" descr="Ð¡Ð¾Ð²Ð¼ÐµÑÑÐ¸Ð¼Ð¾ÑÑÑ Ñ MySQL Ð¸ PostgreSQ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714752"/>
            <a:ext cx="1666875" cy="1200150"/>
          </a:xfrm>
          <a:prstGeom prst="rect">
            <a:avLst/>
          </a:prstGeom>
          <a:noFill/>
        </p:spPr>
      </p:pic>
      <p:pic>
        <p:nvPicPr>
          <p:cNvPr id="30730" name="Picture 10" descr="ÐÐ¾Ð»Ð½Ð¾ÑÑÑÑ ÑÐ¿ÑÐ°Ð²Ð»ÑÐµÐ¼Ð°Ñ ÐÐ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3768" y="4714884"/>
            <a:ext cx="1676400" cy="1200150"/>
          </a:xfrm>
          <a:prstGeom prst="rect">
            <a:avLst/>
          </a:prstGeom>
          <a:noFill/>
        </p:spPr>
      </p:pic>
      <p:pic>
        <p:nvPicPr>
          <p:cNvPr id="30732" name="Picture 12" descr="ÐÐ¾Ð´Ð´ÐµÑÐ¶ÐºÐ° Ð¼Ð¸Ð³ÑÐ°ÑÐ¸Ð¸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5286388"/>
            <a:ext cx="1666875" cy="120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772816"/>
            <a:ext cx="8157592" cy="409391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dirty="0" smtClean="0"/>
              <a:t>	Сервис </a:t>
            </a:r>
            <a:r>
              <a:rPr lang="ru-RU" dirty="0" err="1" smtClean="0"/>
              <a:t>Amazon</a:t>
            </a:r>
            <a:r>
              <a:rPr lang="ru-RU" dirty="0" smtClean="0"/>
              <a:t> RDS (</a:t>
            </a:r>
            <a:r>
              <a:rPr lang="ru-RU" dirty="0" err="1" smtClean="0"/>
              <a:t>Relational</a:t>
            </a:r>
            <a:r>
              <a:rPr lang="ru-RU" dirty="0" smtClean="0"/>
              <a:t> </a:t>
            </a:r>
            <a:r>
              <a:rPr lang="ru-RU" dirty="0" err="1" smtClean="0"/>
              <a:t>Database</a:t>
            </a:r>
            <a:r>
              <a:rPr lang="ru-RU" dirty="0" smtClean="0"/>
              <a:t> </a:t>
            </a:r>
            <a:r>
              <a:rPr lang="ru-RU" dirty="0" err="1" smtClean="0"/>
              <a:t>Service</a:t>
            </a:r>
            <a:r>
              <a:rPr lang="ru-RU" dirty="0" smtClean="0"/>
              <a:t>) обеспечивает легкую настройку, работу и масштабирование баз данных </a:t>
            </a:r>
            <a:r>
              <a:rPr lang="ru-RU" dirty="0" err="1" smtClean="0"/>
              <a:t>MySQL</a:t>
            </a:r>
            <a:r>
              <a:rPr lang="ru-RU" dirty="0" smtClean="0"/>
              <a:t>, </a:t>
            </a:r>
            <a:r>
              <a:rPr lang="ru-RU" dirty="0" err="1" smtClean="0"/>
              <a:t>Oracle</a:t>
            </a:r>
            <a:r>
              <a:rPr lang="ru-RU" dirty="0" smtClean="0"/>
              <a:t>, SQL </a:t>
            </a:r>
            <a:r>
              <a:rPr lang="ru-RU" dirty="0" err="1" smtClean="0"/>
              <a:t>Server</a:t>
            </a:r>
            <a:r>
              <a:rPr lang="ru-RU" dirty="0" smtClean="0"/>
              <a:t> или </a:t>
            </a:r>
            <a:r>
              <a:rPr lang="ru-RU" dirty="0" err="1" smtClean="0"/>
              <a:t>PostgreSQL</a:t>
            </a:r>
            <a:r>
              <a:rPr lang="ru-RU" dirty="0" smtClean="0"/>
              <a:t> в облаке. </a:t>
            </a:r>
            <a:endParaRPr lang="ru-RU" dirty="0"/>
          </a:p>
        </p:txBody>
      </p:sp>
      <p:pic>
        <p:nvPicPr>
          <p:cNvPr id="14338" name="Picture 2" descr="https://www.devart.com/dbForge/mysql/studio/images/amazon-rd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0"/>
            <a:ext cx="5847050" cy="2088232"/>
          </a:xfrm>
          <a:prstGeom prst="rect">
            <a:avLst/>
          </a:prstGeom>
          <a:noFill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949280"/>
            <a:ext cx="810418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4357694"/>
            <a:ext cx="9144000" cy="122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b="1" dirty="0" smtClean="0"/>
              <a:t>Преимущества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28860" y="1142984"/>
            <a:ext cx="4143404" cy="5000660"/>
          </a:xfrm>
        </p:spPr>
        <p:txBody>
          <a:bodyPr>
            <a:normAutofit/>
          </a:bodyPr>
          <a:lstStyle/>
          <a:p>
            <a:r>
              <a:rPr lang="ru-RU" dirty="0" smtClean="0"/>
              <a:t>Простота администрирования</a:t>
            </a:r>
          </a:p>
          <a:p>
            <a:r>
              <a:rPr lang="ru-RU" dirty="0" smtClean="0"/>
              <a:t>Высокая масштабируемость</a:t>
            </a:r>
          </a:p>
          <a:p>
            <a:r>
              <a:rPr lang="ru-RU" dirty="0" smtClean="0"/>
              <a:t>Доступность и надежность</a:t>
            </a:r>
          </a:p>
          <a:p>
            <a:r>
              <a:rPr lang="ru-RU" dirty="0" smtClean="0"/>
              <a:t>Скорость</a:t>
            </a:r>
          </a:p>
          <a:p>
            <a:r>
              <a:rPr lang="ru-RU" dirty="0" smtClean="0"/>
              <a:t>Безопасность</a:t>
            </a:r>
          </a:p>
          <a:p>
            <a:r>
              <a:rPr lang="ru-RU" dirty="0" smtClean="0"/>
              <a:t>Экономичность</a:t>
            </a:r>
            <a:endParaRPr lang="ru-RU" dirty="0"/>
          </a:p>
        </p:txBody>
      </p:sp>
      <p:pic>
        <p:nvPicPr>
          <p:cNvPr id="32770" name="Picture 2" descr="Ð Ð°ÑÑÐ¸ÑÐµÐ½Ð½Ð°Ñ Ð½Ð°Ð´ÐµÐ¶Ð½Ð¾ÑÑÑ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071546"/>
            <a:ext cx="1238252" cy="1238252"/>
          </a:xfrm>
          <a:prstGeom prst="rect">
            <a:avLst/>
          </a:prstGeom>
          <a:noFill/>
        </p:spPr>
      </p:pic>
      <p:pic>
        <p:nvPicPr>
          <p:cNvPr id="32772" name="Picture 4" descr="ÐÐ¾Ð²ÑÑÐµÐ½Ð½Ð°Ñ Ð´Ð¾ÑÑÑÐ¿Ð½Ð¾ÑÑÑ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2285992"/>
            <a:ext cx="1071570" cy="1071570"/>
          </a:xfrm>
          <a:prstGeom prst="rect">
            <a:avLst/>
          </a:prstGeom>
          <a:noFill/>
        </p:spPr>
      </p:pic>
      <p:pic>
        <p:nvPicPr>
          <p:cNvPr id="32774" name="Picture 6" descr="ÐÐ²ÑÐ¾Ð¼Ð°ÑÐ¸ÑÐµÑÐºÐ°Ñ Ð¾Ð±ÑÐ°Ð±Ð¾ÑÐºÐ° Ð¾ÑÐºÐ°Ð·Ð¾Ð²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3214686"/>
            <a:ext cx="1023938" cy="1023938"/>
          </a:xfrm>
          <a:prstGeom prst="rect">
            <a:avLst/>
          </a:prstGeom>
          <a:noFill/>
        </p:spPr>
      </p:pic>
      <p:pic>
        <p:nvPicPr>
          <p:cNvPr id="32776" name="Picture 8" descr="Ð Ð°ÑÑÐ¸ÑÐµÐ½Ð½Ð°Ñ Ð½Ð°Ð´ÐµÐ¶Ð½Ð¾ÑÑÑ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44" y="4143380"/>
            <a:ext cx="1000132" cy="1000132"/>
          </a:xfrm>
          <a:prstGeom prst="rect">
            <a:avLst/>
          </a:prstGeom>
          <a:noFill/>
        </p:spPr>
      </p:pic>
      <p:pic>
        <p:nvPicPr>
          <p:cNvPr id="32778" name="Picture 10" descr="ÐÐ¾Ð²ÑÑÐµÐ½Ð½Ð°Ñ Ð´Ð¾ÑÑÑÐ¿Ð½Ð¾ÑÑÑ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28662" y="4929198"/>
            <a:ext cx="1023938" cy="1023938"/>
          </a:xfrm>
          <a:prstGeom prst="rect">
            <a:avLst/>
          </a:prstGeom>
          <a:noFill/>
        </p:spPr>
      </p:pic>
      <p:pic>
        <p:nvPicPr>
          <p:cNvPr id="32780" name="Picture 12" descr="ÐÐ²ÑÐ¾Ð¼Ð°ÑÐ¸ÑÐµÑÐºÐ°Ñ Ð¾Ð±ÑÐ°Ð±Ð¾ÑÐºÐ° Ð¾ÑÐºÐ°Ð·Ð¾Ð²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58082" y="5429264"/>
            <a:ext cx="1071570" cy="10715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928802"/>
            <a:ext cx="8856984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dirty="0" smtClean="0"/>
              <a:t>	</a:t>
            </a:r>
            <a:r>
              <a:rPr lang="ru-RU" sz="2800" dirty="0" err="1" smtClean="0"/>
              <a:t>DynamoDB</a:t>
            </a:r>
            <a:r>
              <a:rPr lang="ru-RU" sz="2800" dirty="0" smtClean="0"/>
              <a:t> – хорошо масштабируемый и полностью управляемый сервис базы данных </a:t>
            </a:r>
            <a:r>
              <a:rPr lang="ru-RU" sz="2800" dirty="0" err="1" smtClean="0"/>
              <a:t>NoSQL</a:t>
            </a:r>
            <a:r>
              <a:rPr lang="ru-RU" sz="2800" dirty="0" smtClean="0"/>
              <a:t>. Этот сервис благодаря своей бесперебойной пропускной способности, масштабированию хранилища, а также автоматической </a:t>
            </a:r>
            <a:r>
              <a:rPr lang="ru-RU" sz="2800" dirty="0" err="1" smtClean="0"/>
              <a:t>трехпотоковой</a:t>
            </a:r>
            <a:r>
              <a:rPr lang="ru-RU" sz="2800" dirty="0" smtClean="0"/>
              <a:t> репликации освобождает вас от задач администрирования баз данных, требующих много времени, и позволяет сосредоточиться на приложении и бизнесе.</a:t>
            </a:r>
            <a:endParaRPr lang="ru-RU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410325"/>
            <a:ext cx="89644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 descr="https://i.ytimg.com/vi/T8uiqfeqoaM/maxresdefaul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214290"/>
            <a:ext cx="5141530" cy="1800200"/>
          </a:xfrm>
          <a:prstGeom prst="rect">
            <a:avLst/>
          </a:prstGeom>
          <a:noFill/>
        </p:spPr>
      </p:pic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5500702"/>
            <a:ext cx="8047037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Преимущества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Производительность в любом масштабе</a:t>
            </a:r>
          </a:p>
          <a:p>
            <a:r>
              <a:rPr lang="ru-RU" dirty="0" smtClean="0"/>
              <a:t>Полностью управляемая БД</a:t>
            </a:r>
          </a:p>
          <a:p>
            <a:r>
              <a:rPr lang="ru-RU" dirty="0" smtClean="0"/>
              <a:t>Решение корпоративного уровня</a:t>
            </a:r>
          </a:p>
          <a:p>
            <a:endParaRPr lang="ru-RU" dirty="0"/>
          </a:p>
        </p:txBody>
      </p:sp>
      <p:sp>
        <p:nvSpPr>
          <p:cNvPr id="8194" name="AutoShape 2" descr="ÐÐ°ÑÑÐ¸Ð½ÐºÐ¸ Ð¿Ð¾ Ð·Ð°Ð¿ÑÐ¾ÑÑ Amazon Dynam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196" name="AutoShape 4" descr="ÐÐ°ÑÑÐ¸Ð½ÐºÐ¸ Ð¿Ð¾ Ð·Ð°Ð¿ÑÐ¾ÑÑ Amazon Dynam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198" name="AutoShape 6" descr="ÐÐ°ÑÑÐ¸Ð½ÐºÐ¸ Ð¿Ð¾ Ð·Ð°Ð¿ÑÐ¾ÑÑ Amazon Dynam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200" name="AutoShape 8" descr="ÐÐ°ÑÑÐ¸Ð½ÐºÐ¸ Ð¿Ð¾ Ð·Ð°Ð¿ÑÐ¾ÑÑ Amazon Dynam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201" name="Picture 9" descr="C:\Users\secretary\Desktop\ADB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3714752"/>
            <a:ext cx="6115050" cy="2543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921</Words>
  <Application>Microsoft Office PowerPoint</Application>
  <PresentationFormat>Экран (4:3)</PresentationFormat>
  <Paragraphs>156</Paragraphs>
  <Slides>21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AWS Database</vt:lpstr>
      <vt:lpstr>Слайд 2</vt:lpstr>
      <vt:lpstr>Слайд 3</vt:lpstr>
      <vt:lpstr>Слайд 4</vt:lpstr>
      <vt:lpstr>Преимущества</vt:lpstr>
      <vt:lpstr>Слайд 6</vt:lpstr>
      <vt:lpstr>Преимущества</vt:lpstr>
      <vt:lpstr>Слайд 8</vt:lpstr>
      <vt:lpstr>Преимущества</vt:lpstr>
      <vt:lpstr>Слайд 10</vt:lpstr>
      <vt:lpstr>Преимущества</vt:lpstr>
      <vt:lpstr>Примеры использования</vt:lpstr>
      <vt:lpstr>Слайд 13</vt:lpstr>
      <vt:lpstr>Преимущества</vt:lpstr>
      <vt:lpstr>Слайд 15</vt:lpstr>
      <vt:lpstr>Преимущества</vt:lpstr>
      <vt:lpstr>AWS Database Migration Service</vt:lpstr>
      <vt:lpstr>Преимущества</vt:lpstr>
      <vt:lpstr>Слайд 19</vt:lpstr>
      <vt:lpstr>Уровень бесплатного пользования AWS (12‑месячный ознакомительный период) </vt:lpstr>
      <vt:lpstr>Спасибо за внимание!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Database</dc:title>
  <dc:creator>secretary</dc:creator>
  <cp:lastModifiedBy>secretary</cp:lastModifiedBy>
  <cp:revision>52</cp:revision>
  <dcterms:created xsi:type="dcterms:W3CDTF">2018-10-04T07:31:53Z</dcterms:created>
  <dcterms:modified xsi:type="dcterms:W3CDTF">2018-10-15T06:53:16Z</dcterms:modified>
</cp:coreProperties>
</file>