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57" r:id="rId4"/>
    <p:sldId id="259" r:id="rId5"/>
    <p:sldId id="260" r:id="rId6"/>
    <p:sldId id="261" r:id="rId7"/>
    <p:sldId id="262" r:id="rId8"/>
    <p:sldId id="264" r:id="rId9"/>
    <p:sldId id="263" r:id="rId1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98" autoAdjust="0"/>
    <p:restoredTop sz="76512" autoAdjust="0"/>
  </p:normalViewPr>
  <p:slideViewPr>
    <p:cSldViewPr>
      <p:cViewPr>
        <p:scale>
          <a:sx n="59" d="100"/>
          <a:sy n="59" d="100"/>
        </p:scale>
        <p:origin x="-164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660B35-CA8E-488F-B5C5-34DD9727DB6F}" type="datetimeFigureOut">
              <a:rPr lang="ru-RU" smtClean="0"/>
              <a:pPr/>
              <a:t>19.12.2017</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C34633-F953-4FCD-8A89-411D4D64A93F}" type="slidenum">
              <a:rPr lang="ru-RU" smtClean="0"/>
              <a:pPr/>
              <a:t>‹#›</a:t>
            </a:fld>
            <a:endParaRPr lang="ru-RU"/>
          </a:p>
        </p:txBody>
      </p:sp>
    </p:spTree>
    <p:extLst>
      <p:ext uri="{BB962C8B-B14F-4D97-AF65-F5344CB8AC3E}">
        <p14:creationId xmlns:p14="http://schemas.microsoft.com/office/powerpoint/2010/main" val="1464286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41C34633-F953-4FCD-8A89-411D4D64A93F}" type="slidenum">
              <a:rPr lang="ru-RU" smtClean="0"/>
              <a:pPr/>
              <a:t>1</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t>Использование оснастки позволяет осуществлять дополнительную или специальную обработку и/или доработку выпускаемых изделий.</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t>Рисунок-</a:t>
            </a:r>
            <a:r>
              <a:rPr lang="ru-RU" sz="1200" baseline="0" dirty="0" smtClean="0"/>
              <a:t> технологическая оснастка бурильной колонны.</a:t>
            </a:r>
            <a:endParaRPr lang="ru-RU" sz="1200" dirty="0" smtClean="0"/>
          </a:p>
          <a:p>
            <a:endParaRPr lang="ru-RU" i="1" dirty="0" smtClean="0"/>
          </a:p>
          <a:p>
            <a:r>
              <a:rPr lang="ru-RU" i="1" dirty="0" smtClean="0"/>
              <a:t>Советую при выступлении сказать пару слов</a:t>
            </a:r>
            <a:r>
              <a:rPr lang="ru-RU" i="1" baseline="0" dirty="0" smtClean="0"/>
              <a:t> по картинкам, которые ты занесла сюда : «здесь на рисунках указанно …(то-то то-то)»</a:t>
            </a:r>
          </a:p>
          <a:p>
            <a:endParaRPr lang="ru-RU" i="1" baseline="0" dirty="0" smtClean="0"/>
          </a:p>
          <a:p>
            <a:r>
              <a:rPr lang="ru-RU" i="1" baseline="0" dirty="0" smtClean="0"/>
              <a:t>Также желательно делать на всех слайдах один шрифт. Для заголовок ты придерживаешься </a:t>
            </a:r>
            <a:r>
              <a:rPr lang="en-US" i="1" baseline="0" dirty="0" smtClean="0"/>
              <a:t>Calibri 44</a:t>
            </a:r>
            <a:r>
              <a:rPr lang="ru-RU" i="1" baseline="0" dirty="0" smtClean="0"/>
              <a:t>-го размера, а для простого текста -</a:t>
            </a:r>
            <a:r>
              <a:rPr lang="en-US" i="1" baseline="0" dirty="0" smtClean="0"/>
              <a:t>Calibri </a:t>
            </a:r>
            <a:r>
              <a:rPr lang="ru-RU" i="1" baseline="0" dirty="0" smtClean="0"/>
              <a:t>32-го размера. В таком случае и здесь надо попытаться хотя бы чуть ближе сделать одинаковый размер, как и в остальных слайдах (можно в остальных слайдах сделать на пару размеров меньше и заголовки и простой текст). Просто это несоответствие размеров в глаза бросается, до идеала можешь не доводить этот слайд(из-за большого количества текста, как исключение), НО подправить это обязательно стоит. Ниже тоже немного надо поправить размеры шрифта.</a:t>
            </a:r>
            <a:endParaRPr lang="ru-RU" i="1" dirty="0"/>
          </a:p>
        </p:txBody>
      </p:sp>
      <p:sp>
        <p:nvSpPr>
          <p:cNvPr id="4" name="Номер слайда 3"/>
          <p:cNvSpPr>
            <a:spLocks noGrp="1"/>
          </p:cNvSpPr>
          <p:nvPr>
            <p:ph type="sldNum" sz="quarter" idx="10"/>
          </p:nvPr>
        </p:nvSpPr>
        <p:spPr/>
        <p:txBody>
          <a:bodyPr/>
          <a:lstStyle/>
          <a:p>
            <a:fld id="{41C34633-F953-4FCD-8A89-411D4D64A93F}" type="slidenum">
              <a:rPr lang="ru-RU" smtClean="0"/>
              <a:pPr/>
              <a:t>2</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ОБЩАЯ цель - создание модели </a:t>
            </a:r>
            <a:r>
              <a:rPr lang="ru-RU" sz="1200" b="0" i="0" kern="1200" dirty="0" smtClean="0">
                <a:solidFill>
                  <a:srgbClr val="C00000"/>
                </a:solidFill>
                <a:effectLst/>
                <a:latin typeface="+mn-lt"/>
                <a:ea typeface="+mn-ea"/>
                <a:cs typeface="+mn-cs"/>
              </a:rPr>
              <a:t>тех оснастки, которая объединяет в себе все виды оснастки (несмотря на их разнообразия), чтобы пользователи могли отслеживать ВСЕ процессы (жизненные </a:t>
            </a:r>
            <a:r>
              <a:rPr lang="ru-RU" sz="1200" b="0" i="0" kern="1200" dirty="0" smtClean="0">
                <a:solidFill>
                  <a:schemeClr val="tx1"/>
                </a:solidFill>
                <a:effectLst/>
                <a:latin typeface="+mn-lt"/>
                <a:ea typeface="+mn-ea"/>
                <a:cs typeface="+mn-cs"/>
              </a:rPr>
              <a:t>циклы изделии) тех оснастки. </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Проблема- </a:t>
            </a:r>
            <a:r>
              <a:rPr lang="ru-RU" sz="1200" b="0" i="0" kern="1200" dirty="0" smtClean="0">
                <a:solidFill>
                  <a:srgbClr val="FF0000"/>
                </a:solidFill>
                <a:effectLst/>
                <a:latin typeface="+mn-lt"/>
                <a:ea typeface="+mn-ea"/>
                <a:cs typeface="+mn-cs"/>
              </a:rPr>
              <a:t>отсутствие</a:t>
            </a:r>
            <a:r>
              <a:rPr lang="ru-RU" sz="1200" b="0" i="0" kern="1200" dirty="0" smtClean="0">
                <a:solidFill>
                  <a:schemeClr val="tx1"/>
                </a:solidFill>
                <a:effectLst/>
                <a:latin typeface="+mn-lt"/>
                <a:ea typeface="+mn-ea"/>
                <a:cs typeface="+mn-cs"/>
              </a:rPr>
              <a:t> единой БД и подхода к управлению процессами тех оснастки на </a:t>
            </a:r>
            <a:r>
              <a:rPr lang="ru-RU" sz="1200" b="0" i="0" kern="1200" dirty="0" smtClean="0">
                <a:solidFill>
                  <a:schemeClr val="tx1"/>
                </a:solidFill>
                <a:effectLst/>
                <a:latin typeface="+mn-lt"/>
                <a:ea typeface="+mn-ea"/>
                <a:cs typeface="+mn-cs"/>
              </a:rPr>
              <a:t>Редукторе-ПМ.</a:t>
            </a:r>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1" kern="1200" dirty="0" smtClean="0">
                <a:solidFill>
                  <a:srgbClr val="C00000"/>
                </a:solidFill>
                <a:effectLst/>
                <a:latin typeface="+mn-lt"/>
                <a:ea typeface="+mn-ea"/>
                <a:cs typeface="+mn-cs"/>
              </a:rPr>
              <a:t>Этот слайд надо пихать после теории и введения. Сначала надо рассказывать о чём идёт речь (тем более у тебя там написано</a:t>
            </a:r>
            <a:r>
              <a:rPr lang="ru-RU" sz="1200" b="0" i="1" kern="1200" baseline="0" dirty="0" smtClean="0">
                <a:solidFill>
                  <a:srgbClr val="C00000"/>
                </a:solidFill>
                <a:effectLst/>
                <a:latin typeface="+mn-lt"/>
                <a:ea typeface="+mn-ea"/>
                <a:cs typeface="+mn-cs"/>
              </a:rPr>
              <a:t> ТО и только на след слайде обозначено как это переводить, а это не есть хорошо). </a:t>
            </a:r>
          </a:p>
          <a:p>
            <a:r>
              <a:rPr lang="ru-RU" sz="1200" b="0" i="1" kern="1200" baseline="0" dirty="0" smtClean="0">
                <a:solidFill>
                  <a:srgbClr val="C00000"/>
                </a:solidFill>
                <a:effectLst/>
                <a:latin typeface="+mn-lt"/>
                <a:ea typeface="+mn-ea"/>
                <a:cs typeface="+mn-cs"/>
              </a:rPr>
              <a:t>1 – </a:t>
            </a:r>
            <a:r>
              <a:rPr lang="ru-RU" sz="1200" b="0" i="1" kern="1200" baseline="0" dirty="0" err="1" smtClean="0">
                <a:solidFill>
                  <a:srgbClr val="C00000"/>
                </a:solidFill>
                <a:effectLst/>
                <a:latin typeface="+mn-lt"/>
                <a:ea typeface="+mn-ea"/>
                <a:cs typeface="+mn-cs"/>
              </a:rPr>
              <a:t>сборно</a:t>
            </a:r>
            <a:r>
              <a:rPr lang="ru-RU" sz="1200" b="0" i="1" kern="1200" baseline="0" dirty="0" smtClean="0">
                <a:solidFill>
                  <a:srgbClr val="C00000"/>
                </a:solidFill>
                <a:effectLst/>
                <a:latin typeface="+mn-lt"/>
                <a:ea typeface="+mn-ea"/>
                <a:cs typeface="+mn-cs"/>
              </a:rPr>
              <a:t> разборные приспособления</a:t>
            </a:r>
          </a:p>
          <a:p>
            <a:endParaRPr lang="ru-RU" i="1" dirty="0">
              <a:solidFill>
                <a:srgbClr val="C00000"/>
              </a:solidFill>
            </a:endParaRPr>
          </a:p>
        </p:txBody>
      </p:sp>
      <p:sp>
        <p:nvSpPr>
          <p:cNvPr id="4" name="Номер слайда 3"/>
          <p:cNvSpPr>
            <a:spLocks noGrp="1"/>
          </p:cNvSpPr>
          <p:nvPr>
            <p:ph type="sldNum" sz="quarter" idx="10"/>
          </p:nvPr>
        </p:nvSpPr>
        <p:spPr/>
        <p:txBody>
          <a:bodyPr/>
          <a:lstStyle/>
          <a:p>
            <a:fld id="{41C34633-F953-4FCD-8A89-411D4D64A93F}" type="slidenum">
              <a:rPr lang="ru-RU" smtClean="0"/>
              <a:pPr/>
              <a:t>3</a:t>
            </a:fld>
            <a:endParaRPr lang="ru-RU"/>
          </a:p>
        </p:txBody>
      </p:sp>
    </p:spTree>
    <p:extLst>
      <p:ext uri="{BB962C8B-B14F-4D97-AF65-F5344CB8AC3E}">
        <p14:creationId xmlns:p14="http://schemas.microsoft.com/office/powerpoint/2010/main" val="2813051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2 – оснастка </a:t>
            </a:r>
            <a:r>
              <a:rPr lang="ru-RU" smtClean="0"/>
              <a:t>для механосборочных</a:t>
            </a:r>
            <a:r>
              <a:rPr lang="ru-RU" baseline="0" smtClean="0"/>
              <a:t> станков</a:t>
            </a:r>
            <a:endParaRPr lang="ru-RU"/>
          </a:p>
        </p:txBody>
      </p:sp>
      <p:sp>
        <p:nvSpPr>
          <p:cNvPr id="4" name="Номер слайда 3"/>
          <p:cNvSpPr>
            <a:spLocks noGrp="1"/>
          </p:cNvSpPr>
          <p:nvPr>
            <p:ph type="sldNum" sz="quarter" idx="10"/>
          </p:nvPr>
        </p:nvSpPr>
        <p:spPr/>
        <p:txBody>
          <a:bodyPr/>
          <a:lstStyle/>
          <a:p>
            <a:fld id="{41C34633-F953-4FCD-8A89-411D4D64A93F}" type="slidenum">
              <a:rPr lang="ru-RU" smtClean="0"/>
              <a:pPr/>
              <a:t>4</a:t>
            </a:fld>
            <a:endParaRPr lang="ru-RU"/>
          </a:p>
        </p:txBody>
      </p:sp>
    </p:spTree>
    <p:extLst>
      <p:ext uri="{BB962C8B-B14F-4D97-AF65-F5344CB8AC3E}">
        <p14:creationId xmlns:p14="http://schemas.microsoft.com/office/powerpoint/2010/main" val="2373174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b="0" i="1" dirty="0" smtClean="0"/>
              <a:t>1 картинка – станочное приспособление</a:t>
            </a:r>
          </a:p>
          <a:p>
            <a:r>
              <a:rPr lang="ru-RU" b="0" i="1" dirty="0" smtClean="0"/>
              <a:t>2</a:t>
            </a:r>
            <a:r>
              <a:rPr lang="ru-RU" b="0" i="1" baseline="0" dirty="0" smtClean="0"/>
              <a:t> – приспособление для захвата перемещения и перевертывания </a:t>
            </a:r>
            <a:r>
              <a:rPr lang="ru-RU" b="0" i="1" baseline="0" dirty="0" err="1" smtClean="0"/>
              <a:t>заготовк</a:t>
            </a:r>
            <a:endParaRPr lang="ru-RU" b="0" i="1" dirty="0"/>
          </a:p>
        </p:txBody>
      </p:sp>
      <p:sp>
        <p:nvSpPr>
          <p:cNvPr id="4" name="Номер слайда 3"/>
          <p:cNvSpPr>
            <a:spLocks noGrp="1"/>
          </p:cNvSpPr>
          <p:nvPr>
            <p:ph type="sldNum" sz="quarter" idx="10"/>
          </p:nvPr>
        </p:nvSpPr>
        <p:spPr/>
        <p:txBody>
          <a:bodyPr/>
          <a:lstStyle/>
          <a:p>
            <a:fld id="{41C34633-F953-4FCD-8A89-411D4D64A93F}" type="slidenum">
              <a:rPr lang="ru-RU" smtClean="0"/>
              <a:pPr/>
              <a:t>5</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dirty="0" smtClean="0"/>
              <a:t>Универсальные приспособления (УП) – применяют для установки и закрепления заготовок разных по форме и габаритным размерам, обрабатываемых на различных металлообрабатывающих станках, в единичном и мелкосерийном производствах. К ним относятся различные патроны, машинные тиски, делительные головки и т.д.</a:t>
            </a:r>
          </a:p>
          <a:p>
            <a:pPr marL="171450" indent="-171450">
              <a:buFont typeface="Arial" panose="020B0604020202020204" pitchFamily="34" charset="0"/>
              <a:buChar char="•"/>
            </a:pPr>
            <a:endParaRPr lang="ru-RU" dirty="0" smtClean="0"/>
          </a:p>
          <a:p>
            <a:pPr marL="0" indent="0">
              <a:buFont typeface="Arial" panose="020B0604020202020204" pitchFamily="34" charset="0"/>
              <a:buNone/>
            </a:pPr>
            <a:endParaRPr lang="ru-RU" dirty="0" smtClean="0"/>
          </a:p>
          <a:p>
            <a:pPr marL="171450" indent="-171450">
              <a:buFont typeface="Arial" panose="020B0604020202020204" pitchFamily="34" charset="0"/>
              <a:buChar char="•"/>
            </a:pPr>
            <a:r>
              <a:rPr lang="ru-RU" dirty="0" smtClean="0"/>
              <a:t>Специализированные </a:t>
            </a:r>
            <a:r>
              <a:rPr lang="ru-RU" dirty="0" err="1" smtClean="0"/>
              <a:t>безналадочные</a:t>
            </a:r>
            <a:r>
              <a:rPr lang="ru-RU" dirty="0" smtClean="0"/>
              <a:t> приспособления (СБП) – используют для закрепления заготовок, близких по конструктивно-технологическим признакам, с одинаковыми базовыми поверхностями, требующих одинаковой обработки. При осуществлении однотипных операций на этих приспособлениях необходимо осуществлять регулировку отдельных элементов. К таким приспособлениям относятся: приспособления для групповой обработки деталей типа валов, втулок, фланцев, дисков, кронштейнов, корпусных деталей и т.п. </a:t>
            </a:r>
          </a:p>
          <a:p>
            <a:pPr marL="0" indent="0">
              <a:buFont typeface="Arial" panose="020B0604020202020204" pitchFamily="34" charset="0"/>
              <a:buNone/>
            </a:pPr>
            <a:endParaRPr lang="ru-RU" dirty="0" smtClean="0"/>
          </a:p>
          <a:p>
            <a:pPr marL="171450" indent="-171450">
              <a:buFont typeface="Arial" panose="020B0604020202020204" pitchFamily="34" charset="0"/>
              <a:buChar char="•"/>
            </a:pPr>
            <a:r>
              <a:rPr lang="ru-RU" dirty="0" smtClean="0"/>
              <a:t>Специальные приспособления (СП) – используют для выполнения определенной операции при обработке конкретной детали, они являются одноцелевыми. При смене объекта производства такие приспособления, как правило, приходится списывать, независимо от степени их физического износа. Эти приспособления трудоемки и дороги в изготовлении. Их изготавливают в единичном производстве, а применяют главным образом в крупносерийном и массовом производствах.</a:t>
            </a:r>
            <a:br>
              <a:rPr lang="ru-RU" dirty="0" smtClean="0"/>
            </a:br>
            <a:endParaRPr lang="ru-RU" dirty="0" smtClean="0"/>
          </a:p>
          <a:p>
            <a:pPr marL="171450" indent="-171450">
              <a:buFont typeface="Arial" panose="020B0604020202020204" pitchFamily="34" charset="0"/>
              <a:buChar char="•"/>
            </a:pPr>
            <a:r>
              <a:rPr lang="ru-RU" dirty="0" smtClean="0"/>
              <a:t>1 картинка</a:t>
            </a:r>
            <a:r>
              <a:rPr lang="ru-RU" baseline="0" dirty="0" smtClean="0"/>
              <a:t> и 2 – токарный станок</a:t>
            </a:r>
            <a:r>
              <a:rPr lang="ru-RU" dirty="0" smtClean="0"/>
              <a:t/>
            </a:r>
            <a:br>
              <a:rPr lang="ru-RU" dirty="0" smtClean="0"/>
            </a:br>
            <a:r>
              <a:rPr lang="ru-RU" i="1" dirty="0" smtClean="0"/>
              <a:t/>
            </a:r>
            <a:br>
              <a:rPr lang="ru-RU" i="1" dirty="0" smtClean="0"/>
            </a:br>
            <a:r>
              <a:rPr lang="ru-RU" i="1" dirty="0" smtClean="0"/>
              <a:t>Я</a:t>
            </a:r>
            <a:r>
              <a:rPr lang="ru-RU" i="1" baseline="0" dirty="0" smtClean="0"/>
              <a:t> не знаю сколько времени тебе будет дано на выступление, вероятнее всего не много, но ты смотри по ситуации. Если не много времени дадут, то это всё очень быстро надо проговорить и не </a:t>
            </a:r>
            <a:r>
              <a:rPr lang="ru-RU" i="1" baseline="0" dirty="0" err="1" smtClean="0"/>
              <a:t>зацикливаться</a:t>
            </a:r>
            <a:r>
              <a:rPr lang="ru-RU" i="1" baseline="0" dirty="0" smtClean="0"/>
              <a:t>. </a:t>
            </a:r>
            <a:endParaRPr lang="ru-RU" i="1" dirty="0"/>
          </a:p>
        </p:txBody>
      </p:sp>
      <p:sp>
        <p:nvSpPr>
          <p:cNvPr id="4" name="Номер слайда 3"/>
          <p:cNvSpPr>
            <a:spLocks noGrp="1"/>
          </p:cNvSpPr>
          <p:nvPr>
            <p:ph type="sldNum" sz="quarter" idx="10"/>
          </p:nvPr>
        </p:nvSpPr>
        <p:spPr/>
        <p:txBody>
          <a:bodyPr/>
          <a:lstStyle/>
          <a:p>
            <a:fld id="{41C34633-F953-4FCD-8A89-411D4D64A93F}" type="slidenum">
              <a:rPr lang="ru-RU" smtClean="0"/>
              <a:pPr/>
              <a:t>6</a:t>
            </a:fld>
            <a:endParaRPr lang="ru-RU"/>
          </a:p>
        </p:txBody>
      </p:sp>
    </p:spTree>
    <p:extLst>
      <p:ext uri="{BB962C8B-B14F-4D97-AF65-F5344CB8AC3E}">
        <p14:creationId xmlns:p14="http://schemas.microsoft.com/office/powerpoint/2010/main" val="2605125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i="1" dirty="0" smtClean="0"/>
              <a:t>Заголовок подправить, чтоб выглядел как и остальные.</a:t>
            </a:r>
          </a:p>
          <a:p>
            <a:endParaRPr lang="ru-RU" i="1" dirty="0" smtClean="0"/>
          </a:p>
          <a:p>
            <a:r>
              <a:rPr lang="ru-RU" sz="1200" b="0" i="0" kern="1200" dirty="0" smtClean="0">
                <a:solidFill>
                  <a:schemeClr val="tx1"/>
                </a:solidFill>
                <a:effectLst/>
                <a:latin typeface="+mn-lt"/>
                <a:ea typeface="+mn-ea"/>
                <a:cs typeface="+mn-cs"/>
              </a:rPr>
              <a:t>Картинка</a:t>
            </a:r>
            <a:r>
              <a:rPr lang="ru-RU" sz="1200" b="0" i="0" kern="1200" baseline="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Нордикмак</a:t>
            </a:r>
            <a:r>
              <a:rPr lang="ru-RU" sz="1200" b="0" i="0" kern="1200" dirty="0" smtClean="0">
                <a:solidFill>
                  <a:schemeClr val="tx1"/>
                </a:solidFill>
                <a:effectLst/>
                <a:latin typeface="+mn-lt"/>
                <a:ea typeface="+mn-ea"/>
                <a:cs typeface="+mn-cs"/>
              </a:rPr>
              <a:t> - технологическая оснастка, автоматизация процессов металлообработки</a:t>
            </a:r>
            <a:endParaRPr lang="ru-RU" i="1" dirty="0" smtClean="0"/>
          </a:p>
          <a:p>
            <a:endParaRPr lang="ru-RU" i="1" dirty="0" smtClean="0"/>
          </a:p>
          <a:p>
            <a:endParaRPr lang="ru-RU" i="1" dirty="0"/>
          </a:p>
        </p:txBody>
      </p:sp>
      <p:sp>
        <p:nvSpPr>
          <p:cNvPr id="4" name="Номер слайда 3"/>
          <p:cNvSpPr>
            <a:spLocks noGrp="1"/>
          </p:cNvSpPr>
          <p:nvPr>
            <p:ph type="sldNum" sz="quarter" idx="10"/>
          </p:nvPr>
        </p:nvSpPr>
        <p:spPr/>
        <p:txBody>
          <a:bodyPr/>
          <a:lstStyle/>
          <a:p>
            <a:fld id="{41C34633-F953-4FCD-8A89-411D4D64A93F}" type="slidenum">
              <a:rPr lang="ru-RU" smtClean="0"/>
              <a:pPr/>
              <a:t>7</a:t>
            </a:fld>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41C34633-F953-4FCD-8A89-411D4D64A93F}" type="slidenum">
              <a:rPr lang="ru-RU" smtClean="0"/>
              <a:pPr/>
              <a:t>9</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06E1B819-B231-4122-8F8A-05B08E5AE1E9}" type="datetimeFigureOut">
              <a:rPr lang="ru-RU" smtClean="0"/>
              <a:pPr/>
              <a:t>19.12.2017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C6F8CB-919C-499E-AE00-A0D8D11D2534}" type="slidenum">
              <a:rPr lang="ru-RU" smtClean="0"/>
              <a:pPr/>
              <a:t>‹#›</a:t>
            </a:fld>
            <a:endParaRPr lang="ru-RU"/>
          </a:p>
        </p:txBody>
      </p:sp>
    </p:spTree>
    <p:extLst>
      <p:ext uri="{BB962C8B-B14F-4D97-AF65-F5344CB8AC3E}">
        <p14:creationId xmlns:p14="http://schemas.microsoft.com/office/powerpoint/2010/main" val="3748289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6E1B819-B231-4122-8F8A-05B08E5AE1E9}" type="datetimeFigureOut">
              <a:rPr lang="ru-RU" smtClean="0"/>
              <a:pPr/>
              <a:t>19.12.2017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C6F8CB-919C-499E-AE00-A0D8D11D2534}" type="slidenum">
              <a:rPr lang="ru-RU" smtClean="0"/>
              <a:pPr/>
              <a:t>‹#›</a:t>
            </a:fld>
            <a:endParaRPr lang="ru-RU"/>
          </a:p>
        </p:txBody>
      </p:sp>
    </p:spTree>
    <p:extLst>
      <p:ext uri="{BB962C8B-B14F-4D97-AF65-F5344CB8AC3E}">
        <p14:creationId xmlns:p14="http://schemas.microsoft.com/office/powerpoint/2010/main" val="3783419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6E1B819-B231-4122-8F8A-05B08E5AE1E9}" type="datetimeFigureOut">
              <a:rPr lang="ru-RU" smtClean="0"/>
              <a:pPr/>
              <a:t>19.12.2017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C6F8CB-919C-499E-AE00-A0D8D11D2534}" type="slidenum">
              <a:rPr lang="ru-RU" smtClean="0"/>
              <a:pPr/>
              <a:t>‹#›</a:t>
            </a:fld>
            <a:endParaRPr lang="ru-RU"/>
          </a:p>
        </p:txBody>
      </p:sp>
    </p:spTree>
    <p:extLst>
      <p:ext uri="{BB962C8B-B14F-4D97-AF65-F5344CB8AC3E}">
        <p14:creationId xmlns:p14="http://schemas.microsoft.com/office/powerpoint/2010/main" val="811003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6E1B819-B231-4122-8F8A-05B08E5AE1E9}" type="datetimeFigureOut">
              <a:rPr lang="ru-RU" smtClean="0"/>
              <a:pPr/>
              <a:t>19.12.2017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C6F8CB-919C-499E-AE00-A0D8D11D2534}" type="slidenum">
              <a:rPr lang="ru-RU" smtClean="0"/>
              <a:pPr/>
              <a:t>‹#›</a:t>
            </a:fld>
            <a:endParaRPr lang="ru-RU"/>
          </a:p>
        </p:txBody>
      </p:sp>
    </p:spTree>
    <p:extLst>
      <p:ext uri="{BB962C8B-B14F-4D97-AF65-F5344CB8AC3E}">
        <p14:creationId xmlns:p14="http://schemas.microsoft.com/office/powerpoint/2010/main" val="1662408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06E1B819-B231-4122-8F8A-05B08E5AE1E9}" type="datetimeFigureOut">
              <a:rPr lang="ru-RU" smtClean="0"/>
              <a:pPr/>
              <a:t>19.12.2017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C6F8CB-919C-499E-AE00-A0D8D11D2534}" type="slidenum">
              <a:rPr lang="ru-RU" smtClean="0"/>
              <a:pPr/>
              <a:t>‹#›</a:t>
            </a:fld>
            <a:endParaRPr lang="ru-RU"/>
          </a:p>
        </p:txBody>
      </p:sp>
    </p:spTree>
    <p:extLst>
      <p:ext uri="{BB962C8B-B14F-4D97-AF65-F5344CB8AC3E}">
        <p14:creationId xmlns:p14="http://schemas.microsoft.com/office/powerpoint/2010/main" val="4088912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06E1B819-B231-4122-8F8A-05B08E5AE1E9}" type="datetimeFigureOut">
              <a:rPr lang="ru-RU" smtClean="0"/>
              <a:pPr/>
              <a:t>19.12.2017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CC6F8CB-919C-499E-AE00-A0D8D11D2534}" type="slidenum">
              <a:rPr lang="ru-RU" smtClean="0"/>
              <a:pPr/>
              <a:t>‹#›</a:t>
            </a:fld>
            <a:endParaRPr lang="ru-RU"/>
          </a:p>
        </p:txBody>
      </p:sp>
    </p:spTree>
    <p:extLst>
      <p:ext uri="{BB962C8B-B14F-4D97-AF65-F5344CB8AC3E}">
        <p14:creationId xmlns:p14="http://schemas.microsoft.com/office/powerpoint/2010/main" val="612647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06E1B819-B231-4122-8F8A-05B08E5AE1E9}" type="datetimeFigureOut">
              <a:rPr lang="ru-RU" smtClean="0"/>
              <a:pPr/>
              <a:t>19.12.2017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6CC6F8CB-919C-499E-AE00-A0D8D11D2534}" type="slidenum">
              <a:rPr lang="ru-RU" smtClean="0"/>
              <a:pPr/>
              <a:t>‹#›</a:t>
            </a:fld>
            <a:endParaRPr lang="ru-RU"/>
          </a:p>
        </p:txBody>
      </p:sp>
    </p:spTree>
    <p:extLst>
      <p:ext uri="{BB962C8B-B14F-4D97-AF65-F5344CB8AC3E}">
        <p14:creationId xmlns:p14="http://schemas.microsoft.com/office/powerpoint/2010/main" val="357245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06E1B819-B231-4122-8F8A-05B08E5AE1E9}" type="datetimeFigureOut">
              <a:rPr lang="ru-RU" smtClean="0"/>
              <a:pPr/>
              <a:t>19.12.2017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6CC6F8CB-919C-499E-AE00-A0D8D11D2534}" type="slidenum">
              <a:rPr lang="ru-RU" smtClean="0"/>
              <a:pPr/>
              <a:t>‹#›</a:t>
            </a:fld>
            <a:endParaRPr lang="ru-RU"/>
          </a:p>
        </p:txBody>
      </p:sp>
    </p:spTree>
    <p:extLst>
      <p:ext uri="{BB962C8B-B14F-4D97-AF65-F5344CB8AC3E}">
        <p14:creationId xmlns:p14="http://schemas.microsoft.com/office/powerpoint/2010/main" val="359671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6E1B819-B231-4122-8F8A-05B08E5AE1E9}" type="datetimeFigureOut">
              <a:rPr lang="ru-RU" smtClean="0"/>
              <a:pPr/>
              <a:t>19.12.2017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6CC6F8CB-919C-499E-AE00-A0D8D11D2534}" type="slidenum">
              <a:rPr lang="ru-RU" smtClean="0"/>
              <a:pPr/>
              <a:t>‹#›</a:t>
            </a:fld>
            <a:endParaRPr lang="ru-RU"/>
          </a:p>
        </p:txBody>
      </p:sp>
    </p:spTree>
    <p:extLst>
      <p:ext uri="{BB962C8B-B14F-4D97-AF65-F5344CB8AC3E}">
        <p14:creationId xmlns:p14="http://schemas.microsoft.com/office/powerpoint/2010/main" val="1561056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06E1B819-B231-4122-8F8A-05B08E5AE1E9}" type="datetimeFigureOut">
              <a:rPr lang="ru-RU" smtClean="0"/>
              <a:pPr/>
              <a:t>19.12.2017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CC6F8CB-919C-499E-AE00-A0D8D11D2534}" type="slidenum">
              <a:rPr lang="ru-RU" smtClean="0"/>
              <a:pPr/>
              <a:t>‹#›</a:t>
            </a:fld>
            <a:endParaRPr lang="ru-RU"/>
          </a:p>
        </p:txBody>
      </p:sp>
    </p:spTree>
    <p:extLst>
      <p:ext uri="{BB962C8B-B14F-4D97-AF65-F5344CB8AC3E}">
        <p14:creationId xmlns:p14="http://schemas.microsoft.com/office/powerpoint/2010/main" val="264105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06E1B819-B231-4122-8F8A-05B08E5AE1E9}" type="datetimeFigureOut">
              <a:rPr lang="ru-RU" smtClean="0"/>
              <a:pPr/>
              <a:t>19.12.2017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CC6F8CB-919C-499E-AE00-A0D8D11D2534}" type="slidenum">
              <a:rPr lang="ru-RU" smtClean="0"/>
              <a:pPr/>
              <a:t>‹#›</a:t>
            </a:fld>
            <a:endParaRPr lang="ru-RU"/>
          </a:p>
        </p:txBody>
      </p:sp>
    </p:spTree>
    <p:extLst>
      <p:ext uri="{BB962C8B-B14F-4D97-AF65-F5344CB8AC3E}">
        <p14:creationId xmlns:p14="http://schemas.microsoft.com/office/powerpoint/2010/main" val="47060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E1B819-B231-4122-8F8A-05B08E5AE1E9}" type="datetimeFigureOut">
              <a:rPr lang="ru-RU" smtClean="0"/>
              <a:pPr/>
              <a:t>19.12.2017</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C6F8CB-919C-499E-AE00-A0D8D11D2534}" type="slidenum">
              <a:rPr lang="ru-RU" smtClean="0"/>
              <a:pPr/>
              <a:t>‹#›</a:t>
            </a:fld>
            <a:endParaRPr lang="ru-RU"/>
          </a:p>
        </p:txBody>
      </p:sp>
    </p:spTree>
    <p:extLst>
      <p:ext uri="{BB962C8B-B14F-4D97-AF65-F5344CB8AC3E}">
        <p14:creationId xmlns:p14="http://schemas.microsoft.com/office/powerpoint/2010/main" val="2524221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827584" y="1772816"/>
            <a:ext cx="7772400" cy="2562722"/>
          </a:xfrm>
        </p:spPr>
        <p:txBody>
          <a:bodyPr>
            <a:normAutofit fontScale="90000"/>
          </a:bodyPr>
          <a:lstStyle/>
          <a:p>
            <a:r>
              <a:rPr lang="ru-RU" dirty="0" smtClean="0"/>
              <a:t>Разработка общего подхода управления всеми видами технологической оснастки</a:t>
            </a:r>
            <a:r>
              <a:rPr lang="ru-RU" sz="3100" dirty="0" smtClean="0"/>
              <a:t>, </a:t>
            </a:r>
            <a:r>
              <a:rPr lang="ru-RU" dirty="0"/>
              <a:t>и</a:t>
            </a:r>
            <a:r>
              <a:rPr lang="ru-RU" dirty="0" smtClean="0"/>
              <a:t>спользуемых на Редуктор-ПМ</a:t>
            </a:r>
            <a:endParaRPr lang="ru-RU" dirty="0"/>
          </a:p>
        </p:txBody>
      </p:sp>
      <p:sp>
        <p:nvSpPr>
          <p:cNvPr id="3" name="Подзаголовок 2"/>
          <p:cNvSpPr>
            <a:spLocks noGrp="1"/>
          </p:cNvSpPr>
          <p:nvPr>
            <p:ph type="subTitle" idx="1"/>
          </p:nvPr>
        </p:nvSpPr>
        <p:spPr>
          <a:xfrm>
            <a:off x="5220072" y="4509120"/>
            <a:ext cx="3672408" cy="2160240"/>
          </a:xfrm>
        </p:spPr>
        <p:txBody>
          <a:bodyPr>
            <a:normAutofit/>
          </a:bodyPr>
          <a:lstStyle/>
          <a:p>
            <a:pPr algn="l"/>
            <a:r>
              <a:rPr lang="ru-RU" sz="2000" dirty="0" smtClean="0">
                <a:solidFill>
                  <a:schemeClr val="tx1"/>
                </a:solidFill>
              </a:rPr>
              <a:t>Выполнила студентка </a:t>
            </a:r>
          </a:p>
          <a:p>
            <a:pPr algn="l"/>
            <a:r>
              <a:rPr lang="ru-RU" sz="2000" dirty="0" smtClean="0">
                <a:solidFill>
                  <a:schemeClr val="tx1"/>
                </a:solidFill>
              </a:rPr>
              <a:t>гр. ИТСИ-17-1м </a:t>
            </a:r>
          </a:p>
          <a:p>
            <a:pPr algn="l"/>
            <a:r>
              <a:rPr lang="ru-RU" sz="2000" dirty="0" smtClean="0">
                <a:solidFill>
                  <a:schemeClr val="tx1"/>
                </a:solidFill>
              </a:rPr>
              <a:t>Боталова Ю.Е.</a:t>
            </a:r>
          </a:p>
          <a:p>
            <a:pPr algn="l"/>
            <a:r>
              <a:rPr lang="ru-RU" sz="2000" dirty="0" smtClean="0">
                <a:solidFill>
                  <a:schemeClr val="tx1"/>
                </a:solidFill>
              </a:rPr>
              <a:t>Научный руководитель:</a:t>
            </a:r>
          </a:p>
          <a:p>
            <a:pPr algn="l"/>
            <a:r>
              <a:rPr lang="ru-RU" sz="2000" dirty="0" smtClean="0">
                <a:solidFill>
                  <a:schemeClr val="tx1"/>
                </a:solidFill>
              </a:rPr>
              <a:t>проф., д.т.н. Столбов В.Ю.</a:t>
            </a:r>
            <a:endParaRPr lang="ru-RU" sz="2000" dirty="0">
              <a:solidFill>
                <a:schemeClr val="tx1"/>
              </a:solidFill>
            </a:endParaRPr>
          </a:p>
        </p:txBody>
      </p:sp>
      <p:pic>
        <p:nvPicPr>
          <p:cNvPr id="2049"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5774" y="222492"/>
            <a:ext cx="1017389" cy="105398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08520" y="54694"/>
            <a:ext cx="9396536"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0850" algn="ctr" fontAlgn="base">
              <a:spcBef>
                <a:spcPct val="0"/>
              </a:spcBef>
              <a:spcAft>
                <a:spcPct val="0"/>
              </a:spcAft>
            </a:pPr>
            <a:r>
              <a:rPr kumimoji="0" lang="ru-RU" altLang="ru-RU"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Министерство образования и науки Российской Федерации</a:t>
            </a:r>
            <a:endParaRPr kumimoji="0" lang="ru-RU" altLang="ru-RU" sz="1200" b="0" i="0" u="none" strike="noStrike" cap="none" normalizeH="0" baseline="0" dirty="0" smtClean="0">
              <a:ln>
                <a:noFill/>
              </a:ln>
              <a:solidFill>
                <a:schemeClr val="tx1"/>
              </a:solidFill>
              <a:effectLst/>
              <a:latin typeface="Arial" pitchFamily="34" charset="0"/>
              <a:cs typeface="Arial" pitchFamily="34" charset="0"/>
            </a:endParaRPr>
          </a:p>
          <a:p>
            <a:pPr lvl="0" indent="450850" algn="ctr" eaLnBrk="0" fontAlgn="base" hangingPunct="0">
              <a:spcBef>
                <a:spcPct val="0"/>
              </a:spcBef>
              <a:spcAft>
                <a:spcPct val="0"/>
              </a:spcAft>
            </a:pPr>
            <a:r>
              <a:rPr kumimoji="0" lang="ru-RU" altLang="ru-RU"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Федеральное государственное бюджетное образовательное учреждение</a:t>
            </a:r>
            <a:endParaRPr kumimoji="0" lang="ru-RU" altLang="ru-RU"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высшего образования</a:t>
            </a:r>
            <a:endParaRPr kumimoji="0" lang="ru-RU" altLang="ru-RU"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Пермский национальный исследовательский</a:t>
            </a:r>
            <a:endParaRPr kumimoji="0" lang="ru-RU" altLang="ru-RU"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политехнический университет</a:t>
            </a:r>
            <a:endParaRPr kumimoji="0" lang="ru-RU" altLang="ru-RU"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Факультет прикладной математики и механики</a:t>
            </a:r>
            <a:endParaRPr kumimoji="0" lang="ru-RU" altLang="ru-RU"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Кафедра «Вычислительная математика и механика»</a:t>
            </a: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152425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02975" y="152328"/>
            <a:ext cx="7776864" cy="936104"/>
          </a:xfrm>
        </p:spPr>
        <p:txBody>
          <a:bodyPr>
            <a:normAutofit/>
          </a:bodyPr>
          <a:lstStyle/>
          <a:p>
            <a:pPr marL="0" indent="0" algn="just">
              <a:buNone/>
            </a:pPr>
            <a:r>
              <a:rPr lang="ru-RU" sz="4400" b="1" dirty="0" smtClean="0"/>
              <a:t>Технологическая оснастка (ТО)</a:t>
            </a:r>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5776" y="3861048"/>
            <a:ext cx="5364088"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Прямоугольник 4"/>
          <p:cNvSpPr/>
          <p:nvPr/>
        </p:nvSpPr>
        <p:spPr>
          <a:xfrm>
            <a:off x="424861" y="908720"/>
            <a:ext cx="8546159" cy="3413883"/>
          </a:xfrm>
          <a:prstGeom prst="rect">
            <a:avLst/>
          </a:prstGeom>
        </p:spPr>
        <p:txBody>
          <a:bodyPr wrap="square">
            <a:spAutoFit/>
          </a:bodyPr>
          <a:lstStyle/>
          <a:p>
            <a:pPr algn="just"/>
            <a:r>
              <a:rPr lang="ru-RU" sz="3200" dirty="0" smtClean="0"/>
              <a:t>Совокупность </a:t>
            </a:r>
            <a:r>
              <a:rPr lang="ru-RU" sz="3200" dirty="0"/>
              <a:t>приспособлений для установки и закрепления заготовок и инструмента, выполнения сборочных операций, транспортирования заготовок, полуфабрикатов, деталей или изделий. </a:t>
            </a:r>
          </a:p>
          <a:p>
            <a:pPr>
              <a:lnSpc>
                <a:spcPct val="70000"/>
              </a:lnSpc>
            </a:pPr>
            <a:endParaRPr lang="ru-RU" sz="3200" dirty="0"/>
          </a:p>
        </p:txBody>
      </p:sp>
    </p:spTree>
    <p:extLst>
      <p:ext uri="{BB962C8B-B14F-4D97-AF65-F5344CB8AC3E}">
        <p14:creationId xmlns:p14="http://schemas.microsoft.com/office/powerpoint/2010/main" val="21879527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523" y="28219"/>
            <a:ext cx="8229600" cy="1143000"/>
          </a:xfrm>
        </p:spPr>
        <p:txBody>
          <a:bodyPr/>
          <a:lstStyle/>
          <a:p>
            <a:r>
              <a:rPr lang="ru-RU" b="1" dirty="0" smtClean="0"/>
              <a:t>Цель работы</a:t>
            </a:r>
            <a:endParaRPr lang="ru-RU" b="1" dirty="0"/>
          </a:p>
        </p:txBody>
      </p:sp>
      <p:sp>
        <p:nvSpPr>
          <p:cNvPr id="3" name="Объект 2"/>
          <p:cNvSpPr>
            <a:spLocks noGrp="1"/>
          </p:cNvSpPr>
          <p:nvPr>
            <p:ph idx="1"/>
          </p:nvPr>
        </p:nvSpPr>
        <p:spPr>
          <a:xfrm>
            <a:off x="251520" y="1052736"/>
            <a:ext cx="4968552" cy="5616624"/>
          </a:xfrm>
        </p:spPr>
        <p:txBody>
          <a:bodyPr>
            <a:normAutofit fontScale="92500" lnSpcReduction="20000"/>
          </a:bodyPr>
          <a:lstStyle/>
          <a:p>
            <a:pPr algn="just"/>
            <a:r>
              <a:rPr lang="ru-RU" dirty="0"/>
              <a:t> </a:t>
            </a:r>
            <a:r>
              <a:rPr lang="ru-RU" dirty="0" smtClean="0"/>
              <a:t>Создание </a:t>
            </a:r>
            <a:r>
              <a:rPr lang="ru-RU" dirty="0"/>
              <a:t>модели </a:t>
            </a:r>
            <a:r>
              <a:rPr lang="ru-RU" dirty="0" smtClean="0"/>
              <a:t>ТО, </a:t>
            </a:r>
            <a:r>
              <a:rPr lang="ru-RU" dirty="0"/>
              <a:t>которая объединяет в себе все виды оснастки (несмотря на их </a:t>
            </a:r>
            <a:r>
              <a:rPr lang="ru-RU" dirty="0" smtClean="0"/>
              <a:t>разнообрази</a:t>
            </a:r>
            <a:r>
              <a:rPr lang="ru-RU" dirty="0"/>
              <a:t>е</a:t>
            </a:r>
            <a:r>
              <a:rPr lang="ru-RU" dirty="0" smtClean="0"/>
              <a:t>), </a:t>
            </a:r>
            <a:r>
              <a:rPr lang="ru-RU" dirty="0"/>
              <a:t>чтобы пользователи могли отслеживать </a:t>
            </a:r>
            <a:r>
              <a:rPr lang="ru-RU" dirty="0" smtClean="0"/>
              <a:t>ВСЕ процессы ТО (жизненные циклы изделий</a:t>
            </a:r>
            <a:r>
              <a:rPr lang="ru-RU" dirty="0" smtClean="0"/>
              <a:t>)</a:t>
            </a:r>
          </a:p>
          <a:p>
            <a:pPr algn="just"/>
            <a:r>
              <a:rPr lang="ru-RU" dirty="0" smtClean="0"/>
              <a:t>Проблема - </a:t>
            </a:r>
            <a:r>
              <a:rPr lang="ru-RU" dirty="0">
                <a:solidFill>
                  <a:srgbClr val="FF0000"/>
                </a:solidFill>
              </a:rPr>
              <a:t>отсутствие</a:t>
            </a:r>
            <a:r>
              <a:rPr lang="ru-RU" dirty="0"/>
              <a:t> единой БД и </a:t>
            </a:r>
            <a:r>
              <a:rPr lang="ru-RU" dirty="0" smtClean="0"/>
              <a:t>единого подхода </a:t>
            </a:r>
            <a:r>
              <a:rPr lang="ru-RU" dirty="0"/>
              <a:t>к управлению процессами </a:t>
            </a:r>
            <a:r>
              <a:rPr lang="ru-RU" dirty="0" smtClean="0"/>
              <a:t>ТО на Редуктор-ПМ.</a:t>
            </a:r>
            <a:endParaRPr lang="ru-RU" dirty="0"/>
          </a:p>
        </p:txBody>
      </p:sp>
      <p:pic>
        <p:nvPicPr>
          <p:cNvPr id="4" name="Picture 2" descr="Картинки по запросу технологическая оснастка виды"/>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5460" y="4125645"/>
            <a:ext cx="3605841" cy="211166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Картинки по запросу технологическая оснастка виды"/>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6325" y="1556792"/>
            <a:ext cx="3614976" cy="223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271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Классификация ТО</a:t>
            </a:r>
            <a:endParaRPr lang="ru-RU" b="1" dirty="0"/>
          </a:p>
        </p:txBody>
      </p:sp>
      <p:sp>
        <p:nvSpPr>
          <p:cNvPr id="3" name="Объект 2"/>
          <p:cNvSpPr>
            <a:spLocks noGrp="1"/>
          </p:cNvSpPr>
          <p:nvPr>
            <p:ph idx="1"/>
          </p:nvPr>
        </p:nvSpPr>
        <p:spPr>
          <a:xfrm>
            <a:off x="179512" y="1379909"/>
            <a:ext cx="6635080" cy="5001419"/>
          </a:xfrm>
        </p:spPr>
        <p:txBody>
          <a:bodyPr/>
          <a:lstStyle/>
          <a:p>
            <a:pPr marL="0" indent="0">
              <a:buNone/>
            </a:pPr>
            <a:r>
              <a:rPr lang="ru-RU" dirty="0" smtClean="0"/>
              <a:t>ТО классифицируется по трём основным признакам:</a:t>
            </a:r>
          </a:p>
          <a:p>
            <a:r>
              <a:rPr lang="ru-RU" dirty="0" smtClean="0"/>
              <a:t>По целевому назначению</a:t>
            </a:r>
          </a:p>
          <a:p>
            <a:r>
              <a:rPr lang="ru-RU" dirty="0" smtClean="0"/>
              <a:t>По степени специализации</a:t>
            </a:r>
          </a:p>
          <a:p>
            <a:r>
              <a:rPr lang="ru-RU" dirty="0" smtClean="0"/>
              <a:t>По степени механизации и автоматизации</a:t>
            </a:r>
            <a:endParaRPr lang="ru-RU" dirty="0"/>
          </a:p>
        </p:txBody>
      </p:sp>
      <p:pic>
        <p:nvPicPr>
          <p:cNvPr id="7170" name="Picture 2" descr="Картинки по запросу классификация технологическая оснастка"/>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4653136"/>
            <a:ext cx="3286125" cy="204787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Картинки по запросу классификация технологической оснастки"/>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1148" y="1976264"/>
            <a:ext cx="3656682" cy="4869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099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0"/>
            <a:ext cx="8229600" cy="1143000"/>
          </a:xfrm>
        </p:spPr>
        <p:txBody>
          <a:bodyPr/>
          <a:lstStyle/>
          <a:p>
            <a:r>
              <a:rPr lang="ru-RU" b="1" dirty="0" smtClean="0"/>
              <a:t>По целевому назначению</a:t>
            </a:r>
            <a:endParaRPr lang="ru-RU" b="1" dirty="0"/>
          </a:p>
        </p:txBody>
      </p:sp>
      <p:sp>
        <p:nvSpPr>
          <p:cNvPr id="3" name="Объект 2"/>
          <p:cNvSpPr>
            <a:spLocks noGrp="1"/>
          </p:cNvSpPr>
          <p:nvPr>
            <p:ph idx="1"/>
          </p:nvPr>
        </p:nvSpPr>
        <p:spPr>
          <a:xfrm>
            <a:off x="323528" y="1124744"/>
            <a:ext cx="5842992" cy="4637112"/>
          </a:xfrm>
        </p:spPr>
        <p:txBody>
          <a:bodyPr>
            <a:noAutofit/>
          </a:bodyPr>
          <a:lstStyle/>
          <a:p>
            <a:pPr marL="514350" indent="-514350">
              <a:buAutoNum type="arabicPeriod"/>
            </a:pPr>
            <a:r>
              <a:rPr lang="ru-RU" dirty="0" smtClean="0"/>
              <a:t>Станочные приспособления </a:t>
            </a:r>
          </a:p>
          <a:p>
            <a:pPr marL="514350" indent="-514350">
              <a:buAutoNum type="arabicPeriod"/>
            </a:pPr>
            <a:r>
              <a:rPr lang="ru-RU" dirty="0" smtClean="0"/>
              <a:t>Приспособления для крепления рабочих инструментов </a:t>
            </a:r>
          </a:p>
          <a:p>
            <a:pPr marL="514350" indent="-514350">
              <a:buAutoNum type="arabicPeriod"/>
            </a:pPr>
            <a:r>
              <a:rPr lang="ru-RU" dirty="0" smtClean="0"/>
              <a:t>Сборочные приспособления </a:t>
            </a:r>
          </a:p>
          <a:p>
            <a:pPr marL="514350" indent="-514350">
              <a:buAutoNum type="arabicPeriod"/>
            </a:pPr>
            <a:r>
              <a:rPr lang="ru-RU" dirty="0" smtClean="0"/>
              <a:t>Контрольные приспособления</a:t>
            </a:r>
          </a:p>
          <a:p>
            <a:pPr marL="514350" indent="-514350">
              <a:buAutoNum type="arabicPeriod"/>
            </a:pPr>
            <a:r>
              <a:rPr lang="ru-RU" dirty="0" smtClean="0"/>
              <a:t>Приспособления для захвата, перемещения и перевертывания заготовок</a:t>
            </a:r>
            <a:endParaRPr lang="ru-RU" dirty="0"/>
          </a:p>
        </p:txBody>
      </p:sp>
      <p:pic>
        <p:nvPicPr>
          <p:cNvPr id="4" name="Picture 4" descr="Картинки по запросу ручная технологическая оснастка"/>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176" y="4365104"/>
            <a:ext cx="2688299" cy="201622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Картинки по запросу станочное приспособление"/>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3575" y="943617"/>
            <a:ext cx="3360373" cy="252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04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По степени специализации</a:t>
            </a:r>
            <a:endParaRPr lang="ru-RU" b="1" dirty="0"/>
          </a:p>
        </p:txBody>
      </p:sp>
      <p:sp>
        <p:nvSpPr>
          <p:cNvPr id="3" name="Объект 2"/>
          <p:cNvSpPr>
            <a:spLocks noGrp="1"/>
          </p:cNvSpPr>
          <p:nvPr>
            <p:ph idx="1"/>
          </p:nvPr>
        </p:nvSpPr>
        <p:spPr>
          <a:xfrm>
            <a:off x="457200" y="1600201"/>
            <a:ext cx="8229600" cy="2260848"/>
          </a:xfrm>
        </p:spPr>
        <p:txBody>
          <a:bodyPr/>
          <a:lstStyle/>
          <a:p>
            <a:pPr marL="0" indent="0">
              <a:buNone/>
            </a:pPr>
            <a:r>
              <a:rPr lang="ru-RU" dirty="0" smtClean="0"/>
              <a:t>1. Универсальные </a:t>
            </a:r>
          </a:p>
          <a:p>
            <a:pPr marL="0" indent="0">
              <a:buNone/>
            </a:pPr>
            <a:r>
              <a:rPr lang="ru-RU" dirty="0" smtClean="0"/>
              <a:t>2. Специализированные</a:t>
            </a:r>
          </a:p>
          <a:p>
            <a:pPr marL="0" indent="0">
              <a:buNone/>
            </a:pPr>
            <a:r>
              <a:rPr lang="ru-RU" dirty="0" smtClean="0"/>
              <a:t>3. Специальные</a:t>
            </a:r>
            <a:endParaRPr lang="ru-RU" dirty="0"/>
          </a:p>
        </p:txBody>
      </p:sp>
      <p:pic>
        <p:nvPicPr>
          <p:cNvPr id="5124" name="Picture 4" descr="Картинки по запросу специальные приспособления технологической оснастки"/>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4694" y="3438265"/>
            <a:ext cx="3860725" cy="277328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512" y="3501008"/>
            <a:ext cx="42862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604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b="1" dirty="0" smtClean="0"/>
              <a:t>По степени механизации и автоматизации</a:t>
            </a:r>
            <a:endParaRPr lang="ru-RU" b="1" dirty="0"/>
          </a:p>
        </p:txBody>
      </p:sp>
      <p:sp>
        <p:nvSpPr>
          <p:cNvPr id="3" name="Объект 2"/>
          <p:cNvSpPr>
            <a:spLocks noGrp="1"/>
          </p:cNvSpPr>
          <p:nvPr>
            <p:ph idx="1"/>
          </p:nvPr>
        </p:nvSpPr>
        <p:spPr/>
        <p:txBody>
          <a:bodyPr/>
          <a:lstStyle/>
          <a:p>
            <a:pPr marL="514350" indent="-514350">
              <a:buAutoNum type="arabicPeriod"/>
            </a:pPr>
            <a:r>
              <a:rPr lang="ru-RU" dirty="0" smtClean="0"/>
              <a:t>Ручные </a:t>
            </a:r>
          </a:p>
          <a:p>
            <a:pPr marL="514350" indent="-514350">
              <a:buAutoNum type="arabicPeriod"/>
            </a:pPr>
            <a:r>
              <a:rPr lang="ru-RU" dirty="0" smtClean="0"/>
              <a:t>Механизированные</a:t>
            </a:r>
          </a:p>
          <a:p>
            <a:pPr marL="514350" indent="-514350">
              <a:buAutoNum type="arabicPeriod"/>
            </a:pPr>
            <a:r>
              <a:rPr lang="ru-RU" dirty="0" smtClean="0"/>
              <a:t>Полуавтоматические</a:t>
            </a:r>
          </a:p>
          <a:p>
            <a:pPr marL="514350" indent="-514350">
              <a:buAutoNum type="arabicPeriod"/>
            </a:pPr>
            <a:r>
              <a:rPr lang="ru-RU" dirty="0" smtClean="0"/>
              <a:t>Автоматические</a:t>
            </a:r>
            <a:endParaRPr lang="ru-RU" dirty="0"/>
          </a:p>
        </p:txBody>
      </p:sp>
      <p:pic>
        <p:nvPicPr>
          <p:cNvPr id="6152" name="Picture 8" descr="Картинки по запросу автоматическая  технологическая оснастка"/>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3852682"/>
            <a:ext cx="8532440" cy="2996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744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Заключение</a:t>
            </a:r>
            <a:endParaRPr lang="ru-RU" b="1" dirty="0"/>
          </a:p>
        </p:txBody>
      </p:sp>
      <p:sp>
        <p:nvSpPr>
          <p:cNvPr id="3" name="Объект 2"/>
          <p:cNvSpPr>
            <a:spLocks noGrp="1"/>
          </p:cNvSpPr>
          <p:nvPr>
            <p:ph idx="1"/>
          </p:nvPr>
        </p:nvSpPr>
        <p:spPr>
          <a:xfrm>
            <a:off x="611560" y="1556792"/>
            <a:ext cx="8229600" cy="4525963"/>
          </a:xfrm>
        </p:spPr>
        <p:txBody>
          <a:bodyPr/>
          <a:lstStyle/>
          <a:p>
            <a:pPr marL="0" indent="0" algn="just">
              <a:buNone/>
            </a:pPr>
            <a:r>
              <a:rPr lang="ru-RU" dirty="0" smtClean="0"/>
              <a:t>Создание единой БД является первым шагом в достижении главной цели. </a:t>
            </a:r>
            <a:r>
              <a:rPr lang="ru-RU" dirty="0"/>
              <a:t> </a:t>
            </a:r>
            <a:r>
              <a:rPr lang="ru-RU" dirty="0" smtClean="0"/>
              <a:t>В дальнейшем планируется развивать </a:t>
            </a:r>
            <a:r>
              <a:rPr lang="ru-RU" dirty="0"/>
              <a:t>идею создания </a:t>
            </a:r>
            <a:r>
              <a:rPr lang="ru-RU" dirty="0" smtClean="0"/>
              <a:t>некоего </a:t>
            </a:r>
            <a:r>
              <a:rPr lang="ru-RU" dirty="0"/>
              <a:t>классификатора </a:t>
            </a:r>
            <a:r>
              <a:rPr lang="ru-RU" dirty="0" smtClean="0"/>
              <a:t>либо экспертной </a:t>
            </a:r>
            <a:r>
              <a:rPr lang="ru-RU" dirty="0"/>
              <a:t>системы, которая позволяет подсказывать </a:t>
            </a:r>
            <a:r>
              <a:rPr lang="ru-RU" dirty="0" smtClean="0"/>
              <a:t>различные манипуляции с ТО в работе производства.</a:t>
            </a:r>
            <a:endParaRPr lang="ru-RU" dirty="0"/>
          </a:p>
        </p:txBody>
      </p:sp>
    </p:spTree>
    <p:extLst>
      <p:ext uri="{BB962C8B-B14F-4D97-AF65-F5344CB8AC3E}">
        <p14:creationId xmlns:p14="http://schemas.microsoft.com/office/powerpoint/2010/main" val="2488073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36912"/>
            <a:ext cx="8229600" cy="1143000"/>
          </a:xfrm>
        </p:spPr>
        <p:txBody>
          <a:bodyPr/>
          <a:lstStyle/>
          <a:p>
            <a:r>
              <a:rPr lang="ru-RU" b="1" dirty="0" smtClean="0"/>
              <a:t>Спасибо за внимание!</a:t>
            </a:r>
            <a:endParaRPr lang="ru-RU" b="1" dirty="0"/>
          </a:p>
        </p:txBody>
      </p:sp>
      <p:sp>
        <p:nvSpPr>
          <p:cNvPr id="3" name="Объект 2"/>
          <p:cNvSpPr>
            <a:spLocks noGrp="1"/>
          </p:cNvSpPr>
          <p:nvPr>
            <p:ph idx="1"/>
          </p:nvPr>
        </p:nvSpPr>
        <p:spPr>
          <a:xfrm>
            <a:off x="4716016" y="5301208"/>
            <a:ext cx="4896544" cy="1224136"/>
          </a:xfrm>
        </p:spPr>
        <p:txBody>
          <a:bodyPr>
            <a:normAutofit fontScale="92500" lnSpcReduction="10000"/>
          </a:bodyPr>
          <a:lstStyle/>
          <a:p>
            <a:pPr marL="0" indent="0">
              <a:buNone/>
            </a:pPr>
            <a:r>
              <a:rPr lang="ru-RU" sz="2400" dirty="0" smtClean="0"/>
              <a:t>Студентка ИТСИ-17-1м</a:t>
            </a:r>
          </a:p>
          <a:p>
            <a:pPr marL="0" indent="0">
              <a:buNone/>
            </a:pPr>
            <a:r>
              <a:rPr lang="ru-RU" sz="2400" dirty="0" smtClean="0"/>
              <a:t>Боталова Юлия</a:t>
            </a:r>
          </a:p>
          <a:p>
            <a:pPr marL="0" indent="0">
              <a:buNone/>
            </a:pPr>
            <a:r>
              <a:rPr lang="en-US" sz="2400" dirty="0" smtClean="0"/>
              <a:t>E-mail: botalowa.yu@yandex.ru</a:t>
            </a:r>
            <a:endParaRPr lang="ru-RU" sz="2400" dirty="0"/>
          </a:p>
        </p:txBody>
      </p:sp>
    </p:spTree>
    <p:extLst>
      <p:ext uri="{BB962C8B-B14F-4D97-AF65-F5344CB8AC3E}">
        <p14:creationId xmlns:p14="http://schemas.microsoft.com/office/powerpoint/2010/main" val="84275933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TotalTime>
  <Words>596</Words>
  <Application>Microsoft Office PowerPoint</Application>
  <PresentationFormat>Экран (4:3)</PresentationFormat>
  <Paragraphs>77</Paragraphs>
  <Slides>9</Slides>
  <Notes>8</Notes>
  <HiddenSlides>0</HiddenSlides>
  <MMClips>0</MMClips>
  <ScaleCrop>false</ScaleCrop>
  <HeadingPairs>
    <vt:vector size="4" baseType="variant">
      <vt:variant>
        <vt:lpstr>Тема</vt:lpstr>
      </vt:variant>
      <vt:variant>
        <vt:i4>1</vt:i4>
      </vt:variant>
      <vt:variant>
        <vt:lpstr>Заголовки слайдов</vt:lpstr>
      </vt:variant>
      <vt:variant>
        <vt:i4>9</vt:i4>
      </vt:variant>
    </vt:vector>
  </HeadingPairs>
  <TitlesOfParts>
    <vt:vector size="10" baseType="lpstr">
      <vt:lpstr>Тема Office</vt:lpstr>
      <vt:lpstr>Разработка общего подхода управления всеми видами технологической оснастки, используемых на Редуктор-ПМ</vt:lpstr>
      <vt:lpstr>Презентация PowerPoint</vt:lpstr>
      <vt:lpstr>Цель работы</vt:lpstr>
      <vt:lpstr>Классификация ТО</vt:lpstr>
      <vt:lpstr>По целевому назначению</vt:lpstr>
      <vt:lpstr>По степени специализации</vt:lpstr>
      <vt:lpstr>По степени механизации и автоматизации</vt:lpstr>
      <vt:lpstr>Заключение</vt:lpstr>
      <vt:lpstr>Спасибо за внимание!</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dc:creator>
  <cp:lastModifiedBy>user</cp:lastModifiedBy>
  <cp:revision>29</cp:revision>
  <dcterms:created xsi:type="dcterms:W3CDTF">2017-12-17T18:14:15Z</dcterms:created>
  <dcterms:modified xsi:type="dcterms:W3CDTF">2017-12-18T19:35:15Z</dcterms:modified>
</cp:coreProperties>
</file>