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9" r:id="rId4"/>
    <p:sldId id="260" r:id="rId5"/>
    <p:sldId id="261" r:id="rId6"/>
    <p:sldId id="262" r:id="rId7"/>
    <p:sldId id="257" r:id="rId8"/>
    <p:sldId id="264" r:id="rId9"/>
    <p:sldId id="263"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8" autoAdjust="0"/>
    <p:restoredTop sz="76512" autoAdjust="0"/>
  </p:normalViewPr>
  <p:slideViewPr>
    <p:cSldViewPr>
      <p:cViewPr>
        <p:scale>
          <a:sx n="61" d="100"/>
          <a:sy n="61" d="100"/>
        </p:scale>
        <p:origin x="-1584" y="-72"/>
      </p:cViewPr>
      <p:guideLst>
        <p:guide orient="horz" pos="2160"/>
        <p:guide pos="2880"/>
      </p:guideLst>
    </p:cSldViewPr>
  </p:slideViewPr>
  <p:outlineViewPr>
    <p:cViewPr>
      <p:scale>
        <a:sx n="33" d="100"/>
        <a:sy n="33" d="100"/>
      </p:scale>
      <p:origin x="30" y="22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660B35-CA8E-488F-B5C5-34DD9727DB6F}" type="datetimeFigureOut">
              <a:rPr lang="ru-RU" smtClean="0"/>
              <a:pPr/>
              <a:t>20.12.2017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C34633-F953-4FCD-8A89-411D4D64A93F}" type="slidenum">
              <a:rPr lang="ru-RU" smtClean="0"/>
              <a:pPr/>
              <a:t>‹#›</a:t>
            </a:fld>
            <a:endParaRPr lang="ru-RU"/>
          </a:p>
        </p:txBody>
      </p:sp>
    </p:spTree>
    <p:extLst>
      <p:ext uri="{BB962C8B-B14F-4D97-AF65-F5344CB8AC3E}">
        <p14:creationId xmlns:p14="http://schemas.microsoft.com/office/powerpoint/2010/main" val="1464286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Добрый вечер, меня зовут Боталова Юлия , являюсь студенткой группы ИТСИ-17-1м и сегодня я хочу рассказать </a:t>
            </a:r>
            <a:r>
              <a:rPr lang="ru-RU" sz="1200" i="1" kern="1200" dirty="0" smtClean="0">
                <a:solidFill>
                  <a:schemeClr val="tx1"/>
                </a:solidFill>
                <a:effectLst/>
                <a:latin typeface="+mn-lt"/>
                <a:ea typeface="+mn-ea"/>
                <a:cs typeface="+mn-cs"/>
              </a:rPr>
              <a:t>о продвижения</a:t>
            </a:r>
            <a:r>
              <a:rPr lang="ru-RU" sz="1200" kern="1200" dirty="0" smtClean="0">
                <a:solidFill>
                  <a:schemeClr val="tx1"/>
                </a:solidFill>
                <a:effectLst/>
                <a:latin typeface="+mn-lt"/>
                <a:ea typeface="+mn-ea"/>
                <a:cs typeface="+mn-cs"/>
              </a:rPr>
              <a:t> научной работе по теме - Разработка общего подхода управления всеми видами технологической оснастки, используемых на Редуктор-ПМ.</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41C34633-F953-4FCD-8A89-411D4D64A93F}"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effectLst/>
              </a:rPr>
              <a:t>Для начала разберемся, что такое технологическая оснастка. </a:t>
            </a:r>
          </a:p>
          <a:p>
            <a:r>
              <a:rPr lang="ru-RU" dirty="0" smtClean="0">
                <a:effectLst/>
              </a:rPr>
              <a:t>ТО - Совокупность приспособлений для установки и закрепления заготовок и инструмента, выполнения сборочных операций, транспортирования заготовок, полуфабрикатов, деталей или изделий. </a:t>
            </a:r>
          </a:p>
          <a:p>
            <a:r>
              <a:rPr lang="ru-RU" dirty="0" smtClean="0">
                <a:effectLst/>
              </a:rPr>
              <a:t>Ее использование позволяет осуществлять дополнительную или специальную обработку и/или доработку выпускаемых изделий, </a:t>
            </a:r>
            <a:r>
              <a:rPr lang="ru-RU" i="1" dirty="0" smtClean="0">
                <a:effectLst/>
              </a:rPr>
              <a:t>позволяя при этом сокращать затраты на человеческие ресурсы</a:t>
            </a:r>
            <a:r>
              <a:rPr lang="ru-RU" dirty="0" smtClean="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Использование </a:t>
            </a:r>
            <a:r>
              <a:rPr lang="ru-RU" sz="1200" dirty="0" smtClean="0"/>
              <a:t>оснастки позволяет осуществлять дополнительную или специальную обработку и/или доработку выпускаемых изделий.</a:t>
            </a:r>
          </a:p>
          <a:p>
            <a:pPr marL="0" marR="0" indent="0" algn="l" defTabSz="914400" rtl="0" eaLnBrk="1" fontAlgn="auto" latinLnBrk="0" hangingPunct="1">
              <a:lnSpc>
                <a:spcPct val="100000"/>
              </a:lnSpc>
              <a:spcBef>
                <a:spcPts val="0"/>
              </a:spcBef>
              <a:spcAft>
                <a:spcPts val="0"/>
              </a:spcAft>
              <a:buClrTx/>
              <a:buSzTx/>
              <a:buFontTx/>
              <a:buNone/>
              <a:tabLst/>
              <a:defRPr/>
            </a:pPr>
            <a:r>
              <a:rPr lang="ru-RU" sz="1200" dirty="0" smtClean="0"/>
              <a:t>Рисунок-</a:t>
            </a:r>
            <a:r>
              <a:rPr lang="ru-RU" sz="1200" baseline="0" dirty="0" smtClean="0"/>
              <a:t> технологическая оснастка бурильной колонны.</a:t>
            </a:r>
            <a:endParaRPr lang="ru-RU" sz="1200" dirty="0" smtClean="0"/>
          </a:p>
        </p:txBody>
      </p:sp>
      <p:sp>
        <p:nvSpPr>
          <p:cNvPr id="4" name="Номер слайда 3"/>
          <p:cNvSpPr>
            <a:spLocks noGrp="1"/>
          </p:cNvSpPr>
          <p:nvPr>
            <p:ph type="sldNum" sz="quarter" idx="10"/>
          </p:nvPr>
        </p:nvSpPr>
        <p:spPr/>
        <p:txBody>
          <a:bodyPr/>
          <a:lstStyle/>
          <a:p>
            <a:fld id="{41C34633-F953-4FCD-8A89-411D4D64A93F}"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Разобравшись в определении ТО, приступим к классификации.</a:t>
            </a:r>
          </a:p>
          <a:p>
            <a:r>
              <a:rPr lang="ru-RU" sz="1200" kern="1200" dirty="0" smtClean="0">
                <a:solidFill>
                  <a:schemeClr val="tx1"/>
                </a:solidFill>
                <a:effectLst/>
                <a:latin typeface="+mn-lt"/>
                <a:ea typeface="+mn-ea"/>
                <a:cs typeface="+mn-cs"/>
              </a:rPr>
              <a:t>ТО классифицируется по трём основным признакам:</a:t>
            </a:r>
          </a:p>
          <a:p>
            <a:pPr lvl="0"/>
            <a:r>
              <a:rPr lang="ru-RU" sz="1200" kern="1200" dirty="0" smtClean="0">
                <a:solidFill>
                  <a:schemeClr val="tx1"/>
                </a:solidFill>
                <a:effectLst/>
                <a:latin typeface="+mn-lt"/>
                <a:ea typeface="+mn-ea"/>
                <a:cs typeface="+mn-cs"/>
              </a:rPr>
              <a:t>По целевому назначению – определенная ТО служит определенно для чего-то</a:t>
            </a:r>
          </a:p>
          <a:p>
            <a:pPr lvl="0"/>
            <a:r>
              <a:rPr lang="ru-RU" sz="1200" kern="1200" dirty="0" smtClean="0">
                <a:solidFill>
                  <a:schemeClr val="tx1"/>
                </a:solidFill>
                <a:effectLst/>
                <a:latin typeface="+mn-lt"/>
                <a:ea typeface="+mn-ea"/>
                <a:cs typeface="+mn-cs"/>
              </a:rPr>
              <a:t>По степени специализации – одна ТО собирает этот агрегат, другая ТО точит деталь</a:t>
            </a:r>
          </a:p>
          <a:p>
            <a:pPr lvl="0"/>
            <a:r>
              <a:rPr lang="ru-RU" sz="1200" kern="1200" dirty="0" smtClean="0">
                <a:solidFill>
                  <a:schemeClr val="tx1"/>
                </a:solidFill>
                <a:effectLst/>
                <a:latin typeface="+mn-lt"/>
                <a:ea typeface="+mn-ea"/>
                <a:cs typeface="+mn-cs"/>
              </a:rPr>
              <a:t>По степени механизации и автоматизации – ну тут понятно, вручную будет осуществляться работа или автоматически</a:t>
            </a:r>
          </a:p>
          <a:p>
            <a:r>
              <a:rPr lang="ru-RU" sz="1200" kern="1200" dirty="0" smtClean="0">
                <a:solidFill>
                  <a:schemeClr val="tx1"/>
                </a:solidFill>
                <a:effectLst/>
                <a:latin typeface="+mn-lt"/>
                <a:ea typeface="+mn-ea"/>
                <a:cs typeface="+mn-cs"/>
              </a:rPr>
              <a:t>Рассмотрим приспособления, которые относятся к каждому из типов.</a:t>
            </a:r>
          </a:p>
          <a:p>
            <a:endParaRPr lang="ru-RU" dirty="0" smtClean="0"/>
          </a:p>
          <a:p>
            <a:endParaRPr lang="ru-RU" dirty="0" smtClean="0"/>
          </a:p>
          <a:p>
            <a:r>
              <a:rPr lang="ru-RU" dirty="0" smtClean="0"/>
              <a:t>2 </a:t>
            </a:r>
            <a:r>
              <a:rPr lang="ru-RU" dirty="0" smtClean="0"/>
              <a:t>– оснастка для механосборочных</a:t>
            </a:r>
            <a:r>
              <a:rPr lang="ru-RU" baseline="0" dirty="0" smtClean="0"/>
              <a:t> станков</a:t>
            </a:r>
            <a:endParaRPr lang="ru-RU"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3</a:t>
            </a:fld>
            <a:endParaRPr lang="ru-RU"/>
          </a:p>
        </p:txBody>
      </p:sp>
    </p:spTree>
    <p:extLst>
      <p:ext uri="{BB962C8B-B14F-4D97-AF65-F5344CB8AC3E}">
        <p14:creationId xmlns:p14="http://schemas.microsoft.com/office/powerpoint/2010/main" val="237317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По целевому назначению</a:t>
            </a:r>
          </a:p>
          <a:p>
            <a:pPr lvl="0"/>
            <a:r>
              <a:rPr lang="ru-RU" sz="1200" kern="1200" dirty="0" smtClean="0">
                <a:solidFill>
                  <a:schemeClr val="tx1"/>
                </a:solidFill>
                <a:effectLst/>
                <a:latin typeface="+mn-lt"/>
                <a:ea typeface="+mn-ea"/>
                <a:cs typeface="+mn-cs"/>
              </a:rPr>
              <a:t>Станочные приспособления </a:t>
            </a:r>
          </a:p>
          <a:p>
            <a:pPr lvl="0"/>
            <a:r>
              <a:rPr lang="ru-RU" sz="1200" kern="1200" dirty="0" smtClean="0">
                <a:solidFill>
                  <a:schemeClr val="tx1"/>
                </a:solidFill>
                <a:effectLst/>
                <a:latin typeface="+mn-lt"/>
                <a:ea typeface="+mn-ea"/>
                <a:cs typeface="+mn-cs"/>
              </a:rPr>
              <a:t>Приспособления для крепления рабочих инструментов </a:t>
            </a:r>
          </a:p>
          <a:p>
            <a:pPr lvl="0"/>
            <a:r>
              <a:rPr lang="ru-RU" sz="1200" kern="1200" dirty="0" smtClean="0">
                <a:solidFill>
                  <a:schemeClr val="tx1"/>
                </a:solidFill>
                <a:effectLst/>
                <a:latin typeface="+mn-lt"/>
                <a:ea typeface="+mn-ea"/>
                <a:cs typeface="+mn-cs"/>
              </a:rPr>
              <a:t>Сборочные приспособления </a:t>
            </a:r>
          </a:p>
          <a:p>
            <a:pPr lvl="0"/>
            <a:r>
              <a:rPr lang="ru-RU" sz="1200" kern="1200" dirty="0" smtClean="0">
                <a:solidFill>
                  <a:schemeClr val="tx1"/>
                </a:solidFill>
                <a:effectLst/>
                <a:latin typeface="+mn-lt"/>
                <a:ea typeface="+mn-ea"/>
                <a:cs typeface="+mn-cs"/>
              </a:rPr>
              <a:t>Контрольные приспособления</a:t>
            </a:r>
          </a:p>
          <a:p>
            <a:pPr lvl="0"/>
            <a:r>
              <a:rPr lang="ru-RU" sz="1200" kern="1200" dirty="0" smtClean="0">
                <a:solidFill>
                  <a:schemeClr val="tx1"/>
                </a:solidFill>
                <a:effectLst/>
                <a:latin typeface="+mn-lt"/>
                <a:ea typeface="+mn-ea"/>
                <a:cs typeface="+mn-cs"/>
              </a:rPr>
              <a:t>Приспособления для захвата, перемещения и перевертывания заготовок</a:t>
            </a:r>
          </a:p>
          <a:p>
            <a:endParaRPr lang="ru-RU" b="0" i="1" dirty="0" smtClean="0"/>
          </a:p>
          <a:p>
            <a:endParaRPr lang="ru-RU" b="0" i="1" dirty="0" smtClean="0"/>
          </a:p>
          <a:p>
            <a:r>
              <a:rPr lang="ru-RU" b="0" i="1" dirty="0" smtClean="0"/>
              <a:t>1 </a:t>
            </a:r>
            <a:r>
              <a:rPr lang="ru-RU" b="0" i="1" dirty="0" smtClean="0"/>
              <a:t>картинка – станочное приспособление</a:t>
            </a:r>
          </a:p>
          <a:p>
            <a:r>
              <a:rPr lang="ru-RU" b="0" i="1" dirty="0" smtClean="0"/>
              <a:t>2</a:t>
            </a:r>
            <a:r>
              <a:rPr lang="ru-RU" b="0" i="1" baseline="0" dirty="0" smtClean="0"/>
              <a:t> – приспособление для захвата перемещения и перевертывания </a:t>
            </a:r>
            <a:r>
              <a:rPr lang="ru-RU" b="0" i="1" baseline="0" dirty="0" err="1" smtClean="0"/>
              <a:t>заготовк</a:t>
            </a:r>
            <a:endParaRPr lang="ru-RU" b="0" i="1"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r>
              <a:rPr lang="ru-RU" sz="1200" b="1" kern="1200" dirty="0" smtClean="0">
                <a:solidFill>
                  <a:schemeClr val="tx1"/>
                </a:solidFill>
                <a:effectLst/>
                <a:latin typeface="+mn-lt"/>
                <a:ea typeface="+mn-ea"/>
                <a:cs typeface="+mn-cs"/>
              </a:rPr>
              <a:t>Универсальные</a:t>
            </a:r>
            <a:r>
              <a:rPr lang="ru-RU" sz="1200" kern="1200" dirty="0" smtClean="0">
                <a:solidFill>
                  <a:schemeClr val="tx1"/>
                </a:solidFill>
                <a:effectLst/>
                <a:latin typeface="+mn-lt"/>
                <a:ea typeface="+mn-ea"/>
                <a:cs typeface="+mn-cs"/>
              </a:rPr>
              <a:t> - применяют для установки и закрепления заготовок разных по форме и габаритным размерам, обрабатываемых на различных металлообрабатывающих станках, в единичном и мелкосерийном производствах. К ним относятся различные патроны, машинные тиски, делительные головки и т.д.</a:t>
            </a:r>
          </a:p>
          <a:p>
            <a:pPr lvl="0"/>
            <a:r>
              <a:rPr lang="ru-RU" sz="1200" b="1" kern="1200" dirty="0" smtClean="0">
                <a:solidFill>
                  <a:schemeClr val="tx1"/>
                </a:solidFill>
                <a:effectLst/>
                <a:latin typeface="+mn-lt"/>
                <a:ea typeface="+mn-ea"/>
                <a:cs typeface="+mn-cs"/>
              </a:rPr>
              <a:t>Специализированные - </a:t>
            </a:r>
            <a:r>
              <a:rPr lang="ru-RU" sz="1200" kern="1200" dirty="0" smtClean="0">
                <a:solidFill>
                  <a:schemeClr val="tx1"/>
                </a:solidFill>
                <a:effectLst/>
                <a:latin typeface="+mn-lt"/>
                <a:ea typeface="+mn-ea"/>
                <a:cs typeface="+mn-cs"/>
              </a:rPr>
              <a:t>используют для закрепления заготовок, близких по конструктивно-технологическим признакам, с одинаковыми базовыми поверхностями, требующих одинаковой обработки. При осуществлении однотипных операций на этих приспособлениях необходимо осуществлять регулировку отдельных элементов. К таким приспособлениям относятся: приспособления для групповой обработки деталей типа валов, втулок, фланцев, дисков, кронштейнов, корпусных деталей и </a:t>
            </a:r>
            <a:r>
              <a:rPr lang="ru-RU" sz="1200" kern="1200" dirty="0" err="1" smtClean="0">
                <a:solidFill>
                  <a:schemeClr val="tx1"/>
                </a:solidFill>
                <a:effectLst/>
                <a:latin typeface="+mn-lt"/>
                <a:ea typeface="+mn-ea"/>
                <a:cs typeface="+mn-cs"/>
              </a:rPr>
              <a:t>т.п</a:t>
            </a:r>
            <a:endParaRPr lang="ru-RU" sz="1200" kern="1200" dirty="0" smtClean="0">
              <a:solidFill>
                <a:schemeClr val="tx1"/>
              </a:solidFill>
              <a:effectLst/>
              <a:latin typeface="+mn-lt"/>
              <a:ea typeface="+mn-ea"/>
              <a:cs typeface="+mn-cs"/>
            </a:endParaRPr>
          </a:p>
          <a:p>
            <a:pPr lvl="0"/>
            <a:r>
              <a:rPr lang="ru-RU" sz="1200" b="1" kern="1200" dirty="0" smtClean="0">
                <a:solidFill>
                  <a:schemeClr val="tx1"/>
                </a:solidFill>
                <a:effectLst/>
                <a:latin typeface="+mn-lt"/>
                <a:ea typeface="+mn-ea"/>
                <a:cs typeface="+mn-cs"/>
              </a:rPr>
              <a:t>Специальные </a:t>
            </a:r>
            <a:r>
              <a:rPr lang="ru-RU" sz="1200" kern="1200" dirty="0" smtClean="0">
                <a:solidFill>
                  <a:schemeClr val="tx1"/>
                </a:solidFill>
                <a:effectLst/>
                <a:latin typeface="+mn-lt"/>
                <a:ea typeface="+mn-ea"/>
                <a:cs typeface="+mn-cs"/>
              </a:rPr>
              <a:t>- используют для выполнения определенной операции при обработке конкретной детали, они являются одноцелевыми. При смене объекта производства такие приспособления, как правило, приходится списывать, независимо от степени их физического износа. Эти приспособления трудоемки и дороги в изготовлении. Их изготавливают в единичном производстве, а применяют главным образом в крупносерийном и массовом производствах.</a:t>
            </a:r>
          </a:p>
          <a:p>
            <a:pPr marL="171450" indent="-171450">
              <a:buFont typeface="Arial" panose="020B0604020202020204" pitchFamily="34" charset="0"/>
              <a:buChar char="•"/>
            </a:pPr>
            <a:endParaRPr lang="ru-RU" dirty="0" smtClean="0"/>
          </a:p>
          <a:p>
            <a:pPr marL="171450" indent="-171450">
              <a:buFont typeface="Arial" panose="020B0604020202020204" pitchFamily="34" charset="0"/>
              <a:buChar char="•"/>
            </a:pPr>
            <a:endParaRPr lang="ru-RU" dirty="0" smtClean="0"/>
          </a:p>
          <a:p>
            <a:pPr marL="171450" indent="-171450">
              <a:buFont typeface="Arial" panose="020B0604020202020204" pitchFamily="34" charset="0"/>
              <a:buChar char="•"/>
            </a:pPr>
            <a:r>
              <a:rPr lang="ru-RU" dirty="0" smtClean="0"/>
              <a:t>Универсальные </a:t>
            </a:r>
            <a:r>
              <a:rPr lang="ru-RU" dirty="0" smtClean="0"/>
              <a:t>приспособления (УП) – применяют для установки и закрепления заготовок разных по форме и габаритным размерам, обрабатываемых на различных металлообрабатывающих станках, в единичном и мелкосерийном производствах. К ним относятся различные патроны, машинные тиски, делительные головки и т.д.</a:t>
            </a:r>
          </a:p>
          <a:p>
            <a:pPr marL="171450" indent="-171450">
              <a:buFont typeface="Arial" panose="020B0604020202020204" pitchFamily="34" charset="0"/>
              <a:buChar char="•"/>
            </a:pPr>
            <a:endParaRPr lang="ru-RU" dirty="0" smtClean="0"/>
          </a:p>
          <a:p>
            <a:pPr marL="0" indent="0">
              <a:buFont typeface="Arial" panose="020B0604020202020204" pitchFamily="34" charset="0"/>
              <a:buNone/>
            </a:pPr>
            <a:endParaRPr lang="ru-RU" dirty="0" smtClean="0"/>
          </a:p>
          <a:p>
            <a:pPr marL="171450" indent="-171450">
              <a:buFont typeface="Arial" panose="020B0604020202020204" pitchFamily="34" charset="0"/>
              <a:buChar char="•"/>
            </a:pPr>
            <a:r>
              <a:rPr lang="ru-RU" dirty="0" smtClean="0"/>
              <a:t>Специализированные </a:t>
            </a:r>
            <a:r>
              <a:rPr lang="ru-RU" dirty="0" err="1" smtClean="0"/>
              <a:t>безналадочные</a:t>
            </a:r>
            <a:r>
              <a:rPr lang="ru-RU" dirty="0" smtClean="0"/>
              <a:t> приспособления (СБП) – используют для закрепления заготовок, близких по конструктивно-технологическим признакам, с одинаковыми базовыми поверхностями, требующих одинаковой обработки. При осуществлении однотипных операций на этих приспособлениях необходимо осуществлять регулировку отдельных элементов. К таким приспособлениям относятся: приспособления для групповой обработки деталей типа валов, втулок, фланцев, дисков, кронштейнов, корпусных деталей и т.п. </a:t>
            </a:r>
          </a:p>
          <a:p>
            <a:pPr marL="0" indent="0">
              <a:buFont typeface="Arial" panose="020B0604020202020204" pitchFamily="34" charset="0"/>
              <a:buNone/>
            </a:pPr>
            <a:endParaRPr lang="ru-RU" dirty="0" smtClean="0"/>
          </a:p>
          <a:p>
            <a:pPr marL="171450" indent="-171450">
              <a:buFont typeface="Arial" panose="020B0604020202020204" pitchFamily="34" charset="0"/>
              <a:buChar char="•"/>
            </a:pPr>
            <a:r>
              <a:rPr lang="ru-RU" dirty="0" smtClean="0"/>
              <a:t>Специальные приспособления (СП) – используют для выполнения определенной операции при обработке конкретной детали, они являются одноцелевыми. При смене объекта производства такие приспособления, как правило, приходится списывать, независимо от степени их физического износа. Эти приспособления трудоемки и дороги в изготовлении. Их изготавливают в единичном производстве, а применяют главным образом в крупносерийном и массовом производствах.</a:t>
            </a:r>
            <a:br>
              <a:rPr lang="ru-RU" dirty="0" smtClean="0"/>
            </a:br>
            <a:endParaRPr lang="ru-RU" dirty="0" smtClean="0"/>
          </a:p>
          <a:p>
            <a:pPr marL="171450" indent="-171450">
              <a:buFont typeface="Arial" panose="020B0604020202020204" pitchFamily="34" charset="0"/>
              <a:buChar char="•"/>
            </a:pPr>
            <a:r>
              <a:rPr lang="ru-RU" dirty="0" smtClean="0"/>
              <a:t>1 картинка</a:t>
            </a:r>
            <a:r>
              <a:rPr lang="ru-RU" baseline="0" dirty="0" smtClean="0"/>
              <a:t> и 2 – токарный станок</a:t>
            </a:r>
            <a:r>
              <a:rPr lang="ru-RU" dirty="0" smtClean="0"/>
              <a:t/>
            </a:r>
            <a:br>
              <a:rPr lang="ru-RU" dirty="0" smtClean="0"/>
            </a:br>
            <a:r>
              <a:rPr lang="ru-RU" i="1" dirty="0" smtClean="0"/>
              <a:t/>
            </a:r>
            <a:br>
              <a:rPr lang="ru-RU" i="1" dirty="0" smtClean="0"/>
            </a:br>
            <a:endParaRPr lang="ru-RU" i="1"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5</a:t>
            </a:fld>
            <a:endParaRPr lang="ru-RU"/>
          </a:p>
        </p:txBody>
      </p:sp>
    </p:spTree>
    <p:extLst>
      <p:ext uri="{BB962C8B-B14F-4D97-AF65-F5344CB8AC3E}">
        <p14:creationId xmlns:p14="http://schemas.microsoft.com/office/powerpoint/2010/main" val="2605125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b="1" kern="1200" dirty="0" smtClean="0">
                <a:solidFill>
                  <a:schemeClr val="tx1"/>
                </a:solidFill>
                <a:effectLst/>
                <a:latin typeface="+mn-lt"/>
                <a:ea typeface="+mn-ea"/>
                <a:cs typeface="+mn-cs"/>
              </a:rPr>
              <a:t>6 слайд.</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По степени механизации и автоматизации</a:t>
            </a:r>
          </a:p>
          <a:p>
            <a:pPr lvl="0"/>
            <a:r>
              <a:rPr lang="ru-RU" sz="1200" kern="1200" dirty="0" smtClean="0">
                <a:solidFill>
                  <a:schemeClr val="tx1"/>
                </a:solidFill>
                <a:effectLst/>
                <a:latin typeface="+mn-lt"/>
                <a:ea typeface="+mn-ea"/>
                <a:cs typeface="+mn-cs"/>
              </a:rPr>
              <a:t>Ручные </a:t>
            </a:r>
          </a:p>
          <a:p>
            <a:pPr lvl="0"/>
            <a:r>
              <a:rPr lang="ru-RU" sz="1200" kern="1200" dirty="0" smtClean="0">
                <a:solidFill>
                  <a:schemeClr val="tx1"/>
                </a:solidFill>
                <a:effectLst/>
                <a:latin typeface="+mn-lt"/>
                <a:ea typeface="+mn-ea"/>
                <a:cs typeface="+mn-cs"/>
              </a:rPr>
              <a:t>Механизированные</a:t>
            </a:r>
          </a:p>
          <a:p>
            <a:pPr lvl="0"/>
            <a:r>
              <a:rPr lang="ru-RU" sz="1200" kern="1200" dirty="0" smtClean="0">
                <a:solidFill>
                  <a:schemeClr val="tx1"/>
                </a:solidFill>
                <a:effectLst/>
                <a:latin typeface="+mn-lt"/>
                <a:ea typeface="+mn-ea"/>
                <a:cs typeface="+mn-cs"/>
              </a:rPr>
              <a:t>Полуавтоматические</a:t>
            </a:r>
          </a:p>
          <a:p>
            <a:pPr lvl="0"/>
            <a:r>
              <a:rPr lang="ru-RU" sz="1200" kern="1200" dirty="0" smtClean="0">
                <a:solidFill>
                  <a:schemeClr val="tx1"/>
                </a:solidFill>
                <a:effectLst/>
                <a:latin typeface="+mn-lt"/>
                <a:ea typeface="+mn-ea"/>
                <a:cs typeface="+mn-cs"/>
              </a:rPr>
              <a:t>Автоматические</a:t>
            </a:r>
          </a:p>
          <a:p>
            <a:endParaRPr lang="ru-RU" i="1" dirty="0" smtClean="0"/>
          </a:p>
          <a:p>
            <a:endParaRPr lang="ru-RU" i="1" dirty="0" smtClean="0"/>
          </a:p>
          <a:p>
            <a:r>
              <a:rPr lang="ru-RU" sz="1200" b="0" i="0" kern="1200" dirty="0" smtClean="0">
                <a:solidFill>
                  <a:schemeClr val="tx1"/>
                </a:solidFill>
                <a:effectLst/>
                <a:latin typeface="+mn-lt"/>
                <a:ea typeface="+mn-ea"/>
                <a:cs typeface="+mn-cs"/>
              </a:rPr>
              <a:t>Картинка</a:t>
            </a:r>
            <a:r>
              <a:rPr lang="ru-RU" sz="1200" b="0" i="0" kern="1200" baseline="0" dirty="0" smtClean="0">
                <a:solidFill>
                  <a:schemeClr val="tx1"/>
                </a:solidFill>
                <a:effectLst/>
                <a:latin typeface="+mn-lt"/>
                <a:ea typeface="+mn-ea"/>
                <a:cs typeface="+mn-cs"/>
              </a:rPr>
              <a:t> - </a:t>
            </a:r>
            <a:r>
              <a:rPr lang="ru-RU" sz="1200" b="0" i="0" kern="1200" dirty="0" err="1" smtClean="0">
                <a:solidFill>
                  <a:schemeClr val="tx1"/>
                </a:solidFill>
                <a:effectLst/>
                <a:latin typeface="+mn-lt"/>
                <a:ea typeface="+mn-ea"/>
                <a:cs typeface="+mn-cs"/>
              </a:rPr>
              <a:t>Нордикмак</a:t>
            </a:r>
            <a:r>
              <a:rPr lang="ru-RU" sz="1200" b="0" i="0" kern="1200" dirty="0" smtClean="0">
                <a:solidFill>
                  <a:schemeClr val="tx1"/>
                </a:solidFill>
                <a:effectLst/>
                <a:latin typeface="+mn-lt"/>
                <a:ea typeface="+mn-ea"/>
                <a:cs typeface="+mn-cs"/>
              </a:rPr>
              <a:t> - технологическая оснастка, автоматизация процессов металлообработки</a:t>
            </a:r>
            <a:endParaRPr lang="ru-RU" i="1" dirty="0" smtClean="0"/>
          </a:p>
          <a:p>
            <a:endParaRPr lang="ru-RU" i="1" dirty="0" smtClean="0"/>
          </a:p>
          <a:p>
            <a:endParaRPr lang="ru-RU" i="1"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ОБЩАЯ цель - создание модели технологической оснастки, которая объединяет в себе все виды оснастки (несмотря на их разнообразия), чтобы пользователи могли отслеживать ВСЕ процессы (жизненные циклы изделии) ТО. </a:t>
            </a:r>
          </a:p>
          <a:p>
            <a:r>
              <a:rPr lang="ru-RU" sz="1200" kern="1200" dirty="0" smtClean="0">
                <a:solidFill>
                  <a:schemeClr val="tx1"/>
                </a:solidFill>
                <a:effectLst/>
                <a:latin typeface="+mn-lt"/>
                <a:ea typeface="+mn-ea"/>
                <a:cs typeface="+mn-cs"/>
              </a:rPr>
              <a:t>Проблемой является отсутствие единой БД и подхода к управлению процессами тех оснастки на Редукторе-ПМ.</a:t>
            </a:r>
          </a:p>
          <a:p>
            <a:r>
              <a:rPr lang="ru-RU" sz="1200" kern="1200" dirty="0" smtClean="0">
                <a:solidFill>
                  <a:schemeClr val="tx1"/>
                </a:solidFill>
                <a:effectLst/>
                <a:latin typeface="+mn-lt"/>
                <a:ea typeface="+mn-ea"/>
                <a:cs typeface="+mn-cs"/>
              </a:rPr>
              <a:t>Но первым моим этапом является обзорным, поиск информации и обзор литературы </a:t>
            </a:r>
            <a:r>
              <a:rPr lang="ru-RU" sz="1200" i="1" kern="1200" dirty="0" smtClean="0">
                <a:solidFill>
                  <a:schemeClr val="tx1"/>
                </a:solidFill>
                <a:effectLst/>
                <a:latin typeface="+mn-lt"/>
                <a:ea typeface="+mn-ea"/>
                <a:cs typeface="+mn-cs"/>
              </a:rPr>
              <a:t>о других моделях используемых на других предприятиях в настоящее время</a:t>
            </a:r>
            <a:r>
              <a:rPr lang="ru-RU" sz="1200" kern="1200" dirty="0" smtClean="0">
                <a:solidFill>
                  <a:schemeClr val="tx1"/>
                </a:solidFill>
                <a:effectLst/>
                <a:latin typeface="+mn-lt"/>
                <a:ea typeface="+mn-ea"/>
                <a:cs typeface="+mn-cs"/>
              </a:rPr>
              <a:t>, и вообще необходимо было первым делом разобраться в терминах машиностроения.</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ОБЩАЯ </a:t>
            </a:r>
            <a:r>
              <a:rPr lang="ru-RU" sz="1200" b="0" i="0" kern="1200" dirty="0" smtClean="0">
                <a:solidFill>
                  <a:schemeClr val="tx1"/>
                </a:solidFill>
                <a:effectLst/>
                <a:latin typeface="+mn-lt"/>
                <a:ea typeface="+mn-ea"/>
                <a:cs typeface="+mn-cs"/>
              </a:rPr>
              <a:t>цель - создание модели </a:t>
            </a:r>
            <a:r>
              <a:rPr lang="ru-RU" sz="1200" b="0" i="0" kern="1200" dirty="0" smtClean="0">
                <a:solidFill>
                  <a:srgbClr val="C00000"/>
                </a:solidFill>
                <a:effectLst/>
                <a:latin typeface="+mn-lt"/>
                <a:ea typeface="+mn-ea"/>
                <a:cs typeface="+mn-cs"/>
              </a:rPr>
              <a:t>тех оснастки, которая объединяет в себе все виды оснастки (несмотря на их разнообразия), чтобы пользователи могли отслеживать ВСЕ процессы (жизненные </a:t>
            </a:r>
            <a:r>
              <a:rPr lang="ru-RU" sz="1200" b="0" i="0" kern="1200" dirty="0" smtClean="0">
                <a:solidFill>
                  <a:schemeClr val="tx1"/>
                </a:solidFill>
                <a:effectLst/>
                <a:latin typeface="+mn-lt"/>
                <a:ea typeface="+mn-ea"/>
                <a:cs typeface="+mn-cs"/>
              </a:rPr>
              <a:t>циклы изделии) тех оснастки. </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Проблема- </a:t>
            </a:r>
            <a:r>
              <a:rPr lang="ru-RU" sz="1200" b="0" i="0" kern="1200" dirty="0" smtClean="0">
                <a:solidFill>
                  <a:srgbClr val="FF0000"/>
                </a:solidFill>
                <a:effectLst/>
                <a:latin typeface="+mn-lt"/>
                <a:ea typeface="+mn-ea"/>
                <a:cs typeface="+mn-cs"/>
              </a:rPr>
              <a:t>отсутствие</a:t>
            </a:r>
            <a:r>
              <a:rPr lang="ru-RU" sz="1200" b="0" i="0" kern="1200" dirty="0" smtClean="0">
                <a:solidFill>
                  <a:schemeClr val="tx1"/>
                </a:solidFill>
                <a:effectLst/>
                <a:latin typeface="+mn-lt"/>
                <a:ea typeface="+mn-ea"/>
                <a:cs typeface="+mn-cs"/>
              </a:rPr>
              <a:t> единой БД и подхода к управлению процессами тех оснастки на Редукторе-ПМ.</a:t>
            </a:r>
          </a:p>
          <a:p>
            <a:endParaRPr lang="ru-RU" sz="1200" b="0" i="1" kern="1200" baseline="0" dirty="0" smtClean="0">
              <a:solidFill>
                <a:srgbClr val="C00000"/>
              </a:solidFill>
              <a:effectLst/>
              <a:latin typeface="+mn-lt"/>
              <a:ea typeface="+mn-ea"/>
              <a:cs typeface="+mn-cs"/>
            </a:endParaRPr>
          </a:p>
          <a:p>
            <a:r>
              <a:rPr lang="ru-RU" sz="1200" b="0" i="1" kern="1200" baseline="0" dirty="0" smtClean="0">
                <a:solidFill>
                  <a:srgbClr val="C00000"/>
                </a:solidFill>
                <a:effectLst/>
                <a:latin typeface="+mn-lt"/>
                <a:ea typeface="+mn-ea"/>
                <a:cs typeface="+mn-cs"/>
              </a:rPr>
              <a:t>1 – </a:t>
            </a:r>
            <a:r>
              <a:rPr lang="ru-RU" sz="1200" b="0" i="1" kern="1200" baseline="0" dirty="0" err="1" smtClean="0">
                <a:solidFill>
                  <a:srgbClr val="C00000"/>
                </a:solidFill>
                <a:effectLst/>
                <a:latin typeface="+mn-lt"/>
                <a:ea typeface="+mn-ea"/>
                <a:cs typeface="+mn-cs"/>
              </a:rPr>
              <a:t>сборно</a:t>
            </a:r>
            <a:r>
              <a:rPr lang="ru-RU" sz="1200" b="0" i="1" kern="1200" baseline="0" dirty="0" smtClean="0">
                <a:solidFill>
                  <a:srgbClr val="C00000"/>
                </a:solidFill>
                <a:effectLst/>
                <a:latin typeface="+mn-lt"/>
                <a:ea typeface="+mn-ea"/>
                <a:cs typeface="+mn-cs"/>
              </a:rPr>
              <a:t> разборные приспособления</a:t>
            </a:r>
          </a:p>
          <a:p>
            <a:endParaRPr lang="ru-RU" i="1" dirty="0" smtClean="0">
              <a:solidFill>
                <a:srgbClr val="C00000"/>
              </a:solidFill>
            </a:endParaRPr>
          </a:p>
          <a:p>
            <a:r>
              <a:rPr lang="ru-RU" b="1" i="0" dirty="0" smtClean="0">
                <a:solidFill>
                  <a:srgbClr val="C00000"/>
                </a:solidFill>
              </a:rPr>
              <a:t>Ты меня</a:t>
            </a:r>
            <a:r>
              <a:rPr lang="ru-RU" b="1" i="0" baseline="0" dirty="0" smtClean="0">
                <a:solidFill>
                  <a:srgbClr val="C00000"/>
                </a:solidFill>
              </a:rPr>
              <a:t> не поняла, этот слайд надо поместить после 7-го слайда «По степени механизации и автоматизации», ибо классификация ТО – это тоже введение.</a:t>
            </a:r>
            <a:endParaRPr lang="ru-RU" b="1" i="0" dirty="0">
              <a:solidFill>
                <a:srgbClr val="C00000"/>
              </a:solidFill>
            </a:endParaRPr>
          </a:p>
        </p:txBody>
      </p:sp>
      <p:sp>
        <p:nvSpPr>
          <p:cNvPr id="4" name="Номер слайда 3"/>
          <p:cNvSpPr>
            <a:spLocks noGrp="1"/>
          </p:cNvSpPr>
          <p:nvPr>
            <p:ph type="sldNum" sz="quarter" idx="10"/>
          </p:nvPr>
        </p:nvSpPr>
        <p:spPr/>
        <p:txBody>
          <a:bodyPr/>
          <a:lstStyle/>
          <a:p>
            <a:fld id="{41C34633-F953-4FCD-8A89-411D4D64A93F}" type="slidenum">
              <a:rPr lang="ru-RU" smtClean="0"/>
              <a:pPr/>
              <a:t>7</a:t>
            </a:fld>
            <a:endParaRPr lang="ru-RU"/>
          </a:p>
        </p:txBody>
      </p:sp>
    </p:spTree>
    <p:extLst>
      <p:ext uri="{BB962C8B-B14F-4D97-AF65-F5344CB8AC3E}">
        <p14:creationId xmlns:p14="http://schemas.microsoft.com/office/powerpoint/2010/main" val="2813051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Создание единой БД является первым шагом в достижении главной цели.  В дальнейшем планируется развивать идею создания некоторой экспертной системы, которая позволяет выбирать наиболее удачные материалы и станки для производства ТО на Редукторе-ПМ.</a:t>
            </a:r>
          </a:p>
          <a:p>
            <a:endParaRPr lang="ru-RU" b="1"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8</a:t>
            </a:fld>
            <a:endParaRPr lang="ru-RU"/>
          </a:p>
        </p:txBody>
      </p:sp>
    </p:spTree>
    <p:extLst>
      <p:ext uri="{BB962C8B-B14F-4D97-AF65-F5344CB8AC3E}">
        <p14:creationId xmlns:p14="http://schemas.microsoft.com/office/powerpoint/2010/main" val="14700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41C34633-F953-4FCD-8A89-411D4D64A93F}"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3748289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378341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81100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166240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408891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61264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357245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35967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156105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264105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06E1B819-B231-4122-8F8A-05B08E5AE1E9}" type="datetimeFigureOut">
              <a:rPr lang="ru-RU" smtClean="0"/>
              <a:pPr/>
              <a:t>20.12.2017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CC6F8CB-919C-499E-AE00-A0D8D11D2534}" type="slidenum">
              <a:rPr lang="ru-RU" smtClean="0"/>
              <a:pPr/>
              <a:t>‹#›</a:t>
            </a:fld>
            <a:endParaRPr lang="ru-RU"/>
          </a:p>
        </p:txBody>
      </p:sp>
    </p:spTree>
    <p:extLst>
      <p:ext uri="{BB962C8B-B14F-4D97-AF65-F5344CB8AC3E}">
        <p14:creationId xmlns:p14="http://schemas.microsoft.com/office/powerpoint/2010/main" val="4706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1B819-B231-4122-8F8A-05B08E5AE1E9}" type="datetimeFigureOut">
              <a:rPr lang="ru-RU" smtClean="0"/>
              <a:pPr/>
              <a:t>20.12.2017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6F8CB-919C-499E-AE00-A0D8D11D2534}" type="slidenum">
              <a:rPr lang="ru-RU" smtClean="0"/>
              <a:pPr/>
              <a:t>‹#›</a:t>
            </a:fld>
            <a:endParaRPr lang="ru-RU"/>
          </a:p>
        </p:txBody>
      </p:sp>
    </p:spTree>
    <p:extLst>
      <p:ext uri="{BB962C8B-B14F-4D97-AF65-F5344CB8AC3E}">
        <p14:creationId xmlns:p14="http://schemas.microsoft.com/office/powerpoint/2010/main" val="2524221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27584" y="1772816"/>
            <a:ext cx="7772400" cy="2562722"/>
          </a:xfrm>
        </p:spPr>
        <p:txBody>
          <a:bodyPr>
            <a:normAutofit fontScale="90000"/>
          </a:bodyPr>
          <a:lstStyle/>
          <a:p>
            <a:r>
              <a:rPr lang="ru-RU" dirty="0" smtClean="0"/>
              <a:t>Разработка общего подхода управления всеми видами технологической оснастки</a:t>
            </a:r>
            <a:r>
              <a:rPr lang="ru-RU" sz="3100" dirty="0" smtClean="0"/>
              <a:t>, </a:t>
            </a:r>
            <a:r>
              <a:rPr lang="ru-RU" dirty="0"/>
              <a:t>и</a:t>
            </a:r>
            <a:r>
              <a:rPr lang="ru-RU" dirty="0" smtClean="0"/>
              <a:t>спользуемых на Редуктор-ПМ</a:t>
            </a:r>
            <a:endParaRPr lang="ru-RU" dirty="0"/>
          </a:p>
        </p:txBody>
      </p:sp>
      <p:sp>
        <p:nvSpPr>
          <p:cNvPr id="3" name="Подзаголовок 2"/>
          <p:cNvSpPr>
            <a:spLocks noGrp="1"/>
          </p:cNvSpPr>
          <p:nvPr>
            <p:ph type="subTitle" idx="1"/>
          </p:nvPr>
        </p:nvSpPr>
        <p:spPr>
          <a:xfrm>
            <a:off x="5220072" y="4509120"/>
            <a:ext cx="3672408" cy="2160240"/>
          </a:xfrm>
        </p:spPr>
        <p:txBody>
          <a:bodyPr>
            <a:normAutofit/>
          </a:bodyPr>
          <a:lstStyle/>
          <a:p>
            <a:pPr algn="l"/>
            <a:r>
              <a:rPr lang="ru-RU" sz="2000" dirty="0" smtClean="0">
                <a:solidFill>
                  <a:schemeClr val="tx1"/>
                </a:solidFill>
              </a:rPr>
              <a:t>Выполнила студентка </a:t>
            </a:r>
          </a:p>
          <a:p>
            <a:pPr algn="l"/>
            <a:r>
              <a:rPr lang="ru-RU" sz="2000" dirty="0" smtClean="0">
                <a:solidFill>
                  <a:schemeClr val="tx1"/>
                </a:solidFill>
              </a:rPr>
              <a:t>гр. ИТСИ-17-1м </a:t>
            </a:r>
          </a:p>
          <a:p>
            <a:pPr algn="l"/>
            <a:r>
              <a:rPr lang="ru-RU" sz="2000" dirty="0" smtClean="0">
                <a:solidFill>
                  <a:schemeClr val="tx1"/>
                </a:solidFill>
              </a:rPr>
              <a:t>Боталова Ю.Е.</a:t>
            </a:r>
          </a:p>
          <a:p>
            <a:pPr algn="l"/>
            <a:r>
              <a:rPr lang="ru-RU" sz="2000" dirty="0" smtClean="0">
                <a:solidFill>
                  <a:schemeClr val="tx1"/>
                </a:solidFill>
              </a:rPr>
              <a:t>Научный руководитель:</a:t>
            </a:r>
          </a:p>
          <a:p>
            <a:pPr algn="l"/>
            <a:r>
              <a:rPr lang="ru-RU" sz="2000" dirty="0" smtClean="0">
                <a:solidFill>
                  <a:schemeClr val="tx1"/>
                </a:solidFill>
              </a:rPr>
              <a:t>проф., д.т.н. Столбов В.Ю.</a:t>
            </a:r>
            <a:endParaRPr lang="ru-RU" sz="2000" dirty="0">
              <a:solidFill>
                <a:schemeClr val="tx1"/>
              </a:solidFill>
            </a:endParaRPr>
          </a:p>
        </p:txBody>
      </p:sp>
      <p:pic>
        <p:nvPicPr>
          <p:cNvPr id="204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5774" y="222492"/>
            <a:ext cx="1017389" cy="10539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08520" y="54694"/>
            <a:ext cx="9396536"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0850" algn="ctr" fontAlgn="base">
              <a:spcBef>
                <a:spcPct val="0"/>
              </a:spcBef>
              <a:spcAft>
                <a:spcPct val="0"/>
              </a:spcAft>
            </a:pPr>
            <a:r>
              <a:rPr kumimoji="0" lang="ru-RU" alt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Министерство образования и науки Российской Федерации</a:t>
            </a:r>
            <a:endParaRPr kumimoji="0" lang="ru-RU" altLang="ru-RU" sz="1200" b="0" i="0" u="none" strike="noStrike" cap="none" normalizeH="0" baseline="0" dirty="0" smtClean="0">
              <a:ln>
                <a:noFill/>
              </a:ln>
              <a:solidFill>
                <a:schemeClr val="tx1"/>
              </a:solidFill>
              <a:effectLst/>
              <a:latin typeface="Arial" pitchFamily="34" charset="0"/>
              <a:cs typeface="Arial" pitchFamily="34" charset="0"/>
            </a:endParaRPr>
          </a:p>
          <a:p>
            <a:pPr lvl="0" indent="450850" algn="ctr" eaLnBrk="0" fontAlgn="base" hangingPunct="0">
              <a:spcBef>
                <a:spcPct val="0"/>
              </a:spcBef>
              <a:spcAft>
                <a:spcPct val="0"/>
              </a:spcAft>
            </a:pPr>
            <a:r>
              <a:rPr kumimoji="0" lang="ru-RU" alt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Федеральное государственное бюджетное образовательное учреждение</a:t>
            </a:r>
            <a:endParaRPr kumimoji="0" lang="ru-RU" alt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высшего образования</a:t>
            </a:r>
            <a:endParaRPr kumimoji="0" lang="ru-RU" altLang="ru-RU"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Пермский национальный исследовательский</a:t>
            </a:r>
            <a:endParaRPr kumimoji="0" lang="ru-RU" alt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политехнический университет</a:t>
            </a:r>
            <a:endParaRPr kumimoji="0" lang="ru-RU" alt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Факультет прикладной математики и механики</a:t>
            </a:r>
            <a:endParaRPr kumimoji="0" lang="ru-RU" altLang="ru-RU"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Кафедра «Вычислительная математика и механика»</a:t>
            </a:r>
            <a:endParaRPr kumimoji="0" lang="ru-RU" altLang="ru-RU"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15242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02975" y="152328"/>
            <a:ext cx="7776864" cy="936104"/>
          </a:xfrm>
        </p:spPr>
        <p:txBody>
          <a:bodyPr>
            <a:normAutofit/>
          </a:bodyPr>
          <a:lstStyle/>
          <a:p>
            <a:pPr marL="0" indent="0" algn="just">
              <a:buNone/>
            </a:pPr>
            <a:r>
              <a:rPr lang="ru-RU" sz="4400" b="1" dirty="0" smtClean="0"/>
              <a:t>Технологическая оснастка (ТО)</a:t>
            </a:r>
          </a:p>
        </p:txBody>
      </p:sp>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3861048"/>
            <a:ext cx="5364088"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Прямоугольник 4"/>
          <p:cNvSpPr/>
          <p:nvPr/>
        </p:nvSpPr>
        <p:spPr>
          <a:xfrm>
            <a:off x="424861" y="908720"/>
            <a:ext cx="8546159" cy="3413883"/>
          </a:xfrm>
          <a:prstGeom prst="rect">
            <a:avLst/>
          </a:prstGeom>
        </p:spPr>
        <p:txBody>
          <a:bodyPr wrap="square">
            <a:spAutoFit/>
          </a:bodyPr>
          <a:lstStyle/>
          <a:p>
            <a:pPr algn="just"/>
            <a:r>
              <a:rPr lang="ru-RU" sz="3200" dirty="0" smtClean="0"/>
              <a:t>Совокупность </a:t>
            </a:r>
            <a:r>
              <a:rPr lang="ru-RU" sz="3200" dirty="0"/>
              <a:t>приспособлений для установки и закрепления заготовок и инструмента, выполнения сборочных операций, транспортирования заготовок, полуфабрикатов, деталей или изделий. </a:t>
            </a:r>
          </a:p>
          <a:p>
            <a:pPr>
              <a:lnSpc>
                <a:spcPct val="70000"/>
              </a:lnSpc>
            </a:pPr>
            <a:endParaRPr lang="ru-RU" sz="3200" dirty="0"/>
          </a:p>
        </p:txBody>
      </p:sp>
    </p:spTree>
    <p:extLst>
      <p:ext uri="{BB962C8B-B14F-4D97-AF65-F5344CB8AC3E}">
        <p14:creationId xmlns:p14="http://schemas.microsoft.com/office/powerpoint/2010/main" val="2187952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Классификация ТО</a:t>
            </a:r>
            <a:endParaRPr lang="ru-RU" b="1" dirty="0"/>
          </a:p>
        </p:txBody>
      </p:sp>
      <p:sp>
        <p:nvSpPr>
          <p:cNvPr id="3" name="Объект 2"/>
          <p:cNvSpPr>
            <a:spLocks noGrp="1"/>
          </p:cNvSpPr>
          <p:nvPr>
            <p:ph idx="1"/>
          </p:nvPr>
        </p:nvSpPr>
        <p:spPr>
          <a:xfrm>
            <a:off x="179512" y="1379909"/>
            <a:ext cx="6635080" cy="5001419"/>
          </a:xfrm>
        </p:spPr>
        <p:txBody>
          <a:bodyPr/>
          <a:lstStyle/>
          <a:p>
            <a:pPr marL="0" indent="0">
              <a:buNone/>
            </a:pPr>
            <a:r>
              <a:rPr lang="ru-RU" dirty="0" smtClean="0"/>
              <a:t>ТО классифицируется по трём основным признакам:</a:t>
            </a:r>
          </a:p>
          <a:p>
            <a:r>
              <a:rPr lang="ru-RU" dirty="0" smtClean="0"/>
              <a:t>По целевому назначению</a:t>
            </a:r>
          </a:p>
          <a:p>
            <a:r>
              <a:rPr lang="ru-RU" dirty="0" smtClean="0"/>
              <a:t>По степени специализации</a:t>
            </a:r>
          </a:p>
          <a:p>
            <a:r>
              <a:rPr lang="ru-RU" dirty="0" smtClean="0"/>
              <a:t>По степени механизации и автоматизации</a:t>
            </a:r>
            <a:endParaRPr lang="ru-RU" dirty="0"/>
          </a:p>
        </p:txBody>
      </p:sp>
      <p:pic>
        <p:nvPicPr>
          <p:cNvPr id="7170" name="Picture 2" descr="Картинки по запросу классификация технологическая оснастк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4653136"/>
            <a:ext cx="3286125" cy="204787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Картинки по запросу классификация технологической оснастки"/>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1148" y="1976264"/>
            <a:ext cx="3656682" cy="4869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99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229600" cy="1143000"/>
          </a:xfrm>
        </p:spPr>
        <p:txBody>
          <a:bodyPr/>
          <a:lstStyle/>
          <a:p>
            <a:r>
              <a:rPr lang="ru-RU" b="1" dirty="0" smtClean="0"/>
              <a:t>По целевому назначению</a:t>
            </a:r>
            <a:endParaRPr lang="ru-RU" b="1" dirty="0"/>
          </a:p>
        </p:txBody>
      </p:sp>
      <p:sp>
        <p:nvSpPr>
          <p:cNvPr id="3" name="Объект 2"/>
          <p:cNvSpPr>
            <a:spLocks noGrp="1"/>
          </p:cNvSpPr>
          <p:nvPr>
            <p:ph idx="1"/>
          </p:nvPr>
        </p:nvSpPr>
        <p:spPr>
          <a:xfrm>
            <a:off x="323528" y="1124744"/>
            <a:ext cx="5842992" cy="4637112"/>
          </a:xfrm>
        </p:spPr>
        <p:txBody>
          <a:bodyPr>
            <a:noAutofit/>
          </a:bodyPr>
          <a:lstStyle/>
          <a:p>
            <a:pPr marL="514350" indent="-514350">
              <a:buAutoNum type="arabicPeriod"/>
            </a:pPr>
            <a:r>
              <a:rPr lang="ru-RU" dirty="0" smtClean="0"/>
              <a:t>Станочные приспособления </a:t>
            </a:r>
          </a:p>
          <a:p>
            <a:pPr marL="514350" indent="-514350">
              <a:buAutoNum type="arabicPeriod"/>
            </a:pPr>
            <a:r>
              <a:rPr lang="ru-RU" dirty="0" smtClean="0"/>
              <a:t>Приспособления для крепления рабочих инструментов </a:t>
            </a:r>
          </a:p>
          <a:p>
            <a:pPr marL="514350" indent="-514350">
              <a:buAutoNum type="arabicPeriod"/>
            </a:pPr>
            <a:r>
              <a:rPr lang="ru-RU" dirty="0" smtClean="0"/>
              <a:t>Сборочные приспособления </a:t>
            </a:r>
          </a:p>
          <a:p>
            <a:pPr marL="514350" indent="-514350">
              <a:buAutoNum type="arabicPeriod"/>
            </a:pPr>
            <a:r>
              <a:rPr lang="ru-RU" dirty="0" smtClean="0"/>
              <a:t>Контрольные приспособления</a:t>
            </a:r>
          </a:p>
          <a:p>
            <a:pPr marL="514350" indent="-514350">
              <a:buAutoNum type="arabicPeriod"/>
            </a:pPr>
            <a:r>
              <a:rPr lang="ru-RU" dirty="0" smtClean="0"/>
              <a:t>Приспособления для захвата, перемещения и перевертывания заготовок</a:t>
            </a:r>
            <a:endParaRPr lang="ru-RU" dirty="0"/>
          </a:p>
        </p:txBody>
      </p:sp>
      <p:pic>
        <p:nvPicPr>
          <p:cNvPr id="4" name="Picture 4" descr="Картинки по запросу ручная технологическая оснастк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4365104"/>
            <a:ext cx="2688299" cy="201622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Картинки по запросу станочное приспособление"/>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3575" y="943617"/>
            <a:ext cx="336037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04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По степени специализации</a:t>
            </a:r>
            <a:endParaRPr lang="ru-RU" b="1" dirty="0"/>
          </a:p>
        </p:txBody>
      </p:sp>
      <p:sp>
        <p:nvSpPr>
          <p:cNvPr id="3" name="Объект 2"/>
          <p:cNvSpPr>
            <a:spLocks noGrp="1"/>
          </p:cNvSpPr>
          <p:nvPr>
            <p:ph idx="1"/>
          </p:nvPr>
        </p:nvSpPr>
        <p:spPr>
          <a:xfrm>
            <a:off x="457200" y="1600201"/>
            <a:ext cx="8229600" cy="2260848"/>
          </a:xfrm>
        </p:spPr>
        <p:txBody>
          <a:bodyPr/>
          <a:lstStyle/>
          <a:p>
            <a:pPr marL="0" indent="0">
              <a:buNone/>
            </a:pPr>
            <a:r>
              <a:rPr lang="ru-RU" dirty="0" smtClean="0"/>
              <a:t>1. Универсальные </a:t>
            </a:r>
          </a:p>
          <a:p>
            <a:pPr marL="0" indent="0">
              <a:buNone/>
            </a:pPr>
            <a:r>
              <a:rPr lang="ru-RU" dirty="0" smtClean="0"/>
              <a:t>2. Специализированные</a:t>
            </a:r>
          </a:p>
          <a:p>
            <a:pPr marL="0" indent="0">
              <a:buNone/>
            </a:pPr>
            <a:r>
              <a:rPr lang="ru-RU" dirty="0" smtClean="0"/>
              <a:t>3. Специальные</a:t>
            </a:r>
            <a:endParaRPr lang="ru-RU" dirty="0"/>
          </a:p>
        </p:txBody>
      </p:sp>
      <p:pic>
        <p:nvPicPr>
          <p:cNvPr id="5124" name="Picture 4" descr="Картинки по запросу специальные приспособления технологической оснастки"/>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4694" y="3438265"/>
            <a:ext cx="3860725" cy="2773287"/>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3501008"/>
            <a:ext cx="4286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604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b="1" dirty="0" smtClean="0"/>
              <a:t>По степени механизации и автоматизации</a:t>
            </a:r>
            <a:endParaRPr lang="ru-RU" b="1" dirty="0"/>
          </a:p>
        </p:txBody>
      </p:sp>
      <p:sp>
        <p:nvSpPr>
          <p:cNvPr id="3" name="Объект 2"/>
          <p:cNvSpPr>
            <a:spLocks noGrp="1"/>
          </p:cNvSpPr>
          <p:nvPr>
            <p:ph idx="1"/>
          </p:nvPr>
        </p:nvSpPr>
        <p:spPr/>
        <p:txBody>
          <a:bodyPr/>
          <a:lstStyle/>
          <a:p>
            <a:pPr marL="514350" indent="-514350">
              <a:buAutoNum type="arabicPeriod"/>
            </a:pPr>
            <a:r>
              <a:rPr lang="ru-RU" dirty="0" smtClean="0"/>
              <a:t>Ручные </a:t>
            </a:r>
          </a:p>
          <a:p>
            <a:pPr marL="514350" indent="-514350">
              <a:buAutoNum type="arabicPeriod"/>
            </a:pPr>
            <a:r>
              <a:rPr lang="ru-RU" dirty="0" smtClean="0"/>
              <a:t>Механизированные</a:t>
            </a:r>
          </a:p>
          <a:p>
            <a:pPr marL="514350" indent="-514350">
              <a:buAutoNum type="arabicPeriod"/>
            </a:pPr>
            <a:r>
              <a:rPr lang="ru-RU" dirty="0" smtClean="0"/>
              <a:t>Полуавтоматические</a:t>
            </a:r>
          </a:p>
          <a:p>
            <a:pPr marL="514350" indent="-514350">
              <a:buAutoNum type="arabicPeriod"/>
            </a:pPr>
            <a:r>
              <a:rPr lang="ru-RU" dirty="0" smtClean="0"/>
              <a:t>Автоматические</a:t>
            </a:r>
            <a:endParaRPr lang="ru-RU" dirty="0"/>
          </a:p>
        </p:txBody>
      </p:sp>
      <p:pic>
        <p:nvPicPr>
          <p:cNvPr id="6152" name="Picture 8" descr="Картинки по запросу автоматическая  технологическая оснастка"/>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3852682"/>
            <a:ext cx="8532440" cy="299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74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9523" y="28219"/>
            <a:ext cx="8229600" cy="1143000"/>
          </a:xfrm>
        </p:spPr>
        <p:txBody>
          <a:bodyPr/>
          <a:lstStyle/>
          <a:p>
            <a:r>
              <a:rPr lang="ru-RU" b="1" dirty="0" smtClean="0"/>
              <a:t>Цель работы</a:t>
            </a:r>
            <a:endParaRPr lang="ru-RU" b="1" dirty="0"/>
          </a:p>
        </p:txBody>
      </p:sp>
      <p:sp>
        <p:nvSpPr>
          <p:cNvPr id="3" name="Объект 2"/>
          <p:cNvSpPr>
            <a:spLocks noGrp="1"/>
          </p:cNvSpPr>
          <p:nvPr>
            <p:ph idx="1"/>
          </p:nvPr>
        </p:nvSpPr>
        <p:spPr>
          <a:xfrm>
            <a:off x="251520" y="1052736"/>
            <a:ext cx="4968552" cy="5616624"/>
          </a:xfrm>
        </p:spPr>
        <p:txBody>
          <a:bodyPr>
            <a:normAutofit fontScale="92500" lnSpcReduction="20000"/>
          </a:bodyPr>
          <a:lstStyle/>
          <a:p>
            <a:pPr algn="just"/>
            <a:r>
              <a:rPr lang="ru-RU" dirty="0"/>
              <a:t> </a:t>
            </a:r>
            <a:r>
              <a:rPr lang="ru-RU" dirty="0" smtClean="0"/>
              <a:t>Создание </a:t>
            </a:r>
            <a:r>
              <a:rPr lang="ru-RU" dirty="0"/>
              <a:t>модели </a:t>
            </a:r>
            <a:r>
              <a:rPr lang="ru-RU" dirty="0" smtClean="0"/>
              <a:t>ТО, </a:t>
            </a:r>
            <a:r>
              <a:rPr lang="ru-RU" dirty="0"/>
              <a:t>которая объединяет в себе все виды оснастки (несмотря на их </a:t>
            </a:r>
            <a:r>
              <a:rPr lang="ru-RU" dirty="0" smtClean="0"/>
              <a:t>разнообрази</a:t>
            </a:r>
            <a:r>
              <a:rPr lang="ru-RU" dirty="0"/>
              <a:t>е</a:t>
            </a:r>
            <a:r>
              <a:rPr lang="ru-RU" dirty="0" smtClean="0"/>
              <a:t>), </a:t>
            </a:r>
            <a:r>
              <a:rPr lang="ru-RU" dirty="0"/>
              <a:t>чтобы пользователи могли отслеживать </a:t>
            </a:r>
            <a:r>
              <a:rPr lang="ru-RU" dirty="0" smtClean="0"/>
              <a:t>ВСЕ процессы ТО (жизненные циклы изделий)</a:t>
            </a:r>
          </a:p>
          <a:p>
            <a:pPr algn="just"/>
            <a:r>
              <a:rPr lang="ru-RU" dirty="0" smtClean="0"/>
              <a:t>Проблема - </a:t>
            </a:r>
            <a:r>
              <a:rPr lang="ru-RU" dirty="0">
                <a:solidFill>
                  <a:srgbClr val="FF0000"/>
                </a:solidFill>
              </a:rPr>
              <a:t>отсутствие</a:t>
            </a:r>
            <a:r>
              <a:rPr lang="ru-RU" dirty="0"/>
              <a:t> единой БД и </a:t>
            </a:r>
            <a:r>
              <a:rPr lang="ru-RU" dirty="0" smtClean="0"/>
              <a:t>единого подхода </a:t>
            </a:r>
            <a:r>
              <a:rPr lang="ru-RU" dirty="0"/>
              <a:t>к управлению процессами </a:t>
            </a:r>
            <a:r>
              <a:rPr lang="ru-RU" dirty="0" smtClean="0"/>
              <a:t>ТО на Редуктор-ПМ.</a:t>
            </a:r>
            <a:endParaRPr lang="ru-RU" dirty="0"/>
          </a:p>
        </p:txBody>
      </p:sp>
      <p:pic>
        <p:nvPicPr>
          <p:cNvPr id="4" name="Picture 2" descr="Картинки по запросу технологическая оснастка виды"/>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5460" y="4125645"/>
            <a:ext cx="3605841" cy="211166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Картинки по запросу технологическая оснастка виды"/>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6325" y="1556792"/>
            <a:ext cx="3614976" cy="223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271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Заключение</a:t>
            </a:r>
            <a:endParaRPr lang="ru-RU" b="1" dirty="0"/>
          </a:p>
        </p:txBody>
      </p:sp>
      <p:sp>
        <p:nvSpPr>
          <p:cNvPr id="3" name="Объект 2"/>
          <p:cNvSpPr>
            <a:spLocks noGrp="1"/>
          </p:cNvSpPr>
          <p:nvPr>
            <p:ph idx="1"/>
          </p:nvPr>
        </p:nvSpPr>
        <p:spPr>
          <a:xfrm>
            <a:off x="611560" y="1556792"/>
            <a:ext cx="8229600" cy="4525963"/>
          </a:xfrm>
        </p:spPr>
        <p:txBody>
          <a:bodyPr/>
          <a:lstStyle/>
          <a:p>
            <a:pPr marL="0" indent="0" algn="just">
              <a:buNone/>
            </a:pPr>
            <a:r>
              <a:rPr lang="ru-RU" dirty="0" smtClean="0"/>
              <a:t>Создание единой БД является первым шагом в достижении главной цели. </a:t>
            </a:r>
            <a:r>
              <a:rPr lang="ru-RU" dirty="0"/>
              <a:t> </a:t>
            </a:r>
            <a:r>
              <a:rPr lang="ru-RU" dirty="0" smtClean="0"/>
              <a:t>В дальнейшем планируется развивать </a:t>
            </a:r>
            <a:r>
              <a:rPr lang="ru-RU" dirty="0"/>
              <a:t>идею создания </a:t>
            </a:r>
            <a:r>
              <a:rPr lang="ru-RU" dirty="0" smtClean="0"/>
              <a:t>некоторой экспертной </a:t>
            </a:r>
            <a:r>
              <a:rPr lang="ru-RU" dirty="0"/>
              <a:t>системы, которая позволяет </a:t>
            </a:r>
            <a:r>
              <a:rPr lang="ru-RU" dirty="0" smtClean="0"/>
              <a:t>выбирать наиболее удачные материалы и станки для производства ТО на Редукторе-ПМ.</a:t>
            </a:r>
            <a:endParaRPr lang="ru-RU" dirty="0"/>
          </a:p>
        </p:txBody>
      </p:sp>
    </p:spTree>
    <p:extLst>
      <p:ext uri="{BB962C8B-B14F-4D97-AF65-F5344CB8AC3E}">
        <p14:creationId xmlns:p14="http://schemas.microsoft.com/office/powerpoint/2010/main" val="248807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36912"/>
            <a:ext cx="8229600" cy="1143000"/>
          </a:xfrm>
        </p:spPr>
        <p:txBody>
          <a:bodyPr/>
          <a:lstStyle/>
          <a:p>
            <a:r>
              <a:rPr lang="ru-RU" b="1" dirty="0" smtClean="0"/>
              <a:t>Спасибо за внимание!</a:t>
            </a:r>
            <a:endParaRPr lang="ru-RU" b="1" dirty="0"/>
          </a:p>
        </p:txBody>
      </p:sp>
      <p:sp>
        <p:nvSpPr>
          <p:cNvPr id="3" name="Объект 2"/>
          <p:cNvSpPr>
            <a:spLocks noGrp="1"/>
          </p:cNvSpPr>
          <p:nvPr>
            <p:ph idx="1"/>
          </p:nvPr>
        </p:nvSpPr>
        <p:spPr>
          <a:xfrm>
            <a:off x="4716016" y="5301208"/>
            <a:ext cx="4896544" cy="1224136"/>
          </a:xfrm>
        </p:spPr>
        <p:txBody>
          <a:bodyPr>
            <a:normAutofit fontScale="92500" lnSpcReduction="10000"/>
          </a:bodyPr>
          <a:lstStyle/>
          <a:p>
            <a:pPr marL="0" indent="0">
              <a:buNone/>
            </a:pPr>
            <a:r>
              <a:rPr lang="ru-RU" sz="2400" dirty="0" smtClean="0"/>
              <a:t>Студентка ИТСИ-17-1м</a:t>
            </a:r>
          </a:p>
          <a:p>
            <a:pPr marL="0" indent="0">
              <a:buNone/>
            </a:pPr>
            <a:r>
              <a:rPr lang="ru-RU" sz="2400" dirty="0" smtClean="0"/>
              <a:t>Боталова Юлия</a:t>
            </a:r>
          </a:p>
          <a:p>
            <a:pPr marL="0" indent="0">
              <a:buNone/>
            </a:pPr>
            <a:r>
              <a:rPr lang="en-US" sz="2400" dirty="0" smtClean="0"/>
              <a:t>E-mail: botalowa.yu@yandex.ru</a:t>
            </a:r>
            <a:endParaRPr lang="ru-RU" sz="2400" dirty="0"/>
          </a:p>
        </p:txBody>
      </p:sp>
    </p:spTree>
    <p:extLst>
      <p:ext uri="{BB962C8B-B14F-4D97-AF65-F5344CB8AC3E}">
        <p14:creationId xmlns:p14="http://schemas.microsoft.com/office/powerpoint/2010/main" val="8427593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842</Words>
  <Application>Microsoft Office PowerPoint</Application>
  <PresentationFormat>Экран (4:3)</PresentationFormat>
  <Paragraphs>114</Paragraphs>
  <Slides>9</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Тема Office</vt:lpstr>
      <vt:lpstr>Разработка общего подхода управления всеми видами технологической оснастки, используемых на Редуктор-ПМ</vt:lpstr>
      <vt:lpstr>Презентация PowerPoint</vt:lpstr>
      <vt:lpstr>Классификация ТО</vt:lpstr>
      <vt:lpstr>По целевому назначению</vt:lpstr>
      <vt:lpstr>По степени специализации</vt:lpstr>
      <vt:lpstr>По степени механизации и автоматизации</vt:lpstr>
      <vt:lpstr>Цель работы</vt:lpstr>
      <vt:lpstr>Заключение</vt:lpstr>
      <vt:lpstr>Спасибо за внимание!</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38</cp:revision>
  <dcterms:created xsi:type="dcterms:W3CDTF">2017-12-17T18:14:15Z</dcterms:created>
  <dcterms:modified xsi:type="dcterms:W3CDTF">2017-12-19T19:34:15Z</dcterms:modified>
</cp:coreProperties>
</file>