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79" r:id="rId4"/>
    <p:sldId id="283" r:id="rId5"/>
    <p:sldId id="280" r:id="rId6"/>
    <p:sldId id="281" r:id="rId7"/>
    <p:sldId id="275" r:id="rId8"/>
    <p:sldId id="276" r:id="rId9"/>
    <p:sldId id="277" r:id="rId10"/>
    <p:sldId id="282" r:id="rId11"/>
    <p:sldId id="284" r:id="rId12"/>
    <p:sldId id="285" r:id="rId13"/>
    <p:sldId id="286" r:id="rId14"/>
    <p:sldId id="274" r:id="rId15"/>
    <p:sldId id="258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23" autoAdjust="0"/>
  </p:normalViewPr>
  <p:slideViewPr>
    <p:cSldViewPr>
      <p:cViewPr varScale="1">
        <p:scale>
          <a:sx n="63" d="100"/>
          <a:sy n="63" d="100"/>
        </p:scale>
        <p:origin x="-15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BF514-3F67-4D35-A89C-255D561CA3F4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17611-21B7-474E-A55D-EF90E5AE3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меня зовут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Боталова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Юлия, студентка группы ИТСИ-17-1м и тема моей магистерской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диссертации:Разработка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общего подхода управления всеми видами технологической оснастки, используемых на предприятии «Редуктор-ПМ»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307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начала определимся с термином технологической оснастки.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- Совокупность приспособлений для установки и закрепления заготовок и инструмента, выполнения сборочных операций, транспортирования заготовок, полуфабрикатов, деталей или изделий.</a:t>
            </a: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Использование </a:t>
            </a:r>
            <a:r>
              <a:rPr lang="ru-RU" sz="1200" dirty="0" smtClean="0"/>
              <a:t>оснастки позволяет осуществлять дополнительную или специальную обработку и/или доработку выпускаемых изделий.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Рисунок-</a:t>
            </a:r>
            <a:r>
              <a:rPr lang="ru-RU" sz="1200" baseline="0" dirty="0" smtClean="0"/>
              <a:t> технологическая оснастка бурильной колонны.</a:t>
            </a:r>
            <a:endParaRPr lang="ru-RU" sz="1200" dirty="0" smtClean="0"/>
          </a:p>
          <a:p>
            <a:endParaRPr lang="ru-RU" i="1" dirty="0" smtClean="0"/>
          </a:p>
          <a:p>
            <a:endParaRPr lang="ru-RU" i="1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34633-F953-4FCD-8A89-411D4D64A93F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Общей целью работы является создание общего подхода управления всеми видами технологической оснастки, используемых на предприятии Редуктор-ПМ.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Проблемой является отсутствие единой БД и единого подхода к управлению процессами ТО на Редуктор-ПМ.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Предпосылк</a:t>
            </a:r>
            <a:r>
              <a:rPr lang="ru-RU" dirty="0" smtClean="0"/>
              <a:t>ами создания</a:t>
            </a:r>
            <a:r>
              <a:rPr lang="ru-RU" baseline="0" dirty="0" smtClean="0"/>
              <a:t> системы являются:</a:t>
            </a:r>
            <a:endParaRPr lang="ru-RU" dirty="0" smtClean="0"/>
          </a:p>
          <a:p>
            <a:endParaRPr lang="ru-RU" dirty="0" smtClean="0"/>
          </a:p>
          <a:p>
            <a:pPr algn="just"/>
            <a:r>
              <a:rPr lang="ru-RU" dirty="0" smtClean="0"/>
              <a:t>Отсутствие полной технической информации о ТО </a:t>
            </a:r>
          </a:p>
          <a:p>
            <a:pPr algn="just"/>
            <a:r>
              <a:rPr lang="ru-RU" dirty="0" smtClean="0"/>
              <a:t>Временные затраты кладовщиков, конструкторов, технологов, программистов на взаимодействие между собой</a:t>
            </a:r>
          </a:p>
          <a:p>
            <a:pPr algn="just"/>
            <a:r>
              <a:rPr lang="ru-RU" dirty="0" smtClean="0"/>
              <a:t>Временные затраты на добавление, изменение, согласование разной документации</a:t>
            </a:r>
          </a:p>
          <a:p>
            <a:pPr algn="just"/>
            <a:r>
              <a:rPr lang="ru-RU" dirty="0" smtClean="0"/>
              <a:t>Большие складские площади</a:t>
            </a:r>
          </a:p>
          <a:p>
            <a:pPr algn="just"/>
            <a:r>
              <a:rPr lang="ru-RU" dirty="0" smtClean="0"/>
              <a:t>Небрежное отношение рабочих к ТО</a:t>
            </a:r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596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Задачи передо мной стояли следующие: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Разобраться с предметной областью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Создать классификатор ТО. Что значит создать? Узнать, какие методы обработки металлов существуют на предприятии, какие операции обработки металлов производят, также распределить всю имеющуюся ТО по типам и видам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Спроектировать базу данных для хранения всей информации о ТО и о дополнительном материала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Спроектировать интерфейс системы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Разработать модуль системы по заполнению информации в базу данных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350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Существует альтернативная система </a:t>
            </a:r>
            <a:r>
              <a:rPr lang="en-US" dirty="0" smtClean="0">
                <a:effectLst/>
              </a:rPr>
              <a:t>Inter</a:t>
            </a:r>
            <a:r>
              <a:rPr lang="ru-RU" dirty="0" smtClean="0">
                <a:effectLst/>
              </a:rPr>
              <a:t>..</a:t>
            </a:r>
          </a:p>
          <a:p>
            <a:r>
              <a:rPr lang="ru-RU" dirty="0" smtClean="0">
                <a:effectLst/>
              </a:rPr>
              <a:t>На примере экспертной системы </a:t>
            </a:r>
            <a:r>
              <a:rPr lang="en-US" dirty="0" smtClean="0">
                <a:effectLst/>
              </a:rPr>
              <a:t>Inter</a:t>
            </a:r>
            <a:r>
              <a:rPr lang="ru-RU" dirty="0" smtClean="0">
                <a:effectLst/>
              </a:rPr>
              <a:t> [5] можно увидеть, что для каждого приспособления прописываются определённые параметры (рисунок 1), благодаря которым в базе знаний прописываются правила (рисунок 2).</a:t>
            </a:r>
          </a:p>
          <a:p>
            <a:r>
              <a:rPr lang="ru-RU" dirty="0" smtClean="0">
                <a:effectLst/>
              </a:rPr>
              <a:t>В</a:t>
            </a:r>
            <a:r>
              <a:rPr lang="ru-RU" baseline="0" dirty="0" smtClean="0">
                <a:effectLst/>
              </a:rPr>
              <a:t> чем будет уникальность нашей системы?</a:t>
            </a:r>
            <a:r>
              <a:rPr lang="ru-RU" dirty="0" smtClean="0">
                <a:effectLst/>
              </a:rPr>
              <a:t> Что она будет предназначаться для предприятия «Редуктор-ПМ».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400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любого приспособления есть свои параметры, своя последовательность действий, нужны определённые станки и цех при создании. Одни параметры можно измерить, другие рассчитать, а третьи вообще могут быть не известны. Чтобы описать весь этот алгоритм действий, необходимо создать метод автоматического подбора технологической оснастки для производства проектируемого приспособления.</a:t>
            </a:r>
          </a:p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Содержательная постановка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Найти метод, который позволяет автоматически подбирать технологическую оснастку для производства, если она имеется в наличии. Если таковой нет, то вести подбор так, чтоб проектируемая модель технологической оснастки была максимально близка к необходимой технологической оснастке.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337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Неполный список требований</a:t>
            </a:r>
            <a:r>
              <a:rPr lang="ru-RU" baseline="0" dirty="0" smtClean="0"/>
              <a:t> к системе перечислены на слайде. Отмечу то, что требования касаются электронного ведения документооборота – согласование, формирование, ведения электронного справочника. Также автоматизации подбора и поиска ТО. Оптимизации хранения и закупок.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62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предприятии выделено 8 методов обработки металлов, по которым далее будут распределяться ТО: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литьём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металлов давлением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металлов резанием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Сварка металлов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Измерение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Крепление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Ручная обработка металлов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Автоматизация ручного труда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каждому из методов относятся определенные операции, всего их 36. Например, обработка металлов давлением включает в себя 5 операций: прокатка, волочение, прессование, ковка, штамповка.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0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74C34-B824-42B8-A491-BF423A690697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71462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Разработка общего подхода управления всеми видами технологической оснастки, используемых </a:t>
            </a:r>
            <a:r>
              <a:rPr lang="ru-RU" sz="3600" dirty="0" smtClean="0"/>
              <a:t>на предприятии «Редуктор-ПМ»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08520" y="54694"/>
            <a:ext cx="9396536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085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Министерство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науки </a:t>
            </a:r>
            <a:r>
              <a:rPr lang="ru-RU" altLang="ru-RU" sz="1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и высшего образования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Российской Федерации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Федеральное государственное бюджетное образовательное учреждение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высшего образования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Пермский национальный исследовательский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политехнический университет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Факультет прикладной математики и механики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Кафедра «Вычислительная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математика,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механика и биомеханика»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74" y="222492"/>
            <a:ext cx="1017389" cy="10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5220072" y="4509120"/>
            <a:ext cx="3672408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Выполнила студент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гр. ИТСИ-17-1м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Боталова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Ю.Е.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Научный руководитель: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проф., д.т.н. Федосеев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С.А.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avatars.mds.yandex.net/get-pdb/1008348/0b6d5139-584d-42ae-ae6c-e89d298bf866/s1200?webp=fa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011" y="1700808"/>
            <a:ext cx="4617699" cy="564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8912"/>
            <a:ext cx="8229600" cy="1143000"/>
          </a:xfrm>
        </p:spPr>
        <p:txBody>
          <a:bodyPr/>
          <a:lstStyle/>
          <a:p>
            <a:r>
              <a:rPr lang="ru-RU" b="1" dirty="0" smtClean="0"/>
              <a:t>Требования к системе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8964488" cy="5544616"/>
          </a:xfrm>
        </p:spPr>
        <p:txBody>
          <a:bodyPr>
            <a:noAutofit/>
          </a:bodyPr>
          <a:lstStyle/>
          <a:p>
            <a:pPr lvl="0" algn="just"/>
            <a:r>
              <a:rPr lang="ru-RU" sz="2100" dirty="0"/>
              <a:t>Возможность ведения электронного справочника ТО </a:t>
            </a:r>
            <a:endParaRPr lang="ru-RU" sz="2100" dirty="0" smtClean="0"/>
          </a:p>
          <a:p>
            <a:pPr lvl="0" algn="just"/>
            <a:r>
              <a:rPr lang="ru-RU" sz="2100" dirty="0" smtClean="0"/>
              <a:t>Возможность </a:t>
            </a:r>
            <a:r>
              <a:rPr lang="ru-RU" sz="2100" dirty="0"/>
              <a:t>электронного согласования заказов на проектирование </a:t>
            </a:r>
            <a:endParaRPr lang="ru-RU" sz="2100" dirty="0" smtClean="0"/>
          </a:p>
          <a:p>
            <a:pPr lvl="0" algn="just"/>
            <a:r>
              <a:rPr lang="ru-RU" sz="2100" dirty="0" smtClean="0"/>
              <a:t>Добавления </a:t>
            </a:r>
            <a:r>
              <a:rPr lang="ru-RU" sz="2100" dirty="0"/>
              <a:t>ТО в </a:t>
            </a:r>
            <a:r>
              <a:rPr lang="ru-RU" sz="2100" dirty="0" smtClean="0"/>
              <a:t>справочник</a:t>
            </a:r>
            <a:endParaRPr lang="ru-RU" sz="2100" dirty="0"/>
          </a:p>
          <a:p>
            <a:pPr lvl="0" algn="just"/>
            <a:r>
              <a:rPr lang="ru-RU" sz="2100" dirty="0"/>
              <a:t>Возможность электронного согласования конструкторской документации на спроектированную </a:t>
            </a:r>
            <a:r>
              <a:rPr lang="ru-RU" sz="2100" dirty="0" smtClean="0"/>
              <a:t>ТО</a:t>
            </a:r>
          </a:p>
          <a:p>
            <a:pPr lvl="0" algn="just"/>
            <a:r>
              <a:rPr lang="ru-RU" sz="2100" dirty="0" smtClean="0"/>
              <a:t>Возможность </a:t>
            </a:r>
            <a:r>
              <a:rPr lang="ru-RU" sz="2100" dirty="0"/>
              <a:t>автоматического формирования ведомости оснастки на основе операционных карт и карт </a:t>
            </a:r>
            <a:r>
              <a:rPr lang="ru-RU" sz="2100" dirty="0" smtClean="0"/>
              <a:t>наладок</a:t>
            </a:r>
          </a:p>
          <a:p>
            <a:pPr lvl="0" algn="just"/>
            <a:r>
              <a:rPr lang="ru-RU" sz="2100" dirty="0" smtClean="0"/>
              <a:t>Возможность </a:t>
            </a:r>
            <a:r>
              <a:rPr lang="ru-RU" sz="2100" dirty="0"/>
              <a:t>автоматизации подбора ТО на стадии добавления в </a:t>
            </a:r>
            <a:r>
              <a:rPr lang="ru-RU" sz="2100" dirty="0" smtClean="0"/>
              <a:t>ТП</a:t>
            </a:r>
            <a:endParaRPr lang="ru-RU" sz="2100" dirty="0"/>
          </a:p>
          <a:p>
            <a:pPr lvl="0" algn="just"/>
            <a:r>
              <a:rPr lang="ru-RU" sz="2100" dirty="0"/>
              <a:t>Возможность автоматического поиска ТО по заданным параметрам, </a:t>
            </a:r>
            <a:r>
              <a:rPr lang="ru-RU" sz="2100" dirty="0" smtClean="0"/>
              <a:t>поиска </a:t>
            </a:r>
            <a:r>
              <a:rPr lang="ru-RU" sz="2100" dirty="0"/>
              <a:t>ТО по PMI-распознаванию обрабатываемых </a:t>
            </a:r>
            <a:r>
              <a:rPr lang="ru-RU" sz="2100" dirty="0" smtClean="0"/>
              <a:t>поверхностей</a:t>
            </a:r>
            <a:endParaRPr lang="ru-RU" sz="2100" dirty="0"/>
          </a:p>
          <a:p>
            <a:pPr lvl="0" algn="just"/>
            <a:r>
              <a:rPr lang="ru-RU" sz="2100" dirty="0"/>
              <a:t>Возможность электронного согласования заявок </a:t>
            </a:r>
            <a:endParaRPr lang="ru-RU" sz="2100" dirty="0"/>
          </a:p>
          <a:p>
            <a:pPr lvl="0" algn="just"/>
            <a:r>
              <a:rPr lang="ru-RU" sz="2100" dirty="0"/>
              <a:t>Возможность автоматического добавления применяемости </a:t>
            </a:r>
            <a:r>
              <a:rPr lang="ru-RU" sz="2100" dirty="0" smtClean="0"/>
              <a:t>оснастки</a:t>
            </a:r>
          </a:p>
          <a:p>
            <a:pPr lvl="0" algn="just"/>
            <a:r>
              <a:rPr lang="ru-RU" sz="2100" dirty="0" smtClean="0"/>
              <a:t>Оптимизация хранения</a:t>
            </a:r>
            <a:endParaRPr lang="ru-RU" sz="2100" dirty="0"/>
          </a:p>
          <a:p>
            <a:pPr lvl="0" algn="just"/>
            <a:r>
              <a:rPr lang="ru-RU" sz="2100" dirty="0"/>
              <a:t>Оптимизация </a:t>
            </a:r>
            <a:r>
              <a:rPr lang="ru-RU" sz="2100" dirty="0" smtClean="0"/>
              <a:t>закупок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58981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36104"/>
          </a:xfrm>
        </p:spPr>
        <p:txBody>
          <a:bodyPr/>
          <a:lstStyle/>
          <a:p>
            <a:r>
              <a:rPr lang="ru-RU" b="1" dirty="0" smtClean="0"/>
              <a:t>Классификатор ТО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494085"/>
              </p:ext>
            </p:extLst>
          </p:nvPr>
        </p:nvGraphicFramePr>
        <p:xfrm>
          <a:off x="251520" y="908721"/>
          <a:ext cx="8712968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072"/>
                <a:gridCol w="1764412"/>
                <a:gridCol w="1887809"/>
                <a:gridCol w="2468675"/>
              </a:tblGrid>
              <a:tr h="774541">
                <a:tc>
                  <a:txBody>
                    <a:bodyPr/>
                    <a:lstStyle/>
                    <a:p>
                      <a:r>
                        <a:rPr lang="ru-RU" sz="17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 обработки металлов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Операция обработки металлов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 технологической оснастки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 технологической оснастки</a:t>
                      </a:r>
                      <a:endParaRPr lang="ru-RU" sz="1700" dirty="0"/>
                    </a:p>
                  </a:txBody>
                  <a:tcPr/>
                </a:tc>
              </a:tr>
              <a:tr h="543538">
                <a:tc>
                  <a:txBody>
                    <a:bodyPr/>
                    <a:lstStyle/>
                    <a:p>
                      <a:pPr lvl="0"/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Обработка литьём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Литьевая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Пресс-формы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Пресс-формы литьевого прессования</a:t>
                      </a:r>
                      <a:endParaRPr lang="ru-RU" sz="1700" dirty="0"/>
                    </a:p>
                  </a:txBody>
                  <a:tcPr/>
                </a:tc>
              </a:tr>
              <a:tr h="31253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Обработка металлов давлением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Прокатка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Вспомогательный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Валки</a:t>
                      </a:r>
                      <a:endParaRPr lang="ru-RU" sz="1700" dirty="0"/>
                    </a:p>
                  </a:txBody>
                  <a:tcPr/>
                </a:tc>
              </a:tr>
              <a:tr h="32612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Волочение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Волочильный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Волочильные станы</a:t>
                      </a:r>
                      <a:endParaRPr lang="ru-RU" sz="1700" dirty="0"/>
                    </a:p>
                  </a:txBody>
                  <a:tcPr/>
                </a:tc>
              </a:tr>
              <a:tr h="77454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Прессование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dirty="0" smtClean="0"/>
                        <a:t>Слесарно-монтажный</a:t>
                      </a:r>
                    </a:p>
                    <a:p>
                      <a:r>
                        <a:rPr lang="ru-RU" sz="1700" dirty="0" smtClean="0"/>
                        <a:t>Вспомогательный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 dirty="0"/>
                    </a:p>
                  </a:txBody>
                  <a:tcPr/>
                </a:tc>
              </a:tr>
              <a:tr h="31253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Ковка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sz="1700" dirty="0" smtClean="0"/>
                        <a:t>Слесарно-монтажный</a:t>
                      </a:r>
                      <a:endParaRPr lang="ru-RU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 dirty="0"/>
                    </a:p>
                  </a:txBody>
                  <a:tcPr/>
                </a:tc>
              </a:tr>
              <a:tr h="31253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Штамповка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 dirty="0"/>
                    </a:p>
                  </a:txBody>
                  <a:tcPr/>
                </a:tc>
              </a:tr>
              <a:tr h="543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Обработка металлов резанием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/>
                </a:tc>
              </a:tr>
              <a:tr h="3125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Сварка металлов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 dirty="0" smtClean="0"/>
                    </a:p>
                  </a:txBody>
                  <a:tcPr/>
                </a:tc>
              </a:tr>
              <a:tr h="312534">
                <a:tc>
                  <a:txBody>
                    <a:bodyPr/>
                    <a:lstStyle/>
                    <a:p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Измерение 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 dirty="0" smtClean="0"/>
                    </a:p>
                  </a:txBody>
                  <a:tcPr/>
                </a:tc>
              </a:tr>
              <a:tr h="312534">
                <a:tc>
                  <a:txBody>
                    <a:bodyPr/>
                    <a:lstStyle/>
                    <a:p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Крепление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 dirty="0" smtClean="0"/>
                    </a:p>
                  </a:txBody>
                  <a:tcPr/>
                </a:tc>
              </a:tr>
              <a:tr h="543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Ручная обработка металлов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 dirty="0" smtClean="0"/>
                    </a:p>
                  </a:txBody>
                  <a:tcPr/>
                </a:tc>
              </a:tr>
              <a:tr h="543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Автоматизация ручного труда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7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91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Проектирование базы данных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538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858218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 smtClean="0"/>
              <a:t>Разработка модуля </a:t>
            </a:r>
            <a:r>
              <a:rPr lang="ru-RU" b="1" dirty="0"/>
              <a:t>системы по заполнению информации в базу данных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66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4961868" y="5301208"/>
            <a:ext cx="4039288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Студент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гр.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ИТСИ-17-1м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Боталова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Юлия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E-mail: botalowa.yu@yandex.ru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2975" y="152328"/>
            <a:ext cx="7776864" cy="9361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4400" b="1" dirty="0" smtClean="0"/>
              <a:t>Технологическая оснастка (ТО)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61048"/>
            <a:ext cx="536408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24861" y="908721"/>
            <a:ext cx="8611635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 smtClean="0"/>
              <a:t>Совокупность </a:t>
            </a:r>
            <a:r>
              <a:rPr lang="ru-RU" sz="3200" dirty="0"/>
              <a:t>приспособлений для установки и закрепления заготовок и инструмента, выполнения сборочных операций</a:t>
            </a:r>
            <a:r>
              <a:rPr lang="ru-RU" sz="3200" dirty="0" smtClean="0"/>
              <a:t>, транспортирования заготов</a:t>
            </a:r>
            <a:r>
              <a:rPr lang="ru-RU" sz="3200" dirty="0" smtClean="0"/>
              <a:t>ок, полуфабрикатов, деталей </a:t>
            </a:r>
            <a:r>
              <a:rPr lang="ru-RU" sz="3200" dirty="0" smtClean="0"/>
              <a:t>или </a:t>
            </a:r>
            <a:r>
              <a:rPr lang="ru-RU" sz="3200" dirty="0"/>
              <a:t>изделий. </a:t>
            </a:r>
          </a:p>
          <a:p>
            <a:pPr>
              <a:lnSpc>
                <a:spcPct val="70000"/>
              </a:lnSpc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306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Цель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28252"/>
            <a:ext cx="4536504" cy="506947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i="1" dirty="0" smtClean="0"/>
              <a:t>Общая цель</a:t>
            </a:r>
            <a:r>
              <a:rPr lang="ru-RU" dirty="0" smtClean="0"/>
              <a:t>: </a:t>
            </a:r>
            <a:r>
              <a:rPr lang="ru-RU" dirty="0"/>
              <a:t>создание общего подхода управления всеми видами технологической оснастки, используемых на предприятии </a:t>
            </a:r>
            <a:r>
              <a:rPr lang="ru-RU" dirty="0" smtClean="0"/>
              <a:t>Редуктор-ПМ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i="1" dirty="0"/>
              <a:t>Проблема</a:t>
            </a:r>
            <a:r>
              <a:rPr lang="ru-RU" dirty="0" smtClean="0"/>
              <a:t>: </a:t>
            </a:r>
            <a:r>
              <a:rPr lang="ru-RU" dirty="0"/>
              <a:t>отсутствие единой БД и единого подхода к управлению процессами ТО на Редуктор-ПМ</a:t>
            </a:r>
          </a:p>
        </p:txBody>
      </p:sp>
      <p:pic>
        <p:nvPicPr>
          <p:cNvPr id="1028" name="Picture 4" descr="http://happy-family-world.ru/wp-content/uploads/2015/08/3D-Women-Arrow-02-1024x10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987" y="2204864"/>
            <a:ext cx="363630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2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cdn-images-1.medium.com/max/1200/1*T88PmBSUQ0-RcdHgD2hiAw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320" y="3933056"/>
            <a:ext cx="3750679" cy="258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Предпосылки создания системы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5904656" cy="532859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Отсутствие полной технической информации о ТО </a:t>
            </a:r>
            <a:endParaRPr lang="ru-RU" dirty="0" smtClean="0"/>
          </a:p>
          <a:p>
            <a:pPr algn="just"/>
            <a:r>
              <a:rPr lang="ru-RU" dirty="0" smtClean="0"/>
              <a:t>Временные затраты кладовщиков, конструкторов, технологов, программистов на взаимодействие между собой</a:t>
            </a:r>
          </a:p>
          <a:p>
            <a:pPr algn="just"/>
            <a:r>
              <a:rPr lang="ru-RU" dirty="0" smtClean="0"/>
              <a:t>Временные затраты на добавление, изменение, согласование разной документации</a:t>
            </a:r>
          </a:p>
          <a:p>
            <a:pPr algn="just"/>
            <a:r>
              <a:rPr lang="ru-RU" dirty="0" smtClean="0"/>
              <a:t>Большие складские площади</a:t>
            </a:r>
          </a:p>
          <a:p>
            <a:pPr algn="just"/>
            <a:r>
              <a:rPr lang="ru-RU" dirty="0"/>
              <a:t>Небрежное отношение рабочих к 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53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6203032" cy="5184576"/>
          </a:xfrm>
        </p:spPr>
        <p:txBody>
          <a:bodyPr>
            <a:normAutofit fontScale="925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Разобраться </a:t>
            </a:r>
            <a:r>
              <a:rPr lang="ru-RU" dirty="0"/>
              <a:t>с предметной </a:t>
            </a:r>
            <a:r>
              <a:rPr lang="ru-RU" dirty="0" smtClean="0"/>
              <a:t>областью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Составить требования к системе</a:t>
            </a:r>
            <a:endParaRPr lang="ru-RU" dirty="0"/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/>
              <a:t>Создать классификатор </a:t>
            </a:r>
            <a:r>
              <a:rPr lang="ru-RU" dirty="0" smtClean="0"/>
              <a:t>ТО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Спроектировать БД для </a:t>
            </a:r>
            <a:r>
              <a:rPr lang="ru-RU" dirty="0"/>
              <a:t>хранения всей информации о ТО и о дополнительном </a:t>
            </a:r>
            <a:r>
              <a:rPr lang="ru-RU" dirty="0" smtClean="0"/>
              <a:t>материале</a:t>
            </a:r>
            <a:endParaRPr lang="ru-RU" dirty="0"/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Разработать </a:t>
            </a:r>
            <a:r>
              <a:rPr lang="ru-RU" dirty="0"/>
              <a:t>модуль системы по заполнению информации в базу данных</a:t>
            </a:r>
          </a:p>
          <a:p>
            <a:endParaRPr lang="ru-RU" dirty="0"/>
          </a:p>
        </p:txBody>
      </p:sp>
      <p:pic>
        <p:nvPicPr>
          <p:cNvPr id="2050" name="Picture 2" descr="http://www.jaesconsulting.com/wp-content/uploads/2016/03/d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32504" y="2556987"/>
            <a:ext cx="617685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2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/>
          <a:lstStyle/>
          <a:p>
            <a:r>
              <a:rPr lang="ru-RU" b="1" dirty="0"/>
              <a:t>Подобная</a:t>
            </a:r>
            <a:r>
              <a:rPr lang="ru-RU" dirty="0" smtClean="0"/>
              <a:t> </a:t>
            </a:r>
            <a:r>
              <a:rPr lang="ru-RU" b="1" dirty="0"/>
              <a:t>система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10527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Экспертная система </a:t>
            </a:r>
            <a:r>
              <a:rPr lang="ru-RU" sz="3600" b="1" dirty="0" smtClean="0"/>
              <a:t>«</a:t>
            </a:r>
            <a:r>
              <a:rPr lang="en-US" sz="3600" b="1" dirty="0" smtClean="0"/>
              <a:t>Inter</a:t>
            </a:r>
            <a:r>
              <a:rPr lang="ru-RU" sz="3600" b="1" dirty="0" smtClean="0"/>
              <a:t>»</a:t>
            </a:r>
            <a:endParaRPr lang="ru-RU" sz="3600" b="1" dirty="0"/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342726" y="1772816"/>
            <a:ext cx="5940425" cy="234251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4788024" y="3508375"/>
            <a:ext cx="4041775" cy="33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0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pickthebrain.com/blog/wp-content/uploads/2015/02/succes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336" y="1772816"/>
            <a:ext cx="4507200" cy="33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Содержательная постановка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00200"/>
            <a:ext cx="4968552" cy="499715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Найти метод, который позволяет </a:t>
            </a:r>
            <a:r>
              <a:rPr lang="ru-RU" b="1" dirty="0" smtClean="0"/>
              <a:t>автоматически</a:t>
            </a:r>
            <a:r>
              <a:rPr lang="ru-RU" dirty="0" smtClean="0"/>
              <a:t> подбирать технологическую оснастку (далее ТО) для производства, если она имеется в наличии. Если таковой нет, то вести подбор так, чтоб проектируемая модель ТО была максимально близка к необходимой ТО.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decom.solutions/wp-content/uploads/2016/07/billionphotos-1067638-1-1170x7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80928"/>
            <a:ext cx="5815658" cy="387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b="1" dirty="0" smtClean="0"/>
              <a:t>Концептуальная постановка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196752"/>
            <a:ext cx="5400600" cy="546128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u="sng" dirty="0" smtClean="0"/>
              <a:t>Гипотеза:</a:t>
            </a:r>
          </a:p>
          <a:p>
            <a:pPr algn="just">
              <a:buNone/>
            </a:pPr>
            <a:r>
              <a:rPr lang="ru-RU" dirty="0" smtClean="0"/>
              <a:t>	ТО может быть описана некоторым конечным набором измеримых параметров. Исходя из этого, необходимо определить алгоритм (метод), который позволяет решить задачу в автоматическом режиме и находит ТО, параметры которой максимально близки к требуемой.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im0-tub-ru.yandex.net/i?id=df505869fda5120dcea79a9ab06d60ba-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65711"/>
            <a:ext cx="6480722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Математическая постановка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Критерий близости</a:t>
            </a:r>
          </a:p>
          <a:p>
            <a:r>
              <a:rPr lang="ru-RU" dirty="0" smtClean="0"/>
              <a:t>Измеримые параметры</a:t>
            </a:r>
          </a:p>
          <a:p>
            <a:r>
              <a:rPr lang="ru-RU" dirty="0" smtClean="0"/>
              <a:t>Качественные параметры</a:t>
            </a:r>
          </a:p>
          <a:p>
            <a:endParaRPr lang="ru-RU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</TotalTime>
  <Words>872</Words>
  <Application>Microsoft Office PowerPoint</Application>
  <PresentationFormat>Экран (4:3)</PresentationFormat>
  <Paragraphs>135</Paragraphs>
  <Slides>15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Разработка общего подхода управления всеми видами технологической оснастки, используемых на предприятии «Редуктор-ПМ» </vt:lpstr>
      <vt:lpstr>Презентация PowerPoint</vt:lpstr>
      <vt:lpstr>Цель</vt:lpstr>
      <vt:lpstr>Предпосылки создания системы</vt:lpstr>
      <vt:lpstr>Задачи</vt:lpstr>
      <vt:lpstr>Подобная система</vt:lpstr>
      <vt:lpstr>Содержательная постановка</vt:lpstr>
      <vt:lpstr>Концептуальная постановка</vt:lpstr>
      <vt:lpstr>Математическая постановка</vt:lpstr>
      <vt:lpstr>Требования к системе</vt:lpstr>
      <vt:lpstr>Классификатор ТО</vt:lpstr>
      <vt:lpstr>Проектирование базы данных</vt:lpstr>
      <vt:lpstr>Разработка модуля системы по заполнению информации в базу данных 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Прототипирование интерфейса для модуля управления жизненным циклом различных видов технологической оснастки, серийного машиностроительного производства</dc:title>
  <dc:creator>secretary</dc:creator>
  <cp:lastModifiedBy>Boss</cp:lastModifiedBy>
  <cp:revision>41</cp:revision>
  <dcterms:created xsi:type="dcterms:W3CDTF">2018-09-24T05:38:55Z</dcterms:created>
  <dcterms:modified xsi:type="dcterms:W3CDTF">2019-05-12T21:21:19Z</dcterms:modified>
</cp:coreProperties>
</file>