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79" r:id="rId4"/>
    <p:sldId id="283" r:id="rId5"/>
    <p:sldId id="280" r:id="rId6"/>
    <p:sldId id="281" r:id="rId7"/>
    <p:sldId id="275" r:id="rId8"/>
    <p:sldId id="276" r:id="rId9"/>
    <p:sldId id="277" r:id="rId10"/>
    <p:sldId id="282" r:id="rId11"/>
    <p:sldId id="284" r:id="rId12"/>
    <p:sldId id="287" r:id="rId13"/>
    <p:sldId id="285" r:id="rId14"/>
    <p:sldId id="288" r:id="rId15"/>
    <p:sldId id="289" r:id="rId16"/>
    <p:sldId id="286" r:id="rId17"/>
    <p:sldId id="274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57" autoAdjust="0"/>
  </p:normalViewPr>
  <p:slideViewPr>
    <p:cSldViewPr>
      <p:cViewPr varScale="1">
        <p:scale>
          <a:sx n="71" d="100"/>
          <a:sy n="71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F514-3F67-4D35-A89C-255D561CA3F4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7611-21B7-474E-A55D-EF90E5AE3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5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меня зовут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Боталова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Юлия, студентка группы ИТСИ-17-1м и тема моей магистерской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диссертации:Разработка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общего подхода управления всеми видами технологической оснастки, используемых на предприятии «Редуктор-ПМ»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330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предприятии выделено 8 методов обработки металлов, по которым далее будут распределяться ТО: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литьём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давлением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резанием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Сварка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Крепление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Ручная обработка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ручного труда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каждому из методов относятся определенные операции, всего их 36. Например, обработка металлов давлением включает в себя 5 операций: прокатка, волочение, прессование, ковка, штамповка.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30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Структуру базы данных</a:t>
            </a:r>
            <a:r>
              <a:rPr lang="ru-RU" baseline="0" dirty="0" smtClean="0"/>
              <a:t> буду показывать по частям.</a:t>
            </a:r>
          </a:p>
          <a:p>
            <a:r>
              <a:rPr lang="ru-RU" dirty="0" smtClean="0"/>
              <a:t>Всего на моей </a:t>
            </a:r>
            <a:r>
              <a:rPr lang="en-US" dirty="0" smtClean="0"/>
              <a:t>ER-</a:t>
            </a:r>
            <a:r>
              <a:rPr lang="ru-RU" dirty="0" smtClean="0"/>
              <a:t>диаграмме</a:t>
            </a:r>
            <a:r>
              <a:rPr lang="ru-RU" baseline="0" dirty="0" smtClean="0"/>
              <a:t> 28 сущностей.</a:t>
            </a:r>
          </a:p>
          <a:p>
            <a:r>
              <a:rPr lang="ru-RU" baseline="0" dirty="0" smtClean="0"/>
              <a:t>Разберем первый кусок диаграммы, говоря об информации о ТО.</a:t>
            </a:r>
          </a:p>
          <a:p>
            <a:r>
              <a:rPr lang="ru-RU" baseline="0" dirty="0" smtClean="0"/>
              <a:t>Как видим на диаграмме сущность метод обработки металлов, относится к сущности операция ОМ связью один ко многим, это я уже отмечала, когда рассказывала про классификатор.</a:t>
            </a:r>
          </a:p>
          <a:p>
            <a:r>
              <a:rPr lang="ru-RU" baseline="0" dirty="0" smtClean="0"/>
              <a:t>Также видим сущность тип ТО. Между сущностями операция ОМ и тип ТО происходит связь многие ко многим, но чтоб избежать трудностей в разработке системы, была создана дополнительная сущность </a:t>
            </a:r>
            <a:r>
              <a:rPr lang="en-US" baseline="0" dirty="0" err="1" smtClean="0"/>
              <a:t>TypesOfMetalProcessingOperation</a:t>
            </a:r>
            <a:r>
              <a:rPr lang="ru-RU" baseline="0" dirty="0" smtClean="0"/>
              <a:t>, в которой хранятся </a:t>
            </a:r>
            <a:r>
              <a:rPr lang="en-US" baseline="0" dirty="0" smtClean="0"/>
              <a:t>id-</a:t>
            </a:r>
            <a:r>
              <a:rPr lang="ru-RU" baseline="0" dirty="0" err="1" smtClean="0"/>
              <a:t>шники</a:t>
            </a:r>
            <a:r>
              <a:rPr lang="ru-RU" baseline="0" dirty="0" smtClean="0"/>
              <a:t> обеих из сущностей в соответствии. Далее связью один ко многим относится сущность тип ТО к виду ТО, и потом связью один к одному соединены сущности вид ТО и сама ТО.</a:t>
            </a:r>
          </a:p>
          <a:p>
            <a:r>
              <a:rPr lang="ru-RU" baseline="0" dirty="0" smtClean="0"/>
              <a:t>Далее сущность </a:t>
            </a:r>
            <a:r>
              <a:rPr lang="en-US" baseline="0" dirty="0" smtClean="0"/>
              <a:t>cooperator</a:t>
            </a:r>
            <a:r>
              <a:rPr lang="ru-RU" baseline="0" dirty="0" smtClean="0"/>
              <a:t> это сущность хранящая в себе информацию о всех сотрудниках – ФИО и персональный номер. Она нужна для того, чтоб в системе хранилась информация о назначенном ответственном за ТО – сущность </a:t>
            </a:r>
            <a:r>
              <a:rPr lang="en-US" baseline="0" dirty="0" err="1" smtClean="0"/>
              <a:t>ToolManager</a:t>
            </a:r>
            <a:r>
              <a:rPr lang="ru-RU" baseline="0" dirty="0" smtClean="0"/>
              <a:t>.  В ней видим </a:t>
            </a:r>
            <a:r>
              <a:rPr lang="en-US" baseline="0" dirty="0" smtClean="0"/>
              <a:t>id </a:t>
            </a:r>
            <a:r>
              <a:rPr lang="ru-RU" baseline="0" dirty="0" smtClean="0"/>
              <a:t>сотрудника и дату назначения. Также есть сущность </a:t>
            </a:r>
            <a:r>
              <a:rPr lang="en-US" baseline="0" dirty="0" smtClean="0"/>
              <a:t>Substitute</a:t>
            </a:r>
            <a:r>
              <a:rPr lang="ru-RU" baseline="0" dirty="0" smtClean="0"/>
              <a:t> – заменители, был уточнен момент, что у ТО есть свои заменители. В этой сущности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ТО хранятся </a:t>
            </a:r>
            <a:r>
              <a:rPr lang="en-US" baseline="0" dirty="0" smtClean="0"/>
              <a:t>id </a:t>
            </a:r>
            <a:r>
              <a:rPr lang="ru-RU" baseline="0" dirty="0" smtClean="0"/>
              <a:t>ТО заменяемой и заменяющей ТО.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данном слайде отражен</a:t>
            </a:r>
            <a:r>
              <a:rPr lang="ru-RU" baseline="0" dirty="0" smtClean="0"/>
              <a:t>а часть диаграммы структуры хранения. То есть у нас есть цех – </a:t>
            </a:r>
            <a:r>
              <a:rPr lang="en-US" baseline="0" dirty="0" smtClean="0"/>
              <a:t>workshop</a:t>
            </a:r>
            <a:r>
              <a:rPr lang="ru-RU" baseline="0" dirty="0" smtClean="0"/>
              <a:t>, инструментально-раздаточная кладовая, в каждой цехе она есть </a:t>
            </a:r>
            <a:r>
              <a:rPr lang="en-US" baseline="0" dirty="0" err="1" smtClean="0"/>
              <a:t>ToolStorageRoom</a:t>
            </a:r>
            <a:r>
              <a:rPr lang="ru-RU" baseline="0" dirty="0" smtClean="0"/>
              <a:t>,-между ними связь один к одному. В каждой ИРК есть множество стеллажей </a:t>
            </a:r>
            <a:r>
              <a:rPr lang="en-US" baseline="0" dirty="0" smtClean="0"/>
              <a:t>Rack</a:t>
            </a:r>
            <a:r>
              <a:rPr lang="ru-RU" baseline="0" dirty="0" smtClean="0"/>
              <a:t>, из этого следует что между сущностями связь один ко многим. Ну и такой же связью обладают сущности стеллаж и ячейка. У ячейки есть свои размеры и материал, из которого она сделана.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производстве используется не только ТО, но и материал. Материал относится к операциям ОМ. Как в операции может использоваться много разного материала, так и материал может использоваться в разных операциях, между ними связь много ко многим – поэтому сущность </a:t>
            </a:r>
            <a:r>
              <a:rPr lang="en-US" baseline="0" dirty="0" err="1" smtClean="0"/>
              <a:t>MaterialForOperation</a:t>
            </a:r>
            <a:r>
              <a:rPr lang="ru-RU" baseline="0" dirty="0" smtClean="0"/>
              <a:t>. На слайде представлена часть диаграммы, в которой показаны связи между параметрами хранимых единиц: ТО и материала. У нас есть сущность </a:t>
            </a:r>
            <a:r>
              <a:rPr lang="en-US" baseline="0" dirty="0" smtClean="0"/>
              <a:t>parameter</a:t>
            </a:r>
            <a:r>
              <a:rPr lang="ru-RU" baseline="0" dirty="0" smtClean="0"/>
              <a:t>- параметр, в котором перечислены все параметры – как качественные, так и количественные, тип обозначается у каждого. Если параметр количественный, то у него есть единицы измерения – сущность </a:t>
            </a:r>
            <a:r>
              <a:rPr lang="en-US" baseline="0" dirty="0" smtClean="0"/>
              <a:t>Unit (</a:t>
            </a:r>
            <a:r>
              <a:rPr lang="ru-RU" baseline="0" dirty="0" smtClean="0"/>
              <a:t>связь один ко многим). Отмечу сущности </a:t>
            </a:r>
            <a:r>
              <a:rPr lang="en-US" baseline="0" dirty="0" err="1" smtClean="0"/>
              <a:t>ParameterTooling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ParameterAdditionMaterial</a:t>
            </a:r>
            <a:r>
              <a:rPr lang="ru-RU" baseline="0" dirty="0" smtClean="0"/>
              <a:t>. В них соответственно хранится информация о том, какие параметры относятся к ТО и материалу ну и записываются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Последняя часть моей диаграммы представлена на этом слайде. Отмечу</a:t>
            </a:r>
            <a:r>
              <a:rPr lang="ru-RU" baseline="0" dirty="0" smtClean="0"/>
              <a:t> как происходит хранение ТО и материала на складе. В одной ячейке может храниться несколько единиц ТО или материала, но главное одного вида. Эта информация хранится в сущности </a:t>
            </a:r>
            <a:r>
              <a:rPr lang="en-US" baseline="0" dirty="0" err="1" smtClean="0"/>
              <a:t>ToolingInTheCell</a:t>
            </a:r>
            <a:r>
              <a:rPr lang="ru-RU" baseline="0" dirty="0" smtClean="0"/>
              <a:t>, аналогично и с материалом. Далее ограничения на хранение. Например, материал огнеопасен, поэтому надо нам найти такую ячейку, в которой материал будет храниться безопасно. Созданы сущности </a:t>
            </a:r>
            <a:r>
              <a:rPr lang="en-US" baseline="0" dirty="0" err="1" smtClean="0"/>
              <a:t>ToolingLimit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MaterialLimit</a:t>
            </a:r>
            <a:r>
              <a:rPr lang="ru-RU" baseline="0" dirty="0" smtClean="0"/>
              <a:t>, в которых перечислены все ограничения. </a:t>
            </a:r>
            <a:r>
              <a:rPr lang="en-US" baseline="0" dirty="0" err="1" smtClean="0"/>
              <a:t>CellLimitForTooling</a:t>
            </a:r>
            <a:r>
              <a:rPr lang="ru-RU" baseline="0" dirty="0" smtClean="0"/>
              <a:t> сущность связана с ограничениями для ТО и она несет за собой информацию противоположную. Если параметр относится к ТО и такой же относится к ячейке, то это значит, что параметр можно хранить в этой ячейке. Соответственно и для материала подобные сущности созданы.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База данных спроектирована. Большой объём информации необходимо не только структурировано и логически хранить в базе данных, но и организовать работу самой системы с базой данных. Основа логики заложена в самом проекте БД, где указаны связи таблиц между собой. Но, также, будут работать запросы к БД, которые будут необходимо прописать в самой системе. Для начала надо разработать модуль заполнения информации в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этого была выбрана СУБД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бесплатное ПО с открытым исходным кодом. Эта СУБД является очень мощной системой. Язык разработки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IDE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Inteleji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один из самых популярных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создания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веб-приложений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Его плюсами являются: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Относительная легкость в изучении и применении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разработке и поддержке приложения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в себе множество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подпроектов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затрагивают важные части создания софта, такие как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сервисы,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программирование, работа с базами данных, загрузка файлов, обработка ошибок и многое другое. Всё это настраивается в едином формате и упрощает поддержку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определимся с термином технологической оснастки.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- Совокупность приспособлений для установки и закрепления заготовок и инструмента, выполнения сборочных операций, транспортирования заготовок, полуфабрикатов, деталей или изделий.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Использование оснастки позволяет осуществлять дополнительную или специальную обработку и/или доработку выпускаемых изделий.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Рисунок-</a:t>
            </a:r>
            <a:r>
              <a:rPr lang="ru-RU" sz="1200" baseline="0" dirty="0" smtClean="0"/>
              <a:t> технологическая оснастка бурильной колонны.</a:t>
            </a:r>
            <a:endParaRPr lang="ru-RU" sz="1200" dirty="0" smtClean="0"/>
          </a:p>
          <a:p>
            <a:endParaRPr lang="ru-RU" i="1" dirty="0" smtClean="0"/>
          </a:p>
          <a:p>
            <a:endParaRPr lang="ru-RU" i="1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4633-F953-4FCD-8A89-411D4D64A93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Общей целью работы является создание общего подхода управления всеми видами технологической оснастки, используемых на предприятии Редуктор-ПМ.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Проблемой является отсутствие единой БД и единого подхода к управлению процессами ТО на Редуктор-ПМ.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1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Предпосылками создания</a:t>
            </a:r>
            <a:r>
              <a:rPr lang="ru-RU" baseline="0" dirty="0" smtClean="0"/>
              <a:t> системы являются: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Отсутствие полной технической информации о ТО </a:t>
            </a:r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 smtClean="0"/>
              <a:t>Небрежное отношение рабочих к ТО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559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передо мной стояли следующие: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Разобраться с предметной областью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Создать классификатор ТО. Что значит создать? Узнать, какие методы обработки металлов существуют на предприятии, какие операции обработки металлов производят, также распределить всю имеющуюся ТО по типам и видам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Спроектировать базу данных для хранения всей информации о ТО и о дополнительном материала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Спроектировать интерфейс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Разработать модуль системы по заполнению информации в базу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33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Существует альтернативная система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..</a:t>
            </a:r>
          </a:p>
          <a:p>
            <a:r>
              <a:rPr lang="ru-RU" dirty="0" smtClean="0">
                <a:effectLst/>
              </a:rPr>
              <a:t>На примере экспертной системы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 [5] можно увидеть, что для каждого приспособления прописываются определённые параметры (рисунок 1), благодаря которым в базе знаний прописываются правила (рисунок 2).</a:t>
            </a:r>
          </a:p>
          <a:p>
            <a:r>
              <a:rPr lang="ru-RU" dirty="0" smtClean="0">
                <a:effectLst/>
              </a:rPr>
              <a:t>В</a:t>
            </a:r>
            <a:r>
              <a:rPr lang="ru-RU" baseline="0" dirty="0" smtClean="0">
                <a:effectLst/>
              </a:rPr>
              <a:t> чем будет уникальность нашей системы?</a:t>
            </a:r>
            <a:r>
              <a:rPr lang="ru-RU" dirty="0" smtClean="0">
                <a:effectLst/>
              </a:rPr>
              <a:t> Что она будет предназначаться для предприятия «Редуктор-ПМ».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640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любого приспособления есть свои параметры, своя последовательность действий, нужны определённые станки и цех при создании. Одни параметры можно измерить, другие рассчитать, а третьи вообще могут быть не известны. Чтобы описать весь этот алгоритм действий, необходимо создать метод автоматического подбора технологической оснастки для производства проектируемого приспособления.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Содержательная постановка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Найти метод, который позволяет автоматически подбирать технологическую оснастку для производства, если она имеется в наличии. Если таковой нет, то вести подбор так, чтоб проектируемая модель технологической оснастки была максимально близка к необходимой технологической оснастке.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33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каждой ТО есть свой набор</a:t>
            </a:r>
            <a:r>
              <a:rPr lang="ru-RU" baseline="0" dirty="0" smtClean="0"/>
              <a:t> качественных и количественных </a:t>
            </a:r>
            <a:r>
              <a:rPr lang="ru-RU" baseline="0" dirty="0" smtClean="0"/>
              <a:t>признаков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Пусть нам известны наборы качественных признаков () и количественных признаков () у проектируемой технологической оснастки. Из известных признаков создаём параметр управления 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Разберём небольшой пример. Для поиска определённой ТО выбраны качественные признаки: операция обработки металлов , участие человека в обслуживании ; количественные: длина , масса . Соответственно начальные множества, к которым относятся признаки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подборе технологической оснастки различие между количественными признаками должно быть минимальным, поэтому образуем целевую функцию: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Ограничениями являются условия, где заданная операция обработки металлов принадлежит множеству операций ОМ и участие человека в обслуживании (например, автоматическое) принадлежит множеству видов участия человека в обслуживании (ручное, полуавтоматическое, автоматическое).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Условий будет множество, так как признаков будет большое количество. Здесь только разобран пример малого количества признаков.</a:t>
            </a:r>
            <a:endParaRPr lang="ru-RU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Неполный список требований</a:t>
            </a:r>
            <a:r>
              <a:rPr lang="ru-RU" baseline="0" dirty="0" smtClean="0"/>
              <a:t> к системе перечислены на слайде. Отмечу то, что требования касаются электронного ведения документооборота – согласование, формирование, ведения электронного справочника. Также автоматизации подбора и поиска ТО. Оптимизации хранения и закупок.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6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462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Разработка общего подхода управления всеми видами технологической оснастки, используемых на предприятии «Редуктор-ПМ»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науки </a:t>
            </a:r>
            <a:r>
              <a:rPr lang="ru-RU" altLang="ru-RU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 высшего образования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математика,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механика и биомеханика»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студент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vatars.mds.yandex.net/get-pdb/1008348/0b6d5139-584d-42ae-ae6c-e89d298bf866/s1200?webp=fal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9011" y="1700808"/>
            <a:ext cx="4617699" cy="56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8912"/>
            <a:ext cx="8229600" cy="1143000"/>
          </a:xfrm>
        </p:spPr>
        <p:txBody>
          <a:bodyPr/>
          <a:lstStyle/>
          <a:p>
            <a:r>
              <a:rPr lang="ru-RU" b="1" dirty="0" smtClean="0"/>
              <a:t>Требования к системе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544616"/>
          </a:xfrm>
        </p:spPr>
        <p:txBody>
          <a:bodyPr>
            <a:noAutofit/>
          </a:bodyPr>
          <a:lstStyle/>
          <a:p>
            <a:pPr lvl="0" algn="just"/>
            <a:r>
              <a:rPr lang="ru-RU" sz="2100" dirty="0"/>
              <a:t>Возможность ведения электронного справочника ТО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электронного согласования заказов на проектирование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Добавления </a:t>
            </a:r>
            <a:r>
              <a:rPr lang="ru-RU" sz="2100" dirty="0"/>
              <a:t>ТО в </a:t>
            </a:r>
            <a:r>
              <a:rPr lang="ru-RU" sz="2100" dirty="0" smtClean="0"/>
              <a:t>справочник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конструкторской документации на спроектированную </a:t>
            </a:r>
            <a:r>
              <a:rPr lang="ru-RU" sz="2100" dirty="0" smtClean="0"/>
              <a:t>ТО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автоматического формирования ведомости оснастки на основе операционных карт и карт </a:t>
            </a:r>
            <a:r>
              <a:rPr lang="ru-RU" sz="2100" dirty="0" smtClean="0"/>
              <a:t>наладок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автоматизации подбора ТО на стадии добавления в </a:t>
            </a:r>
            <a:r>
              <a:rPr lang="ru-RU" sz="2100" dirty="0" smtClean="0"/>
              <a:t>ТП</a:t>
            </a:r>
            <a:endParaRPr lang="ru-RU" sz="2100" dirty="0"/>
          </a:p>
          <a:p>
            <a:pPr lvl="0" algn="just"/>
            <a:r>
              <a:rPr lang="ru-RU" sz="2100" dirty="0"/>
              <a:t>Возможность автоматического поиска ТО по заданным параметрам, </a:t>
            </a:r>
            <a:r>
              <a:rPr lang="ru-RU" sz="2100" dirty="0" smtClean="0"/>
              <a:t>поиска </a:t>
            </a:r>
            <a:r>
              <a:rPr lang="ru-RU" sz="2100" dirty="0"/>
              <a:t>ТО по PMI-распознаванию обрабатываемых </a:t>
            </a:r>
            <a:r>
              <a:rPr lang="ru-RU" sz="2100" dirty="0" smtClean="0"/>
              <a:t>поверхностей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заявок </a:t>
            </a:r>
          </a:p>
          <a:p>
            <a:pPr lvl="0" algn="just"/>
            <a:r>
              <a:rPr lang="ru-RU" sz="2100" dirty="0"/>
              <a:t>Возможность автоматического добавления применяемости </a:t>
            </a:r>
            <a:r>
              <a:rPr lang="ru-RU" sz="2100" dirty="0" smtClean="0"/>
              <a:t>оснастки</a:t>
            </a:r>
          </a:p>
          <a:p>
            <a:pPr lvl="0" algn="just"/>
            <a:r>
              <a:rPr lang="ru-RU" sz="2100" dirty="0" smtClean="0"/>
              <a:t>Оптимизация хранения</a:t>
            </a:r>
            <a:endParaRPr lang="ru-RU" sz="2100" dirty="0"/>
          </a:p>
          <a:p>
            <a:pPr lvl="0" algn="just"/>
            <a:r>
              <a:rPr lang="ru-RU" sz="2100" dirty="0"/>
              <a:t>Оптимизация </a:t>
            </a:r>
            <a:r>
              <a:rPr lang="ru-RU" sz="2100" dirty="0" smtClean="0"/>
              <a:t>закупок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xmlns="" val="58981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36104"/>
          </a:xfrm>
        </p:spPr>
        <p:txBody>
          <a:bodyPr/>
          <a:lstStyle/>
          <a:p>
            <a:r>
              <a:rPr lang="ru-RU" b="1" dirty="0" smtClean="0"/>
              <a:t>Классификатор ТО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93494085"/>
              </p:ext>
            </p:extLst>
          </p:nvPr>
        </p:nvGraphicFramePr>
        <p:xfrm>
          <a:off x="251520" y="908721"/>
          <a:ext cx="871296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72"/>
                <a:gridCol w="1764412"/>
                <a:gridCol w="1887809"/>
                <a:gridCol w="2468675"/>
              </a:tblGrid>
              <a:tr h="774541"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Операция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технологической оснастки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технологической оснастки</a:t>
                      </a:r>
                      <a:endParaRPr lang="ru-RU" sz="17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lvl="0"/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литьём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Литьевая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 литьевого прессования</a:t>
                      </a:r>
                      <a:endParaRPr lang="ru-RU" sz="1700" dirty="0"/>
                    </a:p>
                  </a:txBody>
                  <a:tcPr/>
                </a:tc>
              </a:tr>
              <a:tr h="31253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давлением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Прокатка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Вспомогательный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Валки</a:t>
                      </a:r>
                      <a:endParaRPr lang="ru-RU" sz="1700" dirty="0"/>
                    </a:p>
                  </a:txBody>
                  <a:tcPr/>
                </a:tc>
              </a:tr>
              <a:tr h="3261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Волочильный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Волочильные станы</a:t>
                      </a:r>
                      <a:endParaRPr lang="ru-RU" sz="1700" dirty="0"/>
                    </a:p>
                  </a:txBody>
                  <a:tcPr/>
                </a:tc>
              </a:tr>
              <a:tr h="7745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Слесарно-монтажный</a:t>
                      </a:r>
                    </a:p>
                    <a:p>
                      <a:r>
                        <a:rPr lang="ru-RU" sz="1700" dirty="0" smtClean="0"/>
                        <a:t>Вспомогательный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Ковка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700" dirty="0" smtClean="0"/>
                        <a:t>Слесарно-монтажный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Штамповка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резанием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Сварка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Измерение 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Крепление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Ручная обработка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Автоматизация ручного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9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85794"/>
            <a:ext cx="8429684" cy="585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142984"/>
            <a:ext cx="5495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953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-214338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657225"/>
            <a:ext cx="45148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723900"/>
            <a:ext cx="49720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58218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Разработка модуля </a:t>
            </a:r>
            <a:r>
              <a:rPr lang="ru-RU" b="1" dirty="0"/>
              <a:t>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098" name="AutoShape 2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ÐÐ°ÑÑÐ¸Ð½ÐºÐ¸ Ð¿Ð¾ Ð·Ð°Ð¿ÑÐ¾ÑÑ Ð¿Ð¾ÑÑÐ³ÑÐµÑ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2000240"/>
            <a:ext cx="4753477" cy="3571900"/>
          </a:xfrm>
          <a:prstGeom prst="rect">
            <a:avLst/>
          </a:prstGeom>
          <a:noFill/>
        </p:spPr>
      </p:pic>
      <p:pic>
        <p:nvPicPr>
          <p:cNvPr id="4110" name="Picture 14" descr="ÐÐ°ÑÑÐ¸Ð½ÐºÐ¸ Ð¿Ð¾ Ð·Ð°Ð¿ÑÐ¾ÑÑ intellij ide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1857364"/>
            <a:ext cx="2762256" cy="2762256"/>
          </a:xfrm>
          <a:prstGeom prst="rect">
            <a:avLst/>
          </a:prstGeom>
          <a:noFill/>
        </p:spPr>
      </p:pic>
      <p:pic>
        <p:nvPicPr>
          <p:cNvPr id="4112" name="Picture 16" descr="ÐÐ°ÑÑÐ¸Ð½ÐºÐ¸ Ð¿Ð¾ Ð·Ð°Ð¿ÑÐ¾ÑÑ java sp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072074"/>
            <a:ext cx="4278340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966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961868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975" y="152328"/>
            <a:ext cx="7776864" cy="936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b="1" dirty="0" smtClean="0"/>
              <a:t>Технологическая оснастка (ТО)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3640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4861" y="908721"/>
            <a:ext cx="861163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Совокупность </a:t>
            </a:r>
            <a:r>
              <a:rPr lang="ru-RU" sz="3200" dirty="0"/>
              <a:t>приспособлений для установки и закрепления заготовок и инструмента, выполнения сборочных операций</a:t>
            </a:r>
            <a:r>
              <a:rPr lang="ru-RU" sz="3200" dirty="0" smtClean="0"/>
              <a:t>, транспортирования заготовок, полуфабрикатов, деталей или </a:t>
            </a:r>
            <a:r>
              <a:rPr lang="ru-RU" sz="3200" dirty="0"/>
              <a:t>изделий. </a:t>
            </a:r>
          </a:p>
          <a:p>
            <a:pPr>
              <a:lnSpc>
                <a:spcPct val="7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230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28252"/>
            <a:ext cx="4536504" cy="50694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i="1" dirty="0" smtClean="0"/>
              <a:t>Общая цель</a:t>
            </a:r>
            <a:r>
              <a:rPr lang="ru-RU" dirty="0" smtClean="0"/>
              <a:t>: </a:t>
            </a:r>
            <a:r>
              <a:rPr lang="ru-RU" dirty="0"/>
              <a:t>создание общего подхода управления всеми видами технологической оснастки, используемых на предприятии </a:t>
            </a:r>
            <a:r>
              <a:rPr lang="ru-RU" dirty="0" smtClean="0"/>
              <a:t>Редуктор-ПМ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i="1" dirty="0"/>
              <a:t>Проблема</a:t>
            </a:r>
            <a:r>
              <a:rPr lang="ru-RU" dirty="0" smtClean="0"/>
              <a:t>: </a:t>
            </a:r>
            <a:r>
              <a:rPr lang="ru-RU" dirty="0"/>
              <a:t>отсутствие единой БД и единого подхода к управлению процессами ТО на Редуктор-ПМ</a:t>
            </a:r>
          </a:p>
        </p:txBody>
      </p:sp>
      <p:pic>
        <p:nvPicPr>
          <p:cNvPr id="1028" name="Picture 4" descr="http://happy-family-world.ru/wp-content/uploads/2015/08/3D-Women-Arrow-02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987" y="2204864"/>
            <a:ext cx="363630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38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1200/1*T88PmBSUQ0-RcdHgD2hiA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3320" y="3933056"/>
            <a:ext cx="3750679" cy="25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Предпосылки создания 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5904656" cy="5328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Отсутствие полной технической информации о ТО </a:t>
            </a:r>
            <a:endParaRPr lang="ru-RU" dirty="0" smtClean="0"/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/>
              <a:t>Небрежное отношение рабочих к ТО</a:t>
            </a:r>
          </a:p>
        </p:txBody>
      </p:sp>
    </p:spTree>
    <p:extLst>
      <p:ext uri="{BB962C8B-B14F-4D97-AF65-F5344CB8AC3E}">
        <p14:creationId xmlns:p14="http://schemas.microsoft.com/office/powerpoint/2010/main" xmlns="" val="27555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5184576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Разобраться </a:t>
            </a:r>
            <a:r>
              <a:rPr lang="ru-RU" dirty="0"/>
              <a:t>с предметной </a:t>
            </a:r>
            <a:r>
              <a:rPr lang="ru-RU" dirty="0" smtClean="0"/>
              <a:t>областью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Составить требования к системе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Создать классификатор </a:t>
            </a:r>
            <a:r>
              <a:rPr lang="ru-RU" dirty="0" smtClean="0"/>
              <a:t>ТО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Спроектировать БД для </a:t>
            </a:r>
            <a:r>
              <a:rPr lang="ru-RU" dirty="0"/>
              <a:t>хранения всей информации о ТО и о дополнительном </a:t>
            </a:r>
            <a:r>
              <a:rPr lang="ru-RU" dirty="0" smtClean="0"/>
              <a:t>материале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модуль системы по заполнению информации в базу данных</a:t>
            </a:r>
          </a:p>
          <a:p>
            <a:endParaRPr lang="ru-RU" dirty="0"/>
          </a:p>
        </p:txBody>
      </p:sp>
      <p:pic>
        <p:nvPicPr>
          <p:cNvPr id="2050" name="Picture 2" descr="http://www.jaesconsulting.com/wp-content/uploads/2016/03/d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2504" y="2556987"/>
            <a:ext cx="617685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492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ru-RU" b="1" dirty="0"/>
              <a:t>Подобная</a:t>
            </a:r>
            <a:r>
              <a:rPr lang="ru-RU" dirty="0" smtClean="0"/>
              <a:t> </a:t>
            </a:r>
            <a:r>
              <a:rPr lang="ru-RU" b="1" dirty="0"/>
              <a:t>система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Экспертная система </a:t>
            </a:r>
            <a:r>
              <a:rPr lang="ru-RU" sz="3600" b="1" dirty="0" smtClean="0"/>
              <a:t>«</a:t>
            </a:r>
            <a:r>
              <a:rPr lang="en-US" sz="3600" b="1" dirty="0" smtClean="0"/>
              <a:t>Inter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726" y="1772816"/>
            <a:ext cx="5940425" cy="23425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8024" y="3508375"/>
            <a:ext cx="4041775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58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ickthebrain.com/blog/wp-content/uploads/2015/02/succ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9336" y="1772816"/>
            <a:ext cx="4507200" cy="33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Содержательная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968552" cy="49971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ecom.solutions/wp-content/uploads/2016/07/billionphotos-1067638-1-1170x7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5815658" cy="3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Концептуальная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96752"/>
            <a:ext cx="5400600" cy="546128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измеримых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m0-tub-ru.yandex.net/i?id=df505869fda5120dcea79a9ab06d60ba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5711"/>
            <a:ext cx="6480722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Математическая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ru-RU" b="1" dirty="0" smtClean="0"/>
              <a:t>Параметр управления </a:t>
            </a:r>
          </a:p>
          <a:p>
            <a:pPr>
              <a:buNone/>
            </a:pPr>
            <a:endParaRPr lang="ru-RU" b="1" dirty="0" smtClean="0"/>
          </a:p>
          <a:p>
            <a:r>
              <a:rPr lang="ru-RU" b="1" dirty="0" smtClean="0"/>
              <a:t>Целевая функция</a:t>
            </a:r>
            <a:endParaRPr lang="ru-RU" b="1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071678"/>
            <a:ext cx="7280958" cy="500066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214686"/>
            <a:ext cx="6591249" cy="785818"/>
          </a:xfrm>
          <a:prstGeom prst="rect">
            <a:avLst/>
          </a:prstGeom>
          <a:noFill/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4000504"/>
            <a:ext cx="3802700" cy="496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1757</Words>
  <Application>Microsoft Office PowerPoint</Application>
  <PresentationFormat>Экран (4:3)</PresentationFormat>
  <Paragraphs>165</Paragraphs>
  <Slides>18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Разработка общего подхода управления всеми видами технологической оснастки, используемых на предприятии «Редуктор-ПМ» </vt:lpstr>
      <vt:lpstr>Слайд 2</vt:lpstr>
      <vt:lpstr>Цель</vt:lpstr>
      <vt:lpstr>Предпосылки создания системы</vt:lpstr>
      <vt:lpstr>Задачи</vt:lpstr>
      <vt:lpstr>Подобная система</vt:lpstr>
      <vt:lpstr>Содержательная постановка</vt:lpstr>
      <vt:lpstr>Концептуальная постановка</vt:lpstr>
      <vt:lpstr>Математическая постановка</vt:lpstr>
      <vt:lpstr>Требования к системе</vt:lpstr>
      <vt:lpstr>Классификатор ТО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Разработка модуля системы по заполнению информации в базу данных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</dc:title>
  <dc:creator>secretary</dc:creator>
  <cp:lastModifiedBy>secretary</cp:lastModifiedBy>
  <cp:revision>56</cp:revision>
  <dcterms:created xsi:type="dcterms:W3CDTF">2018-09-24T05:38:55Z</dcterms:created>
  <dcterms:modified xsi:type="dcterms:W3CDTF">2019-05-13T12:58:47Z</dcterms:modified>
</cp:coreProperties>
</file>