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91" r:id="rId4"/>
    <p:sldId id="292" r:id="rId5"/>
    <p:sldId id="293" r:id="rId6"/>
    <p:sldId id="279" r:id="rId7"/>
    <p:sldId id="283" r:id="rId8"/>
    <p:sldId id="280" r:id="rId9"/>
    <p:sldId id="281" r:id="rId10"/>
    <p:sldId id="275" r:id="rId11"/>
    <p:sldId id="276" r:id="rId12"/>
    <p:sldId id="277" r:id="rId13"/>
    <p:sldId id="282" r:id="rId14"/>
    <p:sldId id="284" r:id="rId15"/>
    <p:sldId id="287" r:id="rId16"/>
    <p:sldId id="285" r:id="rId17"/>
    <p:sldId id="288" r:id="rId18"/>
    <p:sldId id="289" r:id="rId19"/>
    <p:sldId id="286" r:id="rId20"/>
    <p:sldId id="290" r:id="rId21"/>
    <p:sldId id="294" r:id="rId22"/>
    <p:sldId id="274" r:id="rId23"/>
    <p:sldId id="25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71" autoAdjust="0"/>
  </p:normalViewPr>
  <p:slideViewPr>
    <p:cSldViewPr>
      <p:cViewPr>
        <p:scale>
          <a:sx n="66" d="100"/>
          <a:sy n="66" d="100"/>
        </p:scale>
        <p:origin x="-2934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BF514-3F67-4D35-A89C-255D561CA3F4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17611-21B7-474E-A55D-EF90E5AE33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851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меня зовут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Боталова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Юлия, студентка группы ИТСИ-17-1м и тема моей магистерской диссертации: </a:t>
            </a:r>
            <a:r>
              <a:rPr lang="ru-RU" sz="1200" dirty="0" smtClean="0">
                <a:solidFill>
                  <a:srgbClr val="FF0000"/>
                </a:solidFill>
              </a:rPr>
              <a:t>Методика общего подхода </a:t>
            </a:r>
            <a:r>
              <a:rPr lang="ru-RU" sz="1200" dirty="0" smtClean="0"/>
              <a:t>управления всеми видами технологической оснастки, используемых на предприятии «Редуктор-ПМ»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3307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Неполный список требований</a:t>
            </a:r>
            <a:r>
              <a:rPr lang="ru-RU" baseline="0" dirty="0" smtClean="0"/>
              <a:t> к системе перечислены на слайде. Отмечу то, что требования касаются электронного ведения документооборота – согласование, формирование, ведения электронного справочника. Также автоматизации подбора и поиска ТО. Оптимизации хранения и закупок.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36362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предприятии выделено 8 методов обработки металлов, по которым далее будут распределяться ТО: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Обработка литьём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Обработка металлов давлением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Обработка металлов резанием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Сварка металлов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Измерение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Крепление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Ручная обработка металлов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Автоматизация ручного труда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каждому из методов относятся определенные операции, всего их 36. Например, обработка металлов давлением включает в себя 5 операций: прокатка, волочение, прессование, ковка, штамповка.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3301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Структуру базы данных</a:t>
            </a:r>
            <a:r>
              <a:rPr lang="ru-RU" baseline="0" dirty="0" smtClean="0"/>
              <a:t> буду показывать по частям.</a:t>
            </a:r>
          </a:p>
          <a:p>
            <a:r>
              <a:rPr lang="ru-RU" dirty="0" smtClean="0"/>
              <a:t>Всего на моей </a:t>
            </a:r>
            <a:r>
              <a:rPr lang="en-US" dirty="0" smtClean="0"/>
              <a:t>ER-</a:t>
            </a:r>
            <a:r>
              <a:rPr lang="ru-RU" dirty="0" smtClean="0"/>
              <a:t>диаграмме</a:t>
            </a:r>
            <a:r>
              <a:rPr lang="ru-RU" baseline="0" dirty="0" smtClean="0"/>
              <a:t> 28 сущностей.</a:t>
            </a:r>
          </a:p>
          <a:p>
            <a:r>
              <a:rPr lang="ru-RU" baseline="0" dirty="0" smtClean="0"/>
              <a:t>Разберем первый кусок диаграммы, говоря об информации о ТО.</a:t>
            </a:r>
          </a:p>
          <a:p>
            <a:r>
              <a:rPr lang="ru-RU" baseline="0" dirty="0" smtClean="0"/>
              <a:t>Как видим на диаграмме сущность метод обработки металлов, относится к сущности операция ОМ связью один ко многим, это я уже отмечала, когда рассказывала про классификатор.</a:t>
            </a:r>
          </a:p>
          <a:p>
            <a:r>
              <a:rPr lang="ru-RU" baseline="0" dirty="0" smtClean="0"/>
              <a:t>Также видим сущность тип ТО. Между сущностями операция ОМ и тип ТО происходит связь многие ко многим, но чтоб избежать трудностей в разработке системы, была создана дополнительная сущность </a:t>
            </a:r>
            <a:r>
              <a:rPr lang="en-US" baseline="0" dirty="0" err="1" smtClean="0"/>
              <a:t>TypesOfMetalProcessingOperation</a:t>
            </a:r>
            <a:r>
              <a:rPr lang="ru-RU" baseline="0" dirty="0" smtClean="0"/>
              <a:t>, в которой хранятся </a:t>
            </a:r>
            <a:r>
              <a:rPr lang="en-US" baseline="0" dirty="0" smtClean="0"/>
              <a:t>id-</a:t>
            </a:r>
            <a:r>
              <a:rPr lang="ru-RU" baseline="0" dirty="0" err="1" smtClean="0"/>
              <a:t>шники</a:t>
            </a:r>
            <a:r>
              <a:rPr lang="ru-RU" baseline="0" dirty="0" smtClean="0"/>
              <a:t> обеих из сущностей в соответствии. Далее связью один ко многим относится сущность тип ТО к виду ТО, и потом связью один к одному соединены сущности вид ТО и сама ТО.</a:t>
            </a:r>
          </a:p>
          <a:p>
            <a:r>
              <a:rPr lang="ru-RU" baseline="0" dirty="0" smtClean="0"/>
              <a:t>Далее сущность </a:t>
            </a:r>
            <a:r>
              <a:rPr lang="en-US" baseline="0" dirty="0" smtClean="0"/>
              <a:t>cooperator</a:t>
            </a:r>
            <a:r>
              <a:rPr lang="ru-RU" baseline="0" dirty="0" smtClean="0"/>
              <a:t> это сущность хранящая в себе информацию о всех сотрудниках – ФИО и персональный номер. Она нужна для того, чтоб в системе хранилась информация о назначенном ответственном за ТО – сущность </a:t>
            </a:r>
            <a:r>
              <a:rPr lang="en-US" baseline="0" dirty="0" err="1" smtClean="0"/>
              <a:t>ToolManager</a:t>
            </a:r>
            <a:r>
              <a:rPr lang="ru-RU" baseline="0" dirty="0" smtClean="0"/>
              <a:t>.  В ней видим </a:t>
            </a:r>
            <a:r>
              <a:rPr lang="en-US" baseline="0" dirty="0" smtClean="0"/>
              <a:t>id </a:t>
            </a:r>
            <a:r>
              <a:rPr lang="ru-RU" baseline="0" dirty="0" smtClean="0"/>
              <a:t>сотрудника и дату назначения. Также есть сущность </a:t>
            </a:r>
            <a:r>
              <a:rPr lang="en-US" baseline="0" dirty="0" smtClean="0"/>
              <a:t>Substitute</a:t>
            </a:r>
            <a:r>
              <a:rPr lang="ru-RU" baseline="0" dirty="0" smtClean="0"/>
              <a:t> – заменители, был уточнен момент, что у ТО есть свои заменители. В этой сущности по </a:t>
            </a:r>
            <a:r>
              <a:rPr lang="en-US" baseline="0" dirty="0" smtClean="0"/>
              <a:t>id </a:t>
            </a:r>
            <a:r>
              <a:rPr lang="ru-RU" baseline="0" dirty="0" smtClean="0"/>
              <a:t>ТО хранятся </a:t>
            </a:r>
            <a:r>
              <a:rPr lang="en-US" baseline="0" dirty="0" smtClean="0"/>
              <a:t>id </a:t>
            </a:r>
            <a:r>
              <a:rPr lang="ru-RU" baseline="0" dirty="0" smtClean="0"/>
              <a:t>ТО заменяемой и заменяющей ТО.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5614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 данном слайде отражен</a:t>
            </a:r>
            <a:r>
              <a:rPr lang="ru-RU" baseline="0" dirty="0" smtClean="0"/>
              <a:t>а часть диаграммы структуры хранения. То есть у нас есть цех – </a:t>
            </a:r>
            <a:r>
              <a:rPr lang="en-US" baseline="0" dirty="0" smtClean="0"/>
              <a:t>workshop</a:t>
            </a:r>
            <a:r>
              <a:rPr lang="ru-RU" baseline="0" dirty="0" smtClean="0"/>
              <a:t>, инструментально-раздаточная кладовая, в каждой цехе она есть </a:t>
            </a:r>
            <a:r>
              <a:rPr lang="en-US" baseline="0" dirty="0" err="1" smtClean="0"/>
              <a:t>ToolStorageRoom</a:t>
            </a:r>
            <a:r>
              <a:rPr lang="ru-RU" baseline="0" dirty="0" smtClean="0"/>
              <a:t>,-между ними связь один к одному. В каждой ИРК есть множество стеллажей </a:t>
            </a:r>
            <a:r>
              <a:rPr lang="en-US" baseline="0" dirty="0" smtClean="0"/>
              <a:t>Rack</a:t>
            </a:r>
            <a:r>
              <a:rPr lang="ru-RU" baseline="0" dirty="0" smtClean="0"/>
              <a:t>, из этого следует что между сущностями связь один ко многим. Ну и такой же связью обладают сущности стеллаж и ячейка. У ячейки есть свои размеры и материал, из которого она сделана.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67262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</a:t>
            </a:r>
            <a:r>
              <a:rPr lang="ru-RU" baseline="0" dirty="0" smtClean="0"/>
              <a:t> производстве используется не только ТО, но и материал. Материал относится к операциям ОМ. Как в операции может использоваться много разного материала, так и материал может использоваться в разных операциях, между ними связь много ко многим – поэтому сущность </a:t>
            </a:r>
            <a:r>
              <a:rPr lang="en-US" baseline="0" dirty="0" err="1" smtClean="0"/>
              <a:t>MaterialForOperation</a:t>
            </a:r>
            <a:r>
              <a:rPr lang="ru-RU" baseline="0" dirty="0" smtClean="0"/>
              <a:t>. На слайде представлена часть диаграммы, в которой показаны связи между параметрами хранимых единиц: ТО и материала. У нас есть сущность </a:t>
            </a:r>
            <a:r>
              <a:rPr lang="en-US" baseline="0" dirty="0" smtClean="0"/>
              <a:t>parameter</a:t>
            </a:r>
            <a:r>
              <a:rPr lang="ru-RU" baseline="0" dirty="0" smtClean="0"/>
              <a:t>- параметр, в котором перечислены все параметры – как качественные, так и количественные, тип обозначается у каждого. Если параметр количественный, то у него есть единицы измерения – сущность </a:t>
            </a:r>
            <a:r>
              <a:rPr lang="en-US" baseline="0" dirty="0" smtClean="0"/>
              <a:t>Unit (</a:t>
            </a:r>
            <a:r>
              <a:rPr lang="ru-RU" baseline="0" dirty="0" smtClean="0"/>
              <a:t>связь один ко многим). Отмечу сущности </a:t>
            </a:r>
            <a:r>
              <a:rPr lang="en-US" baseline="0" dirty="0" err="1" smtClean="0"/>
              <a:t>ParameterTooling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ParameterAdditionMaterial</a:t>
            </a:r>
            <a:r>
              <a:rPr lang="ru-RU" baseline="0" dirty="0" smtClean="0"/>
              <a:t>. В них соответственно хранится информация о том, какие параметры относятся к ТО и материалу ну и записываются значения.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585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Последняя часть моей диаграммы представлена на этом слайде. Отмечу</a:t>
            </a:r>
            <a:r>
              <a:rPr lang="ru-RU" baseline="0" dirty="0" smtClean="0"/>
              <a:t> как происходит хранение ТО и материала на складе. В одной ячейке может храниться несколько единиц ТО или материала, но главное одного вида. Эта информация хранится в сущности </a:t>
            </a:r>
            <a:r>
              <a:rPr lang="en-US" baseline="0" dirty="0" err="1" smtClean="0"/>
              <a:t>ToolingInTheCell</a:t>
            </a:r>
            <a:r>
              <a:rPr lang="ru-RU" baseline="0" dirty="0" smtClean="0"/>
              <a:t>, аналогично и с материалом. Далее ограничения на хранение. Например, материал огнеопасен, поэтому надо нам найти такую ячейку, в которой материал будет храниться безопасно. Созданы сущности </a:t>
            </a:r>
            <a:r>
              <a:rPr lang="en-US" baseline="0" dirty="0" err="1" smtClean="0"/>
              <a:t>ToolingLimit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MaterialLimit</a:t>
            </a:r>
            <a:r>
              <a:rPr lang="ru-RU" baseline="0" dirty="0" smtClean="0"/>
              <a:t>, в которых перечислены все ограничения. </a:t>
            </a:r>
            <a:r>
              <a:rPr lang="en-US" baseline="0" dirty="0" err="1" smtClean="0"/>
              <a:t>CellLimitForTooling</a:t>
            </a:r>
            <a:r>
              <a:rPr lang="ru-RU" baseline="0" dirty="0" smtClean="0"/>
              <a:t> сущность связана с ограничениями для ТО и она несет за собой информацию противоположную. Если параметр относится к ТО и такой же относится к ячейке, то это значит, что параметр можно хранить в этой ячейке. Соответственно и для материала подобные сущности созданы.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60679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База данных спроектирована. Большой объём информации необходимо не только структурировано и логически хранить в базе данных, но и организовать работу самой системы с базой данных. Основа логики заложена в самом проекте БД, где указаны связи таблиц между собой. Но, также, будут работать запросы к БД, которые будут необходимо прописать в самой системе. Для начала надо разработать модуль заполнения информации в БД.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этого была выбрана СУБД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Postgresql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бесплатное ПО с открытым исходным кодом. Эта СУБД является очень мощной системой. Язык разработки –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IDE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Inteleji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фреймворк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один из самых популярных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фреймворков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создания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веб-приложений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Его плюсами являются: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Относительная легкость в изучении и применении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фреймворка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разработке и поддержке приложения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Проект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содержит в себе множество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подпроектов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которые затрагивают важные части создания софта, такие как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веб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сервисы,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веб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программирование, работа с базами данных, загрузка файлов, обработка ошибок и многое другое. Всё это настраивается в едином формате и упрощает поддержку приложения.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73421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На слайде представлен примерный интерфейс модуля добавления информации, далее будет модернизироваться. Добавление данных для ТО и материала будет отличаться.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5501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начала определимся с термином технологической оснастки.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- Совокупность приспособлений для установки и закрепления заготовок и инструмента, выполнения сборочных операций, транспортирования заготовок, полуфабрикатов, деталей или изделий.</a:t>
            </a:r>
            <a:endParaRPr lang="ru-RU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Использование оснастки позволяет осуществлять дополнительную или специальную обработку и/или доработку выпускаемых изделий.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Рисунок-</a:t>
            </a:r>
            <a:r>
              <a:rPr lang="ru-RU" sz="1200" baseline="0" dirty="0" smtClean="0"/>
              <a:t> технологическая оснастка бурильной колонны.</a:t>
            </a:r>
            <a:endParaRPr lang="ru-RU" sz="1200" dirty="0" smtClean="0"/>
          </a:p>
          <a:p>
            <a:endParaRPr lang="ru-RU" i="1" dirty="0" smtClean="0"/>
          </a:p>
          <a:p>
            <a:endParaRPr lang="ru-RU" i="1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34633-F953-4FCD-8A89-411D4D64A93F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21074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Общей целью работы является создание общего подхода управления всеми видами технологической оснастки, используемых на предприятии Редуктор-ПМ.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Проблемой является отсутствие единой БД и единого подхода к управлению процессами ТО на Редуктор-ПМ.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418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Предпосылками создания</a:t>
            </a:r>
            <a:r>
              <a:rPr lang="ru-RU" baseline="0" dirty="0" smtClean="0"/>
              <a:t> системы являются:</a:t>
            </a:r>
            <a:endParaRPr lang="ru-RU" dirty="0" smtClean="0"/>
          </a:p>
          <a:p>
            <a:endParaRPr lang="ru-RU" dirty="0" smtClean="0"/>
          </a:p>
          <a:p>
            <a:pPr algn="just"/>
            <a:r>
              <a:rPr lang="ru-RU" dirty="0" smtClean="0"/>
              <a:t>Отсутствие полной технической информации о ТО </a:t>
            </a:r>
          </a:p>
          <a:p>
            <a:pPr algn="just"/>
            <a:r>
              <a:rPr lang="ru-RU" dirty="0" smtClean="0"/>
              <a:t>Временные затраты кладовщиков, конструкторов, технологов, программистов на взаимодействие между собой</a:t>
            </a:r>
          </a:p>
          <a:p>
            <a:pPr algn="just"/>
            <a:r>
              <a:rPr lang="ru-RU" dirty="0" smtClean="0"/>
              <a:t>Временные затраты на добавление, изменение, согласование разной документации</a:t>
            </a:r>
          </a:p>
          <a:p>
            <a:pPr algn="just"/>
            <a:r>
              <a:rPr lang="ru-RU" dirty="0" smtClean="0"/>
              <a:t>Большие складские площади</a:t>
            </a:r>
          </a:p>
          <a:p>
            <a:pPr algn="just"/>
            <a:r>
              <a:rPr lang="ru-RU" dirty="0" smtClean="0"/>
              <a:t>Небрежное отношение рабочих к ТО</a:t>
            </a:r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35596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Задачи передо мной стояли следующие: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Разобраться с предметной областью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Создать классификатор ТО. Что значит создать? Узнать, какие методы обработки металлов существуют на предприятии, какие операции обработки металлов производят, также распределить всю имеющуюся ТО по типам и видам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Спроектировать базу данных для хранения всей информации о ТО и о дополнительном материала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Спроектировать интерфейс системы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 Разработать модуль системы по заполнению информации в базу данных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73350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Существует альтернативная система </a:t>
            </a:r>
            <a:r>
              <a:rPr lang="en-US" dirty="0" smtClean="0">
                <a:effectLst/>
              </a:rPr>
              <a:t>Inter</a:t>
            </a:r>
            <a:r>
              <a:rPr lang="ru-RU" dirty="0" smtClean="0">
                <a:effectLst/>
              </a:rPr>
              <a:t>..</a:t>
            </a:r>
          </a:p>
          <a:p>
            <a:r>
              <a:rPr lang="ru-RU" dirty="0" smtClean="0">
                <a:effectLst/>
              </a:rPr>
              <a:t>На примере экспертной системы </a:t>
            </a:r>
            <a:r>
              <a:rPr lang="en-US" dirty="0" smtClean="0">
                <a:effectLst/>
              </a:rPr>
              <a:t>Inter</a:t>
            </a:r>
            <a:r>
              <a:rPr lang="ru-RU" dirty="0" smtClean="0">
                <a:effectLst/>
              </a:rPr>
              <a:t> [5] можно увидеть, что для каждого приспособления прописываются определённые параметры (рисунок 1), благодаря которым в базе знаний прописываются правила (рисунок 2).</a:t>
            </a:r>
          </a:p>
          <a:p>
            <a:r>
              <a:rPr lang="ru-RU" dirty="0" smtClean="0">
                <a:effectLst/>
              </a:rPr>
              <a:t>В</a:t>
            </a:r>
            <a:r>
              <a:rPr lang="ru-RU" baseline="0" dirty="0" smtClean="0">
                <a:effectLst/>
              </a:rPr>
              <a:t> чем будет уникальность нашей системы?</a:t>
            </a:r>
            <a:r>
              <a:rPr lang="ru-RU" dirty="0" smtClean="0">
                <a:effectLst/>
              </a:rPr>
              <a:t> Что она будет предназначаться для предприятия «Редуктор-ПМ».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26400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любого приспособления есть свои параметры, своя последовательность действий, нужны определённые станки и цех при создании. Одни параметры можно измерить, другие рассчитать, а третьи вообще могут быть не известны. Чтобы описать весь этот алгоритм действий, необходимо создать метод автоматического подбора технологической оснастки для производства проектируемого приспособления.</a:t>
            </a:r>
          </a:p>
          <a:p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Содержательная постановка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Найти метод, который позволяет автоматически подбирать технологическую оснастку для производства, если она имеется в наличии. Если таковой нет, то вести подбор так, чтоб проектируемая модель технологической оснастки была максимально близка к необходимой технологической оснастке.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42337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37819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 каждой ТО есть свой набор</a:t>
            </a:r>
            <a:r>
              <a:rPr lang="ru-RU" baseline="0" dirty="0" smtClean="0"/>
              <a:t> качественных и количественных признаков.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Пусть нам известны наборы качественных признаков () и количественных признаков () у проектируемой технологической оснастки. Из известных признаков создаём параметр управления 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Разберём небольшой пример. Для поиска определённой ТО выбраны качественные признаки: операция обработки металлов , участие человека в обслуживании ; количественные: длина , масса . Соответственно начальные множества, к которым относятся признаки </a:t>
            </a:r>
            <a:endParaRPr lang="ru-RU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подборе технологической оснастки различие между количественными признаками должно быть минимальным, поэтому образуем целевую функцию: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Ограничениями являются условия, где заданная операция обработки металлов принадлежит множеству операций ОМ и участие человека в обслуживании (например, автоматическое) принадлежит множеству видов участия человека в обслуживании (ручное, полуавтоматическое, автоматическое).</a:t>
            </a:r>
            <a:endParaRPr lang="ru-RU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Условий будет множество, так как признаков будет большое количество. Здесь только разобран пример малого количества признаков.</a:t>
            </a:r>
            <a:endParaRPr lang="ru-RU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17611-21B7-474E-A55D-EF90E5AE33A3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6492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C34-B824-42B8-A491-BF423A690697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74C34-B824-42B8-A491-BF423A690697}" type="datetimeFigureOut">
              <a:rPr lang="ru-RU" smtClean="0"/>
              <a:pPr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3C9E8-55FC-4077-B587-C64939C581D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711467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Методика общего подхода управления всеми видами технологической оснастки, используемых на предприятии «Редуктор-ПМ»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108520" y="54694"/>
            <a:ext cx="9396536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5085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Министерство науки </a:t>
            </a:r>
            <a:r>
              <a:rPr lang="ru-RU" altLang="ru-RU" sz="1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и высшего образования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Российской Федерации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indent="45085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Федеральное государственное бюджетное образовательное учреждение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высшего образования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Пермский национальный исследовательский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политехнический университет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Факультет прикладной математики и механики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Кафедра «Вычислительная математика,</a:t>
            </a:r>
            <a:r>
              <a:rPr kumimoji="0" lang="ru-RU" altLang="ru-RU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механика и биомеханика»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5774" y="222492"/>
            <a:ext cx="1017389" cy="105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5220072" y="4509120"/>
            <a:ext cx="3672408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Выполнила студент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гр. ИТСИ-17-1м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Боталова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Ю.Е.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Научный руководитель: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проф., д.т.н. Федосеев</a:t>
            </a: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С.А.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pickthebrain.com/blog/wp-content/uploads/2015/02/succes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9336" y="1772816"/>
            <a:ext cx="4507200" cy="338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Содержательная постановка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600200"/>
            <a:ext cx="4968552" cy="499715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Найти метод, который позволяет </a:t>
            </a:r>
            <a:r>
              <a:rPr lang="ru-RU" b="1" dirty="0" smtClean="0"/>
              <a:t>автоматически</a:t>
            </a:r>
            <a:r>
              <a:rPr lang="ru-RU" dirty="0" smtClean="0"/>
              <a:t> подбирать технологическую оснастку (далее ТО) для производства, если она имеется в наличии. Если таковой нет, то вести подбор так, чтоб проектируемая модель ТО была максимально близка к необходимой ТО.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b="1" dirty="0" smtClean="0"/>
              <a:t>Концептуальная постановка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196752"/>
            <a:ext cx="5400600" cy="546128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b="1" u="sng" dirty="0" smtClean="0"/>
              <a:t>Гипотеза:</a:t>
            </a:r>
          </a:p>
          <a:p>
            <a:pPr algn="just">
              <a:buNone/>
            </a:pPr>
            <a:r>
              <a:rPr lang="ru-RU" dirty="0" smtClean="0"/>
              <a:t>	ТО может быть описана некоторым конечным набором измеримых параметров. Исходя из этого, необходимо определить алгоритм (метод), который позволяет решить задачу в автоматическом режиме и находит ТО, параметры которой максимально близки к требуемой.</a:t>
            </a:r>
            <a:endParaRPr lang="ru-RU" dirty="0"/>
          </a:p>
        </p:txBody>
      </p:sp>
      <p:pic>
        <p:nvPicPr>
          <p:cNvPr id="1028" name="Picture 4" descr="http://barryclermont.com/wp-content/uploads/2015/01/Man-Thinking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24744"/>
            <a:ext cx="5184576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im0-tub-ru.yandex.net/i?id=df505869fda5120dcea79a9ab06d60ba-l&amp;n=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6" y="4300975"/>
            <a:ext cx="6480722" cy="25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192314"/>
            <a:ext cx="8229600" cy="1143000"/>
          </a:xfrm>
        </p:spPr>
        <p:txBody>
          <a:bodyPr/>
          <a:lstStyle/>
          <a:p>
            <a:r>
              <a:rPr lang="ru-RU" b="1" dirty="0" smtClean="0"/>
              <a:t>Математическая постановка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76842"/>
            <a:ext cx="8229600" cy="4697427"/>
          </a:xfrm>
        </p:spPr>
        <p:txBody>
          <a:bodyPr/>
          <a:lstStyle/>
          <a:p>
            <a:r>
              <a:rPr lang="ru-RU" b="1" dirty="0" smtClean="0"/>
              <a:t>Параметр управления </a:t>
            </a:r>
          </a:p>
          <a:p>
            <a:pPr>
              <a:buNone/>
            </a:pPr>
            <a:endParaRPr lang="ru-RU" b="1" dirty="0" smtClean="0"/>
          </a:p>
          <a:p>
            <a:r>
              <a:rPr lang="ru-RU" b="1" dirty="0" smtClean="0"/>
              <a:t>Целевая функция</a:t>
            </a:r>
            <a:endParaRPr lang="ru-RU" b="1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Прямоугольник 5"/>
              <p:cNvSpPr/>
              <p:nvPr/>
            </p:nvSpPr>
            <p:spPr>
              <a:xfrm>
                <a:off x="554765" y="2833170"/>
                <a:ext cx="8064896" cy="969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u-RU" sz="2800" i="1">
                              <a:latin typeface="Cambria Math"/>
                            </a:rPr>
                            <m:t>𝐼</m:t>
                          </m:r>
                          <m:r>
                            <a:rPr lang="ru-RU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,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ru-RU" sz="28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ru-RU" sz="2800" i="1">
                          <a:latin typeface="Cambria Math"/>
                        </a:rPr>
                        <m:t>, </m:t>
                      </m:r>
                      <m:sSubSup>
                        <m:sSubSupPr>
                          <m:ctrlPr>
                            <a:rPr lang="ru-RU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ru-RU" sz="28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ru-RU" sz="2800" i="1">
                          <a:latin typeface="Cambria Math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ru-RU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2800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2800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ru-RU" sz="28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ru-RU" sz="2800" i="1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ru-RU" sz="2800" i="1">
                          <a:latin typeface="Cambria Math"/>
                        </a:rPr>
                        <m:t>→</m:t>
                      </m:r>
                      <m:r>
                        <a:rPr lang="ru-RU" sz="2800" i="1">
                          <a:latin typeface="Cambria Math"/>
                        </a:rPr>
                        <m:t>𝑚𝑖𝑛</m:t>
                      </m:r>
                      <m:r>
                        <a:rPr lang="ru-RU" sz="2800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sz="2000" dirty="0">
                  <a:effectLst/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65" y="2833170"/>
                <a:ext cx="8064896" cy="969176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Прямоугольник 6"/>
              <p:cNvSpPr/>
              <p:nvPr/>
            </p:nvSpPr>
            <p:spPr>
              <a:xfrm>
                <a:off x="1979712" y="3802346"/>
                <a:ext cx="4469696" cy="609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/>
                        </a:rPr>
                        <m:t> где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∈ </m:t>
                      </m:r>
                      <m:sSubSup>
                        <m:sSubSupPr>
                          <m:ctrlPr>
                            <a:rPr lang="ru-RU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ru-RU" sz="28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ru-RU" sz="2800" i="1">
                          <a:latin typeface="Cambria Math"/>
                        </a:rPr>
                        <m:t>,  </m:t>
                      </m:r>
                      <m:sSubSup>
                        <m:sSubSupPr>
                          <m:ctrlPr>
                            <a:rPr lang="ru-RU" sz="2800" i="1"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800" i="1">
                              <a:latin typeface="Cambria Math"/>
                            </a:rPr>
                            <m:t>∈</m:t>
                          </m:r>
                          <m:r>
                            <a:rPr lang="en-US" sz="28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ru-RU" sz="2800" i="1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802346"/>
                <a:ext cx="4469696" cy="609719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Прямоугольник 7"/>
              <p:cNvSpPr/>
              <p:nvPr/>
            </p:nvSpPr>
            <p:spPr>
              <a:xfrm>
                <a:off x="971600" y="1844824"/>
                <a:ext cx="7023706" cy="568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/>
                        </a:rPr>
                        <m:t>𝑇</m:t>
                      </m:r>
                      <m:r>
                        <a:rPr lang="ru-RU" sz="28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𝑛</m:t>
                          </m:r>
                          <m:r>
                            <a:rPr lang="ru-RU" sz="28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;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𝑘</m:t>
                          </m:r>
                          <m:r>
                            <a:rPr lang="ru-RU" sz="28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844824"/>
                <a:ext cx="7023706" cy="568104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avatars.mds.yandex.net/get-pdb/1008348/0b6d5139-584d-42ae-ae6c-e89d298bf866/s1200?webp=fal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9011" y="1700808"/>
            <a:ext cx="4617699" cy="564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8912"/>
            <a:ext cx="8229600" cy="1143000"/>
          </a:xfrm>
        </p:spPr>
        <p:txBody>
          <a:bodyPr/>
          <a:lstStyle/>
          <a:p>
            <a:r>
              <a:rPr lang="ru-RU" b="1" dirty="0" smtClean="0"/>
              <a:t>Требования к системе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8964488" cy="5544616"/>
          </a:xfrm>
        </p:spPr>
        <p:txBody>
          <a:bodyPr>
            <a:noAutofit/>
          </a:bodyPr>
          <a:lstStyle/>
          <a:p>
            <a:pPr lvl="0" algn="just"/>
            <a:r>
              <a:rPr lang="ru-RU" sz="2100" dirty="0"/>
              <a:t>Возможность ведения электронного справочника ТО </a:t>
            </a:r>
            <a:endParaRPr lang="ru-RU" sz="2100" dirty="0" smtClean="0"/>
          </a:p>
          <a:p>
            <a:pPr lvl="0" algn="just"/>
            <a:r>
              <a:rPr lang="ru-RU" sz="2100" dirty="0" smtClean="0"/>
              <a:t>Возможность </a:t>
            </a:r>
            <a:r>
              <a:rPr lang="ru-RU" sz="2100" dirty="0"/>
              <a:t>электронного согласования заказов на проектирование </a:t>
            </a:r>
            <a:endParaRPr lang="ru-RU" sz="2100" dirty="0" smtClean="0"/>
          </a:p>
          <a:p>
            <a:pPr lvl="0" algn="just"/>
            <a:r>
              <a:rPr lang="ru-RU" sz="2100" dirty="0" smtClean="0"/>
              <a:t>Добавления </a:t>
            </a:r>
            <a:r>
              <a:rPr lang="ru-RU" sz="2100" dirty="0"/>
              <a:t>ТО в </a:t>
            </a:r>
            <a:r>
              <a:rPr lang="ru-RU" sz="2100" dirty="0" smtClean="0"/>
              <a:t>справочник</a:t>
            </a:r>
            <a:endParaRPr lang="ru-RU" sz="2100" dirty="0"/>
          </a:p>
          <a:p>
            <a:pPr lvl="0" algn="just"/>
            <a:r>
              <a:rPr lang="ru-RU" sz="2100" dirty="0"/>
              <a:t>Возможность электронного согласования конструкторской документации на спроектированную </a:t>
            </a:r>
            <a:r>
              <a:rPr lang="ru-RU" sz="2100" dirty="0" smtClean="0"/>
              <a:t>ТО</a:t>
            </a:r>
          </a:p>
          <a:p>
            <a:pPr lvl="0" algn="just"/>
            <a:r>
              <a:rPr lang="ru-RU" sz="2100" dirty="0" smtClean="0"/>
              <a:t>Возможность </a:t>
            </a:r>
            <a:r>
              <a:rPr lang="ru-RU" sz="2100" dirty="0"/>
              <a:t>автоматического формирования ведомости оснастки на основе операционных карт и карт </a:t>
            </a:r>
            <a:r>
              <a:rPr lang="ru-RU" sz="2100" dirty="0" smtClean="0"/>
              <a:t>наладок</a:t>
            </a:r>
          </a:p>
          <a:p>
            <a:pPr lvl="0" algn="just"/>
            <a:r>
              <a:rPr lang="ru-RU" sz="2100" dirty="0" smtClean="0"/>
              <a:t>Возможность </a:t>
            </a:r>
            <a:r>
              <a:rPr lang="ru-RU" sz="2100" dirty="0"/>
              <a:t>автоматизации подбора ТО на стадии добавления в </a:t>
            </a:r>
            <a:r>
              <a:rPr lang="ru-RU" sz="2100" dirty="0" smtClean="0"/>
              <a:t>ТП</a:t>
            </a:r>
            <a:endParaRPr lang="ru-RU" sz="2100" dirty="0"/>
          </a:p>
          <a:p>
            <a:pPr lvl="0" algn="just"/>
            <a:r>
              <a:rPr lang="ru-RU" sz="2100" dirty="0"/>
              <a:t>Возможность автоматического поиска ТО по заданным параметрам, </a:t>
            </a:r>
            <a:r>
              <a:rPr lang="ru-RU" sz="2100" dirty="0" smtClean="0"/>
              <a:t>поиска </a:t>
            </a:r>
            <a:r>
              <a:rPr lang="ru-RU" sz="2100" dirty="0"/>
              <a:t>ТО по PMI-распознаванию обрабатываемых </a:t>
            </a:r>
            <a:r>
              <a:rPr lang="ru-RU" sz="2100" dirty="0" smtClean="0"/>
              <a:t>поверхностей</a:t>
            </a:r>
            <a:endParaRPr lang="ru-RU" sz="2100" dirty="0"/>
          </a:p>
          <a:p>
            <a:pPr lvl="0" algn="just"/>
            <a:r>
              <a:rPr lang="ru-RU" sz="2100" dirty="0"/>
              <a:t>Возможность электронного согласования заявок </a:t>
            </a:r>
          </a:p>
          <a:p>
            <a:pPr lvl="0" algn="just"/>
            <a:r>
              <a:rPr lang="ru-RU" sz="2100" dirty="0"/>
              <a:t>Возможность автоматического добавления применяемости </a:t>
            </a:r>
            <a:r>
              <a:rPr lang="ru-RU" sz="2100" dirty="0" smtClean="0"/>
              <a:t>оснастки</a:t>
            </a:r>
          </a:p>
          <a:p>
            <a:pPr lvl="0" algn="just"/>
            <a:r>
              <a:rPr lang="ru-RU" sz="2100" dirty="0" smtClean="0"/>
              <a:t>Оптимизация хранения</a:t>
            </a:r>
            <a:endParaRPr lang="ru-RU" sz="2100" dirty="0"/>
          </a:p>
          <a:p>
            <a:pPr lvl="0" algn="just"/>
            <a:r>
              <a:rPr lang="ru-RU" sz="2100" dirty="0"/>
              <a:t>Оптимизация </a:t>
            </a:r>
            <a:r>
              <a:rPr lang="ru-RU" sz="2100" dirty="0" smtClean="0"/>
              <a:t>закупок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xmlns="" val="589819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936104"/>
          </a:xfrm>
        </p:spPr>
        <p:txBody>
          <a:bodyPr/>
          <a:lstStyle/>
          <a:p>
            <a:r>
              <a:rPr lang="ru-RU" b="1" dirty="0" smtClean="0"/>
              <a:t>Классификатор ТО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233068"/>
              </p:ext>
            </p:extLst>
          </p:nvPr>
        </p:nvGraphicFramePr>
        <p:xfrm>
          <a:off x="251520" y="908721"/>
          <a:ext cx="8712968" cy="8915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2520280"/>
                <a:gridCol w="1944216"/>
                <a:gridCol w="1944216"/>
              </a:tblGrid>
              <a:tr h="774541">
                <a:tc>
                  <a:txBody>
                    <a:bodyPr/>
                    <a:lstStyle/>
                    <a:p>
                      <a:r>
                        <a:rPr lang="ru-RU" sz="17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Метод обработки металлов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Операция обработки металлов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 технологической оснастки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Вид технологической оснастки</a:t>
                      </a:r>
                      <a:endParaRPr lang="ru-RU" sz="1700" dirty="0"/>
                    </a:p>
                  </a:txBody>
                  <a:tcPr/>
                </a:tc>
              </a:tr>
              <a:tr h="355455">
                <a:tc>
                  <a:txBody>
                    <a:bodyPr/>
                    <a:lstStyle/>
                    <a:p>
                      <a:pPr lvl="0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Обработка литьём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Литьевая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Пресс-формы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</a:tr>
              <a:tr h="312534">
                <a:tc rowSpan="9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Обработка металлов резанием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Токарная обработка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Режущий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Токарные резцы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612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Шлифование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Борфрезы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246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Резание зубьев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Долбяки</a:t>
                      </a:r>
                      <a:endParaRPr lang="ru-RU" sz="1400" kern="120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Фрезы червячные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540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Нарезка внутренней резьбы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Метчики</a:t>
                      </a:r>
                    </a:p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Плашки</a:t>
                      </a:r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Обработка отверстий и сверление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</a:rPr>
                        <a:t>Зенкера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</a:rPr>
                        <a:t>Зенковка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</a:rPr>
                        <a:t>….</a:t>
                      </a:r>
                      <a:endParaRPr lang="ru-RU" sz="14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344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Вспомогательный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</a:rPr>
                        <a:t>Кондуктора</a:t>
                      </a:r>
                      <a:endParaRPr lang="ru-RU" sz="14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253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7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Токарная и фрезерная обработка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Режущий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</a:rPr>
                        <a:t>Резцы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</a:rPr>
                        <a:t>Фрезы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</a:rPr>
                        <a:t>…</a:t>
                      </a:r>
                      <a:endParaRPr lang="ru-RU" sz="14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2807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7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Резание абразивными материалами</a:t>
                      </a:r>
                      <a:endParaRPr lang="ru-RU" sz="1400" dirty="0" smtClean="0">
                        <a:effectLst/>
                      </a:endParaRPr>
                    </a:p>
                    <a:p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Абразивный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Порошок</a:t>
                      </a:r>
                    </a:p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Паста</a:t>
                      </a:r>
                    </a:p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…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253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7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Обработка напильником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</a:tr>
              <a:tr h="543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Обработка металлов давлением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</a:tr>
              <a:tr h="3125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Сварка металлов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 smtClean="0"/>
                    </a:p>
                  </a:txBody>
                  <a:tcPr/>
                </a:tc>
              </a:tr>
              <a:tr h="312534"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Измерение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 smtClean="0"/>
                    </a:p>
                  </a:txBody>
                  <a:tcPr/>
                </a:tc>
              </a:tr>
              <a:tr h="312534"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Крепление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 smtClean="0"/>
                    </a:p>
                  </a:txBody>
                  <a:tcPr/>
                </a:tc>
              </a:tr>
              <a:tr h="543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Ручная обработка металлов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 smtClean="0"/>
                    </a:p>
                  </a:txBody>
                  <a:tcPr/>
                </a:tc>
              </a:tr>
              <a:tr h="543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Автоматизация ручного труда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4891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-142900"/>
            <a:ext cx="8229600" cy="1143000"/>
          </a:xfrm>
        </p:spPr>
        <p:txBody>
          <a:bodyPr/>
          <a:lstStyle/>
          <a:p>
            <a:r>
              <a:rPr lang="ru-RU" b="1" dirty="0" smtClean="0"/>
              <a:t>Проектирование базы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 descr="C:\Users\secretary\Desktop\Безымянны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642918"/>
            <a:ext cx="8478838" cy="59166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b="1" dirty="0" smtClean="0"/>
              <a:t>Проектирование базы данных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1142984"/>
            <a:ext cx="549592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69538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-214338"/>
            <a:ext cx="8229600" cy="1143000"/>
          </a:xfrm>
        </p:spPr>
        <p:txBody>
          <a:bodyPr/>
          <a:lstStyle/>
          <a:p>
            <a:r>
              <a:rPr lang="ru-RU" b="1" dirty="0" smtClean="0"/>
              <a:t>Проектирование базы данных</a:t>
            </a:r>
            <a:endParaRPr lang="ru-RU" dirty="0"/>
          </a:p>
        </p:txBody>
      </p:sp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657225"/>
            <a:ext cx="4514850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-142900"/>
            <a:ext cx="8229600" cy="1143000"/>
          </a:xfrm>
        </p:spPr>
        <p:txBody>
          <a:bodyPr/>
          <a:lstStyle/>
          <a:p>
            <a:r>
              <a:rPr lang="ru-RU" b="1" dirty="0" smtClean="0"/>
              <a:t>Проектирование базы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723900"/>
            <a:ext cx="497205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858218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 smtClean="0"/>
              <a:t>Разработка модуля </a:t>
            </a:r>
            <a:r>
              <a:rPr lang="ru-RU" b="1" dirty="0"/>
              <a:t>системы по заполнению информации в базу данных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098" name="AutoShape 2" descr="ÐÐ°ÑÑÐ¸Ð½ÐºÐ¸ Ð¿Ð¾ Ð·Ð°Ð¿ÑÐ¾ÑÑ Ð¿Ð¾ÑÑÐ³ÑÐµÑ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0" name="AutoShape 4" descr="ÐÐ°ÑÑÐ¸Ð½ÐºÐ¸ Ð¿Ð¾ Ð·Ð°Ð¿ÑÐ¾ÑÑ Ð¿Ð¾ÑÑÐ³ÑÐµÑ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2" name="AutoShape 6" descr="ÐÐ°ÑÑÐ¸Ð½ÐºÐ¸ Ð¿Ð¾ Ð·Ð°Ð¿ÑÐ¾ÑÑ Ð¿Ð¾ÑÑÐ³ÑÐµÑ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4" name="AutoShape 8" descr="ÐÐ°ÑÑÐ¸Ð½ÐºÐ¸ Ð¿Ð¾ Ð·Ð°Ð¿ÑÐ¾ÑÑ Ð¿Ð¾ÑÑÐ³ÑÐµÑ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8" name="Picture 12" descr="ÐÐ°ÑÑÐ¸Ð½ÐºÐ¸ Ð¿Ð¾ Ð·Ð°Ð¿ÑÐ¾ÑÑ Ð¿Ð¾ÑÑÐ³ÑÐµÑ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3" y="2000240"/>
            <a:ext cx="4753477" cy="3571900"/>
          </a:xfrm>
          <a:prstGeom prst="rect">
            <a:avLst/>
          </a:prstGeom>
          <a:noFill/>
        </p:spPr>
      </p:pic>
      <p:pic>
        <p:nvPicPr>
          <p:cNvPr id="4110" name="Picture 14" descr="ÐÐ°ÑÑÐ¸Ð½ÐºÐ¸ Ð¿Ð¾ Ð·Ð°Ð¿ÑÐ¾ÑÑ intellij ide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1857364"/>
            <a:ext cx="2762256" cy="2762256"/>
          </a:xfrm>
          <a:prstGeom prst="rect">
            <a:avLst/>
          </a:prstGeom>
          <a:noFill/>
        </p:spPr>
      </p:pic>
      <p:pic>
        <p:nvPicPr>
          <p:cNvPr id="4112" name="Picture 16" descr="ÐÐ°ÑÑÐ¸Ð½ÐºÐ¸ Ð¿Ð¾ Ð·Ð°Ð¿ÑÐ¾ÑÑ java spri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5072074"/>
            <a:ext cx="4278340" cy="15001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6966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2975" y="152328"/>
            <a:ext cx="7776864" cy="9361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4400" b="1" dirty="0" smtClean="0"/>
              <a:t>Технологическая оснастка (ТО)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861048"/>
            <a:ext cx="536408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24861" y="908721"/>
            <a:ext cx="8611635" cy="289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 smtClean="0"/>
              <a:t>Совокупность </a:t>
            </a:r>
            <a:r>
              <a:rPr lang="ru-RU" sz="3200" dirty="0"/>
              <a:t>приспособлений для установки и закрепления заготовок и инструмента, выполнения сборочных операций</a:t>
            </a:r>
            <a:r>
              <a:rPr lang="ru-RU" sz="3200" dirty="0" smtClean="0"/>
              <a:t>, транспортирования заготовок, полуфабрикатов, деталей или </a:t>
            </a:r>
            <a:r>
              <a:rPr lang="ru-RU" sz="3200" dirty="0"/>
              <a:t>изделий. </a:t>
            </a:r>
          </a:p>
          <a:p>
            <a:pPr>
              <a:lnSpc>
                <a:spcPct val="70000"/>
              </a:lnSpc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12306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Разработка модуля системы по заполнению информации в базу данных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6348" y="1772816"/>
            <a:ext cx="7338060" cy="4550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61381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Разработка модуля системы по заполнению информации в базу данных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6995046" cy="45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33423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Заключение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ru-RU" dirty="0" smtClean="0"/>
              <a:t>Предметная область освоена, полученные знания применяются в создании методики.</a:t>
            </a:r>
            <a:endParaRPr lang="ru-RU" dirty="0"/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 smtClean="0"/>
              <a:t>Требования к экспертной системе составлены, основываясь на опыте технологов и конструкторов на предприятии «Редуктор-ПМ».</a:t>
            </a:r>
            <a:endParaRPr lang="ru-RU" dirty="0"/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 smtClean="0"/>
              <a:t>Создан классификатор ТО.</a:t>
            </a:r>
            <a:endParaRPr lang="ru-RU" dirty="0"/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 smtClean="0"/>
              <a:t>База данных хранения всей информации о ТО спроектирована.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 smtClean="0"/>
              <a:t>Разработан модуль системы по заполнению информации в базу данных</a:t>
            </a:r>
          </a:p>
          <a:p>
            <a:pPr algn="just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ds04.infourok.ru/uploads/ex/1066/00089be5-4eb96ade/4/hello_html_m2bb11d8d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68560" y="-367456"/>
            <a:ext cx="6805420" cy="751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5220072" y="5301208"/>
            <a:ext cx="4039288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Студент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гр.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ИТСИ-17-1м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Боталова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Юлия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E-mail: botalowa.yu@yandex.ru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64088" y="1628800"/>
            <a:ext cx="3405064" cy="2151112"/>
          </a:xfrm>
        </p:spPr>
        <p:txBody>
          <a:bodyPr>
            <a:normAutofit/>
          </a:bodyPr>
          <a:lstStyle/>
          <a:p>
            <a:r>
              <a:rPr lang="ru-RU" b="1" dirty="0" smtClean="0"/>
              <a:t>Спасибо за внимание!</a:t>
            </a:r>
            <a:endParaRPr lang="ru-RU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5028" y="206864"/>
            <a:ext cx="7886700" cy="61764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Виды технологической оснастки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353" y="947504"/>
            <a:ext cx="3263504" cy="4351338"/>
          </a:xfrm>
        </p:spPr>
      </p:pic>
      <p:sp>
        <p:nvSpPr>
          <p:cNvPr id="6" name="Прямоугольник 5"/>
          <p:cNvSpPr/>
          <p:nvPr/>
        </p:nvSpPr>
        <p:spPr>
          <a:xfrm>
            <a:off x="251520" y="5350986"/>
            <a:ext cx="4405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tabLst>
                <a:tab pos="0" algn="l"/>
              </a:tabLst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Рис. 1.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Прибор измерения шероховатости </a:t>
            </a:r>
          </a:p>
          <a:p>
            <a:pPr algn="ctr">
              <a:tabLst>
                <a:tab pos="0" algn="l"/>
              </a:tabLst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контрольная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технологическая оснастка)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48064" y="5334105"/>
            <a:ext cx="3723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tabLst>
                <a:tab pos="0" algn="l"/>
              </a:tabLst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Рис. 2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Инструменты контрольной </a:t>
            </a:r>
          </a:p>
          <a:p>
            <a:pPr algn="ctr">
              <a:tabLst>
                <a:tab pos="0" algn="l"/>
              </a:tabLst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технологической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оснастки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4201" y="982767"/>
            <a:ext cx="49434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15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84576" y="5214999"/>
            <a:ext cx="3947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tabLst>
                <a:tab pos="0" algn="l"/>
              </a:tabLst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Рис. 3. Инструменты измерительной </a:t>
            </a:r>
          </a:p>
          <a:p>
            <a:pPr algn="ctr">
              <a:tabLst>
                <a:tab pos="0" algn="l"/>
              </a:tabLst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технологической оснастки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1676" y="863660"/>
            <a:ext cx="3267587" cy="4351338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82246" y="863661"/>
            <a:ext cx="4551851" cy="435133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431861" y="5214999"/>
            <a:ext cx="4652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tabLst>
                <a:tab pos="0" algn="l"/>
              </a:tabLst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Рис. 4. </a:t>
            </a:r>
            <a:r>
              <a:rPr lang="ru-RU" i="1" smtClean="0">
                <a:latin typeface="Times New Roman" pitchFamily="18" charset="0"/>
                <a:cs typeface="Times New Roman" pitchFamily="18" charset="0"/>
              </a:rPr>
              <a:t>Инструменты обрабатывающей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ТО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655028" y="206864"/>
            <a:ext cx="7886700" cy="61764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Виды технологической оснастки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405170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57769" y="1979832"/>
            <a:ext cx="4521351" cy="336745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9156" y="1979832"/>
            <a:ext cx="3367454" cy="336745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-26281" y="5478768"/>
            <a:ext cx="39783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tabLst>
                <a:tab pos="0" algn="l"/>
              </a:tabLst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Рис. 5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Пресс-форма</a:t>
            </a:r>
          </a:p>
          <a:p>
            <a:pPr algn="ctr">
              <a:tabLst>
                <a:tab pos="0" algn="l"/>
              </a:tabLst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литейная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технологичкская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оснастка)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43531" y="5478768"/>
            <a:ext cx="47498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tabLst>
                <a:tab pos="0" algn="l"/>
              </a:tabLst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Рис. 6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Передаточные тележки,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кантователи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0" algn="l"/>
              </a:tabLst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транспортная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технологическая оснастка)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655028" y="206864"/>
            <a:ext cx="7886700" cy="61764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Виды технологической оснастки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253593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Цель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282" y="1328252"/>
            <a:ext cx="4717758" cy="506947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1" i="1" dirty="0" smtClean="0"/>
              <a:t>Общая цель</a:t>
            </a:r>
            <a:r>
              <a:rPr lang="ru-RU" dirty="0" smtClean="0"/>
              <a:t>: </a:t>
            </a:r>
            <a:r>
              <a:rPr lang="ru-RU" dirty="0"/>
              <a:t>создание общего подхода управления всеми видами технологической оснастки, используемых на предприятии </a:t>
            </a:r>
            <a:r>
              <a:rPr lang="ru-RU" dirty="0" smtClean="0"/>
              <a:t>Редуктор-ПМ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i="1" dirty="0"/>
              <a:t>Проблема</a:t>
            </a:r>
            <a:r>
              <a:rPr lang="ru-RU" dirty="0" smtClean="0"/>
              <a:t>: </a:t>
            </a:r>
            <a:r>
              <a:rPr lang="ru-RU" dirty="0"/>
              <a:t>отсутствие единой БД и единого подхода к управлению процессами ТО на Редуктор-ПМ</a:t>
            </a:r>
          </a:p>
        </p:txBody>
      </p:sp>
      <p:pic>
        <p:nvPicPr>
          <p:cNvPr id="1028" name="Picture 4" descr="http://happy-family-world.ru/wp-content/uploads/2015/08/3D-Women-Arrow-02-1024x10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8987" y="2204864"/>
            <a:ext cx="3636305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138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cdn-images-1.medium.com/max/1200/1*T88PmBSUQ0-RcdHgD2hiAw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3320" y="3933056"/>
            <a:ext cx="3750679" cy="258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Предпосылки создания системы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5904656" cy="532859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dirty="0"/>
              <a:t>Отсутствие полной технической информации о ТО </a:t>
            </a:r>
            <a:endParaRPr lang="ru-RU" dirty="0" smtClean="0"/>
          </a:p>
          <a:p>
            <a:pPr algn="just"/>
            <a:r>
              <a:rPr lang="ru-RU" dirty="0" smtClean="0"/>
              <a:t>Временные затраты кладовщиков, конструкторов, технологов, программистов на взаимодействие между собой</a:t>
            </a:r>
          </a:p>
          <a:p>
            <a:pPr algn="just"/>
            <a:r>
              <a:rPr lang="ru-RU" dirty="0" smtClean="0"/>
              <a:t>Временные затраты на добавление, изменение, согласование разной документации</a:t>
            </a:r>
          </a:p>
          <a:p>
            <a:pPr algn="just"/>
            <a:r>
              <a:rPr lang="ru-RU" dirty="0" smtClean="0"/>
              <a:t>Использование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больших складских площадей</a:t>
            </a:r>
          </a:p>
          <a:p>
            <a:pPr algn="just"/>
            <a:r>
              <a:rPr lang="ru-RU" dirty="0" smtClean="0"/>
              <a:t>Небрежное </a:t>
            </a:r>
            <a:r>
              <a:rPr lang="ru-RU" dirty="0"/>
              <a:t>отношение рабочих к ТО</a:t>
            </a:r>
          </a:p>
        </p:txBody>
      </p:sp>
    </p:spTree>
    <p:extLst>
      <p:ext uri="{BB962C8B-B14F-4D97-AF65-F5344CB8AC3E}">
        <p14:creationId xmlns:p14="http://schemas.microsoft.com/office/powerpoint/2010/main" xmlns="" val="275553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6203032" cy="5184576"/>
          </a:xfrm>
        </p:spPr>
        <p:txBody>
          <a:bodyPr>
            <a:normAutofit fontScale="925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ru-RU" dirty="0" smtClean="0"/>
              <a:t>Разобраться </a:t>
            </a:r>
            <a:r>
              <a:rPr lang="ru-RU" dirty="0"/>
              <a:t>с предметной </a:t>
            </a:r>
            <a:r>
              <a:rPr lang="ru-RU" dirty="0" smtClean="0"/>
              <a:t>областью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 smtClean="0"/>
              <a:t>Составить требования к системе</a:t>
            </a:r>
            <a:endParaRPr lang="ru-RU" dirty="0"/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/>
              <a:t>Создать классификатор </a:t>
            </a:r>
            <a:r>
              <a:rPr lang="ru-RU" dirty="0" smtClean="0"/>
              <a:t>ТО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 smtClean="0"/>
              <a:t>Спроектировать БД для </a:t>
            </a:r>
            <a:r>
              <a:rPr lang="ru-RU" dirty="0"/>
              <a:t>хранения всей информации о ТО и о дополнительном </a:t>
            </a:r>
            <a:r>
              <a:rPr lang="ru-RU" dirty="0" smtClean="0"/>
              <a:t>материале</a:t>
            </a:r>
            <a:endParaRPr lang="ru-RU" dirty="0"/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 smtClean="0"/>
              <a:t>Разработать </a:t>
            </a:r>
            <a:r>
              <a:rPr lang="ru-RU" dirty="0"/>
              <a:t>модуль системы по заполнению информации в базу данных</a:t>
            </a:r>
          </a:p>
          <a:p>
            <a:endParaRPr lang="ru-RU" dirty="0"/>
          </a:p>
        </p:txBody>
      </p:sp>
      <p:pic>
        <p:nvPicPr>
          <p:cNvPr id="2050" name="Picture 2" descr="http://www.jaesconsulting.com/wp-content/uploads/2016/03/da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32504" y="2556987"/>
            <a:ext cx="617685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2492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/>
          <a:lstStyle/>
          <a:p>
            <a:r>
              <a:rPr lang="ru-RU" b="1" dirty="0"/>
              <a:t>Подобная</a:t>
            </a:r>
            <a:r>
              <a:rPr lang="ru-RU" dirty="0" smtClean="0"/>
              <a:t> </a:t>
            </a:r>
            <a:r>
              <a:rPr lang="ru-RU" b="1" dirty="0"/>
              <a:t>система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105273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Экспертная система </a:t>
            </a:r>
            <a:r>
              <a:rPr lang="ru-RU" sz="3600" b="1" dirty="0" smtClean="0"/>
              <a:t>«</a:t>
            </a:r>
            <a:r>
              <a:rPr lang="en-US" sz="3600" b="1" dirty="0" smtClean="0"/>
              <a:t>Inter</a:t>
            </a:r>
            <a:r>
              <a:rPr lang="ru-RU" sz="3600" b="1" dirty="0" smtClean="0"/>
              <a:t>»</a:t>
            </a:r>
            <a:endParaRPr lang="ru-RU" sz="3600" b="1" dirty="0"/>
          </a:p>
        </p:txBody>
      </p:sp>
      <p:pic>
        <p:nvPicPr>
          <p:cNvPr id="4" name="Рисунок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726" y="1772816"/>
            <a:ext cx="5940425" cy="234251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8024" y="3508375"/>
            <a:ext cx="4041775" cy="33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58085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5788</TotalTime>
  <Words>1946</Words>
  <Application>Microsoft Office PowerPoint</Application>
  <PresentationFormat>Экран (4:3)</PresentationFormat>
  <Paragraphs>207</Paragraphs>
  <Slides>23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Методика общего подхода управления всеми видами технологической оснастки, используемых на предприятии «Редуктор-ПМ» </vt:lpstr>
      <vt:lpstr>Слайд 2</vt:lpstr>
      <vt:lpstr>Виды технологической оснастки</vt:lpstr>
      <vt:lpstr>Виды технологической оснастки</vt:lpstr>
      <vt:lpstr>Виды технологической оснастки</vt:lpstr>
      <vt:lpstr>Цель</vt:lpstr>
      <vt:lpstr>Предпосылки создания системы</vt:lpstr>
      <vt:lpstr>Задачи</vt:lpstr>
      <vt:lpstr>Подобная система</vt:lpstr>
      <vt:lpstr>Содержательная постановка</vt:lpstr>
      <vt:lpstr>Концептуальная постановка</vt:lpstr>
      <vt:lpstr>Математическая постановка</vt:lpstr>
      <vt:lpstr>Требования к системе</vt:lpstr>
      <vt:lpstr>Классификатор ТО</vt:lpstr>
      <vt:lpstr>Проектирование базы данных</vt:lpstr>
      <vt:lpstr>Проектирование базы данных</vt:lpstr>
      <vt:lpstr>Проектирование базы данных</vt:lpstr>
      <vt:lpstr>Проектирование базы данных</vt:lpstr>
      <vt:lpstr>Разработка модуля системы по заполнению информации в базу данных </vt:lpstr>
      <vt:lpstr>Разработка модуля системы по заполнению информации в базу данных </vt:lpstr>
      <vt:lpstr>Разработка модуля системы по заполнению информации в базу данных 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Прототипирование интерфейса для модуля управления жизненным циклом различных видов технологической оснастки, серийного машиностроительного производства</dc:title>
  <dc:creator>secretary</dc:creator>
  <cp:lastModifiedBy>secretary</cp:lastModifiedBy>
  <cp:revision>73</cp:revision>
  <dcterms:created xsi:type="dcterms:W3CDTF">2018-09-24T05:38:55Z</dcterms:created>
  <dcterms:modified xsi:type="dcterms:W3CDTF">2019-05-14T09:51:20Z</dcterms:modified>
</cp:coreProperties>
</file>