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768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BCD-5B55-44B4-8A63-F07C8AC62E17}" type="datetimeFigureOut">
              <a:rPr lang="fr-BE" smtClean="0"/>
              <a:t>13/07/2016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588C-5866-4DB8-BE8E-24B7826A8B1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32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BCD-5B55-44B4-8A63-F07C8AC62E17}" type="datetimeFigureOut">
              <a:rPr lang="fr-BE" smtClean="0"/>
              <a:t>13/07/2016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588C-5866-4DB8-BE8E-24B7826A8B1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034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BCD-5B55-44B4-8A63-F07C8AC62E17}" type="datetimeFigureOut">
              <a:rPr lang="fr-BE" smtClean="0"/>
              <a:t>13/07/2016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588C-5866-4DB8-BE8E-24B7826A8B1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5636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BCD-5B55-44B4-8A63-F07C8AC62E17}" type="datetimeFigureOut">
              <a:rPr lang="fr-BE" smtClean="0"/>
              <a:t>13/07/2016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588C-5866-4DB8-BE8E-24B7826A8B1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305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BCD-5B55-44B4-8A63-F07C8AC62E17}" type="datetimeFigureOut">
              <a:rPr lang="fr-BE" smtClean="0"/>
              <a:t>13/07/2016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588C-5866-4DB8-BE8E-24B7826A8B1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81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BCD-5B55-44B4-8A63-F07C8AC62E17}" type="datetimeFigureOut">
              <a:rPr lang="fr-BE" smtClean="0"/>
              <a:t>13/07/2016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588C-5866-4DB8-BE8E-24B7826A8B1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545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BCD-5B55-44B4-8A63-F07C8AC62E17}" type="datetimeFigureOut">
              <a:rPr lang="fr-BE" smtClean="0"/>
              <a:t>13/07/2016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588C-5866-4DB8-BE8E-24B7826A8B1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956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BCD-5B55-44B4-8A63-F07C8AC62E17}" type="datetimeFigureOut">
              <a:rPr lang="fr-BE" smtClean="0"/>
              <a:t>13/07/2016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588C-5866-4DB8-BE8E-24B7826A8B1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822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BCD-5B55-44B4-8A63-F07C8AC62E17}" type="datetimeFigureOut">
              <a:rPr lang="fr-BE" smtClean="0"/>
              <a:t>13/07/2016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588C-5866-4DB8-BE8E-24B7826A8B1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4608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BCD-5B55-44B4-8A63-F07C8AC62E17}" type="datetimeFigureOut">
              <a:rPr lang="fr-BE" smtClean="0"/>
              <a:t>13/07/2016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588C-5866-4DB8-BE8E-24B7826A8B1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547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BCD-5B55-44B4-8A63-F07C8AC62E17}" type="datetimeFigureOut">
              <a:rPr lang="fr-BE" smtClean="0"/>
              <a:t>13/07/2016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588C-5866-4DB8-BE8E-24B7826A8B1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580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05BCD-5B55-44B4-8A63-F07C8AC62E17}" type="datetimeFigureOut">
              <a:rPr lang="fr-BE" smtClean="0"/>
              <a:t>13/07/2016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3588C-5866-4DB8-BE8E-24B7826A8B1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228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fr-BE" dirty="0" smtClean="0">
                <a:solidFill>
                  <a:schemeClr val="bg1"/>
                </a:solidFill>
              </a:rPr>
              <a:t>Beta band oscillations in the anticipation of nociceptive stimuli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9253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BE" dirty="0" err="1" smtClean="0"/>
              <a:t>BBOs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864" y="1783357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BBOs are </a:t>
            </a:r>
            <a:r>
              <a:rPr lang="en-US" dirty="0"/>
              <a:t>a periodic fluctuation of the EEG activity in the 15-30 Hz </a:t>
            </a:r>
            <a:r>
              <a:rPr lang="en-US" dirty="0" smtClean="0"/>
              <a:t>range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BBOs are coherent in </a:t>
            </a:r>
            <a:r>
              <a:rPr lang="en-US" dirty="0"/>
              <a:t>primary somatosensory and motor cortices, thalamus, spinal cord, and, crucially, even at the level of the </a:t>
            </a:r>
            <a:r>
              <a:rPr lang="en-US" dirty="0" smtClean="0"/>
              <a:t>muscles </a:t>
            </a:r>
            <a:r>
              <a:rPr lang="en-US" sz="2300" i="1" dirty="0" smtClean="0"/>
              <a:t>(van Ede et al., 2010, 2011, 2013)</a:t>
            </a:r>
          </a:p>
          <a:p>
            <a:endParaRPr lang="en-US" dirty="0" smtClean="0"/>
          </a:p>
          <a:p>
            <a:r>
              <a:rPr lang="en-US" dirty="0" smtClean="0"/>
              <a:t>BBOs are reduced </a:t>
            </a:r>
            <a:r>
              <a:rPr lang="en-US" dirty="0"/>
              <a:t>during the </a:t>
            </a:r>
            <a:r>
              <a:rPr lang="en-US" i="1" dirty="0"/>
              <a:t>anticipation </a:t>
            </a:r>
            <a:r>
              <a:rPr lang="en-US" dirty="0"/>
              <a:t>of tactile stimuli, both at the level of the contralateral somatosensory cortex and at the level of the muscles, measured by electromyography (EMG)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reduction is coherent (i.e. correlated</a:t>
            </a:r>
            <a:r>
              <a:rPr lang="en-US" dirty="0" smtClean="0"/>
              <a:t>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909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638131" cy="322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96" b="29829"/>
          <a:stretch/>
        </p:blipFill>
        <p:spPr bwMode="auto">
          <a:xfrm>
            <a:off x="1547664" y="4489818"/>
            <a:ext cx="5918050" cy="189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588224" y="6331757"/>
            <a:ext cx="203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i="1" dirty="0" smtClean="0"/>
              <a:t>Van </a:t>
            </a:r>
            <a:r>
              <a:rPr lang="fr-BE" i="1" dirty="0" err="1" smtClean="0"/>
              <a:t>ede</a:t>
            </a:r>
            <a:r>
              <a:rPr lang="fr-BE" i="1" dirty="0" smtClean="0"/>
              <a:t> et al., 2011</a:t>
            </a:r>
            <a:endParaRPr lang="fr-BE" i="1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90066"/>
          </a:xfrm>
        </p:spPr>
        <p:txBody>
          <a:bodyPr>
            <a:noAutofit/>
          </a:bodyPr>
          <a:lstStyle/>
          <a:p>
            <a:r>
              <a:rPr lang="fr-BE" sz="3500" dirty="0" smtClean="0"/>
              <a:t>Anticipation </a:t>
            </a:r>
            <a:r>
              <a:rPr lang="fr-BE" sz="3500" dirty="0" err="1" smtClean="0"/>
              <a:t>modulates</a:t>
            </a:r>
            <a:r>
              <a:rPr lang="fr-BE" sz="3500" dirty="0" smtClean="0"/>
              <a:t> </a:t>
            </a:r>
            <a:r>
              <a:rPr lang="fr-BE" sz="3500" dirty="0" err="1" smtClean="0"/>
              <a:t>BBOs</a:t>
            </a:r>
            <a:endParaRPr lang="fr-BE" sz="3500" dirty="0"/>
          </a:p>
        </p:txBody>
      </p:sp>
    </p:spTree>
    <p:extLst>
      <p:ext uri="{BB962C8B-B14F-4D97-AF65-F5344CB8AC3E}">
        <p14:creationId xmlns:p14="http://schemas.microsoft.com/office/powerpoint/2010/main" val="38148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4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490066"/>
          </a:xfrm>
        </p:spPr>
        <p:txBody>
          <a:bodyPr>
            <a:noAutofit/>
          </a:bodyPr>
          <a:lstStyle/>
          <a:p>
            <a:r>
              <a:rPr lang="fr-BE" sz="3500" dirty="0" smtClean="0"/>
              <a:t>This modulation </a:t>
            </a:r>
            <a:r>
              <a:rPr lang="fr-BE" sz="3500" dirty="0" err="1" smtClean="0"/>
              <a:t>occurs</a:t>
            </a:r>
            <a:r>
              <a:rPr lang="fr-BE" sz="3500" dirty="0"/>
              <a:t> </a:t>
            </a:r>
            <a:r>
              <a:rPr lang="fr-BE" sz="3500" dirty="0" smtClean="0"/>
              <a:t>at the </a:t>
            </a:r>
            <a:r>
              <a:rPr lang="fr-BE" sz="3500" dirty="0" err="1" smtClean="0"/>
              <a:t>level</a:t>
            </a:r>
            <a:r>
              <a:rPr lang="fr-BE" sz="3500" dirty="0" smtClean="0"/>
              <a:t> of the EMG as </a:t>
            </a:r>
            <a:r>
              <a:rPr lang="fr-BE" sz="3500" dirty="0" err="1" smtClean="0"/>
              <a:t>well</a:t>
            </a:r>
            <a:endParaRPr lang="fr-BE" sz="3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42833"/>
            <a:ext cx="63722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0"/>
          <a:stretch/>
        </p:blipFill>
        <p:spPr bwMode="auto">
          <a:xfrm>
            <a:off x="2941364" y="4077072"/>
            <a:ext cx="3152775" cy="237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899592" y="5974863"/>
            <a:ext cx="203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i="1" dirty="0" smtClean="0"/>
              <a:t>Van </a:t>
            </a:r>
            <a:r>
              <a:rPr lang="fr-BE" i="1" dirty="0"/>
              <a:t>E</a:t>
            </a:r>
            <a:r>
              <a:rPr lang="fr-BE" i="1" dirty="0" smtClean="0"/>
              <a:t>de et al., 2013</a:t>
            </a:r>
            <a:endParaRPr lang="fr-BE" i="1" dirty="0"/>
          </a:p>
        </p:txBody>
      </p:sp>
    </p:spTree>
    <p:extLst>
      <p:ext uri="{BB962C8B-B14F-4D97-AF65-F5344CB8AC3E}">
        <p14:creationId xmlns:p14="http://schemas.microsoft.com/office/powerpoint/2010/main" val="427093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84870"/>
            <a:ext cx="622935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490066"/>
          </a:xfrm>
        </p:spPr>
        <p:txBody>
          <a:bodyPr>
            <a:noAutofit/>
          </a:bodyPr>
          <a:lstStyle/>
          <a:p>
            <a:r>
              <a:rPr lang="fr-BE" sz="3500" dirty="0" smtClean="0"/>
              <a:t>EMG </a:t>
            </a:r>
            <a:r>
              <a:rPr lang="fr-BE" sz="3500" dirty="0" err="1" smtClean="0"/>
              <a:t>depends</a:t>
            </a:r>
            <a:r>
              <a:rPr lang="fr-BE" sz="3500" dirty="0" smtClean="0"/>
              <a:t> on muscle </a:t>
            </a:r>
            <a:r>
              <a:rPr lang="fr-BE" sz="3500" dirty="0" err="1" smtClean="0"/>
              <a:t>tone</a:t>
            </a:r>
            <a:endParaRPr lang="fr-BE" sz="3500" dirty="0"/>
          </a:p>
        </p:txBody>
      </p:sp>
      <p:sp>
        <p:nvSpPr>
          <p:cNvPr id="4" name="ZoneTexte 3"/>
          <p:cNvSpPr txBox="1"/>
          <p:nvPr/>
        </p:nvSpPr>
        <p:spPr>
          <a:xfrm>
            <a:off x="6545231" y="6309320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i="1" dirty="0" smtClean="0"/>
              <a:t>Van Ede et al., 2013</a:t>
            </a:r>
            <a:endParaRPr lang="fr-BE" i="1" dirty="0"/>
          </a:p>
        </p:txBody>
      </p:sp>
    </p:spTree>
    <p:extLst>
      <p:ext uri="{BB962C8B-B14F-4D97-AF65-F5344CB8AC3E}">
        <p14:creationId xmlns:p14="http://schemas.microsoft.com/office/powerpoint/2010/main" val="18270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490066"/>
          </a:xfrm>
        </p:spPr>
        <p:txBody>
          <a:bodyPr>
            <a:noAutofit/>
          </a:bodyPr>
          <a:lstStyle/>
          <a:p>
            <a:r>
              <a:rPr lang="fr-BE" sz="3500" dirty="0" smtClean="0"/>
              <a:t>But not on the </a:t>
            </a:r>
            <a:r>
              <a:rPr lang="fr-BE" sz="3500" dirty="0" err="1" smtClean="0"/>
              <a:t>motor</a:t>
            </a:r>
            <a:r>
              <a:rPr lang="fr-BE" sz="3500" dirty="0" smtClean="0"/>
              <a:t> </a:t>
            </a:r>
            <a:r>
              <a:rPr lang="fr-BE" sz="3500" dirty="0" err="1" smtClean="0"/>
              <a:t>response</a:t>
            </a:r>
            <a:r>
              <a:rPr lang="fr-BE" sz="3500" dirty="0" smtClean="0"/>
              <a:t> to the </a:t>
            </a:r>
            <a:r>
              <a:rPr lang="fr-BE" sz="3500" dirty="0" err="1" smtClean="0"/>
              <a:t>task</a:t>
            </a:r>
            <a:endParaRPr lang="fr-BE" sz="3500" dirty="0"/>
          </a:p>
        </p:txBody>
      </p:sp>
      <p:sp>
        <p:nvSpPr>
          <p:cNvPr id="4" name="ZoneTexte 3"/>
          <p:cNvSpPr txBox="1"/>
          <p:nvPr/>
        </p:nvSpPr>
        <p:spPr>
          <a:xfrm>
            <a:off x="6545231" y="6309320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i="1" dirty="0" smtClean="0"/>
              <a:t>Van Ede et al., 2013</a:t>
            </a:r>
            <a:endParaRPr lang="fr-BE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86929"/>
            <a:ext cx="5202337" cy="492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5669881" y="3085595"/>
            <a:ext cx="3150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BE" dirty="0" err="1" smtClean="0"/>
              <a:t>Only</a:t>
            </a:r>
            <a:r>
              <a:rPr lang="fr-BE" dirty="0" smtClean="0"/>
              <a:t> EMG </a:t>
            </a:r>
            <a:r>
              <a:rPr lang="fr-BE" dirty="0" err="1" smtClean="0"/>
              <a:t>recorded</a:t>
            </a:r>
            <a:r>
              <a:rPr lang="fr-BE" dirty="0" smtClean="0"/>
              <a:t> vocal </a:t>
            </a:r>
            <a:r>
              <a:rPr lang="fr-BE" dirty="0" err="1" smtClean="0"/>
              <a:t>response</a:t>
            </a:r>
            <a:r>
              <a:rPr lang="fr-BE" dirty="0" smtClean="0"/>
              <a:t> to discrimination of a stimulus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8427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Aim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Investigate</a:t>
            </a:r>
            <a:r>
              <a:rPr lang="fr-BE" dirty="0" smtClean="0"/>
              <a:t> </a:t>
            </a:r>
            <a:r>
              <a:rPr lang="fr-BE" dirty="0" err="1" smtClean="0"/>
              <a:t>BBOs</a:t>
            </a:r>
            <a:r>
              <a:rPr lang="fr-BE" dirty="0" smtClean="0"/>
              <a:t> in anticipation to nociceptive stimuli and compare </a:t>
            </a:r>
            <a:r>
              <a:rPr lang="fr-BE" dirty="0" err="1" smtClean="0"/>
              <a:t>with</a:t>
            </a:r>
            <a:r>
              <a:rPr lang="fr-BE" dirty="0" smtClean="0"/>
              <a:t> </a:t>
            </a:r>
            <a:r>
              <a:rPr lang="fr-BE" dirty="0" err="1" smtClean="0"/>
              <a:t>BBOs</a:t>
            </a:r>
            <a:r>
              <a:rPr lang="fr-BE" dirty="0" smtClean="0"/>
              <a:t> in anticipation to non-nociceptive stimuli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172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uton d'action : Son 3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1475656" y="2852936"/>
            <a:ext cx="720080" cy="720080"/>
          </a:xfrm>
          <a:prstGeom prst="actionButtonSou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/>
          </a:p>
        </p:txBody>
      </p:sp>
      <p:cxnSp>
        <p:nvCxnSpPr>
          <p:cNvPr id="6" name="Connecteur droit 5"/>
          <p:cNvCxnSpPr/>
          <p:nvPr/>
        </p:nvCxnSpPr>
        <p:spPr>
          <a:xfrm>
            <a:off x="1835696" y="4149080"/>
            <a:ext cx="309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965998" y="4252248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 smtClean="0"/>
              <a:t>1000 ms</a:t>
            </a:r>
            <a:endParaRPr lang="fr-BE" sz="2400" dirty="0"/>
          </a:p>
        </p:txBody>
      </p:sp>
      <p:pic>
        <p:nvPicPr>
          <p:cNvPr id="5122" name="Picture 2" descr="C:\Users\torta\Pictures\work\Hand IES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271" y="2726442"/>
            <a:ext cx="307485" cy="94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orta\Pictures\work\Hand IES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65350" y="2708920"/>
            <a:ext cx="316984" cy="9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/>
          <p:cNvCxnSpPr/>
          <p:nvPr/>
        </p:nvCxnSpPr>
        <p:spPr>
          <a:xfrm>
            <a:off x="5004048" y="2492896"/>
            <a:ext cx="0" cy="1224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572000" y="2060848"/>
            <a:ext cx="336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 smtClean="0"/>
              <a:t>Stimulus (laser/</a:t>
            </a:r>
            <a:r>
              <a:rPr lang="fr-BE" sz="2400" dirty="0" err="1" smtClean="0"/>
              <a:t>electrical</a:t>
            </a:r>
            <a:r>
              <a:rPr lang="fr-BE" sz="2400" dirty="0" smtClean="0"/>
              <a:t>)</a:t>
            </a:r>
            <a:endParaRPr lang="fr-BE" sz="2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6228184" y="2852936"/>
            <a:ext cx="1321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 err="1" smtClean="0"/>
              <a:t>response</a:t>
            </a:r>
            <a:endParaRPr lang="fr-BE" sz="2400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err="1" smtClean="0"/>
              <a:t>Experimental</a:t>
            </a:r>
            <a:r>
              <a:rPr lang="fr-BE" dirty="0" smtClean="0"/>
              <a:t> design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877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4" grpId="0"/>
      <p:bldP spid="1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192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Thème Office</vt:lpstr>
      <vt:lpstr>Beta band oscillations in the anticipation of nociceptive stimuli</vt:lpstr>
      <vt:lpstr>BBOs</vt:lpstr>
      <vt:lpstr>Anticipation modulates BBOs</vt:lpstr>
      <vt:lpstr>This modulation occurs at the level of the EMG as well</vt:lpstr>
      <vt:lpstr>EMG depends on muscle tone</vt:lpstr>
      <vt:lpstr>But not on the motor response to the task</vt:lpstr>
      <vt:lpstr>Aim</vt:lpstr>
      <vt:lpstr>Experimental design</vt:lpstr>
    </vt:vector>
  </TitlesOfParts>
  <Company>Université catholique de Louvain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DT</dc:creator>
  <cp:lastModifiedBy>DT</cp:lastModifiedBy>
  <cp:revision>8</cp:revision>
  <dcterms:created xsi:type="dcterms:W3CDTF">2016-07-12T18:45:59Z</dcterms:created>
  <dcterms:modified xsi:type="dcterms:W3CDTF">2016-07-13T08:09:19Z</dcterms:modified>
</cp:coreProperties>
</file>