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66" r:id="rId4"/>
    <p:sldId id="263" r:id="rId5"/>
    <p:sldId id="257" r:id="rId6"/>
    <p:sldId id="261" r:id="rId7"/>
    <p:sldId id="262" r:id="rId8"/>
    <p:sldId id="258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é Ferreira" initials="AF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82" autoAdjust="0"/>
    <p:restoredTop sz="94660"/>
  </p:normalViewPr>
  <p:slideViewPr>
    <p:cSldViewPr snapToGrid="0">
      <p:cViewPr>
        <p:scale>
          <a:sx n="68" d="100"/>
          <a:sy n="68" d="100"/>
        </p:scale>
        <p:origin x="-582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B1AB5-6B42-4002-92DE-F0BF111D8A1E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ACAF6-DE1C-44EC-8785-3353AC0966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483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ACAF6-DE1C-44EC-8785-3353AC0966A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790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4014215"/>
            <a:ext cx="12192000" cy="750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625884" y="3901673"/>
            <a:ext cx="5432829" cy="2651492"/>
          </a:xfrm>
        </p:spPr>
        <p:txBody>
          <a:bodyPr>
            <a:normAutofit fontScale="25000" lnSpcReduction="20000"/>
          </a:bodyPr>
          <a:lstStyle/>
          <a:p>
            <a:pPr algn="l"/>
            <a:endParaRPr lang="pt-BR" dirty="0">
              <a:latin typeface="Compacta Black BT" panose="020B0904040702060204" pitchFamily="34" charset="0"/>
            </a:endParaRPr>
          </a:p>
          <a:p>
            <a:pPr algn="l">
              <a:lnSpc>
                <a:spcPct val="170000"/>
              </a:lnSpc>
            </a:pPr>
            <a:r>
              <a:rPr lang="pt-BR" sz="8800" dirty="0">
                <a:solidFill>
                  <a:srgbClr val="C00000"/>
                </a:solidFill>
                <a:latin typeface="Compacta Black BT" panose="020B0904040702060204" pitchFamily="34" charset="0"/>
              </a:rPr>
              <a:t>TÉCNICAS DE PROGRAMAÇÃO </a:t>
            </a:r>
            <a:r>
              <a:rPr lang="pt-BR" sz="8800" dirty="0" smtClean="0">
                <a:solidFill>
                  <a:srgbClr val="C00000"/>
                </a:solidFill>
                <a:latin typeface="Compacta Black BT" panose="020B0904040702060204" pitchFamily="34" charset="0"/>
              </a:rPr>
              <a:t>A</a:t>
            </a:r>
            <a:endParaRPr lang="pt-BR" sz="8800" dirty="0">
              <a:solidFill>
                <a:srgbClr val="C00000"/>
              </a:solidFill>
              <a:latin typeface="Compacta Black BT" panose="020B0904040702060204" pitchFamily="34" charset="0"/>
            </a:endParaRPr>
          </a:p>
          <a:p>
            <a:pPr algn="l"/>
            <a:r>
              <a:rPr lang="pt-BR" sz="8800" dirty="0" smtClean="0">
                <a:solidFill>
                  <a:srgbClr val="C00000"/>
                </a:solidFill>
                <a:latin typeface="Compacta Black BT" panose="020B0904040702060204" pitchFamily="34" charset="0"/>
              </a:rPr>
              <a:t>DOCENTE</a:t>
            </a:r>
            <a:r>
              <a:rPr lang="pt-BR" sz="8800" dirty="0">
                <a:solidFill>
                  <a:srgbClr val="C00000"/>
                </a:solidFill>
                <a:latin typeface="Compacta Black BT" panose="020B0904040702060204" pitchFamily="34" charset="0"/>
              </a:rPr>
              <a:t>: </a:t>
            </a:r>
            <a:r>
              <a:rPr lang="pt-BR" sz="8800" dirty="0">
                <a:latin typeface="Compacta Black BT" panose="020B0904040702060204" pitchFamily="34" charset="0"/>
              </a:rPr>
              <a:t>JANDIRA GUENKA PALMA</a:t>
            </a:r>
          </a:p>
          <a:p>
            <a:pPr algn="l"/>
            <a:r>
              <a:rPr lang="pt-BR" sz="8800" dirty="0">
                <a:solidFill>
                  <a:srgbClr val="C00000"/>
                </a:solidFill>
                <a:latin typeface="Compacta Black BT" panose="020B0904040702060204" pitchFamily="34" charset="0"/>
              </a:rPr>
              <a:t>ALUNOS:</a:t>
            </a:r>
          </a:p>
          <a:p>
            <a:pPr algn="l"/>
            <a:r>
              <a:rPr lang="pt-BR" sz="8800" dirty="0">
                <a:latin typeface="Compacta Black BT" panose="020B0904040702060204" pitchFamily="34" charset="0"/>
              </a:rPr>
              <a:t>	   ANDRÉ FERREIRA</a:t>
            </a:r>
          </a:p>
          <a:p>
            <a:pPr algn="l"/>
            <a:r>
              <a:rPr lang="pt-BR" sz="8800" dirty="0">
                <a:latin typeface="Compacta Black BT" panose="020B0904040702060204" pitchFamily="34" charset="0"/>
              </a:rPr>
              <a:t>	   JÚLLIA THAINNA</a:t>
            </a:r>
          </a:p>
          <a:p>
            <a:pPr algn="l"/>
            <a:r>
              <a:rPr lang="pt-BR" sz="8800" dirty="0">
                <a:latin typeface="Compacta Black BT" panose="020B0904040702060204" pitchFamily="34" charset="0"/>
              </a:rPr>
              <a:t>   	   TATIANE SOARES FERREIRA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" y="208862"/>
            <a:ext cx="3959379" cy="1189348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0" y="1907808"/>
            <a:ext cx="12192000" cy="750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9166E36F-F95B-4743-A18D-BD3DBC23A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4392" y="208862"/>
            <a:ext cx="8645529" cy="536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46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>
                <a:solidFill>
                  <a:schemeClr val="bg2">
                    <a:lumMod val="75000"/>
                  </a:schemeClr>
                </a:solidFill>
                <a:latin typeface="Compacta Black BT"/>
              </a:rPr>
              <a:t>TELAS DO JOGO</a:t>
            </a:r>
            <a:endParaRPr lang="pt-BR" sz="5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31054" y="3052689"/>
            <a:ext cx="9784080" cy="4206240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latin typeface="Compacta Black BT"/>
              </a:rPr>
              <a:t>AS TELAS JOGO SÃO DIVIDIDAS EM 4, SENDO ELAS: MENU PRINCIPAL, MENU DE PONTOS, JOGO E GAME OVER.</a:t>
            </a:r>
            <a:endParaRPr lang="pt-BR" sz="4800" dirty="0">
              <a:latin typeface="Compacta Black BT"/>
            </a:endParaRPr>
          </a:p>
        </p:txBody>
      </p:sp>
    </p:spTree>
    <p:extLst>
      <p:ext uri="{BB962C8B-B14F-4D97-AF65-F5344CB8AC3E}">
        <p14:creationId xmlns:p14="http://schemas.microsoft.com/office/powerpoint/2010/main" val="1201502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2">
                    <a:lumMod val="75000"/>
                  </a:schemeClr>
                </a:solidFill>
                <a:latin typeface="Compacta Black BT"/>
              </a:rPr>
              <a:t>TELAS DO JOGO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2800" dirty="0" smtClean="0">
              <a:solidFill>
                <a:srgbClr val="C00000"/>
              </a:solidFill>
              <a:latin typeface="Compacta Black BT"/>
            </a:endParaRPr>
          </a:p>
          <a:p>
            <a:pPr marL="0" indent="0">
              <a:buNone/>
            </a:pPr>
            <a:endParaRPr lang="pt-BR" sz="2800" dirty="0" smtClean="0">
              <a:solidFill>
                <a:srgbClr val="C00000"/>
              </a:solidFill>
              <a:latin typeface="Compacta Black BT"/>
            </a:endParaRPr>
          </a:p>
          <a:p>
            <a:pPr marL="0" indent="0">
              <a:buNone/>
            </a:pPr>
            <a:r>
              <a:rPr lang="pt-BR" sz="2800" dirty="0" smtClean="0">
                <a:solidFill>
                  <a:srgbClr val="C00000"/>
                </a:solidFill>
                <a:latin typeface="Compacta Black BT"/>
              </a:rPr>
              <a:t>MENU </a:t>
            </a:r>
            <a:r>
              <a:rPr lang="pt-BR" sz="2800" dirty="0" smtClean="0">
                <a:solidFill>
                  <a:srgbClr val="C00000"/>
                </a:solidFill>
                <a:latin typeface="Compacta Black BT"/>
              </a:rPr>
              <a:t>PRINCIPAL:</a:t>
            </a:r>
            <a:endParaRPr lang="pt-BR" sz="2800" dirty="0">
              <a:solidFill>
                <a:srgbClr val="C00000"/>
              </a:solidFill>
              <a:latin typeface="Compacta Black B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7" t="11153" r="17180" b="10962"/>
          <a:stretch/>
        </p:blipFill>
        <p:spPr bwMode="auto">
          <a:xfrm>
            <a:off x="4508694" y="1927274"/>
            <a:ext cx="7498079" cy="4825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1356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2">
                    <a:lumMod val="75000"/>
                  </a:schemeClr>
                </a:solidFill>
                <a:latin typeface="Compacta Black BT"/>
              </a:rPr>
              <a:t>TELAS DO JOGO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>
              <a:latin typeface="Compacta Black BT"/>
            </a:endParaRPr>
          </a:p>
          <a:p>
            <a:endParaRPr lang="pt-BR" dirty="0">
              <a:latin typeface="Compacta Black BT"/>
            </a:endParaRPr>
          </a:p>
          <a:p>
            <a:pPr marL="0" indent="0">
              <a:buNone/>
            </a:pPr>
            <a:endParaRPr lang="pt-BR" dirty="0">
              <a:latin typeface="Compacta Black BT"/>
            </a:endParaRPr>
          </a:p>
          <a:p>
            <a:pPr marL="0" indent="0">
              <a:buNone/>
            </a:pPr>
            <a:r>
              <a:rPr lang="pt-BR" sz="2800" dirty="0" smtClean="0">
                <a:solidFill>
                  <a:srgbClr val="C00000"/>
                </a:solidFill>
                <a:latin typeface="Compacta Black BT"/>
              </a:rPr>
              <a:t>MENU DE PONTOS: </a:t>
            </a:r>
            <a:endParaRPr lang="pt-BR" sz="2800" dirty="0">
              <a:solidFill>
                <a:srgbClr val="C00000"/>
              </a:solidFill>
              <a:latin typeface="Compacta Black B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2" t="10962" r="17288" b="11346"/>
          <a:stretch/>
        </p:blipFill>
        <p:spPr bwMode="auto">
          <a:xfrm>
            <a:off x="4642339" y="1976509"/>
            <a:ext cx="7371470" cy="476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238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2">
                    <a:lumMod val="75000"/>
                  </a:schemeClr>
                </a:solidFill>
                <a:latin typeface="Compacta Black BT"/>
              </a:rPr>
              <a:t>TELAS DO JOGO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800" dirty="0" smtClean="0">
              <a:solidFill>
                <a:srgbClr val="C00000"/>
              </a:solidFill>
              <a:latin typeface="Compacta Black BT"/>
            </a:endParaRPr>
          </a:p>
          <a:p>
            <a:endParaRPr lang="pt-BR" sz="2800" dirty="0">
              <a:solidFill>
                <a:srgbClr val="C00000"/>
              </a:solidFill>
              <a:latin typeface="Compacta Black BT"/>
            </a:endParaRPr>
          </a:p>
          <a:p>
            <a:pPr marL="0" indent="0">
              <a:buNone/>
            </a:pPr>
            <a:r>
              <a:rPr lang="pt-BR" sz="2800" dirty="0" smtClean="0">
                <a:solidFill>
                  <a:srgbClr val="C00000"/>
                </a:solidFill>
                <a:latin typeface="Compacta Black BT"/>
              </a:rPr>
              <a:t>JOGO: </a:t>
            </a:r>
            <a:endParaRPr lang="pt-BR" sz="2800" dirty="0">
              <a:solidFill>
                <a:srgbClr val="C00000"/>
              </a:solidFill>
              <a:latin typeface="Compacta Black B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9" t="10962" r="17288" b="11154"/>
          <a:stretch/>
        </p:blipFill>
        <p:spPr bwMode="auto">
          <a:xfrm>
            <a:off x="4614203" y="1950179"/>
            <a:ext cx="7441809" cy="4821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670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2">
                    <a:lumMod val="75000"/>
                  </a:schemeClr>
                </a:solidFill>
                <a:latin typeface="Compacta Black BT"/>
              </a:rPr>
              <a:t>TELAS DO JOGO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800" dirty="0" smtClean="0">
              <a:solidFill>
                <a:srgbClr val="C00000"/>
              </a:solidFill>
              <a:latin typeface="Compacta Black BT"/>
            </a:endParaRPr>
          </a:p>
          <a:p>
            <a:endParaRPr lang="pt-BR" sz="2800" dirty="0">
              <a:solidFill>
                <a:srgbClr val="C00000"/>
              </a:solidFill>
              <a:latin typeface="Compacta Black BT"/>
            </a:endParaRPr>
          </a:p>
          <a:p>
            <a:r>
              <a:rPr lang="pt-BR" sz="2800" dirty="0" smtClean="0">
                <a:solidFill>
                  <a:srgbClr val="C00000"/>
                </a:solidFill>
                <a:latin typeface="Compacta Black BT"/>
              </a:rPr>
              <a:t>GAME OVER; </a:t>
            </a:r>
            <a:endParaRPr lang="pt-BR" sz="2800" dirty="0">
              <a:solidFill>
                <a:srgbClr val="C00000"/>
              </a:solidFill>
              <a:latin typeface="Compacta Black B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9" t="11539" r="17505" b="11731"/>
          <a:stretch/>
        </p:blipFill>
        <p:spPr bwMode="auto">
          <a:xfrm>
            <a:off x="4628271" y="1980360"/>
            <a:ext cx="7455877" cy="4719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560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2374" y="369682"/>
            <a:ext cx="9784080" cy="1508760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chemeClr val="bg2">
                    <a:lumMod val="75000"/>
                  </a:schemeClr>
                </a:solidFill>
                <a:latin typeface="Compacta Black BT" panose="020B0904040702060204" pitchFamily="34" charset="0"/>
              </a:rPr>
              <a:t>     G A L A X I A 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2452" y="2230423"/>
            <a:ext cx="9784080" cy="42062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>
                <a:latin typeface="Compacta Black BT" panose="020B0904040702060204" pitchFamily="34" charset="0"/>
              </a:rPr>
              <a:t>GALAXIAN FOI LANÇADO EM 1979 PELA NAMCO,</a:t>
            </a:r>
          </a:p>
          <a:p>
            <a:pPr marL="0" indent="0">
              <a:buNone/>
            </a:pPr>
            <a:r>
              <a:rPr lang="pt-BR" dirty="0">
                <a:latin typeface="Compacta Black BT" panose="020B0904040702060204" pitchFamily="34" charset="0"/>
              </a:rPr>
              <a:t>LOGO APÓS O SUCESSO DO GÊNERO “GUERRA</a:t>
            </a:r>
          </a:p>
          <a:p>
            <a:pPr marL="0" indent="0">
              <a:buNone/>
            </a:pPr>
            <a:r>
              <a:rPr lang="pt-BR" dirty="0">
                <a:latin typeface="Compacta Black BT" panose="020B0904040702060204" pitchFamily="34" charset="0"/>
              </a:rPr>
              <a:t>ESPACIAL” E </a:t>
            </a:r>
            <a:r>
              <a:rPr lang="pt-BR" i="1" dirty="0">
                <a:latin typeface="Compacta Black BT" panose="020B0904040702060204" pitchFamily="34" charset="0"/>
              </a:rPr>
              <a:t>“SHOOT’EM UP”  </a:t>
            </a:r>
            <a:r>
              <a:rPr lang="pt-BR" dirty="0">
                <a:latin typeface="Compacta Black BT" panose="020B0904040702060204" pitchFamily="34" charset="0"/>
              </a:rPr>
              <a:t>DESENCADEADO </a:t>
            </a:r>
          </a:p>
          <a:p>
            <a:pPr marL="0" indent="0">
              <a:buNone/>
            </a:pPr>
            <a:r>
              <a:rPr lang="pt-BR" dirty="0">
                <a:latin typeface="Compacta Black BT" panose="020B0904040702060204" pitchFamily="34" charset="0"/>
              </a:rPr>
              <a:t>PELO JOGO “SPACE INVADERS” LANÇADO </a:t>
            </a:r>
          </a:p>
          <a:p>
            <a:pPr marL="0" indent="0">
              <a:buNone/>
            </a:pPr>
            <a:r>
              <a:rPr lang="pt-BR" dirty="0">
                <a:latin typeface="Compacta Black BT" panose="020B0904040702060204" pitchFamily="34" charset="0"/>
              </a:rPr>
              <a:t>EM 1978, UM ANO ANTES.</a:t>
            </a:r>
          </a:p>
          <a:p>
            <a:pPr marL="0" indent="0">
              <a:buNone/>
            </a:pPr>
            <a:endParaRPr lang="pt-BR" sz="2000" dirty="0">
              <a:latin typeface="Compacta Black BT" panose="020B0904040702060204" pitchFamily="34" charset="0"/>
            </a:endParaRPr>
          </a:p>
          <a:p>
            <a:pPr marL="0" indent="0">
              <a:buNone/>
            </a:pPr>
            <a:r>
              <a:rPr lang="pt-BR" sz="2000" dirty="0">
                <a:latin typeface="Compacta Black BT"/>
              </a:rPr>
              <a:t>NELE O JOGADOR ASSUME O COMANDO DE UMA BASE</a:t>
            </a:r>
          </a:p>
          <a:p>
            <a:pPr marL="0" indent="0">
              <a:buNone/>
            </a:pPr>
            <a:r>
              <a:rPr lang="pt-BR" sz="2000" dirty="0">
                <a:latin typeface="Compacta Black BT"/>
              </a:rPr>
              <a:t>LASER COM A MISSÃO DE PROTEGER O NOSSO UNIVERSO</a:t>
            </a:r>
          </a:p>
          <a:p>
            <a:pPr marL="0" indent="0">
              <a:buNone/>
            </a:pPr>
            <a:r>
              <a:rPr lang="pt-BR" sz="2000" dirty="0">
                <a:latin typeface="Compacta Black BT"/>
              </a:rPr>
              <a:t>DO ATAQUE ALIENÍGENA DOS GALAXIAN, UMA ANTIGA </a:t>
            </a:r>
          </a:p>
          <a:p>
            <a:pPr marL="0" indent="0">
              <a:buNone/>
            </a:pPr>
            <a:r>
              <a:rPr lang="pt-BR" sz="2000" dirty="0">
                <a:latin typeface="Compacta Black BT"/>
              </a:rPr>
              <a:t>RAÇA HOSTIL, COMO FOI OFICIALMENTE DESCRITA</a:t>
            </a:r>
            <a:r>
              <a:rPr lang="pt-BR" dirty="0">
                <a:latin typeface="Compacta Black BT"/>
              </a:rPr>
              <a:t>.</a:t>
            </a:r>
          </a:p>
          <a:p>
            <a:pPr marL="0" indent="0">
              <a:buNone/>
            </a:pPr>
            <a:endParaRPr lang="pt-BR" dirty="0">
              <a:latin typeface="Compacta Black BT" panose="020B090404070206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" r="2447" b="6883"/>
          <a:stretch/>
        </p:blipFill>
        <p:spPr>
          <a:xfrm>
            <a:off x="7230794" y="1920020"/>
            <a:ext cx="4375052" cy="239876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5" t="2800" r="13693" b="5787"/>
          <a:stretch/>
        </p:blipFill>
        <p:spPr>
          <a:xfrm>
            <a:off x="7230794" y="4431324"/>
            <a:ext cx="4375052" cy="234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8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>
                <a:solidFill>
                  <a:schemeClr val="bg2">
                    <a:lumMod val="75000"/>
                  </a:schemeClr>
                </a:solidFill>
                <a:latin typeface="Compacta Black BT" panose="020B0904040702060204" pitchFamily="34" charset="0"/>
              </a:rPr>
              <a:t>G A L A X I A N</a:t>
            </a:r>
            <a:endParaRPr lang="pt-BR" sz="54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1" t="2570" r="5274" b="12270"/>
          <a:stretch/>
        </p:blipFill>
        <p:spPr>
          <a:xfrm>
            <a:off x="168815" y="2000399"/>
            <a:ext cx="3061842" cy="4512819"/>
          </a:xfrm>
          <a:ln w="38100">
            <a:solidFill>
              <a:schemeClr val="tx1"/>
            </a:solidFill>
          </a:ln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740" y="2000398"/>
            <a:ext cx="3113873" cy="451281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9" r="5208" b="2488"/>
          <a:stretch/>
        </p:blipFill>
        <p:spPr>
          <a:xfrm>
            <a:off x="6794695" y="2000397"/>
            <a:ext cx="2954215" cy="451281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047" y="1871003"/>
            <a:ext cx="2414953" cy="498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7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>
                <a:solidFill>
                  <a:schemeClr val="bg2">
                    <a:lumMod val="75000"/>
                  </a:schemeClr>
                </a:solidFill>
                <a:latin typeface="Compacta Black BT" panose="020B0904040702060204" pitchFamily="34" charset="0"/>
              </a:rPr>
              <a:t>COMO FUNCIONA?</a:t>
            </a:r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96" y="2292161"/>
            <a:ext cx="5105662" cy="3651438"/>
          </a:xfrm>
        </p:spPr>
      </p:pic>
      <p:sp>
        <p:nvSpPr>
          <p:cNvPr id="6" name="Retângulo 5"/>
          <p:cNvSpPr/>
          <p:nvPr/>
        </p:nvSpPr>
        <p:spPr>
          <a:xfrm>
            <a:off x="771327" y="2195166"/>
            <a:ext cx="5334000" cy="38454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6189133" y="2195166"/>
            <a:ext cx="5765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>
              <a:latin typeface="Compacta Black BT" panose="020B0904040702060204" pitchFamily="34" charset="0"/>
            </a:endParaRPr>
          </a:p>
          <a:p>
            <a:r>
              <a:rPr lang="pt-BR" sz="2000" dirty="0">
                <a:latin typeface="Compacta Black BT" panose="020B0904040702060204" pitchFamily="34" charset="0"/>
              </a:rPr>
              <a:t>O JOGO CONSISTE EM DESVIAR DOS DISPAROS DOS INVASORES E AO MESMO TEMPO TENTAR ELIMINÁ-LOS, ACUMULANDO PONTOS A CADA INVASOR DESTRUÍDO.</a:t>
            </a:r>
          </a:p>
          <a:p>
            <a:endParaRPr lang="pt-BR" sz="2000" dirty="0">
              <a:latin typeface="Compacta Black BT" panose="020B0904040702060204" pitchFamily="34" charset="0"/>
            </a:endParaRPr>
          </a:p>
          <a:p>
            <a:endParaRPr lang="pt-BR" sz="2000" dirty="0">
              <a:latin typeface="Compacta Black BT" panose="020B0904040702060204" pitchFamily="34" charset="0"/>
            </a:endParaRPr>
          </a:p>
          <a:p>
            <a:r>
              <a:rPr lang="pt-BR" sz="2000" dirty="0">
                <a:latin typeface="Compacta Black BT" panose="020B0904040702060204" pitchFamily="34" charset="0"/>
              </a:rPr>
              <a:t>CASO TODOS OS INVASORES TENHAM SIDO ELIMINADOS, UM NOVO EXÉRCITO SURGE, </a:t>
            </a:r>
            <a:r>
              <a:rPr lang="pt-BR" sz="2000" dirty="0" smtClean="0">
                <a:latin typeface="Compacta Black BT" panose="020B0904040702060204" pitchFamily="34" charset="0"/>
              </a:rPr>
              <a:t>EM UM </a:t>
            </a:r>
            <a:r>
              <a:rPr lang="pt-BR" sz="2000" dirty="0">
                <a:latin typeface="Compacta Black BT" panose="020B0904040702060204" pitchFamily="34" charset="0"/>
              </a:rPr>
              <a:t>LOOPING INFINITO QUE SE ENCERRA QUANDO AS VIDAS DO JOGADOR ACABAREM.</a:t>
            </a:r>
          </a:p>
        </p:txBody>
      </p:sp>
    </p:spTree>
    <p:extLst>
      <p:ext uri="{BB962C8B-B14F-4D97-AF65-F5344CB8AC3E}">
        <p14:creationId xmlns:p14="http://schemas.microsoft.com/office/powerpoint/2010/main" val="173013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>
                <a:solidFill>
                  <a:schemeClr val="bg2">
                    <a:lumMod val="75000"/>
                  </a:schemeClr>
                </a:solidFill>
                <a:latin typeface="Compacta Black BT" panose="020B0904040702060204" pitchFamily="34" charset="0"/>
              </a:rPr>
              <a:t>“</a:t>
            </a:r>
            <a:r>
              <a:rPr lang="pt-BR" sz="5400" dirty="0" err="1">
                <a:solidFill>
                  <a:schemeClr val="bg2">
                    <a:lumMod val="75000"/>
                  </a:schemeClr>
                </a:solidFill>
                <a:latin typeface="Compacta Black BT" panose="020B0904040702060204" pitchFamily="34" charset="0"/>
              </a:rPr>
              <a:t>Matriz_invIsÍvel</a:t>
            </a:r>
            <a:r>
              <a:rPr lang="pt-BR" sz="5400" dirty="0">
                <a:solidFill>
                  <a:schemeClr val="bg2">
                    <a:lumMod val="75000"/>
                  </a:schemeClr>
                </a:solidFill>
                <a:latin typeface="Compacta Black BT" panose="020B0904040702060204" pitchFamily="34" charset="0"/>
              </a:rPr>
              <a:t>”</a:t>
            </a:r>
            <a:endParaRPr lang="pt-BR" sz="5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tx2">
                    <a:lumMod val="10000"/>
                  </a:schemeClr>
                </a:solidFill>
                <a:latin typeface="Bernard MT Condensed" panose="02050806060905020404" pitchFamily="18" charset="0"/>
              </a:rPr>
              <a:t>                                  </a:t>
            </a:r>
            <a:endParaRPr lang="pt-BR" sz="4000" dirty="0">
              <a:latin typeface="Compacta Black BT" panose="020B0904040702060204" pitchFamily="34" charset="0"/>
            </a:endParaRPr>
          </a:p>
          <a:p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94512" y="5780782"/>
            <a:ext cx="2209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C00000"/>
                </a:solidFill>
                <a:latin typeface="Compacta Black BT" panose="020B0904040702060204" pitchFamily="34" charset="0"/>
              </a:rPr>
              <a:t>0</a:t>
            </a:r>
            <a:r>
              <a:rPr lang="pt-BR" sz="3200" dirty="0">
                <a:latin typeface="Compacta Black BT" panose="020B0904040702060204" pitchFamily="34" charset="0"/>
              </a:rPr>
              <a:t> </a:t>
            </a:r>
            <a:r>
              <a:rPr lang="pt-BR" sz="3200" dirty="0">
                <a:solidFill>
                  <a:srgbClr val="C00000"/>
                </a:solidFill>
                <a:latin typeface="Compacta Black BT" panose="020B0904040702060204" pitchFamily="34" charset="0"/>
              </a:rPr>
              <a:t>(zero) </a:t>
            </a:r>
            <a:r>
              <a:rPr lang="pt-BR" sz="3200" dirty="0">
                <a:latin typeface="Compacta Black BT" panose="020B0904040702060204" pitchFamily="34" charset="0"/>
              </a:rPr>
              <a:t> MORTO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500464" y="5827134"/>
            <a:ext cx="25230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C00000"/>
                </a:solidFill>
                <a:latin typeface="Compacta Black BT" panose="020B0904040702060204" pitchFamily="34" charset="0"/>
              </a:rPr>
              <a:t>1 (um)</a:t>
            </a:r>
          </a:p>
          <a:p>
            <a:r>
              <a:rPr lang="pt-BR" sz="3200" dirty="0">
                <a:latin typeface="Compacta Black BT" panose="020B0904040702060204" pitchFamily="34" charset="0"/>
              </a:rPr>
              <a:t>VIVO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494512" y="2012386"/>
            <a:ext cx="10725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mpacta Black BT" panose="020B0904040702060204" pitchFamily="34" charset="0"/>
              </a:rPr>
              <a:t>MATRIZ QUE VERIFICA SE OS INIMIGOS ESTÃO VIVOS OU NÃO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40" y="3031068"/>
            <a:ext cx="4757586" cy="2386542"/>
          </a:xfrm>
          <a:prstGeom prst="rect">
            <a:avLst/>
          </a:prstGeom>
        </p:spPr>
      </p:pic>
      <p:sp>
        <p:nvSpPr>
          <p:cNvPr id="20" name="Seta para a direita 19"/>
          <p:cNvSpPr/>
          <p:nvPr/>
        </p:nvSpPr>
        <p:spPr>
          <a:xfrm>
            <a:off x="4963189" y="3803426"/>
            <a:ext cx="1360242" cy="988707"/>
          </a:xfrm>
          <a:prstGeom prst="rightArrow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rupo 3"/>
          <p:cNvGrpSpPr/>
          <p:nvPr/>
        </p:nvGrpSpPr>
        <p:grpSpPr>
          <a:xfrm>
            <a:off x="395766" y="2648187"/>
            <a:ext cx="4366232" cy="3152303"/>
            <a:chOff x="500282" y="2568340"/>
            <a:chExt cx="4063251" cy="2933559"/>
          </a:xfrm>
        </p:grpSpPr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282" y="2568340"/>
              <a:ext cx="4063251" cy="29335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sp>
          <p:nvSpPr>
            <p:cNvPr id="24" name="Retângulo 23"/>
            <p:cNvSpPr/>
            <p:nvPr/>
          </p:nvSpPr>
          <p:spPr>
            <a:xfrm>
              <a:off x="1124752" y="2768254"/>
              <a:ext cx="3120143" cy="2461671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" t="2202" r="6282" b="7053"/>
            <a:stretch/>
          </p:blipFill>
          <p:spPr>
            <a:xfrm>
              <a:off x="1284223" y="2851724"/>
              <a:ext cx="2801199" cy="2294731"/>
            </a:xfrm>
            <a:prstGeom prst="rect">
              <a:avLst/>
            </a:prstGeom>
          </p:spPr>
        </p:pic>
      </p:grpSp>
      <p:sp>
        <p:nvSpPr>
          <p:cNvPr id="25" name="Retângulo 24"/>
          <p:cNvSpPr/>
          <p:nvPr/>
        </p:nvSpPr>
        <p:spPr>
          <a:xfrm>
            <a:off x="6434268" y="2936831"/>
            <a:ext cx="4915819" cy="257139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62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>
                <a:solidFill>
                  <a:schemeClr val="bg2">
                    <a:lumMod val="75000"/>
                  </a:schemeClr>
                </a:solidFill>
                <a:latin typeface="Compacta Black BT" panose="020B0904040702060204" pitchFamily="34" charset="0"/>
              </a:rPr>
              <a:t>COLISÕES</a:t>
            </a:r>
            <a:endParaRPr lang="pt-BR" sz="5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679557" y="2081460"/>
            <a:ext cx="551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mpacta Black BT" panose="020B0904040702060204" pitchFamily="34" charset="0"/>
              </a:rPr>
              <a:t>É VERIFICADO SE O OBJETO [ O TIRO DOS INVASORES, O TIRO DO JOGADOR OU OS PRÓPRIOS INVASORES] ENTRA EM CONTADO COM A “BORDA” DE OUTRO OBJETO.</a:t>
            </a:r>
            <a:endParaRPr lang="pt-BR" sz="2000" dirty="0"/>
          </a:p>
        </p:txBody>
      </p:sp>
      <p:sp>
        <p:nvSpPr>
          <p:cNvPr id="13" name="Retângulo 12"/>
          <p:cNvSpPr/>
          <p:nvPr/>
        </p:nvSpPr>
        <p:spPr>
          <a:xfrm flipV="1">
            <a:off x="8326714" y="5641728"/>
            <a:ext cx="1360942" cy="45719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9664796" y="5477028"/>
            <a:ext cx="45719" cy="399901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285781" y="5441777"/>
            <a:ext cx="45719" cy="399902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8199992" y="5877991"/>
            <a:ext cx="139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mpacta Black BT" panose="020B0904040702060204" pitchFamily="34" charset="0"/>
              </a:rPr>
              <a:t>BORDA X</a:t>
            </a:r>
          </a:p>
        </p:txBody>
      </p:sp>
      <p:sp>
        <p:nvSpPr>
          <p:cNvPr id="17" name="Retângulo 16"/>
          <p:cNvSpPr/>
          <p:nvPr/>
        </p:nvSpPr>
        <p:spPr>
          <a:xfrm rot="5400000">
            <a:off x="9234247" y="4715477"/>
            <a:ext cx="1477383" cy="45719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 rot="10800000">
            <a:off x="9785004" y="5454168"/>
            <a:ext cx="421588" cy="45719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 rot="10800000">
            <a:off x="9762144" y="3941325"/>
            <a:ext cx="421588" cy="45719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0206592" y="4771452"/>
            <a:ext cx="171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mpacta Black BT" panose="020B0904040702060204" pitchFamily="34" charset="0"/>
              </a:rPr>
              <a:t>BORDA Y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679557" y="3558788"/>
            <a:ext cx="405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Compacta Black BT" panose="020B0904040702060204" pitchFamily="34" charset="0"/>
              </a:rPr>
              <a:t>EXEMPLO: 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338667" y="2135733"/>
            <a:ext cx="6059142" cy="36569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23" y="2227616"/>
            <a:ext cx="5869832" cy="347313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992" y="3928120"/>
            <a:ext cx="1675598" cy="157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5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>
                <a:solidFill>
                  <a:schemeClr val="bg2">
                    <a:lumMod val="75000"/>
                  </a:schemeClr>
                </a:solidFill>
                <a:latin typeface="Compacta Black BT" panose="020B0904040702060204" pitchFamily="34" charset="0"/>
              </a:rPr>
              <a:t>COLISÕES</a:t>
            </a:r>
            <a:endParaRPr lang="pt-BR" sz="5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90600" y="1921933"/>
            <a:ext cx="9996399" cy="473286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sz="6800" dirty="0">
                <a:solidFill>
                  <a:schemeClr val="tx1">
                    <a:lumMod val="75000"/>
                    <a:lumOff val="25000"/>
                  </a:schemeClr>
                </a:solidFill>
                <a:latin typeface="Compacta Black BT" panose="020B0904040702060204" pitchFamily="34" charset="0"/>
              </a:rPr>
              <a:t>SE</a:t>
            </a:r>
            <a:r>
              <a:rPr lang="pt-BR" sz="6800" dirty="0">
                <a:latin typeface="Compacta Black BT" panose="020B0904040702060204" pitchFamily="34" charset="0"/>
              </a:rPr>
              <a:t> HOUVER COLISÃO </a:t>
            </a:r>
            <a:r>
              <a:rPr lang="pt-BR" sz="6800" dirty="0" smtClean="0">
                <a:latin typeface="Compacta Black BT" panose="020B0904040702060204" pitchFamily="34" charset="0"/>
              </a:rPr>
              <a:t>COM O </a:t>
            </a:r>
            <a:r>
              <a:rPr lang="pt-BR" sz="6800" dirty="0">
                <a:latin typeface="Compacta Black BT" panose="020B0904040702060204" pitchFamily="34" charset="0"/>
              </a:rPr>
              <a:t>INVASOR </a:t>
            </a:r>
            <a:r>
              <a:rPr lang="pt-BR" sz="6800" dirty="0">
                <a:solidFill>
                  <a:schemeClr val="tx2">
                    <a:lumMod val="10000"/>
                  </a:schemeClr>
                </a:solidFill>
                <a:latin typeface="Compacta Black BT" panose="020B0904040702060204" pitchFamily="34" charset="0"/>
              </a:rPr>
              <a:t>i</a:t>
            </a:r>
            <a:r>
              <a:rPr lang="pt-BR" sz="6800" dirty="0">
                <a:latin typeface="Compacta Black BT" panose="020B0904040702060204" pitchFamily="34" charset="0"/>
              </a:rPr>
              <a:t>, </a:t>
            </a:r>
            <a:r>
              <a:rPr lang="pt-BR" sz="6800" dirty="0">
                <a:solidFill>
                  <a:schemeClr val="tx2">
                    <a:lumMod val="10000"/>
                  </a:schemeClr>
                </a:solidFill>
                <a:latin typeface="Compacta Black BT" panose="020B0904040702060204" pitchFamily="34" charset="0"/>
              </a:rPr>
              <a:t>j </a:t>
            </a:r>
            <a:r>
              <a:rPr lang="pt-BR" sz="6800" dirty="0">
                <a:solidFill>
                  <a:schemeClr val="bg2">
                    <a:lumMod val="50000"/>
                  </a:schemeClr>
                </a:solidFill>
                <a:latin typeface="Compacta Black BT" panose="020B0904040702060204" pitchFamily="34" charset="0"/>
              </a:rPr>
              <a:t>ENTAO</a:t>
            </a:r>
          </a:p>
          <a:p>
            <a:pPr marL="0" indent="0">
              <a:buNone/>
            </a:pPr>
            <a:r>
              <a:rPr lang="pt-BR" sz="6800" dirty="0">
                <a:solidFill>
                  <a:schemeClr val="tx2">
                    <a:lumMod val="10000"/>
                  </a:schemeClr>
                </a:solidFill>
                <a:latin typeface="Compacta Black BT" panose="020B0904040702060204" pitchFamily="34" charset="0"/>
              </a:rPr>
              <a:t>  {</a:t>
            </a:r>
          </a:p>
          <a:p>
            <a:pPr marL="0" indent="0">
              <a:buNone/>
            </a:pPr>
            <a:r>
              <a:rPr lang="pt-BR" sz="6800" dirty="0">
                <a:latin typeface="Compacta Black BT" panose="020B0904040702060204" pitchFamily="34" charset="0"/>
              </a:rPr>
              <a:t>     </a:t>
            </a:r>
            <a:r>
              <a:rPr lang="pt-BR" sz="6800" dirty="0">
                <a:solidFill>
                  <a:srgbClr val="C00000"/>
                </a:solidFill>
                <a:latin typeface="Compacta Black BT" panose="020B0904040702060204" pitchFamily="34" charset="0"/>
              </a:rPr>
              <a:t>MATRIZ_INVISIVEL [ i ][ j ] = 0;</a:t>
            </a:r>
          </a:p>
          <a:p>
            <a:pPr marL="0" indent="0">
              <a:buNone/>
            </a:pPr>
            <a:r>
              <a:rPr lang="pt-BR" sz="6800" dirty="0">
                <a:solidFill>
                  <a:schemeClr val="tx2">
                    <a:lumMod val="10000"/>
                  </a:schemeClr>
                </a:solidFill>
                <a:latin typeface="Compacta Black BT" panose="020B0904040702060204" pitchFamily="34" charset="0"/>
              </a:rPr>
              <a:t>  }</a:t>
            </a:r>
          </a:p>
          <a:p>
            <a:pPr marL="0" indent="0">
              <a:buNone/>
            </a:pPr>
            <a:endParaRPr lang="pt-BR" sz="6800" dirty="0">
              <a:solidFill>
                <a:schemeClr val="tx2">
                  <a:lumMod val="10000"/>
                </a:schemeClr>
              </a:solidFill>
              <a:latin typeface="Compacta Black BT" panose="020B0904040702060204" pitchFamily="34" charset="0"/>
            </a:endParaRPr>
          </a:p>
          <a:p>
            <a:pPr marL="0" indent="0">
              <a:buNone/>
            </a:pPr>
            <a:r>
              <a:rPr lang="pt-BR" sz="6800" dirty="0">
                <a:solidFill>
                  <a:schemeClr val="bg2">
                    <a:lumMod val="50000"/>
                  </a:schemeClr>
                </a:solidFill>
                <a:latin typeface="Compacta Black BT" panose="020B0904040702060204" pitchFamily="34" charset="0"/>
              </a:rPr>
              <a:t>SE</a:t>
            </a:r>
            <a:r>
              <a:rPr lang="pt-BR" sz="6800" dirty="0">
                <a:latin typeface="Compacta Black BT" panose="020B0904040702060204" pitchFamily="34" charset="0"/>
              </a:rPr>
              <a:t> HOUVER COLISÃO COM </a:t>
            </a:r>
            <a:r>
              <a:rPr lang="pt-BR" sz="6800" dirty="0" smtClean="0">
                <a:latin typeface="Compacta Black BT" panose="020B0904040702060204" pitchFamily="34" charset="0"/>
              </a:rPr>
              <a:t>O INVASOR </a:t>
            </a:r>
            <a:r>
              <a:rPr lang="pt-BR" sz="6800" dirty="0">
                <a:latin typeface="Compacta Black BT" panose="020B0904040702060204" pitchFamily="34" charset="0"/>
              </a:rPr>
              <a:t>EM MOVIMENTO </a:t>
            </a:r>
            <a:r>
              <a:rPr lang="pt-BR" sz="6800" dirty="0">
                <a:solidFill>
                  <a:schemeClr val="bg2">
                    <a:lumMod val="50000"/>
                  </a:schemeClr>
                </a:solidFill>
                <a:latin typeface="Compacta Black BT" panose="020B0904040702060204" pitchFamily="34" charset="0"/>
              </a:rPr>
              <a:t>ENTAO</a:t>
            </a:r>
          </a:p>
          <a:p>
            <a:pPr marL="0" indent="0">
              <a:buNone/>
            </a:pPr>
            <a:r>
              <a:rPr lang="pt-BR" sz="6800" dirty="0">
                <a:solidFill>
                  <a:schemeClr val="tx2">
                    <a:lumMod val="10000"/>
                  </a:schemeClr>
                </a:solidFill>
                <a:latin typeface="Compacta Black BT" panose="020B0904040702060204" pitchFamily="34" charset="0"/>
              </a:rPr>
              <a:t>  {</a:t>
            </a:r>
          </a:p>
          <a:p>
            <a:pPr marL="0" indent="0">
              <a:buNone/>
            </a:pPr>
            <a:r>
              <a:rPr lang="pt-BR" sz="6800" dirty="0">
                <a:solidFill>
                  <a:schemeClr val="tx2">
                    <a:lumMod val="10000"/>
                  </a:schemeClr>
                </a:solidFill>
                <a:latin typeface="Compacta Black BT" panose="020B0904040702060204" pitchFamily="34" charset="0"/>
              </a:rPr>
              <a:t>     </a:t>
            </a:r>
            <a:r>
              <a:rPr lang="pt-BR" sz="6800" dirty="0">
                <a:solidFill>
                  <a:srgbClr val="C00000"/>
                </a:solidFill>
                <a:latin typeface="Compacta Black BT" panose="020B0904040702060204" pitchFamily="34" charset="0"/>
              </a:rPr>
              <a:t>INVASOR_MOV.LIN = ALTURA_TELA;</a:t>
            </a:r>
          </a:p>
          <a:p>
            <a:pPr marL="0" indent="0">
              <a:buNone/>
            </a:pPr>
            <a:r>
              <a:rPr lang="pt-BR" sz="6800" dirty="0">
                <a:solidFill>
                  <a:schemeClr val="tx2">
                    <a:lumMod val="10000"/>
                  </a:schemeClr>
                </a:solidFill>
                <a:latin typeface="Compacta Black BT" panose="020B0904040702060204" pitchFamily="34" charset="0"/>
              </a:rPr>
              <a:t>  }</a:t>
            </a:r>
          </a:p>
          <a:p>
            <a:pPr marL="0" indent="0">
              <a:buNone/>
            </a:pPr>
            <a:endParaRPr lang="pt-BR" sz="6800" dirty="0">
              <a:solidFill>
                <a:schemeClr val="tx2">
                  <a:lumMod val="10000"/>
                </a:schemeClr>
              </a:solidFill>
              <a:latin typeface="Compacta Black BT" panose="020B0904040702060204" pitchFamily="34" charset="0"/>
            </a:endParaRPr>
          </a:p>
          <a:p>
            <a:pPr marL="0" indent="0">
              <a:buNone/>
            </a:pPr>
            <a:r>
              <a:rPr lang="pt-BR" sz="6800" dirty="0">
                <a:solidFill>
                  <a:schemeClr val="bg2">
                    <a:lumMod val="50000"/>
                  </a:schemeClr>
                </a:solidFill>
                <a:latin typeface="Compacta Black BT" panose="020B0904040702060204" pitchFamily="34" charset="0"/>
              </a:rPr>
              <a:t>SE</a:t>
            </a:r>
            <a:r>
              <a:rPr lang="pt-BR" sz="6800" dirty="0">
                <a:latin typeface="Compacta Black BT" panose="020B0904040702060204" pitchFamily="34" charset="0"/>
              </a:rPr>
              <a:t> HOUVER COLISÃO COM </a:t>
            </a:r>
            <a:r>
              <a:rPr lang="pt-BR" sz="6800" dirty="0" smtClean="0">
                <a:latin typeface="Compacta Black BT" panose="020B0904040702060204" pitchFamily="34" charset="0"/>
              </a:rPr>
              <a:t>A NAVE </a:t>
            </a:r>
            <a:r>
              <a:rPr lang="pt-BR" sz="6800" dirty="0">
                <a:latin typeface="Compacta Black BT" panose="020B0904040702060204" pitchFamily="34" charset="0"/>
              </a:rPr>
              <a:t>DO JOGADOR </a:t>
            </a:r>
            <a:r>
              <a:rPr lang="pt-BR" sz="6800" dirty="0">
                <a:solidFill>
                  <a:schemeClr val="bg2">
                    <a:lumMod val="50000"/>
                  </a:schemeClr>
                </a:solidFill>
                <a:latin typeface="Compacta Black BT" panose="020B0904040702060204" pitchFamily="34" charset="0"/>
              </a:rPr>
              <a:t>ENTAO</a:t>
            </a:r>
          </a:p>
          <a:p>
            <a:pPr marL="0" indent="0">
              <a:buNone/>
            </a:pPr>
            <a:r>
              <a:rPr lang="pt-BR" sz="6800" dirty="0">
                <a:solidFill>
                  <a:schemeClr val="tx2">
                    <a:lumMod val="10000"/>
                  </a:schemeClr>
                </a:solidFill>
                <a:latin typeface="Compacta Black BT" panose="020B0904040702060204" pitchFamily="34" charset="0"/>
              </a:rPr>
              <a:t>  {</a:t>
            </a:r>
          </a:p>
          <a:p>
            <a:pPr marL="0" indent="0">
              <a:buNone/>
            </a:pPr>
            <a:r>
              <a:rPr lang="pt-BR" sz="6800" dirty="0">
                <a:latin typeface="Compacta Black BT" panose="020B0904040702060204" pitchFamily="34" charset="0"/>
              </a:rPr>
              <a:t>     </a:t>
            </a:r>
            <a:r>
              <a:rPr lang="pt-BR" sz="6800" dirty="0">
                <a:solidFill>
                  <a:srgbClr val="C00000"/>
                </a:solidFill>
                <a:latin typeface="Compacta Black BT" panose="020B0904040702060204" pitchFamily="34" charset="0"/>
              </a:rPr>
              <a:t>NAVE.VIDAS = NAVE.VIDAS - 1 </a:t>
            </a:r>
            <a:r>
              <a:rPr lang="pt-BR" sz="6800" dirty="0">
                <a:latin typeface="Compacta Black BT" panose="020B0904040702060204" pitchFamily="34" charset="0"/>
              </a:rPr>
              <a:t>;</a:t>
            </a:r>
            <a:endParaRPr lang="pt-BR" sz="6800" dirty="0">
              <a:solidFill>
                <a:schemeClr val="tx2">
                  <a:lumMod val="10000"/>
                </a:schemeClr>
              </a:solidFill>
              <a:latin typeface="Compacta Black BT" panose="020B0904040702060204" pitchFamily="34" charset="0"/>
            </a:endParaRPr>
          </a:p>
          <a:p>
            <a:pPr marL="0" indent="0">
              <a:buNone/>
            </a:pPr>
            <a:r>
              <a:rPr lang="pt-BR" sz="6800" dirty="0">
                <a:solidFill>
                  <a:schemeClr val="tx2">
                    <a:lumMod val="10000"/>
                  </a:schemeClr>
                </a:solidFill>
                <a:latin typeface="Compacta Black BT" panose="020B0904040702060204" pitchFamily="34" charset="0"/>
              </a:rPr>
              <a:t>  }</a:t>
            </a:r>
          </a:p>
          <a:p>
            <a:pPr marL="0" indent="0">
              <a:buNone/>
            </a:pPr>
            <a:endParaRPr lang="pt-BR" dirty="0">
              <a:solidFill>
                <a:schemeClr val="tx2">
                  <a:lumMod val="10000"/>
                </a:schemeClr>
              </a:solidFill>
              <a:latin typeface="Compacta Black BT" panose="020B0904040702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522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680" y="528500"/>
            <a:ext cx="8437577" cy="939231"/>
          </a:xfrm>
        </p:spPr>
        <p:txBody>
          <a:bodyPr>
            <a:noAutofit/>
          </a:bodyPr>
          <a:lstStyle/>
          <a:p>
            <a:r>
              <a:rPr lang="pt-BR" dirty="0">
                <a:solidFill>
                  <a:schemeClr val="bg2">
                    <a:lumMod val="75000"/>
                  </a:schemeClr>
                </a:solidFill>
                <a:latin typeface="Compacta Black BT" panose="020B0904040702060204" pitchFamily="34" charset="0"/>
              </a:rPr>
              <a:t>INIMIGOS: GALAXIANS, </a:t>
            </a:r>
            <a:br>
              <a:rPr lang="pt-BR" dirty="0">
                <a:solidFill>
                  <a:schemeClr val="bg2">
                    <a:lumMod val="75000"/>
                  </a:schemeClr>
                </a:solidFill>
                <a:latin typeface="Compacta Black BT" panose="020B0904040702060204" pitchFamily="34" charset="0"/>
              </a:rPr>
            </a:br>
            <a:r>
              <a:rPr lang="pt-BR" dirty="0">
                <a:solidFill>
                  <a:schemeClr val="bg2">
                    <a:lumMod val="75000"/>
                  </a:schemeClr>
                </a:solidFill>
                <a:latin typeface="Compacta Black BT" panose="020B0904040702060204" pitchFamily="34" charset="0"/>
              </a:rPr>
              <a:t>	</a:t>
            </a:r>
            <a:r>
              <a:rPr lang="pt-BR" dirty="0" smtClean="0">
                <a:solidFill>
                  <a:schemeClr val="bg2">
                    <a:lumMod val="75000"/>
                  </a:schemeClr>
                </a:solidFill>
                <a:latin typeface="Compacta Black BT" panose="020B0904040702060204" pitchFamily="34" charset="0"/>
              </a:rPr>
              <a:t>         SHOOT</a:t>
            </a:r>
            <a:endParaRPr lang="pt-BR" dirty="0">
              <a:solidFill>
                <a:schemeClr val="bg2">
                  <a:lumMod val="75000"/>
                </a:schemeClr>
              </a:solidFill>
              <a:latin typeface="Compacta Black BT" panose="020B0904040702060204" pitchFamily="34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6958940" y="528500"/>
            <a:ext cx="4740812" cy="1282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700" dirty="0" smtClean="0">
                <a:solidFill>
                  <a:schemeClr val="bg2">
                    <a:lumMod val="75000"/>
                  </a:schemeClr>
                </a:solidFill>
                <a:latin typeface="Compacta Black BT" panose="020B0904040702060204" pitchFamily="34" charset="0"/>
              </a:rPr>
              <a:t>PLAYER</a:t>
            </a:r>
            <a:r>
              <a:rPr lang="pt-BR" sz="4700" dirty="0">
                <a:solidFill>
                  <a:schemeClr val="bg2">
                    <a:lumMod val="75000"/>
                  </a:schemeClr>
                </a:solidFill>
                <a:latin typeface="Compacta Black BT" panose="020B0904040702060204" pitchFamily="34" charset="0"/>
              </a:rPr>
              <a:t>: </a:t>
            </a:r>
            <a:r>
              <a:rPr lang="pt-BR" sz="4700" dirty="0" smtClean="0">
                <a:solidFill>
                  <a:schemeClr val="bg2">
                    <a:lumMod val="75000"/>
                  </a:schemeClr>
                </a:solidFill>
                <a:latin typeface="Compacta Black BT" panose="020B0904040702060204" pitchFamily="34" charset="0"/>
              </a:rPr>
              <a:t>NAVE, 		       LIFE,</a:t>
            </a:r>
          </a:p>
          <a:p>
            <a:r>
              <a:rPr lang="pt-BR" sz="4700" dirty="0" smtClean="0">
                <a:solidFill>
                  <a:schemeClr val="bg2">
                    <a:lumMod val="75000"/>
                  </a:schemeClr>
                </a:solidFill>
                <a:latin typeface="Compacta Black BT" panose="020B0904040702060204" pitchFamily="34" charset="0"/>
              </a:rPr>
              <a:t>		  SHOOT </a:t>
            </a:r>
            <a:endParaRPr lang="pt-BR" sz="4700" dirty="0">
              <a:solidFill>
                <a:schemeClr val="bg2">
                  <a:lumMod val="75000"/>
                </a:schemeClr>
              </a:solidFill>
              <a:latin typeface="Compacta Black BT" panose="020B0904040702060204" pitchFamily="34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20" y="2311372"/>
            <a:ext cx="1771650" cy="16764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151" y="5184680"/>
            <a:ext cx="1504950" cy="129540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33" y="2067917"/>
            <a:ext cx="2092903" cy="1919855"/>
          </a:xfrm>
          <a:prstGeom prst="rect">
            <a:avLst/>
          </a:prstGeom>
        </p:spPr>
      </p:pic>
      <p:pic>
        <p:nvPicPr>
          <p:cNvPr id="20" name="Espaço Reservado para Conteúdo 19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51" y="5093288"/>
            <a:ext cx="1590773" cy="1395501"/>
          </a:xfr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079" y="4251341"/>
            <a:ext cx="1682357" cy="1950559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257" y="2143857"/>
            <a:ext cx="4750251" cy="3687830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556" y="3039128"/>
            <a:ext cx="735401" cy="79455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006" y="4467526"/>
            <a:ext cx="78477" cy="52318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Retângulo 2"/>
          <p:cNvSpPr/>
          <p:nvPr/>
        </p:nvSpPr>
        <p:spPr>
          <a:xfrm>
            <a:off x="485798" y="2153259"/>
            <a:ext cx="5250873" cy="4442174"/>
          </a:xfrm>
          <a:prstGeom prst="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958940" y="2153259"/>
            <a:ext cx="4696691" cy="444217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089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7441" y="283751"/>
            <a:ext cx="5172516" cy="1508760"/>
          </a:xfrm>
        </p:spPr>
        <p:txBody>
          <a:bodyPr>
            <a:normAutofit/>
          </a:bodyPr>
          <a:lstStyle/>
          <a:p>
            <a:r>
              <a:rPr lang="pt-BR" sz="5400" dirty="0" smtClean="0">
                <a:solidFill>
                  <a:schemeClr val="bg2">
                    <a:lumMod val="75000"/>
                  </a:schemeClr>
                </a:solidFill>
                <a:latin typeface="Compacta Black BT" panose="020B0904040702060204" pitchFamily="34" charset="0"/>
              </a:rPr>
              <a:t>   COMANDOS</a:t>
            </a:r>
            <a:endParaRPr lang="pt-BR" sz="5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29734" y="5010645"/>
            <a:ext cx="117914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500" dirty="0">
                <a:latin typeface="Compacta Black BT" panose="020B0904040702060204" pitchFamily="34" charset="0"/>
              </a:rPr>
              <a:t>   </a:t>
            </a:r>
            <a:r>
              <a:rPr lang="pt-BR" sz="4500" dirty="0" smtClean="0">
                <a:latin typeface="Compacta Black BT" panose="020B0904040702060204" pitchFamily="34" charset="0"/>
              </a:rPr>
              <a:t> </a:t>
            </a:r>
            <a:r>
              <a:rPr lang="pt-BR" sz="4500" dirty="0" smtClean="0">
                <a:solidFill>
                  <a:srgbClr val="C00000"/>
                </a:solidFill>
                <a:latin typeface="Compacta Black BT" panose="020B0904040702060204" pitchFamily="34" charset="0"/>
              </a:rPr>
              <a:t>DISPAROS               MOVIMENTAÇÃO        </a:t>
            </a:r>
            <a:r>
              <a:rPr lang="pt-BR" sz="4500" dirty="0">
                <a:solidFill>
                  <a:srgbClr val="C00000"/>
                </a:solidFill>
                <a:latin typeface="Compacta Black BT" panose="020B0904040702060204" pitchFamily="34" charset="0"/>
              </a:rPr>
              <a:t>			</a:t>
            </a:r>
            <a:r>
              <a:rPr lang="pt-BR" sz="4500" dirty="0" smtClean="0">
                <a:solidFill>
                  <a:srgbClr val="C00000"/>
                </a:solidFill>
                <a:latin typeface="Compacta Black BT" panose="020B0904040702060204" pitchFamily="34" charset="0"/>
              </a:rPr>
              <a:t>			  					</a:t>
            </a:r>
            <a:endParaRPr lang="pt-BR" sz="2800" dirty="0">
              <a:latin typeface="Compacta Black BT" panose="020B0904040702060204" pitchFamily="34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505" b="94824" l="10000" r="89886">
                        <a14:foregroundMark x1="28409" y1="73383" x2="28409" y2="73383"/>
                      </a14:backgroundRemoval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t="49777" r="2"/>
          <a:stretch/>
        </p:blipFill>
        <p:spPr>
          <a:xfrm>
            <a:off x="7220198" y="3048952"/>
            <a:ext cx="4275117" cy="1279928"/>
          </a:xfr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662" y="3142147"/>
            <a:ext cx="3526971" cy="109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68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 Tiras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Em Tiras</Template>
  <TotalTime>807</TotalTime>
  <Words>344</Words>
  <Application>Microsoft Office PowerPoint</Application>
  <PresentationFormat>Personalizar</PresentationFormat>
  <Paragraphs>77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Em Tiras</vt:lpstr>
      <vt:lpstr> </vt:lpstr>
      <vt:lpstr>     G A L A X I A N</vt:lpstr>
      <vt:lpstr>G A L A X I A N</vt:lpstr>
      <vt:lpstr>COMO FUNCIONA?</vt:lpstr>
      <vt:lpstr>“Matriz_invIsÍvel”</vt:lpstr>
      <vt:lpstr>COLISÕES</vt:lpstr>
      <vt:lpstr>COLISÕES</vt:lpstr>
      <vt:lpstr>INIMIGOS: GALAXIANS,            SHOOT</vt:lpstr>
      <vt:lpstr>   COMANDOS</vt:lpstr>
      <vt:lpstr>TELAS DO JOGO</vt:lpstr>
      <vt:lpstr>TELAS DO JOGO</vt:lpstr>
      <vt:lpstr>TELAS DO JOGO</vt:lpstr>
      <vt:lpstr>TELAS DO JOGO</vt:lpstr>
      <vt:lpstr>TELAS DO JOGO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Ferreira</dc:creator>
  <cp:lastModifiedBy>HOME</cp:lastModifiedBy>
  <cp:revision>62</cp:revision>
  <dcterms:created xsi:type="dcterms:W3CDTF">2019-09-02T22:07:03Z</dcterms:created>
  <dcterms:modified xsi:type="dcterms:W3CDTF">2019-09-05T03:40:16Z</dcterms:modified>
</cp:coreProperties>
</file>