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18" r:id="rId3"/>
    <p:sldId id="283" r:id="rId5"/>
    <p:sldId id="284" r:id="rId6"/>
    <p:sldId id="285" r:id="rId7"/>
    <p:sldId id="287" r:id="rId8"/>
    <p:sldId id="288" r:id="rId9"/>
    <p:sldId id="289" r:id="rId10"/>
    <p:sldId id="482" r:id="rId11"/>
    <p:sldId id="290" r:id="rId12"/>
    <p:sldId id="598" r:id="rId13"/>
    <p:sldId id="599" r:id="rId14"/>
    <p:sldId id="608" r:id="rId15"/>
    <p:sldId id="291" r:id="rId16"/>
    <p:sldId id="591" r:id="rId17"/>
    <p:sldId id="293" r:id="rId18"/>
    <p:sldId id="483" r:id="rId19"/>
    <p:sldId id="538" r:id="rId20"/>
    <p:sldId id="539" r:id="rId21"/>
    <p:sldId id="609" r:id="rId22"/>
    <p:sldId id="294" r:id="rId23"/>
    <p:sldId id="295" r:id="rId24"/>
  </p:sldIdLst>
  <p:sldSz cx="9144000" cy="5143500"/>
  <p:notesSz cx="6858000" cy="9144000"/>
  <p:embeddedFontLst>
    <p:embeddedFont>
      <p:font typeface="Comic Sans MS" panose="030F0702030302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8"/>
        <p:guide pos="29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80f2401b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80f2401b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80f2401b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80f2401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180f2401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180f2401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3e70e95e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3e70e95e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3e70e95e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3e70e95e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3e70e95e_0_1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13e70e95e_0_1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3e70e95e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3e70e95e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3e70e95e_0_1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3e70e95e_0_1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Falar de operadores lógicos nesse contexto adicionando login ( E ) senha, e depois adicionando (OU)tros usuários.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4d301b27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4d301b27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74417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23185" y="3681555"/>
            <a:ext cx="6353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Aula 2</a:t>
            </a:r>
            <a:endParaRPr lang="pt-BR" altLang="en-GB"/>
          </a:p>
          <a:p>
            <a:pPr algn="r"/>
            <a:r>
              <a:rPr lang="pt-BR" altLang="en-GB"/>
              <a:t>Roni Schanuel</a:t>
            </a:r>
            <a:endParaRPr lang="pt-BR" altLang="en-GB"/>
          </a:p>
          <a:p>
            <a:pPr algn="r"/>
            <a:r>
              <a:rPr lang="pt-BR" altLang="en-GB"/>
              <a:t>07-03-2023</a:t>
            </a:r>
            <a:endParaRPr lang="pt-BR" altLang="en-GB"/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p>
            <a:r>
              <a:rPr lang="pt-BR" altLang="en-US" sz="2000"/>
              <a:t>Operador E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7919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No operador e todas as condições tem que ser verdadeiras para o resultado ser verdadeiro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se(media &gt;=7 e faltas &lt; 10)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se(idade &gt; 8 e peso &gt; 25)</a:t>
            </a:r>
            <a:endParaRPr lang="pt-BR" altLang="en-US"/>
          </a:p>
        </p:txBody>
      </p:sp>
      <p:graphicFrame>
        <p:nvGraphicFramePr>
          <p:cNvPr id="5" name="Tabela 4"/>
          <p:cNvGraphicFramePr/>
          <p:nvPr/>
        </p:nvGraphicFramePr>
        <p:xfrm>
          <a:off x="3369945" y="1744980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/>
                <a:gridCol w="1344295"/>
                <a:gridCol w="13442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p>
            <a:r>
              <a:rPr lang="pt-BR" altLang="en-US" sz="2000"/>
              <a:t>Operador OU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No operador OU pelo menos umas das condições tem que ser verdadeiras para o resultado ser verdadeiro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se(idade &gt;= 18 ou altura &gt; 1.85)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se(condicao == “Gestante” ou condi cao == “Deficiente”)</a:t>
            </a:r>
            <a:endParaRPr lang="pt-BR" altLang="en-US"/>
          </a:p>
        </p:txBody>
      </p:sp>
      <p:graphicFrame>
        <p:nvGraphicFramePr>
          <p:cNvPr id="5" name="Tabela 4"/>
          <p:cNvGraphicFramePr/>
          <p:nvPr/>
        </p:nvGraphicFramePr>
        <p:xfrm>
          <a:off x="3825240" y="2969895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/>
                <a:gridCol w="1344295"/>
                <a:gridCol w="13442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3301365" cy="572770"/>
          </a:xfrm>
        </p:spPr>
        <p:txBody>
          <a:bodyPr/>
          <a:p>
            <a:r>
              <a:rPr lang="pt-BR" altLang="en-US" sz="2000"/>
              <a:t>Operador NAO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Este operador inverte o resultado de uma condição.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NAO (2&gt;6)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NAO (8&gt;10) E (6&lt;10)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/>
              <a:t>             F            V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 pouco mais sobre operadores lógicos</a:t>
            </a:r>
            <a:endParaRPr lang="en-GB"/>
          </a:p>
        </p:txBody>
      </p:sp>
      <p:sp>
        <p:nvSpPr>
          <p:cNvPr id="361" name="Google Shape;361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negação (!) pode ser utilizada na comparação de igual para negar uma igualdade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Exemplo: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== 1 ( um igual a 1 )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!=2 ( um não igual a 2 || um diferente de 2)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Outro exemplo : </a:t>
            </a:r>
            <a:endParaRPr lang="en-GB"/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!= “Fulano”) {  /**/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“Você não é o Fulano 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“Olá Fulano!!!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78000" y="3047275"/>
            <a:ext cx="1940950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175810" y="149115"/>
            <a:ext cx="8520600" cy="572700"/>
          </a:xfrm>
        </p:spPr>
        <p:txBody>
          <a:bodyPr/>
          <a:p>
            <a:r>
              <a:rPr lang="pt-BR" altLang="en-US" sz="1400" b="1">
                <a:sym typeface="+mn-ea"/>
              </a:rPr>
              <a:t>Caso (Condicional)</a:t>
            </a:r>
            <a:endParaRPr lang="pt-BR" altLang="en-US" b="1"/>
          </a:p>
        </p:txBody>
      </p:sp>
      <p:sp>
        <p:nvSpPr>
          <p:cNvPr id="4" name="Caixa de Texto 3"/>
          <p:cNvSpPr txBox="1"/>
          <p:nvPr/>
        </p:nvSpPr>
        <p:spPr>
          <a:xfrm>
            <a:off x="1280160" y="651510"/>
            <a:ext cx="62325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Utilizar somente inteiros e caracteres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Não pode utilizar operadores lógicos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Só utilizar o operador relacional de igualdade</a:t>
            </a:r>
            <a:endParaRPr lang="pt-BR" altLang="en-US"/>
          </a:p>
          <a:p>
            <a:pPr marL="285750" indent="-285750"/>
            <a:endParaRPr lang="pt-BR" altLang="en-US"/>
          </a:p>
          <a:p>
            <a:r>
              <a:rPr lang="pt-BR" altLang="en-US"/>
              <a:t>Escolha (variável)</a:t>
            </a:r>
            <a:endParaRPr lang="pt-BR" altLang="en-US"/>
          </a:p>
          <a:p>
            <a:r>
              <a:rPr lang="pt-BR" altLang="en-US"/>
              <a:t>	caso 1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2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3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contrário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149225"/>
            <a:ext cx="3858260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Praticar é fundamental</a:t>
            </a:r>
            <a:endParaRPr lang="en-GB">
              <a:latin typeface="Arial" panose="020B0604020202020204" pitchFamily="34" charset="0"/>
              <a:ea typeface="Comfortaa"/>
              <a:cs typeface="Arial" panose="020B0604020202020204" pitchFamily="34" charset="0"/>
              <a:sym typeface="Comfortaa"/>
            </a:endParaRPr>
          </a:p>
        </p:txBody>
      </p:sp>
      <p:grpSp>
        <p:nvGrpSpPr>
          <p:cNvPr id="374" name="Google Shape;374;p50"/>
          <p:cNvGrpSpPr/>
          <p:nvPr/>
        </p:nvGrpSpPr>
        <p:grpSpPr>
          <a:xfrm>
            <a:off x="1689550" y="1278550"/>
            <a:ext cx="5764900" cy="3683925"/>
            <a:chOff x="2259350" y="1297425"/>
            <a:chExt cx="5764900" cy="3683925"/>
          </a:xfrm>
        </p:grpSpPr>
        <p:sp>
          <p:nvSpPr>
            <p:cNvPr id="375" name="Google Shape;375;p50"/>
            <p:cNvSpPr/>
            <p:nvPr/>
          </p:nvSpPr>
          <p:spPr>
            <a:xfrm>
              <a:off x="3558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22593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2919375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35581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O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167750" y="4396950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167750" y="3951842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4167750" y="35067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D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4167750" y="30616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</a:t>
              </a:r>
              <a:endParaRPr lang="en-GB"/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4167750" y="2616517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41677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4167750" y="1726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4167750" y="12974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4816225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5463150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47773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53869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59965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6606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72157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>
          <a:xfrm>
            <a:off x="311700" y="301515"/>
            <a:ext cx="8520600" cy="572700"/>
          </a:xfrm>
        </p:spPr>
        <p:txBody>
          <a:bodyPr/>
          <a:p>
            <a:r>
              <a:rPr lang="pt-BR" altLang="en-US" sz="1200"/>
              <a:t>Exercícios</a:t>
            </a:r>
            <a:endParaRPr lang="pt-BR" altLang="en-US" sz="1200"/>
          </a:p>
        </p:txBody>
      </p:sp>
      <p:sp>
        <p:nvSpPr>
          <p:cNvPr id="4" name="Caixa de Texto 3"/>
          <p:cNvSpPr txBox="1"/>
          <p:nvPr/>
        </p:nvSpPr>
        <p:spPr>
          <a:xfrm>
            <a:off x="383540" y="622935"/>
            <a:ext cx="844804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1) Leia um número e retorne como resposta se ele é positivo, negativo ou zero. </a:t>
            </a:r>
            <a:endParaRPr lang="pt-BR" altLang="en-US" sz="1000"/>
          </a:p>
          <a:p>
            <a:endParaRPr lang="pt-BR" altLang="en-US" sz="1000"/>
          </a:p>
          <a:p>
            <a:r>
              <a:rPr lang="pt-BR" altLang="en-US" sz="1000"/>
              <a:t>2) Criar um algoritmo que receba quatro notas e calcule a média. Se a média for maior que 7 deverá ser exibida a mensagem aprovado</a:t>
            </a:r>
            <a:endParaRPr lang="pt-BR" altLang="en-US" sz="1000"/>
          </a:p>
          <a:p>
            <a:r>
              <a:rPr lang="pt-BR" altLang="en-US" sz="1000"/>
              <a:t>     caso contrário deverá ser exibida a mensagem reprovado.</a:t>
            </a:r>
            <a:endParaRPr lang="pt-BR" altLang="en-US" sz="1000"/>
          </a:p>
          <a:p>
            <a:endParaRPr lang="pt-BR" altLang="en-US" sz="1000"/>
          </a:p>
          <a:p>
            <a:r>
              <a:rPr lang="pt-BR" altLang="en-US" sz="1000"/>
              <a:t>3) Escreva um programa que encontre o valor máximo entre 2 números </a:t>
            </a:r>
            <a:endParaRPr lang="pt-BR" altLang="en-US" sz="1000"/>
          </a:p>
          <a:p>
            <a:r>
              <a:rPr lang="pt-BR" altLang="en-US" sz="1000" b="1"/>
              <a:t>Exemplo: </a:t>
            </a:r>
            <a:endParaRPr lang="pt-BR" altLang="en-US" sz="1000" b="1"/>
          </a:p>
          <a:p>
            <a:r>
              <a:rPr lang="pt-BR" altLang="en-US" sz="1000" b="1"/>
              <a:t>Entrada: </a:t>
            </a:r>
            <a:endParaRPr lang="pt-BR" altLang="en-US" sz="1000" b="1"/>
          </a:p>
          <a:p>
            <a:pPr marL="531495" indent="40005"/>
            <a:r>
              <a:rPr lang="pt-BR" altLang="en-US" sz="1000"/>
              <a:t>Digite um número: 2 </a:t>
            </a:r>
            <a:endParaRPr lang="pt-BR" altLang="en-US" sz="1000"/>
          </a:p>
          <a:p>
            <a:pPr marL="555625" indent="-7620"/>
            <a:r>
              <a:rPr lang="pt-BR" altLang="en-US" sz="1000"/>
              <a:t>Digite outro número: 1 </a:t>
            </a:r>
            <a:endParaRPr lang="pt-BR" altLang="en-US" sz="1000" b="1"/>
          </a:p>
          <a:p>
            <a:r>
              <a:rPr lang="pt-BR" altLang="en-US" sz="1000" b="1"/>
              <a:t>Saída: </a:t>
            </a:r>
            <a:endParaRPr lang="pt-BR" altLang="en-US" sz="1000" b="1"/>
          </a:p>
          <a:p>
            <a:pPr indent="579755"/>
            <a:r>
              <a:rPr lang="pt-BR" altLang="en-US" sz="1000"/>
              <a:t>O número 2 é maior que o número 1 </a:t>
            </a:r>
            <a:endParaRPr lang="pt-BR" altLang="en-US" sz="1000"/>
          </a:p>
          <a:p>
            <a:endParaRPr lang="pt-BR" altLang="en-US" sz="1000"/>
          </a:p>
        </p:txBody>
      </p:sp>
      <p:sp>
        <p:nvSpPr>
          <p:cNvPr id="3" name="Caixa de Texto 2"/>
          <p:cNvSpPr txBox="1"/>
          <p:nvPr/>
        </p:nvSpPr>
        <p:spPr>
          <a:xfrm>
            <a:off x="391795" y="2593340"/>
            <a:ext cx="888682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>
                <a:sym typeface="+mn-ea"/>
              </a:rPr>
              <a:t>4) Escreva um programa que funcione como uma calculadora simples de soma (+), subtração(-), multiplicação(*) e divisão(/) </a:t>
            </a:r>
            <a:endParaRPr lang="pt-BR" altLang="en-US" sz="1000"/>
          </a:p>
          <a:p>
            <a:r>
              <a:rPr lang="pt-BR" altLang="en-US" sz="1000" b="1">
                <a:sym typeface="+mn-ea"/>
              </a:rPr>
              <a:t>Exemplo: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Entrada: 10 * 2 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Saída esperada: 10 * 2 = 20 </a:t>
            </a:r>
            <a:endParaRPr lang="pt-BR" altLang="en-US" sz="1000" b="1"/>
          </a:p>
          <a:p>
            <a:endParaRPr lang="pt-BR" altLang="en-US" sz="1000"/>
          </a:p>
          <a:p>
            <a:endParaRPr lang="pt-BR" altLang="en-US" sz="1000"/>
          </a:p>
          <a:p>
            <a:r>
              <a:rPr lang="pt-BR" altLang="en-US" sz="1000">
                <a:sym typeface="+mn-ea"/>
              </a:rPr>
              <a:t>5) Implemente um programa que considera as seguintes opções para determinar se o usuário usará a fila preferencial ou a fila comum.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O usuário usa a fila preferencial caso :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● Possui mais de 65 anos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deficiente físico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gestante : Usa fila preferencial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O programa recebe como entrada nome, a idade, e a condição especial do usuário, se houver.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Exemplo de entrada: Maria, 22,  deficiente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Saída esperada: Fila preferencial </a:t>
            </a:r>
            <a:endParaRPr lang="pt-BR" altLang="en-US" sz="1000"/>
          </a:p>
          <a:p>
            <a:endParaRPr lang="pt-BR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383540" y="706755"/>
            <a:ext cx="84480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000"/>
              <a:t>6) Faça um programa para que leia a idade e o nome de um jogador de futebol.</a:t>
            </a:r>
            <a:endParaRPr lang="pt-BR" altLang="en-US" sz="1000"/>
          </a:p>
          <a:p>
            <a:pPr algn="just"/>
            <a:r>
              <a:rPr lang="pt-BR" altLang="en-US" sz="1000"/>
              <a:t>Categorias:</a:t>
            </a:r>
            <a:endParaRPr lang="pt-BR" altLang="en-US" sz="1000"/>
          </a:p>
          <a:p>
            <a:pPr algn="just"/>
            <a:r>
              <a:rPr lang="pt-BR" altLang="en-US" sz="1000"/>
              <a:t>De 10-17: categorias de base</a:t>
            </a:r>
            <a:endParaRPr lang="pt-BR" altLang="en-US" sz="1000"/>
          </a:p>
          <a:p>
            <a:pPr algn="just"/>
            <a:r>
              <a:rPr lang="pt-BR" altLang="en-US" sz="1000"/>
              <a:t>   18-40: profissional</a:t>
            </a:r>
            <a:endParaRPr lang="pt-BR" altLang="en-US" sz="1000"/>
          </a:p>
          <a:p>
            <a:pPr algn="just"/>
            <a:r>
              <a:rPr lang="pt-BR" altLang="en-US" sz="1000"/>
              <a:t>   acima de 40: master</a:t>
            </a:r>
            <a:endParaRPr lang="pt-BR" altLang="en-US" sz="1000"/>
          </a:p>
          <a:p>
            <a:pPr algn="just"/>
            <a:r>
              <a:rPr lang="pt-BR" altLang="en-US" sz="1000"/>
              <a:t>   abaixo de 10: escolinha</a:t>
            </a:r>
            <a:endParaRPr lang="pt-BR" altLang="en-US" sz="1000"/>
          </a:p>
          <a:p>
            <a:pPr algn="just"/>
            <a:r>
              <a:rPr lang="pt-BR" altLang="en-US" sz="1000"/>
              <a:t>A resposta deverá ser conforme exemplo abaixo:</a:t>
            </a:r>
            <a:endParaRPr lang="pt-BR" altLang="en-US" sz="1000"/>
          </a:p>
          <a:p>
            <a:pPr algn="just"/>
            <a:r>
              <a:rPr lang="pt-BR" altLang="en-US" sz="1000"/>
              <a:t>Entrada:</a:t>
            </a:r>
            <a:endParaRPr lang="pt-BR" altLang="en-US" sz="1000"/>
          </a:p>
          <a:p>
            <a:pPr algn="just"/>
            <a:r>
              <a:rPr lang="pt-BR" altLang="en-US" sz="1000"/>
              <a:t>nome: João</a:t>
            </a:r>
            <a:endParaRPr lang="pt-BR" altLang="en-US" sz="1000"/>
          </a:p>
          <a:p>
            <a:pPr algn="just"/>
            <a:r>
              <a:rPr lang="pt-BR" altLang="en-US" sz="1000"/>
              <a:t>idade: 30</a:t>
            </a:r>
            <a:endParaRPr lang="pt-BR" altLang="en-US" sz="1000"/>
          </a:p>
          <a:p>
            <a:pPr algn="just"/>
            <a:r>
              <a:rPr lang="pt-BR" altLang="en-US" sz="1000"/>
              <a:t>Categoria: Profissional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 </a:t>
            </a:r>
            <a:r>
              <a:rPr lang="pt-BR" altLang="en-US" sz="1000"/>
              <a:t>7)</a:t>
            </a:r>
            <a:r>
              <a:rPr lang="pt-BR" altLang="en-US" sz="1000" b="1"/>
              <a:t> </a:t>
            </a:r>
            <a:r>
              <a:rPr lang="pt-BR" altLang="en-US" sz="1000"/>
              <a:t>A padaria Hotpão vende uma certa quantidade de pães franceses e uma quantidade de broas a cada dia. Cada pãozinho custa R$ 0,50 e a broa custa R$ 5,00. Ao final do dia, o dono quer saber quanto arrecadou com a venda dos pães e broas (juntos), e quanto deve guardar numa conta de poupança (10% do total arrecadado). Você foi contratado para fazer os cálculos para o dono. Com base nestes fatos, faça um algoritmo para ler as quantidades de pães e de broas, e depois calcular os dados solicitados.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r>
              <a:rPr lang="pt-BR" altLang="en-US" sz="1000"/>
              <a:t>8) Um motorista deseja colocar no seu tanque X reais de gasolina. Escreva um algoritmo para ler o preço do litro da gasolina e o valor do pagamento, e exibir quantos litros ele conseguiu colocar no tanque.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383540" y="1034415"/>
            <a:ext cx="84480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000"/>
              <a:t>10) Calcule o IMC conforme tabela e fórmula abaixo:</a:t>
            </a:r>
            <a:endParaRPr lang="pt-BR" altLang="en-US" sz="10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854835"/>
            <a:ext cx="2278380" cy="1413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370965"/>
            <a:ext cx="1080135" cy="4064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83540" y="515620"/>
            <a:ext cx="51822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pt-BR" altLang="en-US" sz="1000">
                <a:sym typeface="+mn-ea"/>
              </a:rPr>
              <a:t>9) Faça um algoritmo que leia um número e retorne como resposta se ele é par ou impar</a:t>
            </a:r>
            <a:endParaRPr lang="pt-BR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454025" y="506095"/>
            <a:ext cx="6788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11) Faça um algoritmo que leia a idade de uma pessoa e de acordo com a idade exiba a seguintes mensagens:</a:t>
            </a:r>
            <a:endParaRPr lang="pt-BR" altLang="en-US" sz="1000"/>
          </a:p>
          <a:p>
            <a:r>
              <a:rPr lang="pt-BR" altLang="en-US" sz="1000"/>
              <a:t>Menor que 16 anos - não pode votar</a:t>
            </a:r>
            <a:endParaRPr lang="pt-BR" altLang="en-US" sz="1000"/>
          </a:p>
          <a:p>
            <a:r>
              <a:rPr lang="pt-BR" altLang="en-US" sz="1000"/>
              <a:t>Entre 16 e 18 anos e maior que 70 anos - voto opcional</a:t>
            </a:r>
            <a:endParaRPr lang="pt-BR" altLang="en-US" sz="1000"/>
          </a:p>
          <a:p>
            <a:r>
              <a:rPr lang="pt-BR" altLang="en-US" sz="1000"/>
              <a:t>Entre 18 e 70 anos - voto obrigatório</a:t>
            </a:r>
            <a:endParaRPr lang="pt-BR" altLang="en-US" sz="1000"/>
          </a:p>
        </p:txBody>
      </p:sp>
      <p:sp>
        <p:nvSpPr>
          <p:cNvPr id="2" name="Caixa de Texto 1"/>
          <p:cNvSpPr txBox="1"/>
          <p:nvPr/>
        </p:nvSpPr>
        <p:spPr>
          <a:xfrm>
            <a:off x="491490" y="1508125"/>
            <a:ext cx="81978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12) Criar um algoritmo para ler dois números do tipo inteiro e mostrar se um é multiplo do outro em qualquer ordem de digitação.</a:t>
            </a:r>
            <a:endParaRPr lang="pt-BR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mais precisamos aprender :</a:t>
            </a:r>
            <a:endParaRPr lang="en-GB"/>
          </a:p>
        </p:txBody>
      </p:sp>
      <p:sp>
        <p:nvSpPr>
          <p:cNvPr id="285" name="Google Shape;285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Desvios condicionais ( se e senão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Operadores lógicos ( E, OU …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86" name="Google Shape;286;p40"/>
          <p:cNvSpPr txBox="1"/>
          <p:nvPr/>
        </p:nvSpPr>
        <p:spPr>
          <a:xfrm>
            <a:off x="1020100" y="4063650"/>
            <a:ext cx="44562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 menos teoria e mais prática pois programar é treinar bastante!! =D</a:t>
            </a:r>
            <a:endParaRPr b="1"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39681" y="2357425"/>
            <a:ext cx="2772149" cy="26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já aprendemos?</a:t>
            </a:r>
            <a:endParaRPr lang="en-GB"/>
          </a:p>
        </p:txBody>
      </p:sp>
      <p:sp>
        <p:nvSpPr>
          <p:cNvPr id="399" name="Google Shape;399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Até aqui, já vimos	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Valores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Como nos organizamos como turma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Valores em trabalho em equipe e desenvolvimento de software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Conteúdo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algoritmo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programa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Qual ferramenta utilizaremos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Operações de entrada e saída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 que são variáveis e constantes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Desvios condicionais ( se e senão )</a:t>
            </a:r>
            <a:endParaRPr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Operadores lógicos ( E, OU … 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034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iremos aprender?</a:t>
            </a:r>
            <a:endParaRPr lang="en-GB"/>
          </a:p>
        </p:txBody>
      </p:sp>
      <p:sp>
        <p:nvSpPr>
          <p:cNvPr id="406" name="Google Shape;406;p5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enquanto, para … faça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70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13950" y="2888875"/>
            <a:ext cx="2330051" cy="2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  <a:endParaRPr lang="en-GB"/>
          </a:p>
        </p:txBody>
      </p:sp>
      <p:sp>
        <p:nvSpPr>
          <p:cNvPr id="293" name="Google Shape;293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400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{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4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nome: "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"Seu nome é : "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4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11700" y="41173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transformar este programa para ser capaz de </a:t>
            </a:r>
            <a:r>
              <a:rPr lang="en-GB" sz="18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validar</a:t>
            </a: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o nome do usuário e conceder acesso ao sistema! 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Apenas o usuário cadastrado poderá entrar no sistema.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  <a:endParaRPr lang="en-GB"/>
          </a:p>
        </p:txBody>
      </p:sp>
      <p:sp>
        <p:nvSpPr>
          <p:cNvPr id="300" name="Google Shape;300;p42"/>
          <p:cNvSpPr txBox="1"/>
          <p:nvPr>
            <p:ph type="body" idx="1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2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311700" y="12217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resolver este problema podemos usar os condicionais </a:t>
            </a:r>
            <a:r>
              <a:rPr lang="en-GB" b="1"/>
              <a:t>se</a:t>
            </a:r>
            <a:r>
              <a:rPr lang="en-GB"/>
              <a:t> e </a:t>
            </a:r>
            <a:r>
              <a:rPr lang="en-GB" b="1"/>
              <a:t>senao </a:t>
            </a:r>
            <a:r>
              <a:rPr lang="en-GB"/>
              <a:t>(</a:t>
            </a:r>
            <a:r>
              <a:rPr lang="en-GB" b="1"/>
              <a:t>if</a:t>
            </a:r>
            <a:r>
              <a:rPr lang="en-GB"/>
              <a:t> e </a:t>
            </a:r>
            <a:r>
              <a:rPr lang="en-GB" b="1"/>
              <a:t>else</a:t>
            </a:r>
            <a:r>
              <a:rPr lang="en-GB"/>
              <a:t> do inglês)</a:t>
            </a:r>
            <a:r>
              <a:rPr lang="en-GB" b="1"/>
              <a:t>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</a:t>
            </a:r>
            <a:endParaRPr b="1"/>
          </a:p>
        </p:txBody>
      </p:sp>
      <p:sp>
        <p:nvSpPr>
          <p:cNvPr id="302" name="Google Shape;302;p42"/>
          <p:cNvSpPr/>
          <p:nvPr/>
        </p:nvSpPr>
        <p:spPr>
          <a:xfrm>
            <a:off x="4805648" y="1929087"/>
            <a:ext cx="997168" cy="5267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Início</a:t>
            </a:r>
            <a:endParaRPr sz="1800" b="1"/>
          </a:p>
        </p:txBody>
      </p:sp>
      <p:sp>
        <p:nvSpPr>
          <p:cNvPr id="303" name="Google Shape;303;p42"/>
          <p:cNvSpPr/>
          <p:nvPr/>
        </p:nvSpPr>
        <p:spPr>
          <a:xfrm>
            <a:off x="6237062" y="1990654"/>
            <a:ext cx="997168" cy="403609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nome</a:t>
            </a:r>
            <a:endParaRPr sz="1800" b="1"/>
          </a:p>
        </p:txBody>
      </p:sp>
      <p:sp>
        <p:nvSpPr>
          <p:cNvPr id="304" name="Google Shape;304;p42"/>
          <p:cNvSpPr/>
          <p:nvPr/>
        </p:nvSpPr>
        <p:spPr>
          <a:xfrm>
            <a:off x="6196850" y="4283174"/>
            <a:ext cx="1077600" cy="465200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Bem vindo Raul</a:t>
            </a:r>
            <a:endParaRPr sz="1000" b="1"/>
          </a:p>
        </p:txBody>
      </p:sp>
      <p:sp>
        <p:nvSpPr>
          <p:cNvPr id="305" name="Google Shape;305;p42"/>
          <p:cNvSpPr/>
          <p:nvPr/>
        </p:nvSpPr>
        <p:spPr>
          <a:xfrm>
            <a:off x="7822660" y="4252364"/>
            <a:ext cx="997200" cy="5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FIM</a:t>
            </a:r>
            <a:endParaRPr sz="1800" b="1"/>
          </a:p>
        </p:txBody>
      </p:sp>
      <p:cxnSp>
        <p:nvCxnSpPr>
          <p:cNvPr id="306" name="Google Shape;306;p42"/>
          <p:cNvCxnSpPr>
            <a:stCxn id="302" idx="3"/>
            <a:endCxn id="303" idx="1"/>
          </p:cNvCxnSpPr>
          <p:nvPr/>
        </p:nvCxnSpPr>
        <p:spPr>
          <a:xfrm>
            <a:off x="5802816" y="2192458"/>
            <a:ext cx="43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2"/>
          <p:cNvCxnSpPr>
            <a:stCxn id="304" idx="3"/>
            <a:endCxn id="305" idx="1"/>
          </p:cNvCxnSpPr>
          <p:nvPr/>
        </p:nvCxnSpPr>
        <p:spPr>
          <a:xfrm>
            <a:off x="7274450" y="4515774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2"/>
          <p:cNvCxnSpPr>
            <a:stCxn id="303" idx="2"/>
          </p:cNvCxnSpPr>
          <p:nvPr/>
        </p:nvCxnSpPr>
        <p:spPr>
          <a:xfrm>
            <a:off x="6735646" y="2394263"/>
            <a:ext cx="12000" cy="5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2"/>
          <p:cNvCxnSpPr>
            <a:stCxn id="310" idx="2"/>
            <a:endCxn id="304" idx="0"/>
          </p:cNvCxnSpPr>
          <p:nvPr/>
        </p:nvCxnSpPr>
        <p:spPr>
          <a:xfrm>
            <a:off x="6735650" y="3553874"/>
            <a:ext cx="0" cy="72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6097738" y="2984975"/>
            <a:ext cx="1287825" cy="6940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2" name="Google Shape;312;p42"/>
          <p:cNvSpPr txBox="1"/>
          <p:nvPr/>
        </p:nvSpPr>
        <p:spPr>
          <a:xfrm>
            <a:off x="6237050" y="3181950"/>
            <a:ext cx="13869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n</a:t>
            </a:r>
            <a:r>
              <a:rPr lang="en-GB" sz="1000" b="1"/>
              <a:t>ome == Raul</a:t>
            </a:r>
            <a:endParaRPr sz="1000" b="1"/>
          </a:p>
        </p:txBody>
      </p:sp>
      <p:sp>
        <p:nvSpPr>
          <p:cNvPr id="313" name="Google Shape;313;p42"/>
          <p:cNvSpPr/>
          <p:nvPr/>
        </p:nvSpPr>
        <p:spPr>
          <a:xfrm>
            <a:off x="7782464" y="3130220"/>
            <a:ext cx="1077591" cy="403512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Acesso negado</a:t>
            </a:r>
            <a:endParaRPr sz="1100" b="1"/>
          </a:p>
        </p:txBody>
      </p:sp>
      <p:cxnSp>
        <p:nvCxnSpPr>
          <p:cNvPr id="314" name="Google Shape;314;p42"/>
          <p:cNvCxnSpPr>
            <a:endCxn id="313" idx="1"/>
          </p:cNvCxnSpPr>
          <p:nvPr/>
        </p:nvCxnSpPr>
        <p:spPr>
          <a:xfrm rot="10800000" flipH="1">
            <a:off x="7399664" y="3331977"/>
            <a:ext cx="3828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42"/>
          <p:cNvCxnSpPr>
            <a:stCxn id="313" idx="2"/>
            <a:endCxn id="305" idx="0"/>
          </p:cNvCxnSpPr>
          <p:nvPr/>
        </p:nvCxnSpPr>
        <p:spPr>
          <a:xfrm>
            <a:off x="8321259" y="3533733"/>
            <a:ext cx="0" cy="71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42"/>
          <p:cNvSpPr txBox="1"/>
          <p:nvPr/>
        </p:nvSpPr>
        <p:spPr>
          <a:xfrm>
            <a:off x="6688350" y="37181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V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7" name="Google Shape;317;p42"/>
          <p:cNvSpPr txBox="1"/>
          <p:nvPr/>
        </p:nvSpPr>
        <p:spPr>
          <a:xfrm>
            <a:off x="7374150" y="30323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F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1127475" y="2049950"/>
            <a:ext cx="1285800" cy="38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44"/>
          <p:cNvSpPr/>
          <p:nvPr/>
        </p:nvSpPr>
        <p:spPr>
          <a:xfrm>
            <a:off x="6668525" y="4187825"/>
            <a:ext cx="941100" cy="86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Se… então … senão</a:t>
            </a:r>
            <a:endParaRPr lang="en-GB"/>
          </a:p>
        </p:txBody>
      </p:sp>
      <p:sp>
        <p:nvSpPr>
          <p:cNvPr id="333" name="Google Shape;3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Como vimos, podemos utilizar as cláusulas </a:t>
            </a:r>
            <a:r>
              <a:rPr lang="en-GB" b="1"/>
              <a:t>se </a:t>
            </a:r>
            <a:r>
              <a:rPr lang="en-GB"/>
              <a:t>e </a:t>
            </a:r>
            <a:r>
              <a:rPr lang="en-GB" b="1"/>
              <a:t>senão </a:t>
            </a:r>
            <a:r>
              <a:rPr lang="en-GB"/>
              <a:t>para direcionar a execução de nosso código. A estrutura consiste em basicamente :</a:t>
            </a:r>
            <a:endParaRPr lang="en-GB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 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-GB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condição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		</a:t>
            </a: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uma parte de código</a:t>
            </a:r>
            <a:endParaRPr b="1"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senao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outra parte de código</a:t>
            </a:r>
            <a:endParaRPr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</a:t>
            </a:r>
            <a:endParaRPr lang="en-GB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4200" y="4154550"/>
            <a:ext cx="3200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Será que apenas o nome de usuário é suficiente?</a:t>
            </a:r>
            <a:endParaRPr lang="en-GB"/>
          </a:p>
        </p:txBody>
      </p:sp>
      <p:sp>
        <p:nvSpPr>
          <p:cNvPr id="340" name="Google Shape;340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validarmos corretamente um usuário precisamos também verificarmos se sua senha está correta. Assim precisamos validar o </a:t>
            </a:r>
            <a:r>
              <a:rPr lang="en-GB" b="1"/>
              <a:t>nome</a:t>
            </a:r>
            <a:r>
              <a:rPr lang="en-GB"/>
              <a:t> de usuário </a:t>
            </a:r>
            <a:r>
              <a:rPr lang="en-GB" b="1"/>
              <a:t>E </a:t>
            </a:r>
            <a:r>
              <a:rPr lang="en-GB"/>
              <a:t>sua </a:t>
            </a:r>
            <a:r>
              <a:rPr lang="en-GB" b="1"/>
              <a:t>senha.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1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 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senha == “MinhaSenha”) {   </a:t>
            </a:r>
            <a:r>
              <a:rPr lang="en-GB" sz="1100">
                <a:solidFill>
                  <a:srgbClr val="999999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/*Note o operador lógico E para verificar o usuário E senha*/</a:t>
            </a:r>
            <a:endParaRPr sz="1100">
              <a:solidFill>
                <a:srgbClr val="999999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</a:t>
            </a:r>
            <a:endParaRPr lang="en-GB"/>
          </a:p>
        </p:txBody>
      </p:sp>
      <p:sp>
        <p:nvSpPr>
          <p:cNvPr id="346" name="Google Shape;346;p46"/>
          <p:cNvSpPr txBox="1"/>
          <p:nvPr>
            <p:ph type="body" idx="1"/>
          </p:nvPr>
        </p:nvSpPr>
        <p:spPr>
          <a:xfrm>
            <a:off x="311785" y="1152525"/>
            <a:ext cx="292544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Operadores</a:t>
            </a: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==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Diferente </a:t>
            </a:r>
            <a:r>
              <a:rPr lang="pt-BR" altLang="en-GB">
                <a:solidFill>
                  <a:schemeClr val="tx1"/>
                </a:solidFill>
              </a:rPr>
              <a:t>  </a:t>
            </a:r>
            <a:r>
              <a:rPr lang="en-GB">
                <a:solidFill>
                  <a:schemeClr val="tx1"/>
                </a:solidFill>
              </a:rPr>
              <a:t>!=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Google Shape;345;p46"/>
          <p:cNvSpPr txBox="1"/>
          <p:nvPr/>
        </p:nvSpPr>
        <p:spPr>
          <a:xfrm>
            <a:off x="4994910" y="534035"/>
            <a:ext cx="293306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Exemplos</a:t>
            </a:r>
            <a:endParaRPr lang="pt-BR" altLang="en-GB"/>
          </a:p>
        </p:txBody>
      </p:sp>
      <p:sp>
        <p:nvSpPr>
          <p:cNvPr id="2" name="Google Shape;346;p46"/>
          <p:cNvSpPr txBox="1"/>
          <p:nvPr/>
        </p:nvSpPr>
        <p:spPr>
          <a:xfrm>
            <a:off x="4119245" y="1231265"/>
            <a:ext cx="2925445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2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pt-BR" altLang="en-GB">
                <a:solidFill>
                  <a:schemeClr val="tx1"/>
                </a:solidFill>
              </a:rPr>
              <a:t>0 </a:t>
            </a:r>
            <a:r>
              <a:rPr lang="en-GB">
                <a:solidFill>
                  <a:schemeClr val="tx1"/>
                </a:solidFill>
              </a:rPr>
              <a:t>&gt;</a:t>
            </a:r>
            <a:r>
              <a:rPr lang="pt-BR" altLang="en-GB">
                <a:solidFill>
                  <a:schemeClr val="tx1"/>
                </a:solidFill>
              </a:rPr>
              <a:t>  50  = F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10 == 10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11 !=  12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15 &gt;= 10  = F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 Lógicos</a:t>
            </a:r>
            <a:endParaRPr lang="en-GB"/>
          </a:p>
        </p:txBody>
      </p:sp>
      <p:sp>
        <p:nvSpPr>
          <p:cNvPr id="346" name="Google Shape;3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usar os operadores lógicos E , OU e NÃO (!) para melhorar ainda mais nossas condições.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Entendo melhor os resultados dos operadores lógicos: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Verdadeiro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E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OU</a:t>
            </a:r>
            <a:r>
              <a:rPr lang="en-GB"/>
              <a:t> Falso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OU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Verdadeiro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Falso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== ( igual )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!= ( diferente, ou seja </a:t>
            </a:r>
            <a:r>
              <a:rPr lang="en-GB" b="1"/>
              <a:t>não</a:t>
            </a:r>
            <a:r>
              <a:rPr lang="en-GB"/>
              <a:t> igual )</a:t>
            </a:r>
            <a:endParaRPr lang="en-GB"/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70800" y="2961999"/>
            <a:ext cx="2964725" cy="16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/>
        </p:nvSpPr>
        <p:spPr>
          <a:xfrm>
            <a:off x="5810063" y="4568875"/>
            <a:ext cx="2686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Entendido?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sobre operadores lógicos</a:t>
            </a:r>
            <a:endParaRPr lang="en-GB"/>
          </a:p>
        </p:txBody>
      </p:sp>
      <p:sp>
        <p:nvSpPr>
          <p:cNvPr id="354" name="Google Shape;354;p4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 maioria das linguagens os operadores E , OU, e NÃO são representados por &amp;&amp;, || e ! , respectivamente.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Então : 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 == &amp;&amp; == AND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OU == || == OR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NAO == ! == NOT</a:t>
            </a:r>
            <a:endParaRPr lang="en-GB"/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09325" y="3439325"/>
            <a:ext cx="4922974" cy="1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6777</Words>
  <Application>WPS Presentation</Application>
  <PresentationFormat/>
  <Paragraphs>409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Droid Sans</vt:lpstr>
      <vt:lpstr>Segoe Print</vt:lpstr>
      <vt:lpstr>Comic Sans MS</vt:lpstr>
      <vt:lpstr>Courier New</vt:lpstr>
      <vt:lpstr>Wide Latin</vt:lpstr>
      <vt:lpstr>Microsoft YaHei</vt:lpstr>
      <vt:lpstr>Arial Unicode MS</vt:lpstr>
      <vt:lpstr>Comfortaa</vt:lpstr>
      <vt:lpstr>Simple Light</vt:lpstr>
      <vt:lpstr>PowerPoint 演示文稿</vt:lpstr>
      <vt:lpstr>O que mais precisamos aprender :</vt:lpstr>
      <vt:lpstr>Lembram do exemplo de escrever e imprimir?</vt:lpstr>
      <vt:lpstr>Lembram do exemplo de escrever e imprimir?</vt:lpstr>
      <vt:lpstr>Se… então … senão</vt:lpstr>
      <vt:lpstr>Será que apenas o nome de usuário é suficiente?</vt:lpstr>
      <vt:lpstr>Operadores</vt:lpstr>
      <vt:lpstr>Operadores Lógicos</vt:lpstr>
      <vt:lpstr>Mais sobre operadores lógicos</vt:lpstr>
      <vt:lpstr>Operador E</vt:lpstr>
      <vt:lpstr>Operador OU</vt:lpstr>
      <vt:lpstr>Operador NAO</vt:lpstr>
      <vt:lpstr>Um pouco mais sobre operadores lógicos</vt:lpstr>
      <vt:lpstr>Caso (Condicional)</vt:lpstr>
      <vt:lpstr>Praticar é fundamental</vt:lpstr>
      <vt:lpstr>Exercícios</vt:lpstr>
      <vt:lpstr>PowerPoint 演示文稿</vt:lpstr>
      <vt:lpstr>PowerPoint 演示文稿</vt:lpstr>
      <vt:lpstr>PowerPoint 演示文稿</vt:lpstr>
      <vt:lpstr>Retrospectiva : O que já aprendemos?</vt:lpstr>
      <vt:lpstr>Retrospectiva : O que iremos aprender?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44</cp:revision>
  <dcterms:created xsi:type="dcterms:W3CDTF">2021-12-28T02:59:00Z</dcterms:created>
  <dcterms:modified xsi:type="dcterms:W3CDTF">2023-03-07T15:16:48Z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BB4A65ECFE304B34947963479E295D0C</vt:lpwstr>
  </property>
  <property fmtid="{D5CDD505-2E9C-101B-9397-08002B2CF9AE}" pid="3" name="KSOProductBuildVer">
    <vt:lpwstr>1046-11.2.0.11486</vt:lpwstr>
  </property>
</Properties>
</file>