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Slide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hyperlink" Target="https://scrumguides.org/scrum-guide.html" TargetMode="External"/><Relationship Id="rId3" Type="http://schemas.openxmlformats.org/officeDocument/2006/relationships/hyperlink" Target="https://www.agilealliance.org/agile101" TargetMode="External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685800" y="2130480"/>
            <a:ext cx="7772400" cy="146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/>
            <a:r>
              <a:rPr b="0" lang="en-US" sz="4400" strike="noStrike" u="none">
                <a:solidFill>
                  <a:srgbClr val="bdbdbd"/>
                </a:solidFill>
                <a:uFillTx/>
                <a:latin typeface="Calibri"/>
                <a:ea typeface="Calibri"/>
              </a:rPr>
              <a:t>Agile vs. Waterfall: Lessons from the SNHU Travel Project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371600" y="3886200"/>
            <a:ext cx="6400800" cy="1752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ctr">
              <a:spcBef>
                <a:spcPts val="768"/>
              </a:spcBef>
            </a:pPr>
            <a:r>
              <a:rPr b="0" lang="en-US" sz="3200" strike="noStrike" u="none">
                <a:solidFill>
                  <a:srgbClr val="949494"/>
                </a:solidFill>
                <a:uFillTx/>
                <a:latin typeface="Calibri"/>
                <a:ea typeface="Calibri"/>
              </a:rPr>
              <a:t>CS 250 - Final Project Presentation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spcBef>
                <a:spcPts val="768"/>
              </a:spcBef>
            </a:pPr>
            <a:r>
              <a:rPr b="0" lang="en-US" sz="3200" strike="noStrike" u="none">
                <a:solidFill>
                  <a:srgbClr val="949494"/>
                </a:solidFill>
                <a:uFillTx/>
                <a:latin typeface="Calibri"/>
                <a:ea typeface="Calibri"/>
              </a:rPr>
              <a:t>Presented by: Julliane Pamfilo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spcBef>
                <a:spcPts val="768"/>
              </a:spcBef>
            </a:pPr>
            <a:r>
              <a:rPr b="0" lang="en-US" sz="3200" strike="noStrike" u="none">
                <a:solidFill>
                  <a:srgbClr val="949494"/>
                </a:solidFill>
                <a:uFillTx/>
                <a:latin typeface="Calibri"/>
                <a:ea typeface="Calibri"/>
              </a:rPr>
              <a:t>Date: 04.17.20225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" name="" descr=""/>
          <p:cNvPicPr/>
          <p:nvPr/>
        </p:nvPicPr>
        <p:blipFill>
          <a:blip r:embed="rId2"/>
          <a:stretch/>
        </p:blipFill>
        <p:spPr>
          <a:xfrm>
            <a:off x="3875400" y="374760"/>
            <a:ext cx="1393200" cy="147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 txBox="1"/>
          <p:nvPr/>
        </p:nvSpPr>
        <p:spPr>
          <a:xfrm>
            <a:off x="457200" y="13248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Agile Roles in Scrum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" name="" descr=""/>
          <p:cNvPicPr/>
          <p:nvPr/>
        </p:nvPicPr>
        <p:blipFill>
          <a:blip r:embed="rId2"/>
          <a:stretch/>
        </p:blipFill>
        <p:spPr>
          <a:xfrm>
            <a:off x="3201840" y="1105560"/>
            <a:ext cx="2740680" cy="2740680"/>
          </a:xfrm>
          <a:prstGeom prst="rect">
            <a:avLst/>
          </a:prstGeom>
          <a:ln w="0">
            <a:noFill/>
          </a:ln>
        </p:spPr>
      </p:pic>
      <p:sp>
        <p:nvSpPr>
          <p:cNvPr id="11" name=""/>
          <p:cNvSpPr txBox="1"/>
          <p:nvPr/>
        </p:nvSpPr>
        <p:spPr>
          <a:xfrm>
            <a:off x="697320" y="4012560"/>
            <a:ext cx="7749360" cy="242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18960" indent="-318960">
              <a:spcBef>
                <a:spcPts val="768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- Scrum Master: Facilitates Scrum processes, removes blockers, ensures team follows Agile principles.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18960" indent="-318960">
              <a:spcBef>
                <a:spcPts val="768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- Product Owner: Defines and prioritizes the product backlog to deliver maximum value.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18960" indent="-318960">
              <a:spcBef>
                <a:spcPts val="768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- Development Team: Cross-functional team that delivers product increments during sprints.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 txBox="1"/>
          <p:nvPr/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Agile Phases of the SDLC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2500" lnSpcReduction="9999"/>
          </a:bodyPr>
          <a:p>
            <a:pPr marL="417240" indent="-417240">
              <a:spcBef>
                <a:spcPts val="768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- Planning: Collaborative sprint planning with story point estimation.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17240" indent="-417240">
              <a:spcBef>
                <a:spcPts val="768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- Analysis &amp; Design: Done iteratively; designs evolve during development.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17240" indent="-417240">
              <a:spcBef>
                <a:spcPts val="768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- Implementation: Development in 1–2 week sprints.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17240" indent="-417240">
              <a:spcBef>
                <a:spcPts val="768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- Testing: Continuous testing; QA integrated in each sprint.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17240" indent="-417240">
              <a:spcBef>
                <a:spcPts val="768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- Deployment: Incremental delivery of features.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17240" indent="-417240">
              <a:spcBef>
                <a:spcPts val="768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- Maintenance: Adjustments made based on stakeholder feedback.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 txBox="1"/>
          <p:nvPr/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Waterfall vs. Agile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17240" indent="-417240">
              <a:spcBef>
                <a:spcPts val="768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Aspect | Waterfall | Agile (Scrum)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17240" indent="-417240">
              <a:spcBef>
                <a:spcPts val="768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- Approach: Sequential | Iterative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17240" indent="-417240">
              <a:spcBef>
                <a:spcPts val="768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- Flexibility: Low | High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17240" indent="-417240">
              <a:spcBef>
                <a:spcPts val="768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- Client Involvement: Low after planning | Continuous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17240" indent="-417240">
              <a:spcBef>
                <a:spcPts val="768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- Risk of Rework: High if late changes | Low due to early feedback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17240" indent="-417240">
              <a:spcBef>
                <a:spcPts val="768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- SNHU Travel Example: Major rework in Waterfall | Backlog adjustment in Agile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/>
          <p:cNvSpPr txBox="1"/>
          <p:nvPr/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Choosing Waterfall or Agile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17240" indent="-417240">
              <a:spcBef>
                <a:spcPts val="768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Use Waterfall when: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17240" indent="-417240">
              <a:spcBef>
                <a:spcPts val="768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- Requirements are fixed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17240" indent="-417240">
              <a:spcBef>
                <a:spcPts val="768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- Projects are simple or short-term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17240" indent="-417240">
              <a:spcBef>
                <a:spcPts val="768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- Stakeholder involvement is limited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17240" indent="-417240">
              <a:spcBef>
                <a:spcPts val="768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17240" indent="-417240">
              <a:spcBef>
                <a:spcPts val="768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Use Agile when: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17240" indent="-417240">
              <a:spcBef>
                <a:spcPts val="768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- Requirements may evolve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17240" indent="-417240">
              <a:spcBef>
                <a:spcPts val="768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- Projects are complex and user-focused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17240" indent="-417240">
              <a:spcBef>
                <a:spcPts val="768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- Frequent feedback is required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"/>
          <p:cNvSpPr txBox="1"/>
          <p:nvPr/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References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lnSpcReduction="9999"/>
          </a:bodyPr>
          <a:p>
            <a:pPr marL="417240" indent="-417240">
              <a:spcBef>
                <a:spcPts val="768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Schwaber, K., &amp; Sutherland, J. (2020). </a:t>
            </a:r>
            <a:r>
              <a:rPr b="0" i="1" lang="en-US" sz="32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The Scrum guide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. Scrum.org.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hlinkClick r:id="rId2"/>
              </a:rPr>
              <a:t>https://scrumguides.org/scrum-guide.html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17240" indent="-417240">
              <a:spcBef>
                <a:spcPts val="768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Pressman, R. S., &amp; Maxim, B. R. (2020). Software Engineering: A Practitioner’s Approach (9th ed.). McGraw-Hill.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17240" indent="-417240">
              <a:spcBef>
                <a:spcPts val="768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Agile Alliance. (n.d.). What is Agile Software Development?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hlinkClick r:id="rId3"/>
              </a:rPr>
              <a:t>https://www.agilealliance.org/agile101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17240" indent="-417240">
              <a:spcBef>
                <a:spcPts val="768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Project Management Institute. (2021). A guide to the project management body of knowledge (PMBOK® guide) (7th ed.). Project Management Institute.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