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29"/>
  </p:notesMasterIdLst>
  <p:handoutMasterIdLst>
    <p:handoutMasterId r:id="rId30"/>
  </p:handoutMasterIdLst>
  <p:sldIdLst>
    <p:sldId id="1654" r:id="rId3"/>
    <p:sldId id="1566" r:id="rId4"/>
    <p:sldId id="1657" r:id="rId5"/>
    <p:sldId id="1658" r:id="rId6"/>
    <p:sldId id="1659" r:id="rId7"/>
    <p:sldId id="1660" r:id="rId8"/>
    <p:sldId id="1661" r:id="rId9"/>
    <p:sldId id="1603" r:id="rId10"/>
    <p:sldId id="1604" r:id="rId11"/>
    <p:sldId id="1610" r:id="rId12"/>
    <p:sldId id="1611" r:id="rId13"/>
    <p:sldId id="1605" r:id="rId14"/>
    <p:sldId id="1607" r:id="rId15"/>
    <p:sldId id="1608" r:id="rId16"/>
    <p:sldId id="1609" r:id="rId17"/>
    <p:sldId id="1437" r:id="rId18"/>
    <p:sldId id="1623" r:id="rId19"/>
    <p:sldId id="1662" r:id="rId20"/>
    <p:sldId id="1663" r:id="rId21"/>
    <p:sldId id="1664" r:id="rId22"/>
    <p:sldId id="1816" r:id="rId23"/>
    <p:sldId id="1818" r:id="rId24"/>
    <p:sldId id="1819" r:id="rId25"/>
    <p:sldId id="1817" r:id="rId26"/>
    <p:sldId id="1820" r:id="rId27"/>
    <p:sldId id="1656" r:id="rId28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ED"/>
    <a:srgbClr val="E48E1C"/>
    <a:srgbClr val="00CC99"/>
    <a:srgbClr val="EE70A3"/>
    <a:srgbClr val="667CEC"/>
    <a:srgbClr val="FF3399"/>
    <a:srgbClr val="F2F2F2"/>
    <a:srgbClr val="00B0F0"/>
    <a:srgbClr val="59595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0" autoAdjust="0"/>
    <p:restoredTop sz="98510" autoAdjust="0"/>
  </p:normalViewPr>
  <p:slideViewPr>
    <p:cSldViewPr>
      <p:cViewPr varScale="1">
        <p:scale>
          <a:sx n="150" d="100"/>
          <a:sy n="150" d="100"/>
        </p:scale>
        <p:origin x="648" y="120"/>
      </p:cViewPr>
      <p:guideLst/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96" y="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2020-12-29-Tuesday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0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5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5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569387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GPIO </a:t>
            </a:r>
            <a:r>
              <a:rPr lang="ko-KR" altLang="en-US" b="0" dirty="0">
                <a:solidFill>
                  <a:schemeClr val="tx1"/>
                </a:solidFill>
              </a:rPr>
              <a:t>구조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GPIO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05_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05. GPIO </a:t>
            </a:r>
            <a:r>
              <a:rPr lang="ko-KR" altLang="en-US"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29F8C6-273A-4C2E-91EB-CC17FEC8A7DC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GPIO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9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23210-F73B-446B-BCD5-5849E04F3FD9}"/>
              </a:ext>
            </a:extLst>
          </p:cNvPr>
          <p:cNvSpPr/>
          <p:nvPr/>
        </p:nvSpPr>
        <p:spPr bwMode="auto">
          <a:xfrm>
            <a:off x="5227243" y="1563638"/>
            <a:ext cx="3665237" cy="2520280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보드에 장착된 </a:t>
            </a:r>
            <a:r>
              <a:rPr lang="en-US" altLang="ko-KR" sz="2000" spc="0">
                <a:solidFill>
                  <a:schemeClr val="tx1"/>
                </a:solidFill>
              </a:rPr>
              <a:t>LED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D596BE94-EB93-4663-A6B9-5313E97C0625}"/>
              </a:ext>
            </a:extLst>
          </p:cNvPr>
          <p:cNvSpPr txBox="1">
            <a:spLocks/>
          </p:cNvSpPr>
          <p:nvPr/>
        </p:nvSpPr>
        <p:spPr>
          <a:xfrm>
            <a:off x="539552" y="1563638"/>
            <a:ext cx="45365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>
                <a:solidFill>
                  <a:schemeClr val="tx1"/>
                </a:solidFill>
              </a:rPr>
              <a:t>Nucleo-F429</a:t>
            </a:r>
            <a:r>
              <a:rPr lang="ko-KR" altLang="en-US" sz="1600" spc="0">
                <a:solidFill>
                  <a:schemeClr val="tx1"/>
                </a:solidFill>
              </a:rPr>
              <a:t>보드를 사용하여 </a:t>
            </a:r>
            <a:r>
              <a:rPr lang="en-US" altLang="ko-KR" sz="1600" spc="0">
                <a:solidFill>
                  <a:schemeClr val="tx1"/>
                </a:solidFill>
              </a:rPr>
              <a:t>STM32F429ZI CPU</a:t>
            </a:r>
            <a:r>
              <a:rPr lang="ko-KR" altLang="en-US" sz="1600" spc="0">
                <a:solidFill>
                  <a:schemeClr val="tx1"/>
                </a:solidFill>
              </a:rPr>
              <a:t>의 </a:t>
            </a:r>
            <a:r>
              <a:rPr lang="en-US" altLang="ko-KR" sz="1600" spc="0">
                <a:solidFill>
                  <a:schemeClr val="tx1"/>
                </a:solidFill>
              </a:rPr>
              <a:t>GPIO</a:t>
            </a:r>
            <a:r>
              <a:rPr lang="ko-KR" altLang="en-US" sz="1600" spc="0">
                <a:solidFill>
                  <a:schemeClr val="tx1"/>
                </a:solidFill>
              </a:rPr>
              <a:t>를 제어할 예정</a:t>
            </a:r>
            <a:endParaRPr lang="en-US" altLang="ko-KR" sz="1600" spc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spc="0">
                <a:solidFill>
                  <a:schemeClr val="tx1"/>
                </a:solidFill>
              </a:rPr>
              <a:t>가장 간단한 </a:t>
            </a:r>
            <a:r>
              <a:rPr lang="en-US" altLang="ko-KR" sz="1600" spc="0">
                <a:solidFill>
                  <a:schemeClr val="tx1"/>
                </a:solidFill>
              </a:rPr>
              <a:t>GPIO </a:t>
            </a:r>
            <a:r>
              <a:rPr lang="ko-KR" altLang="en-US" sz="1600" spc="0">
                <a:solidFill>
                  <a:schemeClr val="tx1"/>
                </a:solidFill>
              </a:rPr>
              <a:t>사용 예는 </a:t>
            </a:r>
            <a:r>
              <a:rPr lang="en-US" altLang="ko-KR" sz="1600" spc="0">
                <a:solidFill>
                  <a:schemeClr val="tx1"/>
                </a:solidFill>
              </a:rPr>
              <a:t>Nucleo-F429</a:t>
            </a:r>
            <a:r>
              <a:rPr lang="ko-KR" altLang="en-US" sz="1600" spc="0">
                <a:solidFill>
                  <a:schemeClr val="tx1"/>
                </a:solidFill>
              </a:rPr>
              <a:t>보드에 실장되어 있는 </a:t>
            </a:r>
            <a:r>
              <a:rPr lang="en-US" altLang="ko-KR" sz="1600" spc="0">
                <a:solidFill>
                  <a:schemeClr val="tx1"/>
                </a:solidFill>
              </a:rPr>
              <a:t>LED</a:t>
            </a:r>
            <a:r>
              <a:rPr lang="ko-KR" altLang="en-US" sz="1600" spc="0">
                <a:solidFill>
                  <a:schemeClr val="tx1"/>
                </a:solidFill>
              </a:rPr>
              <a:t>를 제어하는 것</a:t>
            </a:r>
            <a:endParaRPr lang="en-US" altLang="ko-KR" sz="1600" spc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>
                <a:solidFill>
                  <a:schemeClr val="tx1"/>
                </a:solidFill>
              </a:rPr>
              <a:t>LD2</a:t>
            </a:r>
            <a:r>
              <a:rPr lang="ko-KR" altLang="en-US" sz="1600" spc="0">
                <a:solidFill>
                  <a:schemeClr val="tx1"/>
                </a:solidFill>
              </a:rPr>
              <a:t>와 </a:t>
            </a:r>
            <a:r>
              <a:rPr lang="en-US" altLang="ko-KR" sz="1600" spc="0">
                <a:solidFill>
                  <a:schemeClr val="tx1"/>
                </a:solidFill>
              </a:rPr>
              <a:t>LD3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6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보드에서 </a:t>
            </a:r>
            <a:r>
              <a:rPr lang="en-US" altLang="ko-KR" sz="16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6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제어 가능한 </a:t>
            </a:r>
            <a:r>
              <a:rPr lang="en-US" altLang="ko-KR" sz="16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endParaRPr lang="en-US" altLang="ko-KR" sz="1600" spc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>
                <a:solidFill>
                  <a:schemeClr val="tx1"/>
                </a:solidFill>
              </a:rPr>
              <a:t>Nucleo-F429</a:t>
            </a:r>
            <a:r>
              <a:rPr lang="ko-KR" altLang="en-US" sz="1600" spc="0">
                <a:solidFill>
                  <a:schemeClr val="tx1"/>
                </a:solidFill>
              </a:rPr>
              <a:t>보드의 회로도를 통해 </a:t>
            </a:r>
            <a:r>
              <a:rPr lang="en-US" altLang="ko-KR" sz="1600" spc="0">
                <a:solidFill>
                  <a:schemeClr val="tx1"/>
                </a:solidFill>
              </a:rPr>
              <a:t>LD2</a:t>
            </a:r>
            <a:r>
              <a:rPr lang="ko-KR" altLang="en-US" sz="1600" spc="0">
                <a:solidFill>
                  <a:schemeClr val="tx1"/>
                </a:solidFill>
              </a:rPr>
              <a:t>와 </a:t>
            </a:r>
            <a:r>
              <a:rPr lang="en-US" altLang="ko-KR" sz="1600" spc="0">
                <a:solidFill>
                  <a:schemeClr val="tx1"/>
                </a:solidFill>
              </a:rPr>
              <a:t>LD3</a:t>
            </a:r>
            <a:r>
              <a:rPr lang="ko-KR" altLang="en-US" sz="1600" spc="0">
                <a:solidFill>
                  <a:schemeClr val="tx1"/>
                </a:solidFill>
              </a:rPr>
              <a:t>에 연결된 </a:t>
            </a:r>
            <a:r>
              <a:rPr lang="en-US" altLang="ko-KR" sz="1600" spc="0">
                <a:solidFill>
                  <a:schemeClr val="tx1"/>
                </a:solidFill>
              </a:rPr>
              <a:t>GPIO</a:t>
            </a:r>
            <a:r>
              <a:rPr lang="ko-KR" altLang="en-US" sz="1600" spc="0">
                <a:solidFill>
                  <a:schemeClr val="tx1"/>
                </a:solidFill>
              </a:rPr>
              <a:t>핀의 번호를 찾을 수 있음</a:t>
            </a:r>
            <a:endParaRPr lang="en-US" altLang="ko-KR" sz="1600" spc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E76133-9939-452D-B649-6483B2B27971}"/>
              </a:ext>
            </a:extLst>
          </p:cNvPr>
          <p:cNvSpPr/>
          <p:nvPr/>
        </p:nvSpPr>
        <p:spPr bwMode="auto">
          <a:xfrm>
            <a:off x="5292000" y="1609200"/>
            <a:ext cx="3553200" cy="2160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 descr="건물, 많은, 거리, 묶음이(가) 표시된 사진&#10;&#10;자동 생성된 설명">
            <a:extLst>
              <a:ext uri="{FF2B5EF4-FFF2-40B4-BE49-F238E27FC236}">
                <a16:creationId xmlns:a16="http://schemas.microsoft.com/office/drawing/2014/main" id="{7F856D8B-DC87-4120-8C34-ABB81961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06" y="1544853"/>
            <a:ext cx="3554646" cy="21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82A28B3-222B-4945-ABDB-7599BB665479}"/>
              </a:ext>
            </a:extLst>
          </p:cNvPr>
          <p:cNvSpPr/>
          <p:nvPr/>
        </p:nvSpPr>
        <p:spPr bwMode="auto">
          <a:xfrm>
            <a:off x="6742382" y="2823778"/>
            <a:ext cx="527580" cy="216000"/>
          </a:xfrm>
          <a:prstGeom prst="rect">
            <a:avLst/>
          </a:prstGeom>
          <a:noFill/>
          <a:ln w="28575">
            <a:solidFill>
              <a:srgbClr val="E48E1C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8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보드에 장착된 </a:t>
            </a:r>
            <a:r>
              <a:rPr lang="en-US" altLang="ko-KR" sz="2000" spc="0">
                <a:solidFill>
                  <a:schemeClr val="tx1"/>
                </a:solidFill>
              </a:rPr>
              <a:t>LED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3775AFFB-FC76-4410-BA9D-706EBB16C310}"/>
              </a:ext>
            </a:extLst>
          </p:cNvPr>
          <p:cNvSpPr/>
          <p:nvPr/>
        </p:nvSpPr>
        <p:spPr bwMode="auto">
          <a:xfrm>
            <a:off x="1906957" y="2503305"/>
            <a:ext cx="1585089" cy="787880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 출력으로 설정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D94BF4E7-3D28-4428-A9E1-DDF99462F895}"/>
              </a:ext>
            </a:extLst>
          </p:cNvPr>
          <p:cNvSpPr/>
          <p:nvPr/>
        </p:nvSpPr>
        <p:spPr bwMode="auto">
          <a:xfrm>
            <a:off x="3844699" y="2503950"/>
            <a:ext cx="1585089" cy="787880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 출력 </a:t>
            </a:r>
            <a:b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선택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6CF750A-B6C6-46E0-AA6B-E2884C8F0FA6}"/>
              </a:ext>
            </a:extLst>
          </p:cNvPr>
          <p:cNvSpPr/>
          <p:nvPr/>
        </p:nvSpPr>
        <p:spPr bwMode="auto">
          <a:xfrm rot="5400000">
            <a:off x="3562527" y="2748534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E73E7E4-F2B5-4630-957F-2C6DD2366A82}"/>
              </a:ext>
            </a:extLst>
          </p:cNvPr>
          <p:cNvSpPr/>
          <p:nvPr/>
        </p:nvSpPr>
        <p:spPr bwMode="auto">
          <a:xfrm>
            <a:off x="5795389" y="2503950"/>
            <a:ext cx="1584923" cy="787880"/>
          </a:xfrm>
          <a:prstGeom prst="flowChartDocument">
            <a:avLst/>
          </a:prstGeom>
          <a:solidFill>
            <a:srgbClr val="00BEED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61E25DE-87FB-4A82-82E1-7138019C3AE3}"/>
              </a:ext>
            </a:extLst>
          </p:cNvPr>
          <p:cNvSpPr/>
          <p:nvPr/>
        </p:nvSpPr>
        <p:spPr bwMode="auto">
          <a:xfrm rot="5400000">
            <a:off x="5506743" y="2748535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142A7CC-ACF2-4922-A3AB-1D478405A010}"/>
              </a:ext>
            </a:extLst>
          </p:cNvPr>
          <p:cNvCxnSpPr/>
          <p:nvPr/>
        </p:nvCxnSpPr>
        <p:spPr>
          <a:xfrm>
            <a:off x="3870000" y="3147814"/>
            <a:ext cx="0" cy="792733"/>
          </a:xfrm>
          <a:prstGeom prst="line">
            <a:avLst/>
          </a:prstGeom>
          <a:ln w="38100">
            <a:solidFill>
              <a:srgbClr val="EE70A3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AA7DDEDD-3C5F-4ED1-84A7-58C4559E43C6}"/>
              </a:ext>
            </a:extLst>
          </p:cNvPr>
          <p:cNvSpPr/>
          <p:nvPr/>
        </p:nvSpPr>
        <p:spPr>
          <a:xfrm>
            <a:off x="3901552" y="3740073"/>
            <a:ext cx="1966592" cy="391628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72000" bIns="72000" rtlCol="0" anchor="t">
            <a:spAutoFit/>
          </a:bodyPr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high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low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LED </a:t>
            </a:r>
            <a:r>
              <a:rPr lang="ko-KR" altLang="en-US" sz="2000" spc="0">
                <a:solidFill>
                  <a:schemeClr val="tx1"/>
                </a:solidFill>
              </a:rPr>
              <a:t>회로도 보기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1DA3C1-964E-4C53-8E24-4498F8450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557338"/>
            <a:ext cx="5019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0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LED </a:t>
            </a:r>
            <a:r>
              <a:rPr lang="ko-KR" altLang="en-US" sz="2000" spc="0">
                <a:solidFill>
                  <a:schemeClr val="tx1"/>
                </a:solidFill>
              </a:rPr>
              <a:t>회로도 보기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1DA3C1-964E-4C53-8E24-4498F8450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557338"/>
            <a:ext cx="5019675" cy="3057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E80D77-9AE4-45DD-B8B5-FEBE04208D31}"/>
              </a:ext>
            </a:extLst>
          </p:cNvPr>
          <p:cNvSpPr>
            <a:spLocks/>
          </p:cNvSpPr>
          <p:nvPr/>
        </p:nvSpPr>
        <p:spPr>
          <a:xfrm>
            <a:off x="2063437" y="1557338"/>
            <a:ext cx="5018400" cy="3056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12C83-76E5-43F0-8ACB-A87C923ED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67" b="47796"/>
          <a:stretch/>
        </p:blipFill>
        <p:spPr>
          <a:xfrm>
            <a:off x="2062162" y="2139702"/>
            <a:ext cx="5019675" cy="539262"/>
          </a:xfrm>
          <a:prstGeom prst="rect">
            <a:avLst/>
          </a:prstGeom>
          <a:ln w="38100">
            <a:solidFill>
              <a:srgbClr val="E48E1C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89FDC5-EEA8-464A-9E2F-DAFCFD230633}"/>
              </a:ext>
            </a:extLst>
          </p:cNvPr>
          <p:cNvGrpSpPr/>
          <p:nvPr/>
        </p:nvGrpSpPr>
        <p:grpSpPr>
          <a:xfrm>
            <a:off x="2062160" y="2837073"/>
            <a:ext cx="2797872" cy="1606885"/>
            <a:chOff x="4283228" y="2371612"/>
            <a:chExt cx="4611858" cy="1606885"/>
          </a:xfrm>
        </p:grpSpPr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B280E459-947A-48A7-9721-ECA551DDEDBA}"/>
                </a:ext>
              </a:extLst>
            </p:cNvPr>
            <p:cNvSpPr/>
            <p:nvPr/>
          </p:nvSpPr>
          <p:spPr bwMode="auto">
            <a:xfrm rot="5400000">
              <a:off x="5785717" y="869128"/>
              <a:ext cx="1606880" cy="4611858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wrap="none" lIns="648000" tIns="0" bIns="0"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순서도: 문서 12">
              <a:extLst>
                <a:ext uri="{FF2B5EF4-FFF2-40B4-BE49-F238E27FC236}">
                  <a16:creationId xmlns:a16="http://schemas.microsoft.com/office/drawing/2014/main" id="{D04CB83D-2570-4816-B73C-B88D516E4C9E}"/>
                </a:ext>
              </a:extLst>
            </p:cNvPr>
            <p:cNvSpPr/>
            <p:nvPr/>
          </p:nvSpPr>
          <p:spPr bwMode="auto">
            <a:xfrm>
              <a:off x="4284779" y="2371612"/>
              <a:ext cx="4610307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LD2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21E35-FBEF-427D-8EAD-31A779EA5686}"/>
              </a:ext>
            </a:extLst>
          </p:cNvPr>
          <p:cNvSpPr/>
          <p:nvPr/>
        </p:nvSpPr>
        <p:spPr>
          <a:xfrm>
            <a:off x="2063100" y="3446297"/>
            <a:ext cx="27969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양극이 저항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R31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거침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핀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PB7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번 핀에 연결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음극은 접지와 연결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65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LED </a:t>
            </a:r>
            <a:r>
              <a:rPr lang="ko-KR" altLang="en-US" sz="2000" spc="0">
                <a:solidFill>
                  <a:schemeClr val="tx1"/>
                </a:solidFill>
              </a:rPr>
              <a:t>회로도 보기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1DA3C1-964E-4C53-8E24-4498F8450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557338"/>
            <a:ext cx="5019675" cy="3057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E80D77-9AE4-45DD-B8B5-FEBE04208D31}"/>
              </a:ext>
            </a:extLst>
          </p:cNvPr>
          <p:cNvSpPr>
            <a:spLocks/>
          </p:cNvSpPr>
          <p:nvPr/>
        </p:nvSpPr>
        <p:spPr>
          <a:xfrm>
            <a:off x="2063437" y="1557338"/>
            <a:ext cx="5018400" cy="3056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B280E459-947A-48A7-9721-ECA551DDEDBA}"/>
              </a:ext>
            </a:extLst>
          </p:cNvPr>
          <p:cNvSpPr/>
          <p:nvPr/>
        </p:nvSpPr>
        <p:spPr bwMode="auto">
          <a:xfrm rot="5400000">
            <a:off x="2657656" y="2241582"/>
            <a:ext cx="1606880" cy="279787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none" lIns="648000" tIns="0" bIns="0" rtlCol="0" anchor="t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A21E35-FBEF-427D-8EAD-31A779EA5686}"/>
              </a:ext>
            </a:extLst>
          </p:cNvPr>
          <p:cNvSpPr/>
          <p:nvPr/>
        </p:nvSpPr>
        <p:spPr>
          <a:xfrm>
            <a:off x="2063101" y="3446297"/>
            <a:ext cx="294094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양극이 저항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R30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거침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핀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PB14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번 핀에 연결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음극은 접지와 연결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53EA4D-7EC5-4476-9467-8EF260563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" t="73011" r="51" b="2479"/>
          <a:stretch/>
        </p:blipFill>
        <p:spPr>
          <a:xfrm>
            <a:off x="2060888" y="1923678"/>
            <a:ext cx="5019675" cy="749384"/>
          </a:xfrm>
          <a:prstGeom prst="rect">
            <a:avLst/>
          </a:prstGeom>
          <a:ln w="38100">
            <a:solidFill>
              <a:srgbClr val="667CEC"/>
            </a:solidFill>
          </a:ln>
        </p:spPr>
      </p:pic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C957E12A-B15F-4BAE-AEAD-EB08B4541F03}"/>
              </a:ext>
            </a:extLst>
          </p:cNvPr>
          <p:cNvSpPr/>
          <p:nvPr/>
        </p:nvSpPr>
        <p:spPr bwMode="auto">
          <a:xfrm>
            <a:off x="2062608" y="2837073"/>
            <a:ext cx="2796931" cy="519051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LD3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LED </a:t>
            </a:r>
            <a:r>
              <a:rPr lang="ko-KR" altLang="en-US" sz="2000" spc="0">
                <a:solidFill>
                  <a:schemeClr val="tx1"/>
                </a:solidFill>
              </a:rPr>
              <a:t>회로도 보기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1DA3C1-964E-4C53-8E24-4498F8450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557338"/>
            <a:ext cx="5019675" cy="30575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0F602E-1236-4059-AE40-B4441DF12101}"/>
              </a:ext>
            </a:extLst>
          </p:cNvPr>
          <p:cNvSpPr>
            <a:spLocks/>
          </p:cNvSpPr>
          <p:nvPr/>
        </p:nvSpPr>
        <p:spPr>
          <a:xfrm>
            <a:off x="2063437" y="1557338"/>
            <a:ext cx="5018400" cy="3056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63BA7B8-262E-458A-8F25-64CCE1AF5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1" t="43422" r="86266" b="50666"/>
          <a:stretch/>
        </p:blipFill>
        <p:spPr>
          <a:xfrm>
            <a:off x="2351571" y="2859782"/>
            <a:ext cx="397165" cy="180754"/>
          </a:xfrm>
          <a:prstGeom prst="rect">
            <a:avLst/>
          </a:prstGeom>
          <a:ln w="38100">
            <a:solidFill>
              <a:srgbClr val="EE70A3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876F70-9AE1-43EF-9589-CB9971564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77222" r="86143" b="16866"/>
          <a:stretch/>
        </p:blipFill>
        <p:spPr>
          <a:xfrm>
            <a:off x="2289996" y="3950163"/>
            <a:ext cx="458740" cy="180754"/>
          </a:xfrm>
          <a:prstGeom prst="rect">
            <a:avLst/>
          </a:prstGeom>
          <a:ln w="38100">
            <a:solidFill>
              <a:srgbClr val="EE70A3"/>
            </a:solidFill>
          </a:ln>
        </p:spPr>
      </p:pic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ECE5DC72-D245-4189-B1F3-D5AAD96C5808}"/>
              </a:ext>
            </a:extLst>
          </p:cNvPr>
          <p:cNvSpPr/>
          <p:nvPr/>
        </p:nvSpPr>
        <p:spPr bwMode="auto">
          <a:xfrm rot="5400000">
            <a:off x="4193383" y="2120275"/>
            <a:ext cx="1606880" cy="279787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none" lIns="648000" tIns="0" bIns="0" rtlCol="0" anchor="t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5DB7CC-94BD-4F7B-BA47-13527D32920A}"/>
              </a:ext>
            </a:extLst>
          </p:cNvPr>
          <p:cNvSpPr/>
          <p:nvPr/>
        </p:nvSpPr>
        <p:spPr>
          <a:xfrm>
            <a:off x="3613127" y="3324990"/>
            <a:ext cx="2759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PB7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번핀과 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PB14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번핀으로</a:t>
            </a:r>
            <a:b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제어 가능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D77F887D-2609-430F-8DB2-2831FD4BB0FE}"/>
              </a:ext>
            </a:extLst>
          </p:cNvPr>
          <p:cNvSpPr/>
          <p:nvPr/>
        </p:nvSpPr>
        <p:spPr bwMode="auto">
          <a:xfrm>
            <a:off x="3598335" y="2715766"/>
            <a:ext cx="2796931" cy="519051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62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2586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제어 초기화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생성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chemeClr val="tx1"/>
                </a:solidFill>
              </a:rPr>
              <a:t>동영상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4F00F19-FDE6-4416-807F-D483D7596B95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CubeMX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보드 선택</a:t>
            </a:r>
          </a:p>
        </p:txBody>
      </p: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0F2D44F8-DE9E-4026-BAE2-2CB30F9E03CB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사용하려는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선택하여 </a:t>
            </a:r>
            <a:b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설정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D47D281-FA1C-4053-84D1-C2D3701042C7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99FA525B-881D-4198-9817-80D4F4DAC593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생성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512A9AA9-C154-4338-9E40-88C341F037FA}"/>
              </a:ext>
            </a:extLst>
          </p:cNvPr>
          <p:cNvSpPr/>
          <p:nvPr/>
        </p:nvSpPr>
        <p:spPr bwMode="auto">
          <a:xfrm>
            <a:off x="5148064" y="2719894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열어 컴파일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326D204-8D08-4D2B-B81B-B94EFAEAD9C8}"/>
              </a:ext>
            </a:extLst>
          </p:cNvPr>
          <p:cNvSpPr/>
          <p:nvPr/>
        </p:nvSpPr>
        <p:spPr bwMode="auto">
          <a:xfrm rot="5400000">
            <a:off x="4785634" y="2916500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05CF56F-0E97-4E57-9CF5-8B8FD12787C8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24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2586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chemeClr val="tx1"/>
                </a:solidFill>
              </a:rPr>
              <a:t>동영상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4F00F19-FDE6-4416-807F-D483D7596B95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Main.c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b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코드 작성</a:t>
            </a:r>
          </a:p>
        </p:txBody>
      </p: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0F2D44F8-DE9E-4026-BAE2-2CB30F9E03CB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컴파일후 펌웨어를 보드에 다운로드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D47D281-FA1C-4053-84D1-C2D3701042C7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99FA525B-881D-4198-9817-80D4F4DAC593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제어를 통해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05CF56F-0E97-4E57-9CF5-8B8FD12787C8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BF250-7E72-4B3F-BF17-95A3247CBA51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D27E-7F70-4B5D-9BF4-0DD647B52E1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LED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FEF002B-DEA3-4753-BB74-4269CB2C0A1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GPIO </a:t>
            </a:r>
            <a:r>
              <a:rPr lang="ko-KR" altLang="en-US" sz="2000" spc="0" dirty="0">
                <a:solidFill>
                  <a:schemeClr val="tx1"/>
                </a:solidFill>
              </a:rPr>
              <a:t>출력 제어하기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9EE3B-7034-4BE2-90DF-613DA608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663791-E568-45B1-9783-CB91018FEC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218794F-4888-40AC-9227-88D48AB3EC91}"/>
              </a:ext>
            </a:extLst>
          </p:cNvPr>
          <p:cNvSpPr txBox="1">
            <a:spLocks/>
          </p:cNvSpPr>
          <p:nvPr/>
        </p:nvSpPr>
        <p:spPr>
          <a:xfrm>
            <a:off x="827584" y="1635646"/>
            <a:ext cx="66247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 dirty="0">
                <a:solidFill>
                  <a:schemeClr val="tx1"/>
                </a:solidFill>
              </a:rPr>
              <a:t>HAL</a:t>
            </a:r>
            <a:r>
              <a:rPr lang="ko-KR" altLang="en-US" sz="1600" spc="0" dirty="0">
                <a:solidFill>
                  <a:schemeClr val="tx1"/>
                </a:solidFill>
              </a:rPr>
              <a:t>함수를 사용하여 </a:t>
            </a:r>
            <a:r>
              <a:rPr lang="en-US" altLang="ko-KR" sz="1600" spc="0" dirty="0">
                <a:solidFill>
                  <a:schemeClr val="tx1"/>
                </a:solidFill>
              </a:rPr>
              <a:t>LD2 </a:t>
            </a:r>
            <a:r>
              <a:rPr lang="ko-KR" altLang="en-US" sz="1600" spc="0" dirty="0">
                <a:solidFill>
                  <a:schemeClr val="tx1"/>
                </a:solidFill>
              </a:rPr>
              <a:t>파란색 </a:t>
            </a:r>
            <a:r>
              <a:rPr lang="en-US" altLang="ko-KR" sz="1600" spc="0" dirty="0">
                <a:solidFill>
                  <a:schemeClr val="tx1"/>
                </a:solidFill>
              </a:rPr>
              <a:t>LED</a:t>
            </a:r>
            <a:r>
              <a:rPr lang="ko-KR" altLang="en-US" sz="1600" spc="0" dirty="0">
                <a:solidFill>
                  <a:schemeClr val="tx1"/>
                </a:solidFill>
              </a:rPr>
              <a:t>를 </a:t>
            </a:r>
            <a:r>
              <a:rPr lang="en-US" altLang="ko-KR" sz="1600" spc="0" dirty="0">
                <a:solidFill>
                  <a:schemeClr val="tx1"/>
                </a:solidFill>
              </a:rPr>
              <a:t>0.5</a:t>
            </a:r>
            <a:r>
              <a:rPr lang="ko-KR" altLang="en-US" sz="1600" spc="0" dirty="0">
                <a:solidFill>
                  <a:schemeClr val="tx1"/>
                </a:solidFill>
              </a:rPr>
              <a:t>초 단위로 </a:t>
            </a:r>
            <a:r>
              <a:rPr lang="en-US" altLang="ko-KR" sz="1600" spc="0" dirty="0">
                <a:solidFill>
                  <a:schemeClr val="tx1"/>
                </a:solidFill>
              </a:rPr>
              <a:t>blink</a:t>
            </a:r>
            <a:r>
              <a:rPr lang="ko-KR" altLang="en-US" sz="16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6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spc="0" dirty="0">
                <a:solidFill>
                  <a:schemeClr val="tx1"/>
                </a:solidFill>
              </a:rPr>
              <a:t>직접 </a:t>
            </a:r>
            <a:r>
              <a:rPr lang="en-US" altLang="ko-KR" sz="1600" spc="0" dirty="0" err="1">
                <a:solidFill>
                  <a:schemeClr val="tx1"/>
                </a:solidFill>
              </a:rPr>
              <a:t>GPIOx_MODER</a:t>
            </a: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>
                <a:solidFill>
                  <a:schemeClr val="tx1"/>
                </a:solidFill>
              </a:rPr>
              <a:t>레지스터와 </a:t>
            </a:r>
            <a:r>
              <a:rPr lang="en-US" altLang="ko-KR" sz="1600" spc="0" dirty="0" err="1">
                <a:solidFill>
                  <a:schemeClr val="tx1"/>
                </a:solidFill>
              </a:rPr>
              <a:t>GPIOx_ODR</a:t>
            </a: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>
                <a:solidFill>
                  <a:schemeClr val="tx1"/>
                </a:solidFill>
              </a:rPr>
              <a:t>레지스터를 접근하여 </a:t>
            </a:r>
            <a:r>
              <a:rPr lang="en-US" altLang="ko-KR" sz="1600" spc="0" dirty="0">
                <a:solidFill>
                  <a:schemeClr val="tx1"/>
                </a:solidFill>
              </a:rPr>
              <a:t>LD2 </a:t>
            </a:r>
            <a:r>
              <a:rPr lang="ko-KR" altLang="en-US" sz="1600" spc="0" dirty="0">
                <a:solidFill>
                  <a:schemeClr val="tx1"/>
                </a:solidFill>
              </a:rPr>
              <a:t>파란색 </a:t>
            </a:r>
            <a:r>
              <a:rPr lang="en-US" altLang="ko-KR" sz="1600" spc="0" dirty="0">
                <a:solidFill>
                  <a:schemeClr val="tx1"/>
                </a:solidFill>
              </a:rPr>
              <a:t>LED</a:t>
            </a:r>
            <a:r>
              <a:rPr lang="ko-KR" altLang="en-US" sz="1600" spc="0" dirty="0">
                <a:solidFill>
                  <a:schemeClr val="tx1"/>
                </a:solidFill>
              </a:rPr>
              <a:t>를 </a:t>
            </a:r>
            <a:r>
              <a:rPr lang="en-US" altLang="ko-KR" sz="1600" spc="0" dirty="0">
                <a:solidFill>
                  <a:schemeClr val="tx1"/>
                </a:solidFill>
              </a:rPr>
              <a:t>0.5</a:t>
            </a:r>
            <a:r>
              <a:rPr lang="ko-KR" altLang="en-US" sz="1600" spc="0" dirty="0">
                <a:solidFill>
                  <a:schemeClr val="tx1"/>
                </a:solidFill>
              </a:rPr>
              <a:t>초 단위로 </a:t>
            </a:r>
            <a:r>
              <a:rPr lang="en-US" altLang="ko-KR" sz="1600" spc="0" dirty="0">
                <a:solidFill>
                  <a:schemeClr val="tx1"/>
                </a:solidFill>
              </a:rPr>
              <a:t>blink </a:t>
            </a:r>
            <a:r>
              <a:rPr lang="ko-KR" altLang="en-US" sz="16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6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 dirty="0">
                <a:solidFill>
                  <a:schemeClr val="tx1"/>
                </a:solidFill>
              </a:rPr>
              <a:t>STM32CubeIDE</a:t>
            </a:r>
            <a:r>
              <a:rPr lang="ko-KR" altLang="en-US" sz="1600" spc="0" dirty="0">
                <a:solidFill>
                  <a:schemeClr val="tx1"/>
                </a:solidFill>
              </a:rPr>
              <a:t>의 디버그 모드를 사용하여 </a:t>
            </a:r>
            <a:r>
              <a:rPr lang="en-US" altLang="ko-KR" sz="1600" spc="0" dirty="0" err="1">
                <a:solidFill>
                  <a:schemeClr val="tx1"/>
                </a:solidFill>
              </a:rPr>
              <a:t>GPIOx_MODER</a:t>
            </a: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>
                <a:solidFill>
                  <a:schemeClr val="tx1"/>
                </a:solidFill>
              </a:rPr>
              <a:t>레지스터와 </a:t>
            </a:r>
            <a:r>
              <a:rPr lang="en-US" altLang="ko-KR" sz="1600" spc="0" dirty="0" err="1">
                <a:solidFill>
                  <a:schemeClr val="tx1"/>
                </a:solidFill>
              </a:rPr>
              <a:t>GPIOx_ODR</a:t>
            </a: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>
                <a:solidFill>
                  <a:schemeClr val="tx1"/>
                </a:solidFill>
              </a:rPr>
              <a:t>레지스터를 접근하여 파란색 </a:t>
            </a:r>
            <a:r>
              <a:rPr lang="en-US" altLang="ko-KR" sz="1600" spc="0" dirty="0">
                <a:solidFill>
                  <a:schemeClr val="tx1"/>
                </a:solidFill>
              </a:rPr>
              <a:t>LED</a:t>
            </a:r>
            <a:r>
              <a:rPr lang="ko-KR" altLang="en-US" sz="1600" spc="0" dirty="0">
                <a:solidFill>
                  <a:schemeClr val="tx1"/>
                </a:solidFill>
              </a:rPr>
              <a:t>를 </a:t>
            </a:r>
            <a:r>
              <a:rPr lang="en-US" altLang="ko-KR" sz="1600" spc="0" dirty="0">
                <a:solidFill>
                  <a:schemeClr val="tx1"/>
                </a:solidFill>
              </a:rPr>
              <a:t>blink</a:t>
            </a:r>
            <a:r>
              <a:rPr lang="ko-KR" altLang="en-US" sz="16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6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3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EC46F-C711-43E7-9F7F-31CBCDA7653F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5870A-F099-4DF2-B5EC-6E4DB5FFD4AF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Nucleo-F429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보드의 스위치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DACC0CB-34D6-485F-9EEE-1CF3E42255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GPIO </a:t>
            </a:r>
            <a:r>
              <a:rPr lang="ko-KR" altLang="en-US" sz="2000" spc="0" dirty="0">
                <a:solidFill>
                  <a:schemeClr val="tx1"/>
                </a:solidFill>
              </a:rPr>
              <a:t>입력 제어하기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F940E-8A12-4806-AD28-8438C0ED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08596B-107B-4260-BF2B-FE419BA38F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4C4228C3-5F51-4ABE-B212-B32C55B4657F}"/>
              </a:ext>
            </a:extLst>
          </p:cNvPr>
          <p:cNvSpPr txBox="1">
            <a:spLocks/>
          </p:cNvSpPr>
          <p:nvPr/>
        </p:nvSpPr>
        <p:spPr>
          <a:xfrm>
            <a:off x="827584" y="1635646"/>
            <a:ext cx="66247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 dirty="0" err="1">
                <a:solidFill>
                  <a:schemeClr val="tx1"/>
                </a:solidFill>
              </a:rPr>
              <a:t>Nucleo</a:t>
            </a:r>
            <a:r>
              <a:rPr lang="ko-KR" altLang="en-US" sz="1600" spc="0" dirty="0">
                <a:solidFill>
                  <a:schemeClr val="tx1"/>
                </a:solidFill>
              </a:rPr>
              <a:t>보드의 </a:t>
            </a:r>
            <a:r>
              <a:rPr lang="en-US" altLang="ko-KR" sz="1600" spc="0" dirty="0">
                <a:solidFill>
                  <a:schemeClr val="tx1"/>
                </a:solidFill>
              </a:rPr>
              <a:t>USER (</a:t>
            </a:r>
            <a:r>
              <a:rPr lang="ko-KR" altLang="en-US" sz="1600" spc="0" dirty="0">
                <a:solidFill>
                  <a:schemeClr val="tx1"/>
                </a:solidFill>
              </a:rPr>
              <a:t>파란색</a:t>
            </a:r>
            <a:r>
              <a:rPr lang="en-US" altLang="ko-KR" sz="1600" spc="0" dirty="0">
                <a:solidFill>
                  <a:schemeClr val="tx1"/>
                </a:solidFill>
              </a:rPr>
              <a:t>)</a:t>
            </a:r>
            <a:r>
              <a:rPr lang="ko-KR" altLang="en-US" sz="1600" spc="0" dirty="0">
                <a:solidFill>
                  <a:schemeClr val="tx1"/>
                </a:solidFill>
              </a:rPr>
              <a:t>버튼을 입력으로 설정하고 버튼을 누르는 동안 </a:t>
            </a:r>
            <a:r>
              <a:rPr lang="en-US" altLang="ko-KR" sz="1600" spc="0" dirty="0">
                <a:solidFill>
                  <a:schemeClr val="tx1"/>
                </a:solidFill>
              </a:rPr>
              <a:t>LD3 LED</a:t>
            </a:r>
            <a:r>
              <a:rPr lang="ko-KR" altLang="en-US" sz="1600" spc="0" dirty="0">
                <a:solidFill>
                  <a:schemeClr val="tx1"/>
                </a:solidFill>
              </a:rPr>
              <a:t>가 </a:t>
            </a:r>
            <a:r>
              <a:rPr lang="en-US" altLang="ko-KR" sz="1600" spc="0" dirty="0">
                <a:solidFill>
                  <a:schemeClr val="tx1"/>
                </a:solidFill>
              </a:rPr>
              <a:t>on </a:t>
            </a:r>
            <a:r>
              <a:rPr lang="ko-KR" altLang="en-US" sz="1600" spc="0" dirty="0">
                <a:solidFill>
                  <a:schemeClr val="tx1"/>
                </a:solidFill>
              </a:rPr>
              <a:t>되게</a:t>
            </a: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 err="1">
                <a:solidFill>
                  <a:schemeClr val="tx1"/>
                </a:solidFill>
              </a:rPr>
              <a:t>프로그래밍하시오</a:t>
            </a:r>
            <a:r>
              <a:rPr lang="en-US" altLang="ko-KR" sz="1600" spc="0" dirty="0">
                <a:solidFill>
                  <a:schemeClr val="tx1"/>
                </a:solidFill>
              </a:rPr>
              <a:t>. (</a:t>
            </a:r>
            <a:r>
              <a:rPr lang="ko-KR" altLang="en-US" sz="1600" spc="0" dirty="0" err="1">
                <a:solidFill>
                  <a:schemeClr val="tx1"/>
                </a:solidFill>
              </a:rPr>
              <a:t>폴링모드</a:t>
            </a:r>
            <a:r>
              <a:rPr lang="en-US" altLang="ko-KR" sz="1600" spc="0" dirty="0">
                <a:solidFill>
                  <a:schemeClr val="tx1"/>
                </a:solidFill>
              </a:rPr>
              <a:t>)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spc="0" dirty="0" err="1">
                <a:solidFill>
                  <a:schemeClr val="tx1"/>
                </a:solidFill>
              </a:rPr>
              <a:t>Nucleo</a:t>
            </a:r>
            <a:r>
              <a:rPr lang="ko-KR" altLang="en-US" sz="1600" spc="0" dirty="0">
                <a:solidFill>
                  <a:schemeClr val="tx1"/>
                </a:solidFill>
              </a:rPr>
              <a:t>보드의 </a:t>
            </a:r>
            <a:r>
              <a:rPr lang="en-US" altLang="ko-KR" sz="1600" spc="0" dirty="0">
                <a:solidFill>
                  <a:schemeClr val="tx1"/>
                </a:solidFill>
              </a:rPr>
              <a:t>USER (</a:t>
            </a:r>
            <a:r>
              <a:rPr lang="ko-KR" altLang="en-US" sz="1600" spc="0" dirty="0">
                <a:solidFill>
                  <a:schemeClr val="tx1"/>
                </a:solidFill>
              </a:rPr>
              <a:t>파란색</a:t>
            </a:r>
            <a:r>
              <a:rPr lang="en-US" altLang="ko-KR" sz="1600" spc="0" dirty="0">
                <a:solidFill>
                  <a:schemeClr val="tx1"/>
                </a:solidFill>
              </a:rPr>
              <a:t>)</a:t>
            </a:r>
            <a:r>
              <a:rPr lang="ko-KR" altLang="en-US" sz="1600" spc="0" dirty="0">
                <a:solidFill>
                  <a:schemeClr val="tx1"/>
                </a:solidFill>
              </a:rPr>
              <a:t>버튼을 </a:t>
            </a:r>
            <a:r>
              <a:rPr lang="en-US" altLang="ko-KR" sz="1600" spc="0" dirty="0">
                <a:solidFill>
                  <a:schemeClr val="tx1"/>
                </a:solidFill>
              </a:rPr>
              <a:t>EXTI (</a:t>
            </a:r>
            <a:r>
              <a:rPr lang="ko-KR" altLang="en-US" sz="1600" spc="0" dirty="0">
                <a:solidFill>
                  <a:schemeClr val="tx1"/>
                </a:solidFill>
              </a:rPr>
              <a:t>외부 인터럽트 핀</a:t>
            </a:r>
            <a:r>
              <a:rPr lang="en-US" altLang="ko-KR" sz="1600" spc="0" dirty="0">
                <a:solidFill>
                  <a:schemeClr val="tx1"/>
                </a:solidFill>
              </a:rPr>
              <a:t>)</a:t>
            </a:r>
            <a:r>
              <a:rPr lang="ko-KR" altLang="en-US" sz="1600" spc="0" dirty="0">
                <a:solidFill>
                  <a:schemeClr val="tx1"/>
                </a:solidFill>
              </a:rPr>
              <a:t>으로 설정하고 누를 때마다 </a:t>
            </a:r>
            <a:r>
              <a:rPr lang="en-US" altLang="ko-KR" sz="1600" spc="0" dirty="0">
                <a:solidFill>
                  <a:schemeClr val="tx1"/>
                </a:solidFill>
              </a:rPr>
              <a:t>LD2 LED</a:t>
            </a:r>
            <a:r>
              <a:rPr lang="ko-KR" altLang="en-US" sz="1600" spc="0" dirty="0">
                <a:solidFill>
                  <a:schemeClr val="tx1"/>
                </a:solidFill>
              </a:rPr>
              <a:t>가 </a:t>
            </a:r>
            <a:r>
              <a:rPr lang="ko-KR" altLang="en-US" sz="1600" spc="0" dirty="0" err="1">
                <a:solidFill>
                  <a:schemeClr val="tx1"/>
                </a:solidFill>
              </a:rPr>
              <a:t>토글되게</a:t>
            </a:r>
            <a:r>
              <a:rPr lang="ko-KR" altLang="en-US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 err="1">
                <a:solidFill>
                  <a:schemeClr val="tx1"/>
                </a:solidFill>
              </a:rPr>
              <a:t>프로그래밍하시오</a:t>
            </a:r>
            <a:r>
              <a:rPr lang="en-US" altLang="ko-KR" sz="1600" spc="0" dirty="0">
                <a:solidFill>
                  <a:schemeClr val="tx1"/>
                </a:solidFill>
              </a:rPr>
              <a:t>.</a:t>
            </a:r>
            <a:r>
              <a:rPr lang="ko-KR" altLang="en-US" sz="1600" spc="0" dirty="0">
                <a:solidFill>
                  <a:schemeClr val="tx1"/>
                </a:solidFill>
              </a:rPr>
              <a:t> </a:t>
            </a:r>
            <a:r>
              <a:rPr lang="en-US" altLang="ko-KR" sz="1600" spc="0" dirty="0">
                <a:solidFill>
                  <a:schemeClr val="tx1"/>
                </a:solidFill>
              </a:rPr>
              <a:t>(</a:t>
            </a:r>
            <a:r>
              <a:rPr lang="ko-KR" altLang="en-US" sz="1600" spc="0" dirty="0">
                <a:solidFill>
                  <a:schemeClr val="tx1"/>
                </a:solidFill>
              </a:rPr>
              <a:t>인터럽트 모드</a:t>
            </a:r>
            <a:r>
              <a:rPr lang="en-US" altLang="ko-KR" sz="1600" spc="0" dirty="0">
                <a:solidFill>
                  <a:schemeClr val="tx1"/>
                </a:solidFill>
              </a:rPr>
              <a:t>)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6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몸풀기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실습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아두이노의</a:t>
            </a:r>
            <a:r>
              <a:rPr lang="ko-KR" altLang="en-US" sz="2000" spc="0" dirty="0">
                <a:solidFill>
                  <a:schemeClr val="tx1"/>
                </a:solidFill>
              </a:rPr>
              <a:t> 디지털 핀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6A71A7-D743-4B6E-B176-5B5066F40DF9}"/>
              </a:ext>
            </a:extLst>
          </p:cNvPr>
          <p:cNvGrpSpPr/>
          <p:nvPr/>
        </p:nvGrpSpPr>
        <p:grpSpPr>
          <a:xfrm>
            <a:off x="683568" y="1543810"/>
            <a:ext cx="3495771" cy="2476171"/>
            <a:chOff x="1050976" y="1943736"/>
            <a:chExt cx="3495771" cy="247617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C1C299-03F1-486A-AC05-DF085EDF95E7}"/>
                </a:ext>
              </a:extLst>
            </p:cNvPr>
            <p:cNvSpPr/>
            <p:nvPr/>
          </p:nvSpPr>
          <p:spPr bwMode="auto">
            <a:xfrm>
              <a:off x="4297208" y="2670878"/>
              <a:ext cx="216024" cy="1539462"/>
            </a:xfrm>
            <a:prstGeom prst="rect">
              <a:avLst/>
            </a:prstGeom>
            <a:solidFill>
              <a:schemeClr val="bg1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" name="Picture 2" descr="ìëì´ë¸ì ëí ì´ë¯¸ì§ ê²ìê²°ê³¼">
              <a:extLst>
                <a:ext uri="{FF2B5EF4-FFF2-40B4-BE49-F238E27FC236}">
                  <a16:creationId xmlns:a16="http://schemas.microsoft.com/office/drawing/2014/main" id="{6D61D2FF-CF78-4081-9583-F9BCFC0FD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76" y="1943736"/>
              <a:ext cx="3495771" cy="247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32A550-7DD6-4F07-BF56-6E8FB282F6DE}"/>
              </a:ext>
            </a:extLst>
          </p:cNvPr>
          <p:cNvSpPr/>
          <p:nvPr/>
        </p:nvSpPr>
        <p:spPr bwMode="auto">
          <a:xfrm>
            <a:off x="2036304" y="2014947"/>
            <a:ext cx="368088" cy="180000"/>
          </a:xfrm>
          <a:prstGeom prst="rect">
            <a:avLst/>
          </a:prstGeom>
          <a:noFill/>
          <a:ln w="38100">
            <a:solidFill>
              <a:srgbClr val="02B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B5E5D8-8574-48EB-BCAC-A29FA559995A}"/>
              </a:ext>
            </a:extLst>
          </p:cNvPr>
          <p:cNvSpPr/>
          <p:nvPr/>
        </p:nvSpPr>
        <p:spPr bwMode="auto">
          <a:xfrm>
            <a:off x="4707290" y="2201776"/>
            <a:ext cx="3555794" cy="19454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77F45F-F65E-4D95-9513-65AE52B37C1F}"/>
              </a:ext>
            </a:extLst>
          </p:cNvPr>
          <p:cNvSpPr/>
          <p:nvPr/>
        </p:nvSpPr>
        <p:spPr>
          <a:xfrm>
            <a:off x="4849342" y="2366361"/>
            <a:ext cx="341042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27013" indent="-227013" algn="l" defTabSz="1219406" latinLnBrk="1">
              <a:spcAft>
                <a:spcPts val="600"/>
              </a:spcAft>
              <a:buSzPct val="100000"/>
              <a:buBlip>
                <a:blip r:embed="rId5"/>
              </a:buBlip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 입출력 핀 중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핀과 </a:t>
            </a:r>
            <a:b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연결되어 있어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핀을 이용하여 </a:t>
            </a:r>
            <a:b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LED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제어가 가능함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64">
            <a:extLst>
              <a:ext uri="{FF2B5EF4-FFF2-40B4-BE49-F238E27FC236}">
                <a16:creationId xmlns:a16="http://schemas.microsoft.com/office/drawing/2014/main" id="{49D7F607-533F-4A36-88FC-0287659BBEEC}"/>
              </a:ext>
            </a:extLst>
          </p:cNvPr>
          <p:cNvSpPr/>
          <p:nvPr/>
        </p:nvSpPr>
        <p:spPr bwMode="auto">
          <a:xfrm>
            <a:off x="5927187" y="1543810"/>
            <a:ext cx="1116000" cy="576000"/>
          </a:xfrm>
          <a:prstGeom prst="roundRect">
            <a:avLst/>
          </a:prstGeom>
          <a:gradFill flip="none" rotWithShape="1">
            <a:gsLst>
              <a:gs pos="0">
                <a:srgbClr val="02C7B6"/>
              </a:gs>
              <a:gs pos="100000">
                <a:srgbClr val="019587"/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endParaRPr lang="ko-KR" altLang="en-US" sz="18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65">
            <a:extLst>
              <a:ext uri="{FF2B5EF4-FFF2-40B4-BE49-F238E27FC236}">
                <a16:creationId xmlns:a16="http://schemas.microsoft.com/office/drawing/2014/main" id="{3607B93D-D26C-4E04-AE92-BBFBA8E3B14F}"/>
              </a:ext>
            </a:extLst>
          </p:cNvPr>
          <p:cNvSpPr/>
          <p:nvPr/>
        </p:nvSpPr>
        <p:spPr bwMode="auto">
          <a:xfrm>
            <a:off x="4707290" y="1543810"/>
            <a:ext cx="1116000" cy="576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</a:t>
            </a:r>
            <a:endParaRPr lang="ko-KR" altLang="en-US" sz="18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77">
            <a:extLst>
              <a:ext uri="{FF2B5EF4-FFF2-40B4-BE49-F238E27FC236}">
                <a16:creationId xmlns:a16="http://schemas.microsoft.com/office/drawing/2014/main" id="{D244232A-2DF8-42C6-B084-81CB9C3C5A8D}"/>
              </a:ext>
            </a:extLst>
          </p:cNvPr>
          <p:cNvSpPr/>
          <p:nvPr/>
        </p:nvSpPr>
        <p:spPr bwMode="auto">
          <a:xfrm>
            <a:off x="7147084" y="1543810"/>
            <a:ext cx="1116000" cy="57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TX, RX</a:t>
            </a:r>
            <a:endParaRPr lang="ko-KR" altLang="en-US" sz="1800" b="1" spc="-150" dirty="0">
              <a:ln>
                <a:solidFill>
                  <a:srgbClr val="E2E2E2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95184A-EA02-4442-8AD8-3FBF16BBFCB8}"/>
              </a:ext>
            </a:extLst>
          </p:cNvPr>
          <p:cNvSpPr/>
          <p:nvPr/>
        </p:nvSpPr>
        <p:spPr>
          <a:xfrm>
            <a:off x="2927265" y="4067734"/>
            <a:ext cx="125207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pixabay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ko-KR" altLang="en-US" sz="14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B5BC2C9C-7D8E-46AB-A2FB-F114443EB96F}"/>
              </a:ext>
            </a:extLst>
          </p:cNvPr>
          <p:cNvSpPr txBox="1">
            <a:spLocks/>
          </p:cNvSpPr>
          <p:nvPr/>
        </p:nvSpPr>
        <p:spPr>
          <a:xfrm>
            <a:off x="663774" y="4469714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아두이노를</a:t>
            </a:r>
            <a:r>
              <a:rPr lang="ko-KR" altLang="en-US" sz="1800" spc="0" dirty="0">
                <a:solidFill>
                  <a:schemeClr val="tx1"/>
                </a:solidFill>
              </a:rPr>
              <a:t>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D13</a:t>
            </a:r>
            <a:r>
              <a:rPr lang="ko-KR" altLang="en-US" sz="1800" spc="0" dirty="0">
                <a:solidFill>
                  <a:schemeClr val="tx1"/>
                </a:solidFill>
              </a:rPr>
              <a:t>핀에 연결된 </a:t>
            </a:r>
            <a:r>
              <a:rPr lang="en-US" altLang="ko-KR" sz="1800" spc="0" dirty="0">
                <a:solidFill>
                  <a:schemeClr val="tx1"/>
                </a:solidFill>
              </a:rPr>
              <a:t>LED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0.5</a:t>
            </a:r>
            <a:r>
              <a:rPr lang="ko-KR" altLang="en-US" sz="1800" spc="0" dirty="0">
                <a:solidFill>
                  <a:schemeClr val="tx1"/>
                </a:solidFill>
              </a:rPr>
              <a:t>초 단위로 </a:t>
            </a:r>
            <a:r>
              <a:rPr lang="en-US" altLang="ko-KR" sz="1800" spc="0" dirty="0">
                <a:solidFill>
                  <a:schemeClr val="tx1"/>
                </a:solidFill>
              </a:rPr>
              <a:t>blink</a:t>
            </a:r>
            <a:r>
              <a:rPr lang="ko-KR" altLang="en-US" sz="18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94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04C1A-AD46-41CA-9EC2-64E73C7755B4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09A6A-8018-499C-8343-29F011737C9E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E1F38AC-F25F-43F5-8F34-EE6158965903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795914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8F5C3-A32C-45A4-9417-6428F126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C9C20-63E9-4B31-8855-8F102CC4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785A93-5D7D-47D5-9701-B2C44C441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6" y="1581067"/>
            <a:ext cx="863878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81907-5734-4FF2-A3EC-BB34E45931DF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6974F-0CFA-4771-A75B-6A0F13AEED3F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5AA39C95-BAE5-4802-9841-B499F877F6A5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61ABEA-9065-458E-88C8-37F82EA2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DAE6B-DCD8-4254-9F17-F657673D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162931F-0D9C-4907-82F2-F805CB5B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4" y="1496791"/>
            <a:ext cx="4349092" cy="2383130"/>
          </a:xfrm>
          <a:prstGeom prst="rect">
            <a:avLst/>
          </a:prstGeom>
        </p:spPr>
      </p:pic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FA665DDB-93C3-4908-AE89-3F0F05D40363}"/>
              </a:ext>
            </a:extLst>
          </p:cNvPr>
          <p:cNvSpPr txBox="1">
            <a:spLocks/>
          </p:cNvSpPr>
          <p:nvPr/>
        </p:nvSpPr>
        <p:spPr>
          <a:xfrm>
            <a:off x="5148064" y="1579465"/>
            <a:ext cx="3240360" cy="54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GPIO Configuration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PC13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번을 </a:t>
            </a: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External Interrupt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모드로 설정</a:t>
            </a:r>
            <a:endParaRPr lang="en-US" altLang="ko-KR" sz="16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spc="0" dirty="0">
                <a:solidFill>
                  <a:schemeClr val="tx1"/>
                </a:solidFill>
                <a:latin typeface="+mj-ea"/>
                <a:ea typeface="+mj-ea"/>
              </a:rPr>
              <a:t>Rising/Falling edge trigger</a:t>
            </a:r>
            <a:r>
              <a:rPr lang="ko-KR" altLang="en-US" sz="1600" spc="0" dirty="0">
                <a:solidFill>
                  <a:schemeClr val="tx1"/>
                </a:solidFill>
                <a:latin typeface="+mj-ea"/>
                <a:ea typeface="+mj-ea"/>
              </a:rPr>
              <a:t>로 설정</a:t>
            </a:r>
            <a:endParaRPr lang="en-US" altLang="ko-KR" sz="1600" spc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576F1E-942E-4E4F-BA1A-0DEEEB708694}"/>
              </a:ext>
            </a:extLst>
          </p:cNvPr>
          <p:cNvGrpSpPr/>
          <p:nvPr/>
        </p:nvGrpSpPr>
        <p:grpSpPr>
          <a:xfrm>
            <a:off x="5196202" y="3519415"/>
            <a:ext cx="2784044" cy="721012"/>
            <a:chOff x="899592" y="2211244"/>
            <a:chExt cx="2784044" cy="72101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265803E-5175-47CD-84FB-03406C3A57E5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1212A4E-A34E-4910-9865-DC079743C7A1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D5C4FF5-840B-48AC-A1C1-00631FF04DF9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7AC7356-612C-41CD-8379-B245DC309EC5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BB79E7B1-56EA-4318-801E-75ED3205B52B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3C5E645-2387-4A07-A59B-09C1B6C7E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6A2FD7-062B-49D3-8BC0-0508B9FF595A}"/>
              </a:ext>
            </a:extLst>
          </p:cNvPr>
          <p:cNvCxnSpPr/>
          <p:nvPr/>
        </p:nvCxnSpPr>
        <p:spPr>
          <a:xfrm>
            <a:off x="7017928" y="3795886"/>
            <a:ext cx="0" cy="711405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604433-9E0B-47A8-ACA1-715CCFB356A3}"/>
              </a:ext>
            </a:extLst>
          </p:cNvPr>
          <p:cNvCxnSpPr>
            <a:cxnSpLocks/>
          </p:cNvCxnSpPr>
          <p:nvPr/>
        </p:nvCxnSpPr>
        <p:spPr>
          <a:xfrm flipV="1">
            <a:off x="6006646" y="3264885"/>
            <a:ext cx="0" cy="720080"/>
          </a:xfrm>
          <a:prstGeom prst="line">
            <a:avLst/>
          </a:prstGeom>
          <a:noFill/>
          <a:ln w="19050" cap="rnd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441EFC-E844-4A74-82CA-4D7EAE723907}"/>
              </a:ext>
            </a:extLst>
          </p:cNvPr>
          <p:cNvCxnSpPr/>
          <p:nvPr/>
        </p:nvCxnSpPr>
        <p:spPr>
          <a:xfrm>
            <a:off x="6015820" y="3795886"/>
            <a:ext cx="996582" cy="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C2E524-2A70-489B-A570-9124CAA463F5}"/>
              </a:ext>
            </a:extLst>
          </p:cNvPr>
          <p:cNvSpPr/>
          <p:nvPr/>
        </p:nvSpPr>
        <p:spPr>
          <a:xfrm flipH="1">
            <a:off x="5454724" y="4527958"/>
            <a:ext cx="204541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latinLnBrk="1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kumimoji="0" lang="ko-KR" altLang="en-US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누른 동안 </a:t>
            </a:r>
            <a:r>
              <a:rPr kumimoji="0" lang="en-US" altLang="ko-KR" sz="16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52F376-E042-444A-84D2-0294749E8BC1}"/>
              </a:ext>
            </a:extLst>
          </p:cNvPr>
          <p:cNvSpPr/>
          <p:nvPr/>
        </p:nvSpPr>
        <p:spPr bwMode="auto">
          <a:xfrm>
            <a:off x="2483768" y="3227723"/>
            <a:ext cx="2269298" cy="2081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FCCB74-752F-4952-9470-829D178A3A62}"/>
              </a:ext>
            </a:extLst>
          </p:cNvPr>
          <p:cNvCxnSpPr>
            <a:cxnSpLocks/>
          </p:cNvCxnSpPr>
          <p:nvPr/>
        </p:nvCxnSpPr>
        <p:spPr>
          <a:xfrm flipV="1">
            <a:off x="7020031" y="3227723"/>
            <a:ext cx="0" cy="720080"/>
          </a:xfrm>
          <a:prstGeom prst="line">
            <a:avLst/>
          </a:prstGeom>
          <a:noFill/>
          <a:ln w="19050" cap="rnd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9D2A1E-1182-4120-B456-F38B6EB9C971}"/>
              </a:ext>
            </a:extLst>
          </p:cNvPr>
          <p:cNvSpPr txBox="1"/>
          <p:nvPr/>
        </p:nvSpPr>
        <p:spPr bwMode="auto">
          <a:xfrm>
            <a:off x="7167216" y="309589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Ring/Falling Edge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이기 때문에 신호가 올라갈 때 내려갈 때 모두 인터럽트가 발생</a:t>
            </a:r>
          </a:p>
        </p:txBody>
      </p:sp>
    </p:spTree>
    <p:extLst>
      <p:ext uri="{BB962C8B-B14F-4D97-AF65-F5344CB8AC3E}">
        <p14:creationId xmlns:p14="http://schemas.microsoft.com/office/powerpoint/2010/main" val="16735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5E7C10-93F7-49A1-AD7C-6D4BBD8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18" y="1707654"/>
            <a:ext cx="3052763" cy="20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001F11-60BC-4F5B-9302-D80B2349FA70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F036F-8988-4E17-A7B3-04FB4B527F09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DE991C6-C163-40FF-B9F4-033C872FBEE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D8C827-5DF4-4140-BE94-0243C37263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10D7E-7088-46DA-9604-D30AF75D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277778-2C4D-44DF-8BDB-BF0A247C94D7}"/>
              </a:ext>
            </a:extLst>
          </p:cNvPr>
          <p:cNvSpPr/>
          <p:nvPr/>
        </p:nvSpPr>
        <p:spPr bwMode="auto">
          <a:xfrm>
            <a:off x="585618" y="3435846"/>
            <a:ext cx="2269298" cy="2081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BE9E3EB2-B39A-4085-9793-60406EF3F263}"/>
              </a:ext>
            </a:extLst>
          </p:cNvPr>
          <p:cNvSpPr txBox="1">
            <a:spLocks/>
          </p:cNvSpPr>
          <p:nvPr/>
        </p:nvSpPr>
        <p:spPr>
          <a:xfrm>
            <a:off x="4499992" y="1635646"/>
            <a:ext cx="3240360" cy="54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NVIC Configuration</a:t>
            </a:r>
          </a:p>
          <a:p>
            <a:pPr marL="675332" lvl="1" indent="-2857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+mj-ea"/>
                <a:ea typeface="+mj-ea"/>
              </a:rPr>
              <a:t>EXTI line[15:10] interrupts enable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2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4A11E-3607-4930-A0CB-0CA19471A49A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C0BDF-A773-46E5-B001-759B99186772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E94B984-C807-4DB0-96E1-45DE3E72101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721985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D5ED6-C25D-4D04-AC1D-4266267E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E135E9-B21E-40F6-AFD2-E8D1644E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D7C3AF6-A2B3-42DD-857D-71E0C37EC500}"/>
              </a:ext>
            </a:extLst>
          </p:cNvPr>
          <p:cNvGrpSpPr/>
          <p:nvPr/>
        </p:nvGrpSpPr>
        <p:grpSpPr>
          <a:xfrm>
            <a:off x="689213" y="1850738"/>
            <a:ext cx="4032441" cy="721012"/>
            <a:chOff x="899592" y="2211244"/>
            <a:chExt cx="2784044" cy="72101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1C54BD2-E985-4F03-AD83-9349457E10D2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B86C79-DC25-4FF9-8BB4-09A043B1E0B3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3E92778-7182-4C77-84BE-7763C2A65E09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1CBEDCF-BED4-4D8D-A0F7-30D280D5D6E0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1BB04B-422A-4981-BBE8-9C531E974F71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B8B7858-925F-478F-BCD0-4112F40880C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8DDFFBC-25C9-4B58-9464-5711A6DBF7A3}"/>
              </a:ext>
            </a:extLst>
          </p:cNvPr>
          <p:cNvGrpSpPr/>
          <p:nvPr/>
        </p:nvGrpSpPr>
        <p:grpSpPr>
          <a:xfrm>
            <a:off x="862950" y="2985164"/>
            <a:ext cx="3836752" cy="723652"/>
            <a:chOff x="862950" y="2985164"/>
            <a:chExt cx="3836752" cy="72365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C695C4C-9708-47A5-9411-EDF3193A03D8}"/>
                </a:ext>
              </a:extLst>
            </p:cNvPr>
            <p:cNvGrpSpPr/>
            <p:nvPr/>
          </p:nvGrpSpPr>
          <p:grpSpPr>
            <a:xfrm>
              <a:off x="862950" y="2985164"/>
              <a:ext cx="2170401" cy="721012"/>
              <a:chOff x="899592" y="2211244"/>
              <a:chExt cx="2784044" cy="72101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6F859E2-3FCA-4D5F-A568-FA13ABE4E77C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45B3A85-44A0-4783-9219-B1B2DB25E290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B988BF7-04B2-4E35-BFF8-4F71EE4612D6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A7D1ECAC-0BC5-412B-B1F9-E1DF70C106E7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E5AB5E64-644C-468D-A9E6-C6E370C684CC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0D58CED-750D-49AE-9632-EB4515E01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4C2746-447A-4AF8-BADC-FF212BDF898E}"/>
                </a:ext>
              </a:extLst>
            </p:cNvPr>
            <p:cNvGrpSpPr/>
            <p:nvPr/>
          </p:nvGrpSpPr>
          <p:grpSpPr>
            <a:xfrm>
              <a:off x="2529301" y="2987804"/>
              <a:ext cx="2170401" cy="721012"/>
              <a:chOff x="899592" y="2211244"/>
              <a:chExt cx="2784044" cy="7210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0A46B58-26C7-457B-B087-E658D2C09626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E3EF958A-1100-4ED8-ACAC-B002B407EB24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1EC274B3-7EC5-4AEE-9C72-1D70CF2314F4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BF4418F-B223-4911-9E68-FC4EF6D363E3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AD0260F-D3C5-445E-9826-D68B8FB444BB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6D16CB6-F5E3-410B-AE8E-295F4306C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5A82084-7AE0-4DB5-B669-E1D5E8B3F964}"/>
              </a:ext>
            </a:extLst>
          </p:cNvPr>
          <p:cNvGrpSpPr/>
          <p:nvPr/>
        </p:nvGrpSpPr>
        <p:grpSpPr>
          <a:xfrm>
            <a:off x="990711" y="4198562"/>
            <a:ext cx="2170401" cy="721012"/>
            <a:chOff x="899592" y="2211244"/>
            <a:chExt cx="2784044" cy="72101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FA239B0-C890-41D7-B973-99FC30848559}"/>
                </a:ext>
              </a:extLst>
            </p:cNvPr>
            <p:cNvGrpSpPr/>
            <p:nvPr/>
          </p:nvGrpSpPr>
          <p:grpSpPr>
            <a:xfrm>
              <a:off x="1710036" y="2211244"/>
              <a:ext cx="1973600" cy="721012"/>
              <a:chOff x="1015418" y="2362925"/>
              <a:chExt cx="1198694" cy="617047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D27DB7F-32EB-443D-97E5-900DAC9FA2AA}"/>
                  </a:ext>
                </a:extLst>
              </p:cNvPr>
              <p:cNvCxnSpPr/>
              <p:nvPr/>
            </p:nvCxnSpPr>
            <p:spPr>
              <a:xfrm flipV="1">
                <a:off x="1015418" y="2367972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72A476A-9DC4-474B-974A-813491F65515}"/>
                  </a:ext>
                </a:extLst>
              </p:cNvPr>
              <p:cNvCxnSpPr/>
              <p:nvPr/>
            </p:nvCxnSpPr>
            <p:spPr>
              <a:xfrm flipV="1">
                <a:off x="1631077" y="2364797"/>
                <a:ext cx="0" cy="61200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3487AD3-4335-4D8D-A920-D08317F90A5B}"/>
                  </a:ext>
                </a:extLst>
              </p:cNvPr>
              <p:cNvCxnSpPr/>
              <p:nvPr/>
            </p:nvCxnSpPr>
            <p:spPr>
              <a:xfrm flipH="1" flipV="1">
                <a:off x="1017634" y="2362925"/>
                <a:ext cx="6120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5BE064-2FE6-4570-B258-AAA2090E9B84}"/>
                  </a:ext>
                </a:extLst>
              </p:cNvPr>
              <p:cNvCxnSpPr/>
              <p:nvPr/>
            </p:nvCxnSpPr>
            <p:spPr>
              <a:xfrm>
                <a:off x="1630912" y="2977565"/>
                <a:ext cx="583200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D19F481-6C3B-4FE6-B696-77BA926A5E04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2928546"/>
              <a:ext cx="810444" cy="0"/>
            </a:xfrm>
            <a:prstGeom prst="line">
              <a:avLst/>
            </a:prstGeom>
            <a:noFill/>
            <a:ln w="381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AC087BCE-5E02-46B0-AD71-3FFCCBEC21C9}"/>
              </a:ext>
            </a:extLst>
          </p:cNvPr>
          <p:cNvSpPr txBox="1">
            <a:spLocks/>
          </p:cNvSpPr>
          <p:nvPr/>
        </p:nvSpPr>
        <p:spPr>
          <a:xfrm>
            <a:off x="5276396" y="1403428"/>
            <a:ext cx="3672403" cy="252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Long click</a:t>
            </a:r>
            <a:r>
              <a:rPr lang="ko-KR" altLang="en-US" sz="1400" spc="0" dirty="0">
                <a:solidFill>
                  <a:schemeClr val="tx1"/>
                </a:solidFill>
              </a:rPr>
              <a:t>은 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Double click</a:t>
            </a:r>
            <a:r>
              <a:rPr lang="ko-KR" altLang="en-US" sz="1400" spc="0" dirty="0">
                <a:solidFill>
                  <a:schemeClr val="tx1"/>
                </a:solidFill>
              </a:rPr>
              <a:t>은 </a:t>
            </a:r>
            <a:r>
              <a:rPr lang="en-US" altLang="ko-KR" sz="1400" spc="0" dirty="0">
                <a:solidFill>
                  <a:schemeClr val="tx1"/>
                </a:solidFill>
              </a:rPr>
              <a:t>high, low, 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Normal click</a:t>
            </a:r>
            <a:r>
              <a:rPr lang="ko-KR" altLang="en-US" sz="1400" spc="0" dirty="0">
                <a:solidFill>
                  <a:schemeClr val="tx1"/>
                </a:solidFill>
              </a:rPr>
              <a:t>은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인 구간의 길이로 구분</a:t>
            </a:r>
            <a:endParaRPr lang="en-US" altLang="ko-KR" sz="14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그리고 테스트를 해보면 </a:t>
            </a:r>
            <a:r>
              <a:rPr lang="en-US" altLang="ko-KR" sz="1400" spc="0" dirty="0">
                <a:solidFill>
                  <a:schemeClr val="tx1"/>
                </a:solidFill>
              </a:rPr>
              <a:t>Noise</a:t>
            </a:r>
            <a:r>
              <a:rPr lang="ko-KR" altLang="en-US" sz="1400" spc="0" dirty="0">
                <a:solidFill>
                  <a:schemeClr val="tx1"/>
                </a:solidFill>
              </a:rPr>
              <a:t>에 해당하는 아주 짧은 </a:t>
            </a:r>
            <a:r>
              <a:rPr lang="en-US" altLang="ko-KR" sz="1400" spc="0" dirty="0">
                <a:solidFill>
                  <a:schemeClr val="tx1"/>
                </a:solidFill>
              </a:rPr>
              <a:t>high </a:t>
            </a:r>
            <a:r>
              <a:rPr lang="ko-KR" altLang="en-US" sz="1400" spc="0" dirty="0">
                <a:solidFill>
                  <a:schemeClr val="tx1"/>
                </a:solidFill>
              </a:rPr>
              <a:t>구간도 있음</a:t>
            </a:r>
            <a:r>
              <a:rPr lang="en-US" altLang="ko-KR" sz="1400" spc="0" dirty="0">
                <a:solidFill>
                  <a:schemeClr val="tx1"/>
                </a:solidFill>
              </a:rPr>
              <a:t>. </a:t>
            </a:r>
            <a:r>
              <a:rPr lang="ko-KR" altLang="en-US" sz="1400" spc="0" dirty="0">
                <a:solidFill>
                  <a:schemeClr val="tx1"/>
                </a:solidFill>
              </a:rPr>
              <a:t>이를 걸러 주어야 함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빨간색 화살표 순간이 모두 </a:t>
            </a:r>
            <a:r>
              <a:rPr lang="en-US" altLang="ko-KR" sz="1400" spc="0" dirty="0">
                <a:solidFill>
                  <a:schemeClr val="tx1"/>
                </a:solidFill>
              </a:rPr>
              <a:t>EXTI </a:t>
            </a:r>
            <a:r>
              <a:rPr lang="ko-KR" altLang="en-US" sz="1400" spc="0" dirty="0">
                <a:solidFill>
                  <a:schemeClr val="tx1"/>
                </a:solidFill>
              </a:rPr>
              <a:t>인터럽트 발생하는 시점으로 지난 번 발생한 시간에서 현재 발생한 시간의 차를 계산하면 펄스의 폭을 계산할 수 있음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400" spc="0" dirty="0">
                <a:solidFill>
                  <a:schemeClr val="tx1"/>
                </a:solidFill>
              </a:rPr>
              <a:t>인터럽트 시점이 </a:t>
            </a:r>
            <a:r>
              <a:rPr lang="en-US" altLang="ko-KR" sz="1400" spc="0" dirty="0">
                <a:solidFill>
                  <a:schemeClr val="tx1"/>
                </a:solidFill>
              </a:rPr>
              <a:t>Rising</a:t>
            </a:r>
            <a:r>
              <a:rPr lang="ko-KR" altLang="en-US" sz="1400" spc="0" dirty="0">
                <a:solidFill>
                  <a:schemeClr val="tx1"/>
                </a:solidFill>
              </a:rPr>
              <a:t>인지 </a:t>
            </a:r>
            <a:r>
              <a:rPr lang="en-US" altLang="ko-KR" sz="1400" spc="0" dirty="0">
                <a:solidFill>
                  <a:schemeClr val="tx1"/>
                </a:solidFill>
              </a:rPr>
              <a:t>falling</a:t>
            </a:r>
            <a:r>
              <a:rPr lang="ko-KR" altLang="en-US" sz="1400" spc="0" dirty="0">
                <a:solidFill>
                  <a:schemeClr val="tx1"/>
                </a:solidFill>
              </a:rPr>
              <a:t>인지는 </a:t>
            </a:r>
            <a:r>
              <a:rPr lang="en-US" altLang="ko-KR" sz="1400" spc="0" dirty="0" err="1">
                <a:solidFill>
                  <a:schemeClr val="tx1"/>
                </a:solidFill>
              </a:rPr>
              <a:t>HAL_GPIO_ReadPin</a:t>
            </a:r>
            <a:r>
              <a:rPr lang="en-US" altLang="ko-KR" sz="1400" spc="0" dirty="0">
                <a:solidFill>
                  <a:schemeClr val="tx1"/>
                </a:solidFill>
              </a:rPr>
              <a:t>()</a:t>
            </a:r>
            <a:r>
              <a:rPr lang="ko-KR" altLang="en-US" sz="1400" spc="0" dirty="0">
                <a:solidFill>
                  <a:schemeClr val="tx1"/>
                </a:solidFill>
              </a:rPr>
              <a:t>으로</a:t>
            </a:r>
            <a:r>
              <a:rPr lang="en-US" altLang="ko-KR" sz="1400" spc="0" dirty="0">
                <a:solidFill>
                  <a:schemeClr val="tx1"/>
                </a:solidFill>
              </a:rPr>
              <a:t> </a:t>
            </a:r>
            <a:r>
              <a:rPr lang="ko-KR" altLang="en-US" sz="1400" spc="0" dirty="0">
                <a:solidFill>
                  <a:schemeClr val="tx1"/>
                </a:solidFill>
              </a:rPr>
              <a:t>알 수 있음</a:t>
            </a:r>
            <a:r>
              <a:rPr lang="en-US" altLang="ko-KR" sz="14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400" spc="0" dirty="0">
                <a:solidFill>
                  <a:schemeClr val="tx1"/>
                </a:solidFill>
              </a:rPr>
              <a:t>Rising</a:t>
            </a:r>
            <a:r>
              <a:rPr lang="ko-KR" altLang="en-US" sz="1400" spc="0" dirty="0">
                <a:solidFill>
                  <a:schemeClr val="tx1"/>
                </a:solidFill>
              </a:rPr>
              <a:t>때는 </a:t>
            </a:r>
            <a:r>
              <a:rPr lang="en-US" altLang="ko-KR" sz="1400" spc="0" dirty="0">
                <a:solidFill>
                  <a:schemeClr val="tx1"/>
                </a:solidFill>
              </a:rPr>
              <a:t>high</a:t>
            </a:r>
            <a:r>
              <a:rPr lang="ko-KR" altLang="en-US" sz="1400" spc="0" dirty="0">
                <a:solidFill>
                  <a:schemeClr val="tx1"/>
                </a:solidFill>
              </a:rPr>
              <a:t>레벨</a:t>
            </a:r>
            <a:r>
              <a:rPr lang="en-US" altLang="ko-KR" sz="1400" spc="0" dirty="0">
                <a:solidFill>
                  <a:schemeClr val="tx1"/>
                </a:solidFill>
              </a:rPr>
              <a:t>, Falling</a:t>
            </a:r>
            <a:r>
              <a:rPr lang="ko-KR" altLang="en-US" sz="1400" spc="0" dirty="0">
                <a:solidFill>
                  <a:schemeClr val="tx1"/>
                </a:solidFill>
              </a:rPr>
              <a:t>일 때는 </a:t>
            </a:r>
            <a:r>
              <a:rPr lang="en-US" altLang="ko-KR" sz="1400" spc="0" dirty="0">
                <a:solidFill>
                  <a:schemeClr val="tx1"/>
                </a:solidFill>
              </a:rPr>
              <a:t>low </a:t>
            </a:r>
            <a:r>
              <a:rPr lang="ko-KR" altLang="en-US" sz="1400" spc="0" dirty="0">
                <a:solidFill>
                  <a:schemeClr val="tx1"/>
                </a:solidFill>
              </a:rPr>
              <a:t>레벨</a:t>
            </a:r>
            <a:endParaRPr lang="en-US" altLang="ko-KR" sz="1400" spc="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8AB75C-C020-4B32-8087-7FD933142434}"/>
              </a:ext>
            </a:extLst>
          </p:cNvPr>
          <p:cNvSpPr txBox="1"/>
          <p:nvPr/>
        </p:nvSpPr>
        <p:spPr bwMode="auto">
          <a:xfrm>
            <a:off x="3335622" y="1968134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Long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947A35-2BDC-42FF-8CA3-79793035DCA1}"/>
              </a:ext>
            </a:extLst>
          </p:cNvPr>
          <p:cNvSpPr txBox="1"/>
          <p:nvPr/>
        </p:nvSpPr>
        <p:spPr bwMode="auto">
          <a:xfrm>
            <a:off x="3210527" y="3302056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Double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A82EDD-80EC-459C-A811-F497C5819B1B}"/>
              </a:ext>
            </a:extLst>
          </p:cNvPr>
          <p:cNvSpPr txBox="1"/>
          <p:nvPr/>
        </p:nvSpPr>
        <p:spPr bwMode="auto">
          <a:xfrm>
            <a:off x="3333264" y="4355065"/>
            <a:ext cx="1738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Normal click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C37153D-2E5B-449E-B333-FABB4836DA57}"/>
              </a:ext>
            </a:extLst>
          </p:cNvPr>
          <p:cNvCxnSpPr/>
          <p:nvPr/>
        </p:nvCxnSpPr>
        <p:spPr>
          <a:xfrm flipV="1">
            <a:off x="3335622" y="1601848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7C4EDE7-3610-4EF5-9366-F8BABF5FC1A6}"/>
              </a:ext>
            </a:extLst>
          </p:cNvPr>
          <p:cNvCxnSpPr/>
          <p:nvPr/>
        </p:nvCxnSpPr>
        <p:spPr>
          <a:xfrm flipV="1">
            <a:off x="1858992" y="1601848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83BD6CA-EFF8-4ADE-B95B-82E08D61DA0E}"/>
              </a:ext>
            </a:extLst>
          </p:cNvPr>
          <p:cNvCxnSpPr/>
          <p:nvPr/>
        </p:nvCxnSpPr>
        <p:spPr>
          <a:xfrm flipV="1">
            <a:off x="1494761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5C4B3A-E50C-4CA3-B4C3-8893D404355E}"/>
              </a:ext>
            </a:extLst>
          </p:cNvPr>
          <p:cNvCxnSpPr/>
          <p:nvPr/>
        </p:nvCxnSpPr>
        <p:spPr>
          <a:xfrm flipV="1">
            <a:off x="2283141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112358-6E41-41BF-86EA-799B661BF6D2}"/>
              </a:ext>
            </a:extLst>
          </p:cNvPr>
          <p:cNvCxnSpPr/>
          <p:nvPr/>
        </p:nvCxnSpPr>
        <p:spPr>
          <a:xfrm flipV="1">
            <a:off x="3161112" y="2804519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8C08902-7444-4A57-9ADE-1E01F6B5F65E}"/>
              </a:ext>
            </a:extLst>
          </p:cNvPr>
          <p:cNvCxnSpPr/>
          <p:nvPr/>
        </p:nvCxnSpPr>
        <p:spPr>
          <a:xfrm flipV="1">
            <a:off x="3949492" y="2792483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1BD8114-9A15-4F1A-892F-14CFA6CF1CA4}"/>
              </a:ext>
            </a:extLst>
          </p:cNvPr>
          <p:cNvCxnSpPr/>
          <p:nvPr/>
        </p:nvCxnSpPr>
        <p:spPr>
          <a:xfrm flipV="1">
            <a:off x="1622522" y="4031945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C9A99A-EEC4-407B-AEDE-DA33E33D009B}"/>
              </a:ext>
            </a:extLst>
          </p:cNvPr>
          <p:cNvCxnSpPr/>
          <p:nvPr/>
        </p:nvCxnSpPr>
        <p:spPr>
          <a:xfrm flipV="1">
            <a:off x="2410902" y="4031945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1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8E7AAD-CA74-4647-A620-B1677E11EFBF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DF0B1-CE59-4FC9-B9BE-9D077305CFF6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27AB7F11-1AE1-40B1-8CC8-D7709EB7FB70}"/>
              </a:ext>
            </a:extLst>
          </p:cNvPr>
          <p:cNvSpPr txBox="1">
            <a:spLocks/>
          </p:cNvSpPr>
          <p:nvPr/>
        </p:nvSpPr>
        <p:spPr>
          <a:xfrm>
            <a:off x="577406" y="1308735"/>
            <a:ext cx="253933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Select</a:t>
            </a:r>
            <a:r>
              <a:rPr lang="ko-KR" altLang="en-US" sz="2000" spc="0" dirty="0">
                <a:solidFill>
                  <a:schemeClr val="tx1"/>
                </a:solidFill>
              </a:rPr>
              <a:t>키는 </a:t>
            </a:r>
            <a:r>
              <a:rPr lang="en-US" altLang="ko-KR" sz="2000" spc="0" dirty="0">
                <a:solidFill>
                  <a:schemeClr val="tx1"/>
                </a:solidFill>
              </a:rPr>
              <a:t>Long click, Double click, Normal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click </a:t>
            </a:r>
            <a:r>
              <a:rPr lang="ko-KR" altLang="en-US" sz="2000" spc="0" dirty="0">
                <a:solidFill>
                  <a:schemeClr val="tx1"/>
                </a:solidFill>
              </a:rPr>
              <a:t>구분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BC098D-513B-43DD-9143-781DBDE4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52C559-1B10-44E0-9ED6-8A79CC48CA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0CF31-72A4-4106-A91B-1633F9CD152C}"/>
              </a:ext>
            </a:extLst>
          </p:cNvPr>
          <p:cNvSpPr txBox="1"/>
          <p:nvPr/>
        </p:nvSpPr>
        <p:spPr bwMode="auto">
          <a:xfrm>
            <a:off x="493393" y="1954969"/>
            <a:ext cx="2681935" cy="2092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typedef struct{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int32_t time;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GPIO_PinState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level;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}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ClickInfoDef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ClickInfoDef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click[3];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LONG_CLICK_MIN 1500  //1.5sec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LONG_CLICK_MAX 5000  //5sec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DOUBLE_CLICK_MIN 40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#define DOUBLE_CLICK_MAX 120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A0C3E-C0C2-48EE-8AAB-41A50BBC9B83}"/>
              </a:ext>
            </a:extLst>
          </p:cNvPr>
          <p:cNvSpPr txBox="1"/>
          <p:nvPr/>
        </p:nvSpPr>
        <p:spPr bwMode="auto">
          <a:xfrm>
            <a:off x="3426851" y="896183"/>
            <a:ext cx="5490245" cy="42473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void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HAL_GPIO_EXTI_Callback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(uint16_t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GPIO_PinState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pin;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int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GPIO_Pin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== GPIO_PIN_13)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HAL_GetTick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time_interval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-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last_time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last_time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current_time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</a:t>
            </a:r>
          </a:p>
          <a:p>
            <a:pPr algn="l"/>
            <a:endParaRPr lang="en-US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pin =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HAL_GPIO_ReadPin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(GPIOC,GPIO_PIN_13);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if(time_interval&lt;=2) // noise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printf("Noise %d,%d\r\n",pin,time_interval);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else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{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click[2].time = click[1].time;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click[2].level = click[1].level;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click[1].time = click[0].time;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click[1].level = click[0].level;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click[0].time = time_interval;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click[0].level = pin;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130A5-D107-4460-8C9B-E3B4EFCC2568}"/>
              </a:ext>
            </a:extLst>
          </p:cNvPr>
          <p:cNvSpPr txBox="1"/>
          <p:nvPr/>
        </p:nvSpPr>
        <p:spPr bwMode="auto">
          <a:xfrm>
            <a:off x="5868144" y="4108817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펄스를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개까지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E8147-590E-4CA9-B0F5-F1CC6E05751D}"/>
              </a:ext>
            </a:extLst>
          </p:cNvPr>
          <p:cNvSpPr txBox="1"/>
          <p:nvPr/>
        </p:nvSpPr>
        <p:spPr bwMode="auto">
          <a:xfrm>
            <a:off x="1543602" y="1920010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펄스의 길이와 핀의 레벨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39D6A-FB53-4F29-AE8B-D1CA412122A3}"/>
              </a:ext>
            </a:extLst>
          </p:cNvPr>
          <p:cNvSpPr txBox="1"/>
          <p:nvPr/>
        </p:nvSpPr>
        <p:spPr bwMode="auto">
          <a:xfrm>
            <a:off x="1796588" y="2649306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click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406208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F6996-67E3-4CA1-9031-FE4CFE0AFFAE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B4017-3553-4BD5-84D8-77DA31D4D59B}"/>
              </a:ext>
            </a:extLst>
          </p:cNvPr>
          <p:cNvSpPr txBox="1"/>
          <p:nvPr/>
        </p:nvSpPr>
        <p:spPr bwMode="auto">
          <a:xfrm>
            <a:off x="547018" y="638846"/>
            <a:ext cx="60412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User button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Select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7830F7-3249-4D27-AA4E-5906502957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7C4DE-4501-4C50-A044-BE6F8C716D01}"/>
              </a:ext>
            </a:extLst>
          </p:cNvPr>
          <p:cNvSpPr txBox="1"/>
          <p:nvPr/>
        </p:nvSpPr>
        <p:spPr bwMode="auto">
          <a:xfrm>
            <a:off x="743268" y="1079377"/>
            <a:ext cx="7657464" cy="378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if( click[2].level ==GPIO_PIN_RESET &amp;&amp; click[1].level == GPIO_PIN_SET &amp;&amp;  click[0].level ==GPIO_PIN_RESET)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for(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=0;i&lt;3;i++)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if(click[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].time&gt;= DOUBLE_CLICK_MIN &amp;&amp; click[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].time &lt;= DOUBLE_CLICK_MAX)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continue;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else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break;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if(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i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==3)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{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printf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("Double Click\r\n");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if(click[0].level == GPIO_PIN_RESET &amp;&amp; click[0].time &gt;=LONG_CLICK_MIN) // long click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printf("Long Key\r\n");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else if(click[0].level == GPIO_PIN_RESET &amp;&amp; click[0].time &lt; LONG_CLICK_MIN &amp;&amp; click[0].time &gt; DOUBLE_CLICK_MAX)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printf("Select Key, %d\r\n",click[0].time);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C9E91-6ED5-40EF-BC11-D3EEB660B513}"/>
              </a:ext>
            </a:extLst>
          </p:cNvPr>
          <p:cNvSpPr txBox="1"/>
          <p:nvPr/>
        </p:nvSpPr>
        <p:spPr bwMode="auto">
          <a:xfrm>
            <a:off x="2843808" y="1275606"/>
            <a:ext cx="49685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현재 펄스는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지난번 펄스는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high,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그전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이면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66803F-5E47-4F61-99E7-FD9EBC8FDAF5}"/>
              </a:ext>
            </a:extLst>
          </p:cNvPr>
          <p:cNvGrpSpPr/>
          <p:nvPr/>
        </p:nvGrpSpPr>
        <p:grpSpPr>
          <a:xfrm>
            <a:off x="5613412" y="2359961"/>
            <a:ext cx="2684624" cy="432048"/>
            <a:chOff x="862950" y="2985164"/>
            <a:chExt cx="3836752" cy="72365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2DA47A5-97C9-48FA-9B0D-EDD08AC95637}"/>
                </a:ext>
              </a:extLst>
            </p:cNvPr>
            <p:cNvGrpSpPr/>
            <p:nvPr/>
          </p:nvGrpSpPr>
          <p:grpSpPr>
            <a:xfrm>
              <a:off x="862950" y="2985164"/>
              <a:ext cx="2170401" cy="721012"/>
              <a:chOff x="899592" y="2211244"/>
              <a:chExt cx="2784044" cy="7210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2ABEC93-3581-454C-945E-A901C174C827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41FF84D-0228-4E47-8EFA-CD13245C3C69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1E926B8-2FC7-47E7-95CE-DE8601B98B6F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4B3CD405-FAB4-4A30-A620-ACD714B53DBF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5CEA6350-520D-42ED-9FF0-280ACCDEA0BF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715E143-00FA-448A-A93F-4F4713515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E30793A-41F4-45FB-9EDA-0BDCEB0BDDD2}"/>
                </a:ext>
              </a:extLst>
            </p:cNvPr>
            <p:cNvGrpSpPr/>
            <p:nvPr/>
          </p:nvGrpSpPr>
          <p:grpSpPr>
            <a:xfrm>
              <a:off x="2529301" y="2987804"/>
              <a:ext cx="2170401" cy="721012"/>
              <a:chOff x="899592" y="2211244"/>
              <a:chExt cx="2784044" cy="72101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4F1CA8-9CBC-4087-A88E-A5BCC25ADAB4}"/>
                  </a:ext>
                </a:extLst>
              </p:cNvPr>
              <p:cNvGrpSpPr/>
              <p:nvPr/>
            </p:nvGrpSpPr>
            <p:grpSpPr>
              <a:xfrm>
                <a:off x="1710036" y="2211244"/>
                <a:ext cx="1973600" cy="721012"/>
                <a:chOff x="1015418" y="2362925"/>
                <a:chExt cx="1198694" cy="617047"/>
              </a:xfrm>
            </p:grpSpPr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3E76194-8BAB-48D6-9DE1-39B2C4BA06F8}"/>
                    </a:ext>
                  </a:extLst>
                </p:cNvPr>
                <p:cNvCxnSpPr/>
                <p:nvPr/>
              </p:nvCxnSpPr>
              <p:spPr>
                <a:xfrm flipV="1">
                  <a:off x="1015418" y="2367972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2AC7E727-85BA-483F-8E5C-11CFE7EDCB6A}"/>
                    </a:ext>
                  </a:extLst>
                </p:cNvPr>
                <p:cNvCxnSpPr/>
                <p:nvPr/>
              </p:nvCxnSpPr>
              <p:spPr>
                <a:xfrm flipV="1">
                  <a:off x="1631077" y="2364797"/>
                  <a:ext cx="0" cy="61200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342D3EF8-840D-4487-AF35-CA99D7CE3BE0}"/>
                    </a:ext>
                  </a:extLst>
                </p:cNvPr>
                <p:cNvCxnSpPr/>
                <p:nvPr/>
              </p:nvCxnSpPr>
              <p:spPr>
                <a:xfrm flipH="1" flipV="1">
                  <a:off x="1017634" y="2362925"/>
                  <a:ext cx="6120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E00AA1B-08C1-47A9-B796-A0ECCE86E72E}"/>
                    </a:ext>
                  </a:extLst>
                </p:cNvPr>
                <p:cNvCxnSpPr/>
                <p:nvPr/>
              </p:nvCxnSpPr>
              <p:spPr>
                <a:xfrm>
                  <a:off x="1630912" y="2977565"/>
                  <a:ext cx="583200" cy="0"/>
                </a:xfrm>
                <a:prstGeom prst="line">
                  <a:avLst/>
                </a:prstGeom>
                <a:noFill/>
                <a:ln w="3810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8524AE0-2EDA-4330-BB9C-12BD8C7BC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2928546"/>
                <a:ext cx="810444" cy="0"/>
              </a:xfrm>
              <a:prstGeom prst="line">
                <a:avLst/>
              </a:pr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8C369B-17B1-48C8-AC71-BC2077DC5A82}"/>
              </a:ext>
            </a:extLst>
          </p:cNvPr>
          <p:cNvCxnSpPr/>
          <p:nvPr/>
        </p:nvCxnSpPr>
        <p:spPr>
          <a:xfrm flipV="1">
            <a:off x="6621524" y="2145907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4E5DE9-7C38-4B66-B4F7-24A4C109D170}"/>
              </a:ext>
            </a:extLst>
          </p:cNvPr>
          <p:cNvCxnSpPr/>
          <p:nvPr/>
        </p:nvCxnSpPr>
        <p:spPr>
          <a:xfrm flipV="1">
            <a:off x="7221465" y="2105174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F1934A-398D-47B3-BC56-32F922C5814D}"/>
              </a:ext>
            </a:extLst>
          </p:cNvPr>
          <p:cNvCxnSpPr/>
          <p:nvPr/>
        </p:nvCxnSpPr>
        <p:spPr>
          <a:xfrm flipV="1">
            <a:off x="7769001" y="2115344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7F4AB5-50F6-4B45-8A11-C8431C7AEC91}"/>
              </a:ext>
            </a:extLst>
          </p:cNvPr>
          <p:cNvSpPr txBox="1"/>
          <p:nvPr/>
        </p:nvSpPr>
        <p:spPr bwMode="auto">
          <a:xfrm>
            <a:off x="1893317" y="1892402"/>
            <a:ext cx="3398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Double click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에 해당하는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폭을 유지하면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D7F47-509B-474F-B210-C65D19453DDA}"/>
              </a:ext>
            </a:extLst>
          </p:cNvPr>
          <p:cNvSpPr txBox="1"/>
          <p:nvPr/>
        </p:nvSpPr>
        <p:spPr bwMode="auto">
          <a:xfrm>
            <a:off x="1547664" y="2761919"/>
            <a:ext cx="3398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pulse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모두 위의 조건을 만족하면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207C8-EECF-49AA-A5E9-5924EFBE2B8E}"/>
              </a:ext>
            </a:extLst>
          </p:cNvPr>
          <p:cNvSpPr txBox="1"/>
          <p:nvPr/>
        </p:nvSpPr>
        <p:spPr bwMode="auto">
          <a:xfrm>
            <a:off x="2971111" y="3713443"/>
            <a:ext cx="42879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Button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을 누르다가 떼는 순간의 레벨이므로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Low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8C47A6-B13D-4A49-9D65-B4737EA24667}"/>
              </a:ext>
            </a:extLst>
          </p:cNvPr>
          <p:cNvCxnSpPr/>
          <p:nvPr/>
        </p:nvCxnSpPr>
        <p:spPr>
          <a:xfrm flipV="1">
            <a:off x="6054704" y="2145906"/>
            <a:ext cx="0" cy="5095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CAC129-794D-4E1F-84C4-24B78F6E06B3}"/>
              </a:ext>
            </a:extLst>
          </p:cNvPr>
          <p:cNvCxnSpPr>
            <a:cxnSpLocks/>
          </p:cNvCxnSpPr>
          <p:nvPr/>
        </p:nvCxnSpPr>
        <p:spPr>
          <a:xfrm>
            <a:off x="6031073" y="2920956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F98003-7E3A-4474-9B96-2AA8ED42CA10}"/>
              </a:ext>
            </a:extLst>
          </p:cNvPr>
          <p:cNvCxnSpPr>
            <a:cxnSpLocks/>
          </p:cNvCxnSpPr>
          <p:nvPr/>
        </p:nvCxnSpPr>
        <p:spPr>
          <a:xfrm>
            <a:off x="6645401" y="2922909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9DFA30-8689-4F07-8FB2-370103017EFD}"/>
              </a:ext>
            </a:extLst>
          </p:cNvPr>
          <p:cNvCxnSpPr>
            <a:cxnSpLocks/>
          </p:cNvCxnSpPr>
          <p:nvPr/>
        </p:nvCxnSpPr>
        <p:spPr>
          <a:xfrm>
            <a:off x="7221465" y="2920956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38E8AB-635B-4D23-9647-1019DF240C68}"/>
              </a:ext>
            </a:extLst>
          </p:cNvPr>
          <p:cNvSpPr txBox="1"/>
          <p:nvPr/>
        </p:nvSpPr>
        <p:spPr bwMode="auto">
          <a:xfrm>
            <a:off x="5917274" y="2954303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click[2].time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711F2-4E0C-4937-B99D-2514F6067DF3}"/>
              </a:ext>
            </a:extLst>
          </p:cNvPr>
          <p:cNvSpPr txBox="1"/>
          <p:nvPr/>
        </p:nvSpPr>
        <p:spPr bwMode="auto">
          <a:xfrm>
            <a:off x="6569369" y="2940380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click[1].time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D31989-3D8F-47E0-A878-97763F8EE2D3}"/>
              </a:ext>
            </a:extLst>
          </p:cNvPr>
          <p:cNvSpPr txBox="1"/>
          <p:nvPr/>
        </p:nvSpPr>
        <p:spPr bwMode="auto">
          <a:xfrm>
            <a:off x="7210106" y="2933022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click[0].time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8B8674-6415-4B25-8CAA-3094F6B56840}"/>
              </a:ext>
            </a:extLst>
          </p:cNvPr>
          <p:cNvSpPr txBox="1"/>
          <p:nvPr/>
        </p:nvSpPr>
        <p:spPr bwMode="auto">
          <a:xfrm>
            <a:off x="7498279" y="1902433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click[0].level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CFD8B3-C121-45D2-8CB5-5E27401C49BD}"/>
              </a:ext>
            </a:extLst>
          </p:cNvPr>
          <p:cNvSpPr txBox="1"/>
          <p:nvPr/>
        </p:nvSpPr>
        <p:spPr bwMode="auto">
          <a:xfrm>
            <a:off x="6854894" y="1909395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click[1].level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64122E-DF2E-4683-9467-14F14D4B6524}"/>
              </a:ext>
            </a:extLst>
          </p:cNvPr>
          <p:cNvSpPr txBox="1"/>
          <p:nvPr/>
        </p:nvSpPr>
        <p:spPr bwMode="auto">
          <a:xfrm>
            <a:off x="6169198" y="1979786"/>
            <a:ext cx="8621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800" b="1" dirty="0">
                <a:solidFill>
                  <a:srgbClr val="FF0000"/>
                </a:solidFill>
                <a:latin typeface="+mn-ea"/>
                <a:ea typeface="+mn-ea"/>
              </a:rPr>
              <a:t>click[2].level</a:t>
            </a:r>
            <a:endParaRPr lang="ko-KR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DB18F1-0871-43F8-9CD7-94E4CFD06CE2}"/>
              </a:ext>
            </a:extLst>
          </p:cNvPr>
          <p:cNvSpPr/>
          <p:nvPr/>
        </p:nvSpPr>
        <p:spPr bwMode="auto">
          <a:xfrm>
            <a:off x="1115616" y="3600449"/>
            <a:ext cx="4392488" cy="112994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ADEF7F-BBEA-4653-AE91-6FFC2B438049}"/>
              </a:ext>
            </a:extLst>
          </p:cNvPr>
          <p:cNvSpPr/>
          <p:nvPr/>
        </p:nvSpPr>
        <p:spPr bwMode="auto">
          <a:xfrm>
            <a:off x="1403648" y="4193244"/>
            <a:ext cx="6768752" cy="12229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2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D280D-47B2-4616-A900-6DE970B3AB1D}"/>
              </a:ext>
            </a:extLst>
          </p:cNvPr>
          <p:cNvSpPr txBox="1"/>
          <p:nvPr/>
        </p:nvSpPr>
        <p:spPr bwMode="auto">
          <a:xfrm>
            <a:off x="222908" y="60382"/>
            <a:ext cx="8899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C0391-1D09-49B7-B6CE-7A3AD940A9D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BB487EF1-0297-4327-9E78-AE4BA85BB5F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GPIO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83906-0616-45A1-9F87-4A46F610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DDB385-4A3E-429B-82DA-A09608A7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114EFCD7-65B6-4091-A570-C93EC16E6C81}"/>
              </a:ext>
            </a:extLst>
          </p:cNvPr>
          <p:cNvSpPr/>
          <p:nvPr/>
        </p:nvSpPr>
        <p:spPr bwMode="auto">
          <a:xfrm rot="5400000">
            <a:off x="3998487" y="-1499106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 Purpose Input/Output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약자로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다용도 입출력 포트 또는 핀</a:t>
            </a:r>
            <a:endParaRPr lang="en-US" altLang="ko-KR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F6608733-C391-4E5E-A268-DE41C69D22A0}"/>
              </a:ext>
            </a:extLst>
          </p:cNvPr>
          <p:cNvSpPr/>
          <p:nvPr/>
        </p:nvSpPr>
        <p:spPr bwMode="auto">
          <a:xfrm>
            <a:off x="3059832" y="1649553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5092F433-9216-4D95-AB31-487F4670AD36}"/>
              </a:ext>
            </a:extLst>
          </p:cNvPr>
          <p:cNvSpPr txBox="1">
            <a:spLocks/>
          </p:cNvSpPr>
          <p:nvPr/>
        </p:nvSpPr>
        <p:spPr>
          <a:xfrm>
            <a:off x="574205" y="3460258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특정한 목적이 미리 정의되어 있지 않고 일반적인 용도로 사용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CPU </a:t>
            </a:r>
            <a:r>
              <a:rPr lang="ko-KR" altLang="en-US" sz="1800" spc="0" dirty="0">
                <a:solidFill>
                  <a:schemeClr val="tx1"/>
                </a:solidFill>
              </a:rPr>
              <a:t>입장에서 출력 장치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입력 장치를 연결하여 제어할 때 사용하는 포트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rgbClr val="FF0000"/>
                </a:solidFill>
              </a:rPr>
              <a:t>아두이노의</a:t>
            </a:r>
            <a:r>
              <a:rPr lang="ko-KR" altLang="en-US" sz="1800" spc="0" dirty="0">
                <a:solidFill>
                  <a:srgbClr val="FF0000"/>
                </a:solidFill>
              </a:rPr>
              <a:t> 디지털 핀이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r>
              <a:rPr lang="ko-KR" altLang="en-US" sz="1800" spc="0" dirty="0">
                <a:solidFill>
                  <a:srgbClr val="FF0000"/>
                </a:solidFill>
              </a:rPr>
              <a:t>바로 </a:t>
            </a:r>
            <a:r>
              <a:rPr lang="en-US" altLang="ko-KR" sz="1800" spc="0" dirty="0">
                <a:solidFill>
                  <a:srgbClr val="FF0000"/>
                </a:solidFill>
              </a:rPr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375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D8F060-BA67-4546-9FF9-030239CE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314901"/>
            <a:ext cx="3888432" cy="2495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735EA-1CB7-4001-B0A5-CF413725ACA4}"/>
              </a:ext>
            </a:extLst>
          </p:cNvPr>
          <p:cNvSpPr txBox="1"/>
          <p:nvPr/>
        </p:nvSpPr>
        <p:spPr bwMode="auto">
          <a:xfrm>
            <a:off x="222908" y="60382"/>
            <a:ext cx="2055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573B3-AE2B-4B45-8C6A-136C248FA4F3}"/>
              </a:ext>
            </a:extLst>
          </p:cNvPr>
          <p:cNvSpPr txBox="1"/>
          <p:nvPr/>
        </p:nvSpPr>
        <p:spPr bwMode="auto">
          <a:xfrm>
            <a:off x="547018" y="638846"/>
            <a:ext cx="532112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아두이노의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인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Atmega328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06EC7524-89AA-4169-9FA7-F4E98B9F0D3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Atmega328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ko-KR" altLang="en-US" sz="2000" spc="0" dirty="0" err="1">
                <a:solidFill>
                  <a:schemeClr val="tx1"/>
                </a:solidFill>
              </a:rPr>
              <a:t>핀맵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7BD53-7E9E-4E4B-BBB8-76C1226BBD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73E33B-D415-48CD-A8D2-F6A69A3B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6F7880A-BBDE-4B9E-9D83-AB5556459569}"/>
              </a:ext>
            </a:extLst>
          </p:cNvPr>
          <p:cNvGrpSpPr/>
          <p:nvPr/>
        </p:nvGrpSpPr>
        <p:grpSpPr>
          <a:xfrm rot="5400000">
            <a:off x="600072" y="2651830"/>
            <a:ext cx="2827871" cy="1947631"/>
            <a:chOff x="1050976" y="1943736"/>
            <a:chExt cx="3495771" cy="24761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E02B48-6ADD-496C-B83B-BA025BE65086}"/>
                </a:ext>
              </a:extLst>
            </p:cNvPr>
            <p:cNvSpPr/>
            <p:nvPr/>
          </p:nvSpPr>
          <p:spPr bwMode="auto">
            <a:xfrm>
              <a:off x="4297208" y="2670878"/>
              <a:ext cx="216024" cy="1539462"/>
            </a:xfrm>
            <a:prstGeom prst="rect">
              <a:avLst/>
            </a:prstGeom>
            <a:solidFill>
              <a:schemeClr val="bg1"/>
            </a:solidFill>
            <a:ln w="571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2" descr="ìëì´ë¸ì ëí ì´ë¯¸ì§ ê²ìê²°ê³¼">
              <a:extLst>
                <a:ext uri="{FF2B5EF4-FFF2-40B4-BE49-F238E27FC236}">
                  <a16:creationId xmlns:a16="http://schemas.microsoft.com/office/drawing/2014/main" id="{D64954AC-9FBE-46FE-B369-31B8D5691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76" y="1943736"/>
              <a:ext cx="3495771" cy="247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D346698E-D357-4975-A7F6-F4BB461BDC2D}"/>
              </a:ext>
            </a:extLst>
          </p:cNvPr>
          <p:cNvSpPr txBox="1">
            <a:spLocks/>
          </p:cNvSpPr>
          <p:nvPr/>
        </p:nvSpPr>
        <p:spPr>
          <a:xfrm>
            <a:off x="547018" y="1538833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1800" spc="0" dirty="0">
                <a:solidFill>
                  <a:schemeClr val="tx1"/>
                </a:solidFill>
              </a:rPr>
              <a:t> 회로도를 보고 </a:t>
            </a:r>
            <a:r>
              <a:rPr lang="en-US" altLang="ko-KR" sz="1800" spc="0" dirty="0">
                <a:solidFill>
                  <a:schemeClr val="tx1"/>
                </a:solidFill>
              </a:rPr>
              <a:t>D13</a:t>
            </a:r>
            <a:r>
              <a:rPr lang="ko-KR" altLang="en-US" sz="1800" spc="0" dirty="0">
                <a:solidFill>
                  <a:schemeClr val="tx1"/>
                </a:solidFill>
              </a:rPr>
              <a:t>핀이 </a:t>
            </a:r>
            <a:r>
              <a:rPr lang="en-US" altLang="ko-KR" sz="1800" spc="0" dirty="0">
                <a:solidFill>
                  <a:schemeClr val="tx1"/>
                </a:solidFill>
              </a:rPr>
              <a:t>Atmega328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몇번</a:t>
            </a:r>
            <a:r>
              <a:rPr lang="ko-KR" altLang="en-US" sz="1800" spc="0" dirty="0">
                <a:solidFill>
                  <a:schemeClr val="tx1"/>
                </a:solidFill>
              </a:rPr>
              <a:t> 핀에 연결되었는지 </a:t>
            </a:r>
            <a:r>
              <a:rPr lang="ko-KR" altLang="en-US" sz="1800" spc="0" dirty="0" err="1">
                <a:solidFill>
                  <a:schemeClr val="tx1"/>
                </a:solidFill>
              </a:rPr>
              <a:t>확인하시오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4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9C6E5-A7E3-4CA9-8E3C-F75C0A89F86F}"/>
              </a:ext>
            </a:extLst>
          </p:cNvPr>
          <p:cNvSpPr txBox="1"/>
          <p:nvPr/>
        </p:nvSpPr>
        <p:spPr bwMode="auto">
          <a:xfrm>
            <a:off x="222908" y="60382"/>
            <a:ext cx="2055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15B81-7BDD-4348-99F4-08AE251A979F}"/>
              </a:ext>
            </a:extLst>
          </p:cNvPr>
          <p:cNvSpPr txBox="1"/>
          <p:nvPr/>
        </p:nvSpPr>
        <p:spPr bwMode="auto">
          <a:xfrm>
            <a:off x="547018" y="638846"/>
            <a:ext cx="532112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Atmega328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C0BB9502-286B-44F4-812B-9DAA8E0D2AE0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Atmega328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ko-KR" altLang="en-US" sz="2000" spc="0" dirty="0" err="1">
                <a:solidFill>
                  <a:schemeClr val="tx1"/>
                </a:solidFill>
              </a:rPr>
              <a:t>핀맵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5D1D1-A150-48E1-B634-2DB26444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B0FC2-67E9-40D4-A863-5E53DB80C5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9CD6E3-9D71-4728-A5F8-04F566FD2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45"/>
          <a:stretch/>
        </p:blipFill>
        <p:spPr>
          <a:xfrm>
            <a:off x="827584" y="1779662"/>
            <a:ext cx="4592464" cy="287446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2" descr="ìëì´ë¸ì ëí ì´ë¯¸ì§ ê²ìê²°ê³¼">
            <a:extLst>
              <a:ext uri="{FF2B5EF4-FFF2-40B4-BE49-F238E27FC236}">
                <a16:creationId xmlns:a16="http://schemas.microsoft.com/office/drawing/2014/main" id="{40F149B7-835E-425B-9A44-EAD0B0E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68812" y="2176060"/>
            <a:ext cx="2738109" cy="19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3461A7-AD7E-4B1C-AD75-CFADC994C949}"/>
              </a:ext>
            </a:extLst>
          </p:cNvPr>
          <p:cNvCxnSpPr/>
          <p:nvPr/>
        </p:nvCxnSpPr>
        <p:spPr>
          <a:xfrm flipH="1" flipV="1">
            <a:off x="4609563" y="3604792"/>
            <a:ext cx="441027" cy="345949"/>
          </a:xfrm>
          <a:prstGeom prst="line">
            <a:avLst/>
          </a:prstGeom>
          <a:noFill/>
          <a:ln w="38100">
            <a:solidFill>
              <a:srgbClr val="6B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F8ED66-5549-4452-8C24-BC6BF8C0CB9E}"/>
              </a:ext>
            </a:extLst>
          </p:cNvPr>
          <p:cNvSpPr/>
          <p:nvPr/>
        </p:nvSpPr>
        <p:spPr bwMode="auto">
          <a:xfrm>
            <a:off x="5050589" y="3172591"/>
            <a:ext cx="362365" cy="559201"/>
          </a:xfrm>
          <a:prstGeom prst="rect">
            <a:avLst/>
          </a:prstGeom>
          <a:noFill/>
          <a:ln w="38100">
            <a:solidFill>
              <a:srgbClr val="02C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01613" algn="l" defTabSz="1219406" latinLnBrk="1">
              <a:spcAft>
                <a:spcPts val="600"/>
              </a:spcAft>
              <a:buSzPct val="100000"/>
              <a:buBlip>
                <a:blip r:embed="rId6"/>
              </a:buBlip>
            </a:pP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꺾인 연결선 43">
            <a:extLst>
              <a:ext uri="{FF2B5EF4-FFF2-40B4-BE49-F238E27FC236}">
                <a16:creationId xmlns:a16="http://schemas.microsoft.com/office/drawing/2014/main" id="{E3F48735-1D1E-4427-A44E-DF8AD82B769E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V="1">
            <a:off x="5472976" y="3093268"/>
            <a:ext cx="2102389" cy="357697"/>
          </a:xfrm>
          <a:prstGeom prst="bentConnector3">
            <a:avLst>
              <a:gd name="adj1" fmla="val 66914"/>
            </a:avLst>
          </a:prstGeom>
          <a:ln w="28575" cmpd="sng">
            <a:solidFill>
              <a:srgbClr val="02C3B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5D8070-44C8-43A4-A653-A5CD51991D09}"/>
              </a:ext>
            </a:extLst>
          </p:cNvPr>
          <p:cNvCxnSpPr/>
          <p:nvPr/>
        </p:nvCxnSpPr>
        <p:spPr>
          <a:xfrm>
            <a:off x="4627875" y="3461820"/>
            <a:ext cx="423129" cy="263622"/>
          </a:xfrm>
          <a:prstGeom prst="line">
            <a:avLst/>
          </a:prstGeom>
          <a:solidFill>
            <a:schemeClr val="bg1"/>
          </a:solidFill>
          <a:ln w="38100">
            <a:solidFill>
              <a:srgbClr val="02C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FCCE32-FB07-45FD-B382-331C36354517}"/>
              </a:ext>
            </a:extLst>
          </p:cNvPr>
          <p:cNvCxnSpPr/>
          <p:nvPr/>
        </p:nvCxnSpPr>
        <p:spPr>
          <a:xfrm>
            <a:off x="4619204" y="2290342"/>
            <a:ext cx="431385" cy="882249"/>
          </a:xfrm>
          <a:prstGeom prst="line">
            <a:avLst/>
          </a:prstGeom>
          <a:solidFill>
            <a:schemeClr val="bg1"/>
          </a:solidFill>
          <a:ln w="38100">
            <a:solidFill>
              <a:srgbClr val="02C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05D58A2-FE1F-467B-A54F-767846F8C485}"/>
              </a:ext>
            </a:extLst>
          </p:cNvPr>
          <p:cNvSpPr/>
          <p:nvPr/>
        </p:nvSpPr>
        <p:spPr>
          <a:xfrm rot="16200000">
            <a:off x="5352931" y="3390943"/>
            <a:ext cx="120045" cy="1200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2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E1E455-8686-4562-AE67-104D81D09D50}"/>
              </a:ext>
            </a:extLst>
          </p:cNvPr>
          <p:cNvSpPr/>
          <p:nvPr/>
        </p:nvSpPr>
        <p:spPr bwMode="auto">
          <a:xfrm>
            <a:off x="7635388" y="2581744"/>
            <a:ext cx="395232" cy="1023048"/>
          </a:xfrm>
          <a:prstGeom prst="rect">
            <a:avLst/>
          </a:prstGeom>
          <a:noFill/>
          <a:ln w="38100">
            <a:solidFill>
              <a:srgbClr val="02C3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01613" algn="l" defTabSz="1219406" latinLnBrk="1">
              <a:spcAft>
                <a:spcPts val="600"/>
              </a:spcAft>
              <a:buSzPct val="100000"/>
              <a:buBlip>
                <a:blip r:embed="rId6"/>
              </a:buBlip>
            </a:pP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CDE323-DACF-4668-B703-886989D4AE32}"/>
              </a:ext>
            </a:extLst>
          </p:cNvPr>
          <p:cNvSpPr/>
          <p:nvPr/>
        </p:nvSpPr>
        <p:spPr>
          <a:xfrm rot="16200000">
            <a:off x="7575365" y="3033246"/>
            <a:ext cx="120045" cy="1200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2C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0835C6-2ED0-4CC0-8439-2C91993F7E45}"/>
              </a:ext>
            </a:extLst>
          </p:cNvPr>
          <p:cNvSpPr/>
          <p:nvPr/>
        </p:nvSpPr>
        <p:spPr bwMode="auto">
          <a:xfrm>
            <a:off x="5050589" y="3950739"/>
            <a:ext cx="362365" cy="524004"/>
          </a:xfrm>
          <a:prstGeom prst="rect">
            <a:avLst/>
          </a:prstGeom>
          <a:noFill/>
          <a:ln w="38100">
            <a:solidFill>
              <a:srgbClr val="6B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92FA6A-2F24-4A42-A209-454B6B77A64A}"/>
              </a:ext>
            </a:extLst>
          </p:cNvPr>
          <p:cNvCxnSpPr/>
          <p:nvPr/>
        </p:nvCxnSpPr>
        <p:spPr>
          <a:xfrm flipH="1">
            <a:off x="4609563" y="4474743"/>
            <a:ext cx="441027" cy="323849"/>
          </a:xfrm>
          <a:prstGeom prst="line">
            <a:avLst/>
          </a:prstGeom>
          <a:noFill/>
          <a:ln w="38100">
            <a:solidFill>
              <a:srgbClr val="6B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80ACC-0EE5-4EB9-A529-0BE152B71147}"/>
              </a:ext>
            </a:extLst>
          </p:cNvPr>
          <p:cNvSpPr/>
          <p:nvPr/>
        </p:nvSpPr>
        <p:spPr bwMode="auto">
          <a:xfrm>
            <a:off x="7635388" y="3606882"/>
            <a:ext cx="395232" cy="802902"/>
          </a:xfrm>
          <a:prstGeom prst="rect">
            <a:avLst/>
          </a:prstGeom>
          <a:noFill/>
          <a:ln w="38100">
            <a:solidFill>
              <a:srgbClr val="6B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EB509C-049E-421B-834A-C8E67EED5318}"/>
              </a:ext>
            </a:extLst>
          </p:cNvPr>
          <p:cNvGrpSpPr/>
          <p:nvPr/>
        </p:nvGrpSpPr>
        <p:grpSpPr>
          <a:xfrm>
            <a:off x="5363574" y="3948313"/>
            <a:ext cx="2294263" cy="324452"/>
            <a:chOff x="3883048" y="1386737"/>
            <a:chExt cx="2294263" cy="324452"/>
          </a:xfrm>
        </p:grpSpPr>
        <p:cxnSp>
          <p:nvCxnSpPr>
            <p:cNvPr id="24" name="꺾인 연결선 5">
              <a:extLst>
                <a:ext uri="{FF2B5EF4-FFF2-40B4-BE49-F238E27FC236}">
                  <a16:creationId xmlns:a16="http://schemas.microsoft.com/office/drawing/2014/main" id="{8AA61A83-8AD3-4A37-891A-7092D80D7B71}"/>
                </a:ext>
              </a:extLst>
            </p:cNvPr>
            <p:cNvCxnSpPr>
              <a:stCxn id="27" idx="4"/>
              <a:endCxn id="26" idx="0"/>
            </p:cNvCxnSpPr>
            <p:nvPr/>
          </p:nvCxnSpPr>
          <p:spPr>
            <a:xfrm flipV="1">
              <a:off x="4003093" y="1446758"/>
              <a:ext cx="2054173" cy="204407"/>
            </a:xfrm>
            <a:prstGeom prst="bentConnector3">
              <a:avLst>
                <a:gd name="adj1" fmla="val 69784"/>
              </a:avLst>
            </a:prstGeom>
            <a:ln w="28575" cmpd="sng">
              <a:solidFill>
                <a:srgbClr val="6BDC7E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A2E6134-3C4D-4BE8-A73D-856F06B32D19}"/>
                </a:ext>
              </a:extLst>
            </p:cNvPr>
            <p:cNvGrpSpPr/>
            <p:nvPr/>
          </p:nvGrpSpPr>
          <p:grpSpPr>
            <a:xfrm rot="16200000">
              <a:off x="4867954" y="401831"/>
              <a:ext cx="324452" cy="2294263"/>
              <a:chOff x="2848520" y="2882702"/>
              <a:chExt cx="324452" cy="229426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FE4D43A-0A0A-4E13-B69C-219A867B9512}"/>
                  </a:ext>
                </a:extLst>
              </p:cNvPr>
              <p:cNvSpPr/>
              <p:nvPr/>
            </p:nvSpPr>
            <p:spPr>
              <a:xfrm>
                <a:off x="3052927" y="5056920"/>
                <a:ext cx="120045" cy="12004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BDC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white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6193A78-4595-4F63-B071-45872B4C4838}"/>
                  </a:ext>
                </a:extLst>
              </p:cNvPr>
              <p:cNvSpPr/>
              <p:nvPr/>
            </p:nvSpPr>
            <p:spPr>
              <a:xfrm>
                <a:off x="2848520" y="2882702"/>
                <a:ext cx="120045" cy="12004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BDC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D129DF7-C176-4D19-91D3-B5E39171E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875" y="3604792"/>
            <a:ext cx="617047" cy="1169343"/>
          </a:xfrm>
          <a:prstGeom prst="rect">
            <a:avLst/>
          </a:prstGeom>
          <a:noFill/>
          <a:ln w="38100">
            <a:solidFill>
              <a:srgbClr val="6BDC7E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18505FC-20E4-4FAF-A5F7-C2D58A0193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41"/>
          <a:stretch/>
        </p:blipFill>
        <p:spPr>
          <a:xfrm>
            <a:off x="3982874" y="2302013"/>
            <a:ext cx="617047" cy="1159806"/>
          </a:xfrm>
          <a:prstGeom prst="rect">
            <a:avLst/>
          </a:prstGeom>
          <a:noFill/>
          <a:ln w="38100">
            <a:solidFill>
              <a:srgbClr val="02C3B2"/>
            </a:solidFill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4ED72A-6455-4146-8F79-6140EFEA495A}"/>
              </a:ext>
            </a:extLst>
          </p:cNvPr>
          <p:cNvSpPr/>
          <p:nvPr/>
        </p:nvSpPr>
        <p:spPr>
          <a:xfrm>
            <a:off x="6438651" y="4532812"/>
            <a:ext cx="188897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kumimoji="0" lang="ko-KR" altLang="en-US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Arduino, </a:t>
            </a:r>
            <a:r>
              <a:rPr kumimoji="0" lang="en-US" altLang="ko-KR" sz="14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pixabay</a:t>
            </a:r>
            <a:r>
              <a:rPr kumimoji="0" lang="en-US" altLang="ko-KR" sz="14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4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0B0D8-0D7F-41E5-AF5F-955B11FD2955}"/>
              </a:ext>
            </a:extLst>
          </p:cNvPr>
          <p:cNvSpPr txBox="1"/>
          <p:nvPr/>
        </p:nvSpPr>
        <p:spPr bwMode="auto">
          <a:xfrm>
            <a:off x="222908" y="60382"/>
            <a:ext cx="2055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B49F-9B11-4154-8489-F2827033FD74}"/>
              </a:ext>
            </a:extLst>
          </p:cNvPr>
          <p:cNvSpPr txBox="1"/>
          <p:nvPr/>
        </p:nvSpPr>
        <p:spPr bwMode="auto">
          <a:xfrm>
            <a:off x="547018" y="638846"/>
            <a:ext cx="532112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아두이노의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인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Atmega328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F77F445-C1D7-4688-91E6-858462C9E1B6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Atmega328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GPIO </a:t>
            </a:r>
            <a:r>
              <a:rPr lang="ko-KR" altLang="en-US" sz="2000" spc="0" dirty="0">
                <a:solidFill>
                  <a:schemeClr val="tx1"/>
                </a:solidFill>
              </a:rPr>
              <a:t>레지스터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21065-3D47-442C-B306-EBA8C628F2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5F5D2F-5C33-418B-87E8-C7EA8B99FF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F5F144-3D4A-4EFA-88CC-9040C088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2" y="1779662"/>
            <a:ext cx="4132151" cy="1872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706006-9B1C-4E30-8575-B70B89E18816}"/>
              </a:ext>
            </a:extLst>
          </p:cNvPr>
          <p:cNvSpPr txBox="1"/>
          <p:nvPr/>
        </p:nvSpPr>
        <p:spPr bwMode="auto">
          <a:xfrm>
            <a:off x="366477" y="3813640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Atmega328 datasheet P.100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0C2011-BF88-4FF8-BE18-09887FE4D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223642"/>
            <a:ext cx="4653371" cy="1068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6F363-BCCD-468C-A9E6-ED13BC9C41C6}"/>
              </a:ext>
            </a:extLst>
          </p:cNvPr>
          <p:cNvSpPr txBox="1"/>
          <p:nvPr/>
        </p:nvSpPr>
        <p:spPr bwMode="auto">
          <a:xfrm>
            <a:off x="4932040" y="3855874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Atmega328 datasheet P.624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035CC1F-400F-41A1-BFE4-38CD3689A376}"/>
              </a:ext>
            </a:extLst>
          </p:cNvPr>
          <p:cNvSpPr txBox="1">
            <a:spLocks/>
          </p:cNvSpPr>
          <p:nvPr/>
        </p:nvSpPr>
        <p:spPr>
          <a:xfrm>
            <a:off x="547018" y="4215914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IDE</a:t>
            </a:r>
            <a:r>
              <a:rPr lang="ko-KR" altLang="en-US" sz="1800" spc="0" dirty="0">
                <a:solidFill>
                  <a:schemeClr val="tx1"/>
                </a:solidFill>
              </a:rPr>
              <a:t>상에서 </a:t>
            </a:r>
            <a:r>
              <a:rPr lang="en-US" altLang="ko-KR" sz="1800" spc="0" dirty="0">
                <a:solidFill>
                  <a:schemeClr val="tx1"/>
                </a:solidFill>
              </a:rPr>
              <a:t>DDRB</a:t>
            </a:r>
            <a:r>
              <a:rPr lang="ko-KR" altLang="en-US" sz="1800" spc="0" dirty="0">
                <a:solidFill>
                  <a:schemeClr val="tx1"/>
                </a:solidFill>
              </a:rPr>
              <a:t>레지스터와 </a:t>
            </a:r>
            <a:r>
              <a:rPr lang="en-US" altLang="ko-KR" sz="1800" spc="0" dirty="0">
                <a:solidFill>
                  <a:schemeClr val="tx1"/>
                </a:solidFill>
              </a:rPr>
              <a:t>PORTB </a:t>
            </a:r>
            <a:r>
              <a:rPr lang="ko-KR" altLang="en-US" sz="1800" spc="0" dirty="0">
                <a:solidFill>
                  <a:schemeClr val="tx1"/>
                </a:solidFill>
              </a:rPr>
              <a:t>레지스터를 직접 제어하여 </a:t>
            </a:r>
            <a:r>
              <a:rPr lang="en-US" altLang="ko-KR" sz="1800" spc="0" dirty="0">
                <a:solidFill>
                  <a:schemeClr val="tx1"/>
                </a:solidFill>
              </a:rPr>
              <a:t>D13</a:t>
            </a:r>
            <a:r>
              <a:rPr lang="ko-KR" altLang="en-US" sz="1800" spc="0" dirty="0">
                <a:solidFill>
                  <a:schemeClr val="tx1"/>
                </a:solidFill>
              </a:rPr>
              <a:t>번 </a:t>
            </a:r>
            <a:r>
              <a:rPr lang="en-US" altLang="ko-KR" sz="1800" spc="0" dirty="0">
                <a:solidFill>
                  <a:schemeClr val="tx1"/>
                </a:solidFill>
              </a:rPr>
              <a:t>LED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0.5</a:t>
            </a:r>
            <a:r>
              <a:rPr lang="ko-KR" altLang="en-US" sz="1800" spc="0" dirty="0">
                <a:solidFill>
                  <a:schemeClr val="tx1"/>
                </a:solidFill>
              </a:rPr>
              <a:t>초 단위로 </a:t>
            </a:r>
            <a:r>
              <a:rPr lang="en-US" altLang="ko-KR" sz="1800" spc="0" dirty="0">
                <a:solidFill>
                  <a:schemeClr val="tx1"/>
                </a:solidFill>
              </a:rPr>
              <a:t>blink</a:t>
            </a:r>
            <a:r>
              <a:rPr lang="ko-KR" altLang="en-US" sz="18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ATmega328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GPIO </a:t>
            </a:r>
            <a:r>
              <a:rPr lang="ko-KR" altLang="en-US" sz="1800" spc="0" dirty="0">
                <a:solidFill>
                  <a:schemeClr val="tx1"/>
                </a:solidFill>
              </a:rPr>
              <a:t>레지스터와 </a:t>
            </a: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GPIO</a:t>
            </a:r>
            <a:r>
              <a:rPr lang="ko-KR" altLang="en-US" sz="1800" spc="0" dirty="0">
                <a:solidFill>
                  <a:schemeClr val="tx1"/>
                </a:solidFill>
              </a:rPr>
              <a:t>의 레지스터를 비슷한 구조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D3F21-BCAA-4595-B8FA-A4B20F88D22B}"/>
              </a:ext>
            </a:extLst>
          </p:cNvPr>
          <p:cNvSpPr txBox="1"/>
          <p:nvPr/>
        </p:nvSpPr>
        <p:spPr bwMode="auto">
          <a:xfrm>
            <a:off x="222908" y="60382"/>
            <a:ext cx="20553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4FDFA-98E6-4E3C-BABC-F59BCA4E3B27}"/>
              </a:ext>
            </a:extLst>
          </p:cNvPr>
          <p:cNvSpPr txBox="1"/>
          <p:nvPr/>
        </p:nvSpPr>
        <p:spPr bwMode="auto">
          <a:xfrm>
            <a:off x="547018" y="638846"/>
            <a:ext cx="532112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스케치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4398D-0CFB-46C0-8B12-FFC511FE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0C9B7E-ABB8-4A10-BEB1-FE088B35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8" y="1399219"/>
            <a:ext cx="3089501" cy="2815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3172AC-63F5-4B8D-84AD-CF865C00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91630"/>
            <a:ext cx="3220307" cy="26279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2C099D-6572-4068-9B46-8AD50CC56257}"/>
              </a:ext>
            </a:extLst>
          </p:cNvPr>
          <p:cNvSpPr/>
          <p:nvPr/>
        </p:nvSpPr>
        <p:spPr bwMode="auto">
          <a:xfrm>
            <a:off x="5076056" y="3040636"/>
            <a:ext cx="2664296" cy="144016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9E0FE6-1569-49EB-B9D6-47A46CC2ED56}"/>
              </a:ext>
            </a:extLst>
          </p:cNvPr>
          <p:cNvSpPr/>
          <p:nvPr/>
        </p:nvSpPr>
        <p:spPr bwMode="auto">
          <a:xfrm>
            <a:off x="5076056" y="3569688"/>
            <a:ext cx="2664296" cy="144016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895F74D-74D6-465F-9B98-9094BEA6C06B}"/>
              </a:ext>
            </a:extLst>
          </p:cNvPr>
          <p:cNvSpPr/>
          <p:nvPr/>
        </p:nvSpPr>
        <p:spPr bwMode="auto">
          <a:xfrm>
            <a:off x="4125506" y="2859782"/>
            <a:ext cx="662518" cy="504056"/>
          </a:xfrm>
          <a:prstGeom prst="rightArrow">
            <a:avLst/>
          </a:prstGeom>
          <a:solidFill>
            <a:srgbClr val="00BEED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07A7AF-09B3-47A9-B308-141F4247F52C}"/>
              </a:ext>
            </a:extLst>
          </p:cNvPr>
          <p:cNvGrpSpPr/>
          <p:nvPr/>
        </p:nvGrpSpPr>
        <p:grpSpPr>
          <a:xfrm>
            <a:off x="539751" y="1557338"/>
            <a:ext cx="3024137" cy="3115544"/>
            <a:chOff x="539752" y="1557338"/>
            <a:chExt cx="3587186" cy="3115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10DB3E-ACA6-4164-8C7E-A40588A3E081}"/>
                </a:ext>
              </a:extLst>
            </p:cNvPr>
            <p:cNvSpPr/>
            <p:nvPr/>
          </p:nvSpPr>
          <p:spPr bwMode="auto">
            <a:xfrm>
              <a:off x="539752" y="1557338"/>
              <a:ext cx="3587186" cy="3115544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>
                  <a:lumMod val="65000"/>
                </a:schemeClr>
              </a:bgClr>
            </a:patt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/>
              <a:r>
                <a:rPr lang="en-US" altLang="ko-KR" sz="16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STM32F429ZI pinout</a:t>
              </a:r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2F2BBE-B3AB-490B-A775-A05A13C4FA88}"/>
                </a:ext>
              </a:extLst>
            </p:cNvPr>
            <p:cNvSpPr/>
            <p:nvPr/>
          </p:nvSpPr>
          <p:spPr bwMode="auto">
            <a:xfrm>
              <a:off x="1920928" y="3579862"/>
              <a:ext cx="274808" cy="35182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>
                <a:solidFill>
                  <a:schemeClr val="tx1"/>
                </a:solidFill>
              </a:rPr>
              <a:t>GPIO </a:t>
            </a:r>
            <a:r>
              <a:rPr lang="ko-KR" altLang="en-US" sz="2000" spc="0">
                <a:solidFill>
                  <a:schemeClr val="tx1"/>
                </a:solidFill>
              </a:rPr>
              <a:t>핀들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2291D917-588D-45BD-9568-48AEBA1FA0FA}"/>
              </a:ext>
            </a:extLst>
          </p:cNvPr>
          <p:cNvSpPr txBox="1">
            <a:spLocks/>
          </p:cNvSpPr>
          <p:nvPr/>
        </p:nvSpPr>
        <p:spPr>
          <a:xfrm>
            <a:off x="3743472" y="2179644"/>
            <a:ext cx="47525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>
                <a:solidFill>
                  <a:schemeClr val="tx1"/>
                </a:solidFill>
              </a:rPr>
              <a:t>STM32F429ZI </a:t>
            </a:r>
            <a:r>
              <a:rPr lang="ko-KR" altLang="en-US" sz="1800" spc="0">
                <a:solidFill>
                  <a:schemeClr val="tx1"/>
                </a:solidFill>
              </a:rPr>
              <a:t>는 </a:t>
            </a:r>
            <a:br>
              <a:rPr lang="en-US" altLang="ko-KR" sz="1800" spc="0">
                <a:solidFill>
                  <a:schemeClr val="tx1"/>
                </a:solidFill>
              </a:rPr>
            </a:br>
            <a:r>
              <a:rPr lang="ko-KR" altLang="en-US" sz="1800" spc="0">
                <a:solidFill>
                  <a:schemeClr val="tx1"/>
                </a:solidFill>
              </a:rPr>
              <a:t>총 </a:t>
            </a:r>
            <a:r>
              <a:rPr lang="en-US" altLang="ko-KR" sz="1800" spc="0">
                <a:solidFill>
                  <a:schemeClr val="tx1"/>
                </a:solidFill>
              </a:rPr>
              <a:t>144</a:t>
            </a:r>
            <a:r>
              <a:rPr lang="ko-KR" altLang="en-US" sz="1800" spc="0">
                <a:solidFill>
                  <a:schemeClr val="tx1"/>
                </a:solidFill>
              </a:rPr>
              <a:t>개의 핀을 가지고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94AA2-7CBD-4457-B5C1-012B70AC9B2F}"/>
              </a:ext>
            </a:extLst>
          </p:cNvPr>
          <p:cNvSpPr/>
          <p:nvPr/>
        </p:nvSpPr>
        <p:spPr bwMode="auto">
          <a:xfrm>
            <a:off x="601200" y="1616400"/>
            <a:ext cx="2890680" cy="27324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9C14D4-CCCB-4F30-9C3E-B12F80834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632600"/>
            <a:ext cx="2792133" cy="2700000"/>
          </a:xfrm>
          <a:prstGeom prst="rect">
            <a:avLst/>
          </a:prstGeom>
        </p:spPr>
      </p:pic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61EBE5D8-7110-4319-A376-CB852083AFD1}"/>
              </a:ext>
            </a:extLst>
          </p:cNvPr>
          <p:cNvSpPr/>
          <p:nvPr/>
        </p:nvSpPr>
        <p:spPr bwMode="auto">
          <a:xfrm>
            <a:off x="4044285" y="2958070"/>
            <a:ext cx="4654170" cy="869675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r"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E3F2335B-862A-4524-AA30-A39E24EAE6E1}"/>
              </a:ext>
            </a:extLst>
          </p:cNvPr>
          <p:cNvSpPr/>
          <p:nvPr/>
        </p:nvSpPr>
        <p:spPr bwMode="auto">
          <a:xfrm>
            <a:off x="3657894" y="3124141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58BD-A25A-441C-9EC8-F4676ED63D0E}"/>
              </a:ext>
            </a:extLst>
          </p:cNvPr>
          <p:cNvSpPr txBox="1"/>
          <p:nvPr/>
        </p:nvSpPr>
        <p:spPr bwMode="auto">
          <a:xfrm>
            <a:off x="4498698" y="3081268"/>
            <a:ext cx="36679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핀이름이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시작하는 모든 핀들은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GPIO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사용 가능</a:t>
            </a:r>
          </a:p>
          <a:p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72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23210-F73B-446B-BCD5-5849E04F3FD9}"/>
              </a:ext>
            </a:extLst>
          </p:cNvPr>
          <p:cNvSpPr/>
          <p:nvPr/>
        </p:nvSpPr>
        <p:spPr bwMode="auto">
          <a:xfrm>
            <a:off x="546723" y="1557337"/>
            <a:ext cx="3161181" cy="294731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65000"/>
              </a:schemeClr>
            </a:bgClr>
          </a:patt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/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F0336E-41E8-416F-91A3-59F1AB4B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0" y="1616400"/>
            <a:ext cx="3054809" cy="284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5450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GPIO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>
                <a:solidFill>
                  <a:schemeClr val="tx1"/>
                </a:solidFill>
              </a:rPr>
              <a:t>GPIO </a:t>
            </a:r>
            <a:r>
              <a:rPr lang="ko-KR" altLang="en-US" sz="2000" spc="0">
                <a:solidFill>
                  <a:schemeClr val="tx1"/>
                </a:solidFill>
              </a:rPr>
              <a:t>핀들</a:t>
            </a:r>
            <a:endParaRPr lang="en-US" altLang="ko-KR" sz="2000" spc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07004A-11EB-4AC5-BD53-C5BB1BB0D7D6}"/>
              </a:ext>
            </a:extLst>
          </p:cNvPr>
          <p:cNvGrpSpPr/>
          <p:nvPr/>
        </p:nvGrpSpPr>
        <p:grpSpPr>
          <a:xfrm>
            <a:off x="3759905" y="1576306"/>
            <a:ext cx="4969935" cy="1224138"/>
            <a:chOff x="4283230" y="2371612"/>
            <a:chExt cx="4611858" cy="1224138"/>
          </a:xfrm>
        </p:grpSpPr>
        <p:sp>
          <p:nvSpPr>
            <p:cNvPr id="22" name="양쪽 대괄호 21">
              <a:extLst>
                <a:ext uri="{FF2B5EF4-FFF2-40B4-BE49-F238E27FC236}">
                  <a16:creationId xmlns:a16="http://schemas.microsoft.com/office/drawing/2014/main" id="{57C58180-01DB-41BE-AC19-C9E1308DAC39}"/>
                </a:ext>
              </a:extLst>
            </p:cNvPr>
            <p:cNvSpPr/>
            <p:nvPr/>
          </p:nvSpPr>
          <p:spPr bwMode="auto">
            <a:xfrm rot="5400000">
              <a:off x="5977091" y="677754"/>
              <a:ext cx="1224135" cy="4611858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wrap="none" lIns="648000" tIns="0" bIns="0"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r>
                <a:rPr lang="en-US" altLang="ko-KR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</a:t>
              </a:r>
              <a:r>
                <a: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 하나의 포트로 </a:t>
              </a:r>
              <a:r>
                <a:rPr lang="en-US" altLang="ko-KR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0~15</a:t>
              </a:r>
              <a:r>
                <a: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번까지 총 </a:t>
              </a:r>
              <a:r>
                <a:rPr lang="en-US" altLang="ko-KR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r>
                <a:rPr lang="ko-KR" altLang="en-US" sz="16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핀으로 구성</a:t>
              </a: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순서도: 문서 22">
              <a:extLst>
                <a:ext uri="{FF2B5EF4-FFF2-40B4-BE49-F238E27FC236}">
                  <a16:creationId xmlns:a16="http://schemas.microsoft.com/office/drawing/2014/main" id="{35E2861C-9DA2-4D6F-B09A-63A6F844846C}"/>
                </a:ext>
              </a:extLst>
            </p:cNvPr>
            <p:cNvSpPr/>
            <p:nvPr/>
          </p:nvSpPr>
          <p:spPr bwMode="auto">
            <a:xfrm>
              <a:off x="4283967" y="2371612"/>
              <a:ext cx="4610307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676E03-24A7-46C6-A4B1-F773B36BC555}"/>
              </a:ext>
            </a:extLst>
          </p:cNvPr>
          <p:cNvSpPr/>
          <p:nvPr/>
        </p:nvSpPr>
        <p:spPr bwMode="auto">
          <a:xfrm>
            <a:off x="577985" y="1616400"/>
            <a:ext cx="3056107" cy="2844387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67FE9386-1839-49F2-95D2-8BF4D5106CAF}"/>
              </a:ext>
            </a:extLst>
          </p:cNvPr>
          <p:cNvSpPr txBox="1">
            <a:spLocks/>
          </p:cNvSpPr>
          <p:nvPr/>
        </p:nvSpPr>
        <p:spPr>
          <a:xfrm>
            <a:off x="4303748" y="3000506"/>
            <a:ext cx="3912930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600" spc="0" dirty="0">
                <a:solidFill>
                  <a:schemeClr val="tx1"/>
                </a:solidFill>
              </a:rPr>
              <a:t>이와 같은 방식으로 </a:t>
            </a:r>
            <a:br>
              <a:rPr lang="en-US" altLang="ko-KR" sz="1600" spc="0" dirty="0">
                <a:solidFill>
                  <a:schemeClr val="tx1"/>
                </a:solidFill>
              </a:rPr>
            </a:br>
            <a:r>
              <a:rPr lang="en-US" altLang="ko-KR" sz="1600" spc="0" dirty="0">
                <a:solidFill>
                  <a:schemeClr val="tx1"/>
                </a:solidFill>
              </a:rPr>
              <a:t>PA</a:t>
            </a:r>
            <a:r>
              <a:rPr lang="ko-KR" altLang="en-US" sz="1600" spc="0" dirty="0">
                <a:solidFill>
                  <a:schemeClr val="tx1"/>
                </a:solidFill>
              </a:rPr>
              <a:t>포트부터 </a:t>
            </a:r>
            <a:r>
              <a:rPr lang="en-US" altLang="ko-KR" sz="1600" spc="0" dirty="0">
                <a:solidFill>
                  <a:schemeClr val="tx1"/>
                </a:solidFill>
              </a:rPr>
              <a:t>PH</a:t>
            </a:r>
            <a:r>
              <a:rPr lang="ko-KR" altLang="en-US" sz="1600" spc="0" dirty="0">
                <a:solidFill>
                  <a:schemeClr val="tx1"/>
                </a:solidFill>
              </a:rPr>
              <a:t>포트까지 있음</a:t>
            </a:r>
            <a:endParaRPr lang="en-US" altLang="ko-KR" sz="1600" spc="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BA48CD-E866-4333-8E31-640653789831}"/>
              </a:ext>
            </a:extLst>
          </p:cNvPr>
          <p:cNvSpPr/>
          <p:nvPr/>
        </p:nvSpPr>
        <p:spPr bwMode="auto">
          <a:xfrm>
            <a:off x="915268" y="3500057"/>
            <a:ext cx="772308" cy="277409"/>
          </a:xfrm>
          <a:prstGeom prst="roundRect">
            <a:avLst>
              <a:gd name="adj" fmla="val 50000"/>
            </a:avLst>
          </a:prstGeom>
          <a:blipFill>
            <a:blip r:embed="rId5"/>
            <a:stretch>
              <a:fillRect/>
            </a:stretch>
          </a:blipFill>
          <a:ln w="38100">
            <a:solidFill>
              <a:srgbClr val="E48E1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79B0BAF-55A9-4334-98F6-47BDA3790B9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1687576" y="1835832"/>
            <a:ext cx="2073123" cy="1802930"/>
          </a:xfrm>
          <a:prstGeom prst="bentConnector3">
            <a:avLst>
              <a:gd name="adj1" fmla="val 50000"/>
            </a:avLst>
          </a:prstGeom>
          <a:ln w="38100">
            <a:solidFill>
              <a:srgbClr val="E48E1C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1302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66088</TotalTime>
  <Words>1427</Words>
  <Application>Microsoft Office PowerPoint</Application>
  <PresentationFormat>화면 슬라이드 쇼(16:9)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나눔고딕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5288</cp:revision>
  <cp:lastPrinted>2015-05-26T08:39:57Z</cp:lastPrinted>
  <dcterms:created xsi:type="dcterms:W3CDTF">2004-07-08T01:15:15Z</dcterms:created>
  <dcterms:modified xsi:type="dcterms:W3CDTF">2020-12-29T11:44:26Z</dcterms:modified>
</cp:coreProperties>
</file>