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40"/>
  </p:notesMasterIdLst>
  <p:handoutMasterIdLst>
    <p:handoutMasterId r:id="rId41"/>
  </p:handoutMasterIdLst>
  <p:sldIdLst>
    <p:sldId id="1755" r:id="rId3"/>
    <p:sldId id="1756" r:id="rId4"/>
    <p:sldId id="1326" r:id="rId5"/>
    <p:sldId id="1721" r:id="rId6"/>
    <p:sldId id="1722" r:id="rId7"/>
    <p:sldId id="1723" r:id="rId8"/>
    <p:sldId id="1725" r:id="rId9"/>
    <p:sldId id="1726" r:id="rId10"/>
    <p:sldId id="1727" r:id="rId11"/>
    <p:sldId id="1728" r:id="rId12"/>
    <p:sldId id="1729" r:id="rId13"/>
    <p:sldId id="1730" r:id="rId14"/>
    <p:sldId id="1732" r:id="rId15"/>
    <p:sldId id="1731" r:id="rId16"/>
    <p:sldId id="1733" r:id="rId17"/>
    <p:sldId id="1734" r:id="rId18"/>
    <p:sldId id="1735" r:id="rId19"/>
    <p:sldId id="1736" r:id="rId20"/>
    <p:sldId id="1737" r:id="rId21"/>
    <p:sldId id="1738" r:id="rId22"/>
    <p:sldId id="1739" r:id="rId23"/>
    <p:sldId id="1740" r:id="rId24"/>
    <p:sldId id="1741" r:id="rId25"/>
    <p:sldId id="1742" r:id="rId26"/>
    <p:sldId id="1743" r:id="rId27"/>
    <p:sldId id="1744" r:id="rId28"/>
    <p:sldId id="1745" r:id="rId29"/>
    <p:sldId id="1746" r:id="rId30"/>
    <p:sldId id="1747" r:id="rId31"/>
    <p:sldId id="1748" r:id="rId32"/>
    <p:sldId id="1749" r:id="rId33"/>
    <p:sldId id="1751" r:id="rId34"/>
    <p:sldId id="1750" r:id="rId35"/>
    <p:sldId id="1752" r:id="rId36"/>
    <p:sldId id="1673" r:id="rId37"/>
    <p:sldId id="1753" r:id="rId38"/>
    <p:sldId id="1757" r:id="rId39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7F7F7F"/>
    <a:srgbClr val="FFFFFF"/>
    <a:srgbClr val="0099FF"/>
    <a:srgbClr val="667CEC"/>
    <a:srgbClr val="E0E5FB"/>
    <a:srgbClr val="E48E1C"/>
    <a:srgbClr val="00CC99"/>
    <a:srgbClr val="CCF5E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5461" autoAdjust="0"/>
  </p:normalViewPr>
  <p:slideViewPr>
    <p:cSldViewPr>
      <p:cViewPr varScale="1">
        <p:scale>
          <a:sx n="150" d="100"/>
          <a:sy n="150" d="100"/>
        </p:scale>
        <p:origin x="228" y="120"/>
      </p:cViewPr>
      <p:guideLst/>
    </p:cSldViewPr>
  </p:slideViewPr>
  <p:outlineViewPr>
    <p:cViewPr>
      <p:scale>
        <a:sx n="33" d="100"/>
        <a:sy n="33" d="100"/>
      </p:scale>
      <p:origin x="0" y="-9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408"/>
    </p:cViewPr>
  </p:sorterViewPr>
  <p:notesViewPr>
    <p:cSldViewPr>
      <p:cViewPr varScale="1">
        <p:scale>
          <a:sx n="79" d="100"/>
          <a:sy n="79" d="100"/>
        </p:scale>
        <p:origin x="3252" y="90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2020-03-02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819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2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446276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UART</a:t>
            </a: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</a:t>
            </a:r>
            <a:r>
              <a:rPr lang="en-US" altLang="ko-KR" b="0" dirty="0">
                <a:solidFill>
                  <a:schemeClr val="tx1"/>
                </a:solidFill>
              </a:rPr>
              <a:t>UART </a:t>
            </a:r>
            <a:r>
              <a:rPr lang="ko-KR" altLang="en-US" b="0" dirty="0">
                <a:solidFill>
                  <a:schemeClr val="tx1"/>
                </a:solidFill>
              </a:rPr>
              <a:t>제어 </a:t>
            </a:r>
            <a:r>
              <a:rPr lang="en-US" altLang="ko-KR" b="0" dirty="0">
                <a:solidFill>
                  <a:schemeClr val="tx1"/>
                </a:solidFill>
              </a:rPr>
              <a:t>SW </a:t>
            </a:r>
            <a:r>
              <a:rPr lang="ko-KR" altLang="en-US" b="0" dirty="0">
                <a:solidFill>
                  <a:schemeClr val="tx1"/>
                </a:solidFill>
              </a:rPr>
              <a:t>설계하기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07. </a:t>
            </a:r>
            <a:r>
              <a:rPr lang="en-US" altLang="ko-KR" sz="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UART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제어 </a:t>
            </a:r>
            <a:r>
              <a:rPr lang="en-US" altLang="ko-KR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SW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설계</a:t>
            </a:r>
            <a:endParaRPr lang="ko-KR" altLang="en-US" sz="8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EC2160-E630-45D1-8E96-A98DA2FDFBA7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UART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 </a:t>
            </a:r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</a:t>
            </a: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5452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4" name="모서리가 둥근 직사각형 12">
            <a:extLst>
              <a:ext uri="{FF2B5EF4-FFF2-40B4-BE49-F238E27FC236}">
                <a16:creationId xmlns:a16="http://schemas.microsoft.com/office/drawing/2014/main" id="{9B47BDC5-683D-450E-8216-BF4214F882EF}"/>
              </a:ext>
            </a:extLst>
          </p:cNvPr>
          <p:cNvSpPr/>
          <p:nvPr/>
        </p:nvSpPr>
        <p:spPr bwMode="auto">
          <a:xfrm>
            <a:off x="817990" y="2607814"/>
            <a:ext cx="8075129" cy="540000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13">
            <a:extLst>
              <a:ext uri="{FF2B5EF4-FFF2-40B4-BE49-F238E27FC236}">
                <a16:creationId xmlns:a16="http://schemas.microsoft.com/office/drawing/2014/main" id="{BEF66096-761B-4E42-B254-07C16CD89B9B}"/>
              </a:ext>
            </a:extLst>
          </p:cNvPr>
          <p:cNvSpPr/>
          <p:nvPr/>
        </p:nvSpPr>
        <p:spPr bwMode="auto">
          <a:xfrm>
            <a:off x="547019" y="2607814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CA15A1-7A9A-4B2B-A8DB-298690EA6EF8}"/>
              </a:ext>
            </a:extLst>
          </p:cNvPr>
          <p:cNvSpPr/>
          <p:nvPr/>
        </p:nvSpPr>
        <p:spPr>
          <a:xfrm>
            <a:off x="2661145" y="2708537"/>
            <a:ext cx="4512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비동기방식은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물론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동기식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방식도 가능하다는 의미</a:t>
            </a:r>
          </a:p>
        </p:txBody>
      </p:sp>
    </p:spTree>
    <p:extLst>
      <p:ext uri="{BB962C8B-B14F-4D97-AF65-F5344CB8AC3E}">
        <p14:creationId xmlns:p14="http://schemas.microsoft.com/office/powerpoint/2010/main" val="205054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385145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9CD65B-F6C2-4177-B989-25131EFBD113}"/>
              </a:ext>
            </a:extLst>
          </p:cNvPr>
          <p:cNvGrpSpPr/>
          <p:nvPr/>
        </p:nvGrpSpPr>
        <p:grpSpPr>
          <a:xfrm>
            <a:off x="5676899" y="2104601"/>
            <a:ext cx="3217631" cy="1619280"/>
            <a:chOff x="4932363" y="2158134"/>
            <a:chExt cx="3962168" cy="1619280"/>
          </a:xfrm>
        </p:grpSpPr>
        <p:sp>
          <p:nvSpPr>
            <p:cNvPr id="15" name="양쪽 대괄호 14">
              <a:extLst>
                <a:ext uri="{FF2B5EF4-FFF2-40B4-BE49-F238E27FC236}">
                  <a16:creationId xmlns:a16="http://schemas.microsoft.com/office/drawing/2014/main" id="{3234971D-94B5-414F-B098-EE4937B43B63}"/>
                </a:ext>
              </a:extLst>
            </p:cNvPr>
            <p:cNvSpPr/>
            <p:nvPr/>
          </p:nvSpPr>
          <p:spPr bwMode="auto">
            <a:xfrm rot="5400000">
              <a:off x="6103820" y="986703"/>
              <a:ext cx="1619277" cy="3962145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667CE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포트를 사용할 때 선택할 수 있는 핀을 녹색으로 표시함</a:t>
              </a:r>
            </a:p>
          </p:txBody>
        </p:sp>
        <p:sp>
          <p:nvSpPr>
            <p:cNvPr id="16" name="순서도: 문서 15">
              <a:extLst>
                <a:ext uri="{FF2B5EF4-FFF2-40B4-BE49-F238E27FC236}">
                  <a16:creationId xmlns:a16="http://schemas.microsoft.com/office/drawing/2014/main" id="{76DA362E-F7F1-47E2-98B5-0493B5A3F7BB}"/>
                </a:ext>
              </a:extLst>
            </p:cNvPr>
            <p:cNvSpPr/>
            <p:nvPr/>
          </p:nvSpPr>
          <p:spPr bwMode="auto">
            <a:xfrm>
              <a:off x="4932363" y="2158134"/>
              <a:ext cx="3960812" cy="519051"/>
            </a:xfrm>
            <a:prstGeom prst="flowChartDocument">
              <a:avLst/>
            </a:prstGeom>
            <a:solidFill>
              <a:srgbClr val="667CE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latinLnBrk="0"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 사용 핀</a:t>
              </a:r>
            </a:p>
          </p:txBody>
        </p:sp>
      </p:grpSp>
      <p:pic>
        <p:nvPicPr>
          <p:cNvPr id="17" name="그림 16" descr="전자기기, 회로, 사진, 앉아있는이(가) 표시된 사진&#10;&#10;자동 생성된 설명">
            <a:extLst>
              <a:ext uri="{FF2B5EF4-FFF2-40B4-BE49-F238E27FC236}">
                <a16:creationId xmlns:a16="http://schemas.microsoft.com/office/drawing/2014/main" id="{903C488F-30D1-490E-9F0E-05C504F9A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0" y="2052000"/>
            <a:ext cx="2831629" cy="282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52D811-25D2-4BCF-8004-0BD962E0347E}"/>
              </a:ext>
            </a:extLst>
          </p:cNvPr>
          <p:cNvSpPr txBox="1"/>
          <p:nvPr/>
        </p:nvSpPr>
        <p:spPr bwMode="auto">
          <a:xfrm>
            <a:off x="2285895" y="3867894"/>
            <a:ext cx="8563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</a:t>
            </a:r>
            <a:b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LQFP144</a:t>
            </a:r>
            <a:endParaRPr lang="ko-KR" altLang="en-US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00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UART </a:t>
            </a:r>
            <a:r>
              <a:rPr lang="ko-KR" altLang="en-US" sz="2000" spc="0">
                <a:solidFill>
                  <a:schemeClr val="tx1"/>
                </a:solidFill>
              </a:rPr>
              <a:t>연결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FD66C7F2-2924-4533-971F-1FFF04B7051F}"/>
              </a:ext>
            </a:extLst>
          </p:cNvPr>
          <p:cNvSpPr/>
          <p:nvPr/>
        </p:nvSpPr>
        <p:spPr bwMode="auto">
          <a:xfrm>
            <a:off x="547018" y="1554480"/>
            <a:ext cx="8346157" cy="573814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lvl="0" latinLnBrk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925438-E4E2-4671-9B26-5958D0F0BF08}"/>
              </a:ext>
            </a:extLst>
          </p:cNvPr>
          <p:cNvSpPr/>
          <p:nvPr/>
        </p:nvSpPr>
        <p:spPr bwMode="auto">
          <a:xfrm>
            <a:off x="682991" y="2296126"/>
            <a:ext cx="3803410" cy="57269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AD1402-66F0-49E8-ABF1-EF566C6BD934}"/>
              </a:ext>
            </a:extLst>
          </p:cNvPr>
          <p:cNvSpPr/>
          <p:nvPr/>
        </p:nvSpPr>
        <p:spPr bwMode="auto">
          <a:xfrm>
            <a:off x="4947603" y="2300680"/>
            <a:ext cx="3803410" cy="57269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MCU 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</a:t>
            </a: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3AEAF8A3-03E1-4851-B147-C80167AD4968}"/>
              </a:ext>
            </a:extLst>
          </p:cNvPr>
          <p:cNvSpPr/>
          <p:nvPr/>
        </p:nvSpPr>
        <p:spPr>
          <a:xfrm>
            <a:off x="682991" y="2937405"/>
            <a:ext cx="3889009" cy="584775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STM32F103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USB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인터페이스로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연결됨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5B68F0-B0BA-40E2-AFA0-C71D980F20AD}"/>
              </a:ext>
            </a:extLst>
          </p:cNvPr>
          <p:cNvCxnSpPr/>
          <p:nvPr/>
        </p:nvCxnSpPr>
        <p:spPr>
          <a:xfrm>
            <a:off x="4717002" y="2372688"/>
            <a:ext cx="0" cy="17281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7503AA70-45CB-4554-AA6D-DB8C3638B86D}"/>
              </a:ext>
            </a:extLst>
          </p:cNvPr>
          <p:cNvSpPr/>
          <p:nvPr/>
        </p:nvSpPr>
        <p:spPr>
          <a:xfrm>
            <a:off x="4947603" y="2937405"/>
            <a:ext cx="4330445" cy="1077218"/>
          </a:xfrm>
          <a:prstGeom prst="bracketPair">
            <a:avLst>
              <a:gd name="adj" fmla="val 0"/>
            </a:avLst>
          </a:prstGeom>
          <a:noFill/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36000" rtlCol="0" anchor="t">
            <a:spAutoFit/>
          </a:bodyPr>
          <a:lstStyle/>
          <a:p>
            <a:pPr marL="1905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USART3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인터페이스를 사용하여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STLK_TX, STLK_RX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라인으로 </a:t>
            </a:r>
            <a:r>
              <a:rPr lang="en-US" altLang="ko-KR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파트의 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STM32F103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6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인터페이스로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94683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UART </a:t>
            </a:r>
            <a:r>
              <a:rPr lang="ko-KR" altLang="en-US" sz="2000" spc="0">
                <a:solidFill>
                  <a:schemeClr val="tx1"/>
                </a:solidFill>
              </a:rPr>
              <a:t>연결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9B47BDC5-683D-450E-8216-BF4214F882EF}"/>
              </a:ext>
            </a:extLst>
          </p:cNvPr>
          <p:cNvSpPr/>
          <p:nvPr/>
        </p:nvSpPr>
        <p:spPr bwMode="auto">
          <a:xfrm>
            <a:off x="817990" y="2607814"/>
            <a:ext cx="8075129" cy="540000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BEF66096-761B-4E42-B254-07C16CD89B9B}"/>
              </a:ext>
            </a:extLst>
          </p:cNvPr>
          <p:cNvSpPr/>
          <p:nvPr/>
        </p:nvSpPr>
        <p:spPr bwMode="auto">
          <a:xfrm>
            <a:off x="547019" y="2607814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A15A1-7A9A-4B2B-A8DB-298690EA6EF8}"/>
              </a:ext>
            </a:extLst>
          </p:cNvPr>
          <p:cNvSpPr/>
          <p:nvPr/>
        </p:nvSpPr>
        <p:spPr>
          <a:xfrm>
            <a:off x="1077378" y="2708537"/>
            <a:ext cx="76803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500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STM32F103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USB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데이터로 변환하여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넘겨주는 구조</a:t>
            </a:r>
          </a:p>
        </p:txBody>
      </p:sp>
    </p:spTree>
    <p:extLst>
      <p:ext uri="{BB962C8B-B14F-4D97-AF65-F5344CB8AC3E}">
        <p14:creationId xmlns:p14="http://schemas.microsoft.com/office/powerpoint/2010/main" val="279040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>
                <a:solidFill>
                  <a:schemeClr val="tx1"/>
                </a:solidFill>
              </a:rPr>
              <a:t>UART </a:t>
            </a:r>
            <a:r>
              <a:rPr lang="ko-KR" altLang="en-US" sz="2000" spc="0">
                <a:solidFill>
                  <a:schemeClr val="tx1"/>
                </a:solidFill>
              </a:rPr>
              <a:t>연결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18775" y="2304446"/>
            <a:ext cx="8501743" cy="2067504"/>
            <a:chOff x="301284" y="2750549"/>
            <a:chExt cx="8501743" cy="2067504"/>
          </a:xfrm>
        </p:grpSpPr>
        <p:sp>
          <p:nvSpPr>
            <p:cNvPr id="18" name="직사각형 17"/>
            <p:cNvSpPr/>
            <p:nvPr/>
          </p:nvSpPr>
          <p:spPr>
            <a:xfrm>
              <a:off x="3662421" y="3119881"/>
              <a:ext cx="1968759" cy="169817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U2 STM32F103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1284" y="3119881"/>
              <a:ext cx="1968759" cy="169817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U8 STM32F429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2270043" y="3695269"/>
              <a:ext cx="1392378" cy="0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394451" y="3325937"/>
              <a:ext cx="1169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8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STLK_TX</a:t>
              </a:r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94451" y="3968967"/>
              <a:ext cx="1169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8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STLK_RX</a:t>
              </a:r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2270043" y="4454159"/>
              <a:ext cx="1392378" cy="0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260782" y="4226952"/>
              <a:ext cx="1169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600" b="1" dirty="0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USART3</a:t>
              </a:r>
              <a:endParaRPr lang="ko-KR" altLang="en-US" sz="16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5664831" y="4417273"/>
              <a:ext cx="1169437" cy="0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26" name="직사각형 25"/>
            <p:cNvSpPr/>
            <p:nvPr/>
          </p:nvSpPr>
          <p:spPr>
            <a:xfrm>
              <a:off x="6834268" y="3119881"/>
              <a:ext cx="1968759" cy="169817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Host PC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20342" y="2750549"/>
              <a:ext cx="881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8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USB</a:t>
              </a:r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3742" y="2867574"/>
              <a:ext cx="881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8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70377" y="4153633"/>
              <a:ext cx="1494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latinLnBrk="1"/>
              <a:r>
                <a:rPr lang="en-US" altLang="ko-KR" sz="1600" b="1" dirty="0">
                  <a:solidFill>
                    <a:srgbClr val="FFC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USB to UART</a:t>
              </a:r>
              <a:endParaRPr lang="ko-KR" altLang="en-US" sz="1600" b="1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육각형 30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2113337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76892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회로도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35" y="1772426"/>
            <a:ext cx="4618679" cy="3181201"/>
          </a:xfrm>
          <a:prstGeom prst="rect">
            <a:avLst/>
          </a:prstGeom>
        </p:spPr>
      </p:pic>
      <p:sp>
        <p:nvSpPr>
          <p:cNvPr id="35" name="육각형 3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425980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파트의 </a:t>
            </a: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회로도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오각형 1"/>
          <p:cNvSpPr/>
          <p:nvPr/>
        </p:nvSpPr>
        <p:spPr bwMode="auto">
          <a:xfrm>
            <a:off x="611560" y="4601712"/>
            <a:ext cx="1376675" cy="297554"/>
          </a:xfrm>
          <a:prstGeom prst="homePlate">
            <a:avLst/>
          </a:prstGeom>
          <a:solidFill>
            <a:srgbClr val="FFC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STLK_RX</a:t>
            </a:r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오각형 38"/>
          <p:cNvSpPr/>
          <p:nvPr/>
        </p:nvSpPr>
        <p:spPr bwMode="auto">
          <a:xfrm rot="10800000">
            <a:off x="590778" y="4247897"/>
            <a:ext cx="1376675" cy="297554"/>
          </a:xfrm>
          <a:prstGeom prst="homePlate">
            <a:avLst/>
          </a:prstGeom>
          <a:solidFill>
            <a:srgbClr val="FFC00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endParaRPr lang="ko-KR" altLang="en-US" sz="16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5477" y="4227934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/>
            <a:r>
              <a:rPr lang="en-US" altLang="ko-KR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STLK_TX</a:t>
            </a:r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06337" y="4206333"/>
            <a:ext cx="1543407" cy="720304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B266B4-3550-42CD-9307-B892F67EDEB5}"/>
              </a:ext>
            </a:extLst>
          </p:cNvPr>
          <p:cNvGrpSpPr/>
          <p:nvPr/>
        </p:nvGrpSpPr>
        <p:grpSpPr>
          <a:xfrm>
            <a:off x="5676899" y="2161389"/>
            <a:ext cx="3217631" cy="2182798"/>
            <a:chOff x="4932363" y="1308204"/>
            <a:chExt cx="3962168" cy="2182798"/>
          </a:xfrm>
        </p:grpSpPr>
        <p:sp>
          <p:nvSpPr>
            <p:cNvPr id="49" name="양쪽 대괄호 48">
              <a:extLst>
                <a:ext uri="{FF2B5EF4-FFF2-40B4-BE49-F238E27FC236}">
                  <a16:creationId xmlns:a16="http://schemas.microsoft.com/office/drawing/2014/main" id="{E060121A-F82F-49FE-871D-5E0C3747EE8B}"/>
                </a:ext>
              </a:extLst>
            </p:cNvPr>
            <p:cNvSpPr/>
            <p:nvPr/>
          </p:nvSpPr>
          <p:spPr bwMode="auto">
            <a:xfrm rot="5400000">
              <a:off x="5822061" y="418532"/>
              <a:ext cx="2182795" cy="3962145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E48E1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U2 STM32F103CBT6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STLK_RX, SLTK_TX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라는 이름으로 연결되어 있음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순서도: 문서 49">
              <a:extLst>
                <a:ext uri="{FF2B5EF4-FFF2-40B4-BE49-F238E27FC236}">
                  <a16:creationId xmlns:a16="http://schemas.microsoft.com/office/drawing/2014/main" id="{A9EB0AB1-5996-456A-B8E5-B162992E34DF}"/>
                </a:ext>
              </a:extLst>
            </p:cNvPr>
            <p:cNvSpPr/>
            <p:nvPr/>
          </p:nvSpPr>
          <p:spPr bwMode="auto">
            <a:xfrm>
              <a:off x="4932363" y="1308204"/>
              <a:ext cx="3960812" cy="519051"/>
            </a:xfrm>
            <a:prstGeom prst="flowChartDocumen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latinLnBrk="0"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ST-Link </a:t>
              </a:r>
              <a:r>
                <a:rPr lang="ko-KR" altLang="en-US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42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회로도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5" name="육각형 3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425980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MCU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파트의 </a:t>
            </a: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회로도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97" y="2163980"/>
            <a:ext cx="4729923" cy="271262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85393" y="3540636"/>
            <a:ext cx="1543407" cy="720304"/>
            <a:chOff x="506337" y="4206333"/>
            <a:chExt cx="1543407" cy="720304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506337" y="4206333"/>
              <a:ext cx="1543407" cy="7203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오각형 1"/>
            <p:cNvSpPr/>
            <p:nvPr/>
          </p:nvSpPr>
          <p:spPr bwMode="auto">
            <a:xfrm>
              <a:off x="611560" y="4601712"/>
              <a:ext cx="1376675" cy="297554"/>
            </a:xfrm>
            <a:prstGeom prst="homePlate">
              <a:avLst/>
            </a:prstGeom>
            <a:solidFill>
              <a:srgbClr val="FFC00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STLK_TX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오각형 38"/>
            <p:cNvSpPr/>
            <p:nvPr/>
          </p:nvSpPr>
          <p:spPr bwMode="auto">
            <a:xfrm rot="10800000">
              <a:off x="590778" y="4247897"/>
              <a:ext cx="1376675" cy="297554"/>
            </a:xfrm>
            <a:prstGeom prst="homePlate">
              <a:avLst/>
            </a:prstGeom>
            <a:solidFill>
              <a:srgbClr val="FFC00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endParaRPr lang="ko-KR" altLang="en-US" sz="16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68264" y="4227934"/>
              <a:ext cx="91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STLK_RX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266B4-3550-42CD-9307-B892F67EDEB5}"/>
              </a:ext>
            </a:extLst>
          </p:cNvPr>
          <p:cNvGrpSpPr/>
          <p:nvPr/>
        </p:nvGrpSpPr>
        <p:grpSpPr>
          <a:xfrm>
            <a:off x="5676899" y="2161389"/>
            <a:ext cx="3217631" cy="2182798"/>
            <a:chOff x="4932363" y="1308204"/>
            <a:chExt cx="3962168" cy="2182798"/>
          </a:xfrm>
        </p:grpSpPr>
        <p:sp>
          <p:nvSpPr>
            <p:cNvPr id="17" name="양쪽 대괄호 16">
              <a:extLst>
                <a:ext uri="{FF2B5EF4-FFF2-40B4-BE49-F238E27FC236}">
                  <a16:creationId xmlns:a16="http://schemas.microsoft.com/office/drawing/2014/main" id="{E060121A-F82F-49FE-871D-5E0C3747EE8B}"/>
                </a:ext>
              </a:extLst>
            </p:cNvPr>
            <p:cNvSpPr/>
            <p:nvPr/>
          </p:nvSpPr>
          <p:spPr bwMode="auto">
            <a:xfrm rot="5400000">
              <a:off x="5822061" y="418532"/>
              <a:ext cx="2182795" cy="3962145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667CE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U8 STM32F429ZI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</a:t>
              </a:r>
              <a:b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STLK_RX, SLTK_TX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라는 이름으로 연결되어 있음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순서도: 문서 17">
              <a:extLst>
                <a:ext uri="{FF2B5EF4-FFF2-40B4-BE49-F238E27FC236}">
                  <a16:creationId xmlns:a16="http://schemas.microsoft.com/office/drawing/2014/main" id="{A9EB0AB1-5996-456A-B8E5-B162992E34DF}"/>
                </a:ext>
              </a:extLst>
            </p:cNvPr>
            <p:cNvSpPr/>
            <p:nvPr/>
          </p:nvSpPr>
          <p:spPr bwMode="auto">
            <a:xfrm>
              <a:off x="4932363" y="1308204"/>
              <a:ext cx="3960812" cy="519051"/>
            </a:xfrm>
            <a:prstGeom prst="flowChartDocument">
              <a:avLst/>
            </a:prstGeom>
            <a:solidFill>
              <a:srgbClr val="667CE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latinLnBrk="0"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MCU </a:t>
              </a:r>
              <a:r>
                <a:rPr lang="ko-KR" altLang="en-US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85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회로도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9B47BDC5-683D-450E-8216-BF4214F882EF}"/>
              </a:ext>
            </a:extLst>
          </p:cNvPr>
          <p:cNvSpPr/>
          <p:nvPr/>
        </p:nvSpPr>
        <p:spPr bwMode="auto">
          <a:xfrm>
            <a:off x="817990" y="2607814"/>
            <a:ext cx="8075129" cy="540000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3">
            <a:extLst>
              <a:ext uri="{FF2B5EF4-FFF2-40B4-BE49-F238E27FC236}">
                <a16:creationId xmlns:a16="http://schemas.microsoft.com/office/drawing/2014/main" id="{BEF66096-761B-4E42-B254-07C16CD89B9B}"/>
              </a:ext>
            </a:extLst>
          </p:cNvPr>
          <p:cNvSpPr/>
          <p:nvPr/>
        </p:nvSpPr>
        <p:spPr bwMode="auto">
          <a:xfrm>
            <a:off x="547019" y="2607814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CA15A1-7A9A-4B2B-A8DB-298690EA6EF8}"/>
              </a:ext>
            </a:extLst>
          </p:cNvPr>
          <p:cNvSpPr/>
          <p:nvPr/>
        </p:nvSpPr>
        <p:spPr>
          <a:xfrm>
            <a:off x="1077378" y="2708537"/>
            <a:ext cx="76803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STM32F429ZI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PD8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핀은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USART3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TXD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핀으로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PD9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핀은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USART3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RXD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핀으로 사용됨</a:t>
            </a:r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77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보드와 </a:t>
            </a:r>
            <a:r>
              <a:rPr lang="en-US" altLang="ko-KR" sz="2000" spc="0" dirty="0">
                <a:solidFill>
                  <a:schemeClr val="tx1"/>
                </a:solidFill>
              </a:rPr>
              <a:t>PC</a:t>
            </a:r>
            <a:r>
              <a:rPr lang="ko-KR" altLang="en-US" sz="2000" spc="0" dirty="0">
                <a:solidFill>
                  <a:schemeClr val="tx1"/>
                </a:solidFill>
              </a:rPr>
              <a:t>의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603B9CF-F6C1-4422-9CC3-0559C2B0878F}"/>
              </a:ext>
            </a:extLst>
          </p:cNvPr>
          <p:cNvSpPr txBox="1">
            <a:spLocks/>
          </p:cNvSpPr>
          <p:nvPr/>
        </p:nvSpPr>
        <p:spPr>
          <a:xfrm>
            <a:off x="539751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Nucleo-F429 </a:t>
            </a:r>
            <a:r>
              <a:rPr lang="ko-KR" altLang="en-US" sz="1800" spc="0" dirty="0">
                <a:solidFill>
                  <a:schemeClr val="tx1"/>
                </a:solidFill>
              </a:rPr>
              <a:t>보드를 </a:t>
            </a:r>
            <a:r>
              <a:rPr lang="en-US" altLang="ko-KR" sz="1800" spc="0" dirty="0">
                <a:solidFill>
                  <a:schemeClr val="tx1"/>
                </a:solidFill>
              </a:rPr>
              <a:t>USB </a:t>
            </a:r>
            <a:r>
              <a:rPr lang="ko-KR" altLang="en-US" sz="1800" spc="0" dirty="0">
                <a:solidFill>
                  <a:schemeClr val="tx1"/>
                </a:solidFill>
              </a:rPr>
              <a:t>커넥터로 </a:t>
            </a:r>
            <a:r>
              <a:rPr lang="en-US" altLang="ko-KR" sz="1800" spc="0" dirty="0">
                <a:solidFill>
                  <a:schemeClr val="tx1"/>
                </a:solidFill>
              </a:rPr>
              <a:t>PC</a:t>
            </a:r>
            <a:r>
              <a:rPr lang="ko-KR" altLang="en-US" sz="1800" spc="0" dirty="0">
                <a:solidFill>
                  <a:schemeClr val="tx1"/>
                </a:solidFill>
              </a:rPr>
              <a:t>와 연결하면 등록정보에 다음과 같은 인터페이스가 추가됨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포트에 </a:t>
            </a:r>
            <a:r>
              <a:rPr lang="en-US" altLang="ko-KR" sz="1800" spc="0" dirty="0">
                <a:solidFill>
                  <a:schemeClr val="tx1"/>
                </a:solidFill>
              </a:rPr>
              <a:t>STMicroelectronics </a:t>
            </a:r>
            <a:r>
              <a:rPr lang="en-US" altLang="ko-KR" sz="1800" spc="0" dirty="0" err="1">
                <a:solidFill>
                  <a:schemeClr val="tx1"/>
                </a:solidFill>
              </a:rPr>
              <a:t>STLink</a:t>
            </a:r>
            <a:r>
              <a:rPr lang="en-US" altLang="ko-KR" sz="1800" spc="0" dirty="0">
                <a:solidFill>
                  <a:schemeClr val="tx1"/>
                </a:solidFill>
              </a:rPr>
              <a:t> Virtual COM Port</a:t>
            </a:r>
            <a:r>
              <a:rPr lang="ko-KR" altLang="en-US" sz="1800" spc="0" dirty="0">
                <a:solidFill>
                  <a:schemeClr val="tx1"/>
                </a:solidFill>
              </a:rPr>
              <a:t>라는 이름의 </a:t>
            </a:r>
            <a:r>
              <a:rPr lang="en-US" altLang="ko-KR" sz="1800" spc="0" dirty="0">
                <a:solidFill>
                  <a:schemeClr val="tx1"/>
                </a:solidFill>
              </a:rPr>
              <a:t>UART </a:t>
            </a:r>
            <a:r>
              <a:rPr lang="ko-KR" altLang="en-US" sz="1800" spc="0" dirty="0">
                <a:solidFill>
                  <a:schemeClr val="tx1"/>
                </a:solidFill>
              </a:rPr>
              <a:t>포트가 생성됨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COM</a:t>
            </a:r>
            <a:r>
              <a:rPr lang="ko-KR" altLang="en-US" sz="1800" spc="0" dirty="0">
                <a:solidFill>
                  <a:schemeClr val="tx1"/>
                </a:solidFill>
              </a:rPr>
              <a:t>의 번호는 자동으로 할당됨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81" y="3857503"/>
            <a:ext cx="3909976" cy="103053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324373" y="4215731"/>
            <a:ext cx="2920035" cy="385192"/>
            <a:chOff x="4031442" y="2222964"/>
            <a:chExt cx="4217904" cy="385192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4031442" y="2415560"/>
              <a:ext cx="205272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61114" y="2222964"/>
              <a:ext cx="2088232" cy="38519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ko-KR" sz="20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endPara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육각형 15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2121969" y="3322094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</a:t>
            </a:r>
          </a:p>
        </p:txBody>
      </p:sp>
    </p:spTree>
    <p:extLst>
      <p:ext uri="{BB962C8B-B14F-4D97-AF65-F5344CB8AC3E}">
        <p14:creationId xmlns:p14="http://schemas.microsoft.com/office/powerpoint/2010/main" val="39941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Nucleo-F429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보드의 </a:t>
            </a:r>
            <a:r>
              <a:rPr lang="en-US" altLang="ko-KR" sz="2200" b="1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Nucleo-F429 </a:t>
            </a:r>
            <a:r>
              <a:rPr lang="ko-KR" altLang="en-US" sz="2000" spc="0">
                <a:solidFill>
                  <a:schemeClr val="tx1"/>
                </a:solidFill>
              </a:rPr>
              <a:t>보드와 </a:t>
            </a:r>
            <a:r>
              <a:rPr lang="en-US" altLang="ko-KR" sz="2000" spc="0" dirty="0">
                <a:solidFill>
                  <a:schemeClr val="tx1"/>
                </a:solidFill>
              </a:rPr>
              <a:t>PC</a:t>
            </a:r>
            <a:r>
              <a:rPr lang="ko-KR" altLang="en-US" sz="2000" spc="0" dirty="0">
                <a:solidFill>
                  <a:schemeClr val="tx1"/>
                </a:solidFill>
              </a:rPr>
              <a:t>의 연결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81" y="2109438"/>
            <a:ext cx="3909976" cy="1030536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324373" y="2467666"/>
            <a:ext cx="2920035" cy="385192"/>
            <a:chOff x="4031442" y="2222964"/>
            <a:chExt cx="4217904" cy="385192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4031442" y="2415560"/>
              <a:ext cx="205272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61114" y="2222964"/>
              <a:ext cx="2088232" cy="38519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ko-KR" sz="20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</a:t>
              </a:r>
              <a:endPara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6" name="육각형 25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2121969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 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EB9806-80F2-418E-83C7-C9EEF2D4CBAD}"/>
              </a:ext>
            </a:extLst>
          </p:cNvPr>
          <p:cNvSpPr/>
          <p:nvPr/>
        </p:nvSpPr>
        <p:spPr bwMode="auto">
          <a:xfrm>
            <a:off x="3028858" y="3481275"/>
            <a:ext cx="3660959" cy="1080120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288000" rtlCol="0" anchor="t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이와 같은 연결은 </a:t>
            </a:r>
            <a:r>
              <a:rPr lang="en-US" altLang="ko-KR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ST-Link </a:t>
            </a:r>
            <a:r>
              <a:rPr lang="ko-KR" altLang="en-US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파트의 </a:t>
            </a:r>
            <a:r>
              <a:rPr lang="en-US" altLang="ko-KR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STM32F103</a:t>
            </a:r>
            <a:r>
              <a:rPr lang="ko-KR" altLang="en-US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br>
              <a:rPr lang="en-US" altLang="ko-KR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USB CDC device </a:t>
            </a:r>
            <a:r>
              <a:rPr lang="ko-KR" altLang="en-US" sz="1800" b="1" dirty="0">
                <a:solidFill>
                  <a:srgbClr val="CC66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프로토콜이 올라가 있기 때문임</a:t>
            </a:r>
            <a:endParaRPr lang="en-US" altLang="ko-KR" sz="1800" b="1" dirty="0">
              <a:solidFill>
                <a:srgbClr val="CC66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4CC4A72-3BFB-4217-8403-37FC884B5F56}"/>
              </a:ext>
            </a:extLst>
          </p:cNvPr>
          <p:cNvSpPr/>
          <p:nvPr/>
        </p:nvSpPr>
        <p:spPr bwMode="auto">
          <a:xfrm flipV="1">
            <a:off x="4579127" y="3435846"/>
            <a:ext cx="244333" cy="17037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35138-9154-4179-ACF9-EE4CF21A43DC}"/>
              </a:ext>
            </a:extLst>
          </p:cNvPr>
          <p:cNvSpPr/>
          <p:nvPr/>
        </p:nvSpPr>
        <p:spPr>
          <a:xfrm>
            <a:off x="2396530" y="1059582"/>
            <a:ext cx="6120680" cy="93574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구조와 관련 레지스터를 설명할 수 있다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 소프트웨어를 설계하고 테스트할 수 있다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1E516C-D00D-46C5-8224-0DC93D240BA4}"/>
              </a:ext>
            </a:extLst>
          </p:cNvPr>
          <p:cNvSpPr/>
          <p:nvPr/>
        </p:nvSpPr>
        <p:spPr>
          <a:xfrm>
            <a:off x="2396530" y="3219822"/>
            <a:ext cx="4614267" cy="93574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</a:p>
          <a:p>
            <a:pPr marL="171450" indent="-171450" algn="l">
              <a:spcAft>
                <a:spcPts val="600"/>
              </a:spcAft>
              <a:buFont typeface="나눔고딕" panose="020D0604000000000000" pitchFamily="50" charset="-127"/>
              <a:buChar char="▶"/>
            </a:pP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 </a:t>
            </a: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설계하기</a:t>
            </a:r>
          </a:p>
        </p:txBody>
      </p:sp>
    </p:spTree>
    <p:extLst>
      <p:ext uri="{BB962C8B-B14F-4D97-AF65-F5344CB8AC3E}">
        <p14:creationId xmlns:p14="http://schemas.microsoft.com/office/powerpoint/2010/main" val="69642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블록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5" name="육각형 1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209681" y="1574029"/>
            <a:ext cx="3672408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50" y="1996687"/>
            <a:ext cx="2820319" cy="303933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5680773" y="2289760"/>
            <a:ext cx="450302" cy="1177404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071746" y="2726298"/>
            <a:ext cx="450302" cy="304328"/>
          </a:xfrm>
          <a:prstGeom prst="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A4CC4A72-3BFB-4217-8403-37FC884B5F56}"/>
              </a:ext>
            </a:extLst>
          </p:cNvPr>
          <p:cNvSpPr/>
          <p:nvPr/>
        </p:nvSpPr>
        <p:spPr bwMode="auto">
          <a:xfrm rot="5400000" flipV="1">
            <a:off x="5011460" y="3343067"/>
            <a:ext cx="323575" cy="24819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B266B4-3550-42CD-9307-B892F67EDEB5}"/>
              </a:ext>
            </a:extLst>
          </p:cNvPr>
          <p:cNvGrpSpPr/>
          <p:nvPr/>
        </p:nvGrpSpPr>
        <p:grpSpPr>
          <a:xfrm>
            <a:off x="547018" y="2155383"/>
            <a:ext cx="4152421" cy="2299988"/>
            <a:chOff x="4932363" y="1308204"/>
            <a:chExt cx="3962168" cy="2299988"/>
          </a:xfrm>
        </p:grpSpPr>
        <p:sp>
          <p:nvSpPr>
            <p:cNvPr id="35" name="양쪽 대괄호 34">
              <a:extLst>
                <a:ext uri="{FF2B5EF4-FFF2-40B4-BE49-F238E27FC236}">
                  <a16:creationId xmlns:a16="http://schemas.microsoft.com/office/drawing/2014/main" id="{E060121A-F82F-49FE-871D-5E0C3747EE8B}"/>
                </a:ext>
              </a:extLst>
            </p:cNvPr>
            <p:cNvSpPr/>
            <p:nvPr/>
          </p:nvSpPr>
          <p:spPr bwMode="auto">
            <a:xfrm rot="5400000">
              <a:off x="5763467" y="477127"/>
              <a:ext cx="2299984" cy="3962145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E48E1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TX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RX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SW_RX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IRDA_OUT</a:t>
              </a: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A9EB0AB1-5996-456A-B8E5-B162992E34DF}"/>
                </a:ext>
              </a:extLst>
            </p:cNvPr>
            <p:cNvSpPr/>
            <p:nvPr/>
          </p:nvSpPr>
          <p:spPr bwMode="auto">
            <a:xfrm>
              <a:off x="4932363" y="1308204"/>
              <a:ext cx="3960812" cy="519051"/>
            </a:xfrm>
            <a:prstGeom prst="flowChartDocumen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latinLnBrk="0"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ko-KR" altLang="en-US" sz="18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외부핀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6267" y="2779182"/>
            <a:ext cx="1797599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IRDA_IN</a:t>
            </a:r>
          </a:p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RTS</a:t>
            </a:r>
          </a:p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CTS</a:t>
            </a:r>
          </a:p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CK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2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블록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209681" y="1574029"/>
            <a:ext cx="3672408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50" y="1996687"/>
            <a:ext cx="2820319" cy="303933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5508104" y="2211710"/>
            <a:ext cx="495332" cy="21812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TX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A4CC4A72-3BFB-4217-8403-37FC884B5F56}"/>
              </a:ext>
            </a:extLst>
          </p:cNvPr>
          <p:cNvSpPr/>
          <p:nvPr/>
        </p:nvSpPr>
        <p:spPr bwMode="auto">
          <a:xfrm rot="5400000" flipV="1">
            <a:off x="5011460" y="3343067"/>
            <a:ext cx="323575" cy="24819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4403" y="1944460"/>
            <a:ext cx="3960812" cy="1344792"/>
            <a:chOff x="704403" y="2714400"/>
            <a:chExt cx="3960812" cy="1627198"/>
          </a:xfrm>
        </p:grpSpPr>
        <p:sp>
          <p:nvSpPr>
            <p:cNvPr id="27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3433150"/>
              <a:ext cx="3960812" cy="829193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ko-KR" altLang="en-US" sz="1800" spc="0" dirty="0" err="1">
                  <a:solidFill>
                    <a:schemeClr val="tx1"/>
                  </a:solidFill>
                </a:rPr>
                <a:t>송신핀</a:t>
              </a:r>
              <a:endParaRPr lang="ko-KR" altLang="en-US" sz="1800" spc="0" dirty="0">
                <a:solidFill>
                  <a:schemeClr val="tx1"/>
                </a:solidFill>
              </a:endParaRPr>
            </a:p>
          </p:txBody>
        </p:sp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704403" y="2714400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2714400"/>
              <a:ext cx="3960812" cy="566659"/>
            </a:xfrm>
            <a:prstGeom prst="rect">
              <a:avLst/>
            </a:prstGeom>
            <a:solidFill>
              <a:srgbClr val="E48E1C">
                <a:alpha val="20000"/>
              </a:srgbClr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rgbClr val="E48E1C"/>
                  </a:solidFill>
                </a:rPr>
                <a:t>TX</a:t>
              </a:r>
            </a:p>
          </p:txBody>
        </p:sp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4237698" y="2714400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5508104" y="2499742"/>
            <a:ext cx="495332" cy="21812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RX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4403" y="3592831"/>
            <a:ext cx="3960812" cy="1344792"/>
            <a:chOff x="704403" y="3032784"/>
            <a:chExt cx="3960812" cy="1627198"/>
          </a:xfrm>
        </p:grpSpPr>
        <p:sp>
          <p:nvSpPr>
            <p:cNvPr id="33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3751534"/>
              <a:ext cx="3960812" cy="829193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ko-KR" altLang="en-US" sz="1800" spc="0" dirty="0" err="1">
                  <a:solidFill>
                    <a:schemeClr val="tx1"/>
                  </a:solidFill>
                </a:rPr>
                <a:t>수신핀</a:t>
              </a:r>
              <a:endParaRPr lang="ko-KR" altLang="en-US" sz="1800" spc="0" dirty="0">
                <a:solidFill>
                  <a:schemeClr val="tx1"/>
                </a:solidFill>
              </a:endParaRPr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704403" y="3032784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3032784"/>
              <a:ext cx="3960812" cy="566659"/>
            </a:xfrm>
            <a:prstGeom prst="rect">
              <a:avLst/>
            </a:prstGeom>
            <a:solidFill>
              <a:srgbClr val="667CEC">
                <a:alpha val="20000"/>
              </a:srgbClr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rgbClr val="667CEC"/>
                  </a:solidFill>
                </a:rPr>
                <a:t>RX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4237698" y="3032784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00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블록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209681" y="1574029"/>
            <a:ext cx="3672408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50" y="1996687"/>
            <a:ext cx="2820319" cy="303933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5004048" y="2571750"/>
            <a:ext cx="1413242" cy="21812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IRDA_OUT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A4CC4A72-3BFB-4217-8403-37FC884B5F56}"/>
              </a:ext>
            </a:extLst>
          </p:cNvPr>
          <p:cNvSpPr/>
          <p:nvPr/>
        </p:nvSpPr>
        <p:spPr bwMode="auto">
          <a:xfrm rot="5400000" flipV="1">
            <a:off x="5011460" y="3343067"/>
            <a:ext cx="323575" cy="24819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4403" y="2797436"/>
            <a:ext cx="3960812" cy="1344792"/>
            <a:chOff x="704403" y="2714400"/>
            <a:chExt cx="3960812" cy="1627198"/>
          </a:xfrm>
        </p:grpSpPr>
        <p:sp>
          <p:nvSpPr>
            <p:cNvPr id="27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3433150"/>
              <a:ext cx="3960812" cy="829193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ko-KR" altLang="en-US" sz="1800" spc="0" dirty="0">
                  <a:solidFill>
                    <a:schemeClr val="tx1"/>
                  </a:solidFill>
                </a:rPr>
                <a:t>적외선 통신 </a:t>
              </a:r>
              <a:r>
                <a:rPr lang="ko-KR" altLang="en-US" sz="1800" spc="0" dirty="0" err="1">
                  <a:solidFill>
                    <a:schemeClr val="tx1"/>
                  </a:solidFill>
                </a:rPr>
                <a:t>입출력핀</a:t>
              </a:r>
              <a:endParaRPr lang="ko-KR" altLang="en-US" sz="1800" spc="0" dirty="0">
                <a:solidFill>
                  <a:schemeClr val="tx1"/>
                </a:solidFill>
              </a:endParaRPr>
            </a:p>
          </p:txBody>
        </p:sp>
        <p:sp>
          <p:nvSpPr>
            <p:cNvPr id="30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2714400"/>
              <a:ext cx="3960812" cy="566659"/>
            </a:xfrm>
            <a:prstGeom prst="rect">
              <a:avLst/>
            </a:prstGeom>
            <a:solidFill>
              <a:srgbClr val="CAEDFA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rgbClr val="22BBF2"/>
                  </a:solidFill>
                </a:rPr>
                <a:t>IRDA_OUT &amp; IRDA_IN</a:t>
              </a:r>
            </a:p>
          </p:txBody>
        </p:sp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4237698" y="2714400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22BBF2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704403" y="2714400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22BBF2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5004048" y="2859782"/>
            <a:ext cx="1413242" cy="21812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IRDA_IN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84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블록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209681" y="1574029"/>
            <a:ext cx="3672408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50" y="1996687"/>
            <a:ext cx="2820319" cy="303933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5494688" y="3001702"/>
            <a:ext cx="877512" cy="21812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RTS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A4CC4A72-3BFB-4217-8403-37FC884B5F56}"/>
              </a:ext>
            </a:extLst>
          </p:cNvPr>
          <p:cNvSpPr/>
          <p:nvPr/>
        </p:nvSpPr>
        <p:spPr bwMode="auto">
          <a:xfrm rot="5400000" flipV="1">
            <a:off x="5011460" y="3343067"/>
            <a:ext cx="323575" cy="24819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494688" y="3289734"/>
            <a:ext cx="877512" cy="21812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CTS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4403" y="2787774"/>
            <a:ext cx="3960812" cy="1344792"/>
            <a:chOff x="704403" y="3032784"/>
            <a:chExt cx="3960812" cy="1627198"/>
          </a:xfrm>
        </p:grpSpPr>
        <p:sp>
          <p:nvSpPr>
            <p:cNvPr id="33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3751534"/>
              <a:ext cx="3960812" cy="829193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ko-KR" altLang="en-US" sz="1800" spc="0" dirty="0">
                  <a:solidFill>
                    <a:schemeClr val="tx1"/>
                  </a:solidFill>
                </a:rPr>
                <a:t>통신 제어용 핀</a:t>
              </a:r>
            </a:p>
          </p:txBody>
        </p:sp>
        <p:sp>
          <p:nvSpPr>
            <p:cNvPr id="35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3032784"/>
              <a:ext cx="3960812" cy="566659"/>
            </a:xfrm>
            <a:prstGeom prst="rect">
              <a:avLst/>
            </a:prstGeom>
            <a:solidFill>
              <a:srgbClr val="FCE2ED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rgbClr val="FF3399"/>
                  </a:solidFill>
                </a:rPr>
                <a:t>RTS, CTS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4237698" y="3032784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FF3399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704403" y="3032784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FF3399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73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 </a:t>
            </a:r>
            <a:r>
              <a:rPr lang="ko-KR" altLang="en-US" sz="2000" spc="0" dirty="0">
                <a:solidFill>
                  <a:schemeClr val="tx1"/>
                </a:solidFill>
              </a:rPr>
              <a:t>블록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209681" y="1574029"/>
            <a:ext cx="3672408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50" y="1996687"/>
            <a:ext cx="2820319" cy="303933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8157975" y="2803810"/>
            <a:ext cx="877512" cy="21812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CK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A4CC4A72-3BFB-4217-8403-37FC884B5F56}"/>
              </a:ext>
            </a:extLst>
          </p:cNvPr>
          <p:cNvSpPr/>
          <p:nvPr/>
        </p:nvSpPr>
        <p:spPr bwMode="auto">
          <a:xfrm rot="5400000" flipV="1">
            <a:off x="5011460" y="3343067"/>
            <a:ext cx="323575" cy="24819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4403" y="2787774"/>
            <a:ext cx="3960812" cy="1344792"/>
            <a:chOff x="704403" y="3032784"/>
            <a:chExt cx="3960812" cy="1627198"/>
          </a:xfrm>
        </p:grpSpPr>
        <p:sp>
          <p:nvSpPr>
            <p:cNvPr id="33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3751534"/>
              <a:ext cx="3960812" cy="829193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ko-KR" altLang="en-US" sz="1800" spc="0" dirty="0" err="1">
                  <a:solidFill>
                    <a:schemeClr val="tx1"/>
                  </a:solidFill>
                </a:rPr>
                <a:t>동기식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 통신을 할 때 사용되는 </a:t>
              </a:r>
              <a:r>
                <a:rPr lang="ko-KR" altLang="en-US" sz="1800" spc="0" dirty="0" err="1">
                  <a:solidFill>
                    <a:schemeClr val="tx1"/>
                  </a:solidFill>
                </a:rPr>
                <a:t>클럭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 핀</a:t>
              </a:r>
            </a:p>
          </p:txBody>
        </p:sp>
        <p:sp>
          <p:nvSpPr>
            <p:cNvPr id="35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704403" y="3032784"/>
              <a:ext cx="3960812" cy="566659"/>
            </a:xfrm>
            <a:prstGeom prst="rect">
              <a:avLst/>
            </a:prstGeom>
            <a:solidFill>
              <a:srgbClr val="CCF5EB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rgbClr val="00CC99"/>
                  </a:solidFill>
                </a:rPr>
                <a:t>CK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4237698" y="3032784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00CC99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704403" y="3032784"/>
              <a:ext cx="427513" cy="1627198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00CC99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639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Data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USART_DR</a:t>
            </a: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송수신 데이터를 직접 저장하는 레지스터로 </a:t>
            </a:r>
            <a:r>
              <a:rPr lang="en-US" altLang="ko-KR" sz="1800" spc="0" dirty="0">
                <a:solidFill>
                  <a:schemeClr val="tx1"/>
                </a:solidFill>
              </a:rPr>
              <a:t>0</a:t>
            </a:r>
            <a:r>
              <a:rPr lang="ko-KR" altLang="en-US" sz="1800" spc="0" dirty="0">
                <a:solidFill>
                  <a:schemeClr val="tx1"/>
                </a:solidFill>
              </a:rPr>
              <a:t>번 비트부터 </a:t>
            </a:r>
            <a:r>
              <a:rPr lang="en-US" altLang="ko-KR" sz="1800" spc="0" dirty="0">
                <a:solidFill>
                  <a:schemeClr val="tx1"/>
                </a:solidFill>
              </a:rPr>
              <a:t>8</a:t>
            </a:r>
            <a:r>
              <a:rPr lang="ko-KR" altLang="en-US" sz="1800" spc="0" dirty="0">
                <a:solidFill>
                  <a:schemeClr val="tx1"/>
                </a:solidFill>
              </a:rPr>
              <a:t>번 비트까지 총 </a:t>
            </a:r>
            <a:r>
              <a:rPr lang="en-US" altLang="ko-KR" sz="1800" spc="0" dirty="0">
                <a:solidFill>
                  <a:schemeClr val="tx1"/>
                </a:solidFill>
              </a:rPr>
              <a:t>9</a:t>
            </a:r>
            <a:r>
              <a:rPr lang="ko-KR" altLang="en-US" sz="1800" spc="0" dirty="0">
                <a:solidFill>
                  <a:schemeClr val="tx1"/>
                </a:solidFill>
              </a:rPr>
              <a:t>비트</a:t>
            </a:r>
            <a:r>
              <a:rPr lang="en-US" altLang="ko-KR" sz="1800" spc="0" dirty="0">
                <a:solidFill>
                  <a:schemeClr val="tx1"/>
                </a:solidFill>
              </a:rPr>
              <a:t>(DR[8:0])</a:t>
            </a:r>
            <a:r>
              <a:rPr lang="ko-KR" altLang="en-US" sz="1800" spc="0" dirty="0">
                <a:solidFill>
                  <a:schemeClr val="tx1"/>
                </a:solidFill>
              </a:rPr>
              <a:t>를 사용</a:t>
            </a: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송신데이터와 수신데이터를 모두 한 레지스터에서 처리</a:t>
            </a:r>
          </a:p>
        </p:txBody>
      </p:sp>
    </p:spTree>
    <p:extLst>
      <p:ext uri="{BB962C8B-B14F-4D97-AF65-F5344CB8AC3E}">
        <p14:creationId xmlns:p14="http://schemas.microsoft.com/office/powerpoint/2010/main" val="288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Data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8" name="육각형 17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2210429" y="1570867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USART_DR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레지스터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141" y="2103834"/>
            <a:ext cx="5541046" cy="28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62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Status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080847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USART_SR, UART 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통신의 상태를 알려주는 기능</a:t>
            </a:r>
            <a:endParaRPr lang="en-US" altLang="ko-KR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2067812"/>
            <a:ext cx="3182302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 register</a:t>
            </a:r>
          </a:p>
        </p:txBody>
      </p:sp>
    </p:spTree>
    <p:extLst>
      <p:ext uri="{BB962C8B-B14F-4D97-AF65-F5344CB8AC3E}">
        <p14:creationId xmlns:p14="http://schemas.microsoft.com/office/powerpoint/2010/main" val="85874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Status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95536" y="1561520"/>
            <a:ext cx="8640958" cy="2358980"/>
            <a:chOff x="454319" y="1561520"/>
            <a:chExt cx="5171744" cy="235898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D5DC6DB-2805-41DF-B64F-0E80A4531209}"/>
                </a:ext>
              </a:extLst>
            </p:cNvPr>
            <p:cNvGrpSpPr/>
            <p:nvPr/>
          </p:nvGrpSpPr>
          <p:grpSpPr>
            <a:xfrm>
              <a:off x="3903067" y="1561520"/>
              <a:ext cx="1632179" cy="1367508"/>
              <a:chOff x="4932039" y="3137146"/>
              <a:chExt cx="1795397" cy="13675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64C39EC-8B1E-48E3-B867-8ACA48E8D3AE}"/>
                  </a:ext>
                </a:extLst>
              </p:cNvPr>
              <p:cNvSpPr/>
              <p:nvPr/>
            </p:nvSpPr>
            <p:spPr bwMode="auto">
              <a:xfrm>
                <a:off x="4932040" y="3137147"/>
                <a:ext cx="1795396" cy="1367507"/>
              </a:xfrm>
              <a:prstGeom prst="rect">
                <a:avLst/>
              </a:prstGeom>
              <a:solidFill>
                <a:srgbClr val="EE70A3"/>
              </a:solidFill>
              <a:ln w="25400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3" eaLnBrk="0" latinLnBrk="1" hangingPunct="0">
                  <a:lnSpc>
                    <a:spcPct val="110000"/>
                  </a:lnSpc>
                  <a:buClr>
                    <a:srgbClr val="536FFF"/>
                  </a:buClr>
                </a:pPr>
                <a:endPara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" name="순서도: 문서 13">
                <a:extLst>
                  <a:ext uri="{FF2B5EF4-FFF2-40B4-BE49-F238E27FC236}">
                    <a16:creationId xmlns:a16="http://schemas.microsoft.com/office/drawing/2014/main" id="{E9BAFC2E-A31B-4506-A138-483066C98556}"/>
                  </a:ext>
                </a:extLst>
              </p:cNvPr>
              <p:cNvSpPr/>
              <p:nvPr/>
            </p:nvSpPr>
            <p:spPr bwMode="auto">
              <a:xfrm>
                <a:off x="4932039" y="3137146"/>
                <a:ext cx="1795397" cy="1018779"/>
              </a:xfrm>
              <a:prstGeom prst="flowChartDocument">
                <a:avLst/>
              </a:prstGeom>
              <a:solidFill>
                <a:srgbClr val="FFFFFF">
                  <a:alpha val="50000"/>
                </a:srgbClr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D08E30C-168E-47FA-97A1-549B32FC4ADA}"/>
                </a:ext>
              </a:extLst>
            </p:cNvPr>
            <p:cNvGrpSpPr/>
            <p:nvPr/>
          </p:nvGrpSpPr>
          <p:grpSpPr>
            <a:xfrm>
              <a:off x="2224103" y="1561520"/>
              <a:ext cx="1632179" cy="1367508"/>
              <a:chOff x="2627783" y="3137146"/>
              <a:chExt cx="1795397" cy="136750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E99BF16-9E08-43ED-B6FF-77561AD82C79}"/>
                  </a:ext>
                </a:extLst>
              </p:cNvPr>
              <p:cNvSpPr/>
              <p:nvPr/>
            </p:nvSpPr>
            <p:spPr bwMode="auto">
              <a:xfrm>
                <a:off x="2627784" y="3137147"/>
                <a:ext cx="1795396" cy="1367507"/>
              </a:xfrm>
              <a:prstGeom prst="rect">
                <a:avLst/>
              </a:prstGeom>
              <a:solidFill>
                <a:srgbClr val="667CEC"/>
              </a:solidFill>
              <a:ln w="25400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3" eaLnBrk="0" latinLnBrk="1" hangingPunct="0">
                  <a:lnSpc>
                    <a:spcPct val="110000"/>
                  </a:lnSpc>
                  <a:buClr>
                    <a:srgbClr val="536FFF"/>
                  </a:buClr>
                </a:pPr>
                <a:endPara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" name="순서도: 문서 17">
                <a:extLst>
                  <a:ext uri="{FF2B5EF4-FFF2-40B4-BE49-F238E27FC236}">
                    <a16:creationId xmlns:a16="http://schemas.microsoft.com/office/drawing/2014/main" id="{656FEF79-DF4C-44AC-B023-CBEFD4D5EFAF}"/>
                  </a:ext>
                </a:extLst>
              </p:cNvPr>
              <p:cNvSpPr/>
              <p:nvPr/>
            </p:nvSpPr>
            <p:spPr bwMode="auto">
              <a:xfrm>
                <a:off x="2627783" y="3137146"/>
                <a:ext cx="1795397" cy="1018779"/>
              </a:xfrm>
              <a:prstGeom prst="flowChartDocument">
                <a:avLst/>
              </a:prstGeom>
              <a:solidFill>
                <a:srgbClr val="FFFFFF">
                  <a:alpha val="50000"/>
                </a:srgbClr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52C919F-7F37-44F0-A01F-E0C14260184B}"/>
                </a:ext>
              </a:extLst>
            </p:cNvPr>
            <p:cNvGrpSpPr/>
            <p:nvPr/>
          </p:nvGrpSpPr>
          <p:grpSpPr>
            <a:xfrm>
              <a:off x="545139" y="1561520"/>
              <a:ext cx="1632179" cy="1367508"/>
              <a:chOff x="683567" y="3137146"/>
              <a:chExt cx="1795397" cy="136750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2F790FA-0769-4B19-8AFA-34B8D7B9A044}"/>
                  </a:ext>
                </a:extLst>
              </p:cNvPr>
              <p:cNvSpPr/>
              <p:nvPr/>
            </p:nvSpPr>
            <p:spPr bwMode="auto">
              <a:xfrm>
                <a:off x="683568" y="3137147"/>
                <a:ext cx="1795396" cy="1367507"/>
              </a:xfrm>
              <a:prstGeom prst="rect">
                <a:avLst/>
              </a:prstGeom>
              <a:solidFill>
                <a:srgbClr val="E48E1C"/>
              </a:solidFill>
              <a:ln w="25400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3"/>
                <a:endPara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순서도: 문서 21">
                <a:extLst>
                  <a:ext uri="{FF2B5EF4-FFF2-40B4-BE49-F238E27FC236}">
                    <a16:creationId xmlns:a16="http://schemas.microsoft.com/office/drawing/2014/main" id="{36A2805F-8D04-4C4C-AFD0-159BF016408B}"/>
                  </a:ext>
                </a:extLst>
              </p:cNvPr>
              <p:cNvSpPr/>
              <p:nvPr/>
            </p:nvSpPr>
            <p:spPr bwMode="auto">
              <a:xfrm>
                <a:off x="683567" y="3137146"/>
                <a:ext cx="1795397" cy="1018779"/>
              </a:xfrm>
              <a:prstGeom prst="flowChartDocument">
                <a:avLst/>
              </a:prstGeom>
              <a:solidFill>
                <a:srgbClr val="FFFFFF">
                  <a:alpha val="50000"/>
                </a:srgbClr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l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6998BD8-D600-41CA-A69B-D2A2AB6DBD9F}"/>
                  </a:ext>
                </a:extLst>
              </p:cNvPr>
              <p:cNvSpPr/>
              <p:nvPr/>
            </p:nvSpPr>
            <p:spPr>
              <a:xfrm>
                <a:off x="714336" y="3307065"/>
                <a:ext cx="1746725" cy="1083450"/>
              </a:xfrm>
              <a:prstGeom prst="rect">
                <a:avLst/>
              </a:prstGeom>
            </p:spPr>
            <p:txBody>
              <a:bodyPr wrap="none" anchor="ctr">
                <a:noAutofit/>
              </a:bodyPr>
              <a:lstStyle/>
              <a:p>
                <a:pPr marL="0" lvl="3" eaLnBrk="0" latinLnBrk="1" hangingPunct="0">
                  <a:buClr>
                    <a:srgbClr val="536FFF"/>
                  </a:buClr>
                </a:pPr>
                <a:r>
                  <a:rPr lang="en-US" altLang="ko-KR" sz="1800" b="1" u="sng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TXE (bit7)</a:t>
                </a:r>
              </a:p>
              <a:p>
                <a:pPr marL="0" lvl="3" eaLnBrk="0" latinLnBrk="1" hangingPunct="0">
                  <a:buClr>
                    <a:srgbClr val="536FFF"/>
                  </a:buClr>
                </a:pPr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0" lvl="3" eaLnBrk="0" latinLnBrk="1" hangingPunct="0">
                  <a:buClr>
                    <a:srgbClr val="536FFF"/>
                  </a:buClr>
                </a:pPr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Transmit data </a:t>
                </a:r>
                <a:b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</a:br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register empty</a:t>
                </a:r>
                <a:endParaRPr lang="ko-KR" altLang="en-US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7DE972-1C9A-450B-A514-3CA826D05C11}"/>
                </a:ext>
              </a:extLst>
            </p:cNvPr>
            <p:cNvSpPr/>
            <p:nvPr/>
          </p:nvSpPr>
          <p:spPr>
            <a:xfrm>
              <a:off x="454319" y="3181836"/>
              <a:ext cx="1706723" cy="73866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6213" indent="-176213" algn="l">
                <a:buClr>
                  <a:srgbClr val="FF9900"/>
                </a:buClr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rgbClr val="E48E1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송신 데이터 레지스터가 비어 있는지 나타냄</a:t>
              </a:r>
              <a:endParaRPr lang="en-US" altLang="ko-KR" sz="1600" b="1" dirty="0">
                <a:solidFill>
                  <a:srgbClr val="E48E1C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6213" indent="-176213" algn="l">
                <a:buClr>
                  <a:srgbClr val="FF9900"/>
                </a:buClr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rgbClr val="E48E1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600" b="1" dirty="0">
                  <a:solidFill>
                    <a:srgbClr val="E48E1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이면 데이터가 비어있음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E6C346E-C67F-4E1E-9E7B-CED36CF70FE6}"/>
                </a:ext>
              </a:extLst>
            </p:cNvPr>
            <p:cNvSpPr/>
            <p:nvPr/>
          </p:nvSpPr>
          <p:spPr>
            <a:xfrm>
              <a:off x="2249692" y="3181836"/>
              <a:ext cx="1697409" cy="73866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6213" indent="-176213" algn="l">
                <a:buClr>
                  <a:srgbClr val="667CEC"/>
                </a:buClr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rgbClr val="667CE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송신이 완료되었음을 나타냄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9C46B76-A851-4236-95AC-66A5CA24DB73}"/>
                </a:ext>
              </a:extLst>
            </p:cNvPr>
            <p:cNvSpPr/>
            <p:nvPr/>
          </p:nvSpPr>
          <p:spPr>
            <a:xfrm>
              <a:off x="3933694" y="3181836"/>
              <a:ext cx="1692369" cy="73866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176213" indent="-176213" algn="l">
                <a:buClr>
                  <a:srgbClr val="FF3399"/>
                </a:buClr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rgbClr val="EE70A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수신 데이터 레지스터의 상태를 나타냄</a:t>
              </a:r>
              <a:r>
                <a:rPr lang="en-US" altLang="ko-KR" sz="1600" b="1" dirty="0">
                  <a:solidFill>
                    <a:srgbClr val="EE70A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pPr marL="176213" indent="-176213" algn="l">
                <a:buClr>
                  <a:srgbClr val="FF3399"/>
                </a:buClr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rgbClr val="EE70A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600" b="1" dirty="0">
                  <a:solidFill>
                    <a:srgbClr val="EE70A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이면 수신할 준비가 되었음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F347100-3827-4A85-BF74-BE901D3B7FB4}"/>
                </a:ext>
              </a:extLst>
            </p:cNvPr>
            <p:cNvCxnSpPr/>
            <p:nvPr/>
          </p:nvCxnSpPr>
          <p:spPr>
            <a:xfrm flipH="1">
              <a:off x="1361228" y="2899896"/>
              <a:ext cx="1" cy="278279"/>
            </a:xfrm>
            <a:prstGeom prst="line">
              <a:avLst/>
            </a:prstGeom>
            <a:ln w="12700" cap="sq">
              <a:solidFill>
                <a:srgbClr val="E48E1C"/>
              </a:solidFill>
              <a:prstDash val="sysDot"/>
              <a:headEnd type="none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E1BE0C6-705C-477A-81DB-FDC564CFCE90}"/>
                </a:ext>
              </a:extLst>
            </p:cNvPr>
            <p:cNvCxnSpPr/>
            <p:nvPr/>
          </p:nvCxnSpPr>
          <p:spPr>
            <a:xfrm flipH="1">
              <a:off x="3040192" y="2899896"/>
              <a:ext cx="1" cy="278279"/>
            </a:xfrm>
            <a:prstGeom prst="line">
              <a:avLst/>
            </a:prstGeom>
            <a:ln w="12700" cap="sq">
              <a:solidFill>
                <a:srgbClr val="667CEC"/>
              </a:solidFill>
              <a:prstDash val="sysDot"/>
              <a:headEnd type="none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310792B-2FA9-4248-9FE0-0EDD6798BDC4}"/>
                </a:ext>
              </a:extLst>
            </p:cNvPr>
            <p:cNvCxnSpPr/>
            <p:nvPr/>
          </p:nvCxnSpPr>
          <p:spPr>
            <a:xfrm flipH="1">
              <a:off x="4719156" y="2899896"/>
              <a:ext cx="1" cy="278279"/>
            </a:xfrm>
            <a:prstGeom prst="line">
              <a:avLst/>
            </a:prstGeom>
            <a:ln w="12700" cap="sq">
              <a:solidFill>
                <a:srgbClr val="EE70A3"/>
              </a:solidFill>
              <a:prstDash val="sysDot"/>
              <a:headEnd type="none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998BD8-D600-41CA-A69B-D2A2AB6DBD9F}"/>
              </a:ext>
            </a:extLst>
          </p:cNvPr>
          <p:cNvSpPr/>
          <p:nvPr/>
        </p:nvSpPr>
        <p:spPr>
          <a:xfrm>
            <a:off x="3395249" y="1726509"/>
            <a:ext cx="2653119" cy="108345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lvl="3" eaLnBrk="0" latinLnBrk="1" hangingPunct="0">
              <a:buClr>
                <a:srgbClr val="536FFF"/>
              </a:buClr>
            </a:pPr>
            <a:r>
              <a:rPr lang="en-US" altLang="ko-KR" sz="18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TC (bit6)</a:t>
            </a:r>
          </a:p>
          <a:p>
            <a:pPr marL="0" lvl="3" eaLnBrk="0" latinLnBrk="1" hangingPunct="0">
              <a:buClr>
                <a:srgbClr val="536FFF"/>
              </a:buClr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 eaLnBrk="0" latinLnBrk="1" hangingPunct="0">
              <a:buClr>
                <a:srgbClr val="536FFF"/>
              </a:buClr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Transmission complete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998BD8-D600-41CA-A69B-D2A2AB6DBD9F}"/>
              </a:ext>
            </a:extLst>
          </p:cNvPr>
          <p:cNvSpPr/>
          <p:nvPr/>
        </p:nvSpPr>
        <p:spPr>
          <a:xfrm>
            <a:off x="6208883" y="1731439"/>
            <a:ext cx="2653119" cy="108345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lvl="3" eaLnBrk="0" latinLnBrk="1" hangingPunct="0">
              <a:buClr>
                <a:srgbClr val="536FFF"/>
              </a:buClr>
            </a:pPr>
            <a:r>
              <a:rPr lang="en-US" altLang="ko-KR" sz="18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RXNE (bit 5)</a:t>
            </a:r>
          </a:p>
          <a:p>
            <a:pPr marL="0" lvl="3" eaLnBrk="0" latinLnBrk="1" hangingPunct="0">
              <a:buClr>
                <a:srgbClr val="536FFF"/>
              </a:buClr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3" eaLnBrk="0" latinLnBrk="1" hangingPunct="0">
              <a:buClr>
                <a:srgbClr val="536FFF"/>
              </a:buClr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Read data </a:t>
            </a:r>
            <a:b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register not empty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86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Status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3" name="육각형 32">
            <a:extLst>
              <a:ext uri="{FF2B5EF4-FFF2-40B4-BE49-F238E27FC236}">
                <a16:creationId xmlns:a16="http://schemas.microsoft.com/office/drawing/2014/main" id="{5407957F-8367-4DC2-BCDE-B3A7FA20DD71}"/>
              </a:ext>
            </a:extLst>
          </p:cNvPr>
          <p:cNvSpPr/>
          <p:nvPr/>
        </p:nvSpPr>
        <p:spPr>
          <a:xfrm>
            <a:off x="2627049" y="1560954"/>
            <a:ext cx="4186092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USART_SR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레지스터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18" y="2694985"/>
            <a:ext cx="8372960" cy="1217378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639256" y="2095596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Address offset: 0x00</a:t>
            </a:r>
          </a:p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Reset value: 0x0000 00C0</a:t>
            </a:r>
            <a:endParaRPr lang="ko-KR" altLang="en-US" sz="1600" spc="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206707" y="3338656"/>
            <a:ext cx="614720" cy="33315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IDLE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6691124" y="2135295"/>
            <a:ext cx="218057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IDLE line detected</a:t>
            </a:r>
            <a:endParaRPr lang="ko-KR" altLang="en-US" sz="1600" spc="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206707" y="2234300"/>
            <a:ext cx="0" cy="106937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206707" y="2234300"/>
            <a:ext cx="370232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 bwMode="auto">
          <a:xfrm>
            <a:off x="6914195" y="3331403"/>
            <a:ext cx="614720" cy="33315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ORE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6914195" y="3664562"/>
            <a:ext cx="0" cy="54186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907429" y="4206431"/>
            <a:ext cx="252874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7253071" y="4095638"/>
            <a:ext cx="218057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Overrun error</a:t>
            </a:r>
            <a:endParaRPr lang="ko-KR" altLang="en-US" sz="16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4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6036927" y="2202998"/>
            <a:ext cx="191257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4856339" y="2202998"/>
            <a:ext cx="231421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3114484" y="2226377"/>
            <a:ext cx="231421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1994759" y="2226377"/>
            <a:ext cx="231421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32654-F636-401C-92E1-0C5432791F42}"/>
              </a:ext>
            </a:extLst>
          </p:cNvPr>
          <p:cNvSpPr/>
          <p:nvPr/>
        </p:nvSpPr>
        <p:spPr>
          <a:xfrm>
            <a:off x="1795830" y="2161188"/>
            <a:ext cx="5821288" cy="3385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Universal Asynchronous Receiver / Transmitter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3204734" y="3262481"/>
            <a:ext cx="3033924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444840-9799-4640-B293-B57C119526C1}"/>
              </a:ext>
            </a:extLst>
          </p:cNvPr>
          <p:cNvGrpSpPr/>
          <p:nvPr/>
        </p:nvGrpSpPr>
        <p:grpSpPr>
          <a:xfrm>
            <a:off x="4639048" y="2571750"/>
            <a:ext cx="165296" cy="573946"/>
            <a:chOff x="6211864" y="3008415"/>
            <a:chExt cx="165296" cy="573946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0FB6421-C611-4202-AAF5-F638E90D3A07}"/>
                </a:ext>
              </a:extLst>
            </p:cNvPr>
            <p:cNvSpPr/>
            <p:nvPr/>
          </p:nvSpPr>
          <p:spPr bwMode="auto">
            <a:xfrm flipV="1">
              <a:off x="6211864" y="323320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5DE7691E-B219-4525-A6F1-2FDE71F5EBBF}"/>
                </a:ext>
              </a:extLst>
            </p:cNvPr>
            <p:cNvSpPr/>
            <p:nvPr/>
          </p:nvSpPr>
          <p:spPr bwMode="auto">
            <a:xfrm flipV="1">
              <a:off x="6211864" y="300841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D686687-9D12-41A1-BF64-75698B65857B}"/>
                </a:ext>
              </a:extLst>
            </p:cNvPr>
            <p:cNvSpPr/>
            <p:nvPr/>
          </p:nvSpPr>
          <p:spPr bwMode="auto">
            <a:xfrm flipV="1">
              <a:off x="6211864" y="345799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33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Status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3" name="육각형 32">
            <a:extLst>
              <a:ext uri="{FF2B5EF4-FFF2-40B4-BE49-F238E27FC236}">
                <a16:creationId xmlns:a16="http://schemas.microsoft.com/office/drawing/2014/main" id="{5407957F-8367-4DC2-BCDE-B3A7FA20DD71}"/>
              </a:ext>
            </a:extLst>
          </p:cNvPr>
          <p:cNvSpPr/>
          <p:nvPr/>
        </p:nvSpPr>
        <p:spPr>
          <a:xfrm>
            <a:off x="2627049" y="1560954"/>
            <a:ext cx="4186092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USART_SR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레지스터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18" y="2694985"/>
            <a:ext cx="8372960" cy="1217378"/>
          </a:xfrm>
          <a:prstGeom prst="rect">
            <a:avLst/>
          </a:prstGeom>
        </p:spPr>
      </p:pic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639256" y="2095596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Address offset: 0x00</a:t>
            </a:r>
          </a:p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Reset value: 0x0000 00C0</a:t>
            </a:r>
            <a:endParaRPr lang="ko-KR" altLang="en-US" sz="1600" spc="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340121" y="3338656"/>
            <a:ext cx="461848" cy="33315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NF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6691124" y="1995686"/>
            <a:ext cx="234537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NF: Noise detected flag</a:t>
            </a:r>
            <a:endParaRPr lang="ko-KR" altLang="en-US" sz="1600" spc="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353846" y="2373005"/>
            <a:ext cx="0" cy="106937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 bwMode="auto">
          <a:xfrm>
            <a:off x="7864959" y="3331403"/>
            <a:ext cx="461848" cy="33315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863810" y="3542289"/>
            <a:ext cx="0" cy="49136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 bwMode="auto">
          <a:xfrm>
            <a:off x="8384022" y="3331402"/>
            <a:ext cx="461848" cy="33315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7074645" y="4033653"/>
            <a:ext cx="2412803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FE: Framing error</a:t>
            </a:r>
            <a:endParaRPr lang="ko-KR" altLang="en-US" sz="1600" spc="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8384022" y="2595187"/>
            <a:ext cx="0" cy="106937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7571045" y="2306482"/>
            <a:ext cx="234537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600" spc="0" dirty="0">
                <a:solidFill>
                  <a:schemeClr val="tx1"/>
                </a:solidFill>
              </a:rPr>
              <a:t>PE: Parity error</a:t>
            </a:r>
            <a:endParaRPr lang="ko-KR" altLang="en-US" sz="16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Baud rate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080847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endParaRPr lang="en-US" altLang="ko-KR" sz="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USART_BRR, 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통신속도인 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Baud rate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설정하는 기능</a:t>
            </a:r>
            <a:endParaRPr lang="en-US" altLang="ko-KR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2067812"/>
            <a:ext cx="3182302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Baud rate register</a:t>
            </a:r>
          </a:p>
        </p:txBody>
      </p:sp>
    </p:spTree>
    <p:extLst>
      <p:ext uri="{BB962C8B-B14F-4D97-AF65-F5344CB8AC3E}">
        <p14:creationId xmlns:p14="http://schemas.microsoft.com/office/powerpoint/2010/main" val="2792404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Baud rate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24" y="2491442"/>
            <a:ext cx="7242149" cy="1102066"/>
          </a:xfrm>
          <a:prstGeom prst="rect">
            <a:avLst/>
          </a:prstGeom>
        </p:spPr>
      </p:pic>
      <p:sp>
        <p:nvSpPr>
          <p:cNvPr id="15" name="육각형 14">
            <a:extLst>
              <a:ext uri="{FF2B5EF4-FFF2-40B4-BE49-F238E27FC236}">
                <a16:creationId xmlns:a16="http://schemas.microsoft.com/office/drawing/2014/main" id="{5407957F-8367-4DC2-BCDE-B3A7FA20DD71}"/>
              </a:ext>
            </a:extLst>
          </p:cNvPr>
          <p:cNvSpPr/>
          <p:nvPr/>
        </p:nvSpPr>
        <p:spPr>
          <a:xfrm>
            <a:off x="2627049" y="1563638"/>
            <a:ext cx="4186092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USART_SR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레지스터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648328" y="2019589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400" spc="0" dirty="0">
                <a:solidFill>
                  <a:schemeClr val="tx1"/>
                </a:solidFill>
              </a:rPr>
              <a:t>Address offset: 0x08</a:t>
            </a:r>
          </a:p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400" spc="0" dirty="0">
                <a:solidFill>
                  <a:schemeClr val="tx1"/>
                </a:solidFill>
              </a:rPr>
              <a:t>Reset value: 0x0000 0000</a:t>
            </a:r>
            <a:endParaRPr lang="ko-KR" altLang="en-US" sz="1400" spc="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179876" y="3075623"/>
            <a:ext cx="1536139" cy="29170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DIV_Mantissa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50837" y="3075623"/>
            <a:ext cx="1536139" cy="29170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DIV_Fraction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36F3B2DE-8FE3-4184-A8AF-BCE7C7C290DA}"/>
              </a:ext>
            </a:extLst>
          </p:cNvPr>
          <p:cNvSpPr txBox="1">
            <a:spLocks/>
          </p:cNvSpPr>
          <p:nvPr/>
        </p:nvSpPr>
        <p:spPr>
          <a:xfrm>
            <a:off x="601393" y="4361142"/>
            <a:ext cx="3960812" cy="514864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</p:spPr>
        <p:txBody>
          <a:bodyPr wrap="square" lIns="0" tIns="7200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ko-KR" altLang="en-US" sz="1800" spc="0" dirty="0">
                <a:solidFill>
                  <a:schemeClr val="tx1"/>
                </a:solidFill>
              </a:rPr>
              <a:t>부동 소수점 표현의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기수부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175269E-C959-4B18-B401-79B1F14884EA}"/>
              </a:ext>
            </a:extLst>
          </p:cNvPr>
          <p:cNvSpPr/>
          <p:nvPr/>
        </p:nvSpPr>
        <p:spPr>
          <a:xfrm>
            <a:off x="601393" y="3692564"/>
            <a:ext cx="427513" cy="1257250"/>
          </a:xfrm>
          <a:prstGeom prst="leftBracket">
            <a:avLst>
              <a:gd name="adj" fmla="val 0"/>
            </a:avLst>
          </a:prstGeom>
          <a:ln w="25400">
            <a:solidFill>
              <a:srgbClr val="E48E1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9D7091E5-08D1-44CD-8F64-6FD5048523E1}"/>
              </a:ext>
            </a:extLst>
          </p:cNvPr>
          <p:cNvSpPr txBox="1">
            <a:spLocks/>
          </p:cNvSpPr>
          <p:nvPr/>
        </p:nvSpPr>
        <p:spPr>
          <a:xfrm>
            <a:off x="601393" y="3692564"/>
            <a:ext cx="3960812" cy="602325"/>
          </a:xfrm>
          <a:prstGeom prst="rect">
            <a:avLst/>
          </a:prstGeom>
          <a:solidFill>
            <a:srgbClr val="E48E1C">
              <a:alpha val="20000"/>
            </a:srgbClr>
          </a:solidFill>
          <a:ln w="222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800" spc="0" dirty="0">
                <a:solidFill>
                  <a:srgbClr val="E48E1C"/>
                </a:solidFill>
              </a:rPr>
              <a:t>Mantissa</a:t>
            </a: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BCF4D6DE-F933-4C6F-B887-909BB2F7EAF7}"/>
              </a:ext>
            </a:extLst>
          </p:cNvPr>
          <p:cNvSpPr/>
          <p:nvPr/>
        </p:nvSpPr>
        <p:spPr>
          <a:xfrm flipH="1">
            <a:off x="4134691" y="3692564"/>
            <a:ext cx="427513" cy="1257250"/>
          </a:xfrm>
          <a:prstGeom prst="leftBracket">
            <a:avLst>
              <a:gd name="adj" fmla="val 0"/>
            </a:avLst>
          </a:prstGeom>
          <a:ln w="25400">
            <a:solidFill>
              <a:srgbClr val="E48E1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36F3B2DE-8FE3-4184-A8AF-BCE7C7C290DA}"/>
              </a:ext>
            </a:extLst>
          </p:cNvPr>
          <p:cNvSpPr txBox="1">
            <a:spLocks/>
          </p:cNvSpPr>
          <p:nvPr/>
        </p:nvSpPr>
        <p:spPr>
          <a:xfrm>
            <a:off x="4925567" y="4350426"/>
            <a:ext cx="3960812" cy="514864"/>
          </a:xfrm>
          <a:prstGeom prst="rect">
            <a:avLst/>
          </a:prstGeom>
          <a:solidFill>
            <a:schemeClr val="bg1"/>
          </a:solidFill>
          <a:ln w="22225">
            <a:noFill/>
            <a:miter lim="800000"/>
            <a:headEnd/>
            <a:tailEnd/>
          </a:ln>
        </p:spPr>
        <p:txBody>
          <a:bodyPr wrap="square" lIns="0" tIns="7200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ko-KR" altLang="en-US" sz="1800" spc="0" dirty="0">
                <a:solidFill>
                  <a:schemeClr val="tx1"/>
                </a:solidFill>
              </a:rPr>
              <a:t>부동 소수점 표현의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지수부를</a:t>
            </a:r>
            <a:r>
              <a:rPr lang="ko-KR" altLang="en-US" sz="1800" spc="0" dirty="0">
                <a:solidFill>
                  <a:schemeClr val="tx1"/>
                </a:solidFill>
              </a:rPr>
              <a:t> 의미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4175269E-C959-4B18-B401-79B1F14884EA}"/>
              </a:ext>
            </a:extLst>
          </p:cNvPr>
          <p:cNvSpPr/>
          <p:nvPr/>
        </p:nvSpPr>
        <p:spPr>
          <a:xfrm>
            <a:off x="4925567" y="3681848"/>
            <a:ext cx="427513" cy="1257250"/>
          </a:xfrm>
          <a:prstGeom prst="leftBracket">
            <a:avLst>
              <a:gd name="adj" fmla="val 0"/>
            </a:avLst>
          </a:prstGeom>
          <a:ln w="25400">
            <a:solidFill>
              <a:srgbClr val="E48E1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9D7091E5-08D1-44CD-8F64-6FD5048523E1}"/>
              </a:ext>
            </a:extLst>
          </p:cNvPr>
          <p:cNvSpPr txBox="1">
            <a:spLocks/>
          </p:cNvSpPr>
          <p:nvPr/>
        </p:nvSpPr>
        <p:spPr>
          <a:xfrm>
            <a:off x="4925567" y="3681848"/>
            <a:ext cx="3960812" cy="602325"/>
          </a:xfrm>
          <a:prstGeom prst="rect">
            <a:avLst/>
          </a:prstGeom>
          <a:solidFill>
            <a:srgbClr val="E0E5FB"/>
          </a:solidFill>
          <a:ln w="222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536FFF"/>
              </a:buClr>
            </a:pPr>
            <a:r>
              <a:rPr lang="en-US" altLang="ko-KR" sz="1800" spc="0" dirty="0">
                <a:solidFill>
                  <a:srgbClr val="667CEC"/>
                </a:solidFill>
              </a:rPr>
              <a:t>Fraction</a:t>
            </a:r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BCF4D6DE-F933-4C6F-B887-909BB2F7EAF7}"/>
              </a:ext>
            </a:extLst>
          </p:cNvPr>
          <p:cNvSpPr/>
          <p:nvPr/>
        </p:nvSpPr>
        <p:spPr>
          <a:xfrm flipH="1">
            <a:off x="8458865" y="3681848"/>
            <a:ext cx="427513" cy="1257250"/>
          </a:xfrm>
          <a:prstGeom prst="leftBracket">
            <a:avLst>
              <a:gd name="adj" fmla="val 0"/>
            </a:avLst>
          </a:prstGeom>
          <a:ln w="25400">
            <a:solidFill>
              <a:srgbClr val="E48E1C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60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Baud rate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9B47BDC5-683D-450E-8216-BF4214F882EF}"/>
              </a:ext>
            </a:extLst>
          </p:cNvPr>
          <p:cNvSpPr/>
          <p:nvPr/>
        </p:nvSpPr>
        <p:spPr bwMode="auto">
          <a:xfrm>
            <a:off x="817990" y="2566171"/>
            <a:ext cx="8075129" cy="869675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BEF66096-761B-4E42-B254-07C16CD89B9B}"/>
              </a:ext>
            </a:extLst>
          </p:cNvPr>
          <p:cNvSpPr/>
          <p:nvPr/>
        </p:nvSpPr>
        <p:spPr bwMode="auto">
          <a:xfrm>
            <a:off x="431600" y="2732242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CA15A1-7A9A-4B2B-A8DB-298690EA6EF8}"/>
              </a:ext>
            </a:extLst>
          </p:cNvPr>
          <p:cNvSpPr/>
          <p:nvPr/>
        </p:nvSpPr>
        <p:spPr>
          <a:xfrm>
            <a:off x="891431" y="2708537"/>
            <a:ext cx="8052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9600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, 115200 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등의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Baudrate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설정할 때 버스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클럭을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나누어 설정하는데 </a:t>
            </a:r>
            <a:b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나누어 떨어지지 않기 때문에 가장 가까운 값을 만들기 위해 부동 소수점 값으로 나누기 때문</a:t>
            </a:r>
          </a:p>
        </p:txBody>
      </p:sp>
    </p:spTree>
    <p:extLst>
      <p:ext uri="{BB962C8B-B14F-4D97-AF65-F5344CB8AC3E}">
        <p14:creationId xmlns:p14="http://schemas.microsoft.com/office/powerpoint/2010/main" val="302659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Control register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5" name="육각형 14">
            <a:extLst>
              <a:ext uri="{FF2B5EF4-FFF2-40B4-BE49-F238E27FC236}">
                <a16:creationId xmlns:a16="http://schemas.microsoft.com/office/drawing/2014/main" id="{5407957F-8367-4DC2-BCDE-B3A7FA20DD71}"/>
              </a:ext>
            </a:extLst>
          </p:cNvPr>
          <p:cNvSpPr/>
          <p:nvPr/>
        </p:nvSpPr>
        <p:spPr>
          <a:xfrm>
            <a:off x="2627049" y="2499742"/>
            <a:ext cx="4186092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USART_CR1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레지스터</a:t>
            </a:r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648328" y="2955693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400" spc="0" dirty="0">
                <a:solidFill>
                  <a:schemeClr val="tx1"/>
                </a:solidFill>
              </a:rPr>
              <a:t>Address offset: 0x0C</a:t>
            </a:r>
          </a:p>
          <a:p>
            <a:pPr algn="l">
              <a:spcBef>
                <a:spcPts val="0"/>
              </a:spcBef>
              <a:buClr>
                <a:srgbClr val="536FFF"/>
              </a:buClr>
            </a:pPr>
            <a:r>
              <a:rPr lang="en-US" altLang="ko-KR" sz="1400" spc="0" dirty="0">
                <a:solidFill>
                  <a:schemeClr val="tx1"/>
                </a:solidFill>
              </a:rPr>
              <a:t>Reset value: 0x0000 0000</a:t>
            </a:r>
            <a:endParaRPr lang="ko-KR" altLang="en-US" sz="1400" spc="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0" y="3509852"/>
            <a:ext cx="8312728" cy="1136638"/>
          </a:xfrm>
          <a:prstGeom prst="rect">
            <a:avLst/>
          </a:prstGeom>
        </p:spPr>
      </p:pic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USART_CR1, USART_CR2, USART_CR3</a:t>
            </a:r>
          </a:p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Start bit, data bit, stop bit, </a:t>
            </a:r>
            <a:r>
              <a:rPr lang="ko-KR" altLang="en-US" sz="1800" spc="0" dirty="0">
                <a:solidFill>
                  <a:schemeClr val="tx1"/>
                </a:solidFill>
              </a:rPr>
              <a:t>송수신 시작 등의 제어에 사용되는 레지스터들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AC8287-FD54-417C-B5E3-227B0E01C72C}"/>
              </a:ext>
            </a:extLst>
          </p:cNvPr>
          <p:cNvSpPr/>
          <p:nvPr/>
        </p:nvSpPr>
        <p:spPr bwMode="auto">
          <a:xfrm>
            <a:off x="6156176" y="3723878"/>
            <a:ext cx="288032" cy="216024"/>
          </a:xfrm>
          <a:prstGeom prst="rect">
            <a:avLst/>
          </a:prstGeom>
          <a:solidFill>
            <a:srgbClr val="FFFFFF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0D8725-BBFE-406F-BC1A-AE07FEC49DC3}"/>
              </a:ext>
            </a:extLst>
          </p:cNvPr>
          <p:cNvCxnSpPr/>
          <p:nvPr/>
        </p:nvCxnSpPr>
        <p:spPr>
          <a:xfrm>
            <a:off x="6084168" y="3916800"/>
            <a:ext cx="504056" cy="0"/>
          </a:xfrm>
          <a:prstGeom prst="line">
            <a:avLst/>
          </a:prstGeom>
          <a:ln w="15240">
            <a:solidFill>
              <a:srgbClr val="30303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45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7214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코딩 및 테스트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동영상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584420"/>
            <a:ext cx="408787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CubeMX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보드 선택</a:t>
            </a:r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1636901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USART3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1833507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951549" y="2719894"/>
            <a:ext cx="368334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생성</a:t>
            </a: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2719894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열어 컴파일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2916500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CE976A6-34AE-4C66-AEF4-EBA9A9689C51}"/>
              </a:ext>
            </a:extLst>
          </p:cNvPr>
          <p:cNvSpPr/>
          <p:nvPr/>
        </p:nvSpPr>
        <p:spPr bwMode="auto">
          <a:xfrm rot="5400000">
            <a:off x="566330" y="3001264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232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7214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제어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코딩 및 테스트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동영상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584420"/>
            <a:ext cx="408787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Main.c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함수에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 코드 작성</a:t>
            </a:r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1636901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컴파일 후 </a:t>
            </a:r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펌웨어를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보드에 다운로드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1833507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951549" y="2719894"/>
            <a:ext cx="368334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Teraterm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확인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CE976A6-34AE-4C66-AEF4-EBA9A9689C51}"/>
              </a:ext>
            </a:extLst>
          </p:cNvPr>
          <p:cNvSpPr/>
          <p:nvPr/>
        </p:nvSpPr>
        <p:spPr bwMode="auto">
          <a:xfrm rot="5400000">
            <a:off x="566330" y="3001264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897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7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574630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endParaRPr lang="en-US" altLang="ko-KR" sz="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범용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직렬 통신 컨트롤러</a:t>
            </a: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1574029"/>
            <a:ext cx="3182302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3425569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PC</a:t>
            </a:r>
            <a:r>
              <a:rPr lang="ko-KR" altLang="en-US" sz="1800" spc="0">
                <a:solidFill>
                  <a:schemeClr val="tx1"/>
                </a:solidFill>
              </a:rPr>
              <a:t>와 타겟 보드가 </a:t>
            </a:r>
            <a:r>
              <a:rPr lang="ko-KR" altLang="en-US" sz="1800" spc="0" dirty="0">
                <a:solidFill>
                  <a:schemeClr val="tx1"/>
                </a:solidFill>
              </a:rPr>
              <a:t>통신할 때 가장 기본으로 사용하는 통신 포트</a:t>
            </a: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RS-232, </a:t>
            </a:r>
            <a:r>
              <a:rPr lang="en-US" altLang="ko-KR" sz="1800" spc="0">
                <a:solidFill>
                  <a:schemeClr val="tx1"/>
                </a:solidFill>
              </a:rPr>
              <a:t>RS-422, RS-485</a:t>
            </a:r>
            <a:r>
              <a:rPr lang="ko-KR" altLang="en-US" sz="1800" spc="0" dirty="0">
                <a:solidFill>
                  <a:schemeClr val="tx1"/>
                </a:solidFill>
              </a:rPr>
              <a:t>와 같은 통신 표준과 함께 사용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윈도우 컴퓨터의 제어판에 </a:t>
            </a:r>
            <a:r>
              <a:rPr lang="en-US" altLang="ko-KR" sz="1800" spc="0" dirty="0">
                <a:solidFill>
                  <a:schemeClr val="tx1"/>
                </a:solidFill>
              </a:rPr>
              <a:t>COM1, COM2, COM3, COM4</a:t>
            </a:r>
            <a:r>
              <a:rPr lang="ko-KR" altLang="en-US" sz="1800" spc="0" dirty="0">
                <a:solidFill>
                  <a:schemeClr val="tx1"/>
                </a:solidFill>
              </a:rPr>
              <a:t>라는 이름의 통신 포트</a:t>
            </a:r>
          </a:p>
        </p:txBody>
      </p:sp>
    </p:spTree>
    <p:extLst>
      <p:ext uri="{BB962C8B-B14F-4D97-AF65-F5344CB8AC3E}">
        <p14:creationId xmlns:p14="http://schemas.microsoft.com/office/powerpoint/2010/main" val="380203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란</a:t>
            </a:r>
            <a:r>
              <a:rPr lang="en-US" altLang="ko-KR" sz="2000" spc="0" dirty="0">
                <a:solidFill>
                  <a:schemeClr val="tx1"/>
                </a:solidFill>
              </a:rPr>
              <a:t>?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9750" y="1543810"/>
            <a:ext cx="8360441" cy="1774862"/>
            <a:chOff x="540580" y="2131464"/>
            <a:chExt cx="4126739" cy="1774862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2652045" y="2160369"/>
              <a:ext cx="2015274" cy="1568920"/>
            </a:xfrm>
            <a:prstGeom prst="rect">
              <a:avLst/>
            </a:prstGeom>
            <a:solidFill>
              <a:srgbClr val="667CE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순서도: 문서 11"/>
            <p:cNvSpPr/>
            <p:nvPr/>
          </p:nvSpPr>
          <p:spPr bwMode="auto">
            <a:xfrm>
              <a:off x="2651388" y="2203799"/>
              <a:ext cx="2011301" cy="1397841"/>
            </a:xfrm>
            <a:prstGeom prst="flowChartDocument">
              <a:avLst/>
            </a:prstGeom>
            <a:solidFill>
              <a:srgbClr val="FFFFFF">
                <a:alpha val="2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41237" y="2157433"/>
              <a:ext cx="2015274" cy="1568920"/>
            </a:xfrm>
            <a:prstGeom prst="rect">
              <a:avLst/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순서도: 문서 13"/>
            <p:cNvSpPr/>
            <p:nvPr/>
          </p:nvSpPr>
          <p:spPr bwMode="auto">
            <a:xfrm>
              <a:off x="540580" y="2200863"/>
              <a:ext cx="2011301" cy="1397841"/>
            </a:xfrm>
            <a:prstGeom prst="flowChartDocument">
              <a:avLst/>
            </a:prstGeom>
            <a:solidFill>
              <a:srgbClr val="FFFFFF">
                <a:alpha val="2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80"/>
            <p:cNvSpPr txBox="1"/>
            <p:nvPr/>
          </p:nvSpPr>
          <p:spPr>
            <a:xfrm>
              <a:off x="2783073" y="2893599"/>
              <a:ext cx="1765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 </a:t>
              </a:r>
              <a:r>
                <a:rPr lang="ko-KR" altLang="en-US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통신등의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제한이 있어 </a:t>
              </a:r>
              <a:r>
                <a:rPr lang="ko-KR" altLang="en-US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확장성이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떨어짐</a:t>
              </a:r>
            </a:p>
          </p:txBody>
        </p:sp>
        <p:sp>
          <p:nvSpPr>
            <p:cNvPr id="16" name="TextBox 29"/>
            <p:cNvSpPr txBox="1"/>
            <p:nvPr/>
          </p:nvSpPr>
          <p:spPr>
            <a:xfrm>
              <a:off x="656934" y="2890663"/>
              <a:ext cx="17655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많은 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CPU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PC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등에 기본 장착되어 있어 호환성이 좋음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39"/>
            <p:cNvSpPr txBox="1"/>
            <p:nvPr/>
          </p:nvSpPr>
          <p:spPr>
            <a:xfrm>
              <a:off x="1133499" y="2131464"/>
              <a:ext cx="797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kumimoji="0" lang="ko-KR" altLang="en-US" sz="20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장점</a:t>
              </a:r>
              <a:endParaRPr kumimoji="0" lang="en-US" altLang="ko-KR" sz="20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  <p:sp>
          <p:nvSpPr>
            <p:cNvPr id="18" name="TextBox 39"/>
            <p:cNvSpPr txBox="1"/>
            <p:nvPr/>
          </p:nvSpPr>
          <p:spPr>
            <a:xfrm>
              <a:off x="3253280" y="2134400"/>
              <a:ext cx="797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kumimoji="0" lang="ko-KR" altLang="en-US" sz="20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단점</a:t>
              </a:r>
              <a:endParaRPr kumimoji="0" lang="en-US" altLang="ko-KR" sz="20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420329" y="2474126"/>
              <a:ext cx="251803" cy="27047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533781" y="2477062"/>
              <a:ext cx="251803" cy="27047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1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84581D96-5FF5-4974-B3D5-8BAD441B2AD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" y="2016000"/>
            <a:ext cx="4320000" cy="2818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의 신호선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22" name="육각형 21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387069" y="1574029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신호선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7FB339-EE82-4BC0-B2F6-6E490CB4B455}"/>
              </a:ext>
            </a:extLst>
          </p:cNvPr>
          <p:cNvSpPr/>
          <p:nvPr/>
        </p:nvSpPr>
        <p:spPr bwMode="auto">
          <a:xfrm>
            <a:off x="833776" y="3948114"/>
            <a:ext cx="2144916" cy="52713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l" defTabSz="779159" latinLnBrk="1">
              <a:buAutoNum type="arabicPlain" startAt="2"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Received Data</a:t>
            </a:r>
          </a:p>
          <a:p>
            <a:pPr marL="228600" indent="-228600" algn="l" defTabSz="779159" latinLnBrk="1">
              <a:buAutoNum type="arabicPlain" startAt="2"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Transmitted Data  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7FB339-EE82-4BC0-B2F6-6E490CB4B455}"/>
              </a:ext>
            </a:extLst>
          </p:cNvPr>
          <p:cNvSpPr/>
          <p:nvPr/>
        </p:nvSpPr>
        <p:spPr bwMode="auto">
          <a:xfrm>
            <a:off x="833776" y="4586888"/>
            <a:ext cx="2144916" cy="29755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779159" latinLnBrk="1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   Signal Ground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81351" y="2572803"/>
            <a:ext cx="3600738" cy="1450166"/>
            <a:chOff x="4932363" y="2572803"/>
            <a:chExt cx="3960812" cy="1450166"/>
          </a:xfrm>
        </p:grpSpPr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4932363" y="3401311"/>
              <a:ext cx="3960812" cy="514864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t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ko-KR" altLang="en-US" sz="1800" spc="0" dirty="0">
                  <a:solidFill>
                    <a:schemeClr val="tx1"/>
                  </a:solidFill>
                </a:rPr>
                <a:t>그 중 </a:t>
              </a:r>
              <a:r>
                <a:rPr lang="en-US" altLang="ko-KR" sz="1800" spc="0" dirty="0">
                  <a:solidFill>
                    <a:schemeClr val="tx1"/>
                  </a:solidFill>
                </a:rPr>
                <a:t>TXD,RXD,GND 3</a:t>
              </a:r>
              <a:r>
                <a:rPr lang="ko-KR" altLang="en-US" sz="1800" spc="0" dirty="0">
                  <a:solidFill>
                    <a:schemeClr val="tx1"/>
                  </a:solidFill>
                </a:rPr>
                <a:t>핀만 </a:t>
              </a:r>
              <a:br>
                <a:rPr lang="en-US" altLang="ko-KR" sz="1800" spc="0" dirty="0">
                  <a:solidFill>
                    <a:schemeClr val="tx1"/>
                  </a:solidFill>
                </a:rPr>
              </a:br>
              <a:r>
                <a:rPr lang="ko-KR" altLang="en-US" sz="1800" spc="0" dirty="0">
                  <a:solidFill>
                    <a:schemeClr val="tx1"/>
                  </a:solidFill>
                </a:rPr>
                <a:t>연결하면 통신</a:t>
              </a:r>
            </a:p>
          </p:txBody>
        </p:sp>
        <p:sp>
          <p:nvSpPr>
            <p:cNvPr id="14" name="왼쪽 대괄호 13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4932363" y="2572803"/>
              <a:ext cx="427513" cy="1450166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4932363" y="2572803"/>
              <a:ext cx="3960812" cy="828508"/>
            </a:xfrm>
            <a:prstGeom prst="rect">
              <a:avLst/>
            </a:prstGeom>
            <a:solidFill>
              <a:srgbClr val="E48E1C">
                <a:alpha val="20000"/>
              </a:srgbClr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rgbClr val="E48E1C"/>
                  </a:solidFill>
                </a:rPr>
                <a:t>UART</a:t>
              </a:r>
              <a:r>
                <a:rPr lang="ko-KR" altLang="en-US" sz="1800" spc="0" dirty="0">
                  <a:solidFill>
                    <a:srgbClr val="E48E1C"/>
                  </a:solidFill>
                </a:rPr>
                <a:t>는 </a:t>
              </a:r>
              <a:r>
                <a:rPr lang="en-US" altLang="ko-KR" sz="1800" spc="0" dirty="0">
                  <a:solidFill>
                    <a:srgbClr val="E48E1C"/>
                  </a:solidFill>
                </a:rPr>
                <a:t>RS-232 </a:t>
              </a:r>
              <a:r>
                <a:rPr lang="ko-KR" altLang="en-US" sz="1800" spc="0" dirty="0">
                  <a:solidFill>
                    <a:srgbClr val="E48E1C"/>
                  </a:solidFill>
                </a:rPr>
                <a:t>형식을 따라 총 </a:t>
              </a:r>
              <a:r>
                <a:rPr lang="en-US" altLang="ko-KR" sz="1800" spc="0" dirty="0">
                  <a:solidFill>
                    <a:srgbClr val="E48E1C"/>
                  </a:solidFill>
                </a:rPr>
                <a:t>9</a:t>
              </a:r>
              <a:r>
                <a:rPr lang="ko-KR" altLang="en-US" sz="1800" spc="0" dirty="0">
                  <a:solidFill>
                    <a:srgbClr val="E48E1C"/>
                  </a:solidFill>
                </a:rPr>
                <a:t>개의 </a:t>
              </a:r>
              <a:r>
                <a:rPr lang="ko-KR" altLang="en-US" sz="1800" spc="0" dirty="0" err="1">
                  <a:solidFill>
                    <a:srgbClr val="E48E1C"/>
                  </a:solidFill>
                </a:rPr>
                <a:t>신호선으로</a:t>
              </a:r>
              <a:r>
                <a:rPr lang="ko-KR" altLang="en-US" sz="1800" spc="0" dirty="0">
                  <a:solidFill>
                    <a:srgbClr val="E48E1C"/>
                  </a:solidFill>
                </a:rPr>
                <a:t> 구성</a:t>
              </a:r>
              <a:endParaRPr lang="en-US" altLang="ko-KR" sz="1800" spc="0" dirty="0">
                <a:solidFill>
                  <a:srgbClr val="E48E1C"/>
                </a:solidFill>
              </a:endParaRPr>
            </a:p>
          </p:txBody>
        </p:sp>
        <p:sp>
          <p:nvSpPr>
            <p:cNvPr id="16" name="왼쪽 대괄호 15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8465660" y="2572803"/>
              <a:ext cx="427513" cy="1450166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01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  <a:r>
              <a:rPr lang="ko-KR" altLang="en-US" sz="2000" spc="0" dirty="0">
                <a:solidFill>
                  <a:schemeClr val="tx1"/>
                </a:solidFill>
              </a:rPr>
              <a:t>의 신호선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385145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신호 연결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41008" y="2345964"/>
            <a:ext cx="4607055" cy="1798942"/>
            <a:chOff x="611560" y="2160484"/>
            <a:chExt cx="4845792" cy="1129371"/>
          </a:xfrm>
        </p:grpSpPr>
        <p:sp>
          <p:nvSpPr>
            <p:cNvPr id="14" name="직사각형 13"/>
            <p:cNvSpPr/>
            <p:nvPr/>
          </p:nvSpPr>
          <p:spPr>
            <a:xfrm>
              <a:off x="611560" y="2174593"/>
              <a:ext cx="1533424" cy="111526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Host PC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2160484"/>
              <a:ext cx="1533424" cy="1115262"/>
            </a:xfrm>
            <a:prstGeom prst="rect">
              <a:avLst/>
            </a:prstGeom>
            <a:solidFill>
              <a:srgbClr val="667CE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kern="0" noProof="0" dirty="0" err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타겟보드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987726" y="2305120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TXD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1987726" y="2624212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RXD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987725" y="2969678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341571" y="2305120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TXD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341571" y="2624212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RXD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341570" y="2969678"/>
              <a:ext cx="684299" cy="21602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GND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3" name="직선 화살표 연결선 22"/>
            <p:cNvCxnSpPr>
              <a:endCxn id="20" idx="1"/>
            </p:cNvCxnSpPr>
            <p:nvPr/>
          </p:nvCxnSpPr>
          <p:spPr>
            <a:xfrm>
              <a:off x="2450451" y="2380014"/>
              <a:ext cx="891120" cy="35221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7" idx="3"/>
            </p:cNvCxnSpPr>
            <p:nvPr/>
          </p:nvCxnSpPr>
          <p:spPr>
            <a:xfrm flipH="1">
              <a:off x="2672025" y="2383386"/>
              <a:ext cx="891121" cy="3488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1" idx="1"/>
              <a:endCxn id="18" idx="3"/>
            </p:cNvCxnSpPr>
            <p:nvPr/>
          </p:nvCxnSpPr>
          <p:spPr>
            <a:xfrm flipH="1">
              <a:off x="2672024" y="3077690"/>
              <a:ext cx="66954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5281351" y="2572802"/>
            <a:ext cx="3600738" cy="1997883"/>
            <a:chOff x="4932363" y="2572802"/>
            <a:chExt cx="3960812" cy="1997883"/>
          </a:xfrm>
        </p:grpSpPr>
        <p:sp>
          <p:nvSpPr>
            <p:cNvPr id="30" name="텍스트 개체 틀 7">
              <a:extLst>
                <a:ext uri="{FF2B5EF4-FFF2-40B4-BE49-F238E27FC236}">
                  <a16:creationId xmlns:a16="http://schemas.microsoft.com/office/drawing/2014/main" id="{36F3B2DE-8FE3-4184-A8AF-BCE7C7C290DA}"/>
                </a:ext>
              </a:extLst>
            </p:cNvPr>
            <p:cNvSpPr txBox="1">
              <a:spLocks/>
            </p:cNvSpPr>
            <p:nvPr/>
          </p:nvSpPr>
          <p:spPr>
            <a:xfrm>
              <a:off x="4932363" y="3401311"/>
              <a:ext cx="3960812" cy="514864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72000" rIns="0" bIns="0" anchor="t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endParaRPr lang="ko-KR" altLang="en-US" sz="1800" spc="0" dirty="0">
                <a:solidFill>
                  <a:schemeClr val="tx1"/>
                </a:solidFill>
              </a:endParaRPr>
            </a:p>
          </p:txBody>
        </p:sp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4175269E-C959-4B18-B401-79B1F14884EA}"/>
                </a:ext>
              </a:extLst>
            </p:cNvPr>
            <p:cNvSpPr/>
            <p:nvPr/>
          </p:nvSpPr>
          <p:spPr>
            <a:xfrm>
              <a:off x="4932363" y="2572802"/>
              <a:ext cx="427513" cy="1997883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텍스트 개체 틀 7">
              <a:extLst>
                <a:ext uri="{FF2B5EF4-FFF2-40B4-BE49-F238E27FC236}">
                  <a16:creationId xmlns:a16="http://schemas.microsoft.com/office/drawing/2014/main" id="{9D7091E5-08D1-44CD-8F64-6FD5048523E1}"/>
                </a:ext>
              </a:extLst>
            </p:cNvPr>
            <p:cNvSpPr txBox="1">
              <a:spLocks/>
            </p:cNvSpPr>
            <p:nvPr/>
          </p:nvSpPr>
          <p:spPr>
            <a:xfrm>
              <a:off x="4932363" y="2572803"/>
              <a:ext cx="3960812" cy="828508"/>
            </a:xfrm>
            <a:prstGeom prst="rect">
              <a:avLst/>
            </a:prstGeom>
            <a:solidFill>
              <a:srgbClr val="667CEC">
                <a:alpha val="20000"/>
              </a:srgbClr>
            </a:solidFill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536FFF"/>
                </a:buClr>
              </a:pPr>
              <a:r>
                <a:rPr lang="en-US" altLang="ko-KR" sz="1800" spc="0" dirty="0">
                  <a:solidFill>
                    <a:srgbClr val="667CEC"/>
                  </a:solidFill>
                </a:rPr>
                <a:t>3</a:t>
              </a:r>
              <a:r>
                <a:rPr lang="ko-KR" altLang="en-US" sz="1800" spc="0" dirty="0">
                  <a:solidFill>
                    <a:srgbClr val="667CEC"/>
                  </a:solidFill>
                </a:rPr>
                <a:t>개의 핀만을 연결하여 사용</a:t>
              </a:r>
            </a:p>
          </p:txBody>
        </p: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BCF4D6DE-F933-4C6F-B887-909BB2F7EAF7}"/>
                </a:ext>
              </a:extLst>
            </p:cNvPr>
            <p:cNvSpPr/>
            <p:nvPr/>
          </p:nvSpPr>
          <p:spPr>
            <a:xfrm flipH="1">
              <a:off x="8465660" y="2572802"/>
              <a:ext cx="427513" cy="1997883"/>
            </a:xfrm>
            <a:prstGeom prst="leftBracket">
              <a:avLst>
                <a:gd name="adj" fmla="val 0"/>
              </a:avLst>
            </a:prstGeom>
            <a:ln w="25400">
              <a:solidFill>
                <a:srgbClr val="667CE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63079" y="2034822"/>
            <a:ext cx="88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endParaRPr lang="ko-KR" altLang="en-US" sz="16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990C7450-2D08-44D9-AA48-10B6A708C5B7}"/>
              </a:ext>
            </a:extLst>
          </p:cNvPr>
          <p:cNvSpPr txBox="1">
            <a:spLocks/>
          </p:cNvSpPr>
          <p:nvPr/>
        </p:nvSpPr>
        <p:spPr>
          <a:xfrm>
            <a:off x="5593428" y="3493596"/>
            <a:ext cx="301776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TXD</a:t>
            </a:r>
            <a:r>
              <a:rPr lang="ko-KR" altLang="en-US" sz="1800" spc="0" dirty="0">
                <a:solidFill>
                  <a:schemeClr val="tx1"/>
                </a:solidFill>
              </a:rPr>
              <a:t>는 상대편 </a:t>
            </a:r>
            <a:r>
              <a:rPr lang="en-US" altLang="ko-KR" sz="1800" spc="0" dirty="0">
                <a:solidFill>
                  <a:schemeClr val="tx1"/>
                </a:solidFill>
              </a:rPr>
              <a:t>RXD</a:t>
            </a:r>
            <a:r>
              <a:rPr lang="ko-KR" altLang="en-US" sz="1800" spc="0" dirty="0">
                <a:solidFill>
                  <a:schemeClr val="tx1"/>
                </a:solidFill>
              </a:rPr>
              <a:t>에 연결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RXD</a:t>
            </a:r>
            <a:r>
              <a:rPr lang="ko-KR" altLang="en-US" sz="1800" spc="0" dirty="0">
                <a:solidFill>
                  <a:schemeClr val="tx1"/>
                </a:solidFill>
              </a:rPr>
              <a:t>는 상대편 </a:t>
            </a:r>
            <a:r>
              <a:rPr lang="en-US" altLang="ko-KR" sz="1800" spc="0" dirty="0">
                <a:solidFill>
                  <a:schemeClr val="tx1"/>
                </a:solidFill>
              </a:rPr>
              <a:t>TXD</a:t>
            </a:r>
            <a:r>
              <a:rPr lang="ko-KR" altLang="en-US" sz="1800" spc="0" dirty="0">
                <a:solidFill>
                  <a:schemeClr val="tx1"/>
                </a:solidFill>
              </a:rPr>
              <a:t>에 연결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GND</a:t>
            </a:r>
            <a:r>
              <a:rPr lang="ko-KR" altLang="en-US" sz="1800" spc="0" dirty="0">
                <a:solidFill>
                  <a:schemeClr val="tx1"/>
                </a:solidFill>
              </a:rPr>
              <a:t>는 상대편 </a:t>
            </a:r>
            <a:r>
              <a:rPr lang="en-US" altLang="ko-KR" sz="1800" spc="0" dirty="0">
                <a:solidFill>
                  <a:schemeClr val="tx1"/>
                </a:solidFill>
              </a:rPr>
              <a:t>GND</a:t>
            </a:r>
            <a:r>
              <a:rPr lang="ko-KR" altLang="en-US" sz="1800" spc="0" dirty="0">
                <a:solidFill>
                  <a:schemeClr val="tx1"/>
                </a:solidFill>
              </a:rPr>
              <a:t>에 연결</a:t>
            </a:r>
          </a:p>
        </p:txBody>
      </p:sp>
    </p:spTree>
    <p:extLst>
      <p:ext uri="{BB962C8B-B14F-4D97-AF65-F5344CB8AC3E}">
        <p14:creationId xmlns:p14="http://schemas.microsoft.com/office/powerpoint/2010/main" val="131999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3" name="육각형 12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385145" y="1574029"/>
            <a:ext cx="5050951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</a:t>
            </a:r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포트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C112EF-DE87-4DB9-89CE-38763A648339}"/>
              </a:ext>
            </a:extLst>
          </p:cNvPr>
          <p:cNvGrpSpPr/>
          <p:nvPr/>
        </p:nvGrpSpPr>
        <p:grpSpPr>
          <a:xfrm>
            <a:off x="5676899" y="1552518"/>
            <a:ext cx="3217631" cy="3323490"/>
            <a:chOff x="5676899" y="1579578"/>
            <a:chExt cx="3217631" cy="3323490"/>
          </a:xfrm>
        </p:grpSpPr>
        <p:sp>
          <p:nvSpPr>
            <p:cNvPr id="37" name="양쪽 대괄호 36">
              <a:extLst>
                <a:ext uri="{FF2B5EF4-FFF2-40B4-BE49-F238E27FC236}">
                  <a16:creationId xmlns:a16="http://schemas.microsoft.com/office/drawing/2014/main" id="{E060121A-F82F-49FE-871D-5E0C3747EE8B}"/>
                </a:ext>
              </a:extLst>
            </p:cNvPr>
            <p:cNvSpPr/>
            <p:nvPr/>
          </p:nvSpPr>
          <p:spPr bwMode="auto">
            <a:xfrm rot="5400000">
              <a:off x="5623980" y="1632519"/>
              <a:ext cx="3323487" cy="3217612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E48E1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USART1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USART2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USART3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UART4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UART5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USART6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UART7</a:t>
              </a:r>
            </a:p>
            <a:p>
              <a:pPr marL="342900" indent="-2730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  <a:buFont typeface="나눔고딕" panose="020D0604000000000000" pitchFamily="50" charset="-127"/>
                <a:buChar char="⇢"/>
              </a:pP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UART8</a:t>
              </a:r>
              <a:endPara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A9EB0AB1-5996-456A-B8E5-B162992E34DF}"/>
                </a:ext>
              </a:extLst>
            </p:cNvPr>
            <p:cNvSpPr/>
            <p:nvPr/>
          </p:nvSpPr>
          <p:spPr bwMode="auto">
            <a:xfrm>
              <a:off x="5676899" y="1579578"/>
              <a:ext cx="3216530" cy="519051"/>
            </a:xfrm>
            <a:prstGeom prst="flowChartDocumen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lvl="0" latinLnBrk="0"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총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r>
                <a:rPr lang="ko-KR" altLang="en-US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</a:t>
              </a:r>
              <a:r>
                <a:rPr lang="en-US" altLang="ko-KR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UART </a:t>
              </a:r>
              <a:r>
                <a:rPr lang="ko-KR" altLang="en-US" sz="1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" name="그림 2" descr="전자기기, 회로, 사진, 앉아있는이(가) 표시된 사진&#10;&#10;자동 생성된 설명">
            <a:extLst>
              <a:ext uri="{FF2B5EF4-FFF2-40B4-BE49-F238E27FC236}">
                <a16:creationId xmlns:a16="http://schemas.microsoft.com/office/drawing/2014/main" id="{CFBB505F-52D5-46AA-ABD5-32471BD50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0" y="2052000"/>
            <a:ext cx="2831629" cy="282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405D4-204A-4A78-BCDE-925A9BB777CF}"/>
              </a:ext>
            </a:extLst>
          </p:cNvPr>
          <p:cNvSpPr txBox="1"/>
          <p:nvPr/>
        </p:nvSpPr>
        <p:spPr bwMode="auto">
          <a:xfrm>
            <a:off x="2285895" y="3867894"/>
            <a:ext cx="8563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STM32F429ZITx</a:t>
            </a:r>
            <a:b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LQFP144</a:t>
            </a:r>
            <a:endParaRPr lang="ko-KR" altLang="en-US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3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6771395" y="2202997"/>
            <a:ext cx="191257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0332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UART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UART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소개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chemeClr val="tx1"/>
                </a:solidFill>
              </a:rPr>
              <a:t>STM32F429ZI</a:t>
            </a:r>
            <a:r>
              <a:rPr lang="ko-KR" altLang="en-US" sz="2000" spc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UART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5728113" y="2202998"/>
            <a:ext cx="191257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3995936" y="2202998"/>
            <a:ext cx="191257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2481370" y="2226377"/>
            <a:ext cx="173870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1373204" y="2226377"/>
            <a:ext cx="231421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232654-F636-401C-92E1-0C5432791F42}"/>
              </a:ext>
            </a:extLst>
          </p:cNvPr>
          <p:cNvSpPr/>
          <p:nvPr/>
        </p:nvSpPr>
        <p:spPr>
          <a:xfrm>
            <a:off x="1184595" y="2161188"/>
            <a:ext cx="7043759" cy="3385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Universal </a:t>
            </a:r>
            <a:r>
              <a:rPr lang="en-US" altLang="ko-KR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Synchronous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Asynchronous Receiver Transmitter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3204734" y="3262481"/>
            <a:ext cx="3033924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USART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5444840-9799-4640-B293-B57C119526C1}"/>
              </a:ext>
            </a:extLst>
          </p:cNvPr>
          <p:cNvGrpSpPr/>
          <p:nvPr/>
        </p:nvGrpSpPr>
        <p:grpSpPr>
          <a:xfrm>
            <a:off x="4639048" y="2571750"/>
            <a:ext cx="165296" cy="573946"/>
            <a:chOff x="6211864" y="3008415"/>
            <a:chExt cx="165296" cy="573946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B0FB6421-C611-4202-AAF5-F638E90D3A07}"/>
                </a:ext>
              </a:extLst>
            </p:cNvPr>
            <p:cNvSpPr/>
            <p:nvPr/>
          </p:nvSpPr>
          <p:spPr bwMode="auto">
            <a:xfrm flipV="1">
              <a:off x="6211864" y="323320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5DE7691E-B219-4525-A6F1-2FDE71F5EBBF}"/>
                </a:ext>
              </a:extLst>
            </p:cNvPr>
            <p:cNvSpPr/>
            <p:nvPr/>
          </p:nvSpPr>
          <p:spPr bwMode="auto">
            <a:xfrm flipV="1">
              <a:off x="6211864" y="300841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CD686687-9D12-41A1-BF64-75698B65857B}"/>
                </a:ext>
              </a:extLst>
            </p:cNvPr>
            <p:cNvSpPr/>
            <p:nvPr/>
          </p:nvSpPr>
          <p:spPr bwMode="auto">
            <a:xfrm flipV="1">
              <a:off x="6211864" y="345799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62574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67467</TotalTime>
  <Words>1139</Words>
  <Application>Microsoft Office PowerPoint</Application>
  <PresentationFormat>화면 슬라이드 쇼(16:9)</PresentationFormat>
  <Paragraphs>288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50" baseType="lpstr">
      <vt:lpstr>나눔고딕</vt:lpstr>
      <vt:lpstr>나눔고딕 Bold</vt:lpstr>
      <vt:lpstr>나눔바른고딕</vt:lpstr>
      <vt:lpstr>나눔스퀘어 Bold</vt:lpstr>
      <vt:lpstr>나눔스퀘어 ExtraBold</vt:lpstr>
      <vt:lpstr>돋움</vt:lpstr>
      <vt:lpstr>맑은 고딕</vt:lpstr>
      <vt:lpstr>Arial</vt:lpstr>
      <vt:lpstr>Calibri</vt:lpstr>
      <vt:lpstr>Cambria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5319</cp:revision>
  <cp:lastPrinted>2015-05-26T08:39:57Z</cp:lastPrinted>
  <dcterms:created xsi:type="dcterms:W3CDTF">2004-07-08T01:15:15Z</dcterms:created>
  <dcterms:modified xsi:type="dcterms:W3CDTF">2020-03-02T07:08:50Z</dcterms:modified>
</cp:coreProperties>
</file>