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handoutMasterIdLst>
    <p:handoutMasterId r:id="rId38"/>
  </p:handoutMasterIdLst>
  <p:sldIdLst>
    <p:sldId id="1828" r:id="rId2"/>
    <p:sldId id="1461" r:id="rId3"/>
    <p:sldId id="1764" r:id="rId4"/>
    <p:sldId id="1803" r:id="rId5"/>
    <p:sldId id="1794" r:id="rId6"/>
    <p:sldId id="1804" r:id="rId7"/>
    <p:sldId id="1805" r:id="rId8"/>
    <p:sldId id="1795" r:id="rId9"/>
    <p:sldId id="1807" r:id="rId10"/>
    <p:sldId id="1826" r:id="rId11"/>
    <p:sldId id="1827" r:id="rId12"/>
    <p:sldId id="1809" r:id="rId13"/>
    <p:sldId id="1796" r:id="rId14"/>
    <p:sldId id="1463" r:id="rId15"/>
    <p:sldId id="1710" r:id="rId16"/>
    <p:sldId id="1822" r:id="rId17"/>
    <p:sldId id="1797" r:id="rId18"/>
    <p:sldId id="1811" r:id="rId19"/>
    <p:sldId id="1798" r:id="rId20"/>
    <p:sldId id="1812" r:id="rId21"/>
    <p:sldId id="1786" r:id="rId22"/>
    <p:sldId id="1813" r:id="rId23"/>
    <p:sldId id="1823" r:id="rId24"/>
    <p:sldId id="1814" r:id="rId25"/>
    <p:sldId id="1799" r:id="rId26"/>
    <p:sldId id="1815" r:id="rId27"/>
    <p:sldId id="1595" r:id="rId28"/>
    <p:sldId id="1701" r:id="rId29"/>
    <p:sldId id="1824" r:id="rId30"/>
    <p:sldId id="1791" r:id="rId31"/>
    <p:sldId id="1800" r:id="rId32"/>
    <p:sldId id="1801" r:id="rId33"/>
    <p:sldId id="1802" r:id="rId34"/>
    <p:sldId id="1816" r:id="rId35"/>
    <p:sldId id="1817" r:id="rId36"/>
  </p:sldIdLst>
  <p:sldSz cx="9144000" cy="5143500" type="screen16x9"/>
  <p:notesSz cx="6735763" cy="9866313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389582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779163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168745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558326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1947908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337489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2727071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116652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  <p15:guide id="3" orient="horz" pos="3107">
          <p15:clr>
            <a:srgbClr val="A4A3A4"/>
          </p15:clr>
        </p15:guide>
        <p15:guide id="4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63F9"/>
    <a:srgbClr val="7FCA5A"/>
    <a:srgbClr val="00979C"/>
    <a:srgbClr val="ED7D1A"/>
    <a:srgbClr val="17A1A5"/>
    <a:srgbClr val="3B3DA8"/>
    <a:srgbClr val="F4D52A"/>
    <a:srgbClr val="D6612F"/>
    <a:srgbClr val="EC603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9" autoAdjust="0"/>
    <p:restoredTop sz="92802" autoAdjust="0"/>
  </p:normalViewPr>
  <p:slideViewPr>
    <p:cSldViewPr>
      <p:cViewPr varScale="1">
        <p:scale>
          <a:sx n="139" d="100"/>
          <a:sy n="139" d="100"/>
        </p:scale>
        <p:origin x="966" y="126"/>
      </p:cViewPr>
      <p:guideLst>
        <p:guide orient="horz" pos="1620"/>
        <p:guide pos="2880"/>
        <p:guide orient="horz" pos="2981"/>
      </p:guideLst>
    </p:cSldViewPr>
  </p:slideViewPr>
  <p:outlineViewPr>
    <p:cViewPr>
      <p:scale>
        <a:sx n="33" d="100"/>
        <a:sy n="33" d="100"/>
      </p:scale>
      <p:origin x="0" y="8028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4038" y="84"/>
      </p:cViewPr>
      <p:guideLst>
        <p:guide orient="horz" pos="3130"/>
        <p:guide pos="2144"/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2" y="1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>
              <a:defRPr/>
            </a:pPr>
            <a:fld id="{995E349A-2F5C-4CD5-9D55-29F99897CE80}" type="datetimeFigureOut"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2020-05-12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2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>
              <a:defRPr/>
            </a:pPr>
            <a:fld id="{EE633E7D-3427-42F4-A51F-CFCCA527B5A1}" type="slidenum"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‹#›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19651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t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142" y="1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t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2550" y="741363"/>
            <a:ext cx="6572250" cy="3697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891" y="4684963"/>
            <a:ext cx="5387982" cy="4440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9925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b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142" y="9369925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b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68790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38958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77916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168745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5583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1947908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489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071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6652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게티이미지뱅크</a:t>
            </a:r>
            <a:r>
              <a:rPr lang="ko-KR" altLang="en-US" dirty="0"/>
              <a:t> </a:t>
            </a:r>
            <a:r>
              <a:rPr lang="en-US" altLang="ko-KR" dirty="0"/>
              <a:t>470286284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1943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1943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1943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게티이미지뱅크</a:t>
            </a:r>
            <a:r>
              <a:rPr lang="ko-KR" altLang="en-US" dirty="0"/>
              <a:t> </a:t>
            </a:r>
            <a:r>
              <a:rPr lang="en-US" altLang="ko-KR" dirty="0"/>
              <a:t>1043844710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3560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3560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3560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3560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3560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3560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3560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3560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교수님 직접 제작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1943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35600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35600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35600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35600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94849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94849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30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94849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31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94849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32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94849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33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9484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게티이미지뱅크</a:t>
            </a:r>
            <a:r>
              <a:rPr lang="ko-KR" altLang="en-US" dirty="0"/>
              <a:t> </a:t>
            </a:r>
            <a:r>
              <a:rPr lang="en-US" altLang="ko-KR" dirty="0"/>
              <a:t>855052724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19432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34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94849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35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9484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이미지 참고하여 다시 그려주세요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1943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GettyImages-167085327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1943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1943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1943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7205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349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60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39552" y="54900"/>
            <a:ext cx="8340531" cy="398999"/>
          </a:xfrm>
          <a:prstGeom prst="rect">
            <a:avLst/>
          </a:prstGeom>
        </p:spPr>
        <p:txBody>
          <a:bodyPr lIns="77925" tIns="38963" rIns="77925" bIns="38963" anchor="ctr"/>
          <a:lstStyle>
            <a:lvl1pPr algn="l">
              <a:defRPr sz="2400" b="1" i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제목 4"/>
          <p:cNvSpPr txBox="1">
            <a:spLocks/>
          </p:cNvSpPr>
          <p:nvPr userDrawn="1"/>
        </p:nvSpPr>
        <p:spPr>
          <a:xfrm>
            <a:off x="92265" y="51470"/>
            <a:ext cx="432048" cy="398999"/>
          </a:xfrm>
          <a:prstGeom prst="rect">
            <a:avLst/>
          </a:prstGeom>
        </p:spPr>
        <p:txBody>
          <a:bodyPr lIns="77925" tIns="38963" rIns="77925" bIns="38963"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i="0" kern="12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389580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779159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168738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558317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US" dirty="0"/>
              <a:t>◈</a:t>
            </a:r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75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29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8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ㅌ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6FCB30-0182-42F3-8EBE-3D9350918C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83"/>
          <a:stretch>
            <a:fillRect/>
          </a:stretch>
        </p:blipFill>
        <p:spPr>
          <a:xfrm>
            <a:off x="0" y="0"/>
            <a:ext cx="9144000" cy="360000"/>
          </a:xfrm>
          <a:custGeom>
            <a:avLst/>
            <a:gdLst>
              <a:gd name="connsiteX0" fmla="*/ 0 w 9144000"/>
              <a:gd name="connsiteY0" fmla="*/ 0 h 360000"/>
              <a:gd name="connsiteX1" fmla="*/ 9144000 w 9144000"/>
              <a:gd name="connsiteY1" fmla="*/ 0 h 360000"/>
              <a:gd name="connsiteX2" fmla="*/ 9144000 w 9144000"/>
              <a:gd name="connsiteY2" fmla="*/ 360000 h 360000"/>
              <a:gd name="connsiteX3" fmla="*/ 0 w 9144000"/>
              <a:gd name="connsiteY3" fmla="*/ 3600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360000">
                <a:moveTo>
                  <a:pt x="0" y="0"/>
                </a:moveTo>
                <a:lnTo>
                  <a:pt x="9144000" y="0"/>
                </a:lnTo>
                <a:lnTo>
                  <a:pt x="9144000" y="360000"/>
                </a:lnTo>
                <a:lnTo>
                  <a:pt x="0" y="360000"/>
                </a:lnTo>
                <a:close/>
              </a:path>
            </a:pathLst>
          </a:cu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30" y="69078"/>
            <a:ext cx="244800" cy="22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47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14">
          <p15:clr>
            <a:srgbClr val="FBAE40"/>
          </p15:clr>
        </p15:guide>
        <p15:guide id="3" pos="324">
          <p15:clr>
            <a:srgbClr val="FBAE40"/>
          </p15:clr>
        </p15:guide>
        <p15:guide id="6" orient="horz" pos="852">
          <p15:clr>
            <a:srgbClr val="FBAE40"/>
          </p15:clr>
        </p15:guide>
        <p15:guide id="10" orient="horz" pos="3072">
          <p15:clr>
            <a:srgbClr val="FBAE40"/>
          </p15:clr>
        </p15:guide>
        <p15:guide id="11" pos="5465">
          <p15:clr>
            <a:srgbClr val="FBAE40"/>
          </p15:clr>
        </p15:guide>
        <p15:guide id="12" orient="horz" pos="2981">
          <p15:clr>
            <a:srgbClr val="FBAE40"/>
          </p15:clr>
        </p15:guide>
        <p15:guide id="13" orient="horz" pos="557">
          <p15:clr>
            <a:srgbClr val="FBAE40"/>
          </p15:clr>
        </p15:guide>
        <p15:guide id="14" pos="5602">
          <p15:clr>
            <a:srgbClr val="FBAE40"/>
          </p15:clr>
        </p15:guide>
        <p15:guide id="15" pos="568">
          <p15:clr>
            <a:srgbClr val="FBAE40"/>
          </p15:clr>
        </p15:guide>
        <p15:guide id="16" orient="horz" pos="931">
          <p15:clr>
            <a:srgbClr val="FBAE40"/>
          </p15:clr>
        </p15:guide>
        <p15:guide id="19" pos="11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9"/>
          <p:cNvSpPr>
            <a:spLocks noChangeArrowheads="1"/>
          </p:cNvSpPr>
          <p:nvPr userDrawn="1"/>
        </p:nvSpPr>
        <p:spPr bwMode="auto">
          <a:xfrm>
            <a:off x="25257" y="253583"/>
            <a:ext cx="7790285" cy="39023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Rectangle 19"/>
          <p:cNvSpPr>
            <a:spLocks noChangeArrowheads="1"/>
          </p:cNvSpPr>
          <p:nvPr userDrawn="1"/>
        </p:nvSpPr>
        <p:spPr bwMode="auto">
          <a:xfrm>
            <a:off x="25257" y="254979"/>
            <a:ext cx="1210475" cy="39729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1" name="그룹 30"/>
          <p:cNvGrpSpPr/>
          <p:nvPr userDrawn="1"/>
        </p:nvGrpSpPr>
        <p:grpSpPr>
          <a:xfrm>
            <a:off x="7815540" y="252860"/>
            <a:ext cx="1305942" cy="3975075"/>
            <a:chOff x="8624049" y="290621"/>
            <a:chExt cx="1200989" cy="5138629"/>
          </a:xfrm>
        </p:grpSpPr>
        <p:sp>
          <p:nvSpPr>
            <p:cNvPr id="88" name="Rectangle 20"/>
            <p:cNvSpPr>
              <a:spLocks noChangeArrowheads="1"/>
            </p:cNvSpPr>
            <p:nvPr userDrawn="1"/>
          </p:nvSpPr>
          <p:spPr bwMode="auto">
            <a:xfrm>
              <a:off x="8624052" y="342900"/>
              <a:ext cx="1200986" cy="50863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30000"/>
                </a:lnSpc>
                <a:defRPr/>
              </a:pPr>
              <a:endParaRPr kumimoji="0"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Rectangle 20"/>
            <p:cNvSpPr>
              <a:spLocks noChangeArrowheads="1"/>
            </p:cNvSpPr>
            <p:nvPr userDrawn="1"/>
          </p:nvSpPr>
          <p:spPr bwMode="auto">
            <a:xfrm>
              <a:off x="8624049" y="290621"/>
              <a:ext cx="1200988" cy="214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defRPr/>
              </a:pPr>
              <a:r>
                <a:rPr kumimoji="0"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화</a:t>
              </a:r>
              <a:r>
                <a:rPr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면설명</a:t>
              </a:r>
              <a:endParaRPr kumimoji="0"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3" name="Rectangle 19"/>
          <p:cNvSpPr>
            <a:spLocks noChangeArrowheads="1"/>
          </p:cNvSpPr>
          <p:nvPr userDrawn="1"/>
        </p:nvSpPr>
        <p:spPr bwMode="auto">
          <a:xfrm>
            <a:off x="219938" y="4155926"/>
            <a:ext cx="8901538" cy="9570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-7620" y="1265727"/>
            <a:ext cx="1263422" cy="1025000"/>
            <a:chOff x="-7620" y="1286072"/>
            <a:chExt cx="1263422" cy="1025000"/>
          </a:xfrm>
        </p:grpSpPr>
        <p:sp>
          <p:nvSpPr>
            <p:cNvPr id="38" name="TextBox 37"/>
            <p:cNvSpPr txBox="1">
              <a:spLocks noChangeArrowheads="1"/>
            </p:cNvSpPr>
            <p:nvPr userDrawn="1"/>
          </p:nvSpPr>
          <p:spPr bwMode="auto">
            <a:xfrm>
              <a:off x="-7620" y="1286072"/>
              <a:ext cx="1048670" cy="230822"/>
            </a:xfrm>
            <a:prstGeom prst="rect">
              <a:avLst/>
            </a:prstGeom>
            <a:noFill/>
            <a:ln>
              <a:noFill/>
            </a:ln>
          </p:spPr>
          <p:txBody>
            <a:bodyPr lIns="91430" tIns="45715" rIns="91430" bIns="45715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>
                <a:spcBef>
                  <a:spcPts val="600"/>
                </a:spcBef>
                <a:buFont typeface="맑은 고딕" pitchFamily="50" charset="-127"/>
                <a:buNone/>
                <a:defRPr/>
              </a:pPr>
              <a:r>
                <a:rPr lang="ko-KR" altLang="en-US" sz="9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▶ </a:t>
              </a:r>
              <a:r>
                <a:rPr lang="ko-KR" altLang="en-US" sz="9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학습하기</a:t>
              </a:r>
              <a:endParaRPr lang="en-US" altLang="ko-KR" sz="9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TextBox 38"/>
            <p:cNvSpPr txBox="1">
              <a:spLocks noChangeArrowheads="1"/>
            </p:cNvSpPr>
            <p:nvPr userDrawn="1"/>
          </p:nvSpPr>
          <p:spPr bwMode="auto">
            <a:xfrm>
              <a:off x="57230" y="1541631"/>
              <a:ext cx="1198572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3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88900" indent="-88900" algn="l">
                <a:lnSpc>
                  <a:spcPct val="100000"/>
                </a:lnSpc>
                <a:spcBef>
                  <a:spcPts val="600"/>
                </a:spcBef>
                <a:buFont typeface="Arial" pitchFamily="34" charset="0"/>
                <a:buChar char="•"/>
                <a:defRPr/>
              </a:pPr>
              <a:r>
                <a:rPr lang="ko-KR" altLang="en-US" sz="800" b="0" baseline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타이머란 무엇인가</a:t>
              </a:r>
              <a:r>
                <a:rPr lang="en-US" altLang="ko-KR" sz="800" b="0" baseline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?</a:t>
              </a:r>
            </a:p>
            <a:p>
              <a:pPr marL="88900" indent="-88900" algn="l">
                <a:lnSpc>
                  <a:spcPct val="100000"/>
                </a:lnSpc>
                <a:spcBef>
                  <a:spcPts val="600"/>
                </a:spcBef>
                <a:buFont typeface="Arial" pitchFamily="34" charset="0"/>
                <a:buChar char="•"/>
                <a:defRPr/>
              </a:pPr>
              <a:r>
                <a:rPr lang="ko-KR" altLang="en-US" sz="800" b="0" baseline="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아두이노의</a:t>
              </a:r>
              <a:r>
                <a:rPr lang="ko-KR" altLang="en-US" sz="800" b="0" baseline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타이머관련 함수들</a:t>
              </a:r>
            </a:p>
            <a:p>
              <a:pPr marL="88900" indent="-88900" algn="l">
                <a:lnSpc>
                  <a:spcPct val="100000"/>
                </a:lnSpc>
                <a:spcBef>
                  <a:spcPts val="600"/>
                </a:spcBef>
                <a:buFont typeface="Arial" pitchFamily="34" charset="0"/>
                <a:buChar char="•"/>
                <a:defRPr/>
              </a:pPr>
              <a:r>
                <a:rPr lang="ko-KR" altLang="en-US" sz="800" b="0" baseline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외부 라이브러리를 사용한 타이머</a:t>
              </a:r>
            </a:p>
          </p:txBody>
        </p:sp>
      </p:grpSp>
      <p:grpSp>
        <p:nvGrpSpPr>
          <p:cNvPr id="5" name="그룹 4"/>
          <p:cNvGrpSpPr/>
          <p:nvPr userDrawn="1"/>
        </p:nvGrpSpPr>
        <p:grpSpPr>
          <a:xfrm>
            <a:off x="-7620" y="377602"/>
            <a:ext cx="1242050" cy="776119"/>
            <a:chOff x="-7620" y="377602"/>
            <a:chExt cx="1242050" cy="776119"/>
          </a:xfrm>
        </p:grpSpPr>
        <p:sp>
          <p:nvSpPr>
            <p:cNvPr id="37" name="TextBox 36"/>
            <p:cNvSpPr txBox="1">
              <a:spLocks noChangeArrowheads="1"/>
            </p:cNvSpPr>
            <p:nvPr userDrawn="1"/>
          </p:nvSpPr>
          <p:spPr bwMode="auto">
            <a:xfrm>
              <a:off x="-7620" y="377602"/>
              <a:ext cx="1048670" cy="230822"/>
            </a:xfrm>
            <a:prstGeom prst="rect">
              <a:avLst/>
            </a:prstGeom>
            <a:noFill/>
            <a:ln>
              <a:noFill/>
            </a:ln>
          </p:spPr>
          <p:txBody>
            <a:bodyPr lIns="91430" tIns="45715" rIns="91430" bIns="45715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>
                <a:spcBef>
                  <a:spcPts val="600"/>
                </a:spcBef>
                <a:buFont typeface="맑은 고딕" pitchFamily="50" charset="-127"/>
                <a:buNone/>
                <a:defRPr/>
              </a:pPr>
              <a:r>
                <a:rPr lang="ko-KR" altLang="en-US" sz="9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▶ 준비하기</a:t>
              </a:r>
              <a:endPara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40"/>
            <p:cNvSpPr txBox="1">
              <a:spLocks noChangeArrowheads="1"/>
            </p:cNvSpPr>
            <p:nvPr userDrawn="1"/>
          </p:nvSpPr>
          <p:spPr bwMode="auto">
            <a:xfrm>
              <a:off x="57230" y="630501"/>
              <a:ext cx="11772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3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77105" indent="-77105" algn="l">
                <a:lnSpc>
                  <a:spcPct val="100000"/>
                </a:lnSpc>
                <a:spcBef>
                  <a:spcPts val="600"/>
                </a:spcBef>
                <a:buFont typeface="Arial" pitchFamily="34" charset="0"/>
                <a:buChar char="•"/>
                <a:defRPr/>
              </a:pPr>
              <a:r>
                <a:rPr lang="en-US" altLang="ko-KR" sz="800" b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Intro</a:t>
              </a:r>
              <a:r>
                <a:rPr lang="ko-KR" altLang="en-US" sz="800" b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77105" indent="-77105" algn="l">
                <a:lnSpc>
                  <a:spcPct val="100000"/>
                </a:lnSpc>
                <a:spcBef>
                  <a:spcPts val="600"/>
                </a:spcBef>
                <a:buFont typeface="Arial" pitchFamily="34" charset="0"/>
                <a:buChar char="•"/>
                <a:defRPr/>
              </a:pPr>
              <a:r>
                <a:rPr lang="ko-KR" altLang="en-US" sz="800" b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오픈</a:t>
              </a:r>
              <a:r>
                <a:rPr lang="ko-KR" altLang="en-US" sz="800" b="0" baseline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플랫폼</a:t>
              </a:r>
              <a:r>
                <a:rPr lang="ko-KR" altLang="en-US" sz="800" b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스토리</a:t>
              </a:r>
              <a:endParaRPr lang="en-US" altLang="ko-KR" sz="800" b="0" baseline="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77105" indent="-77105" algn="l">
                <a:lnSpc>
                  <a:spcPct val="100000"/>
                </a:lnSpc>
                <a:spcBef>
                  <a:spcPts val="600"/>
                </a:spcBef>
                <a:buFont typeface="Arial" pitchFamily="34" charset="0"/>
                <a:buChar char="•"/>
                <a:defRPr/>
              </a:pPr>
              <a:r>
                <a:rPr lang="ko-KR" altLang="en-US" sz="800" b="0" baseline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학습목표</a:t>
              </a:r>
              <a:endPara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" name="그룹 2"/>
          <p:cNvGrpSpPr/>
          <p:nvPr userDrawn="1"/>
        </p:nvGrpSpPr>
        <p:grpSpPr>
          <a:xfrm>
            <a:off x="-7620" y="2643392"/>
            <a:ext cx="1242050" cy="594741"/>
            <a:chOff x="-7620" y="2511545"/>
            <a:chExt cx="1242050" cy="594741"/>
          </a:xfrm>
        </p:grpSpPr>
        <p:sp>
          <p:nvSpPr>
            <p:cNvPr id="40" name="TextBox 39"/>
            <p:cNvSpPr txBox="1">
              <a:spLocks noChangeArrowheads="1"/>
            </p:cNvSpPr>
            <p:nvPr userDrawn="1"/>
          </p:nvSpPr>
          <p:spPr bwMode="auto">
            <a:xfrm>
              <a:off x="-7620" y="2511545"/>
              <a:ext cx="1048670" cy="230822"/>
            </a:xfrm>
            <a:prstGeom prst="rect">
              <a:avLst/>
            </a:prstGeom>
            <a:noFill/>
            <a:ln>
              <a:noFill/>
            </a:ln>
          </p:spPr>
          <p:txBody>
            <a:bodyPr lIns="91430" tIns="45715" rIns="91430" bIns="45715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>
                <a:spcBef>
                  <a:spcPts val="600"/>
                </a:spcBef>
                <a:buFont typeface="맑은 고딕" pitchFamily="50" charset="-127"/>
                <a:buNone/>
                <a:defRPr/>
              </a:pPr>
              <a:r>
                <a:rPr lang="ko-KR" altLang="en-US" sz="9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▶ 적용하기</a:t>
              </a:r>
              <a:endPara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TextBox 43"/>
            <p:cNvSpPr txBox="1">
              <a:spLocks noChangeArrowheads="1"/>
            </p:cNvSpPr>
            <p:nvPr userDrawn="1"/>
          </p:nvSpPr>
          <p:spPr bwMode="auto">
            <a:xfrm>
              <a:off x="57230" y="2783121"/>
              <a:ext cx="117720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3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77105" indent="-77105" algn="l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r>
                <a:rPr lang="ko-KR" altLang="en-US" sz="800" b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실행하기</a:t>
              </a:r>
              <a:endParaRPr lang="en-US" altLang="ko-KR" sz="8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77105" indent="-77105" algn="l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r>
                <a:rPr lang="ko-KR" altLang="en-US" sz="800" b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점검하기</a:t>
              </a:r>
              <a:endPara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" name="그룹 3"/>
          <p:cNvGrpSpPr/>
          <p:nvPr userDrawn="1"/>
        </p:nvGrpSpPr>
        <p:grpSpPr>
          <a:xfrm>
            <a:off x="-7620" y="3337550"/>
            <a:ext cx="1206554" cy="582162"/>
            <a:chOff x="27876" y="3337550"/>
            <a:chExt cx="1206554" cy="582162"/>
          </a:xfrm>
        </p:grpSpPr>
        <p:sp>
          <p:nvSpPr>
            <p:cNvPr id="46" name="TextBox 45"/>
            <p:cNvSpPr txBox="1">
              <a:spLocks noChangeArrowheads="1"/>
            </p:cNvSpPr>
            <p:nvPr userDrawn="1"/>
          </p:nvSpPr>
          <p:spPr bwMode="auto">
            <a:xfrm>
              <a:off x="27876" y="3337550"/>
              <a:ext cx="1033746" cy="217176"/>
            </a:xfrm>
            <a:prstGeom prst="rect">
              <a:avLst/>
            </a:prstGeom>
            <a:noFill/>
            <a:ln>
              <a:noFill/>
            </a:ln>
          </p:spPr>
          <p:txBody>
            <a:bodyPr lIns="77916" tIns="38958" rIns="77916" bIns="3895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>
                <a:spcBef>
                  <a:spcPts val="600"/>
                </a:spcBef>
                <a:buFont typeface="맑은 고딕" pitchFamily="50" charset="-127"/>
                <a:buNone/>
                <a:defRPr/>
              </a:pPr>
              <a:r>
                <a:rPr lang="ko-KR" altLang="en-US" sz="9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▶ 정리하기</a:t>
              </a:r>
              <a:endPara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" name="TextBox 46"/>
            <p:cNvSpPr txBox="1">
              <a:spLocks noChangeArrowheads="1"/>
            </p:cNvSpPr>
            <p:nvPr userDrawn="1"/>
          </p:nvSpPr>
          <p:spPr bwMode="auto">
            <a:xfrm>
              <a:off x="57230" y="3596547"/>
              <a:ext cx="117720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7916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77105" indent="-77105" algn="l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r>
                <a:rPr lang="ko-KR" altLang="en-US" sz="800" b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요점정리</a:t>
              </a:r>
              <a:endPara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77105" indent="-77105" algn="l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r>
                <a:rPr lang="en-US" altLang="ko-KR" sz="800" b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Outro</a:t>
              </a:r>
              <a:endPara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1" name="Rectangle 19"/>
          <p:cNvSpPr>
            <a:spLocks noChangeArrowheads="1"/>
          </p:cNvSpPr>
          <p:nvPr userDrawn="1"/>
        </p:nvSpPr>
        <p:spPr bwMode="auto">
          <a:xfrm>
            <a:off x="25259" y="4155874"/>
            <a:ext cx="290650" cy="957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30" tIns="45715" rIns="72000" bIns="45715" anchor="ctr"/>
          <a:lstStyle/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</a:t>
            </a:r>
            <a:endParaRPr kumimoji="1"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레</a:t>
            </a:r>
            <a:endParaRPr kumimoji="1"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endParaRPr kumimoji="1"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션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Rectangle 22"/>
          <p:cNvSpPr>
            <a:spLocks noChangeArrowheads="1"/>
          </p:cNvSpPr>
          <p:nvPr userDrawn="1"/>
        </p:nvSpPr>
        <p:spPr bwMode="auto">
          <a:xfrm>
            <a:off x="25257" y="19025"/>
            <a:ext cx="386422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과정명</a:t>
            </a:r>
            <a:endParaRPr kumimoji="0"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Rectangle 22"/>
          <p:cNvSpPr>
            <a:spLocks noChangeArrowheads="1"/>
          </p:cNvSpPr>
          <p:nvPr userDrawn="1"/>
        </p:nvSpPr>
        <p:spPr bwMode="auto">
          <a:xfrm>
            <a:off x="5557252" y="19025"/>
            <a:ext cx="2256988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l"/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타이머 기능 사용하기</a:t>
            </a:r>
          </a:p>
        </p:txBody>
      </p:sp>
      <p:sp>
        <p:nvSpPr>
          <p:cNvPr id="65" name="Rectangle 22"/>
          <p:cNvSpPr>
            <a:spLocks noChangeArrowheads="1"/>
          </p:cNvSpPr>
          <p:nvPr userDrawn="1"/>
        </p:nvSpPr>
        <p:spPr bwMode="auto">
          <a:xfrm>
            <a:off x="409429" y="19025"/>
            <a:ext cx="2074340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l" latinLnBrk="1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오픈 플랫폼 활용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 2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Rectangle 22"/>
          <p:cNvSpPr>
            <a:spLocks noChangeArrowheads="1"/>
          </p:cNvSpPr>
          <p:nvPr userDrawn="1"/>
        </p:nvSpPr>
        <p:spPr bwMode="auto">
          <a:xfrm>
            <a:off x="2866286" y="19025"/>
            <a:ext cx="2308448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l" latinLnBrk="1"/>
            <a:r>
              <a:rPr lang="ko-KR" altLang="en-US" sz="8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고급 프로그래밍</a:t>
            </a:r>
          </a:p>
        </p:txBody>
      </p:sp>
      <p:sp>
        <p:nvSpPr>
          <p:cNvPr id="80" name="Rectangle 22"/>
          <p:cNvSpPr>
            <a:spLocks noChangeArrowheads="1"/>
          </p:cNvSpPr>
          <p:nvPr userDrawn="1"/>
        </p:nvSpPr>
        <p:spPr bwMode="auto">
          <a:xfrm>
            <a:off x="2483768" y="19025"/>
            <a:ext cx="382518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모듈명</a:t>
            </a:r>
            <a:endParaRPr kumimoji="0"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Rectangle 22"/>
          <p:cNvSpPr>
            <a:spLocks noChangeArrowheads="1"/>
          </p:cNvSpPr>
          <p:nvPr userDrawn="1"/>
        </p:nvSpPr>
        <p:spPr bwMode="auto">
          <a:xfrm>
            <a:off x="5174734" y="19025"/>
            <a:ext cx="382518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회차명</a:t>
            </a:r>
            <a:endParaRPr kumimoji="0"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슬라이드 번호 개체 틀 5"/>
          <p:cNvSpPr>
            <a:spLocks noGrp="1"/>
          </p:cNvSpPr>
          <p:nvPr userDrawn="1">
            <p:ph type="sldNum" sz="quarter" idx="12"/>
          </p:nvPr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20F25DDA-C5A4-42E8-888B-3057DC1786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48218" y="21584"/>
            <a:ext cx="860286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l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89F0DB0A-1514-47F1-A218-62DFC10EFD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14240" y="21584"/>
            <a:ext cx="433978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화면번호</a:t>
            </a:r>
          </a:p>
        </p:txBody>
      </p:sp>
      <p:pic>
        <p:nvPicPr>
          <p:cNvPr id="31" name="그림 30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26"/>
          <a:stretch/>
        </p:blipFill>
        <p:spPr>
          <a:xfrm>
            <a:off x="1255802" y="3895725"/>
            <a:ext cx="6575247" cy="2592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37" r:id="rId1"/>
    <p:sldLayoutId id="2147485038" r:id="rId2"/>
    <p:sldLayoutId id="2147485039" r:id="rId3"/>
    <p:sldLayoutId id="2147485045" r:id="rId4"/>
    <p:sldLayoutId id="2147485046" r:id="rId5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5pPr>
      <a:lvl6pPr marL="389580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779159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168738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558317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92184" indent="-29218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067" indent="-24348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94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52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107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686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265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844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423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8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59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738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31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89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476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05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63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FE49007-8A94-48F3-B4CE-D2EAC55847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7858"/>
            <a:ext cx="9144000" cy="14630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9E7F23-5EB5-4842-B782-61D594F00E72}"/>
              </a:ext>
            </a:extLst>
          </p:cNvPr>
          <p:cNvSpPr txBox="1"/>
          <p:nvPr/>
        </p:nvSpPr>
        <p:spPr>
          <a:xfrm>
            <a:off x="1691679" y="1236213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>
              <a:tabLst>
                <a:tab pos="1341438" algn="l"/>
              </a:tabLst>
            </a:pPr>
            <a:r>
              <a:rPr kumimoji="0"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otype Sorts"/>
              </a:rPr>
              <a:t>타이머 기능 사용하기</a:t>
            </a:r>
          </a:p>
        </p:txBody>
      </p:sp>
    </p:spTree>
    <p:extLst>
      <p:ext uri="{BB962C8B-B14F-4D97-AF65-F5344CB8AC3E}">
        <p14:creationId xmlns:p14="http://schemas.microsoft.com/office/powerpoint/2010/main" val="1319559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타이머란 무엇인가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?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4" name="그룹 3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53" name="직사각형 52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56" name="직사각형 55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아두이노의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타이머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2381" y="962315"/>
            <a:ext cx="3361929" cy="400110"/>
            <a:chOff x="522381" y="962315"/>
            <a:chExt cx="3361929" cy="400110"/>
          </a:xfrm>
        </p:grpSpPr>
        <p:grpSp>
          <p:nvGrpSpPr>
            <p:cNvPr id="9" name="그룹 8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35" name="직사각형 34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863355" y="962315"/>
              <a:ext cx="30209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아두이노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UNO 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보드의 타이머</a:t>
              </a:r>
              <a:endParaRPr kumimoji="0" lang="en-US" altLang="ko-KR" sz="20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15" name="Picture 2" descr="ìëì´ë¸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177" y="1535739"/>
            <a:ext cx="3495771" cy="247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 bwMode="auto">
          <a:xfrm>
            <a:off x="6637452" y="3030766"/>
            <a:ext cx="1774800" cy="468000"/>
          </a:xfrm>
          <a:prstGeom prst="rect">
            <a:avLst/>
          </a:prstGeom>
          <a:noFill/>
          <a:ln w="38100" cap="rnd">
            <a:solidFill>
              <a:srgbClr val="7FC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48437" y="2725585"/>
            <a:ext cx="1199111" cy="338554"/>
          </a:xfrm>
          <a:prstGeom prst="rect">
            <a:avLst/>
          </a:prstGeom>
          <a:noFill/>
          <a:effectLst>
            <a:softEdge rad="31750"/>
          </a:effectLst>
        </p:spPr>
        <p:txBody>
          <a:bodyPr wrap="none" anchor="b">
            <a:spAutoFit/>
          </a:bodyPr>
          <a:lstStyle/>
          <a:p>
            <a:pPr algn="l">
              <a:spcBef>
                <a:spcPts val="488"/>
              </a:spcBef>
              <a:spcAft>
                <a:spcPts val="814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7FCA5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ATmega328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rgbClr val="7FCA5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5977870" y="2656650"/>
            <a:ext cx="648000" cy="288000"/>
          </a:xfrm>
          <a:prstGeom prst="rect">
            <a:avLst/>
          </a:prstGeom>
          <a:noFill/>
          <a:ln w="38100" cap="rnd">
            <a:solidFill>
              <a:srgbClr val="ED7D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588224" y="2518590"/>
            <a:ext cx="870495" cy="338554"/>
          </a:xfrm>
          <a:prstGeom prst="rect">
            <a:avLst/>
          </a:prstGeom>
          <a:noFill/>
          <a:effectLst>
            <a:softEdge rad="31750"/>
          </a:effectLst>
        </p:spPr>
        <p:txBody>
          <a:bodyPr wrap="none" anchor="b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</a:pPr>
            <a:r>
              <a:rPr kumimoji="0" lang="ko-KR" altLang="en-US" sz="16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ED7D1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크리스탈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rgbClr val="ED7D1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767392" y="4659982"/>
            <a:ext cx="12336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kumimoji="0" lang="en-US" altLang="ko-KR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</a:t>
            </a:r>
            <a:r>
              <a:rPr kumimoji="0" lang="ko-KR" altLang="en-US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</a:t>
            </a:r>
            <a:r>
              <a:rPr kumimoji="0" lang="en-US" altLang="ko-KR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kumimoji="0" lang="en-US" altLang="ko-KR" sz="14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Fritizng</a:t>
            </a:r>
            <a:r>
              <a:rPr kumimoji="0" lang="en-US" altLang="ko-KR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ko-KR" altLang="en-US" sz="1400" b="1" spc="-113" dirty="0">
              <a:ln>
                <a:solidFill>
                  <a:srgbClr val="E2E2E2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48881" y="1418475"/>
            <a:ext cx="4183159" cy="1288376"/>
            <a:chOff x="748881" y="1418475"/>
            <a:chExt cx="4183159" cy="1288376"/>
          </a:xfrm>
        </p:grpSpPr>
        <p:sp>
          <p:nvSpPr>
            <p:cNvPr id="14" name="TextBox 34"/>
            <p:cNvSpPr txBox="1">
              <a:spLocks noChangeArrowheads="1"/>
            </p:cNvSpPr>
            <p:nvPr/>
          </p:nvSpPr>
          <p:spPr bwMode="auto">
            <a:xfrm>
              <a:off x="748881" y="1418475"/>
              <a:ext cx="4183159" cy="380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72000" tIns="51218" rIns="102436" bIns="51218">
              <a:spAutoFit/>
            </a:bodyPr>
            <a:lstStyle/>
            <a:p>
              <a:pPr marL="357188" indent="-274638" algn="l" defTabSz="1219406">
                <a:spcBef>
                  <a:spcPts val="800"/>
                </a:spcBef>
                <a:spcAft>
                  <a:spcPts val="0"/>
                </a:spcAft>
                <a:buSzPct val="126000"/>
                <a:buBlip>
                  <a:blip r:embed="rId6"/>
                </a:buBlip>
                <a:tabLst>
                  <a:tab pos="384175" algn="l"/>
                </a:tabLst>
                <a:defRPr/>
              </a:pPr>
              <a:r>
                <a:rPr kumimoji="0" lang="en-US" altLang="ko-KR" sz="18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ATmega328 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115616" y="1798910"/>
              <a:ext cx="2785250" cy="9079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22250" indent="-222250" algn="l" defTabSz="1219406" latinLnBrk="1">
                <a:spcAft>
                  <a:spcPts val="600"/>
                </a:spcAft>
                <a:buSzPct val="100000"/>
                <a:buBlip>
                  <a:blip r:embed="rId7"/>
                </a:buBlip>
                <a:tabLst>
                  <a:tab pos="384175" algn="l"/>
                </a:tabLst>
                <a:defRPr/>
              </a:pPr>
              <a:r>
                <a:rPr kumimoji="0" lang="ko-KR" altLang="en-US" sz="16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아두이노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UNO 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보드의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CPU</a:t>
              </a:r>
            </a:p>
            <a:p>
              <a:pPr marL="222250" indent="-222250" algn="l" defTabSz="1219406" latinLnBrk="1">
                <a:spcAft>
                  <a:spcPts val="600"/>
                </a:spcAft>
                <a:buSzPct val="100000"/>
                <a:buBlip>
                  <a:blip r:embed="rId7"/>
                </a:buBlip>
                <a:tabLst>
                  <a:tab pos="384175" algn="l"/>
                </a:tabLst>
                <a:defRPr/>
              </a:pP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내부에 타이머가 내장되어 있어 </a:t>
              </a:r>
              <a:b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시간 측정 역할 수행</a:t>
              </a:r>
              <a:endPara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48881" y="2768763"/>
            <a:ext cx="4183159" cy="965210"/>
            <a:chOff x="748881" y="1418475"/>
            <a:chExt cx="4183159" cy="965210"/>
          </a:xfrm>
        </p:grpSpPr>
        <p:sp>
          <p:nvSpPr>
            <p:cNvPr id="26" name="TextBox 34"/>
            <p:cNvSpPr txBox="1">
              <a:spLocks noChangeArrowheads="1"/>
            </p:cNvSpPr>
            <p:nvPr/>
          </p:nvSpPr>
          <p:spPr bwMode="auto">
            <a:xfrm>
              <a:off x="748881" y="1418475"/>
              <a:ext cx="4183159" cy="380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72000" tIns="51218" rIns="102436" bIns="51218">
              <a:spAutoFit/>
            </a:bodyPr>
            <a:lstStyle/>
            <a:p>
              <a:pPr marL="357188" indent="-274638" algn="l" defTabSz="1219406">
                <a:spcBef>
                  <a:spcPts val="800"/>
                </a:spcBef>
                <a:spcAft>
                  <a:spcPts val="0"/>
                </a:spcAft>
                <a:buSzPct val="126000"/>
                <a:buBlip>
                  <a:blip r:embed="rId6"/>
                </a:buBlip>
                <a:tabLst>
                  <a:tab pos="384175" algn="l"/>
                </a:tabLst>
                <a:defRPr/>
              </a:pPr>
              <a:r>
                <a:rPr kumimoji="0" lang="en-US" altLang="ko-KR" sz="18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16MHz </a:t>
              </a:r>
              <a:r>
                <a:rPr kumimoji="0" lang="ko-KR" altLang="en-US" sz="18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크리스탈</a:t>
              </a:r>
              <a:r>
                <a:rPr kumimoji="0" lang="ko-KR" altLang="en-US" sz="18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장착</a:t>
              </a:r>
              <a:endPara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15616" y="1798910"/>
              <a:ext cx="360765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22250" indent="-222250" algn="l" defTabSz="1219406" latinLnBrk="1">
                <a:spcAft>
                  <a:spcPts val="600"/>
                </a:spcAft>
                <a:buSzPct val="100000"/>
                <a:buBlip>
                  <a:blip r:embed="rId7"/>
                </a:buBlip>
                <a:tabLst>
                  <a:tab pos="384175" algn="l"/>
                </a:tabLst>
                <a:defRPr/>
              </a:pP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ATmega328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 이 신호를 </a:t>
              </a:r>
              <a:b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기본값으로 하여 일정한 시간을 카운트함</a:t>
              </a:r>
              <a:endPara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748881" y="3795886"/>
            <a:ext cx="4183159" cy="1042155"/>
            <a:chOff x="748881" y="1418475"/>
            <a:chExt cx="4183159" cy="1042155"/>
          </a:xfrm>
        </p:grpSpPr>
        <p:sp>
          <p:nvSpPr>
            <p:cNvPr id="29" name="TextBox 34"/>
            <p:cNvSpPr txBox="1">
              <a:spLocks noChangeArrowheads="1"/>
            </p:cNvSpPr>
            <p:nvPr/>
          </p:nvSpPr>
          <p:spPr bwMode="auto">
            <a:xfrm>
              <a:off x="748881" y="1418475"/>
              <a:ext cx="4183159" cy="380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72000" tIns="51218" rIns="102436" bIns="51218">
              <a:spAutoFit/>
            </a:bodyPr>
            <a:lstStyle/>
            <a:p>
              <a:pPr marL="357188" indent="-274638" algn="l" defTabSz="1219406">
                <a:spcBef>
                  <a:spcPts val="800"/>
                </a:spcBef>
                <a:spcAft>
                  <a:spcPts val="0"/>
                </a:spcAft>
                <a:buSzPct val="126000"/>
                <a:buBlip>
                  <a:blip r:embed="rId6"/>
                </a:buBlip>
                <a:tabLst>
                  <a:tab pos="384175" algn="l"/>
                </a:tabLst>
                <a:defRPr/>
              </a:pPr>
              <a:r>
                <a:rPr kumimoji="0" lang="ko-KR" altLang="en-US" sz="18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측정 가능 시간</a:t>
              </a:r>
              <a:endPara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115616" y="1798910"/>
              <a:ext cx="2848087" cy="6617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22250" indent="-222250" algn="l" defTabSz="1219406" latinLnBrk="1">
                <a:spcAft>
                  <a:spcPts val="600"/>
                </a:spcAft>
                <a:buSzPct val="100000"/>
                <a:buBlip>
                  <a:blip r:embed="rId7"/>
                </a:buBlip>
                <a:tabLst>
                  <a:tab pos="384175" algn="l"/>
                </a:tabLst>
                <a:defRPr/>
              </a:pP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· 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분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· 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 단위</a:t>
              </a:r>
              <a:endPara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22250" indent="-222250" algn="l" defTabSz="1219406" latinLnBrk="1">
                <a:spcAft>
                  <a:spcPts val="600"/>
                </a:spcAft>
                <a:buSzPct val="100000"/>
                <a:buBlip>
                  <a:blip r:embed="rId7"/>
                </a:buBlip>
                <a:tabLst>
                  <a:tab pos="384175" algn="l"/>
                </a:tabLst>
                <a:defRPr/>
              </a:pP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Millisecond, Microsecond 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단위</a:t>
              </a:r>
              <a:endPara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747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타이머란 무엇인가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?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4" name="그룹 3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53" name="직사각형 52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56" name="직사각형 55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아두이노의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타이머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2381" y="962315"/>
            <a:ext cx="3361929" cy="400110"/>
            <a:chOff x="522381" y="962315"/>
            <a:chExt cx="3361929" cy="400110"/>
          </a:xfrm>
        </p:grpSpPr>
        <p:grpSp>
          <p:nvGrpSpPr>
            <p:cNvPr id="9" name="그룹 8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35" name="직사각형 34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863355" y="962315"/>
              <a:ext cx="30209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아두이노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UNO 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보드의 타이머</a:t>
              </a:r>
              <a:endParaRPr kumimoji="0" lang="en-US" altLang="ko-KR" sz="20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15" name="Picture 2" descr="ìëì´ë¸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177" y="1535739"/>
            <a:ext cx="3495771" cy="247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 bwMode="auto">
          <a:xfrm>
            <a:off x="6637452" y="3030766"/>
            <a:ext cx="1774800" cy="468000"/>
          </a:xfrm>
          <a:prstGeom prst="rect">
            <a:avLst/>
          </a:prstGeom>
          <a:noFill/>
          <a:ln w="38100" cap="rnd">
            <a:solidFill>
              <a:srgbClr val="7FC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48437" y="2725585"/>
            <a:ext cx="1199111" cy="338554"/>
          </a:xfrm>
          <a:prstGeom prst="rect">
            <a:avLst/>
          </a:prstGeom>
          <a:noFill/>
          <a:effectLst>
            <a:softEdge rad="31750"/>
          </a:effectLst>
        </p:spPr>
        <p:txBody>
          <a:bodyPr wrap="none" anchor="b">
            <a:spAutoFit/>
          </a:bodyPr>
          <a:lstStyle/>
          <a:p>
            <a:pPr algn="l">
              <a:spcBef>
                <a:spcPts val="488"/>
              </a:spcBef>
              <a:spcAft>
                <a:spcPts val="814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7FCA5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ATmega328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rgbClr val="7FCA5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5977870" y="2656650"/>
            <a:ext cx="648000" cy="288000"/>
          </a:xfrm>
          <a:prstGeom prst="rect">
            <a:avLst/>
          </a:prstGeom>
          <a:noFill/>
          <a:ln w="38100" cap="rnd">
            <a:solidFill>
              <a:srgbClr val="ED7D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588224" y="2518590"/>
            <a:ext cx="870495" cy="338554"/>
          </a:xfrm>
          <a:prstGeom prst="rect">
            <a:avLst/>
          </a:prstGeom>
          <a:noFill/>
          <a:effectLst>
            <a:softEdge rad="31750"/>
          </a:effectLst>
        </p:spPr>
        <p:txBody>
          <a:bodyPr wrap="none" anchor="b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</a:pPr>
            <a:r>
              <a:rPr kumimoji="0" lang="ko-KR" altLang="en-US" sz="16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ED7D1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크리스탈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rgbClr val="ED7D1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767392" y="4659982"/>
            <a:ext cx="12336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kumimoji="0" lang="en-US" altLang="ko-KR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</a:t>
            </a:r>
            <a:r>
              <a:rPr kumimoji="0" lang="ko-KR" altLang="en-US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</a:t>
            </a:r>
            <a:r>
              <a:rPr kumimoji="0" lang="en-US" altLang="ko-KR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kumimoji="0" lang="en-US" altLang="ko-KR" sz="14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Fritizng</a:t>
            </a:r>
            <a:r>
              <a:rPr kumimoji="0" lang="en-US" altLang="ko-KR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ko-KR" altLang="en-US" sz="1400" b="1" spc="-113" dirty="0">
              <a:ln>
                <a:solidFill>
                  <a:srgbClr val="E2E2E2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34"/>
          <p:cNvSpPr txBox="1">
            <a:spLocks noChangeArrowheads="1"/>
          </p:cNvSpPr>
          <p:nvPr/>
        </p:nvSpPr>
        <p:spPr bwMode="auto">
          <a:xfrm>
            <a:off x="748881" y="1418475"/>
            <a:ext cx="4183159" cy="657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51218" rIns="102436" bIns="51218">
            <a:spAutoFit/>
          </a:bodyPr>
          <a:lstStyle/>
          <a:p>
            <a:pPr marL="357188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6"/>
              </a:buBlip>
              <a:tabLst>
                <a:tab pos="384175" algn="l"/>
              </a:tabLst>
              <a:defRPr/>
            </a:pPr>
            <a:r>
              <a:rPr kumimoji="0" lang="ko-KR" altLang="en-US" sz="18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아두이노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UNO 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보드의 크리스탈은 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16MHz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</a:t>
            </a:r>
            <a:endParaRPr kumimoji="0" lang="en-US" altLang="ko-KR" sz="1800" b="1" spc="-113" dirty="0">
              <a:ln>
                <a:solidFill>
                  <a:srgbClr val="E2E2E2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362813" y="2091246"/>
            <a:ext cx="2952328" cy="394725"/>
          </a:xfrm>
          <a:prstGeom prst="roundRect">
            <a:avLst>
              <a:gd name="adj" fmla="val 21165"/>
            </a:avLst>
          </a:prstGeom>
          <a:gradFill flip="none" rotWithShape="1">
            <a:gsLst>
              <a:gs pos="0">
                <a:srgbClr val="F4D52A"/>
              </a:gs>
              <a:gs pos="100000">
                <a:srgbClr val="C0A900"/>
              </a:gs>
            </a:gsLst>
            <a:path path="circle">
              <a:fillToRect r="100000" b="100000"/>
            </a:path>
            <a:tileRect l="-100000" t="-100000"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atinLnBrk="1">
              <a:spcBef>
                <a:spcPts val="488"/>
              </a:spcBef>
              <a:spcAft>
                <a:spcPts val="814"/>
              </a:spcAft>
              <a:buClr>
                <a:prstClr val="white">
                  <a:lumMod val="50000"/>
                </a:prstClr>
              </a:buClr>
            </a:pPr>
            <a:r>
              <a:rPr lang="en-US" altLang="ko-KR" sz="1600" b="1" spc="-15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16MHz</a:t>
            </a:r>
            <a:r>
              <a:rPr lang="ko-KR" altLang="en-US" sz="1600" b="1" spc="-15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600" b="1" spc="-15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1clock</a:t>
            </a:r>
            <a:r>
              <a:rPr lang="ko-KR" altLang="en-US" sz="1600" b="1" spc="-15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 시간</a:t>
            </a: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1362813" y="2664339"/>
            <a:ext cx="2952328" cy="394725"/>
          </a:xfrm>
          <a:prstGeom prst="roundRect">
            <a:avLst>
              <a:gd name="adj" fmla="val 21165"/>
            </a:avLst>
          </a:prstGeom>
          <a:gradFill flip="none" rotWithShape="1">
            <a:gsLst>
              <a:gs pos="0">
                <a:srgbClr val="6DDD80"/>
              </a:gs>
              <a:gs pos="100000">
                <a:srgbClr val="26A23B"/>
              </a:gs>
            </a:gsLst>
            <a:path path="circle">
              <a:fillToRect r="100000" b="100000"/>
            </a:path>
            <a:tileRect l="-100000" t="-100000"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atinLnBrk="1">
              <a:spcBef>
                <a:spcPts val="488"/>
              </a:spcBef>
              <a:spcAft>
                <a:spcPts val="814"/>
              </a:spcAft>
              <a:buClr>
                <a:prstClr val="white">
                  <a:lumMod val="50000"/>
                </a:prstClr>
              </a:buClr>
            </a:pPr>
            <a:r>
              <a:rPr lang="en-US" altLang="ko-KR" sz="1600" b="1" spc="-15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/ 16000000 </a:t>
            </a:r>
            <a:endParaRPr lang="ko-KR" altLang="en-US" sz="1600" b="1" spc="-150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1362813" y="3237433"/>
            <a:ext cx="2952328" cy="394725"/>
          </a:xfrm>
          <a:prstGeom prst="roundRect">
            <a:avLst>
              <a:gd name="adj" fmla="val 21165"/>
            </a:avLst>
          </a:prstGeom>
          <a:gradFill flip="none" rotWithShape="1">
            <a:gsLst>
              <a:gs pos="0">
                <a:srgbClr val="EE6E50"/>
              </a:gs>
              <a:gs pos="100000">
                <a:srgbClr val="E94923"/>
              </a:gs>
            </a:gsLst>
            <a:path path="circle">
              <a:fillToRect r="100000" b="100000"/>
            </a:path>
            <a:tileRect l="-100000" t="-100000"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atinLnBrk="1">
              <a:spcBef>
                <a:spcPts val="488"/>
              </a:spcBef>
              <a:spcAft>
                <a:spcPts val="814"/>
              </a:spcAft>
              <a:buClr>
                <a:prstClr val="white">
                  <a:lumMod val="50000"/>
                </a:prstClr>
              </a:buClr>
            </a:pPr>
            <a:r>
              <a:rPr lang="en-US" altLang="ko-KR" sz="1600" b="1" spc="-15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0.0000000625</a:t>
            </a:r>
            <a:r>
              <a:rPr lang="ko-KR" altLang="en-US" sz="1600" b="1" spc="-15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35562" y="3817243"/>
            <a:ext cx="34068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0" defTabSz="1219406">
              <a:spcBef>
                <a:spcPts val="800"/>
              </a:spcBef>
              <a:spcAft>
                <a:spcPts val="0"/>
              </a:spcAft>
              <a:buSzPct val="126000"/>
              <a:tabLst>
                <a:tab pos="384175" algn="l"/>
              </a:tabLst>
              <a:defRPr/>
            </a:pP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ATmega328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최소 단위가 </a:t>
            </a:r>
            <a:b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0.0000000625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초로 시간 측정 가능</a:t>
            </a:r>
            <a:endParaRPr kumimoji="0" lang="en-US" altLang="ko-KR" sz="1800" b="1" spc="-113" dirty="0">
              <a:ln>
                <a:solidFill>
                  <a:srgbClr val="E2E2E2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등호 2"/>
          <p:cNvSpPr/>
          <p:nvPr/>
        </p:nvSpPr>
        <p:spPr bwMode="auto">
          <a:xfrm>
            <a:off x="959245" y="2703488"/>
            <a:ext cx="403568" cy="316426"/>
          </a:xfrm>
          <a:prstGeom prst="mathEqual">
            <a:avLst>
              <a:gd name="adj1" fmla="val 23520"/>
              <a:gd name="adj2" fmla="val 23801"/>
            </a:avLst>
          </a:prstGeom>
          <a:solidFill>
            <a:schemeClr val="tx1">
              <a:lumMod val="50000"/>
              <a:lumOff val="50000"/>
            </a:schemeClr>
          </a:solidFill>
          <a:ln w="571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등호 27"/>
          <p:cNvSpPr/>
          <p:nvPr/>
        </p:nvSpPr>
        <p:spPr bwMode="auto">
          <a:xfrm>
            <a:off x="959245" y="3276582"/>
            <a:ext cx="403568" cy="316426"/>
          </a:xfrm>
          <a:prstGeom prst="mathEqual">
            <a:avLst>
              <a:gd name="adj1" fmla="val 23520"/>
              <a:gd name="adj2" fmla="val 23801"/>
            </a:avLst>
          </a:prstGeom>
          <a:solidFill>
            <a:schemeClr val="tx1">
              <a:lumMod val="50000"/>
              <a:lumOff val="50000"/>
            </a:schemeClr>
          </a:solidFill>
          <a:ln w="571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543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타이머란 무엇인가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?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4" name="그룹 3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53" name="직사각형 52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56" name="직사각형 55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아두이노의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타이머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2381" y="962315"/>
            <a:ext cx="2756122" cy="400110"/>
            <a:chOff x="522381" y="962315"/>
            <a:chExt cx="2756122" cy="400110"/>
          </a:xfrm>
        </p:grpSpPr>
        <p:grpSp>
          <p:nvGrpSpPr>
            <p:cNvPr id="9" name="그룹 8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35" name="직사각형 34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863355" y="962315"/>
              <a:ext cx="241514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ATmega328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의 타이머</a:t>
              </a:r>
              <a:endParaRPr kumimoji="0" lang="en-US" altLang="ko-KR" sz="20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7580" y="915566"/>
            <a:ext cx="3348876" cy="3528572"/>
          </a:xfrm>
          <a:prstGeom prst="rect">
            <a:avLst/>
          </a:prstGeom>
        </p:spPr>
      </p:pic>
      <p:sp>
        <p:nvSpPr>
          <p:cNvPr id="15" name="TextBox 34"/>
          <p:cNvSpPr txBox="1">
            <a:spLocks noChangeArrowheads="1"/>
          </p:cNvSpPr>
          <p:nvPr/>
        </p:nvSpPr>
        <p:spPr bwMode="auto">
          <a:xfrm>
            <a:off x="748881" y="1418475"/>
            <a:ext cx="4471191" cy="380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51218" rIns="102436" bIns="51218">
            <a:spAutoFit/>
          </a:bodyPr>
          <a:lstStyle/>
          <a:p>
            <a:pPr marL="357188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6"/>
              </a:buBlip>
              <a:tabLst>
                <a:tab pos="384175" algn="l"/>
              </a:tabLst>
              <a:defRPr/>
            </a:pP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내부에 총 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타이머 내장</a:t>
            </a:r>
            <a:endParaRPr kumimoji="0" lang="en-US" altLang="ko-KR" sz="1800" b="1" spc="-113" dirty="0">
              <a:ln>
                <a:solidFill>
                  <a:srgbClr val="E2E2E2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5905932" y="3243357"/>
            <a:ext cx="586800" cy="219600"/>
          </a:xfrm>
          <a:prstGeom prst="rect">
            <a:avLst/>
          </a:prstGeom>
          <a:noFill/>
          <a:ln w="38100" cap="rnd">
            <a:solidFill>
              <a:srgbClr val="7FC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5905932" y="3609117"/>
            <a:ext cx="586800" cy="219600"/>
          </a:xfrm>
          <a:prstGeom prst="rect">
            <a:avLst/>
          </a:prstGeom>
          <a:noFill/>
          <a:ln w="38100" cap="rnd">
            <a:solidFill>
              <a:srgbClr val="7FC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6626022" y="3243357"/>
            <a:ext cx="586800" cy="219600"/>
          </a:xfrm>
          <a:prstGeom prst="rect">
            <a:avLst/>
          </a:prstGeom>
          <a:noFill/>
          <a:ln w="38100" cap="rnd">
            <a:solidFill>
              <a:srgbClr val="ED7D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221844" y="2465169"/>
            <a:ext cx="3926220" cy="0"/>
          </a:xfrm>
          <a:prstGeom prst="line">
            <a:avLst/>
          </a:prstGeom>
          <a:noFill/>
          <a:ln w="38100" cap="rnd">
            <a:solidFill>
              <a:srgbClr val="7FC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직사각형 23"/>
          <p:cNvSpPr/>
          <p:nvPr/>
        </p:nvSpPr>
        <p:spPr>
          <a:xfrm>
            <a:off x="1221844" y="2126615"/>
            <a:ext cx="1880304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l">
              <a:spcBef>
                <a:spcPts val="488"/>
              </a:spcBef>
              <a:spcAft>
                <a:spcPts val="814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7FCA5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8bit T/C 0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rgbClr val="7FCA5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21844" y="2479997"/>
            <a:ext cx="2792816" cy="307777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anchor="t">
            <a:spAutoFit/>
          </a:bodyPr>
          <a:lstStyle/>
          <a:p>
            <a:pPr algn="l">
              <a:spcBef>
                <a:spcPts val="600"/>
              </a:spcBef>
              <a:buClr>
                <a:prstClr val="white">
                  <a:lumMod val="50000"/>
                </a:prstClr>
              </a:buClr>
            </a:pPr>
            <a:r>
              <a:rPr kumimoji="0" lang="en-US" altLang="ko-KR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kumimoji="0" lang="ko-KR" altLang="en-US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타이머로 </a:t>
            </a:r>
            <a:r>
              <a:rPr kumimoji="0" lang="en-US" altLang="ko-KR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8bit</a:t>
            </a:r>
            <a:r>
              <a:rPr kumimoji="0" lang="ko-KR" altLang="en-US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크기의 카운터를 가짐</a:t>
            </a: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5148064" y="2465169"/>
            <a:ext cx="0" cy="778188"/>
          </a:xfrm>
          <a:prstGeom prst="line">
            <a:avLst/>
          </a:prstGeom>
          <a:noFill/>
          <a:ln w="38100" cap="rnd">
            <a:solidFill>
              <a:srgbClr val="7FC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5148064" y="3243357"/>
            <a:ext cx="757868" cy="0"/>
          </a:xfrm>
          <a:prstGeom prst="line">
            <a:avLst/>
          </a:prstGeom>
          <a:noFill/>
          <a:ln w="38100" cap="rnd">
            <a:solidFill>
              <a:srgbClr val="7FC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4932040" y="3550697"/>
            <a:ext cx="1693982" cy="0"/>
          </a:xfrm>
          <a:prstGeom prst="line">
            <a:avLst/>
          </a:prstGeom>
          <a:noFill/>
          <a:ln w="38100" cap="rnd">
            <a:solidFill>
              <a:srgbClr val="ED7D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626022" y="3393931"/>
            <a:ext cx="0" cy="169466"/>
          </a:xfrm>
          <a:prstGeom prst="line">
            <a:avLst/>
          </a:prstGeom>
          <a:noFill/>
          <a:ln w="38100" cap="rnd">
            <a:solidFill>
              <a:srgbClr val="ED7D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221844" y="3330922"/>
            <a:ext cx="3710196" cy="0"/>
          </a:xfrm>
          <a:prstGeom prst="line">
            <a:avLst/>
          </a:prstGeom>
          <a:noFill/>
          <a:ln w="38100" cap="rnd">
            <a:solidFill>
              <a:srgbClr val="ED7D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직사각형 40"/>
          <p:cNvSpPr/>
          <p:nvPr/>
        </p:nvSpPr>
        <p:spPr>
          <a:xfrm>
            <a:off x="1221844" y="2992368"/>
            <a:ext cx="1880304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l">
              <a:spcBef>
                <a:spcPts val="488"/>
              </a:spcBef>
              <a:spcAft>
                <a:spcPts val="814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ED7D1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16bit T/C 1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rgbClr val="ED7D1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21844" y="3345750"/>
            <a:ext cx="2887329" cy="307777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anchor="t">
            <a:spAutoFit/>
          </a:bodyPr>
          <a:lstStyle/>
          <a:p>
            <a:pPr algn="l">
              <a:spcBef>
                <a:spcPts val="600"/>
              </a:spcBef>
              <a:buClr>
                <a:prstClr val="white">
                  <a:lumMod val="50000"/>
                </a:prstClr>
              </a:buClr>
            </a:pPr>
            <a:r>
              <a:rPr kumimoji="0" lang="en-US" altLang="ko-KR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kumimoji="0" lang="ko-KR" altLang="en-US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타이머로 </a:t>
            </a:r>
            <a:r>
              <a:rPr kumimoji="0" lang="en-US" altLang="ko-KR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16bit</a:t>
            </a:r>
            <a:r>
              <a:rPr kumimoji="0" lang="ko-KR" altLang="en-US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크기의 카운터를 가짐</a:t>
            </a:r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4932040" y="3330922"/>
            <a:ext cx="0" cy="221046"/>
          </a:xfrm>
          <a:prstGeom prst="line">
            <a:avLst/>
          </a:prstGeom>
          <a:noFill/>
          <a:ln w="38100" cap="rnd">
            <a:solidFill>
              <a:srgbClr val="ED7D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221844" y="4206448"/>
            <a:ext cx="3494172" cy="0"/>
          </a:xfrm>
          <a:prstGeom prst="line">
            <a:avLst/>
          </a:prstGeom>
          <a:noFill/>
          <a:ln w="38100" cap="rnd">
            <a:solidFill>
              <a:srgbClr val="7FC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직사각형 46"/>
          <p:cNvSpPr/>
          <p:nvPr/>
        </p:nvSpPr>
        <p:spPr>
          <a:xfrm>
            <a:off x="1221844" y="3867894"/>
            <a:ext cx="1880304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l">
              <a:spcBef>
                <a:spcPts val="488"/>
              </a:spcBef>
              <a:spcAft>
                <a:spcPts val="814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7FCA5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8bit T/C 2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rgbClr val="7FCA5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221844" y="4221276"/>
            <a:ext cx="2792816" cy="307777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anchor="t">
            <a:spAutoFit/>
          </a:bodyPr>
          <a:lstStyle/>
          <a:p>
            <a:pPr algn="l">
              <a:spcBef>
                <a:spcPts val="600"/>
              </a:spcBef>
              <a:buClr>
                <a:prstClr val="white">
                  <a:lumMod val="50000"/>
                </a:prstClr>
              </a:buClr>
            </a:pPr>
            <a:r>
              <a:rPr kumimoji="0" lang="en-US" altLang="ko-KR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kumimoji="0" lang="ko-KR" altLang="en-US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타이머로 </a:t>
            </a:r>
            <a:r>
              <a:rPr kumimoji="0" lang="en-US" altLang="ko-KR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8bit</a:t>
            </a:r>
            <a:r>
              <a:rPr kumimoji="0" lang="ko-KR" altLang="en-US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크기의 카운터를 가짐</a:t>
            </a:r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4716016" y="3828717"/>
            <a:ext cx="0" cy="377731"/>
          </a:xfrm>
          <a:prstGeom prst="line">
            <a:avLst/>
          </a:prstGeom>
          <a:noFill/>
          <a:ln w="38100" cap="rnd">
            <a:solidFill>
              <a:srgbClr val="7FC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직사각형 54"/>
          <p:cNvSpPr/>
          <p:nvPr/>
        </p:nvSpPr>
        <p:spPr>
          <a:xfrm>
            <a:off x="424002" y="4607329"/>
            <a:ext cx="14078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kumimoji="0" lang="en-US" altLang="ko-KR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</a:t>
            </a:r>
            <a:r>
              <a:rPr kumimoji="0" lang="ko-KR" altLang="en-US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</a:t>
            </a:r>
            <a:r>
              <a:rPr kumimoji="0" lang="en-US" altLang="ko-KR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microchip]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6147018" y="4494936"/>
            <a:ext cx="1710000" cy="396000"/>
            <a:chOff x="4429631" y="5815448"/>
            <a:chExt cx="1680887" cy="396000"/>
          </a:xfrm>
        </p:grpSpPr>
        <p:sp>
          <p:nvSpPr>
            <p:cNvPr id="39" name="직사각형 38"/>
            <p:cNvSpPr/>
            <p:nvPr/>
          </p:nvSpPr>
          <p:spPr>
            <a:xfrm>
              <a:off x="4429631" y="5815448"/>
              <a:ext cx="1680887" cy="396000"/>
            </a:xfrm>
            <a:prstGeom prst="rect">
              <a:avLst/>
            </a:prstGeom>
            <a:solidFill>
              <a:srgbClr val="ED7D1A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lvl="0" algn="ctr" defTabSz="744139" latinLnBrk="0">
                <a:defRPr/>
              </a:pPr>
              <a:endParaRPr kumimoji="0" lang="ko-KR" altLang="en-US" b="1" i="0" u="none" strike="noStrike" kern="0" cap="none" spc="-122" normalizeH="0" baseline="0" noProof="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526946" y="5815448"/>
              <a:ext cx="1486258" cy="39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lvl="0" defTabSz="744139">
                <a:defRPr/>
              </a:pPr>
              <a:r>
                <a:rPr lang="en-US" altLang="ko-KR" sz="1600" b="1" kern="0" spc="-122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ATmega328</a:t>
              </a:r>
              <a:r>
                <a:rPr lang="ko-KR" altLang="en-US" sz="1600" b="1" kern="0" spc="-122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내부</a:t>
              </a:r>
              <a:endParaRPr kumimoji="0" lang="ko-KR" altLang="en-US" sz="1600" b="1" i="0" u="none" strike="noStrike" kern="0" cap="none" spc="-122" normalizeH="0" baseline="0" noProof="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45" name="직선 연결선 44"/>
          <p:cNvCxnSpPr/>
          <p:nvPr/>
        </p:nvCxnSpPr>
        <p:spPr>
          <a:xfrm flipH="1">
            <a:off x="4716016" y="3828717"/>
            <a:ext cx="1189916" cy="0"/>
          </a:xfrm>
          <a:prstGeom prst="line">
            <a:avLst/>
          </a:prstGeom>
          <a:noFill/>
          <a:ln w="38100" cap="rnd">
            <a:solidFill>
              <a:srgbClr val="7FC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72234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타이머란 무엇인가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?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4" name="그룹 3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53" name="직사각형 52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56" name="직사각형 55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아두이노의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타이머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2381" y="962315"/>
            <a:ext cx="2756122" cy="400110"/>
            <a:chOff x="522381" y="962315"/>
            <a:chExt cx="2756122" cy="400110"/>
          </a:xfrm>
        </p:grpSpPr>
        <p:grpSp>
          <p:nvGrpSpPr>
            <p:cNvPr id="9" name="그룹 8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35" name="직사각형 34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863355" y="962315"/>
              <a:ext cx="241514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ATmega328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의 타이머</a:t>
              </a:r>
              <a:endParaRPr kumimoji="0" lang="en-US" altLang="ko-KR" sz="20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5" name="TextBox 34"/>
          <p:cNvSpPr txBox="1">
            <a:spLocks noChangeArrowheads="1"/>
          </p:cNvSpPr>
          <p:nvPr/>
        </p:nvSpPr>
        <p:spPr bwMode="auto">
          <a:xfrm>
            <a:off x="748881" y="1418475"/>
            <a:ext cx="4687215" cy="196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51218" rIns="102436" bIns="51218">
            <a:spAutoFit/>
          </a:bodyPr>
          <a:lstStyle/>
          <a:p>
            <a:pPr marL="357188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5"/>
              </a:buBlip>
              <a:tabLst>
                <a:tab pos="384175" algn="l"/>
              </a:tabLst>
              <a:defRPr/>
            </a:pP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비트와 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비트 타이머의 차이는 </a:t>
            </a:r>
            <a:b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잴 수 있는 시간의 길이</a:t>
            </a:r>
            <a:endParaRPr kumimoji="0" lang="en-US" altLang="ko-KR" sz="1800" b="1" spc="-113" dirty="0">
              <a:ln>
                <a:solidFill>
                  <a:srgbClr val="E2E2E2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87375" indent="-222250" algn="l" defTabSz="1219406">
              <a:spcBef>
                <a:spcPts val="600"/>
              </a:spcBef>
              <a:spcAft>
                <a:spcPts val="0"/>
              </a:spcAft>
              <a:buSzPct val="100000"/>
              <a:buBlip>
                <a:blip r:embed="rId6"/>
              </a:buBlip>
              <a:tabLst>
                <a:tab pos="384175" algn="l"/>
              </a:tabLst>
              <a:defRPr/>
            </a:pP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비트는 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256 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단계의 값을 가짐</a:t>
            </a:r>
            <a:endParaRPr kumimoji="0" lang="en-US" altLang="ko-KR" sz="1600" b="1" spc="-113" dirty="0">
              <a:ln>
                <a:solidFill>
                  <a:srgbClr val="E2E2E2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87375" indent="-222250" algn="l" defTabSz="1219406">
              <a:spcBef>
                <a:spcPts val="600"/>
              </a:spcBef>
              <a:spcAft>
                <a:spcPts val="0"/>
              </a:spcAft>
              <a:buSzPct val="100000"/>
              <a:buBlip>
                <a:blip r:embed="rId6"/>
              </a:buBlip>
              <a:tabLst>
                <a:tab pos="384175" algn="l"/>
              </a:tabLst>
              <a:defRPr/>
            </a:pP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비트는 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65536 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단계의 값을 가짐</a:t>
            </a:r>
            <a:endParaRPr kumimoji="0" lang="en-US" altLang="ko-KR" sz="1600" b="1" spc="-113" dirty="0">
              <a:ln>
                <a:solidFill>
                  <a:srgbClr val="E2E2E2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57188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5"/>
              </a:buBlip>
              <a:tabLst>
                <a:tab pos="384175" algn="l"/>
              </a:tabLst>
              <a:defRPr/>
            </a:pPr>
            <a:r>
              <a:rPr kumimoji="0" lang="ko-KR" altLang="en-US" sz="18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아두이노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시간 관련 함수들은 </a:t>
            </a:r>
            <a:b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각각 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1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2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타이머에 나누어서 만들어짐</a:t>
            </a:r>
            <a:endParaRPr kumimoji="0" lang="en-US" altLang="ko-KR" sz="1800" b="1" spc="-113" dirty="0">
              <a:ln>
                <a:solidFill>
                  <a:srgbClr val="E2E2E2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155252" y="3487713"/>
            <a:ext cx="3704780" cy="346509"/>
            <a:chOff x="1155252" y="2851071"/>
            <a:chExt cx="3704780" cy="346509"/>
          </a:xfrm>
        </p:grpSpPr>
        <p:grpSp>
          <p:nvGrpSpPr>
            <p:cNvPr id="23" name="그룹 22"/>
            <p:cNvGrpSpPr/>
            <p:nvPr/>
          </p:nvGrpSpPr>
          <p:grpSpPr>
            <a:xfrm>
              <a:off x="1155252" y="2859026"/>
              <a:ext cx="281351" cy="338554"/>
              <a:chOff x="1155252" y="2859026"/>
              <a:chExt cx="281351" cy="338554"/>
            </a:xfrm>
          </p:grpSpPr>
          <p:sp>
            <p:nvSpPr>
              <p:cNvPr id="25" name="모서리가 둥근 직사각형 24"/>
              <p:cNvSpPr/>
              <p:nvPr/>
            </p:nvSpPr>
            <p:spPr bwMode="auto">
              <a:xfrm rot="13500000">
                <a:off x="1164696" y="2886000"/>
                <a:ext cx="271908" cy="271906"/>
              </a:xfrm>
              <a:prstGeom prst="roundRect">
                <a:avLst/>
              </a:prstGeom>
              <a:gradFill>
                <a:gsLst>
                  <a:gs pos="75000">
                    <a:schemeClr val="accent6">
                      <a:lumMod val="60000"/>
                      <a:lumOff val="40000"/>
                    </a:schemeClr>
                  </a:gs>
                  <a:gs pos="19000">
                    <a:schemeClr val="accent6">
                      <a:lumMod val="75000"/>
                    </a:schemeClr>
                  </a:gs>
                </a:gsLst>
                <a:lin ang="5400000" scaled="1"/>
              </a:gradFill>
              <a:ln>
                <a:noFill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algn="l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155252" y="2859026"/>
                <a:ext cx="23999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378"/>
                <a:r>
                  <a:rPr lang="ko-KR" altLang="en-US" sz="1600" b="1" spc="-150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예</a:t>
                </a:r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1463181" y="2851071"/>
              <a:ext cx="339685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1219376">
                <a:spcAft>
                  <a:spcPts val="0"/>
                </a:spcAft>
                <a:buSzPct val="130000"/>
                <a:tabLst>
                  <a:tab pos="384166" algn="l"/>
                </a:tabLst>
                <a:defRPr/>
              </a:pP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delay 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함수는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번 타이머를 사용하여 만듦</a:t>
              </a:r>
              <a:endPara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424002" y="4607329"/>
            <a:ext cx="14078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kumimoji="0" lang="en-US" altLang="ko-KR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</a:t>
            </a:r>
            <a:r>
              <a:rPr kumimoji="0" lang="ko-KR" altLang="en-US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</a:t>
            </a:r>
            <a:r>
              <a:rPr kumimoji="0" lang="en-US" altLang="ko-KR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microchip]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7580" y="915566"/>
            <a:ext cx="3348876" cy="3528572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6147018" y="4494936"/>
            <a:ext cx="1710000" cy="396000"/>
            <a:chOff x="4429631" y="5815448"/>
            <a:chExt cx="1680887" cy="396000"/>
          </a:xfrm>
        </p:grpSpPr>
        <p:sp>
          <p:nvSpPr>
            <p:cNvPr id="30" name="직사각형 29"/>
            <p:cNvSpPr/>
            <p:nvPr/>
          </p:nvSpPr>
          <p:spPr>
            <a:xfrm>
              <a:off x="4429631" y="5815448"/>
              <a:ext cx="1680887" cy="396000"/>
            </a:xfrm>
            <a:prstGeom prst="rect">
              <a:avLst/>
            </a:prstGeom>
            <a:solidFill>
              <a:srgbClr val="ED7D1A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lvl="0" algn="ctr" defTabSz="744139" latinLnBrk="0">
                <a:defRPr/>
              </a:pPr>
              <a:endParaRPr kumimoji="0" lang="ko-KR" altLang="en-US" b="1" i="0" u="none" strike="noStrike" kern="0" cap="none" spc="-122" normalizeH="0" baseline="0" noProof="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526946" y="5815448"/>
              <a:ext cx="1486258" cy="39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lvl="0" defTabSz="744139">
                <a:defRPr/>
              </a:pPr>
              <a:r>
                <a:rPr lang="en-US" altLang="ko-KR" sz="1600" b="1" kern="0" spc="-122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ATmega328</a:t>
              </a:r>
              <a:r>
                <a:rPr lang="ko-KR" altLang="en-US" sz="1600" b="1" kern="0" spc="-122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내부</a:t>
              </a:r>
              <a:endParaRPr kumimoji="0" lang="ko-KR" altLang="en-US" sz="1600" b="1" i="0" u="none" strike="noStrike" kern="0" cap="none" spc="-122" normalizeH="0" baseline="0" noProof="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083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827858"/>
            <a:ext cx="9144000" cy="2914322"/>
            <a:chOff x="0" y="877466"/>
            <a:chExt cx="9144000" cy="2914322"/>
          </a:xfrm>
        </p:grpSpPr>
        <p:grpSp>
          <p:nvGrpSpPr>
            <p:cNvPr id="12" name="그룹 11"/>
            <p:cNvGrpSpPr/>
            <p:nvPr/>
          </p:nvGrpSpPr>
          <p:grpSpPr>
            <a:xfrm>
              <a:off x="0" y="877466"/>
              <a:ext cx="9144000" cy="1463040"/>
              <a:chOff x="0" y="877466"/>
              <a:chExt cx="9144000" cy="1463040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877466"/>
                <a:ext cx="9144000" cy="146304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ED6DF8-7FAB-424C-A0FB-58BACB197EC7}"/>
                  </a:ext>
                </a:extLst>
              </p:cNvPr>
              <p:cNvSpPr txBox="1"/>
              <p:nvPr/>
            </p:nvSpPr>
            <p:spPr>
              <a:xfrm>
                <a:off x="1475656" y="1285821"/>
                <a:ext cx="61926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>
                  <a:bevelT w="1270"/>
                </a:sp3d>
              </a:bodyPr>
              <a:lstStyle/>
              <a:p>
                <a:pPr>
                  <a:tabLst>
                    <a:tab pos="1341438" algn="l"/>
                  </a:tabLst>
                </a:pPr>
                <a:r>
                  <a:rPr kumimoji="0" lang="ko-KR" altLang="en-US" sz="3600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sym typeface="Monotype Sorts"/>
                  </a:rPr>
                  <a:t>아두이노의</a:t>
                </a:r>
                <a:r>
                  <a:rPr kumimoji="0" lang="ko-KR" altLang="en-US" sz="3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sym typeface="Monotype Sorts"/>
                  </a:rPr>
                  <a:t> 타이머관련 함수들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DD211DA-A8C3-456C-A46F-D9FAD2D3B246}"/>
                </a:ext>
              </a:extLst>
            </p:cNvPr>
            <p:cNvSpPr/>
            <p:nvPr/>
          </p:nvSpPr>
          <p:spPr>
            <a:xfrm>
              <a:off x="3131840" y="2591470"/>
              <a:ext cx="2880318" cy="1200318"/>
            </a:xfrm>
            <a:prstGeom prst="rect">
              <a:avLst/>
            </a:prstGeom>
          </p:spPr>
          <p:txBody>
            <a:bodyPr wrap="square" lIns="91430" tIns="45715" rIns="91430" bIns="45715">
              <a:spAutoFit/>
            </a:bodyPr>
            <a:lstStyle/>
            <a:p>
              <a:pPr marL="342900" indent="-342900" algn="l">
                <a:lnSpc>
                  <a:spcPct val="150000"/>
                </a:lnSpc>
                <a:buAutoNum type="arabicPeriod"/>
              </a:pPr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시간 함수들</a:t>
              </a:r>
            </a:p>
            <a:p>
              <a:pPr marL="342900" indent="-342900" algn="l">
                <a:lnSpc>
                  <a:spcPct val="150000"/>
                </a:lnSpc>
                <a:buAutoNum type="arabicPeriod"/>
              </a:pPr>
              <a:r>
                <a:rPr lang="en-US" altLang="ko-KR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PWM</a:t>
              </a:r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관련 함수들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5628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 bwMode="auto">
          <a:xfrm flipH="1">
            <a:off x="4305299" y="1914526"/>
            <a:ext cx="788965" cy="322897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sym typeface="Wingdings 3" pitchFamily="18" charset="2"/>
            </a:endParaRPr>
          </a:p>
        </p:txBody>
      </p:sp>
      <p:sp>
        <p:nvSpPr>
          <p:cNvPr id="19" name="직사각형 18"/>
          <p:cNvSpPr/>
          <p:nvPr/>
        </p:nvSpPr>
        <p:spPr bwMode="auto">
          <a:xfrm rot="5400000" flipH="1">
            <a:off x="6406007" y="-186182"/>
            <a:ext cx="637284" cy="48387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sym typeface="Wingdings 3" pitchFamily="18" charset="2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아두이노의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타이머관련 함수들</a:t>
            </a:r>
          </a:p>
        </p:txBody>
      </p:sp>
      <p:grpSp>
        <p:nvGrpSpPr>
          <p:cNvPr id="80" name="그룹 79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81" name="그룹 80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4" name="직사각형 83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2" name="직사각형 81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시간 함수들</a:t>
              </a: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22381" y="962315"/>
            <a:ext cx="4406831" cy="400110"/>
            <a:chOff x="522381" y="962315"/>
            <a:chExt cx="4406831" cy="400110"/>
          </a:xfrm>
        </p:grpSpPr>
        <p:grpSp>
          <p:nvGrpSpPr>
            <p:cNvPr id="86" name="그룹 85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88" name="그림 8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9" name="직사각형 88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7" name="직사각형 86"/>
            <p:cNvSpPr/>
            <p:nvPr/>
          </p:nvSpPr>
          <p:spPr>
            <a:xfrm>
              <a:off x="863355" y="962315"/>
              <a:ext cx="40658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아두이노에서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타이머를 사용하는 함수들</a:t>
              </a:r>
            </a:p>
          </p:txBody>
        </p:sp>
      </p:grpSp>
      <p:sp>
        <p:nvSpPr>
          <p:cNvPr id="13" name="TextBox 34"/>
          <p:cNvSpPr txBox="1">
            <a:spLocks noChangeArrowheads="1"/>
          </p:cNvSpPr>
          <p:nvPr/>
        </p:nvSpPr>
        <p:spPr bwMode="auto">
          <a:xfrm>
            <a:off x="748880" y="1418475"/>
            <a:ext cx="7999584" cy="10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51218" rIns="102436" bIns="51218">
            <a:spAutoFit/>
          </a:bodyPr>
          <a:lstStyle/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5"/>
              </a:buBlip>
              <a:tabLst>
                <a:tab pos="384175" algn="l"/>
              </a:tabLst>
              <a:defRPr/>
            </a:pPr>
            <a:r>
              <a:rPr kumimoji="0" lang="ko-KR" altLang="en-US" sz="18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아두이노가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직접 타이머를 사용하는 경우는 드묾</a:t>
            </a:r>
            <a:endParaRPr kumimoji="0" lang="en-US" altLang="ko-KR" sz="18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5"/>
              </a:buBlip>
              <a:tabLst>
                <a:tab pos="384175" algn="l"/>
              </a:tabLst>
              <a:defRPr/>
            </a:pP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직접 타이머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사용하기 위해서는 타이머 인터럽트와 같이 </a:t>
            </a:r>
            <a:b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 라이브러리를 추가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하여 사용해야 함</a:t>
            </a:r>
            <a:endParaRPr kumimoji="0" lang="en-US" altLang="ko-KR" sz="1600" b="1" spc="-113" dirty="0">
              <a:ln>
                <a:solidFill>
                  <a:srgbClr val="E2E2E2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50"/>
            <a:ext cx="91440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40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아두이노의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타이머관련 함수들</a:t>
            </a:r>
          </a:p>
        </p:txBody>
      </p:sp>
      <p:grpSp>
        <p:nvGrpSpPr>
          <p:cNvPr id="80" name="그룹 79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81" name="그룹 80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4" name="직사각형 83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2" name="직사각형 81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시간 함수들</a:t>
              </a: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22381" y="962315"/>
            <a:ext cx="4406831" cy="400110"/>
            <a:chOff x="522381" y="962315"/>
            <a:chExt cx="4406831" cy="400110"/>
          </a:xfrm>
        </p:grpSpPr>
        <p:grpSp>
          <p:nvGrpSpPr>
            <p:cNvPr id="86" name="그룹 85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88" name="그림 8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9" name="직사각형 88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7" name="직사각형 86"/>
            <p:cNvSpPr/>
            <p:nvPr/>
          </p:nvSpPr>
          <p:spPr>
            <a:xfrm>
              <a:off x="863355" y="962315"/>
              <a:ext cx="40658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아두이노에서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타이머를 사용하는 함수들</a:t>
              </a:r>
            </a:p>
          </p:txBody>
        </p:sp>
      </p:grpSp>
      <p:sp>
        <p:nvSpPr>
          <p:cNvPr id="13" name="TextBox 34"/>
          <p:cNvSpPr txBox="1">
            <a:spLocks noChangeArrowheads="1"/>
          </p:cNvSpPr>
          <p:nvPr/>
        </p:nvSpPr>
        <p:spPr bwMode="auto">
          <a:xfrm>
            <a:off x="748880" y="1418475"/>
            <a:ext cx="7999584" cy="380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51218" rIns="102436" bIns="51218">
            <a:spAutoFit/>
          </a:bodyPr>
          <a:lstStyle/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5"/>
              </a:buBlip>
              <a:tabLst>
                <a:tab pos="384175" algn="l"/>
              </a:tabLst>
              <a:defRPr/>
            </a:pP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내부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타이머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사용하여 구현한 함수는 많음</a:t>
            </a:r>
            <a:endParaRPr kumimoji="0" lang="en-US" altLang="ko-KR" sz="18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97950" y="1854889"/>
            <a:ext cx="7379238" cy="1886379"/>
            <a:chOff x="882381" y="1854889"/>
            <a:chExt cx="7379238" cy="1886379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912758" y="1854889"/>
              <a:ext cx="3519905" cy="452655"/>
            </a:xfrm>
            <a:prstGeom prst="rect">
              <a:avLst/>
            </a:prstGeom>
            <a:gradFill flip="none" rotWithShape="1">
              <a:gsLst>
                <a:gs pos="0">
                  <a:srgbClr val="6DDD80"/>
                </a:gs>
                <a:gs pos="100000">
                  <a:srgbClr val="26A23B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lang="ko-KR" altLang="en-US" sz="1800" b="1" spc="-150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시간 관련 함수들</a:t>
              </a: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 flipH="1">
              <a:off x="882381" y="2370381"/>
              <a:ext cx="3580659" cy="0"/>
            </a:xfrm>
            <a:prstGeom prst="straightConnector1">
              <a:avLst/>
            </a:prstGeom>
            <a:ln w="31750" cap="rnd">
              <a:solidFill>
                <a:srgbClr val="47BE5B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 bwMode="auto">
            <a:xfrm>
              <a:off x="912758" y="2433218"/>
              <a:ext cx="3519905" cy="13080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222250" indent="-222250" algn="l" defTabSz="1219406">
                <a:spcBef>
                  <a:spcPts val="60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100000"/>
                <a:buBlip>
                  <a:blip r:embed="rId6"/>
                </a:buBlip>
                <a:tabLst>
                  <a:tab pos="384175" algn="l"/>
                </a:tabLst>
                <a:defRPr/>
              </a:pP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delay()</a:t>
              </a:r>
            </a:p>
            <a:p>
              <a:pPr marL="222250" indent="-222250" algn="l" defTabSz="1219406">
                <a:spcBef>
                  <a:spcPts val="60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100000"/>
                <a:buBlip>
                  <a:blip r:embed="rId6"/>
                </a:buBlip>
                <a:tabLst>
                  <a:tab pos="384175" algn="l"/>
                </a:tabLst>
                <a:defRPr/>
              </a:pPr>
              <a:r>
                <a:rPr kumimoji="0" lang="en-US" altLang="ko-KR" sz="16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delayMicroseconds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()</a:t>
              </a:r>
            </a:p>
            <a:p>
              <a:pPr marL="222250" indent="-222250" algn="l" defTabSz="1219406">
                <a:spcBef>
                  <a:spcPts val="60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100000"/>
                <a:buBlip>
                  <a:blip r:embed="rId6"/>
                </a:buBlip>
                <a:tabLst>
                  <a:tab pos="384175" algn="l"/>
                </a:tabLst>
                <a:defRPr/>
              </a:pPr>
              <a:r>
                <a:rPr kumimoji="0" lang="en-US" altLang="ko-KR" sz="16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millis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()</a:t>
              </a:r>
            </a:p>
            <a:p>
              <a:pPr marL="222250" indent="-222250" algn="l" defTabSz="1219406">
                <a:spcBef>
                  <a:spcPts val="60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100000"/>
                <a:buBlip>
                  <a:blip r:embed="rId6"/>
                </a:buBlip>
                <a:tabLst>
                  <a:tab pos="384175" algn="l"/>
                </a:tabLst>
                <a:defRPr/>
              </a:pP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micros() 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등</a:t>
              </a: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4711337" y="1854889"/>
              <a:ext cx="3519905" cy="452655"/>
            </a:xfrm>
            <a:prstGeom prst="rect">
              <a:avLst/>
            </a:prstGeom>
            <a:gradFill flip="none" rotWithShape="1">
              <a:gsLst>
                <a:gs pos="0">
                  <a:srgbClr val="EE6E50"/>
                </a:gs>
                <a:gs pos="100000">
                  <a:srgbClr val="E94923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lang="en-US" altLang="ko-KR" sz="1800" b="1" spc="-150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PWM </a:t>
              </a:r>
              <a:r>
                <a:rPr lang="ko-KR" altLang="en-US" sz="1800" b="1" spc="-150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신호 관련 함수들</a:t>
              </a:r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 flipH="1">
              <a:off x="4680960" y="2370381"/>
              <a:ext cx="3580659" cy="0"/>
            </a:xfrm>
            <a:prstGeom prst="straightConnector1">
              <a:avLst/>
            </a:prstGeom>
            <a:ln w="31750" cap="rnd">
              <a:solidFill>
                <a:srgbClr val="E94923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 bwMode="auto">
            <a:xfrm>
              <a:off x="4711337" y="2433217"/>
              <a:ext cx="3519905" cy="13080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222250" indent="-222250" algn="l" defTabSz="1219406">
                <a:spcBef>
                  <a:spcPts val="60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100000"/>
                <a:buBlip>
                  <a:blip r:embed="rId6"/>
                </a:buBlip>
                <a:tabLst>
                  <a:tab pos="384175" algn="l"/>
                </a:tabLst>
                <a:defRPr/>
              </a:pPr>
              <a:r>
                <a:rPr kumimoji="0" lang="en-US" altLang="ko-KR" sz="16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analogWrite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()</a:t>
              </a:r>
            </a:p>
            <a:p>
              <a:pPr marL="222250" indent="-222250" algn="l" defTabSz="1219406">
                <a:spcBef>
                  <a:spcPts val="60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100000"/>
                <a:buBlip>
                  <a:blip r:embed="rId6"/>
                </a:buBlip>
                <a:tabLst>
                  <a:tab pos="384175" algn="l"/>
                </a:tabLst>
                <a:defRPr/>
              </a:pP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tone()</a:t>
              </a:r>
            </a:p>
            <a:p>
              <a:pPr marL="222250" indent="-222250" algn="l" defTabSz="1219406">
                <a:spcBef>
                  <a:spcPts val="60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100000"/>
                <a:buBlip>
                  <a:blip r:embed="rId6"/>
                </a:buBlip>
                <a:tabLst>
                  <a:tab pos="384175" algn="l"/>
                </a:tabLst>
                <a:defRPr/>
              </a:pPr>
              <a:r>
                <a:rPr kumimoji="0" lang="en-US" altLang="ko-KR" sz="16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noTone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()</a:t>
              </a:r>
            </a:p>
            <a:p>
              <a:pPr marL="222250" indent="-222250" algn="l" defTabSz="1219406">
                <a:spcBef>
                  <a:spcPts val="60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100000"/>
                <a:buBlip>
                  <a:blip r:embed="rId6"/>
                </a:buBlip>
                <a:tabLst>
                  <a:tab pos="384175" algn="l"/>
                </a:tabLst>
                <a:defRPr/>
              </a:pPr>
              <a:r>
                <a:rPr kumimoji="0" lang="ko-KR" altLang="en-US" sz="16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서보모터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라이브러리 함수 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3339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아두이노의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타이머관련 함수들</a:t>
            </a:r>
          </a:p>
        </p:txBody>
      </p:sp>
      <p:grpSp>
        <p:nvGrpSpPr>
          <p:cNvPr id="80" name="그룹 79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81" name="그룹 80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4" name="직사각형 83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2" name="직사각형 81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시간 함수들</a:t>
              </a: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22381" y="962315"/>
            <a:ext cx="1942182" cy="400110"/>
            <a:chOff x="522381" y="962315"/>
            <a:chExt cx="1942182" cy="400110"/>
          </a:xfrm>
        </p:grpSpPr>
        <p:grpSp>
          <p:nvGrpSpPr>
            <p:cNvPr id="86" name="그룹 85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88" name="그림 8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9" name="직사각형 88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7" name="직사각형 86"/>
            <p:cNvSpPr/>
            <p:nvPr/>
          </p:nvSpPr>
          <p:spPr>
            <a:xfrm>
              <a:off x="863355" y="962315"/>
              <a:ext cx="16012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시간 지연 함수</a:t>
              </a:r>
            </a:p>
          </p:txBody>
        </p:sp>
      </p:grpSp>
      <p:sp>
        <p:nvSpPr>
          <p:cNvPr id="13" name="TextBox 34"/>
          <p:cNvSpPr txBox="1">
            <a:spLocks noChangeArrowheads="1"/>
          </p:cNvSpPr>
          <p:nvPr/>
        </p:nvSpPr>
        <p:spPr bwMode="auto">
          <a:xfrm>
            <a:off x="748880" y="1418475"/>
            <a:ext cx="7999584" cy="380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51218" rIns="102436" bIns="51218">
            <a:spAutoFit/>
          </a:bodyPr>
          <a:lstStyle/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5"/>
              </a:buBlip>
              <a:tabLst>
                <a:tab pos="384175" algn="l"/>
              </a:tabLst>
              <a:defRPr/>
            </a:pP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delay 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</a:p>
        </p:txBody>
      </p:sp>
      <p:sp>
        <p:nvSpPr>
          <p:cNvPr id="14" name="직사각형 13"/>
          <p:cNvSpPr/>
          <p:nvPr/>
        </p:nvSpPr>
        <p:spPr bwMode="auto">
          <a:xfrm flipH="1">
            <a:off x="1115613" y="1900232"/>
            <a:ext cx="8028386" cy="540000"/>
          </a:xfrm>
          <a:prstGeom prst="rect">
            <a:avLst/>
          </a:prstGeom>
          <a:solidFill>
            <a:srgbClr val="7FCA5A"/>
          </a:solidFill>
          <a:ln w="571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92075" algn="l"/>
            <a:r>
              <a:rPr kumimoji="0" lang="en-US" altLang="ko-KR" sz="2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delay(</a:t>
            </a:r>
            <a:r>
              <a:rPr kumimoji="0" lang="en-US" altLang="ko-KR" sz="24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ms</a:t>
            </a:r>
            <a:r>
              <a:rPr kumimoji="0" lang="en-US" altLang="ko-KR" sz="2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1381000" y="2472344"/>
            <a:ext cx="7151440" cy="338554"/>
            <a:chOff x="5270739" y="3869255"/>
            <a:chExt cx="7151440" cy="338554"/>
          </a:xfrm>
        </p:grpSpPr>
        <p:sp>
          <p:nvSpPr>
            <p:cNvPr id="40" name="직사각형 39"/>
            <p:cNvSpPr/>
            <p:nvPr/>
          </p:nvSpPr>
          <p:spPr bwMode="auto">
            <a:xfrm>
              <a:off x="5270739" y="3964759"/>
              <a:ext cx="54101" cy="147547"/>
            </a:xfrm>
            <a:prstGeom prst="rect">
              <a:avLst/>
            </a:prstGeom>
            <a:solidFill>
              <a:srgbClr val="ED7D1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 flipH="1">
              <a:off x="5303498" y="3869255"/>
              <a:ext cx="71186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지정한 </a:t>
              </a:r>
              <a:r>
                <a:rPr kumimoji="0" lang="en-US" altLang="ko-KR" sz="16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Milisecond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(1/1000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 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시간만큼 프로그램을 정지함</a:t>
              </a:r>
              <a:endPara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578906" y="2886013"/>
            <a:ext cx="3753168" cy="346509"/>
            <a:chOff x="1155252" y="2851071"/>
            <a:chExt cx="3753168" cy="346509"/>
          </a:xfrm>
        </p:grpSpPr>
        <p:grpSp>
          <p:nvGrpSpPr>
            <p:cNvPr id="43" name="그룹 42"/>
            <p:cNvGrpSpPr/>
            <p:nvPr/>
          </p:nvGrpSpPr>
          <p:grpSpPr>
            <a:xfrm>
              <a:off x="1155252" y="2859026"/>
              <a:ext cx="281351" cy="338554"/>
              <a:chOff x="1155252" y="2859026"/>
              <a:chExt cx="281351" cy="338554"/>
            </a:xfrm>
          </p:grpSpPr>
          <p:sp>
            <p:nvSpPr>
              <p:cNvPr id="45" name="모서리가 둥근 직사각형 44"/>
              <p:cNvSpPr/>
              <p:nvPr/>
            </p:nvSpPr>
            <p:spPr bwMode="auto">
              <a:xfrm rot="13500000">
                <a:off x="1164696" y="2886000"/>
                <a:ext cx="271908" cy="271906"/>
              </a:xfrm>
              <a:prstGeom prst="roundRect">
                <a:avLst/>
              </a:prstGeom>
              <a:gradFill>
                <a:gsLst>
                  <a:gs pos="75000">
                    <a:schemeClr val="accent6">
                      <a:lumMod val="60000"/>
                      <a:lumOff val="40000"/>
                    </a:schemeClr>
                  </a:gs>
                  <a:gs pos="19000">
                    <a:schemeClr val="accent6">
                      <a:lumMod val="75000"/>
                    </a:schemeClr>
                  </a:gs>
                </a:gsLst>
                <a:lin ang="5400000" scaled="1"/>
              </a:gradFill>
              <a:ln>
                <a:noFill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algn="l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1155252" y="2859026"/>
                <a:ext cx="23999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378"/>
                <a:r>
                  <a:rPr lang="ko-KR" altLang="en-US" sz="1600" b="1" spc="-150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예</a:t>
                </a:r>
              </a:p>
            </p:txBody>
          </p:sp>
        </p:grpSp>
        <p:sp>
          <p:nvSpPr>
            <p:cNvPr id="44" name="직사각형 43"/>
            <p:cNvSpPr/>
            <p:nvPr/>
          </p:nvSpPr>
          <p:spPr>
            <a:xfrm>
              <a:off x="1463181" y="2851071"/>
              <a:ext cx="344523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1219376">
                <a:spcAft>
                  <a:spcPts val="0"/>
                </a:spcAft>
                <a:buSzPct val="130000"/>
                <a:tabLst>
                  <a:tab pos="384166" algn="l"/>
                </a:tabLst>
                <a:defRPr/>
              </a:pPr>
              <a:r>
                <a:rPr kumimoji="0" lang="en-US" altLang="ko-KR" sz="1600" b="1" spc="-113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17A1A5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1000ms=1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17A1A5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초만큼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8936F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프로그램 실행을 정지함</a:t>
              </a:r>
            </a:p>
          </p:txBody>
        </p:sp>
      </p:grpSp>
      <p:sp>
        <p:nvSpPr>
          <p:cNvPr id="54" name="직사각형 53"/>
          <p:cNvSpPr/>
          <p:nvPr/>
        </p:nvSpPr>
        <p:spPr bwMode="auto">
          <a:xfrm>
            <a:off x="2019811" y="3326284"/>
            <a:ext cx="6397557" cy="588218"/>
          </a:xfrm>
          <a:prstGeom prst="rect">
            <a:avLst/>
          </a:prstGeom>
          <a:gradFill flip="none" rotWithShape="1">
            <a:gsLst>
              <a:gs pos="10000">
                <a:srgbClr val="ED7D1A"/>
              </a:gs>
              <a:gs pos="0">
                <a:srgbClr val="ED7D1A"/>
              </a:gs>
              <a:gs pos="89000">
                <a:srgbClr val="ED7D1A"/>
              </a:gs>
              <a:gs pos="87000">
                <a:schemeClr val="bg1"/>
              </a:gs>
              <a:gs pos="10000">
                <a:schemeClr val="bg1"/>
              </a:gs>
              <a:gs pos="100000">
                <a:srgbClr val="ED7D1A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0" tIns="0" rIns="0" bIns="0" anchor="ctr"/>
          <a:lstStyle/>
          <a:p>
            <a:pPr defTabSz="744139"/>
            <a:r>
              <a:rPr kumimoji="0" lang="en-US" altLang="ko-KR" sz="1600" b="1" spc="30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delay(</a:t>
            </a:r>
            <a:r>
              <a:rPr kumimoji="0" lang="en-US" altLang="ko-KR" sz="1600" b="1" spc="3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17A1A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1000</a:t>
            </a:r>
            <a:r>
              <a:rPr kumimoji="0" lang="en-US" altLang="ko-KR" sz="1600" b="1" spc="30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24418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아두이노의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타이머관련 함수들</a:t>
            </a:r>
          </a:p>
        </p:txBody>
      </p:sp>
      <p:grpSp>
        <p:nvGrpSpPr>
          <p:cNvPr id="80" name="그룹 79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81" name="그룹 80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4" name="직사각형 83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2" name="직사각형 81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시간 함수들</a:t>
              </a: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22381" y="962315"/>
            <a:ext cx="1942182" cy="400110"/>
            <a:chOff x="522381" y="962315"/>
            <a:chExt cx="1942182" cy="400110"/>
          </a:xfrm>
        </p:grpSpPr>
        <p:grpSp>
          <p:nvGrpSpPr>
            <p:cNvPr id="86" name="그룹 85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88" name="그림 8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9" name="직사각형 88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7" name="직사각형 86"/>
            <p:cNvSpPr/>
            <p:nvPr/>
          </p:nvSpPr>
          <p:spPr>
            <a:xfrm>
              <a:off x="863355" y="962315"/>
              <a:ext cx="16012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시간 지연 함수</a:t>
              </a:r>
            </a:p>
          </p:txBody>
        </p:sp>
      </p:grpSp>
      <p:sp>
        <p:nvSpPr>
          <p:cNvPr id="13" name="TextBox 34"/>
          <p:cNvSpPr txBox="1">
            <a:spLocks noChangeArrowheads="1"/>
          </p:cNvSpPr>
          <p:nvPr/>
        </p:nvSpPr>
        <p:spPr bwMode="auto">
          <a:xfrm>
            <a:off x="748880" y="1418475"/>
            <a:ext cx="7999584" cy="380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51218" rIns="102436" bIns="51218">
            <a:spAutoFit/>
          </a:bodyPr>
          <a:lstStyle/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5"/>
              </a:buBlip>
              <a:tabLst>
                <a:tab pos="384175" algn="l"/>
              </a:tabLst>
              <a:defRPr/>
            </a:pPr>
            <a:r>
              <a:rPr kumimoji="0" lang="en-US" altLang="ko-KR" sz="18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delayMicroseconds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</a:p>
        </p:txBody>
      </p:sp>
      <p:sp>
        <p:nvSpPr>
          <p:cNvPr id="14" name="직사각형 13"/>
          <p:cNvSpPr/>
          <p:nvPr/>
        </p:nvSpPr>
        <p:spPr bwMode="auto">
          <a:xfrm flipH="1">
            <a:off x="1115615" y="1900232"/>
            <a:ext cx="8028384" cy="540000"/>
          </a:xfrm>
          <a:prstGeom prst="rect">
            <a:avLst/>
          </a:prstGeom>
          <a:solidFill>
            <a:srgbClr val="7FCA5A"/>
          </a:solidFill>
          <a:ln w="571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92075" algn="l"/>
            <a:r>
              <a:rPr kumimoji="0" lang="en-US" altLang="ko-KR" sz="24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delayMicroseconds</a:t>
            </a:r>
            <a:r>
              <a:rPr kumimoji="0" lang="en-US" altLang="ko-KR" sz="2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(us)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1378894" y="2480882"/>
            <a:ext cx="7510711" cy="338554"/>
            <a:chOff x="5270739" y="3869255"/>
            <a:chExt cx="7510711" cy="338554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5270739" y="3964759"/>
              <a:ext cx="54101" cy="147547"/>
            </a:xfrm>
            <a:prstGeom prst="rect">
              <a:avLst/>
            </a:prstGeom>
            <a:solidFill>
              <a:srgbClr val="7FCA5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 flipH="1">
              <a:off x="5303497" y="3869255"/>
              <a:ext cx="747795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지정한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Microsecond(1/1000000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 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시간만큼 프로그램을 정지함</a:t>
              </a:r>
              <a:endPara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578906" y="2886013"/>
            <a:ext cx="3948606" cy="346509"/>
            <a:chOff x="1155252" y="2851071"/>
            <a:chExt cx="3948606" cy="346509"/>
          </a:xfrm>
        </p:grpSpPr>
        <p:grpSp>
          <p:nvGrpSpPr>
            <p:cNvPr id="31" name="그룹 30"/>
            <p:cNvGrpSpPr/>
            <p:nvPr/>
          </p:nvGrpSpPr>
          <p:grpSpPr>
            <a:xfrm>
              <a:off x="1155252" y="2859026"/>
              <a:ext cx="281351" cy="338554"/>
              <a:chOff x="1155252" y="2859026"/>
              <a:chExt cx="281351" cy="338554"/>
            </a:xfrm>
          </p:grpSpPr>
          <p:sp>
            <p:nvSpPr>
              <p:cNvPr id="33" name="모서리가 둥근 직사각형 32"/>
              <p:cNvSpPr/>
              <p:nvPr/>
            </p:nvSpPr>
            <p:spPr bwMode="auto">
              <a:xfrm rot="13500000">
                <a:off x="1164696" y="2886000"/>
                <a:ext cx="271908" cy="271906"/>
              </a:xfrm>
              <a:prstGeom prst="roundRect">
                <a:avLst/>
              </a:prstGeom>
              <a:gradFill>
                <a:gsLst>
                  <a:gs pos="75000">
                    <a:schemeClr val="accent6">
                      <a:lumMod val="60000"/>
                      <a:lumOff val="40000"/>
                    </a:schemeClr>
                  </a:gs>
                  <a:gs pos="19000">
                    <a:schemeClr val="accent6">
                      <a:lumMod val="75000"/>
                    </a:schemeClr>
                  </a:gs>
                </a:gsLst>
                <a:lin ang="5400000" scaled="1"/>
              </a:gradFill>
              <a:ln>
                <a:noFill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algn="l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1155252" y="2859026"/>
                <a:ext cx="23999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378"/>
                <a:r>
                  <a:rPr lang="ko-KR" altLang="en-US" sz="1600" b="1" spc="-150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예</a:t>
                </a:r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1463181" y="2851071"/>
              <a:ext cx="36406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1219376">
                <a:spcAft>
                  <a:spcPts val="0"/>
                </a:spcAft>
                <a:buSzPct val="130000"/>
                <a:tabLst>
                  <a:tab pos="384166" algn="l"/>
                </a:tabLst>
                <a:defRPr/>
              </a:pP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17A1A5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1000us=1ms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17A1A5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초만큼 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프로그램 실행을 정지함</a:t>
              </a:r>
            </a:p>
          </p:txBody>
        </p:sp>
      </p:grpSp>
      <p:sp>
        <p:nvSpPr>
          <p:cNvPr id="35" name="직사각형 34"/>
          <p:cNvSpPr/>
          <p:nvPr/>
        </p:nvSpPr>
        <p:spPr bwMode="auto">
          <a:xfrm>
            <a:off x="2019811" y="3326284"/>
            <a:ext cx="6397557" cy="588218"/>
          </a:xfrm>
          <a:prstGeom prst="rect">
            <a:avLst/>
          </a:prstGeom>
          <a:gradFill flip="none" rotWithShape="1">
            <a:gsLst>
              <a:gs pos="10000">
                <a:srgbClr val="ED7D1A"/>
              </a:gs>
              <a:gs pos="0">
                <a:srgbClr val="ED7D1A"/>
              </a:gs>
              <a:gs pos="89000">
                <a:srgbClr val="ED7D1A"/>
              </a:gs>
              <a:gs pos="87000">
                <a:schemeClr val="bg1"/>
              </a:gs>
              <a:gs pos="10000">
                <a:schemeClr val="bg1"/>
              </a:gs>
              <a:gs pos="100000">
                <a:srgbClr val="ED7D1A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0" tIns="0" rIns="0" bIns="0" anchor="ctr"/>
          <a:lstStyle/>
          <a:p>
            <a:pPr defTabSz="744139"/>
            <a:r>
              <a:rPr kumimoji="0" lang="en-US" altLang="ko-KR" sz="1600" b="1" spc="30" dirty="0" err="1">
                <a:ln>
                  <a:solidFill>
                    <a:srgbClr val="E2E2E2">
                      <a:alpha val="0"/>
                    </a:srgb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delayMicroseconds</a:t>
            </a:r>
            <a:r>
              <a:rPr kumimoji="0" lang="en-US" altLang="ko-KR" sz="1600" b="1" spc="30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en-US" altLang="ko-KR" sz="1600" b="1" spc="3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17A1A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1000</a:t>
            </a:r>
            <a:r>
              <a:rPr kumimoji="0" lang="en-US" altLang="ko-KR" sz="1600" b="1" spc="30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2559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아두이노의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타이머관련 함수들</a:t>
            </a:r>
          </a:p>
        </p:txBody>
      </p:sp>
      <p:grpSp>
        <p:nvGrpSpPr>
          <p:cNvPr id="80" name="그룹 79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81" name="그룹 80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4" name="직사각형 83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2" name="직사각형 81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시간 함수들</a:t>
              </a: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22381" y="962315"/>
            <a:ext cx="1942182" cy="400110"/>
            <a:chOff x="522381" y="962315"/>
            <a:chExt cx="1942182" cy="400110"/>
          </a:xfrm>
        </p:grpSpPr>
        <p:grpSp>
          <p:nvGrpSpPr>
            <p:cNvPr id="86" name="그룹 85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88" name="그림 8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9" name="직사각형 88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3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7" name="직사각형 86"/>
            <p:cNvSpPr/>
            <p:nvPr/>
          </p:nvSpPr>
          <p:spPr>
            <a:xfrm>
              <a:off x="863355" y="962315"/>
              <a:ext cx="16012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시간 경과 함수</a:t>
              </a:r>
            </a:p>
          </p:txBody>
        </p:sp>
      </p:grpSp>
      <p:sp>
        <p:nvSpPr>
          <p:cNvPr id="13" name="TextBox 34"/>
          <p:cNvSpPr txBox="1">
            <a:spLocks noChangeArrowheads="1"/>
          </p:cNvSpPr>
          <p:nvPr/>
        </p:nvSpPr>
        <p:spPr bwMode="auto">
          <a:xfrm>
            <a:off x="748880" y="1418475"/>
            <a:ext cx="7999584" cy="380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51218" rIns="102436" bIns="51218">
            <a:spAutoFit/>
          </a:bodyPr>
          <a:lstStyle/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5"/>
              </a:buBlip>
              <a:tabLst>
                <a:tab pos="384175" algn="l"/>
              </a:tabLst>
              <a:defRPr/>
            </a:pPr>
            <a:r>
              <a:rPr kumimoji="0" lang="en-US" altLang="ko-KR" sz="18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millis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</a:p>
        </p:txBody>
      </p:sp>
      <p:sp>
        <p:nvSpPr>
          <p:cNvPr id="14" name="직사각형 13"/>
          <p:cNvSpPr/>
          <p:nvPr/>
        </p:nvSpPr>
        <p:spPr bwMode="auto">
          <a:xfrm flipH="1">
            <a:off x="1115616" y="1900232"/>
            <a:ext cx="8028384" cy="540000"/>
          </a:xfrm>
          <a:prstGeom prst="rect">
            <a:avLst/>
          </a:prstGeom>
          <a:solidFill>
            <a:srgbClr val="7FCA5A"/>
          </a:solidFill>
          <a:ln w="571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92075" algn="l"/>
            <a:r>
              <a:rPr kumimoji="0" lang="en-US" altLang="ko-KR" sz="24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millis</a:t>
            </a:r>
            <a:r>
              <a:rPr kumimoji="0" lang="en-US" altLang="ko-KR" sz="2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()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378893" y="2480882"/>
            <a:ext cx="7510711" cy="338554"/>
            <a:chOff x="5270739" y="3869255"/>
            <a:chExt cx="7510711" cy="338554"/>
          </a:xfrm>
        </p:grpSpPr>
        <p:sp>
          <p:nvSpPr>
            <p:cNvPr id="23" name="직사각형 22"/>
            <p:cNvSpPr/>
            <p:nvPr/>
          </p:nvSpPr>
          <p:spPr bwMode="auto">
            <a:xfrm>
              <a:off x="5270739" y="3964759"/>
              <a:ext cx="54101" cy="147547"/>
            </a:xfrm>
            <a:prstGeom prst="rect">
              <a:avLst/>
            </a:prstGeom>
            <a:solidFill>
              <a:srgbClr val="7FCA5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 flipH="1">
              <a:off x="5303497" y="3869255"/>
              <a:ext cx="747795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ko-KR" altLang="en-US" sz="16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아두이노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보드가 현재 프로그램을 돌리기 시작한 후 지난 시간을 밀리 초 숫자를 반환함</a:t>
              </a:r>
              <a:endPara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378893" y="2802980"/>
            <a:ext cx="7406284" cy="338554"/>
            <a:chOff x="5270739" y="3869255"/>
            <a:chExt cx="7406284" cy="338554"/>
          </a:xfrm>
        </p:grpSpPr>
        <p:sp>
          <p:nvSpPr>
            <p:cNvPr id="26" name="직사각형 25"/>
            <p:cNvSpPr/>
            <p:nvPr/>
          </p:nvSpPr>
          <p:spPr bwMode="auto">
            <a:xfrm>
              <a:off x="5270739" y="3964759"/>
              <a:ext cx="54101" cy="147547"/>
            </a:xfrm>
            <a:prstGeom prst="rect">
              <a:avLst/>
            </a:prstGeom>
            <a:solidFill>
              <a:srgbClr val="7FCA5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 flipH="1">
              <a:off x="5303497" y="3869255"/>
              <a:ext cx="737352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즉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kumimoji="0" lang="ko-KR" altLang="en-US" sz="16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아두이노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보드 부팅 후 지난 시간을 알려줌</a:t>
              </a:r>
              <a:endPara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378893" y="3125078"/>
            <a:ext cx="7406284" cy="338554"/>
            <a:chOff x="5270739" y="3869255"/>
            <a:chExt cx="7406284" cy="338554"/>
          </a:xfrm>
        </p:grpSpPr>
        <p:sp>
          <p:nvSpPr>
            <p:cNvPr id="29" name="직사각형 28"/>
            <p:cNvSpPr/>
            <p:nvPr/>
          </p:nvSpPr>
          <p:spPr bwMode="auto">
            <a:xfrm>
              <a:off x="5270739" y="3964759"/>
              <a:ext cx="54101" cy="147547"/>
            </a:xfrm>
            <a:prstGeom prst="rect">
              <a:avLst/>
            </a:prstGeom>
            <a:solidFill>
              <a:srgbClr val="7FCA5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 flipH="1">
              <a:off x="5303496" y="3869255"/>
              <a:ext cx="737352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약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50 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일 후에 </a:t>
              </a:r>
              <a:r>
                <a:rPr kumimoji="0" lang="ko-KR" altLang="en-US" sz="16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오버플로우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(0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으로 돌아감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됨</a:t>
              </a:r>
              <a:endPara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578906" y="3534085"/>
            <a:ext cx="5007549" cy="346509"/>
            <a:chOff x="1155252" y="2851071"/>
            <a:chExt cx="5007549" cy="346509"/>
          </a:xfrm>
        </p:grpSpPr>
        <p:grpSp>
          <p:nvGrpSpPr>
            <p:cNvPr id="33" name="그룹 32"/>
            <p:cNvGrpSpPr/>
            <p:nvPr/>
          </p:nvGrpSpPr>
          <p:grpSpPr>
            <a:xfrm>
              <a:off x="1155252" y="2859026"/>
              <a:ext cx="281351" cy="338554"/>
              <a:chOff x="1155252" y="2859026"/>
              <a:chExt cx="281351" cy="338554"/>
            </a:xfrm>
          </p:grpSpPr>
          <p:sp>
            <p:nvSpPr>
              <p:cNvPr id="35" name="모서리가 둥근 직사각형 34"/>
              <p:cNvSpPr/>
              <p:nvPr/>
            </p:nvSpPr>
            <p:spPr bwMode="auto">
              <a:xfrm rot="13500000">
                <a:off x="1164696" y="2886000"/>
                <a:ext cx="271908" cy="271906"/>
              </a:xfrm>
              <a:prstGeom prst="roundRect">
                <a:avLst/>
              </a:prstGeom>
              <a:gradFill>
                <a:gsLst>
                  <a:gs pos="75000">
                    <a:schemeClr val="accent6">
                      <a:lumMod val="60000"/>
                      <a:lumOff val="40000"/>
                    </a:schemeClr>
                  </a:gs>
                  <a:gs pos="19000">
                    <a:schemeClr val="accent6">
                      <a:lumMod val="75000"/>
                    </a:schemeClr>
                  </a:gs>
                </a:gsLst>
                <a:lin ang="5400000" scaled="1"/>
              </a:gradFill>
              <a:ln>
                <a:noFill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algn="l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1155252" y="2859026"/>
                <a:ext cx="23999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378"/>
                <a:r>
                  <a:rPr lang="ko-KR" altLang="en-US" sz="1600" b="1" spc="-150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예</a:t>
                </a: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1463181" y="2851071"/>
              <a:ext cx="469962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1219376">
                <a:spcAft>
                  <a:spcPts val="0"/>
                </a:spcAft>
                <a:buSzPct val="130000"/>
                <a:tabLst>
                  <a:tab pos="384166" algn="l"/>
                </a:tabLst>
                <a:defRPr/>
              </a:pP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변수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time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에 부팅 후 지난 시간이 밀리 초 단위의 값으로 반환</a:t>
              </a:r>
            </a:p>
          </p:txBody>
        </p:sp>
      </p:grpSp>
      <p:sp>
        <p:nvSpPr>
          <p:cNvPr id="37" name="직사각형 36"/>
          <p:cNvSpPr/>
          <p:nvPr/>
        </p:nvSpPr>
        <p:spPr bwMode="auto">
          <a:xfrm>
            <a:off x="2019811" y="3974356"/>
            <a:ext cx="6397557" cy="588218"/>
          </a:xfrm>
          <a:prstGeom prst="rect">
            <a:avLst/>
          </a:prstGeom>
          <a:gradFill flip="none" rotWithShape="1">
            <a:gsLst>
              <a:gs pos="10000">
                <a:srgbClr val="ED7D1A"/>
              </a:gs>
              <a:gs pos="0">
                <a:srgbClr val="ED7D1A"/>
              </a:gs>
              <a:gs pos="89000">
                <a:srgbClr val="ED7D1A"/>
              </a:gs>
              <a:gs pos="87000">
                <a:schemeClr val="bg1"/>
              </a:gs>
              <a:gs pos="10000">
                <a:schemeClr val="bg1"/>
              </a:gs>
              <a:gs pos="100000">
                <a:srgbClr val="ED7D1A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0" tIns="0" rIns="0" bIns="0" anchor="ctr"/>
          <a:lstStyle/>
          <a:p>
            <a:pPr defTabSz="744139"/>
            <a:r>
              <a:rPr kumimoji="0" lang="en-US" altLang="ko-KR" sz="1600" b="1" spc="30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unsigned long time = </a:t>
            </a:r>
            <a:r>
              <a:rPr kumimoji="0" lang="en-US" altLang="ko-KR" sz="1600" b="1" spc="30" dirty="0" err="1">
                <a:ln>
                  <a:solidFill>
                    <a:srgbClr val="E2E2E2">
                      <a:alpha val="0"/>
                    </a:srgb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millis</a:t>
            </a:r>
            <a:r>
              <a:rPr kumimoji="0" lang="en-US" altLang="ko-KR" sz="1600" b="1" spc="30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640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827858"/>
            <a:ext cx="9144000" cy="2861039"/>
            <a:chOff x="0" y="877466"/>
            <a:chExt cx="9144000" cy="2861039"/>
          </a:xfrm>
        </p:grpSpPr>
        <p:grpSp>
          <p:nvGrpSpPr>
            <p:cNvPr id="12" name="그룹 11"/>
            <p:cNvGrpSpPr/>
            <p:nvPr/>
          </p:nvGrpSpPr>
          <p:grpSpPr>
            <a:xfrm>
              <a:off x="0" y="877466"/>
              <a:ext cx="9144000" cy="1463040"/>
              <a:chOff x="0" y="877466"/>
              <a:chExt cx="9144000" cy="1463040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877466"/>
                <a:ext cx="9144000" cy="146304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ED6DF8-7FAB-424C-A0FB-58BACB197EC7}"/>
                  </a:ext>
                </a:extLst>
              </p:cNvPr>
              <p:cNvSpPr txBox="1"/>
              <p:nvPr/>
            </p:nvSpPr>
            <p:spPr>
              <a:xfrm>
                <a:off x="1691679" y="1285821"/>
                <a:ext cx="57606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>
                  <a:bevelT w="1270"/>
                </a:sp3d>
              </a:bodyPr>
              <a:lstStyle/>
              <a:p>
                <a:pPr>
                  <a:tabLst>
                    <a:tab pos="1341438" algn="l"/>
                  </a:tabLst>
                </a:pPr>
                <a:r>
                  <a:rPr kumimoji="0" lang="ko-KR" altLang="en-US" sz="3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sym typeface="Monotype Sorts"/>
                  </a:rPr>
                  <a:t>타이머란 무엇인가</a:t>
                </a:r>
                <a:r>
                  <a:rPr kumimoji="0" lang="en-US" altLang="ko-KR" sz="3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sym typeface="Monotype Sorts"/>
                  </a:rPr>
                  <a:t>?</a:t>
                </a:r>
                <a:endParaRPr kumimoji="0" lang="ko-KR" altLang="en-US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ExtraBold" panose="020B0600000101010101" pitchFamily="50" charset="-127"/>
                  <a:ea typeface="나눔스퀘어 ExtraBold" panose="020B0600000101010101" pitchFamily="50" charset="-127"/>
                  <a:sym typeface="Monotype Sorts"/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DD211DA-A8C3-456C-A46F-D9FAD2D3B246}"/>
                </a:ext>
              </a:extLst>
            </p:cNvPr>
            <p:cNvSpPr/>
            <p:nvPr/>
          </p:nvSpPr>
          <p:spPr>
            <a:xfrm>
              <a:off x="2987822" y="2591470"/>
              <a:ext cx="3168354" cy="1147035"/>
            </a:xfrm>
            <a:prstGeom prst="rect">
              <a:avLst/>
            </a:prstGeom>
          </p:spPr>
          <p:txBody>
            <a:bodyPr wrap="square" lIns="91430" tIns="45715" rIns="91430" bIns="45715">
              <a:spAutoFit/>
            </a:bodyPr>
            <a:lstStyle/>
            <a:p>
              <a:pPr marL="342900" indent="-342900" algn="l">
                <a:lnSpc>
                  <a:spcPct val="150000"/>
                </a:lnSpc>
                <a:buAutoNum type="arabicPeriod"/>
              </a:pPr>
              <a:r>
                <a:rPr lang="en-US" altLang="ko-KR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CPU</a:t>
              </a:r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의 타이머</a:t>
              </a:r>
            </a:p>
            <a:p>
              <a:pPr marL="342900" indent="-342900" algn="l">
                <a:lnSpc>
                  <a:spcPct val="150000"/>
                </a:lnSpc>
                <a:buAutoNum type="arabicPeriod"/>
              </a:pPr>
              <a:r>
                <a:rPr lang="ko-KR" altLang="en-US" sz="2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아두이노의</a:t>
              </a:r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타이머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9202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아두이노의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타이머관련 함수들</a:t>
            </a:r>
          </a:p>
        </p:txBody>
      </p:sp>
      <p:grpSp>
        <p:nvGrpSpPr>
          <p:cNvPr id="80" name="그룹 79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81" name="그룹 80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4" name="직사각형 83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2" name="직사각형 81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시간 함수들</a:t>
              </a: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22381" y="962315"/>
            <a:ext cx="1942182" cy="400110"/>
            <a:chOff x="522381" y="962315"/>
            <a:chExt cx="1942182" cy="400110"/>
          </a:xfrm>
        </p:grpSpPr>
        <p:grpSp>
          <p:nvGrpSpPr>
            <p:cNvPr id="86" name="그룹 85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88" name="그림 8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9" name="직사각형 88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3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7" name="직사각형 86"/>
            <p:cNvSpPr/>
            <p:nvPr/>
          </p:nvSpPr>
          <p:spPr>
            <a:xfrm>
              <a:off x="863355" y="962315"/>
              <a:ext cx="16012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시간 경과 함수</a:t>
              </a:r>
            </a:p>
          </p:txBody>
        </p:sp>
      </p:grpSp>
      <p:sp>
        <p:nvSpPr>
          <p:cNvPr id="13" name="TextBox 34"/>
          <p:cNvSpPr txBox="1">
            <a:spLocks noChangeArrowheads="1"/>
          </p:cNvSpPr>
          <p:nvPr/>
        </p:nvSpPr>
        <p:spPr bwMode="auto">
          <a:xfrm>
            <a:off x="748880" y="1418475"/>
            <a:ext cx="7999584" cy="380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51218" rIns="102436" bIns="51218">
            <a:spAutoFit/>
          </a:bodyPr>
          <a:lstStyle/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5"/>
              </a:buBlip>
              <a:tabLst>
                <a:tab pos="384175" algn="l"/>
              </a:tabLst>
              <a:defRPr/>
            </a:pP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micros()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</a:p>
        </p:txBody>
      </p:sp>
      <p:sp>
        <p:nvSpPr>
          <p:cNvPr id="14" name="직사각형 13"/>
          <p:cNvSpPr/>
          <p:nvPr/>
        </p:nvSpPr>
        <p:spPr bwMode="auto">
          <a:xfrm flipH="1">
            <a:off x="1115616" y="1900232"/>
            <a:ext cx="8028384" cy="540000"/>
          </a:xfrm>
          <a:prstGeom prst="rect">
            <a:avLst/>
          </a:prstGeom>
          <a:solidFill>
            <a:srgbClr val="7FCA5A"/>
          </a:solidFill>
          <a:ln w="571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92075" algn="l"/>
            <a:r>
              <a:rPr kumimoji="0" lang="en-US" altLang="ko-KR" sz="2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micros()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378893" y="2480882"/>
            <a:ext cx="7510711" cy="338554"/>
            <a:chOff x="5270739" y="3869255"/>
            <a:chExt cx="7510711" cy="338554"/>
          </a:xfrm>
        </p:grpSpPr>
        <p:sp>
          <p:nvSpPr>
            <p:cNvPr id="23" name="직사각형 22"/>
            <p:cNvSpPr/>
            <p:nvPr/>
          </p:nvSpPr>
          <p:spPr bwMode="auto">
            <a:xfrm>
              <a:off x="5270739" y="3964759"/>
              <a:ext cx="54101" cy="147547"/>
            </a:xfrm>
            <a:prstGeom prst="rect">
              <a:avLst/>
            </a:prstGeom>
            <a:solidFill>
              <a:srgbClr val="7FCA5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 flipH="1">
              <a:off x="5303497" y="3869255"/>
              <a:ext cx="747795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ko-KR" altLang="en-US" sz="16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아두이노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보드가 현재 프로그램을 돌리기 시작한 후 지난 시간을 마이크로 초 수로 반환함</a:t>
              </a:r>
              <a:endPara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378893" y="2802980"/>
            <a:ext cx="7406284" cy="338554"/>
            <a:chOff x="5270739" y="3869255"/>
            <a:chExt cx="7406284" cy="338554"/>
          </a:xfrm>
        </p:grpSpPr>
        <p:sp>
          <p:nvSpPr>
            <p:cNvPr id="26" name="직사각형 25"/>
            <p:cNvSpPr/>
            <p:nvPr/>
          </p:nvSpPr>
          <p:spPr bwMode="auto">
            <a:xfrm>
              <a:off x="5270739" y="3964759"/>
              <a:ext cx="54101" cy="147547"/>
            </a:xfrm>
            <a:prstGeom prst="rect">
              <a:avLst/>
            </a:prstGeom>
            <a:solidFill>
              <a:srgbClr val="7FCA5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 flipH="1">
              <a:off x="5303497" y="3869255"/>
              <a:ext cx="737352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약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70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분 후에 </a:t>
              </a:r>
              <a:r>
                <a:rPr kumimoji="0" lang="ko-KR" altLang="en-US" sz="16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오버플로우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(0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으로 돌아감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 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됨</a:t>
              </a:r>
              <a:endPara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578906" y="3207122"/>
            <a:ext cx="5350463" cy="346509"/>
            <a:chOff x="1155252" y="2851071"/>
            <a:chExt cx="5350463" cy="346509"/>
          </a:xfrm>
        </p:grpSpPr>
        <p:grpSp>
          <p:nvGrpSpPr>
            <p:cNvPr id="30" name="그룹 29"/>
            <p:cNvGrpSpPr/>
            <p:nvPr/>
          </p:nvGrpSpPr>
          <p:grpSpPr>
            <a:xfrm>
              <a:off x="1155252" y="2859026"/>
              <a:ext cx="281351" cy="338554"/>
              <a:chOff x="1155252" y="2859026"/>
              <a:chExt cx="281351" cy="338554"/>
            </a:xfrm>
          </p:grpSpPr>
          <p:sp>
            <p:nvSpPr>
              <p:cNvPr id="32" name="모서리가 둥근 직사각형 31"/>
              <p:cNvSpPr/>
              <p:nvPr/>
            </p:nvSpPr>
            <p:spPr bwMode="auto">
              <a:xfrm rot="13500000">
                <a:off x="1164696" y="2886000"/>
                <a:ext cx="271908" cy="271906"/>
              </a:xfrm>
              <a:prstGeom prst="roundRect">
                <a:avLst/>
              </a:prstGeom>
              <a:gradFill>
                <a:gsLst>
                  <a:gs pos="75000">
                    <a:schemeClr val="accent6">
                      <a:lumMod val="60000"/>
                      <a:lumOff val="40000"/>
                    </a:schemeClr>
                  </a:gs>
                  <a:gs pos="19000">
                    <a:schemeClr val="accent6">
                      <a:lumMod val="75000"/>
                    </a:schemeClr>
                  </a:gs>
                </a:gsLst>
                <a:lin ang="5400000" scaled="1"/>
              </a:gradFill>
              <a:ln>
                <a:noFill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algn="l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155252" y="2859026"/>
                <a:ext cx="23999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378"/>
                <a:r>
                  <a:rPr lang="ko-KR" altLang="en-US" sz="1600" b="1" spc="-150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예</a:t>
                </a:r>
              </a:p>
            </p:txBody>
          </p:sp>
        </p:grpSp>
        <p:sp>
          <p:nvSpPr>
            <p:cNvPr id="31" name="직사각형 30"/>
            <p:cNvSpPr/>
            <p:nvPr/>
          </p:nvSpPr>
          <p:spPr>
            <a:xfrm>
              <a:off x="1463181" y="2851071"/>
              <a:ext cx="50425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1219376">
                <a:spcAft>
                  <a:spcPts val="0"/>
                </a:spcAft>
                <a:buSzPct val="130000"/>
                <a:tabLst>
                  <a:tab pos="384166" algn="l"/>
                </a:tabLst>
                <a:defRPr/>
              </a:pP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변수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time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에 부팅 후 지난 시간이 마이크로 초 단위의 값으로 반환</a:t>
              </a:r>
            </a:p>
          </p:txBody>
        </p:sp>
      </p:grpSp>
      <p:sp>
        <p:nvSpPr>
          <p:cNvPr id="34" name="직사각형 33"/>
          <p:cNvSpPr/>
          <p:nvPr/>
        </p:nvSpPr>
        <p:spPr bwMode="auto">
          <a:xfrm>
            <a:off x="2019811" y="3647393"/>
            <a:ext cx="6397557" cy="588218"/>
          </a:xfrm>
          <a:prstGeom prst="rect">
            <a:avLst/>
          </a:prstGeom>
          <a:gradFill flip="none" rotWithShape="1">
            <a:gsLst>
              <a:gs pos="10000">
                <a:srgbClr val="ED7D1A"/>
              </a:gs>
              <a:gs pos="0">
                <a:srgbClr val="ED7D1A"/>
              </a:gs>
              <a:gs pos="89000">
                <a:srgbClr val="ED7D1A"/>
              </a:gs>
              <a:gs pos="87000">
                <a:schemeClr val="bg1"/>
              </a:gs>
              <a:gs pos="10000">
                <a:schemeClr val="bg1"/>
              </a:gs>
              <a:gs pos="100000">
                <a:srgbClr val="ED7D1A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0" tIns="0" rIns="0" bIns="0" anchor="ctr"/>
          <a:lstStyle/>
          <a:p>
            <a:pPr defTabSz="744139"/>
            <a:r>
              <a:rPr kumimoji="0" lang="en-US" altLang="ko-KR" sz="1600" b="1" spc="30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unsigned long time = micros();</a:t>
            </a:r>
          </a:p>
        </p:txBody>
      </p:sp>
    </p:spTree>
    <p:extLst>
      <p:ext uri="{BB962C8B-B14F-4D97-AF65-F5344CB8AC3E}">
        <p14:creationId xmlns:p14="http://schemas.microsoft.com/office/powerpoint/2010/main" val="3041591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아두이노의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타이머관련 함수들</a:t>
            </a:r>
          </a:p>
        </p:txBody>
      </p:sp>
      <p:grpSp>
        <p:nvGrpSpPr>
          <p:cNvPr id="80" name="그룹 79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81" name="그룹 80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4" name="직사각형 83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2" name="직사각형 81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PWM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관련 함수들</a:t>
              </a: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22381" y="962315"/>
            <a:ext cx="2086388" cy="400110"/>
            <a:chOff x="522381" y="962315"/>
            <a:chExt cx="2086388" cy="400110"/>
          </a:xfrm>
        </p:grpSpPr>
        <p:grpSp>
          <p:nvGrpSpPr>
            <p:cNvPr id="86" name="그룹 85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88" name="그림 8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9" name="직사각형 88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7" name="직사각형 86"/>
            <p:cNvSpPr/>
            <p:nvPr/>
          </p:nvSpPr>
          <p:spPr>
            <a:xfrm>
              <a:off x="863355" y="962315"/>
              <a:ext cx="17454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PWM 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출력 함수</a:t>
              </a:r>
            </a:p>
          </p:txBody>
        </p:sp>
      </p:grpSp>
      <p:sp>
        <p:nvSpPr>
          <p:cNvPr id="13" name="TextBox 34"/>
          <p:cNvSpPr txBox="1">
            <a:spLocks noChangeArrowheads="1"/>
          </p:cNvSpPr>
          <p:nvPr/>
        </p:nvSpPr>
        <p:spPr bwMode="auto">
          <a:xfrm>
            <a:off x="748880" y="1418475"/>
            <a:ext cx="7999584" cy="380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51218" rIns="102436" bIns="51218">
            <a:spAutoFit/>
          </a:bodyPr>
          <a:lstStyle/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5"/>
              </a:buBlip>
              <a:tabLst>
                <a:tab pos="384175" algn="l"/>
              </a:tabLst>
              <a:defRPr/>
            </a:pPr>
            <a:r>
              <a:rPr kumimoji="0" lang="en-US" altLang="ko-KR" sz="18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analogWrite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</a:p>
        </p:txBody>
      </p:sp>
      <p:sp>
        <p:nvSpPr>
          <p:cNvPr id="14" name="직사각형 13"/>
          <p:cNvSpPr/>
          <p:nvPr/>
        </p:nvSpPr>
        <p:spPr bwMode="auto">
          <a:xfrm flipH="1">
            <a:off x="1115615" y="1900232"/>
            <a:ext cx="8028385" cy="540000"/>
          </a:xfrm>
          <a:prstGeom prst="rect">
            <a:avLst/>
          </a:prstGeom>
          <a:solidFill>
            <a:srgbClr val="ED7D1A"/>
          </a:solidFill>
          <a:ln w="571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92075" algn="l"/>
            <a:r>
              <a:rPr kumimoji="0" lang="en-US" altLang="ko-KR" sz="24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analogWrite</a:t>
            </a:r>
            <a:r>
              <a:rPr kumimoji="0" lang="en-US" altLang="ko-KR" sz="2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(pin, value)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378893" y="2480882"/>
            <a:ext cx="7510711" cy="338554"/>
            <a:chOff x="5270739" y="3869255"/>
            <a:chExt cx="7510711" cy="338554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5270739" y="3964759"/>
              <a:ext cx="54101" cy="147547"/>
            </a:xfrm>
            <a:prstGeom prst="rect">
              <a:avLst/>
            </a:prstGeom>
            <a:solidFill>
              <a:srgbClr val="ED7D1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flipH="1">
              <a:off x="5303497" y="3869255"/>
              <a:ext cx="747795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pin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PWM 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출력이 가능한 핀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(D3, 5, 6, 9,10,11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번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 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중 하나를 지정</a:t>
              </a:r>
              <a:endPara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378893" y="2802980"/>
            <a:ext cx="7406284" cy="338554"/>
            <a:chOff x="5270739" y="3869255"/>
            <a:chExt cx="7406284" cy="338554"/>
          </a:xfrm>
        </p:grpSpPr>
        <p:sp>
          <p:nvSpPr>
            <p:cNvPr id="23" name="직사각형 22"/>
            <p:cNvSpPr/>
            <p:nvPr/>
          </p:nvSpPr>
          <p:spPr bwMode="auto">
            <a:xfrm>
              <a:off x="5270739" y="3964759"/>
              <a:ext cx="54101" cy="147547"/>
            </a:xfrm>
            <a:prstGeom prst="rect">
              <a:avLst/>
            </a:prstGeom>
            <a:solidFill>
              <a:srgbClr val="ED7D1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 flipH="1">
              <a:off x="5303497" y="3869255"/>
              <a:ext cx="737352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value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0~255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사이의 값을 선택</a:t>
              </a:r>
              <a:endPara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378893" y="3125078"/>
            <a:ext cx="7406284" cy="338554"/>
            <a:chOff x="5270739" y="3869255"/>
            <a:chExt cx="7406284" cy="338554"/>
          </a:xfrm>
        </p:grpSpPr>
        <p:sp>
          <p:nvSpPr>
            <p:cNvPr id="26" name="직사각형 25"/>
            <p:cNvSpPr/>
            <p:nvPr/>
          </p:nvSpPr>
          <p:spPr bwMode="auto">
            <a:xfrm>
              <a:off x="5270739" y="3964759"/>
              <a:ext cx="54101" cy="147547"/>
            </a:xfrm>
            <a:prstGeom prst="rect">
              <a:avLst/>
            </a:prstGeom>
            <a:solidFill>
              <a:srgbClr val="ED7D1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 flipH="1">
              <a:off x="5303496" y="3869255"/>
              <a:ext cx="737352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value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값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은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Duty Cycle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0%, 127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은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50%, 255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는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100%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을 의미함</a:t>
              </a:r>
              <a:endPara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578906" y="3534085"/>
            <a:ext cx="4566531" cy="346509"/>
            <a:chOff x="1155252" y="2851071"/>
            <a:chExt cx="4566531" cy="346509"/>
          </a:xfrm>
        </p:grpSpPr>
        <p:grpSp>
          <p:nvGrpSpPr>
            <p:cNvPr id="31" name="그룹 30"/>
            <p:cNvGrpSpPr/>
            <p:nvPr/>
          </p:nvGrpSpPr>
          <p:grpSpPr>
            <a:xfrm>
              <a:off x="1155252" y="2859026"/>
              <a:ext cx="281351" cy="338554"/>
              <a:chOff x="1155252" y="2859026"/>
              <a:chExt cx="281351" cy="338554"/>
            </a:xfrm>
          </p:grpSpPr>
          <p:sp>
            <p:nvSpPr>
              <p:cNvPr id="33" name="모서리가 둥근 직사각형 32"/>
              <p:cNvSpPr/>
              <p:nvPr/>
            </p:nvSpPr>
            <p:spPr bwMode="auto">
              <a:xfrm rot="13500000">
                <a:off x="1164696" y="2886000"/>
                <a:ext cx="271908" cy="271906"/>
              </a:xfrm>
              <a:prstGeom prst="roundRect">
                <a:avLst/>
              </a:prstGeom>
              <a:gradFill>
                <a:gsLst>
                  <a:gs pos="75000">
                    <a:schemeClr val="accent6">
                      <a:lumMod val="60000"/>
                      <a:lumOff val="40000"/>
                    </a:schemeClr>
                  </a:gs>
                  <a:gs pos="19000">
                    <a:schemeClr val="accent6">
                      <a:lumMod val="75000"/>
                    </a:schemeClr>
                  </a:gs>
                </a:gsLst>
                <a:lin ang="5400000" scaled="1"/>
              </a:gradFill>
              <a:ln>
                <a:noFill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algn="l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1155252" y="2859026"/>
                <a:ext cx="23999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378"/>
                <a:r>
                  <a:rPr lang="ko-KR" altLang="en-US" sz="1600" b="1" spc="-150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예</a:t>
                </a:r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1463181" y="2851071"/>
              <a:ext cx="425860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1219376">
                <a:spcAft>
                  <a:spcPts val="0"/>
                </a:spcAft>
                <a:buSzPct val="130000"/>
                <a:tabLst>
                  <a:tab pos="384166" algn="l"/>
                </a:tabLst>
                <a:defRPr/>
              </a:pP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17A1A5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D9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17A1A5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번 핀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으로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Duty Cycle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17A1A5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50%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인 신호를 계속 출력함</a:t>
              </a:r>
            </a:p>
          </p:txBody>
        </p:sp>
      </p:grpSp>
      <p:sp>
        <p:nvSpPr>
          <p:cNvPr id="35" name="직사각형 34"/>
          <p:cNvSpPr/>
          <p:nvPr/>
        </p:nvSpPr>
        <p:spPr bwMode="auto">
          <a:xfrm>
            <a:off x="2019811" y="3974356"/>
            <a:ext cx="6397557" cy="588218"/>
          </a:xfrm>
          <a:prstGeom prst="rect">
            <a:avLst/>
          </a:prstGeom>
          <a:gradFill flip="none" rotWithShape="1">
            <a:gsLst>
              <a:gs pos="10000">
                <a:srgbClr val="ED7D1A"/>
              </a:gs>
              <a:gs pos="0">
                <a:srgbClr val="ED7D1A"/>
              </a:gs>
              <a:gs pos="89000">
                <a:srgbClr val="ED7D1A"/>
              </a:gs>
              <a:gs pos="87000">
                <a:schemeClr val="bg1"/>
              </a:gs>
              <a:gs pos="10000">
                <a:schemeClr val="bg1"/>
              </a:gs>
              <a:gs pos="100000">
                <a:srgbClr val="ED7D1A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0" tIns="0" rIns="0" bIns="0" anchor="ctr"/>
          <a:lstStyle/>
          <a:p>
            <a:pPr defTabSz="744139"/>
            <a:r>
              <a:rPr kumimoji="0" lang="en-US" altLang="ko-KR" sz="1600" b="1" spc="30" dirty="0" err="1">
                <a:ln>
                  <a:solidFill>
                    <a:srgbClr val="E2E2E2">
                      <a:alpha val="0"/>
                    </a:srgb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analogWrite</a:t>
            </a:r>
            <a:r>
              <a:rPr kumimoji="0" lang="en-US" altLang="ko-KR" sz="1600" b="1" spc="30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(9,127)</a:t>
            </a:r>
          </a:p>
        </p:txBody>
      </p:sp>
    </p:spTree>
    <p:extLst>
      <p:ext uri="{BB962C8B-B14F-4D97-AF65-F5344CB8AC3E}">
        <p14:creationId xmlns:p14="http://schemas.microsoft.com/office/powerpoint/2010/main" val="2788240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아두이노의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타이머관련 함수들</a:t>
            </a:r>
          </a:p>
        </p:txBody>
      </p:sp>
      <p:grpSp>
        <p:nvGrpSpPr>
          <p:cNvPr id="80" name="그룹 79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81" name="그룹 80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4" name="직사각형 83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2" name="직사각형 81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PWM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관련 함수들</a:t>
              </a: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22381" y="962315"/>
            <a:ext cx="2086388" cy="400110"/>
            <a:chOff x="522381" y="962315"/>
            <a:chExt cx="2086388" cy="400110"/>
          </a:xfrm>
        </p:grpSpPr>
        <p:grpSp>
          <p:nvGrpSpPr>
            <p:cNvPr id="86" name="그룹 85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88" name="그림 8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9" name="직사각형 88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7" name="직사각형 86"/>
            <p:cNvSpPr/>
            <p:nvPr/>
          </p:nvSpPr>
          <p:spPr>
            <a:xfrm>
              <a:off x="863355" y="962315"/>
              <a:ext cx="17454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PWM 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출력 함수</a:t>
              </a:r>
            </a:p>
          </p:txBody>
        </p:sp>
      </p:grpSp>
      <p:sp>
        <p:nvSpPr>
          <p:cNvPr id="13" name="TextBox 34"/>
          <p:cNvSpPr txBox="1">
            <a:spLocks noChangeArrowheads="1"/>
          </p:cNvSpPr>
          <p:nvPr/>
        </p:nvSpPr>
        <p:spPr bwMode="auto">
          <a:xfrm>
            <a:off x="748880" y="1418475"/>
            <a:ext cx="7999584" cy="380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51218" rIns="102436" bIns="51218">
            <a:spAutoFit/>
          </a:bodyPr>
          <a:lstStyle/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5"/>
              </a:buBlip>
              <a:tabLst>
                <a:tab pos="384175" algn="l"/>
              </a:tabLst>
              <a:defRPr/>
            </a:pP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tone()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</a:p>
        </p:txBody>
      </p:sp>
      <p:sp>
        <p:nvSpPr>
          <p:cNvPr id="14" name="직사각형 13"/>
          <p:cNvSpPr/>
          <p:nvPr/>
        </p:nvSpPr>
        <p:spPr bwMode="auto">
          <a:xfrm flipH="1">
            <a:off x="1115616" y="1900232"/>
            <a:ext cx="8028384" cy="830997"/>
          </a:xfrm>
          <a:prstGeom prst="rect">
            <a:avLst/>
          </a:prstGeom>
          <a:solidFill>
            <a:srgbClr val="ED7D1A"/>
          </a:solidFill>
          <a:ln w="571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92075" algn="l"/>
            <a:r>
              <a:rPr kumimoji="0" lang="en-US" altLang="ko-KR" sz="2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tone(pin, frequency)</a:t>
            </a:r>
          </a:p>
          <a:p>
            <a:pPr marL="92075" algn="l"/>
            <a:r>
              <a:rPr kumimoji="0" lang="en-US" altLang="ko-KR" sz="2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tone(pin, frequency, duration)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378893" y="2776051"/>
            <a:ext cx="7510711" cy="338554"/>
            <a:chOff x="5270739" y="3869255"/>
            <a:chExt cx="7510711" cy="338554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5270739" y="3964759"/>
              <a:ext cx="54101" cy="147547"/>
            </a:xfrm>
            <a:prstGeom prst="rect">
              <a:avLst/>
            </a:prstGeom>
            <a:solidFill>
              <a:srgbClr val="ED7D1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flipH="1">
              <a:off x="5303497" y="3869255"/>
              <a:ext cx="747795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50%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의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Duty Cycle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의 </a:t>
              </a:r>
              <a:r>
                <a:rPr kumimoji="0" lang="ko-KR" altLang="en-US" sz="16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구형파를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생성하는 함수</a:t>
              </a:r>
              <a:endPara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378893" y="3098149"/>
            <a:ext cx="7406284" cy="338554"/>
            <a:chOff x="5270739" y="3869255"/>
            <a:chExt cx="7406284" cy="338554"/>
          </a:xfrm>
        </p:grpSpPr>
        <p:sp>
          <p:nvSpPr>
            <p:cNvPr id="23" name="직사각형 22"/>
            <p:cNvSpPr/>
            <p:nvPr/>
          </p:nvSpPr>
          <p:spPr bwMode="auto">
            <a:xfrm>
              <a:off x="5270739" y="3964759"/>
              <a:ext cx="54101" cy="147547"/>
            </a:xfrm>
            <a:prstGeom prst="rect">
              <a:avLst/>
            </a:prstGeom>
            <a:solidFill>
              <a:srgbClr val="ED7D1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 flipH="1">
              <a:off x="5303497" y="3869255"/>
              <a:ext cx="737352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지정한 핀에 지정한 주파수로 지정한 길이만큼 </a:t>
              </a:r>
              <a:r>
                <a:rPr kumimoji="0" lang="ko-KR" altLang="en-US" sz="16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구형파를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생성할 수 있는 함수</a:t>
              </a:r>
              <a:endPara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378893" y="3420247"/>
            <a:ext cx="7406284" cy="338554"/>
            <a:chOff x="5270739" y="3869255"/>
            <a:chExt cx="7406284" cy="338554"/>
          </a:xfrm>
        </p:grpSpPr>
        <p:sp>
          <p:nvSpPr>
            <p:cNvPr id="26" name="직사각형 25"/>
            <p:cNvSpPr/>
            <p:nvPr/>
          </p:nvSpPr>
          <p:spPr bwMode="auto">
            <a:xfrm>
              <a:off x="5270739" y="3964759"/>
              <a:ext cx="54101" cy="147547"/>
            </a:xfrm>
            <a:prstGeom prst="rect">
              <a:avLst/>
            </a:prstGeom>
            <a:solidFill>
              <a:srgbClr val="ED7D1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 flipH="1">
              <a:off x="5303496" y="3869255"/>
              <a:ext cx="737352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실행 후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PWM 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신호를 계속해 출력하며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이는 타이머를 사용해 계속 신호를 생성해주어 가능함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2745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아두이노의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타이머관련 함수들</a:t>
            </a:r>
          </a:p>
        </p:txBody>
      </p:sp>
      <p:grpSp>
        <p:nvGrpSpPr>
          <p:cNvPr id="80" name="그룹 79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81" name="그룹 80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4" name="직사각형 83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2" name="직사각형 81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PWM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관련 함수들</a:t>
              </a: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22381" y="962315"/>
            <a:ext cx="2086388" cy="400110"/>
            <a:chOff x="522381" y="962315"/>
            <a:chExt cx="2086388" cy="400110"/>
          </a:xfrm>
        </p:grpSpPr>
        <p:grpSp>
          <p:nvGrpSpPr>
            <p:cNvPr id="86" name="그룹 85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88" name="그림 8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9" name="직사각형 88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7" name="직사각형 86"/>
            <p:cNvSpPr/>
            <p:nvPr/>
          </p:nvSpPr>
          <p:spPr>
            <a:xfrm>
              <a:off x="863355" y="962315"/>
              <a:ext cx="17454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PWM 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출력 함수</a:t>
              </a:r>
            </a:p>
          </p:txBody>
        </p:sp>
      </p:grpSp>
      <p:sp>
        <p:nvSpPr>
          <p:cNvPr id="13" name="TextBox 34"/>
          <p:cNvSpPr txBox="1">
            <a:spLocks noChangeArrowheads="1"/>
          </p:cNvSpPr>
          <p:nvPr/>
        </p:nvSpPr>
        <p:spPr bwMode="auto">
          <a:xfrm>
            <a:off x="748880" y="1418475"/>
            <a:ext cx="7999584" cy="380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51218" rIns="102436" bIns="51218">
            <a:spAutoFit/>
          </a:bodyPr>
          <a:lstStyle/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5"/>
              </a:buBlip>
              <a:tabLst>
                <a:tab pos="384175" algn="l"/>
              </a:tabLst>
              <a:defRPr/>
            </a:pP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tone()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</a:p>
        </p:txBody>
      </p:sp>
      <p:sp>
        <p:nvSpPr>
          <p:cNvPr id="14" name="직사각형 13"/>
          <p:cNvSpPr/>
          <p:nvPr/>
        </p:nvSpPr>
        <p:spPr bwMode="auto">
          <a:xfrm flipH="1">
            <a:off x="1115616" y="1900232"/>
            <a:ext cx="8028384" cy="830997"/>
          </a:xfrm>
          <a:prstGeom prst="rect">
            <a:avLst/>
          </a:prstGeom>
          <a:solidFill>
            <a:srgbClr val="ED7D1A"/>
          </a:solidFill>
          <a:ln w="571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92075" algn="l"/>
            <a:r>
              <a:rPr kumimoji="0" lang="en-US" altLang="ko-KR" sz="2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tone(pin, frequency)</a:t>
            </a:r>
          </a:p>
          <a:p>
            <a:pPr marL="92075" algn="l"/>
            <a:r>
              <a:rPr kumimoji="0" lang="en-US" altLang="ko-KR" sz="2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tone(pin, frequency, duration)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85240" y="2907406"/>
            <a:ext cx="7807935" cy="1409325"/>
            <a:chOff x="1085240" y="2907406"/>
            <a:chExt cx="7344559" cy="1409325"/>
          </a:xfrm>
        </p:grpSpPr>
        <p:sp>
          <p:nvSpPr>
            <p:cNvPr id="33" name="직사각형 32"/>
            <p:cNvSpPr/>
            <p:nvPr/>
          </p:nvSpPr>
          <p:spPr bwMode="auto">
            <a:xfrm>
              <a:off x="1115617" y="2907406"/>
              <a:ext cx="2232248" cy="452655"/>
            </a:xfrm>
            <a:prstGeom prst="rect">
              <a:avLst/>
            </a:prstGeom>
            <a:gradFill flip="none" rotWithShape="1">
              <a:gsLst>
                <a:gs pos="0">
                  <a:srgbClr val="6DDD80"/>
                </a:gs>
                <a:gs pos="100000">
                  <a:srgbClr val="26A23B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lang="en-US" altLang="ko-KR" sz="1800" b="1" spc="-150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pin</a:t>
              </a:r>
              <a:endParaRPr lang="ko-KR" altLang="en-US" sz="1800" b="1" spc="-15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9" name="직선 화살표 연결선 38"/>
            <p:cNvCxnSpPr/>
            <p:nvPr/>
          </p:nvCxnSpPr>
          <p:spPr>
            <a:xfrm flipH="1">
              <a:off x="1085240" y="3422898"/>
              <a:ext cx="2304000" cy="0"/>
            </a:xfrm>
            <a:prstGeom prst="straightConnector1">
              <a:avLst/>
            </a:prstGeom>
            <a:ln w="31750" cap="rnd">
              <a:solidFill>
                <a:srgbClr val="47BE5B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 bwMode="auto">
            <a:xfrm>
              <a:off x="1115617" y="3485734"/>
              <a:ext cx="2232248" cy="83099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defTabSz="1219406">
                <a:spcBef>
                  <a:spcPts val="60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100000"/>
                <a:tabLst>
                  <a:tab pos="384175" algn="l"/>
                </a:tabLst>
                <a:defRPr/>
              </a:pP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PWM 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신호 출력 핀 번호</a:t>
              </a: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3632548" y="2907406"/>
              <a:ext cx="2232248" cy="452655"/>
            </a:xfrm>
            <a:prstGeom prst="rect">
              <a:avLst/>
            </a:prstGeom>
            <a:gradFill flip="none" rotWithShape="1">
              <a:gsLst>
                <a:gs pos="0">
                  <a:srgbClr val="EE6E50"/>
                </a:gs>
                <a:gs pos="100000">
                  <a:srgbClr val="E94923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lang="en-US" altLang="ko-KR" sz="1800" b="1" spc="-150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frequency</a:t>
              </a:r>
              <a:endParaRPr lang="ko-KR" altLang="en-US" sz="1800" b="1" spc="-15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3602171" y="3422898"/>
              <a:ext cx="2304000" cy="0"/>
            </a:xfrm>
            <a:prstGeom prst="straightConnector1">
              <a:avLst/>
            </a:prstGeom>
            <a:ln w="31750" cap="rnd">
              <a:solidFill>
                <a:srgbClr val="E94923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 bwMode="auto">
            <a:xfrm>
              <a:off x="3632548" y="3485733"/>
              <a:ext cx="2232248" cy="83099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defTabSz="1219406">
                <a:spcBef>
                  <a:spcPts val="60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100000"/>
                <a:tabLst>
                  <a:tab pos="384175" algn="l"/>
                </a:tabLst>
                <a:defRPr/>
              </a:pP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음의 주파수</a:t>
              </a: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6156176" y="2907406"/>
              <a:ext cx="2232248" cy="452655"/>
            </a:xfrm>
            <a:prstGeom prst="rect">
              <a:avLst/>
            </a:prstGeom>
            <a:gradFill flip="none" rotWithShape="1">
              <a:gsLst>
                <a:gs pos="0">
                  <a:srgbClr val="F4D52A"/>
                </a:gs>
                <a:gs pos="100000">
                  <a:srgbClr val="C0A900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latinLnBrk="1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lang="en-US" altLang="ko-KR" sz="1800" b="1" spc="-150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duration</a:t>
              </a:r>
              <a:endParaRPr lang="ko-KR" altLang="en-US" sz="1800" b="1" spc="-15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 flipH="1">
              <a:off x="6125799" y="3422898"/>
              <a:ext cx="2304000" cy="0"/>
            </a:xfrm>
            <a:prstGeom prst="straightConnector1">
              <a:avLst/>
            </a:prstGeom>
            <a:ln w="31750" cap="rnd">
              <a:solidFill>
                <a:srgbClr val="F4D52A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/>
            <p:cNvSpPr/>
            <p:nvPr/>
          </p:nvSpPr>
          <p:spPr bwMode="auto">
            <a:xfrm>
              <a:off x="6156176" y="3485734"/>
              <a:ext cx="2232248" cy="83099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 defTabSz="1219406">
                <a:spcBef>
                  <a:spcPts val="60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100000"/>
                <a:tabLst>
                  <a:tab pos="384175" algn="l"/>
                </a:tabLst>
                <a:defRPr/>
              </a:pP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밀리 초 단위의 음의 길이</a:t>
              </a:r>
              <a:b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(4</a:t>
              </a:r>
              <a:r>
                <a:rPr kumimoji="0" lang="ko-KR" altLang="en-US" sz="16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분음표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8</a:t>
              </a:r>
              <a:r>
                <a:rPr kumimoji="0" lang="ko-KR" altLang="en-US" sz="16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분음표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등 </a:t>
              </a:r>
              <a:b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음의 길이 표시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2497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아두이노의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타이머관련 함수들</a:t>
            </a:r>
          </a:p>
        </p:txBody>
      </p:sp>
      <p:grpSp>
        <p:nvGrpSpPr>
          <p:cNvPr id="80" name="그룹 79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81" name="그룹 80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4" name="직사각형 83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2" name="직사각형 81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PWM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관련 함수들</a:t>
              </a: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22381" y="962315"/>
            <a:ext cx="2086388" cy="400110"/>
            <a:chOff x="522381" y="962315"/>
            <a:chExt cx="2086388" cy="400110"/>
          </a:xfrm>
        </p:grpSpPr>
        <p:grpSp>
          <p:nvGrpSpPr>
            <p:cNvPr id="86" name="그룹 85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88" name="그림 8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9" name="직사각형 88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7" name="직사각형 86"/>
            <p:cNvSpPr/>
            <p:nvPr/>
          </p:nvSpPr>
          <p:spPr>
            <a:xfrm>
              <a:off x="863355" y="962315"/>
              <a:ext cx="17454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PWM 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출력 함수</a:t>
              </a:r>
            </a:p>
          </p:txBody>
        </p:sp>
      </p:grpSp>
      <p:sp>
        <p:nvSpPr>
          <p:cNvPr id="13" name="TextBox 34"/>
          <p:cNvSpPr txBox="1">
            <a:spLocks noChangeArrowheads="1"/>
          </p:cNvSpPr>
          <p:nvPr/>
        </p:nvSpPr>
        <p:spPr bwMode="auto">
          <a:xfrm>
            <a:off x="748880" y="1418475"/>
            <a:ext cx="7999584" cy="380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51218" rIns="102436" bIns="51218">
            <a:spAutoFit/>
          </a:bodyPr>
          <a:lstStyle/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5"/>
              </a:buBlip>
              <a:tabLst>
                <a:tab pos="384175" algn="l"/>
              </a:tabLst>
              <a:defRPr/>
            </a:pPr>
            <a:r>
              <a:rPr kumimoji="0" lang="en-US" altLang="ko-KR" sz="18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noTone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</a:p>
        </p:txBody>
      </p:sp>
      <p:sp>
        <p:nvSpPr>
          <p:cNvPr id="14" name="직사각형 13"/>
          <p:cNvSpPr/>
          <p:nvPr/>
        </p:nvSpPr>
        <p:spPr bwMode="auto">
          <a:xfrm flipH="1">
            <a:off x="1115616" y="1900232"/>
            <a:ext cx="8028384" cy="540000"/>
          </a:xfrm>
          <a:prstGeom prst="rect">
            <a:avLst/>
          </a:prstGeom>
          <a:solidFill>
            <a:srgbClr val="ED7D1A"/>
          </a:solidFill>
          <a:ln w="571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92075" algn="l"/>
            <a:r>
              <a:rPr kumimoji="0" lang="en-US" altLang="ko-KR" sz="24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noTone</a:t>
            </a:r>
            <a:r>
              <a:rPr kumimoji="0" lang="en-US" altLang="ko-KR" sz="2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(pin)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378893" y="2480882"/>
            <a:ext cx="7510711" cy="338554"/>
            <a:chOff x="5270739" y="3869255"/>
            <a:chExt cx="7510711" cy="338554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5270739" y="3964759"/>
              <a:ext cx="54101" cy="147547"/>
            </a:xfrm>
            <a:prstGeom prst="rect">
              <a:avLst/>
            </a:prstGeom>
            <a:solidFill>
              <a:srgbClr val="ED7D1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flipH="1">
              <a:off x="5303497" y="3869255"/>
              <a:ext cx="747795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tone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함수와 반대로 지정한 핀에서 생성하는 음을 멈추는 함수</a:t>
              </a:r>
              <a:endPara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378893" y="2802980"/>
            <a:ext cx="7406284" cy="338554"/>
            <a:chOff x="5270739" y="3869255"/>
            <a:chExt cx="7406284" cy="338554"/>
          </a:xfrm>
        </p:grpSpPr>
        <p:sp>
          <p:nvSpPr>
            <p:cNvPr id="23" name="직사각형 22"/>
            <p:cNvSpPr/>
            <p:nvPr/>
          </p:nvSpPr>
          <p:spPr bwMode="auto">
            <a:xfrm>
              <a:off x="5270739" y="3964759"/>
              <a:ext cx="54101" cy="147547"/>
            </a:xfrm>
            <a:prstGeom prst="rect">
              <a:avLst/>
            </a:prstGeom>
            <a:solidFill>
              <a:srgbClr val="ED7D1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 flipH="1">
              <a:off x="5303497" y="3869255"/>
              <a:ext cx="737352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6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noTone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함수는 타이머를 멈춰서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PWM 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신호 출력을 정지시키는 함수</a:t>
              </a:r>
              <a:endPara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5" name="직사각형 24"/>
          <p:cNvSpPr/>
          <p:nvPr/>
        </p:nvSpPr>
        <p:spPr bwMode="auto">
          <a:xfrm>
            <a:off x="2975814" y="3250656"/>
            <a:ext cx="3545715" cy="452655"/>
          </a:xfrm>
          <a:prstGeom prst="rect">
            <a:avLst/>
          </a:prstGeom>
          <a:gradFill flip="none" rotWithShape="1">
            <a:gsLst>
              <a:gs pos="0">
                <a:srgbClr val="6DDD80"/>
              </a:gs>
              <a:gs pos="100000">
                <a:srgbClr val="26A23B"/>
              </a:gs>
            </a:gsLst>
            <a:path path="circle">
              <a:fillToRect r="100000" b="100000"/>
            </a:path>
            <a:tileRect l="-100000" t="-100000"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</a:pPr>
            <a:r>
              <a:rPr lang="en-US" altLang="ko-KR" sz="1800" b="1" spc="-15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pin</a:t>
            </a:r>
            <a:endParaRPr lang="ko-KR" altLang="en-US" sz="1800" b="1" spc="-150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937137" y="3766148"/>
            <a:ext cx="3636000" cy="0"/>
          </a:xfrm>
          <a:prstGeom prst="straightConnector1">
            <a:avLst/>
          </a:prstGeom>
          <a:ln w="31750" cap="rnd">
            <a:solidFill>
              <a:srgbClr val="47BE5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 bwMode="auto">
          <a:xfrm>
            <a:off x="2975814" y="3828984"/>
            <a:ext cx="3545715" cy="756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defTabSz="1219406">
              <a:spcBef>
                <a:spcPts val="60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Pct val="100000"/>
              <a:tabLst>
                <a:tab pos="384175" algn="l"/>
              </a:tabLst>
              <a:defRPr/>
            </a:pP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PWM 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신호 출력 핀 번호</a:t>
            </a:r>
          </a:p>
        </p:txBody>
      </p:sp>
    </p:spTree>
    <p:extLst>
      <p:ext uri="{BB962C8B-B14F-4D97-AF65-F5344CB8AC3E}">
        <p14:creationId xmlns:p14="http://schemas.microsoft.com/office/powerpoint/2010/main" val="3127500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아두이노의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타이머관련 함수들</a:t>
            </a:r>
          </a:p>
        </p:txBody>
      </p:sp>
      <p:grpSp>
        <p:nvGrpSpPr>
          <p:cNvPr id="80" name="그룹 79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81" name="그룹 80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4" name="직사각형 83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2" name="직사각형 81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PWM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관련 함수들</a:t>
              </a: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22381" y="962315"/>
            <a:ext cx="2086388" cy="400110"/>
            <a:chOff x="522381" y="962315"/>
            <a:chExt cx="2086388" cy="400110"/>
          </a:xfrm>
        </p:grpSpPr>
        <p:grpSp>
          <p:nvGrpSpPr>
            <p:cNvPr id="86" name="그룹 85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88" name="그림 8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9" name="직사각형 88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7" name="직사각형 86"/>
            <p:cNvSpPr/>
            <p:nvPr/>
          </p:nvSpPr>
          <p:spPr>
            <a:xfrm>
              <a:off x="863355" y="962315"/>
              <a:ext cx="17454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PWM 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입력 함수</a:t>
              </a:r>
            </a:p>
          </p:txBody>
        </p:sp>
      </p:grpSp>
      <p:sp>
        <p:nvSpPr>
          <p:cNvPr id="13" name="TextBox 34"/>
          <p:cNvSpPr txBox="1">
            <a:spLocks noChangeArrowheads="1"/>
          </p:cNvSpPr>
          <p:nvPr/>
        </p:nvSpPr>
        <p:spPr bwMode="auto">
          <a:xfrm>
            <a:off x="748880" y="1418475"/>
            <a:ext cx="7999584" cy="380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51218" rIns="102436" bIns="51218">
            <a:spAutoFit/>
          </a:bodyPr>
          <a:lstStyle/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5"/>
              </a:buBlip>
              <a:tabLst>
                <a:tab pos="384175" algn="l"/>
              </a:tabLst>
              <a:defRPr/>
            </a:pPr>
            <a:r>
              <a:rPr kumimoji="0" lang="en-US" altLang="ko-KR" sz="18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pulseIn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</a:p>
        </p:txBody>
      </p:sp>
      <p:sp>
        <p:nvSpPr>
          <p:cNvPr id="14" name="직사각형 13"/>
          <p:cNvSpPr/>
          <p:nvPr/>
        </p:nvSpPr>
        <p:spPr bwMode="auto">
          <a:xfrm flipH="1">
            <a:off x="1115616" y="1900232"/>
            <a:ext cx="8028384" cy="830997"/>
          </a:xfrm>
          <a:prstGeom prst="rect">
            <a:avLst/>
          </a:prstGeom>
          <a:solidFill>
            <a:srgbClr val="ED7D1A"/>
          </a:solidFill>
          <a:ln w="571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92075" algn="l"/>
            <a:r>
              <a:rPr kumimoji="0" lang="en-US" altLang="ko-KR" sz="24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pulseIn</a:t>
            </a:r>
            <a:r>
              <a:rPr kumimoji="0" lang="en-US" altLang="ko-KR" sz="2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(pin, value)</a:t>
            </a:r>
          </a:p>
          <a:p>
            <a:pPr marL="92075" algn="l"/>
            <a:r>
              <a:rPr kumimoji="0" lang="en-US" altLang="ko-KR" sz="24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pulseIn</a:t>
            </a:r>
            <a:r>
              <a:rPr kumimoji="0" lang="en-US" altLang="ko-KR" sz="2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(pin, value, timeout)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1378893" y="2776051"/>
            <a:ext cx="7510711" cy="338554"/>
            <a:chOff x="5270739" y="3869255"/>
            <a:chExt cx="7510711" cy="338554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5270739" y="3964759"/>
              <a:ext cx="54101" cy="147547"/>
            </a:xfrm>
            <a:prstGeom prst="rect">
              <a:avLst/>
            </a:prstGeom>
            <a:solidFill>
              <a:srgbClr val="ED7D1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 flipH="1">
              <a:off x="5303497" y="3869255"/>
              <a:ext cx="747795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지정한 핀에서 펄스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(HIGH 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또는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LOW)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의 레벨이 유지된 시간을 마이크로 초 단위로 반환하는 함수</a:t>
              </a:r>
              <a:endPara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378893" y="3098149"/>
            <a:ext cx="7406284" cy="338554"/>
            <a:chOff x="5270739" y="3869255"/>
            <a:chExt cx="7406284" cy="338554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5270739" y="3964759"/>
              <a:ext cx="54101" cy="147547"/>
            </a:xfrm>
            <a:prstGeom prst="rect">
              <a:avLst/>
            </a:prstGeom>
            <a:solidFill>
              <a:srgbClr val="ED7D1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 flipH="1">
              <a:off x="5303497" y="3869255"/>
              <a:ext cx="737352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정해진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timeout 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안에 펄스가 시작되지 않으면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을 반환</a:t>
              </a:r>
              <a:endPara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378893" y="3420247"/>
            <a:ext cx="7406284" cy="338554"/>
            <a:chOff x="5270739" y="3869255"/>
            <a:chExt cx="7406284" cy="33855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5270739" y="3964759"/>
              <a:ext cx="54101" cy="147547"/>
            </a:xfrm>
            <a:prstGeom prst="rect">
              <a:avLst/>
            </a:prstGeom>
            <a:solidFill>
              <a:srgbClr val="ED7D1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 flipH="1">
              <a:off x="5303496" y="3869255"/>
              <a:ext cx="737352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 함수의 타이머는 경험적으로 결정되고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긴 펄스에 대해 오류를 낼 수도 있음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378893" y="3746738"/>
            <a:ext cx="7510711" cy="338554"/>
            <a:chOff x="5270739" y="3869255"/>
            <a:chExt cx="7510711" cy="338554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5270739" y="3964759"/>
              <a:ext cx="54101" cy="147547"/>
            </a:xfrm>
            <a:prstGeom prst="rect">
              <a:avLst/>
            </a:prstGeom>
            <a:solidFill>
              <a:srgbClr val="ED7D1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flipH="1">
              <a:off x="5303497" y="3869255"/>
              <a:ext cx="747795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10 </a:t>
              </a:r>
              <a:r>
                <a:rPr kumimoji="0" lang="ko-KR" altLang="en-US" sz="16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마이크로초부터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분까지의 길이의 펄스에 대해 동작함</a:t>
              </a:r>
              <a:endPara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1912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아두이노의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타이머관련 함수들</a:t>
            </a:r>
          </a:p>
        </p:txBody>
      </p:sp>
      <p:grpSp>
        <p:nvGrpSpPr>
          <p:cNvPr id="80" name="그룹 79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81" name="그룹 80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4" name="직사각형 83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2" name="직사각형 81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PWM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관련 함수들</a:t>
              </a: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22381" y="962315"/>
            <a:ext cx="2086388" cy="400110"/>
            <a:chOff x="522381" y="962315"/>
            <a:chExt cx="2086388" cy="400110"/>
          </a:xfrm>
        </p:grpSpPr>
        <p:grpSp>
          <p:nvGrpSpPr>
            <p:cNvPr id="86" name="그룹 85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88" name="그림 8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9" name="직사각형 88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7" name="직사각형 86"/>
            <p:cNvSpPr/>
            <p:nvPr/>
          </p:nvSpPr>
          <p:spPr>
            <a:xfrm>
              <a:off x="863355" y="962315"/>
              <a:ext cx="17454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PWM 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입력 함수</a:t>
              </a:r>
            </a:p>
          </p:txBody>
        </p:sp>
      </p:grpSp>
      <p:sp>
        <p:nvSpPr>
          <p:cNvPr id="13" name="TextBox 34"/>
          <p:cNvSpPr txBox="1">
            <a:spLocks noChangeArrowheads="1"/>
          </p:cNvSpPr>
          <p:nvPr/>
        </p:nvSpPr>
        <p:spPr bwMode="auto">
          <a:xfrm>
            <a:off x="748880" y="1418475"/>
            <a:ext cx="7999584" cy="380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51218" rIns="102436" bIns="51218">
            <a:spAutoFit/>
          </a:bodyPr>
          <a:lstStyle/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5"/>
              </a:buBlip>
              <a:tabLst>
                <a:tab pos="384175" algn="l"/>
              </a:tabLst>
              <a:defRPr/>
            </a:pPr>
            <a:r>
              <a:rPr kumimoji="0" lang="en-US" altLang="ko-KR" sz="18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pulseIn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</a:p>
        </p:txBody>
      </p:sp>
      <p:sp>
        <p:nvSpPr>
          <p:cNvPr id="14" name="직사각형 13"/>
          <p:cNvSpPr/>
          <p:nvPr/>
        </p:nvSpPr>
        <p:spPr bwMode="auto">
          <a:xfrm flipH="1">
            <a:off x="1115616" y="1900232"/>
            <a:ext cx="8028384" cy="830997"/>
          </a:xfrm>
          <a:prstGeom prst="rect">
            <a:avLst/>
          </a:prstGeom>
          <a:solidFill>
            <a:srgbClr val="ED7D1A"/>
          </a:solidFill>
          <a:ln w="571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92075" algn="l"/>
            <a:r>
              <a:rPr kumimoji="0" lang="en-US" altLang="ko-KR" sz="24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pulseIn</a:t>
            </a:r>
            <a:r>
              <a:rPr kumimoji="0" lang="en-US" altLang="ko-KR" sz="2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(pin, value)</a:t>
            </a:r>
          </a:p>
          <a:p>
            <a:pPr marL="92075" algn="l"/>
            <a:r>
              <a:rPr kumimoji="0" lang="en-US" altLang="ko-KR" sz="24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pulseIn</a:t>
            </a:r>
            <a:r>
              <a:rPr kumimoji="0" lang="en-US" altLang="ko-KR" sz="2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(pin, value, timeout)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85240" y="2907406"/>
            <a:ext cx="7735232" cy="1409325"/>
            <a:chOff x="1085240" y="2907406"/>
            <a:chExt cx="7344559" cy="1409325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1115617" y="2907406"/>
              <a:ext cx="2232248" cy="452655"/>
            </a:xfrm>
            <a:prstGeom prst="rect">
              <a:avLst/>
            </a:prstGeom>
            <a:gradFill flip="none" rotWithShape="1">
              <a:gsLst>
                <a:gs pos="0">
                  <a:srgbClr val="6DDD80"/>
                </a:gs>
                <a:gs pos="100000">
                  <a:srgbClr val="26A23B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lang="en-US" altLang="ko-KR" sz="1800" b="1" spc="-150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pin</a:t>
              </a:r>
              <a:endParaRPr lang="ko-KR" altLang="en-US" sz="1800" b="1" spc="-15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 flipH="1">
              <a:off x="1085240" y="3422898"/>
              <a:ext cx="2304000" cy="0"/>
            </a:xfrm>
            <a:prstGeom prst="straightConnector1">
              <a:avLst/>
            </a:prstGeom>
            <a:ln w="31750" cap="rnd">
              <a:solidFill>
                <a:srgbClr val="47BE5B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 bwMode="auto">
            <a:xfrm>
              <a:off x="1115617" y="3485734"/>
              <a:ext cx="2232248" cy="83099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defTabSz="1219406">
                <a:spcBef>
                  <a:spcPts val="60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100000"/>
                <a:tabLst>
                  <a:tab pos="384175" algn="l"/>
                </a:tabLst>
                <a:defRPr/>
              </a:pP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펄스를 읽을 핀 번호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kumimoji="0" lang="en-US" altLang="ko-KR" sz="16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int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3632548" y="2907406"/>
              <a:ext cx="2232248" cy="452655"/>
            </a:xfrm>
            <a:prstGeom prst="rect">
              <a:avLst/>
            </a:prstGeom>
            <a:gradFill flip="none" rotWithShape="1">
              <a:gsLst>
                <a:gs pos="0">
                  <a:srgbClr val="EE6E50"/>
                </a:gs>
                <a:gs pos="100000">
                  <a:srgbClr val="E94923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lang="en-US" altLang="ko-KR" sz="1800" b="1" spc="-150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value</a:t>
              </a:r>
              <a:endParaRPr lang="ko-KR" altLang="en-US" sz="1800" b="1" spc="-15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 flipH="1">
              <a:off x="3602171" y="3422898"/>
              <a:ext cx="2304000" cy="0"/>
            </a:xfrm>
            <a:prstGeom prst="straightConnector1">
              <a:avLst/>
            </a:prstGeom>
            <a:ln w="31750" cap="rnd">
              <a:solidFill>
                <a:srgbClr val="E94923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 bwMode="auto">
            <a:xfrm>
              <a:off x="3632548" y="3485733"/>
              <a:ext cx="2232248" cy="83099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defTabSz="1219406">
                <a:spcBef>
                  <a:spcPts val="60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100000"/>
                <a:tabLst>
                  <a:tab pos="384175" algn="l"/>
                </a:tabLst>
                <a:defRPr/>
              </a:pP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읽을 펄스의 유형으로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b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HIGH 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또는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LOW(</a:t>
              </a:r>
              <a:r>
                <a:rPr kumimoji="0" lang="en-US" altLang="ko-KR" sz="16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int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6156176" y="2907406"/>
              <a:ext cx="2232248" cy="452655"/>
            </a:xfrm>
            <a:prstGeom prst="rect">
              <a:avLst/>
            </a:prstGeom>
            <a:gradFill flip="none" rotWithShape="1">
              <a:gsLst>
                <a:gs pos="0">
                  <a:srgbClr val="F4D52A"/>
                </a:gs>
                <a:gs pos="100000">
                  <a:srgbClr val="C0A900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latinLnBrk="1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lang="en-US" altLang="ko-KR" sz="1800" b="1" spc="-150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timeout</a:t>
              </a:r>
              <a:endParaRPr lang="ko-KR" altLang="en-US" sz="1800" b="1" spc="-15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 flipH="1">
              <a:off x="6125799" y="3422898"/>
              <a:ext cx="2304000" cy="0"/>
            </a:xfrm>
            <a:prstGeom prst="straightConnector1">
              <a:avLst/>
            </a:prstGeom>
            <a:ln w="31750" cap="rnd">
              <a:solidFill>
                <a:srgbClr val="F4D52A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 bwMode="auto">
            <a:xfrm>
              <a:off x="6156176" y="3485734"/>
              <a:ext cx="2232248" cy="83099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 defTabSz="1219406">
                <a:spcBef>
                  <a:spcPts val="60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100000"/>
                <a:tabLst>
                  <a:tab pos="384175" algn="l"/>
                </a:tabLst>
                <a:defRPr/>
              </a:pP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펄스 시작을 기다릴 시간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kumimoji="0" lang="ko-KR" altLang="en-US" sz="16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마이크로초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단위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으로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기본값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(unsigned long)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0762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1141231"/>
            <a:ext cx="9144000" cy="2914322"/>
            <a:chOff x="0" y="877466"/>
            <a:chExt cx="9144000" cy="2914322"/>
          </a:xfrm>
        </p:grpSpPr>
        <p:grpSp>
          <p:nvGrpSpPr>
            <p:cNvPr id="5" name="그룹 4"/>
            <p:cNvGrpSpPr/>
            <p:nvPr/>
          </p:nvGrpSpPr>
          <p:grpSpPr>
            <a:xfrm>
              <a:off x="0" y="877466"/>
              <a:ext cx="9144000" cy="1463040"/>
              <a:chOff x="0" y="877466"/>
              <a:chExt cx="9144000" cy="1463040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877466"/>
                <a:ext cx="9144000" cy="146304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ED6DF8-7FAB-424C-A0FB-58BACB197EC7}"/>
                  </a:ext>
                </a:extLst>
              </p:cNvPr>
              <p:cNvSpPr txBox="1"/>
              <p:nvPr/>
            </p:nvSpPr>
            <p:spPr>
              <a:xfrm>
                <a:off x="827582" y="1285821"/>
                <a:ext cx="74888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>
                  <a:bevelT w="1270"/>
                </a:sp3d>
              </a:bodyPr>
              <a:lstStyle/>
              <a:p>
                <a:pPr>
                  <a:tabLst>
                    <a:tab pos="1341438" algn="l"/>
                  </a:tabLst>
                </a:pPr>
                <a:r>
                  <a:rPr kumimoji="0" lang="ko-KR" altLang="en-US" sz="3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sym typeface="Monotype Sorts"/>
                  </a:rPr>
                  <a:t>외부 라이브러리를 사용한 타이머</a:t>
                </a: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DD211DA-A8C3-456C-A46F-D9FAD2D3B246}"/>
                </a:ext>
              </a:extLst>
            </p:cNvPr>
            <p:cNvSpPr/>
            <p:nvPr/>
          </p:nvSpPr>
          <p:spPr>
            <a:xfrm>
              <a:off x="2339752" y="2591470"/>
              <a:ext cx="4464494" cy="1200318"/>
            </a:xfrm>
            <a:prstGeom prst="rect">
              <a:avLst/>
            </a:prstGeom>
          </p:spPr>
          <p:txBody>
            <a:bodyPr wrap="square" lIns="91430" tIns="45715" rIns="91430" bIns="45715">
              <a:spAutoFit/>
            </a:bodyPr>
            <a:lstStyle/>
            <a:p>
              <a:pPr marL="342900" indent="-342900" algn="l">
                <a:lnSpc>
                  <a:spcPct val="150000"/>
                </a:lnSpc>
                <a:buAutoNum type="arabicPeriod"/>
              </a:pPr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타이머 외부 라이브러리</a:t>
              </a:r>
            </a:p>
            <a:p>
              <a:pPr marL="342900" indent="-342900" algn="l">
                <a:lnSpc>
                  <a:spcPct val="150000"/>
                </a:lnSpc>
                <a:buAutoNum type="arabicPeriod"/>
              </a:pPr>
              <a:r>
                <a:rPr lang="en-US" altLang="ko-KR" sz="2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TimerOne</a:t>
              </a:r>
              <a:r>
                <a:rPr lang="en-US" altLang="ko-KR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라이브러리 사용법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501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외부 라이브러리를 사용한 타이머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30" name="그룹 29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33" name="직사각형 32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31" name="직사각형 30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타이머 외부 라이브러리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22381" y="962315"/>
            <a:ext cx="964735" cy="400110"/>
            <a:chOff x="522381" y="962315"/>
            <a:chExt cx="964735" cy="400110"/>
          </a:xfrm>
        </p:grpSpPr>
        <p:grpSp>
          <p:nvGrpSpPr>
            <p:cNvPr id="35" name="그룹 34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45" name="그림 4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46" name="직사각형 45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44" name="직사각형 43"/>
            <p:cNvSpPr/>
            <p:nvPr/>
          </p:nvSpPr>
          <p:spPr>
            <a:xfrm>
              <a:off x="863355" y="962315"/>
              <a:ext cx="6237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개요</a:t>
              </a:r>
            </a:p>
          </p:txBody>
        </p:sp>
      </p:grpSp>
      <p:sp>
        <p:nvSpPr>
          <p:cNvPr id="13" name="TextBox 34"/>
          <p:cNvSpPr txBox="1">
            <a:spLocks noChangeArrowheads="1"/>
          </p:cNvSpPr>
          <p:nvPr/>
        </p:nvSpPr>
        <p:spPr bwMode="auto">
          <a:xfrm>
            <a:off x="748879" y="1418475"/>
            <a:ext cx="8144295" cy="2062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51218" rIns="102436" bIns="51218">
            <a:spAutoFit/>
          </a:bodyPr>
          <a:lstStyle/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5"/>
              </a:buBlip>
              <a:tabLst>
                <a:tab pos="384175" algn="l"/>
              </a:tabLst>
              <a:defRPr/>
            </a:pPr>
            <a:r>
              <a:rPr kumimoji="0" lang="ko-KR" altLang="en-US" sz="18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아두이노는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원래 타이머를 직접 사용하도록 설계되어 있지 않음</a:t>
            </a:r>
            <a:endParaRPr kumimoji="0" lang="en-US" altLang="ko-KR" sz="18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87375" lvl="0" indent="-222250" algn="l" defTabSz="1219406">
              <a:spcBef>
                <a:spcPts val="600"/>
              </a:spcBef>
              <a:spcAft>
                <a:spcPts val="0"/>
              </a:spcAft>
              <a:buSzPct val="100000"/>
              <a:buBlip>
                <a:blip r:embed="rId6"/>
              </a:buBlip>
              <a:tabLst>
                <a:tab pos="384175" algn="l"/>
              </a:tabLst>
              <a:defRPr/>
            </a:pP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타이머를 사용하려면 많은 지식이 필요함</a:t>
            </a:r>
            <a:endParaRPr kumimoji="0" lang="en-US" altLang="ko-KR" sz="1600" b="1" spc="-113" dirty="0">
              <a:ln>
                <a:solidFill>
                  <a:srgbClr val="E2E2E2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87375" lvl="0" indent="-222250" algn="l" defTabSz="1219406">
              <a:spcBef>
                <a:spcPts val="600"/>
              </a:spcBef>
              <a:spcAft>
                <a:spcPts val="0"/>
              </a:spcAft>
              <a:buSzPct val="100000"/>
              <a:buBlip>
                <a:blip r:embed="rId6"/>
              </a:buBlip>
              <a:tabLst>
                <a:tab pos="384175" algn="l"/>
              </a:tabLst>
              <a:defRPr/>
            </a:pP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이들이 사용할 수 있는 </a:t>
            </a:r>
            <a:r>
              <a:rPr kumimoji="0" lang="ko-KR" altLang="en-US" sz="16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아두이노의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취지와 맞지 않음</a:t>
            </a:r>
            <a:endParaRPr kumimoji="0" lang="en-US" altLang="ko-KR" sz="1600" b="1" spc="-113" dirty="0">
              <a:ln>
                <a:solidFill>
                  <a:srgbClr val="E2E2E2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5"/>
              </a:buBlip>
              <a:tabLst>
                <a:tab pos="384175" algn="l"/>
              </a:tabLst>
              <a:defRPr/>
            </a:pP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많은 개발자들이 </a:t>
            </a:r>
            <a:r>
              <a:rPr kumimoji="0" lang="ko-KR" altLang="en-US" sz="18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아두이노의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타이머를 쉽게 사용하도록 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 라이브러리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들을 </a:t>
            </a:r>
            <a:b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추가하고 있음</a:t>
            </a:r>
            <a:endParaRPr kumimoji="0" lang="en-US" altLang="ko-KR" sz="18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5"/>
              </a:buBlip>
              <a:tabLst>
                <a:tab pos="384175" algn="l"/>
              </a:tabLst>
              <a:defRPr/>
            </a:pP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수많은 외부 라이브러리 중 </a:t>
            </a:r>
            <a:r>
              <a:rPr kumimoji="0" lang="en-US" altLang="ko-KR" sz="18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TimerOne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라이브러리를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사용하는 방법을 학습</a:t>
            </a:r>
            <a:endParaRPr kumimoji="0" lang="en-US" altLang="ko-KR" sz="18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6303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외부 라이브러리를 사용한 타이머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30" name="그룹 29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33" name="직사각형 32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31" name="직사각형 30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타이머 외부 라이브러리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22381" y="962315"/>
            <a:ext cx="964735" cy="400110"/>
            <a:chOff x="522381" y="962315"/>
            <a:chExt cx="964735" cy="400110"/>
          </a:xfrm>
        </p:grpSpPr>
        <p:grpSp>
          <p:nvGrpSpPr>
            <p:cNvPr id="35" name="그룹 34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45" name="그림 4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46" name="직사각형 45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44" name="직사각형 43"/>
            <p:cNvSpPr/>
            <p:nvPr/>
          </p:nvSpPr>
          <p:spPr>
            <a:xfrm>
              <a:off x="863355" y="962315"/>
              <a:ext cx="6237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개요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54664" y="1506991"/>
            <a:ext cx="8331121" cy="2742636"/>
            <a:chOff x="454292" y="1477963"/>
            <a:chExt cx="8331121" cy="2742636"/>
          </a:xfrm>
        </p:grpSpPr>
        <p:sp>
          <p:nvSpPr>
            <p:cNvPr id="19" name="타원 18"/>
            <p:cNvSpPr/>
            <p:nvPr/>
          </p:nvSpPr>
          <p:spPr bwMode="auto">
            <a:xfrm>
              <a:off x="1226347" y="1756823"/>
              <a:ext cx="1371325" cy="1321279"/>
            </a:xfrm>
            <a:prstGeom prst="ellipse">
              <a:avLst/>
            </a:prstGeom>
            <a:gradFill flip="none" rotWithShape="1">
              <a:gsLst>
                <a:gs pos="0">
                  <a:srgbClr val="9966FF"/>
                </a:gs>
                <a:gs pos="100000">
                  <a:srgbClr val="5A2781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atinLnBrk="1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lang="en-US" altLang="ko-KR" sz="1800" b="1" spc="-150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TimerOne</a:t>
              </a:r>
              <a:endParaRPr lang="en-US" altLang="ko-KR" sz="1800" b="1" spc="-15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atinLnBrk="1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lang="ko-KR" altLang="en-US" sz="1800" b="1" spc="-150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라이브러리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54292" y="3635824"/>
              <a:ext cx="291543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 eaLnBrk="0" latinLnBrk="1" hangingPunct="0">
                <a:spcBef>
                  <a:spcPct val="20000"/>
                </a:spcBef>
                <a:spcAft>
                  <a:spcPts val="40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ko-KR" altLang="en-US" sz="16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아두이노의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내부 타이머를 </a:t>
              </a:r>
              <a:b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직접 사용해  타이머 구현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191229" y="3635824"/>
              <a:ext cx="388044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 eaLnBrk="0" latinLnBrk="1" hangingPunct="0">
                <a:spcBef>
                  <a:spcPct val="20000"/>
                </a:spcBef>
                <a:spcAft>
                  <a:spcPts val="40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ko-KR" altLang="en-US" sz="16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아두이노의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내부 타이머를 직접 사용하지 않고 </a:t>
              </a:r>
              <a:b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kumimoji="0" lang="en-US" altLang="ko-KR" sz="16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millis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()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함수를 이용해 타이머 구현</a:t>
              </a: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3477487" y="1477963"/>
              <a:ext cx="5307926" cy="1879001"/>
              <a:chOff x="3477487" y="1477963"/>
              <a:chExt cx="5307926" cy="1879001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3930651" y="1756823"/>
                <a:ext cx="4401599" cy="1321280"/>
                <a:chOff x="3914844" y="1756823"/>
                <a:chExt cx="4401599" cy="1321280"/>
              </a:xfrm>
            </p:grpSpPr>
            <p:sp>
              <p:nvSpPr>
                <p:cNvPr id="22" name="타원 21"/>
                <p:cNvSpPr/>
                <p:nvPr/>
              </p:nvSpPr>
              <p:spPr bwMode="auto">
                <a:xfrm>
                  <a:off x="3914844" y="1756823"/>
                  <a:ext cx="1293032" cy="13212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DDD80"/>
                    </a:gs>
                    <a:gs pos="100000">
                      <a:srgbClr val="26A23B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12700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latinLnBrk="1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white">
                        <a:lumMod val="50000"/>
                      </a:prstClr>
                    </a:buClr>
                  </a:pPr>
                  <a:r>
                    <a:rPr lang="en-US" altLang="ko-KR" sz="1800" b="1" spc="-150" dirty="0">
                      <a:ln>
                        <a:solidFill>
                          <a:srgbClr val="E2E2E2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SW Timer</a:t>
                  </a:r>
                </a:p>
                <a:p>
                  <a:pPr latinLnBrk="1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white">
                        <a:lumMod val="50000"/>
                      </a:prstClr>
                    </a:buClr>
                  </a:pPr>
                  <a:r>
                    <a:rPr lang="ko-KR" altLang="en-US" sz="1800" b="1" spc="-150" dirty="0">
                      <a:ln>
                        <a:solidFill>
                          <a:srgbClr val="E2E2E2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라이브러리</a:t>
                  </a:r>
                </a:p>
              </p:txBody>
            </p:sp>
            <p:sp>
              <p:nvSpPr>
                <p:cNvPr id="23" name="타원 22"/>
                <p:cNvSpPr/>
                <p:nvPr/>
              </p:nvSpPr>
              <p:spPr bwMode="auto">
                <a:xfrm>
                  <a:off x="5469127" y="1756823"/>
                  <a:ext cx="1293032" cy="13212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4D52A"/>
                    </a:gs>
                    <a:gs pos="100000">
                      <a:srgbClr val="C0A900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12700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latinLnBrk="1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white">
                        <a:lumMod val="50000"/>
                      </a:prstClr>
                    </a:buClr>
                  </a:pPr>
                  <a:r>
                    <a:rPr lang="en-US" altLang="ko-KR" sz="1800" b="1" spc="-150" dirty="0" err="1">
                      <a:ln>
                        <a:solidFill>
                          <a:srgbClr val="E2E2E2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SimpleTimer</a:t>
                  </a:r>
                  <a:endParaRPr lang="en-US" altLang="ko-KR" sz="1800" b="1" spc="-150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25" name="타원 24"/>
                <p:cNvSpPr/>
                <p:nvPr/>
              </p:nvSpPr>
              <p:spPr bwMode="auto">
                <a:xfrm>
                  <a:off x="7023411" y="1756823"/>
                  <a:ext cx="1293032" cy="13212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E6E50"/>
                    </a:gs>
                    <a:gs pos="100000">
                      <a:srgbClr val="E94923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12700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latinLnBrk="1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white">
                        <a:lumMod val="50000"/>
                      </a:prstClr>
                    </a:buClr>
                  </a:pPr>
                  <a:r>
                    <a:rPr lang="en-US" altLang="ko-KR" sz="1800" b="1" spc="-150" dirty="0">
                      <a:ln>
                        <a:solidFill>
                          <a:srgbClr val="E2E2E2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Metro</a:t>
                  </a:r>
                </a:p>
              </p:txBody>
            </p:sp>
          </p:grpSp>
          <p:sp>
            <p:nvSpPr>
              <p:cNvPr id="11" name="양쪽 중괄호 10"/>
              <p:cNvSpPr/>
              <p:nvPr/>
            </p:nvSpPr>
            <p:spPr>
              <a:xfrm>
                <a:off x="3477487" y="1477963"/>
                <a:ext cx="5307926" cy="1879001"/>
              </a:xfrm>
              <a:prstGeom prst="bracePair">
                <a:avLst>
                  <a:gd name="adj" fmla="val 10264"/>
                </a:avLst>
              </a:prstGeom>
              <a:ln w="38100">
                <a:solidFill>
                  <a:srgbClr val="7FCA5A"/>
                </a:solidFill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양쪽 중괄호 47"/>
            <p:cNvSpPr/>
            <p:nvPr/>
          </p:nvSpPr>
          <p:spPr>
            <a:xfrm>
              <a:off x="702381" y="1477963"/>
              <a:ext cx="2381288" cy="1879001"/>
            </a:xfrm>
            <a:prstGeom prst="bracePair">
              <a:avLst>
                <a:gd name="adj" fmla="val 10264"/>
              </a:avLst>
            </a:prstGeom>
            <a:ln w="38100">
              <a:solidFill>
                <a:srgbClr val="9663F9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875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50"/>
            <a:ext cx="9144000" cy="466725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 bwMode="auto">
          <a:xfrm flipH="1">
            <a:off x="4305299" y="1914526"/>
            <a:ext cx="788965" cy="322897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sym typeface="Wingdings 3" pitchFamily="18" charset="2"/>
            </a:endParaRPr>
          </a:p>
        </p:txBody>
      </p:sp>
      <p:sp>
        <p:nvSpPr>
          <p:cNvPr id="18" name="직사각형 17"/>
          <p:cNvSpPr/>
          <p:nvPr/>
        </p:nvSpPr>
        <p:spPr bwMode="auto">
          <a:xfrm rot="5400000" flipH="1">
            <a:off x="6406007" y="-186182"/>
            <a:ext cx="637284" cy="48387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sym typeface="Wingdings 3" pitchFamily="18" charset="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타이머란 무엇인가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?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4" name="그룹 3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53" name="직사각형 52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56" name="직사각형 55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CPU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의 타이머</a:t>
              </a:r>
              <a:endParaRPr kumimoji="0" lang="en-US" altLang="ko-KR" sz="20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2381" y="962315"/>
            <a:ext cx="1942182" cy="400110"/>
            <a:chOff x="522381" y="962315"/>
            <a:chExt cx="1942182" cy="400110"/>
          </a:xfrm>
        </p:grpSpPr>
        <p:grpSp>
          <p:nvGrpSpPr>
            <p:cNvPr id="9" name="그룹 8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35" name="직사각형 34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863355" y="962315"/>
              <a:ext cx="16012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타이머의 개념 </a:t>
              </a:r>
            </a:p>
          </p:txBody>
        </p:sp>
      </p:grpSp>
      <p:sp>
        <p:nvSpPr>
          <p:cNvPr id="15" name="TextBox 34"/>
          <p:cNvSpPr txBox="1">
            <a:spLocks noChangeArrowheads="1"/>
          </p:cNvSpPr>
          <p:nvPr/>
        </p:nvSpPr>
        <p:spPr bwMode="auto">
          <a:xfrm>
            <a:off x="748880" y="1418475"/>
            <a:ext cx="7999584" cy="1139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51218" rIns="102436" bIns="51218">
            <a:spAutoFit/>
          </a:bodyPr>
          <a:lstStyle/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6"/>
              </a:buBlip>
              <a:tabLst>
                <a:tab pos="384175" algn="l"/>
              </a:tabLst>
              <a:defRPr/>
            </a:pP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타이머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(Timer)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일종의 시계</a:t>
            </a:r>
          </a:p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6"/>
              </a:buBlip>
              <a:tabLst>
                <a:tab pos="384175" algn="l"/>
              </a:tabLst>
              <a:defRPr/>
            </a:pP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전자시계의 </a:t>
            </a:r>
            <a:r>
              <a:rPr kumimoji="0" lang="ko-KR" altLang="en-US" sz="18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초단위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시간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kumimoji="0" lang="ko-KR" altLang="en-US" sz="18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알람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시간 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 등은 모두 타이머 기능을 사용한 것</a:t>
            </a:r>
          </a:p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6"/>
              </a:buBlip>
              <a:tabLst>
                <a:tab pos="384175" algn="l"/>
              </a:tabLst>
              <a:defRPr/>
            </a:pP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CPU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에는 시간을 재기 위해 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타이머라는 하드웨어가 내장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되어 있음</a:t>
            </a:r>
          </a:p>
        </p:txBody>
      </p:sp>
    </p:spTree>
    <p:extLst>
      <p:ext uri="{BB962C8B-B14F-4D97-AF65-F5344CB8AC3E}">
        <p14:creationId xmlns:p14="http://schemas.microsoft.com/office/powerpoint/2010/main" val="2937465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외부 라이브러리를 사용한 타이머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30" name="그룹 29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33" name="직사각형 32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31" name="직사각형 30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en-US" altLang="ko-KR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TimerOne</a:t>
              </a: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라이브러리 사용법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22381" y="962315"/>
            <a:ext cx="964735" cy="400110"/>
            <a:chOff x="522381" y="962315"/>
            <a:chExt cx="964735" cy="400110"/>
          </a:xfrm>
        </p:grpSpPr>
        <p:grpSp>
          <p:nvGrpSpPr>
            <p:cNvPr id="35" name="그룹 34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45" name="그림 4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46" name="직사각형 45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44" name="직사각형 43"/>
            <p:cNvSpPr/>
            <p:nvPr/>
          </p:nvSpPr>
          <p:spPr>
            <a:xfrm>
              <a:off x="863355" y="962315"/>
              <a:ext cx="6237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설정</a:t>
              </a:r>
            </a:p>
          </p:txBody>
        </p:sp>
      </p:grpSp>
      <p:sp>
        <p:nvSpPr>
          <p:cNvPr id="13" name="직사각형 12"/>
          <p:cNvSpPr/>
          <p:nvPr/>
        </p:nvSpPr>
        <p:spPr bwMode="auto">
          <a:xfrm flipH="1">
            <a:off x="1115616" y="1475614"/>
            <a:ext cx="8028384" cy="540000"/>
          </a:xfrm>
          <a:prstGeom prst="rect">
            <a:avLst/>
          </a:prstGeom>
          <a:solidFill>
            <a:srgbClr val="7FCA5A"/>
          </a:solidFill>
          <a:ln w="571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92075" algn="l"/>
            <a:r>
              <a:rPr kumimoji="0" lang="en-US" altLang="ko-KR" sz="2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Timer1.initialize(long period)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378893" y="2056264"/>
            <a:ext cx="7151440" cy="338554"/>
            <a:chOff x="5270739" y="3869255"/>
            <a:chExt cx="7151440" cy="338554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5270739" y="3964759"/>
              <a:ext cx="54101" cy="147547"/>
            </a:xfrm>
            <a:prstGeom prst="rect">
              <a:avLst/>
            </a:prstGeom>
            <a:solidFill>
              <a:srgbClr val="7FCA5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flipH="1">
              <a:off x="5303498" y="3869255"/>
              <a:ext cx="71186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Timer1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을 초기화하는 함수</a:t>
              </a:r>
              <a:endPara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378893" y="2378362"/>
            <a:ext cx="7151440" cy="338554"/>
            <a:chOff x="5270739" y="3869255"/>
            <a:chExt cx="7151440" cy="338554"/>
          </a:xfrm>
        </p:grpSpPr>
        <p:sp>
          <p:nvSpPr>
            <p:cNvPr id="18" name="직사각형 17"/>
            <p:cNvSpPr/>
            <p:nvPr/>
          </p:nvSpPr>
          <p:spPr bwMode="auto">
            <a:xfrm>
              <a:off x="5270739" y="3964759"/>
              <a:ext cx="54101" cy="147547"/>
            </a:xfrm>
            <a:prstGeom prst="rect">
              <a:avLst/>
            </a:prstGeom>
            <a:solidFill>
              <a:srgbClr val="7FCA5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 flipH="1">
              <a:off x="5303498" y="3869255"/>
              <a:ext cx="71186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Timer1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을 사용하기 위해 가장 먼저 호출해야 하는 함수</a:t>
              </a:r>
              <a:endPara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378893" y="2700460"/>
            <a:ext cx="7151440" cy="338554"/>
            <a:chOff x="5270739" y="3869255"/>
            <a:chExt cx="7151440" cy="338554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5270739" y="3964759"/>
              <a:ext cx="54101" cy="147547"/>
            </a:xfrm>
            <a:prstGeom prst="rect">
              <a:avLst/>
            </a:prstGeom>
            <a:solidFill>
              <a:srgbClr val="7FCA5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flipH="1">
              <a:off x="5303498" y="3869255"/>
              <a:ext cx="71186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마이크로 단위로 주기인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period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를 지정하며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kumimoji="0" lang="ko-KR" altLang="en-US" sz="16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미설정시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초로 지정됨</a:t>
              </a:r>
              <a:endPara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 bwMode="auto">
          <a:xfrm flipH="1">
            <a:off x="1115616" y="3219822"/>
            <a:ext cx="8028384" cy="540000"/>
          </a:xfrm>
          <a:prstGeom prst="rect">
            <a:avLst/>
          </a:prstGeom>
          <a:solidFill>
            <a:srgbClr val="7FCA5A"/>
          </a:solidFill>
          <a:ln w="571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92075" algn="l"/>
            <a:r>
              <a:rPr kumimoji="0" lang="en-US" altLang="ko-KR" sz="2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Timer1.setPeriod(long period)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1378893" y="3800472"/>
            <a:ext cx="7151440" cy="338554"/>
            <a:chOff x="5270739" y="3869255"/>
            <a:chExt cx="7151440" cy="338554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5270739" y="3964759"/>
              <a:ext cx="54101" cy="147547"/>
            </a:xfrm>
            <a:prstGeom prst="rect">
              <a:avLst/>
            </a:prstGeom>
            <a:solidFill>
              <a:srgbClr val="7FCA5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flipH="1">
              <a:off x="5303498" y="3869255"/>
              <a:ext cx="71186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새로운 주기를 설정하는 함수</a:t>
              </a:r>
              <a:endPara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378893" y="4122570"/>
            <a:ext cx="7151440" cy="338554"/>
            <a:chOff x="5270739" y="3869255"/>
            <a:chExt cx="7151440" cy="338554"/>
          </a:xfrm>
        </p:grpSpPr>
        <p:sp>
          <p:nvSpPr>
            <p:cNvPr id="36" name="직사각형 35"/>
            <p:cNvSpPr/>
            <p:nvPr/>
          </p:nvSpPr>
          <p:spPr bwMode="auto">
            <a:xfrm>
              <a:off x="5270739" y="3964759"/>
              <a:ext cx="54101" cy="147547"/>
            </a:xfrm>
            <a:prstGeom prst="rect">
              <a:avLst/>
            </a:prstGeom>
            <a:solidFill>
              <a:srgbClr val="7FCA5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flipH="1">
              <a:off x="5303498" y="3869255"/>
              <a:ext cx="71186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마이크로 단위로 주기인 새로운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period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를 지정함</a:t>
              </a:r>
              <a:endPara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3579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외부 라이브러리를 사용한 타이머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30" name="그룹 29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33" name="직사각형 32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31" name="직사각형 30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en-US" altLang="ko-KR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TimerOne</a:t>
              </a: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라이브러리 사용법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22381" y="962315"/>
            <a:ext cx="964735" cy="400110"/>
            <a:chOff x="522381" y="962315"/>
            <a:chExt cx="964735" cy="400110"/>
          </a:xfrm>
        </p:grpSpPr>
        <p:grpSp>
          <p:nvGrpSpPr>
            <p:cNvPr id="35" name="그룹 34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45" name="그림 4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46" name="직사각형 45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44" name="직사각형 43"/>
            <p:cNvSpPr/>
            <p:nvPr/>
          </p:nvSpPr>
          <p:spPr>
            <a:xfrm>
              <a:off x="863355" y="962315"/>
              <a:ext cx="6237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실행</a:t>
              </a:r>
            </a:p>
          </p:txBody>
        </p:sp>
      </p:grpSp>
      <p:sp>
        <p:nvSpPr>
          <p:cNvPr id="13" name="직사각형 12"/>
          <p:cNvSpPr/>
          <p:nvPr/>
        </p:nvSpPr>
        <p:spPr bwMode="auto">
          <a:xfrm flipH="1">
            <a:off x="1115616" y="1475614"/>
            <a:ext cx="3670302" cy="540000"/>
          </a:xfrm>
          <a:prstGeom prst="rect">
            <a:avLst/>
          </a:prstGeom>
          <a:solidFill>
            <a:srgbClr val="ED7D1A"/>
          </a:solidFill>
          <a:ln w="571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92075" algn="l"/>
            <a:r>
              <a:rPr kumimoji="0" lang="en-US" altLang="ko-KR" sz="2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Timer1.start()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378893" y="2056264"/>
            <a:ext cx="3377417" cy="338554"/>
            <a:chOff x="5270739" y="3869255"/>
            <a:chExt cx="3377417" cy="338554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5270739" y="3964759"/>
              <a:ext cx="54101" cy="147547"/>
            </a:xfrm>
            <a:prstGeom prst="rect">
              <a:avLst/>
            </a:prstGeom>
            <a:solidFill>
              <a:srgbClr val="ED7D1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flipH="1">
              <a:off x="5303498" y="3869255"/>
              <a:ext cx="334465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타이머를 새로운 주기로 실행하는 함수</a:t>
              </a:r>
              <a:endPara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 bwMode="auto">
          <a:xfrm flipH="1">
            <a:off x="1115616" y="2583473"/>
            <a:ext cx="3670302" cy="540000"/>
          </a:xfrm>
          <a:prstGeom prst="rect">
            <a:avLst/>
          </a:prstGeom>
          <a:solidFill>
            <a:srgbClr val="ED7D1A"/>
          </a:solidFill>
          <a:ln w="571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92075" algn="l"/>
            <a:r>
              <a:rPr kumimoji="0" lang="en-US" altLang="ko-KR" sz="2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Timer1.stop()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1378893" y="3164123"/>
            <a:ext cx="3377417" cy="338554"/>
            <a:chOff x="5270739" y="3869255"/>
            <a:chExt cx="3377417" cy="338554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5270739" y="3964759"/>
              <a:ext cx="54101" cy="147547"/>
            </a:xfrm>
            <a:prstGeom prst="rect">
              <a:avLst/>
            </a:prstGeom>
            <a:solidFill>
              <a:srgbClr val="ED7D1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 flipH="1">
              <a:off x="5303498" y="3869255"/>
              <a:ext cx="334465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타이머를 정지시키는 함수</a:t>
              </a:r>
              <a:endPara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9" name="직사각형 48"/>
          <p:cNvSpPr/>
          <p:nvPr/>
        </p:nvSpPr>
        <p:spPr bwMode="auto">
          <a:xfrm flipH="1">
            <a:off x="5016498" y="1475614"/>
            <a:ext cx="3670302" cy="540000"/>
          </a:xfrm>
          <a:prstGeom prst="rect">
            <a:avLst/>
          </a:prstGeom>
          <a:solidFill>
            <a:srgbClr val="ED7D1A"/>
          </a:solidFill>
          <a:ln w="571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92075" algn="l"/>
            <a:r>
              <a:rPr kumimoji="0" lang="en-US" altLang="ko-KR" sz="2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Timer1.restart()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5279775" y="2056264"/>
            <a:ext cx="3377417" cy="338554"/>
            <a:chOff x="5270739" y="3869255"/>
            <a:chExt cx="3377417" cy="338554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5270739" y="3964759"/>
              <a:ext cx="54101" cy="147547"/>
            </a:xfrm>
            <a:prstGeom prst="rect">
              <a:avLst/>
            </a:prstGeom>
            <a:solidFill>
              <a:srgbClr val="ED7D1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 flipH="1">
              <a:off x="5303498" y="3869255"/>
              <a:ext cx="334465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타이머를 새로운 주기로 재실행하는 함수</a:t>
              </a:r>
            </a:p>
          </p:txBody>
        </p:sp>
      </p:grpSp>
      <p:sp>
        <p:nvSpPr>
          <p:cNvPr id="53" name="직사각형 52"/>
          <p:cNvSpPr/>
          <p:nvPr/>
        </p:nvSpPr>
        <p:spPr bwMode="auto">
          <a:xfrm flipH="1">
            <a:off x="5016498" y="2583473"/>
            <a:ext cx="3670302" cy="540000"/>
          </a:xfrm>
          <a:prstGeom prst="rect">
            <a:avLst/>
          </a:prstGeom>
          <a:solidFill>
            <a:srgbClr val="ED7D1A"/>
          </a:solidFill>
          <a:ln w="571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92075" algn="l"/>
            <a:r>
              <a:rPr kumimoji="0" lang="en-US" altLang="ko-KR" sz="2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Timer1.resume()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5279775" y="3164123"/>
            <a:ext cx="3377417" cy="338554"/>
            <a:chOff x="5270739" y="3869255"/>
            <a:chExt cx="3377417" cy="338554"/>
          </a:xfrm>
        </p:grpSpPr>
        <p:sp>
          <p:nvSpPr>
            <p:cNvPr id="55" name="직사각형 54"/>
            <p:cNvSpPr/>
            <p:nvPr/>
          </p:nvSpPr>
          <p:spPr bwMode="auto">
            <a:xfrm>
              <a:off x="5270739" y="3964759"/>
              <a:ext cx="54101" cy="147547"/>
            </a:xfrm>
            <a:prstGeom prst="rect">
              <a:avLst/>
            </a:prstGeom>
            <a:solidFill>
              <a:srgbClr val="ED7D1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 flipH="1">
              <a:off x="5303498" y="3869255"/>
              <a:ext cx="334465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타이머를 기존의 주기로 재 실행하는 함수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9541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외부 라이브러리를 사용한 타이머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30" name="그룹 29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33" name="직사각형 32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31" name="직사각형 30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en-US" altLang="ko-KR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TimerOne</a:t>
              </a: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라이브러리 사용법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22381" y="962315"/>
            <a:ext cx="1892553" cy="400110"/>
            <a:chOff x="522381" y="962315"/>
            <a:chExt cx="1892553" cy="400110"/>
          </a:xfrm>
        </p:grpSpPr>
        <p:grpSp>
          <p:nvGrpSpPr>
            <p:cNvPr id="35" name="그룹 34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45" name="그림 4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46" name="직사각형 45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3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44" name="직사각형 43"/>
            <p:cNvSpPr/>
            <p:nvPr/>
          </p:nvSpPr>
          <p:spPr>
            <a:xfrm>
              <a:off x="863355" y="962315"/>
              <a:ext cx="155157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인터럽트 관련</a:t>
              </a:r>
              <a:endParaRPr kumimoji="0" lang="en-US" altLang="ko-KR" sz="20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 bwMode="auto">
          <a:xfrm flipH="1">
            <a:off x="1115616" y="1475614"/>
            <a:ext cx="8028384" cy="540000"/>
          </a:xfrm>
          <a:prstGeom prst="rect">
            <a:avLst/>
          </a:prstGeom>
          <a:solidFill>
            <a:srgbClr val="7FCA5A"/>
          </a:solidFill>
          <a:ln w="571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92075" algn="l"/>
            <a:r>
              <a:rPr kumimoji="0" lang="en-US" altLang="ko-KR" sz="2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Timer1.attachInterrupt(ISR)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378893" y="2056264"/>
            <a:ext cx="7465517" cy="338554"/>
            <a:chOff x="5270739" y="3869255"/>
            <a:chExt cx="7465517" cy="338554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5270739" y="3964759"/>
              <a:ext cx="54101" cy="147547"/>
            </a:xfrm>
            <a:prstGeom prst="rect">
              <a:avLst/>
            </a:prstGeom>
            <a:solidFill>
              <a:srgbClr val="7FCA5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flipH="1">
              <a:off x="5303496" y="3869255"/>
              <a:ext cx="743276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타이머의 인터럽트 서비스 루틴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(ISR)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을 지정하고 정해진 주기마다 인터럽트 서비스 루틴이 호출됨</a:t>
              </a:r>
              <a:endPara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 bwMode="auto">
          <a:xfrm flipH="1">
            <a:off x="1115616" y="2583473"/>
            <a:ext cx="8028384" cy="540000"/>
          </a:xfrm>
          <a:prstGeom prst="rect">
            <a:avLst/>
          </a:prstGeom>
          <a:solidFill>
            <a:srgbClr val="7FCA5A"/>
          </a:solidFill>
          <a:ln w="571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92075" algn="l"/>
            <a:r>
              <a:rPr kumimoji="0" lang="en-US" altLang="ko-KR" sz="2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Timer1.detachInterrupt()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1378893" y="3164123"/>
            <a:ext cx="7151440" cy="338554"/>
            <a:chOff x="5270739" y="3869255"/>
            <a:chExt cx="7151440" cy="338554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5270739" y="3964759"/>
              <a:ext cx="54101" cy="147547"/>
            </a:xfrm>
            <a:prstGeom prst="rect">
              <a:avLst/>
            </a:prstGeom>
            <a:solidFill>
              <a:srgbClr val="7FCA5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 flipH="1">
              <a:off x="5303498" y="3869255"/>
              <a:ext cx="71186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타이머 인터럽트를 중지하는 함수</a:t>
              </a:r>
              <a:endPara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8104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외부 라이브러리를 사용한 타이머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30" name="그룹 29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33" name="직사각형 32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31" name="직사각형 30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en-US" altLang="ko-KR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TimerOne</a:t>
              </a: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라이브러리 사용법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22381" y="962315"/>
            <a:ext cx="1453458" cy="400110"/>
            <a:chOff x="522381" y="962315"/>
            <a:chExt cx="1453458" cy="400110"/>
          </a:xfrm>
        </p:grpSpPr>
        <p:grpSp>
          <p:nvGrpSpPr>
            <p:cNvPr id="35" name="그룹 34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45" name="그림 4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46" name="직사각형 45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4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44" name="직사각형 43"/>
            <p:cNvSpPr/>
            <p:nvPr/>
          </p:nvSpPr>
          <p:spPr>
            <a:xfrm>
              <a:off x="863355" y="962315"/>
              <a:ext cx="11124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예제 코드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807"/>
          <a:stretch/>
        </p:blipFill>
        <p:spPr bwMode="auto">
          <a:xfrm>
            <a:off x="1518285" y="1475616"/>
            <a:ext cx="6107430" cy="2410584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739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외부 라이브러리를 사용한 타이머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30" name="그룹 29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33" name="직사각형 32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31" name="직사각형 30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en-US" altLang="ko-KR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TimerOne</a:t>
              </a: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라이브러리 사용법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22381" y="962315"/>
            <a:ext cx="1453458" cy="400110"/>
            <a:chOff x="522381" y="962315"/>
            <a:chExt cx="1453458" cy="400110"/>
          </a:xfrm>
        </p:grpSpPr>
        <p:grpSp>
          <p:nvGrpSpPr>
            <p:cNvPr id="35" name="그룹 34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45" name="그림 4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46" name="직사각형 45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4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44" name="직사각형 43"/>
            <p:cNvSpPr/>
            <p:nvPr/>
          </p:nvSpPr>
          <p:spPr>
            <a:xfrm>
              <a:off x="863355" y="962315"/>
              <a:ext cx="11124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예제 코드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807"/>
          <a:stretch/>
        </p:blipFill>
        <p:spPr bwMode="auto">
          <a:xfrm>
            <a:off x="1518285" y="1475616"/>
            <a:ext cx="6107430" cy="2890644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129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외부 라이브러리를 사용한 타이머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30" name="그룹 29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33" name="직사각형 32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31" name="직사각형 30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en-US" altLang="ko-KR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TimerOne</a:t>
              </a: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라이브러리 사용법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22381" y="962315"/>
            <a:ext cx="1453458" cy="400110"/>
            <a:chOff x="522381" y="962315"/>
            <a:chExt cx="1453458" cy="400110"/>
          </a:xfrm>
        </p:grpSpPr>
        <p:grpSp>
          <p:nvGrpSpPr>
            <p:cNvPr id="35" name="그룹 34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45" name="그림 4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46" name="직사각형 45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4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44" name="직사각형 43"/>
            <p:cNvSpPr/>
            <p:nvPr/>
          </p:nvSpPr>
          <p:spPr>
            <a:xfrm>
              <a:off x="863355" y="962315"/>
              <a:ext cx="11124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예제 코드</a:t>
              </a: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07" b="4587"/>
          <a:stretch/>
        </p:blipFill>
        <p:spPr bwMode="auto">
          <a:xfrm>
            <a:off x="1518285" y="1475616"/>
            <a:ext cx="6107430" cy="290732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046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타이머란 무엇인가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?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4" name="그룹 3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53" name="직사각형 52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56" name="직사각형 55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CPU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의 타이머</a:t>
              </a:r>
              <a:endParaRPr kumimoji="0" lang="en-US" altLang="ko-KR" sz="20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2381" y="962315"/>
            <a:ext cx="1942182" cy="400110"/>
            <a:chOff x="522381" y="962315"/>
            <a:chExt cx="1942182" cy="400110"/>
          </a:xfrm>
        </p:grpSpPr>
        <p:grpSp>
          <p:nvGrpSpPr>
            <p:cNvPr id="9" name="그룹 8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35" name="직사각형 34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863355" y="962315"/>
              <a:ext cx="16012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타이머의 개념 </a:t>
              </a:r>
            </a:p>
          </p:txBody>
        </p:sp>
      </p:grpSp>
      <p:sp>
        <p:nvSpPr>
          <p:cNvPr id="14" name="TextBox 34"/>
          <p:cNvSpPr txBox="1">
            <a:spLocks noChangeArrowheads="1"/>
          </p:cNvSpPr>
          <p:nvPr/>
        </p:nvSpPr>
        <p:spPr bwMode="auto">
          <a:xfrm>
            <a:off x="748881" y="1418475"/>
            <a:ext cx="4520644" cy="1693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51218" rIns="102436" bIns="51218">
            <a:spAutoFit/>
          </a:bodyPr>
          <a:lstStyle/>
          <a:p>
            <a:pPr marL="357188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5"/>
              </a:buBlip>
              <a:tabLst>
                <a:tab pos="384175" algn="l"/>
              </a:tabLst>
              <a:defRPr/>
            </a:pP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정확한 시간을 측정하는 주요 소자는 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크리스탈</a:t>
            </a:r>
            <a:endParaRPr kumimoji="0" lang="en-US" altLang="ko-KR" sz="1800" b="1" spc="-113" dirty="0">
              <a:ln>
                <a:solidFill>
                  <a:srgbClr val="E2E2E2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57188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5"/>
              </a:buBlip>
              <a:tabLst>
                <a:tab pos="384175" algn="l"/>
              </a:tabLst>
              <a:defRPr/>
            </a:pP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크리스탈은 </a:t>
            </a:r>
            <a:r>
              <a:rPr kumimoji="0" lang="ko-KR" altLang="en-US" sz="18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압전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소자로 만들어져 </a:t>
            </a:r>
            <a:b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일정한 주기의 신호인 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Clock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생성</a:t>
            </a:r>
            <a:endParaRPr kumimoji="0" lang="en-US" altLang="ko-KR" sz="1800" b="1" spc="-113" dirty="0">
              <a:ln>
                <a:solidFill>
                  <a:srgbClr val="E2E2E2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57188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5"/>
              </a:buBlip>
              <a:tabLst>
                <a:tab pos="384175" algn="l"/>
              </a:tabLst>
              <a:defRPr/>
            </a:pP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크리스탈이 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Clock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주면  </a:t>
            </a:r>
            <a:b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CPU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이 신호를 기본으로 하여 시간 측정</a:t>
            </a:r>
            <a:endParaRPr kumimoji="0" lang="en-US" altLang="ko-KR" sz="1800" b="1" spc="-113" dirty="0">
              <a:ln>
                <a:solidFill>
                  <a:srgbClr val="E2E2E2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55252" y="3170094"/>
            <a:ext cx="3704780" cy="584775"/>
            <a:chOff x="1155252" y="2851071"/>
            <a:chExt cx="3704780" cy="584775"/>
          </a:xfrm>
        </p:grpSpPr>
        <p:grpSp>
          <p:nvGrpSpPr>
            <p:cNvPr id="16" name="그룹 15"/>
            <p:cNvGrpSpPr/>
            <p:nvPr/>
          </p:nvGrpSpPr>
          <p:grpSpPr>
            <a:xfrm>
              <a:off x="1155252" y="2859026"/>
              <a:ext cx="281351" cy="338554"/>
              <a:chOff x="1155252" y="2859026"/>
              <a:chExt cx="281351" cy="338554"/>
            </a:xfrm>
          </p:grpSpPr>
          <p:sp>
            <p:nvSpPr>
              <p:cNvPr id="18" name="모서리가 둥근 직사각형 17"/>
              <p:cNvSpPr/>
              <p:nvPr/>
            </p:nvSpPr>
            <p:spPr bwMode="auto">
              <a:xfrm rot="13500000">
                <a:off x="1164696" y="2886000"/>
                <a:ext cx="271908" cy="271906"/>
              </a:xfrm>
              <a:prstGeom prst="roundRect">
                <a:avLst/>
              </a:prstGeom>
              <a:gradFill>
                <a:gsLst>
                  <a:gs pos="75000">
                    <a:schemeClr val="accent6">
                      <a:lumMod val="60000"/>
                      <a:lumOff val="40000"/>
                    </a:schemeClr>
                  </a:gs>
                  <a:gs pos="19000">
                    <a:schemeClr val="accent6">
                      <a:lumMod val="75000"/>
                    </a:schemeClr>
                  </a:gs>
                </a:gsLst>
                <a:lin ang="5400000" scaled="1"/>
              </a:gradFill>
              <a:ln>
                <a:noFill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algn="l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155252" y="2859026"/>
                <a:ext cx="23999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378"/>
                <a:r>
                  <a:rPr lang="ko-KR" altLang="en-US" sz="1600" b="1" spc="-150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예</a:t>
                </a:r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1463181" y="2851071"/>
              <a:ext cx="339685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1219376">
                <a:spcAft>
                  <a:spcPts val="0"/>
                </a:spcAft>
                <a:buSzPct val="130000"/>
                <a:tabLst>
                  <a:tab pos="384166" algn="l"/>
                </a:tabLst>
                <a:defRPr/>
              </a:pP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10Hz </a:t>
              </a:r>
              <a:r>
                <a:rPr kumimoji="0" lang="ko-KR" altLang="en-US" sz="16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크리스탈은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초에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10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번 진동하므로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10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번을 카운트하여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초를 측정함</a:t>
              </a:r>
              <a:endPara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125721" y="4227934"/>
            <a:ext cx="3445537" cy="396000"/>
            <a:chOff x="4429630" y="5815448"/>
            <a:chExt cx="3302835" cy="396000"/>
          </a:xfrm>
        </p:grpSpPr>
        <p:sp>
          <p:nvSpPr>
            <p:cNvPr id="22" name="직사각형 21"/>
            <p:cNvSpPr/>
            <p:nvPr/>
          </p:nvSpPr>
          <p:spPr>
            <a:xfrm>
              <a:off x="4429630" y="5815448"/>
              <a:ext cx="3302835" cy="396000"/>
            </a:xfrm>
            <a:prstGeom prst="rect">
              <a:avLst/>
            </a:prstGeom>
            <a:solidFill>
              <a:srgbClr val="ED7D1A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lvl="0" algn="ctr" defTabSz="744139" latinLnBrk="0">
                <a:defRPr/>
              </a:pPr>
              <a:r>
                <a:rPr lang="ko-KR" altLang="en-US" b="1" kern="0" spc="-122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아두이노</a:t>
              </a:r>
              <a:r>
                <a:rPr lang="en-US" altLang="ko-KR" b="1" kern="0" spc="-122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(Arduino)</a:t>
              </a:r>
              <a:r>
                <a:rPr lang="ko-KR" altLang="en-US" b="1" kern="0" spc="-122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구성요소 </a:t>
              </a:r>
              <a:endParaRPr kumimoji="0" lang="ko-KR" altLang="en-US" b="1" i="0" u="none" strike="noStrike" kern="0" cap="none" spc="-122" normalizeH="0" baseline="0" noProof="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524691" y="5815448"/>
              <a:ext cx="3112712" cy="39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lvl="0" defTabSz="744139">
                <a:defRPr/>
              </a:pPr>
              <a:r>
                <a:rPr lang="ko-KR" altLang="en-US" sz="1600" b="1" kern="0" spc="-122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아두이노</a:t>
              </a:r>
              <a:r>
                <a:rPr lang="ko-KR" altLang="en-US" sz="1600" b="1" kern="0" spc="-122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600" b="1" kern="0" spc="-122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UNO </a:t>
              </a:r>
              <a:r>
                <a:rPr lang="ko-KR" altLang="en-US" sz="1600" b="1" kern="0" spc="-122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보드의 </a:t>
              </a:r>
              <a:r>
                <a:rPr lang="ko-KR" altLang="en-US" sz="1600" b="1" kern="0" spc="-122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크리스탈</a:t>
              </a:r>
              <a:endParaRPr kumimoji="0" lang="ko-KR" altLang="en-US" sz="1600" b="1" i="0" u="none" strike="noStrike" kern="0" cap="none" spc="-122" normalizeH="0" baseline="0" noProof="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5152923" y="1254703"/>
            <a:ext cx="3489292" cy="2758497"/>
            <a:chOff x="5152923" y="1254703"/>
            <a:chExt cx="3489292" cy="2758497"/>
          </a:xfrm>
        </p:grpSpPr>
        <p:sp>
          <p:nvSpPr>
            <p:cNvPr id="33" name="직사각형 32"/>
            <p:cNvSpPr/>
            <p:nvPr/>
          </p:nvSpPr>
          <p:spPr>
            <a:xfrm flipH="1">
              <a:off x="6346608" y="1454710"/>
              <a:ext cx="136759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>
              <a:spAutoFit/>
            </a:bodyPr>
            <a:lstStyle/>
            <a:p>
              <a:pPr latinLnBrk="1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000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 flipH="1">
              <a:off x="6346608" y="1632510"/>
              <a:ext cx="136759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>
              <a:spAutoFit/>
            </a:bodyPr>
            <a:lstStyle/>
            <a:p>
              <a:pPr latinLnBrk="1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000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 flipH="1">
              <a:off x="6346608" y="1806878"/>
              <a:ext cx="136759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>
              <a:spAutoFit/>
            </a:bodyPr>
            <a:lstStyle/>
            <a:p>
              <a:pPr latinLnBrk="1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000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 flipH="1">
              <a:off x="6346608" y="1984678"/>
              <a:ext cx="136759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>
              <a:spAutoFit/>
            </a:bodyPr>
            <a:lstStyle/>
            <a:p>
              <a:pPr latinLnBrk="1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000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 flipH="1">
              <a:off x="6346608" y="2152867"/>
              <a:ext cx="136759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>
              <a:spAutoFit/>
            </a:bodyPr>
            <a:lstStyle/>
            <a:p>
              <a:pPr latinLnBrk="1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000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 flipH="1">
              <a:off x="6346608" y="2330667"/>
              <a:ext cx="136759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>
              <a:spAutoFit/>
            </a:bodyPr>
            <a:lstStyle/>
            <a:p>
              <a:pPr latinLnBrk="1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000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 flipH="1">
              <a:off x="6346608" y="2505035"/>
              <a:ext cx="136759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>
              <a:spAutoFit/>
            </a:bodyPr>
            <a:lstStyle/>
            <a:p>
              <a:pPr latinLnBrk="1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000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 flipH="1">
              <a:off x="6346608" y="2682835"/>
              <a:ext cx="136759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>
              <a:spAutoFit/>
            </a:bodyPr>
            <a:lstStyle/>
            <a:p>
              <a:pPr latinLnBrk="1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000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8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 flipH="1">
              <a:off x="8382088" y="1254703"/>
              <a:ext cx="26012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>
              <a:spAutoFit/>
            </a:bodyPr>
            <a:lstStyle/>
            <a:p>
              <a:pPr latinLnBrk="1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400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u2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 flipH="1">
              <a:off x="5468512" y="3028914"/>
              <a:ext cx="264935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>
              <a:spAutoFit/>
            </a:bodyPr>
            <a:lstStyle/>
            <a:p>
              <a:pPr latinLnBrk="1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400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Y1</a:t>
              </a:r>
            </a:p>
          </p:txBody>
        </p:sp>
        <p:cxnSp>
          <p:nvCxnSpPr>
            <p:cNvPr id="31" name="직선 연결선 30"/>
            <p:cNvCxnSpPr/>
            <p:nvPr/>
          </p:nvCxnSpPr>
          <p:spPr>
            <a:xfrm flipH="1">
              <a:off x="6252987" y="1608598"/>
              <a:ext cx="324000" cy="0"/>
            </a:xfrm>
            <a:prstGeom prst="line">
              <a:avLst/>
            </a:prstGeom>
            <a:noFill/>
            <a:ln w="38100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6252987" y="1786398"/>
              <a:ext cx="324000" cy="0"/>
            </a:xfrm>
            <a:prstGeom prst="line">
              <a:avLst/>
            </a:prstGeom>
            <a:noFill/>
            <a:ln w="38100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6252987" y="1960766"/>
              <a:ext cx="324000" cy="0"/>
            </a:xfrm>
            <a:prstGeom prst="line">
              <a:avLst/>
            </a:prstGeom>
            <a:noFill/>
            <a:ln w="38100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H="1">
              <a:off x="6252987" y="2138566"/>
              <a:ext cx="324000" cy="0"/>
            </a:xfrm>
            <a:prstGeom prst="line">
              <a:avLst/>
            </a:prstGeom>
            <a:noFill/>
            <a:ln w="38100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6252987" y="2306755"/>
              <a:ext cx="324000" cy="0"/>
            </a:xfrm>
            <a:prstGeom prst="line">
              <a:avLst/>
            </a:prstGeom>
            <a:noFill/>
            <a:ln w="38100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H="1">
              <a:off x="6252987" y="2484555"/>
              <a:ext cx="324000" cy="0"/>
            </a:xfrm>
            <a:prstGeom prst="line">
              <a:avLst/>
            </a:prstGeom>
            <a:noFill/>
            <a:ln w="38100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H="1">
              <a:off x="6252987" y="2658923"/>
              <a:ext cx="324000" cy="0"/>
            </a:xfrm>
            <a:prstGeom prst="line">
              <a:avLst/>
            </a:prstGeom>
            <a:noFill/>
            <a:ln w="38100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6" name="직사각형 65"/>
            <p:cNvSpPr/>
            <p:nvPr/>
          </p:nvSpPr>
          <p:spPr>
            <a:xfrm flipH="1">
              <a:off x="8232392" y="1454710"/>
              <a:ext cx="200816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>
              <a:spAutoFit/>
            </a:bodyPr>
            <a:lstStyle/>
            <a:p>
              <a:pPr latinLnBrk="1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000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28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 flipH="1">
              <a:off x="8232392" y="1632510"/>
              <a:ext cx="200816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>
              <a:spAutoFit/>
            </a:bodyPr>
            <a:lstStyle/>
            <a:p>
              <a:pPr latinLnBrk="1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000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27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 flipH="1">
              <a:off x="8232392" y="1806878"/>
              <a:ext cx="200816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>
              <a:spAutoFit/>
            </a:bodyPr>
            <a:lstStyle/>
            <a:p>
              <a:pPr latinLnBrk="1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000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26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 flipH="1">
              <a:off x="8232392" y="1984678"/>
              <a:ext cx="200816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>
              <a:spAutoFit/>
            </a:bodyPr>
            <a:lstStyle/>
            <a:p>
              <a:pPr latinLnBrk="1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000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25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 flipH="1">
              <a:off x="8232392" y="2152867"/>
              <a:ext cx="200816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>
              <a:spAutoFit/>
            </a:bodyPr>
            <a:lstStyle/>
            <a:p>
              <a:pPr latinLnBrk="1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000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24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 flipH="1">
              <a:off x="8232392" y="2330667"/>
              <a:ext cx="200816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>
              <a:spAutoFit/>
            </a:bodyPr>
            <a:lstStyle/>
            <a:p>
              <a:pPr latinLnBrk="1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000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23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 flipH="1">
              <a:off x="8232392" y="2505035"/>
              <a:ext cx="200816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>
              <a:spAutoFit/>
            </a:bodyPr>
            <a:lstStyle/>
            <a:p>
              <a:pPr latinLnBrk="1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000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22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 flipH="1">
              <a:off x="8232392" y="2682835"/>
              <a:ext cx="200816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>
              <a:spAutoFit/>
            </a:bodyPr>
            <a:lstStyle/>
            <a:p>
              <a:pPr latinLnBrk="1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000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21</a:t>
              </a:r>
            </a:p>
          </p:txBody>
        </p:sp>
        <p:sp>
          <p:nvSpPr>
            <p:cNvPr id="74" name="직사각형 73"/>
            <p:cNvSpPr/>
            <p:nvPr/>
          </p:nvSpPr>
          <p:spPr>
            <a:xfrm flipH="1">
              <a:off x="8232392" y="2851024"/>
              <a:ext cx="200816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>
              <a:spAutoFit/>
            </a:bodyPr>
            <a:lstStyle/>
            <a:p>
              <a:pPr latinLnBrk="1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000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</a:t>
              </a:r>
            </a:p>
          </p:txBody>
        </p:sp>
        <p:sp>
          <p:nvSpPr>
            <p:cNvPr id="75" name="직사각형 74"/>
            <p:cNvSpPr/>
            <p:nvPr/>
          </p:nvSpPr>
          <p:spPr>
            <a:xfrm flipH="1">
              <a:off x="8232392" y="3028824"/>
              <a:ext cx="200816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>
              <a:spAutoFit/>
            </a:bodyPr>
            <a:lstStyle/>
            <a:p>
              <a:pPr latinLnBrk="1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000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19</a:t>
              </a:r>
            </a:p>
          </p:txBody>
        </p:sp>
        <p:sp>
          <p:nvSpPr>
            <p:cNvPr id="76" name="직사각형 75"/>
            <p:cNvSpPr/>
            <p:nvPr/>
          </p:nvSpPr>
          <p:spPr>
            <a:xfrm flipH="1">
              <a:off x="8232392" y="3197013"/>
              <a:ext cx="200816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>
              <a:spAutoFit/>
            </a:bodyPr>
            <a:lstStyle/>
            <a:p>
              <a:pPr latinLnBrk="1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000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18</a:t>
              </a:r>
            </a:p>
          </p:txBody>
        </p:sp>
        <p:sp>
          <p:nvSpPr>
            <p:cNvPr id="77" name="직사각형 76"/>
            <p:cNvSpPr/>
            <p:nvPr/>
          </p:nvSpPr>
          <p:spPr>
            <a:xfrm flipH="1">
              <a:off x="8232392" y="3374813"/>
              <a:ext cx="200816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>
              <a:spAutoFit/>
            </a:bodyPr>
            <a:lstStyle/>
            <a:p>
              <a:pPr latinLnBrk="1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000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17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 flipH="1">
              <a:off x="8232392" y="3549181"/>
              <a:ext cx="200816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>
              <a:spAutoFit/>
            </a:bodyPr>
            <a:lstStyle/>
            <a:p>
              <a:pPr latinLnBrk="1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000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16</a:t>
              </a:r>
            </a:p>
          </p:txBody>
        </p:sp>
        <p:sp>
          <p:nvSpPr>
            <p:cNvPr id="79" name="직사각형 78"/>
            <p:cNvSpPr/>
            <p:nvPr/>
          </p:nvSpPr>
          <p:spPr>
            <a:xfrm flipH="1">
              <a:off x="8232392" y="3726981"/>
              <a:ext cx="200816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>
              <a:spAutoFit/>
            </a:bodyPr>
            <a:lstStyle/>
            <a:p>
              <a:pPr latinLnBrk="1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000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15</a:t>
              </a: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8170799" y="1608598"/>
              <a:ext cx="324000" cy="0"/>
            </a:xfrm>
            <a:prstGeom prst="line">
              <a:avLst/>
            </a:prstGeom>
            <a:noFill/>
            <a:ln w="38100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H="1">
              <a:off x="8170799" y="1786398"/>
              <a:ext cx="324000" cy="0"/>
            </a:xfrm>
            <a:prstGeom prst="line">
              <a:avLst/>
            </a:prstGeom>
            <a:noFill/>
            <a:ln w="38100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H="1">
              <a:off x="8170799" y="1960766"/>
              <a:ext cx="324000" cy="0"/>
            </a:xfrm>
            <a:prstGeom prst="line">
              <a:avLst/>
            </a:prstGeom>
            <a:noFill/>
            <a:ln w="38100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H="1">
              <a:off x="8170799" y="2138566"/>
              <a:ext cx="324000" cy="0"/>
            </a:xfrm>
            <a:prstGeom prst="line">
              <a:avLst/>
            </a:prstGeom>
            <a:noFill/>
            <a:ln w="38100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flipH="1">
              <a:off x="8170799" y="2306755"/>
              <a:ext cx="324000" cy="0"/>
            </a:xfrm>
            <a:prstGeom prst="line">
              <a:avLst/>
            </a:prstGeom>
            <a:noFill/>
            <a:ln w="38100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flipH="1">
              <a:off x="8170799" y="2484555"/>
              <a:ext cx="324000" cy="0"/>
            </a:xfrm>
            <a:prstGeom prst="line">
              <a:avLst/>
            </a:prstGeom>
            <a:noFill/>
            <a:ln w="38100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flipH="1">
              <a:off x="8170799" y="3004912"/>
              <a:ext cx="324000" cy="0"/>
            </a:xfrm>
            <a:prstGeom prst="line">
              <a:avLst/>
            </a:prstGeom>
            <a:noFill/>
            <a:ln w="38100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H="1">
              <a:off x="8170799" y="3182712"/>
              <a:ext cx="324000" cy="0"/>
            </a:xfrm>
            <a:prstGeom prst="line">
              <a:avLst/>
            </a:prstGeom>
            <a:noFill/>
            <a:ln w="38100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H="1">
              <a:off x="8170799" y="3350901"/>
              <a:ext cx="324000" cy="0"/>
            </a:xfrm>
            <a:prstGeom prst="line">
              <a:avLst/>
            </a:prstGeom>
            <a:noFill/>
            <a:ln w="38100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flipH="1">
              <a:off x="8170799" y="2658923"/>
              <a:ext cx="324000" cy="0"/>
            </a:xfrm>
            <a:prstGeom prst="line">
              <a:avLst/>
            </a:prstGeom>
            <a:noFill/>
            <a:ln w="38100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H="1">
              <a:off x="8170799" y="2836723"/>
              <a:ext cx="324000" cy="0"/>
            </a:xfrm>
            <a:prstGeom prst="line">
              <a:avLst/>
            </a:prstGeom>
            <a:noFill/>
            <a:ln w="38100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flipH="1">
              <a:off x="8170799" y="3528701"/>
              <a:ext cx="324000" cy="0"/>
            </a:xfrm>
            <a:prstGeom prst="line">
              <a:avLst/>
            </a:prstGeom>
            <a:noFill/>
            <a:ln w="38100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H="1">
              <a:off x="8170799" y="3703069"/>
              <a:ext cx="324000" cy="0"/>
            </a:xfrm>
            <a:prstGeom prst="line">
              <a:avLst/>
            </a:prstGeom>
            <a:noFill/>
            <a:ln w="38100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 flipH="1">
              <a:off x="8170799" y="3880869"/>
              <a:ext cx="324000" cy="0"/>
            </a:xfrm>
            <a:prstGeom prst="line">
              <a:avLst/>
            </a:prstGeom>
            <a:noFill/>
            <a:ln w="38100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5" name="직사각형 94"/>
            <p:cNvSpPr/>
            <p:nvPr/>
          </p:nvSpPr>
          <p:spPr>
            <a:xfrm flipH="1">
              <a:off x="6627864" y="1529015"/>
              <a:ext cx="493780" cy="245035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>
              <a:spAutoFit/>
            </a:bodyPr>
            <a:lstStyle/>
            <a:p>
              <a:pPr algn="l" latinLnBrk="1">
                <a:lnSpc>
                  <a:spcPct val="127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RESET</a:t>
              </a:r>
            </a:p>
            <a:p>
              <a:pPr algn="l" latinLnBrk="1">
                <a:lnSpc>
                  <a:spcPct val="127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D0 (RX)</a:t>
              </a:r>
            </a:p>
            <a:p>
              <a:pPr algn="l" latinLnBrk="1">
                <a:lnSpc>
                  <a:spcPct val="127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D1 (TX)</a:t>
              </a:r>
            </a:p>
            <a:p>
              <a:pPr algn="l" latinLnBrk="1">
                <a:lnSpc>
                  <a:spcPct val="127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D2</a:t>
              </a:r>
            </a:p>
            <a:p>
              <a:pPr algn="l" latinLnBrk="1">
                <a:lnSpc>
                  <a:spcPct val="127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D0 (PWM)</a:t>
              </a:r>
            </a:p>
            <a:p>
              <a:pPr algn="l" latinLnBrk="1">
                <a:lnSpc>
                  <a:spcPct val="127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D4</a:t>
              </a:r>
            </a:p>
            <a:p>
              <a:pPr algn="l" latinLnBrk="1">
                <a:lnSpc>
                  <a:spcPct val="127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VCC</a:t>
              </a:r>
            </a:p>
            <a:p>
              <a:pPr algn="l" latinLnBrk="1">
                <a:lnSpc>
                  <a:spcPct val="127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GND</a:t>
              </a:r>
            </a:p>
            <a:p>
              <a:pPr algn="l" latinLnBrk="1">
                <a:lnSpc>
                  <a:spcPct val="127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XLAT1</a:t>
              </a:r>
            </a:p>
            <a:p>
              <a:pPr algn="l" latinLnBrk="1">
                <a:lnSpc>
                  <a:spcPct val="127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XLAT2</a:t>
              </a:r>
            </a:p>
            <a:p>
              <a:pPr algn="l" latinLnBrk="1">
                <a:lnSpc>
                  <a:spcPct val="127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D5 (PWM)</a:t>
              </a:r>
            </a:p>
            <a:p>
              <a:pPr algn="l" latinLnBrk="1">
                <a:lnSpc>
                  <a:spcPct val="127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D6 (PWM)</a:t>
              </a:r>
            </a:p>
            <a:p>
              <a:pPr algn="l" latinLnBrk="1">
                <a:lnSpc>
                  <a:spcPct val="127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D7</a:t>
              </a:r>
            </a:p>
            <a:p>
              <a:pPr algn="l" latinLnBrk="1">
                <a:lnSpc>
                  <a:spcPct val="127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D8</a:t>
              </a:r>
            </a:p>
          </p:txBody>
        </p:sp>
        <p:sp>
          <p:nvSpPr>
            <p:cNvPr id="97" name="직사각형 96"/>
            <p:cNvSpPr/>
            <p:nvPr/>
          </p:nvSpPr>
          <p:spPr>
            <a:xfrm flipH="1">
              <a:off x="7566755" y="1529015"/>
              <a:ext cx="549821" cy="246234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>
              <a:spAutoFit/>
            </a:bodyPr>
            <a:lstStyle/>
            <a:p>
              <a:pPr algn="r" latinLnBrk="1">
                <a:lnSpc>
                  <a:spcPct val="127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A5</a:t>
              </a:r>
            </a:p>
            <a:p>
              <a:pPr algn="r" latinLnBrk="1">
                <a:lnSpc>
                  <a:spcPct val="127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A4</a:t>
              </a:r>
            </a:p>
            <a:p>
              <a:pPr algn="r" latinLnBrk="1">
                <a:lnSpc>
                  <a:spcPct val="127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A3</a:t>
              </a:r>
            </a:p>
            <a:p>
              <a:pPr algn="r" latinLnBrk="1">
                <a:lnSpc>
                  <a:spcPct val="127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A2</a:t>
              </a:r>
            </a:p>
            <a:p>
              <a:pPr algn="r" latinLnBrk="1">
                <a:lnSpc>
                  <a:spcPct val="127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A1</a:t>
              </a:r>
            </a:p>
            <a:p>
              <a:pPr algn="r" latinLnBrk="1">
                <a:lnSpc>
                  <a:spcPct val="127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A0</a:t>
              </a:r>
            </a:p>
            <a:p>
              <a:pPr algn="r" latinLnBrk="1">
                <a:lnSpc>
                  <a:spcPct val="127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GND</a:t>
              </a:r>
            </a:p>
            <a:p>
              <a:pPr algn="r" latinLnBrk="1">
                <a:lnSpc>
                  <a:spcPct val="127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AREF</a:t>
              </a:r>
            </a:p>
            <a:p>
              <a:pPr algn="r" latinLnBrk="1">
                <a:lnSpc>
                  <a:spcPct val="127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AVCC</a:t>
              </a:r>
            </a:p>
            <a:p>
              <a:pPr algn="r" latinLnBrk="1">
                <a:lnSpc>
                  <a:spcPct val="127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D13</a:t>
              </a:r>
            </a:p>
            <a:p>
              <a:pPr algn="r" latinLnBrk="1">
                <a:lnSpc>
                  <a:spcPct val="127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D12</a:t>
              </a:r>
            </a:p>
            <a:p>
              <a:pPr algn="r" latinLnBrk="1">
                <a:lnSpc>
                  <a:spcPct val="127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D11 (PWM)</a:t>
              </a:r>
            </a:p>
            <a:p>
              <a:pPr algn="r" latinLnBrk="1">
                <a:lnSpc>
                  <a:spcPct val="127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D10 (PWM)</a:t>
              </a:r>
            </a:p>
            <a:p>
              <a:pPr algn="r" latinLnBrk="1">
                <a:lnSpc>
                  <a:spcPct val="127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D9 (PWM)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 flipH="1">
              <a:off x="6905946" y="2550103"/>
              <a:ext cx="908894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>
              <a:spAutoFit/>
            </a:bodyPr>
            <a:lstStyle/>
            <a:p>
              <a:pPr latinLnBrk="1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400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atmega328</a:t>
              </a:r>
            </a:p>
          </p:txBody>
        </p:sp>
        <p:cxnSp>
          <p:nvCxnSpPr>
            <p:cNvPr id="99" name="직선 연결선 98"/>
            <p:cNvCxnSpPr/>
            <p:nvPr/>
          </p:nvCxnSpPr>
          <p:spPr>
            <a:xfrm flipH="1">
              <a:off x="5224889" y="3004912"/>
              <a:ext cx="1364798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H="1">
              <a:off x="5907288" y="3182937"/>
              <a:ext cx="682399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1" name="직사각형 50"/>
            <p:cNvSpPr/>
            <p:nvPr/>
          </p:nvSpPr>
          <p:spPr>
            <a:xfrm flipH="1">
              <a:off x="6346608" y="2851024"/>
              <a:ext cx="136759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>
              <a:spAutoFit/>
            </a:bodyPr>
            <a:lstStyle/>
            <a:p>
              <a:pPr latinLnBrk="1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000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9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 flipH="1">
              <a:off x="6314580" y="3028824"/>
              <a:ext cx="200816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>
              <a:spAutoFit/>
            </a:bodyPr>
            <a:lstStyle/>
            <a:p>
              <a:pPr latinLnBrk="1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000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10</a:t>
              </a:r>
            </a:p>
          </p:txBody>
        </p:sp>
        <p:sp>
          <p:nvSpPr>
            <p:cNvPr id="57" name="직사각형 56"/>
            <p:cNvSpPr/>
            <p:nvPr/>
          </p:nvSpPr>
          <p:spPr>
            <a:xfrm flipH="1">
              <a:off x="6314580" y="3197013"/>
              <a:ext cx="200816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>
              <a:spAutoFit/>
            </a:bodyPr>
            <a:lstStyle/>
            <a:p>
              <a:pPr latinLnBrk="1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000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11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 flipH="1">
              <a:off x="6314580" y="3374813"/>
              <a:ext cx="200816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>
              <a:spAutoFit/>
            </a:bodyPr>
            <a:lstStyle/>
            <a:p>
              <a:pPr latinLnBrk="1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000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12</a:t>
              </a:r>
            </a:p>
          </p:txBody>
        </p:sp>
        <p:sp>
          <p:nvSpPr>
            <p:cNvPr id="61" name="직사각형 60"/>
            <p:cNvSpPr/>
            <p:nvPr/>
          </p:nvSpPr>
          <p:spPr>
            <a:xfrm flipH="1">
              <a:off x="6314580" y="3549181"/>
              <a:ext cx="200816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>
              <a:spAutoFit/>
            </a:bodyPr>
            <a:lstStyle/>
            <a:p>
              <a:pPr latinLnBrk="1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000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13</a:t>
              </a:r>
            </a:p>
          </p:txBody>
        </p:sp>
        <p:sp>
          <p:nvSpPr>
            <p:cNvPr id="63" name="직사각형 62"/>
            <p:cNvSpPr/>
            <p:nvPr/>
          </p:nvSpPr>
          <p:spPr>
            <a:xfrm flipH="1">
              <a:off x="6314580" y="3726981"/>
              <a:ext cx="200816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>
              <a:spAutoFit/>
            </a:bodyPr>
            <a:lstStyle/>
            <a:p>
              <a:pPr latinLnBrk="1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000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14</a:t>
              </a:r>
            </a:p>
          </p:txBody>
        </p:sp>
        <p:cxnSp>
          <p:nvCxnSpPr>
            <p:cNvPr id="52" name="직선 연결선 51"/>
            <p:cNvCxnSpPr/>
            <p:nvPr/>
          </p:nvCxnSpPr>
          <p:spPr>
            <a:xfrm flipH="1">
              <a:off x="6252987" y="3004912"/>
              <a:ext cx="324000" cy="0"/>
            </a:xfrm>
            <a:prstGeom prst="line">
              <a:avLst/>
            </a:prstGeom>
            <a:noFill/>
            <a:ln w="38100" cap="rnd">
              <a:solidFill>
                <a:srgbClr val="7FCA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6252987" y="3182712"/>
              <a:ext cx="324000" cy="0"/>
            </a:xfrm>
            <a:prstGeom prst="line">
              <a:avLst/>
            </a:prstGeom>
            <a:noFill/>
            <a:ln w="38100" cap="rnd">
              <a:solidFill>
                <a:srgbClr val="7FCA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H="1">
              <a:off x="6252987" y="3350901"/>
              <a:ext cx="324000" cy="0"/>
            </a:xfrm>
            <a:prstGeom prst="line">
              <a:avLst/>
            </a:prstGeom>
            <a:noFill/>
            <a:ln w="38100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>
              <a:off x="6252987" y="2836723"/>
              <a:ext cx="324000" cy="0"/>
            </a:xfrm>
            <a:prstGeom prst="line">
              <a:avLst/>
            </a:prstGeom>
            <a:noFill/>
            <a:ln w="38100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flipH="1">
              <a:off x="6252987" y="3528701"/>
              <a:ext cx="324000" cy="0"/>
            </a:xfrm>
            <a:prstGeom prst="line">
              <a:avLst/>
            </a:prstGeom>
            <a:noFill/>
            <a:ln w="38100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>
              <a:off x="6252987" y="3703069"/>
              <a:ext cx="324000" cy="0"/>
            </a:xfrm>
            <a:prstGeom prst="line">
              <a:avLst/>
            </a:prstGeom>
            <a:noFill/>
            <a:ln w="38100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flipH="1">
              <a:off x="6252987" y="3880869"/>
              <a:ext cx="324000" cy="0"/>
            </a:xfrm>
            <a:prstGeom prst="line">
              <a:avLst/>
            </a:prstGeom>
            <a:noFill/>
            <a:ln w="38100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 flipV="1">
              <a:off x="5907288" y="3182712"/>
              <a:ext cx="0" cy="168189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H="1">
              <a:off x="5502688" y="3360962"/>
              <a:ext cx="404600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 flipV="1">
              <a:off x="5219465" y="3004688"/>
              <a:ext cx="0" cy="346213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 flipH="1">
              <a:off x="5473928" y="3354511"/>
              <a:ext cx="90000" cy="0"/>
            </a:xfrm>
            <a:prstGeom prst="line">
              <a:avLst/>
            </a:prstGeom>
            <a:noFill/>
            <a:ln w="38100" cap="rnd">
              <a:solidFill>
                <a:srgbClr val="7FCA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flipH="1">
              <a:off x="5152923" y="3354511"/>
              <a:ext cx="90000" cy="0"/>
            </a:xfrm>
            <a:prstGeom prst="line">
              <a:avLst/>
            </a:prstGeom>
            <a:noFill/>
            <a:ln w="38100" cap="rnd">
              <a:solidFill>
                <a:srgbClr val="7FCA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flipV="1">
              <a:off x="5276109" y="3231266"/>
              <a:ext cx="0" cy="24649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V="1">
              <a:off x="5443366" y="3231266"/>
              <a:ext cx="0" cy="24649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1" name="직사각형 110"/>
            <p:cNvSpPr/>
            <p:nvPr/>
          </p:nvSpPr>
          <p:spPr bwMode="auto">
            <a:xfrm>
              <a:off x="5334996" y="3246541"/>
              <a:ext cx="49484" cy="215941"/>
            </a:xfrm>
            <a:prstGeom prst="rect">
              <a:avLst/>
            </a:pr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6589687" y="1445315"/>
              <a:ext cx="1551013" cy="2567885"/>
            </a:xfrm>
            <a:prstGeom prst="rect">
              <a:avLst/>
            </a:prstGeom>
            <a:noFill/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/>
              <a:endParaRPr kumimoji="0" lang="ko-KR" altLang="en-US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18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50"/>
            <a:ext cx="9144000" cy="466725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 bwMode="auto">
          <a:xfrm flipH="1">
            <a:off x="4295775" y="1914526"/>
            <a:ext cx="788965" cy="322897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sym typeface="Wingdings 3" pitchFamily="18" charset="2"/>
            </a:endParaRPr>
          </a:p>
        </p:txBody>
      </p:sp>
      <p:sp>
        <p:nvSpPr>
          <p:cNvPr id="27" name="직사각형 26"/>
          <p:cNvSpPr/>
          <p:nvPr/>
        </p:nvSpPr>
        <p:spPr bwMode="auto">
          <a:xfrm rot="5400000" flipH="1">
            <a:off x="6401245" y="-190944"/>
            <a:ext cx="637284" cy="484822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sym typeface="Wingdings 3" pitchFamily="18" charset="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타이머란 무엇인가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?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4" name="그룹 3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53" name="직사각형 52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56" name="직사각형 55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CPU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의 타이머</a:t>
              </a:r>
              <a:endParaRPr kumimoji="0" lang="en-US" altLang="ko-KR" sz="20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2381" y="962315"/>
            <a:ext cx="1892553" cy="400110"/>
            <a:chOff x="522381" y="962315"/>
            <a:chExt cx="1892553" cy="400110"/>
          </a:xfrm>
        </p:grpSpPr>
        <p:grpSp>
          <p:nvGrpSpPr>
            <p:cNvPr id="9" name="그룹 8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35" name="직사각형 34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863355" y="962315"/>
              <a:ext cx="155157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타이머의 역할</a:t>
              </a:r>
            </a:p>
          </p:txBody>
        </p:sp>
      </p:grpSp>
      <p:sp>
        <p:nvSpPr>
          <p:cNvPr id="14" name="직사각형 13"/>
          <p:cNvSpPr/>
          <p:nvPr/>
        </p:nvSpPr>
        <p:spPr bwMode="auto">
          <a:xfrm flipH="1">
            <a:off x="901698" y="1475614"/>
            <a:ext cx="8242301" cy="540000"/>
          </a:xfrm>
          <a:prstGeom prst="rect">
            <a:avLst/>
          </a:prstGeom>
          <a:solidFill>
            <a:srgbClr val="7FCA5A"/>
          </a:solidFill>
          <a:ln w="571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92075" algn="l"/>
            <a:r>
              <a:rPr kumimoji="0" lang="ko-KR" altLang="en-US" sz="2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흐른 시간을 정확하게 카운트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1164975" y="2056264"/>
            <a:ext cx="7151440" cy="338554"/>
            <a:chOff x="5270739" y="3869255"/>
            <a:chExt cx="7151440" cy="338554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5270739" y="3964759"/>
              <a:ext cx="54101" cy="147547"/>
            </a:xfrm>
            <a:prstGeom prst="rect">
              <a:avLst/>
            </a:prstGeom>
            <a:solidFill>
              <a:srgbClr val="7FCA5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 flipH="1">
              <a:off x="5303498" y="3869255"/>
              <a:ext cx="71186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ko-KR" altLang="en-US" sz="16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스탑워치</a:t>
              </a:r>
              <a:endPara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164975" y="2378362"/>
            <a:ext cx="7151440" cy="338554"/>
            <a:chOff x="5270739" y="3869255"/>
            <a:chExt cx="7151440" cy="338554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5270739" y="3964759"/>
              <a:ext cx="54101" cy="147547"/>
            </a:xfrm>
            <a:prstGeom prst="rect">
              <a:avLst/>
            </a:prstGeom>
            <a:solidFill>
              <a:srgbClr val="7FCA5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 flipH="1">
              <a:off x="5303498" y="3869255"/>
              <a:ext cx="71186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ko-KR" altLang="en-US" sz="16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알람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시계</a:t>
              </a:r>
              <a:endPara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76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flipH="1">
            <a:off x="2090343" y="2499742"/>
            <a:ext cx="1289117" cy="246221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>
            <a:spAutoFit/>
          </a:bodyPr>
          <a:lstStyle/>
          <a:p>
            <a:pPr latinLnBrk="1"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600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Duty Cycle(%)</a:t>
            </a:r>
          </a:p>
        </p:txBody>
      </p:sp>
      <p:sp>
        <p:nvSpPr>
          <p:cNvPr id="23" name="직사각형 22"/>
          <p:cNvSpPr/>
          <p:nvPr/>
        </p:nvSpPr>
        <p:spPr>
          <a:xfrm flipH="1">
            <a:off x="2538518" y="4482002"/>
            <a:ext cx="102868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>
            <a:spAutoFit/>
          </a:bodyPr>
          <a:lstStyle/>
          <a:p>
            <a:pPr latinLnBrk="1"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600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Period(t)</a:t>
            </a:r>
          </a:p>
        </p:txBody>
      </p:sp>
      <p:sp>
        <p:nvSpPr>
          <p:cNvPr id="24" name="직사각형 23"/>
          <p:cNvSpPr/>
          <p:nvPr/>
        </p:nvSpPr>
        <p:spPr>
          <a:xfrm flipH="1">
            <a:off x="5280058" y="3045609"/>
            <a:ext cx="100243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>
            <a:spAutoFit/>
          </a:bodyPr>
          <a:lstStyle/>
          <a:p>
            <a:pPr latinLnBrk="1"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600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Amplitude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타이머란 무엇인가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?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4" name="그룹 3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53" name="직사각형 52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56" name="직사각형 55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CPU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의 타이머</a:t>
              </a:r>
              <a:endParaRPr kumimoji="0" lang="en-US" altLang="ko-KR" sz="20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2381" y="962315"/>
            <a:ext cx="1892553" cy="400110"/>
            <a:chOff x="522381" y="962315"/>
            <a:chExt cx="1892553" cy="400110"/>
          </a:xfrm>
        </p:grpSpPr>
        <p:grpSp>
          <p:nvGrpSpPr>
            <p:cNvPr id="9" name="그룹 8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35" name="직사각형 34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863355" y="962315"/>
              <a:ext cx="155157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타이머의 역할</a:t>
              </a:r>
            </a:p>
          </p:txBody>
        </p:sp>
      </p:grpSp>
      <p:sp>
        <p:nvSpPr>
          <p:cNvPr id="14" name="직사각형 13"/>
          <p:cNvSpPr/>
          <p:nvPr/>
        </p:nvSpPr>
        <p:spPr bwMode="auto">
          <a:xfrm flipH="1">
            <a:off x="901698" y="1475614"/>
            <a:ext cx="8242301" cy="540000"/>
          </a:xfrm>
          <a:prstGeom prst="rect">
            <a:avLst/>
          </a:prstGeom>
          <a:solidFill>
            <a:srgbClr val="ED7D1A"/>
          </a:solidFill>
          <a:ln w="571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92075" algn="l"/>
            <a:r>
              <a:rPr kumimoji="0" lang="ko-KR" altLang="en-US" sz="2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주기적인 시간에 일정한 동작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1164975" y="2056264"/>
            <a:ext cx="7151440" cy="338554"/>
            <a:chOff x="5270739" y="3869255"/>
            <a:chExt cx="7151440" cy="338554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5270739" y="3964759"/>
              <a:ext cx="54101" cy="147547"/>
            </a:xfrm>
            <a:prstGeom prst="rect">
              <a:avLst/>
            </a:prstGeom>
            <a:solidFill>
              <a:srgbClr val="ED7D1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 flipH="1">
              <a:off x="5303498" y="3869255"/>
              <a:ext cx="71186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PWM 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신호를 생성하는 것</a:t>
              </a:r>
              <a:endPara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868144" y="4336338"/>
            <a:ext cx="1710000" cy="396000"/>
            <a:chOff x="4429631" y="5815448"/>
            <a:chExt cx="1680887" cy="396000"/>
          </a:xfrm>
        </p:grpSpPr>
        <p:sp>
          <p:nvSpPr>
            <p:cNvPr id="26" name="직사각형 25"/>
            <p:cNvSpPr/>
            <p:nvPr/>
          </p:nvSpPr>
          <p:spPr>
            <a:xfrm>
              <a:off x="4429631" y="5815448"/>
              <a:ext cx="1680887" cy="396000"/>
            </a:xfrm>
            <a:prstGeom prst="rect">
              <a:avLst/>
            </a:prstGeom>
            <a:solidFill>
              <a:srgbClr val="ED7D1A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lvl="0" algn="ctr" defTabSz="744139" latinLnBrk="0">
                <a:defRPr/>
              </a:pPr>
              <a:endParaRPr kumimoji="0" lang="ko-KR" altLang="en-US" b="1" i="0" u="none" strike="noStrike" kern="0" cap="none" spc="-122" normalizeH="0" baseline="0" noProof="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526946" y="5815448"/>
              <a:ext cx="1486258" cy="39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lvl="0" defTabSz="744139">
                <a:defRPr/>
              </a:pPr>
              <a:r>
                <a:rPr lang="en-US" altLang="ko-KR" sz="1600" b="1" kern="0" spc="-122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PWM </a:t>
              </a:r>
              <a:r>
                <a:rPr lang="ko-KR" altLang="en-US" sz="1600" b="1" kern="0" spc="-122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신호</a:t>
              </a:r>
              <a:endParaRPr kumimoji="0" lang="ko-KR" altLang="en-US" sz="1600" b="1" i="0" u="none" strike="noStrike" kern="0" cap="none" spc="-122" normalizeH="0" baseline="0" noProof="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7" name="직선 연결선 6"/>
          <p:cNvCxnSpPr/>
          <p:nvPr/>
        </p:nvCxnSpPr>
        <p:spPr>
          <a:xfrm>
            <a:off x="1677244" y="4098390"/>
            <a:ext cx="5900900" cy="0"/>
          </a:xfrm>
          <a:prstGeom prst="line">
            <a:avLst/>
          </a:prstGeom>
          <a:noFill/>
          <a:ln w="381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097993" y="2828390"/>
            <a:ext cx="0" cy="1776722"/>
          </a:xfrm>
          <a:prstGeom prst="line">
            <a:avLst/>
          </a:prstGeom>
          <a:noFill/>
          <a:ln w="381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4104593" y="2828390"/>
            <a:ext cx="0" cy="1776722"/>
          </a:xfrm>
          <a:prstGeom prst="line">
            <a:avLst/>
          </a:prstGeom>
          <a:noFill/>
          <a:ln w="381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108001" y="2828390"/>
            <a:ext cx="0" cy="1273710"/>
          </a:xfrm>
          <a:prstGeom prst="line">
            <a:avLst/>
          </a:prstGeom>
          <a:noFill/>
          <a:ln w="381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2109044" y="3095090"/>
            <a:ext cx="996582" cy="0"/>
          </a:xfrm>
          <a:prstGeom prst="line">
            <a:avLst/>
          </a:prstGeom>
          <a:noFill/>
          <a:ln w="19050" cap="rnd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2109044" y="4390490"/>
            <a:ext cx="1991900" cy="0"/>
          </a:xfrm>
          <a:prstGeom prst="line">
            <a:avLst/>
          </a:prstGeom>
          <a:noFill/>
          <a:ln w="19050" cap="rnd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5397996" y="3386985"/>
            <a:ext cx="0" cy="711405"/>
          </a:xfrm>
          <a:prstGeom prst="line">
            <a:avLst/>
          </a:prstGeom>
          <a:noFill/>
          <a:ln w="19050" cap="rnd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114601" y="3381088"/>
            <a:ext cx="479835" cy="0"/>
          </a:xfrm>
          <a:prstGeom prst="line">
            <a:avLst/>
          </a:prstGeom>
          <a:noFill/>
          <a:ln w="381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0" name="그룹 29"/>
          <p:cNvGrpSpPr/>
          <p:nvPr/>
        </p:nvGrpSpPr>
        <p:grpSpPr>
          <a:xfrm>
            <a:off x="2094344" y="3381088"/>
            <a:ext cx="1973600" cy="721012"/>
            <a:chOff x="1015418" y="2362925"/>
            <a:chExt cx="1198694" cy="617047"/>
          </a:xfrm>
        </p:grpSpPr>
        <p:cxnSp>
          <p:nvCxnSpPr>
            <p:cNvPr id="50" name="직선 연결선 49"/>
            <p:cNvCxnSpPr/>
            <p:nvPr/>
          </p:nvCxnSpPr>
          <p:spPr>
            <a:xfrm flipV="1">
              <a:off x="1015418" y="2367972"/>
              <a:ext cx="0" cy="612000"/>
            </a:xfrm>
            <a:prstGeom prst="line">
              <a:avLst/>
            </a:prstGeom>
            <a:noFill/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1631077" y="2364797"/>
              <a:ext cx="0" cy="612000"/>
            </a:xfrm>
            <a:prstGeom prst="line">
              <a:avLst/>
            </a:prstGeom>
            <a:noFill/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H="1" flipV="1">
              <a:off x="1017634" y="2362925"/>
              <a:ext cx="612000" cy="0"/>
            </a:xfrm>
            <a:prstGeom prst="line">
              <a:avLst/>
            </a:prstGeom>
            <a:noFill/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1630912" y="2977565"/>
              <a:ext cx="583200" cy="0"/>
            </a:xfrm>
            <a:prstGeom prst="line">
              <a:avLst/>
            </a:prstGeom>
            <a:noFill/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7" name="그룹 56"/>
          <p:cNvGrpSpPr/>
          <p:nvPr/>
        </p:nvGrpSpPr>
        <p:grpSpPr>
          <a:xfrm>
            <a:off x="4100944" y="3381088"/>
            <a:ext cx="1973600" cy="721012"/>
            <a:chOff x="1015418" y="2362925"/>
            <a:chExt cx="1198694" cy="617047"/>
          </a:xfrm>
        </p:grpSpPr>
        <p:cxnSp>
          <p:nvCxnSpPr>
            <p:cNvPr id="58" name="직선 연결선 57"/>
            <p:cNvCxnSpPr/>
            <p:nvPr/>
          </p:nvCxnSpPr>
          <p:spPr>
            <a:xfrm flipV="1">
              <a:off x="1015418" y="2367972"/>
              <a:ext cx="0" cy="612000"/>
            </a:xfrm>
            <a:prstGeom prst="line">
              <a:avLst/>
            </a:prstGeom>
            <a:noFill/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1631077" y="2364797"/>
              <a:ext cx="0" cy="612000"/>
            </a:xfrm>
            <a:prstGeom prst="line">
              <a:avLst/>
            </a:prstGeom>
            <a:noFill/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flipH="1" flipV="1">
              <a:off x="1017634" y="2362925"/>
              <a:ext cx="612000" cy="0"/>
            </a:xfrm>
            <a:prstGeom prst="line">
              <a:avLst/>
            </a:prstGeom>
            <a:noFill/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1630912" y="2977565"/>
              <a:ext cx="583200" cy="0"/>
            </a:xfrm>
            <a:prstGeom prst="line">
              <a:avLst/>
            </a:prstGeom>
            <a:noFill/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그룹 61"/>
          <p:cNvGrpSpPr/>
          <p:nvPr/>
        </p:nvGrpSpPr>
        <p:grpSpPr>
          <a:xfrm>
            <a:off x="6107544" y="3381088"/>
            <a:ext cx="1470600" cy="721012"/>
            <a:chOff x="1015418" y="2362925"/>
            <a:chExt cx="893190" cy="617047"/>
          </a:xfrm>
        </p:grpSpPr>
        <p:cxnSp>
          <p:nvCxnSpPr>
            <p:cNvPr id="63" name="직선 연결선 62"/>
            <p:cNvCxnSpPr/>
            <p:nvPr/>
          </p:nvCxnSpPr>
          <p:spPr>
            <a:xfrm flipV="1">
              <a:off x="1015418" y="2367972"/>
              <a:ext cx="0" cy="612000"/>
            </a:xfrm>
            <a:prstGeom prst="line">
              <a:avLst/>
            </a:prstGeom>
            <a:noFill/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flipV="1">
              <a:off x="1631077" y="2364797"/>
              <a:ext cx="0" cy="612000"/>
            </a:xfrm>
            <a:prstGeom prst="line">
              <a:avLst/>
            </a:prstGeom>
            <a:noFill/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H="1" flipV="1">
              <a:off x="1017634" y="2362925"/>
              <a:ext cx="612000" cy="0"/>
            </a:xfrm>
            <a:prstGeom prst="line">
              <a:avLst/>
            </a:prstGeom>
            <a:noFill/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1630912" y="2977565"/>
              <a:ext cx="277696" cy="0"/>
            </a:xfrm>
            <a:prstGeom prst="line">
              <a:avLst/>
            </a:prstGeom>
            <a:noFill/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3" name="직선 연결선 72"/>
          <p:cNvCxnSpPr/>
          <p:nvPr/>
        </p:nvCxnSpPr>
        <p:spPr>
          <a:xfrm>
            <a:off x="1677244" y="4102100"/>
            <a:ext cx="409501" cy="0"/>
          </a:xfrm>
          <a:prstGeom prst="line">
            <a:avLst/>
          </a:prstGeom>
          <a:noFill/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5438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76250"/>
            <a:ext cx="9144000" cy="4667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타이머란 무엇인가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?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4" name="그룹 3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53" name="직사각형 52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56" name="직사각형 55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CPU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의 타이머</a:t>
              </a:r>
              <a:endParaRPr kumimoji="0" lang="en-US" altLang="ko-KR" sz="20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2381" y="962315"/>
            <a:ext cx="1892553" cy="400110"/>
            <a:chOff x="522381" y="962315"/>
            <a:chExt cx="1892553" cy="400110"/>
          </a:xfrm>
        </p:grpSpPr>
        <p:grpSp>
          <p:nvGrpSpPr>
            <p:cNvPr id="9" name="그룹 8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35" name="직사각형 34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863355" y="962315"/>
              <a:ext cx="155157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타이머의 역할</a:t>
              </a:r>
            </a:p>
          </p:txBody>
        </p:sp>
      </p:grpSp>
      <p:sp>
        <p:nvSpPr>
          <p:cNvPr id="21" name="TextBox 34"/>
          <p:cNvSpPr txBox="1">
            <a:spLocks noChangeArrowheads="1"/>
          </p:cNvSpPr>
          <p:nvPr/>
        </p:nvSpPr>
        <p:spPr bwMode="auto">
          <a:xfrm>
            <a:off x="748880" y="1418475"/>
            <a:ext cx="7999584" cy="380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51218" rIns="102436" bIns="51218">
            <a:spAutoFit/>
          </a:bodyPr>
          <a:lstStyle/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6"/>
              </a:buBlip>
              <a:tabLst>
                <a:tab pos="384175" algn="l"/>
              </a:tabLst>
              <a:defRPr/>
            </a:pP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타이머 인터럽트는 타이머를 사용하여 인터럽트를 생성하는 것</a:t>
            </a:r>
          </a:p>
        </p:txBody>
      </p:sp>
    </p:spTree>
    <p:extLst>
      <p:ext uri="{BB962C8B-B14F-4D97-AF65-F5344CB8AC3E}">
        <p14:creationId xmlns:p14="http://schemas.microsoft.com/office/powerpoint/2010/main" val="4240846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타이머란 무엇인가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?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4" name="그룹 3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53" name="직사각형 52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56" name="직사각형 55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CPU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의 타이머</a:t>
              </a:r>
              <a:endParaRPr kumimoji="0" lang="en-US" altLang="ko-KR" sz="20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2381" y="962315"/>
            <a:ext cx="1815480" cy="400110"/>
            <a:chOff x="522381" y="962315"/>
            <a:chExt cx="1815480" cy="400110"/>
          </a:xfrm>
        </p:grpSpPr>
        <p:grpSp>
          <p:nvGrpSpPr>
            <p:cNvPr id="9" name="그룹 8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35" name="직사각형 34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3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863355" y="962315"/>
              <a:ext cx="14745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Clock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의 용도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829057" y="1618590"/>
            <a:ext cx="8314943" cy="1062538"/>
            <a:chOff x="829057" y="1618590"/>
            <a:chExt cx="8314943" cy="1062538"/>
          </a:xfrm>
        </p:grpSpPr>
        <p:sp>
          <p:nvSpPr>
            <p:cNvPr id="36" name="직사각형 35"/>
            <p:cNvSpPr/>
            <p:nvPr/>
          </p:nvSpPr>
          <p:spPr bwMode="auto">
            <a:xfrm>
              <a:off x="901700" y="2141128"/>
              <a:ext cx="8242300" cy="540000"/>
            </a:xfrm>
            <a:prstGeom prst="rect">
              <a:avLst/>
            </a:prstGeom>
            <a:solidFill>
              <a:srgbClr val="7FCA5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 단위의 느린 시간을 재는데 사용</a:t>
              </a: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829057" y="1618590"/>
              <a:ext cx="65095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l"/>
              <a:r>
                <a:rPr kumimoji="0" lang="en-US" altLang="ko-KR" sz="32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7FCA5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RTC(Real Time clock)</a:t>
              </a:r>
              <a:endParaRPr kumimoji="0" lang="ko-KR" altLang="en-US" sz="32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7FCA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164975" y="2726632"/>
            <a:ext cx="7583489" cy="338554"/>
            <a:chOff x="5270739" y="3869255"/>
            <a:chExt cx="7583489" cy="338554"/>
          </a:xfrm>
        </p:grpSpPr>
        <p:sp>
          <p:nvSpPr>
            <p:cNvPr id="39" name="직사각형 38"/>
            <p:cNvSpPr/>
            <p:nvPr/>
          </p:nvSpPr>
          <p:spPr bwMode="auto">
            <a:xfrm>
              <a:off x="5270739" y="3964759"/>
              <a:ext cx="54101" cy="147547"/>
            </a:xfrm>
            <a:prstGeom prst="rect">
              <a:avLst/>
            </a:prstGeom>
            <a:solidFill>
              <a:srgbClr val="7FCA5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flipH="1">
              <a:off x="5303497" y="3869255"/>
              <a:ext cx="755073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별도의 크리스탈과 배터리 사용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별도의 크리스탈은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32.768kHz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의 느린 크리스탈을 사용함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164975" y="3048730"/>
            <a:ext cx="7583488" cy="338554"/>
            <a:chOff x="5270739" y="3869255"/>
            <a:chExt cx="7583488" cy="338554"/>
          </a:xfrm>
        </p:grpSpPr>
        <p:sp>
          <p:nvSpPr>
            <p:cNvPr id="42" name="직사각형 41"/>
            <p:cNvSpPr/>
            <p:nvPr/>
          </p:nvSpPr>
          <p:spPr bwMode="auto">
            <a:xfrm>
              <a:off x="5270739" y="3964759"/>
              <a:ext cx="54101" cy="147547"/>
            </a:xfrm>
            <a:prstGeom prst="rect">
              <a:avLst/>
            </a:prstGeom>
            <a:solidFill>
              <a:srgbClr val="7FCA5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 flipH="1">
              <a:off x="5303497" y="3869255"/>
              <a:ext cx="755073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32.768kHz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는 초당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32768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번 진동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32768 = 2</a:t>
              </a:r>
              <a:r>
                <a:rPr kumimoji="0" lang="en-US" altLang="ko-KR" sz="1600" b="1" spc="-113" baseline="30000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15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으로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16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비트 카운터를 쓰면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0.5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초를 알 수 있는 값</a:t>
              </a:r>
              <a:endPara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164975" y="3370828"/>
            <a:ext cx="7151440" cy="584775"/>
            <a:chOff x="5270739" y="3869255"/>
            <a:chExt cx="7151440" cy="584775"/>
          </a:xfrm>
        </p:grpSpPr>
        <p:sp>
          <p:nvSpPr>
            <p:cNvPr id="45" name="직사각형 44"/>
            <p:cNvSpPr/>
            <p:nvPr/>
          </p:nvSpPr>
          <p:spPr bwMode="auto">
            <a:xfrm>
              <a:off x="5270739" y="3964759"/>
              <a:ext cx="54101" cy="147547"/>
            </a:xfrm>
            <a:prstGeom prst="rect">
              <a:avLst/>
            </a:prstGeom>
            <a:solidFill>
              <a:srgbClr val="7FCA5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 flipH="1">
              <a:off x="5303498" y="3869255"/>
              <a:ext cx="711868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개인용 컴퓨터의 </a:t>
              </a:r>
              <a:r>
                <a:rPr kumimoji="0" lang="ko-KR" altLang="en-US" sz="16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마더보드에는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대부분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RTC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전용의 배터리와 크리스탈이 장착되어 </a:t>
              </a:r>
              <a:b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컴퓨터 전원이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Off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되더라도 시간을 관리함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3276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타이머란 무엇인가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?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4" name="그룹 3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53" name="직사각형 52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56" name="직사각형 55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CPU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의 타이머</a:t>
              </a:r>
              <a:endParaRPr kumimoji="0" lang="en-US" altLang="ko-KR" sz="20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2381" y="962315"/>
            <a:ext cx="1815480" cy="400110"/>
            <a:chOff x="522381" y="962315"/>
            <a:chExt cx="1815480" cy="400110"/>
          </a:xfrm>
        </p:grpSpPr>
        <p:grpSp>
          <p:nvGrpSpPr>
            <p:cNvPr id="9" name="그룹 8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35" name="직사각형 34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3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863355" y="962315"/>
              <a:ext cx="14745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Clock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의 용도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829057" y="1618590"/>
            <a:ext cx="8314943" cy="1062538"/>
            <a:chOff x="829057" y="1618590"/>
            <a:chExt cx="8314943" cy="1062538"/>
          </a:xfrm>
        </p:grpSpPr>
        <p:sp>
          <p:nvSpPr>
            <p:cNvPr id="36" name="직사각형 35"/>
            <p:cNvSpPr/>
            <p:nvPr/>
          </p:nvSpPr>
          <p:spPr bwMode="auto">
            <a:xfrm>
              <a:off x="901700" y="2141128"/>
              <a:ext cx="8242300" cy="540000"/>
            </a:xfrm>
            <a:prstGeom prst="rect">
              <a:avLst/>
            </a:prstGeom>
            <a:solidFill>
              <a:srgbClr val="ED7D1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CPU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의 코어를 동작시키는데 사용</a:t>
              </a:r>
              <a:endPara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829057" y="1618590"/>
              <a:ext cx="65095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l"/>
              <a:r>
                <a:rPr kumimoji="0" lang="en-US" altLang="ko-KR" sz="32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ED7D1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CPU clock</a:t>
              </a:r>
              <a:endParaRPr kumimoji="0" lang="ko-KR" altLang="en-US" sz="32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ED7D1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164975" y="2726632"/>
            <a:ext cx="7583489" cy="338554"/>
            <a:chOff x="5270739" y="3869255"/>
            <a:chExt cx="7583489" cy="338554"/>
          </a:xfrm>
        </p:grpSpPr>
        <p:sp>
          <p:nvSpPr>
            <p:cNvPr id="39" name="직사각형 38"/>
            <p:cNvSpPr/>
            <p:nvPr/>
          </p:nvSpPr>
          <p:spPr bwMode="auto">
            <a:xfrm>
              <a:off x="5270739" y="3964759"/>
              <a:ext cx="54101" cy="147547"/>
            </a:xfrm>
            <a:prstGeom prst="rect">
              <a:avLst/>
            </a:prstGeom>
            <a:solidFill>
              <a:srgbClr val="ED7D1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flipH="1">
              <a:off x="5303497" y="3869255"/>
              <a:ext cx="755073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명령어 실행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내부의 하드웨어 동작에 사용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164975" y="3048730"/>
            <a:ext cx="7583488" cy="338554"/>
            <a:chOff x="5270739" y="3869255"/>
            <a:chExt cx="7583488" cy="338554"/>
          </a:xfrm>
        </p:grpSpPr>
        <p:sp>
          <p:nvSpPr>
            <p:cNvPr id="42" name="직사각형 41"/>
            <p:cNvSpPr/>
            <p:nvPr/>
          </p:nvSpPr>
          <p:spPr bwMode="auto">
            <a:xfrm>
              <a:off x="5270739" y="3964759"/>
              <a:ext cx="54101" cy="147547"/>
            </a:xfrm>
            <a:prstGeom prst="rect">
              <a:avLst/>
            </a:prstGeom>
            <a:solidFill>
              <a:srgbClr val="ED7D1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ED7D1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 flipH="1">
              <a:off x="5303497" y="3869255"/>
              <a:ext cx="755073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ko-KR" altLang="en-US" sz="16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아두이노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UNO 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보드의 경우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16MHz </a:t>
              </a:r>
              <a:r>
                <a:rPr kumimoji="0" lang="ko-KR" altLang="en-US" sz="16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크리스탈이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CPU clock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으로 사용됨</a:t>
              </a:r>
              <a:endPara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646143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alpha val="55000"/>
          </a:schemeClr>
        </a:solidFill>
        <a:ln w="57150">
          <a:noFill/>
          <a:headEnd type="none" w="med" len="med"/>
          <a:tailEnd type="triangle" w="med" len="med"/>
        </a:ln>
        <a:effectLst/>
      </a:spPr>
      <a:bodyPr rtlCol="0" anchor="ctr"/>
      <a:lstStyle>
        <a:defPPr marL="0" algn="l">
          <a:defRPr dirty="0" smtClean="0">
            <a:solidFill>
              <a:sysClr val="windowText" lastClr="000000"/>
            </a:solidFill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>
          <a:solidFill>
            <a:schemeClr val="tx1">
              <a:lumMod val="85000"/>
              <a:lumOff val="15000"/>
            </a:schemeClr>
          </a:solidFill>
          <a:headEnd type="none" w="med" len="me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</a:spPr>
      <a:bodyPr wrap="square" rtlCol="0" anchor="t">
        <a:spAutoFit/>
      </a:bodyPr>
      <a:lstStyle>
        <a:defPPr algn="l">
          <a:defRPr sz="1800" b="1" dirty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71131</TotalTime>
  <Words>1580</Words>
  <Application>Microsoft Office PowerPoint</Application>
  <PresentationFormat>화면 슬라이드 쇼(16:9)</PresentationFormat>
  <Paragraphs>443</Paragraphs>
  <Slides>35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6" baseType="lpstr">
      <vt:lpstr>굴림</vt:lpstr>
      <vt:lpstr>나눔고딕</vt:lpstr>
      <vt:lpstr>나눔고딕코딩</vt:lpstr>
      <vt:lpstr>나눔스퀘어 Bold</vt:lpstr>
      <vt:lpstr>나눔스퀘어 ExtraBold</vt:lpstr>
      <vt:lpstr>돋움</vt:lpstr>
      <vt:lpstr>맑은 고딕</vt:lpstr>
      <vt:lpstr>Arial</vt:lpstr>
      <vt:lpstr>Calibri</vt:lpstr>
      <vt:lpstr>Cambria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CELK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스토리보드</dc:title>
  <dc:creator>CELK</dc:creator>
  <cp:lastModifiedBy>김남호</cp:lastModifiedBy>
  <cp:revision>6619</cp:revision>
  <cp:lastPrinted>2015-05-26T08:39:57Z</cp:lastPrinted>
  <dcterms:created xsi:type="dcterms:W3CDTF">2004-07-08T01:15:15Z</dcterms:created>
  <dcterms:modified xsi:type="dcterms:W3CDTF">2020-05-13T08:23:27Z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C:\Users\KCJ_2016\Desktop\2018_1st\온평원_2018_내용전문가\유비온_2018\SB_09회차_공압및전기제어_v1.0_20180605.pptx</vt:lpwstr>
  </property>
</Properties>
</file>