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5058" r:id="rId2"/>
  </p:sldMasterIdLst>
  <p:notesMasterIdLst>
    <p:notesMasterId r:id="rId28"/>
  </p:notesMasterIdLst>
  <p:handoutMasterIdLst>
    <p:handoutMasterId r:id="rId29"/>
  </p:handoutMasterIdLst>
  <p:sldIdLst>
    <p:sldId id="1755" r:id="rId3"/>
    <p:sldId id="1758" r:id="rId4"/>
    <p:sldId id="1759" r:id="rId5"/>
    <p:sldId id="1326" r:id="rId6"/>
    <p:sldId id="1721" r:id="rId7"/>
    <p:sldId id="1722" r:id="rId8"/>
    <p:sldId id="1723" r:id="rId9"/>
    <p:sldId id="1725" r:id="rId10"/>
    <p:sldId id="1726" r:id="rId11"/>
    <p:sldId id="1727" r:id="rId12"/>
    <p:sldId id="1728" r:id="rId13"/>
    <p:sldId id="1729" r:id="rId14"/>
    <p:sldId id="1730" r:id="rId15"/>
    <p:sldId id="1732" r:id="rId16"/>
    <p:sldId id="1731" r:id="rId17"/>
    <p:sldId id="1733" r:id="rId18"/>
    <p:sldId id="1734" r:id="rId19"/>
    <p:sldId id="1735" r:id="rId20"/>
    <p:sldId id="1736" r:id="rId21"/>
    <p:sldId id="1737" r:id="rId22"/>
    <p:sldId id="1673" r:id="rId23"/>
    <p:sldId id="1753" r:id="rId24"/>
    <p:sldId id="1760" r:id="rId25"/>
    <p:sldId id="1761" r:id="rId26"/>
    <p:sldId id="1757" r:id="rId27"/>
  </p:sldIdLst>
  <p:sldSz cx="9144000" cy="5143500" type="screen16x9"/>
  <p:notesSz cx="6735763" cy="9866313"/>
  <p:defaultTextStyle>
    <a:defPPr>
      <a:defRPr lang="ko-KR"/>
    </a:defPPr>
    <a:lvl1pPr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389582"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779163"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168745"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558326"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1947908" algn="l" defTabSz="779163" rtl="0" eaLnBrk="1" latinLnBrk="1" hangingPunct="1"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6pPr>
    <a:lvl7pPr marL="2337489" algn="l" defTabSz="779163" rtl="0" eaLnBrk="1" latinLnBrk="1" hangingPunct="1"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7pPr>
    <a:lvl8pPr marL="2727071" algn="l" defTabSz="779163" rtl="0" eaLnBrk="1" latinLnBrk="1" hangingPunct="1"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8pPr>
    <a:lvl9pPr marL="3116652" algn="l" defTabSz="779163" rtl="0" eaLnBrk="1" latinLnBrk="1" hangingPunct="1"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  <p15:guide id="3" orient="horz" pos="3107">
          <p15:clr>
            <a:srgbClr val="A4A3A4"/>
          </p15:clr>
        </p15:guide>
        <p15:guide id="4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030"/>
    <a:srgbClr val="7F7F7F"/>
    <a:srgbClr val="FFFFFF"/>
    <a:srgbClr val="0099FF"/>
    <a:srgbClr val="667CEC"/>
    <a:srgbClr val="E0E5FB"/>
    <a:srgbClr val="E48E1C"/>
    <a:srgbClr val="00CC99"/>
    <a:srgbClr val="CCF5EB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5461" autoAdjust="0"/>
  </p:normalViewPr>
  <p:slideViewPr>
    <p:cSldViewPr>
      <p:cViewPr varScale="1">
        <p:scale>
          <a:sx n="150" d="100"/>
          <a:sy n="150" d="100"/>
        </p:scale>
        <p:origin x="228" y="120"/>
      </p:cViewPr>
      <p:guideLst/>
    </p:cSldViewPr>
  </p:slideViewPr>
  <p:outlineViewPr>
    <p:cViewPr>
      <p:scale>
        <a:sx n="33" d="100"/>
        <a:sy n="33" d="100"/>
      </p:scale>
      <p:origin x="0" y="-932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3408"/>
    </p:cViewPr>
  </p:sorterViewPr>
  <p:notesViewPr>
    <p:cSldViewPr>
      <p:cViewPr varScale="1">
        <p:scale>
          <a:sx n="79" d="100"/>
          <a:sy n="79" d="100"/>
        </p:scale>
        <p:origin x="3252" y="90"/>
      </p:cViewPr>
      <p:guideLst>
        <p:guide orient="horz" pos="3130"/>
        <p:guide pos="2144"/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2" y="1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r">
              <a:defRPr sz="1200"/>
            </a:lvl1pPr>
          </a:lstStyle>
          <a:p>
            <a:pPr>
              <a:defRPr/>
            </a:pPr>
            <a:fld id="{995E349A-2F5C-4CD5-9D55-29F99897CE80}" type="datetimeFigureOut"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pPr>
                <a:defRPr/>
              </a:pPr>
              <a:t>2020-12-30-Wednesday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2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r">
              <a:defRPr sz="1200"/>
            </a:lvl1pPr>
          </a:lstStyle>
          <a:p>
            <a:pPr>
              <a:defRPr/>
            </a:pPr>
            <a:fld id="{EE633E7D-3427-42F4-A51F-CFCCA527B5A1}" type="slidenum"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pPr>
                <a:defRPr/>
              </a:pPr>
              <a:t>‹#›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19651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17051" cy="49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4" tIns="45371" rIns="90744" bIns="45371" numCol="1" anchor="t" anchorCtr="0" compatLnSpc="1">
            <a:prstTxWarp prst="textNoShape">
              <a:avLst/>
            </a:prstTxWarp>
          </a:bodyPr>
          <a:lstStyle>
            <a:lvl1pPr algn="l" latinLnBrk="1">
              <a:spcBef>
                <a:spcPct val="0"/>
              </a:spcBef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142" y="1"/>
            <a:ext cx="2917051" cy="49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4" tIns="45371" rIns="90744" bIns="45371" numCol="1" anchor="t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2550" y="741363"/>
            <a:ext cx="6572250" cy="36972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891" y="4684963"/>
            <a:ext cx="5387982" cy="4440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4" tIns="45371" rIns="90744" bIns="453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9925"/>
            <a:ext cx="2917051" cy="49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4" tIns="45371" rIns="90744" bIns="45371" numCol="1" anchor="b" anchorCtr="0" compatLnSpc="1">
            <a:prstTxWarp prst="textNoShape">
              <a:avLst/>
            </a:prstTxWarp>
          </a:bodyPr>
          <a:lstStyle>
            <a:lvl1pPr algn="l" latinLnBrk="1">
              <a:spcBef>
                <a:spcPct val="0"/>
              </a:spcBef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142" y="9369925"/>
            <a:ext cx="2917051" cy="49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4" tIns="45371" rIns="90744" bIns="45371" numCol="1" anchor="b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68790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389582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779163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168745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558326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1947908" algn="l" defTabSz="779163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489" algn="l" defTabSz="779163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071" algn="l" defTabSz="779163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6652" algn="l" defTabSz="779163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9">
            <a:extLst>
              <a:ext uri="{FF2B5EF4-FFF2-40B4-BE49-F238E27FC236}">
                <a16:creationId xmlns:a16="http://schemas.microsoft.com/office/drawing/2014/main" id="{E7322095-37E6-4F45-8BA6-1DE508A629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430" y="253583"/>
            <a:ext cx="6581112" cy="390234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C063BA-7D28-474C-801C-BFFD88C147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28E1EFF-9AE5-4EE5-9371-4661CE78F84F}"/>
              </a:ext>
            </a:extLst>
          </p:cNvPr>
          <p:cNvGrpSpPr/>
          <p:nvPr userDrawn="1"/>
        </p:nvGrpSpPr>
        <p:grpSpPr>
          <a:xfrm>
            <a:off x="1328458" y="1532036"/>
            <a:ext cx="3243542" cy="1284408"/>
            <a:chOff x="1328458" y="1532036"/>
            <a:chExt cx="3243542" cy="1284408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AAAEEBEB-472F-49AD-AA46-50E23617C169}"/>
                </a:ext>
              </a:extLst>
            </p:cNvPr>
            <p:cNvSpPr/>
            <p:nvPr userDrawn="1"/>
          </p:nvSpPr>
          <p:spPr bwMode="auto">
            <a:xfrm>
              <a:off x="1328458" y="1532036"/>
              <a:ext cx="3243542" cy="642204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F63EC79-CF71-4090-ADF6-ADE97EE3DB0F}"/>
                </a:ext>
              </a:extLst>
            </p:cNvPr>
            <p:cNvSpPr/>
            <p:nvPr userDrawn="1"/>
          </p:nvSpPr>
          <p:spPr bwMode="auto">
            <a:xfrm>
              <a:off x="1328458" y="2174240"/>
              <a:ext cx="1803382" cy="642204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660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A28A975-929F-4F31-92DA-E6F4B32598EE}"/>
              </a:ext>
            </a:extLst>
          </p:cNvPr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6" name="그룹 5"/>
          <p:cNvGrpSpPr/>
          <p:nvPr userDrawn="1"/>
        </p:nvGrpSpPr>
        <p:grpSpPr>
          <a:xfrm>
            <a:off x="0" y="2788"/>
            <a:ext cx="9144000" cy="5140711"/>
            <a:chOff x="0" y="2788"/>
            <a:chExt cx="9144000" cy="5140711"/>
          </a:xfrm>
        </p:grpSpPr>
        <p:sp>
          <p:nvSpPr>
            <p:cNvPr id="3" name="Rectangle 19">
              <a:extLst>
                <a:ext uri="{FF2B5EF4-FFF2-40B4-BE49-F238E27FC236}">
                  <a16:creationId xmlns:a16="http://schemas.microsoft.com/office/drawing/2014/main" id="{E7322095-37E6-4F45-8BA6-1DE508A629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788"/>
              <a:ext cx="9144000" cy="5140711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>
                <a:defRPr/>
              </a:pPr>
              <a:endParaRPr kumimoji="0" lang="ko-KR" altLang="ko-KR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직사각형 3"/>
            <p:cNvSpPr/>
            <p:nvPr userDrawn="1"/>
          </p:nvSpPr>
          <p:spPr bwMode="auto">
            <a:xfrm>
              <a:off x="2195736" y="699542"/>
              <a:ext cx="6408712" cy="1800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직사각형 4"/>
            <p:cNvSpPr/>
            <p:nvPr userDrawn="1"/>
          </p:nvSpPr>
          <p:spPr bwMode="auto">
            <a:xfrm>
              <a:off x="2195736" y="2921520"/>
              <a:ext cx="3744416" cy="1306414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8819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614">
          <p15:clr>
            <a:srgbClr val="FBAE40"/>
          </p15:clr>
        </p15:guide>
        <p15:guide id="5" pos="158">
          <p15:clr>
            <a:srgbClr val="FBAE40"/>
          </p15:clr>
        </p15:guide>
        <p15:guide id="9" orient="horz" pos="123">
          <p15:clr>
            <a:srgbClr val="FBAE40"/>
          </p15:clr>
        </p15:guide>
        <p15:guide id="11" pos="5602">
          <p15:clr>
            <a:srgbClr val="FBAE40"/>
          </p15:clr>
        </p15:guide>
        <p15:guide id="12" orient="horz" pos="3117">
          <p15:clr>
            <a:srgbClr val="FBAE40"/>
          </p15:clr>
        </p15:guide>
        <p15:guide id="13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ectangle 19">
              <a:extLst>
                <a:ext uri="{FF2B5EF4-FFF2-40B4-BE49-F238E27FC236}">
                  <a16:creationId xmlns:a16="http://schemas.microsoft.com/office/drawing/2014/main" id="{E7322095-37E6-4F45-8BA6-1DE508A629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514350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>
                <a:defRPr/>
              </a:pPr>
              <a:endParaRPr kumimoji="0" lang="ko-KR" altLang="ko-KR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직사각형 3"/>
            <p:cNvSpPr/>
            <p:nvPr userDrawn="1"/>
          </p:nvSpPr>
          <p:spPr bwMode="auto">
            <a:xfrm>
              <a:off x="107504" y="915566"/>
              <a:ext cx="4608512" cy="1584176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직사각형 4"/>
            <p:cNvSpPr/>
            <p:nvPr userDrawn="1"/>
          </p:nvSpPr>
          <p:spPr bwMode="auto">
            <a:xfrm>
              <a:off x="107504" y="2283718"/>
              <a:ext cx="2520280" cy="1080120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B16F77-1DCD-49C6-B4A2-5B8A88AEC462}"/>
              </a:ext>
            </a:extLst>
          </p:cNvPr>
          <p:cNvSpPr/>
          <p:nvPr userDrawn="1"/>
        </p:nvSpPr>
        <p:spPr>
          <a:xfrm>
            <a:off x="611560" y="1347614"/>
            <a:ext cx="3960440" cy="115212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l"/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B16F77-1DCD-49C6-B4A2-5B8A88AEC462}"/>
              </a:ext>
            </a:extLst>
          </p:cNvPr>
          <p:cNvSpPr/>
          <p:nvPr userDrawn="1"/>
        </p:nvSpPr>
        <p:spPr>
          <a:xfrm>
            <a:off x="763960" y="1500014"/>
            <a:ext cx="3960440" cy="115212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l"/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 &amp; A</a:t>
            </a:r>
          </a:p>
          <a:p>
            <a:pPr algn="l"/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Thank you</a:t>
            </a:r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558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"/>
            <a:ext cx="9144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11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70" userDrawn="1">
          <p15:clr>
            <a:srgbClr val="FBAE40"/>
          </p15:clr>
        </p15:guide>
        <p15:guide id="2" orient="horz" pos="2074" userDrawn="1">
          <p15:clr>
            <a:srgbClr val="FBAE40"/>
          </p15:clr>
        </p15:guide>
        <p15:guide id="5" pos="158" userDrawn="1">
          <p15:clr>
            <a:srgbClr val="FBAE40"/>
          </p15:clr>
        </p15:guide>
        <p15:guide id="6" pos="249" userDrawn="1">
          <p15:clr>
            <a:srgbClr val="FBAE40"/>
          </p15:clr>
        </p15:guide>
        <p15:guide id="7" pos="340" userDrawn="1">
          <p15:clr>
            <a:srgbClr val="FBAE40"/>
          </p15:clr>
        </p15:guide>
        <p15:guide id="8" orient="horz" pos="720" userDrawn="1">
          <p15:clr>
            <a:srgbClr val="FBAE40"/>
          </p15:clr>
        </p15:guide>
        <p15:guide id="9" orient="horz" pos="413" userDrawn="1">
          <p15:clr>
            <a:srgbClr val="FBAE40"/>
          </p15:clr>
        </p15:guide>
        <p15:guide id="10" orient="horz" pos="981" userDrawn="1">
          <p15:clr>
            <a:srgbClr val="FBAE40"/>
          </p15:clr>
        </p15:guide>
        <p15:guide id="11" pos="5602" userDrawn="1">
          <p15:clr>
            <a:srgbClr val="FBAE40"/>
          </p15:clr>
        </p15:guide>
        <p15:guide id="12" orient="horz" pos="3117" userDrawn="1">
          <p15:clr>
            <a:srgbClr val="FBAE40"/>
          </p15:clr>
        </p15:guide>
        <p15:guide id="13" pos="2294" userDrawn="1">
          <p15:clr>
            <a:srgbClr val="FBAE40"/>
          </p15:clr>
        </p15:guide>
        <p15:guide id="14" pos="357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45626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614" userDrawn="1">
          <p15:clr>
            <a:srgbClr val="FBAE40"/>
          </p15:clr>
        </p15:guide>
        <p15:guide id="5" pos="158">
          <p15:clr>
            <a:srgbClr val="FBAE40"/>
          </p15:clr>
        </p15:guide>
        <p15:guide id="9" orient="horz" pos="123" userDrawn="1">
          <p15:clr>
            <a:srgbClr val="FBAE40"/>
          </p15:clr>
        </p15:guide>
        <p15:guide id="11" pos="5602">
          <p15:clr>
            <a:srgbClr val="FBAE40"/>
          </p15:clr>
        </p15:guide>
        <p15:guide id="12" orient="horz" pos="3117">
          <p15:clr>
            <a:srgbClr val="FBAE40"/>
          </p15:clr>
        </p15:guide>
        <p15:guide id="13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9">
            <a:extLst>
              <a:ext uri="{FF2B5EF4-FFF2-40B4-BE49-F238E27FC236}">
                <a16:creationId xmlns:a16="http://schemas.microsoft.com/office/drawing/2014/main" id="{E7322095-37E6-4F45-8BA6-1DE508A629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430" y="253583"/>
            <a:ext cx="6581112" cy="390234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C063BA-7D28-474C-801C-BFFD88C147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F63EC79-CF71-4090-ADF6-ADE97EE3DB0F}"/>
              </a:ext>
            </a:extLst>
          </p:cNvPr>
          <p:cNvSpPr/>
          <p:nvPr userDrawn="1"/>
        </p:nvSpPr>
        <p:spPr bwMode="auto">
          <a:xfrm>
            <a:off x="2843808" y="777240"/>
            <a:ext cx="4608552" cy="120671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2BA5BF-A430-41B6-80C2-FCE282B74100}"/>
              </a:ext>
            </a:extLst>
          </p:cNvPr>
          <p:cNvSpPr/>
          <p:nvPr userDrawn="1"/>
        </p:nvSpPr>
        <p:spPr bwMode="auto">
          <a:xfrm>
            <a:off x="2843808" y="2712720"/>
            <a:ext cx="2474952" cy="84971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504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9">
            <a:extLst>
              <a:ext uri="{FF2B5EF4-FFF2-40B4-BE49-F238E27FC236}">
                <a16:creationId xmlns:a16="http://schemas.microsoft.com/office/drawing/2014/main" id="{E7322095-37E6-4F45-8BA6-1DE508A629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430" y="253583"/>
            <a:ext cx="6581112" cy="390234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C063BA-7D28-474C-801C-BFFD88C147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07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9">
            <a:extLst>
              <a:ext uri="{FF2B5EF4-FFF2-40B4-BE49-F238E27FC236}">
                <a16:creationId xmlns:a16="http://schemas.microsoft.com/office/drawing/2014/main" id="{E7322095-37E6-4F45-8BA6-1DE508A629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430" y="253583"/>
            <a:ext cx="6581112" cy="3902344"/>
          </a:xfrm>
          <a:prstGeom prst="rect">
            <a:avLst/>
          </a:prstGeom>
          <a:blipFill>
            <a:blip r:embed="rId2"/>
            <a:stretch>
              <a:fillRect t="-1128"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C063BA-7D28-474C-801C-BFFD88C147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24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E37F59-7682-42C9-8E7C-0B6B39C42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82B34BF-C490-48FC-ADA1-906FB74AFE3B}"/>
              </a:ext>
            </a:extLst>
          </p:cNvPr>
          <p:cNvGrpSpPr/>
          <p:nvPr userDrawn="1"/>
        </p:nvGrpSpPr>
        <p:grpSpPr>
          <a:xfrm>
            <a:off x="3221529" y="885825"/>
            <a:ext cx="2700942" cy="3267075"/>
            <a:chOff x="3237277" y="923925"/>
            <a:chExt cx="2669445" cy="3228976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2F71F1C-5870-41F1-8638-53C4EC5A8C34}"/>
                </a:ext>
              </a:extLst>
            </p:cNvPr>
            <p:cNvSpPr/>
            <p:nvPr/>
          </p:nvSpPr>
          <p:spPr bwMode="auto">
            <a:xfrm>
              <a:off x="3955920" y="923925"/>
              <a:ext cx="1232160" cy="1203326"/>
            </a:xfrm>
            <a:prstGeom prst="ellips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17E5B19F-141F-48BA-963C-00308933D3D6}"/>
                </a:ext>
              </a:extLst>
            </p:cNvPr>
            <p:cNvSpPr/>
            <p:nvPr/>
          </p:nvSpPr>
          <p:spPr bwMode="auto">
            <a:xfrm>
              <a:off x="3237277" y="1600201"/>
              <a:ext cx="2669445" cy="2552700"/>
            </a:xfrm>
            <a:prstGeom prst="triangl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ea typeface="나눔고딕" panose="020D0604000000000000" pitchFamily="50" charset="-127"/>
                </a:rPr>
                <a:t>SME/</a:t>
              </a: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  <a:ea typeface="나눔고딕" panose="020D0604000000000000" pitchFamily="50" charset="-127"/>
                </a:rPr>
                <a:t>세트촬영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6417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5" userDrawn="1">
          <p15:clr>
            <a:srgbClr val="FBAE40"/>
          </p15:clr>
        </p15:guide>
        <p15:guide id="2" pos="2846" userDrawn="1">
          <p15:clr>
            <a:srgbClr val="FBAE40"/>
          </p15:clr>
        </p15:guide>
        <p15:guide id="3" orient="horz" pos="145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E37F59-7682-42C9-8E7C-0B6B39C42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82B34BF-C490-48FC-ADA1-906FB74AFE3B}"/>
              </a:ext>
            </a:extLst>
          </p:cNvPr>
          <p:cNvGrpSpPr/>
          <p:nvPr userDrawn="1"/>
        </p:nvGrpSpPr>
        <p:grpSpPr>
          <a:xfrm>
            <a:off x="1270809" y="885825"/>
            <a:ext cx="2700942" cy="3267075"/>
            <a:chOff x="3237277" y="923925"/>
            <a:chExt cx="2669445" cy="3228976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2F71F1C-5870-41F1-8638-53C4EC5A8C34}"/>
                </a:ext>
              </a:extLst>
            </p:cNvPr>
            <p:cNvSpPr/>
            <p:nvPr/>
          </p:nvSpPr>
          <p:spPr bwMode="auto">
            <a:xfrm>
              <a:off x="3955920" y="923925"/>
              <a:ext cx="1232160" cy="1203326"/>
            </a:xfrm>
            <a:prstGeom prst="ellips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17E5B19F-141F-48BA-963C-00308933D3D6}"/>
                </a:ext>
              </a:extLst>
            </p:cNvPr>
            <p:cNvSpPr/>
            <p:nvPr/>
          </p:nvSpPr>
          <p:spPr bwMode="auto">
            <a:xfrm>
              <a:off x="3237277" y="1600201"/>
              <a:ext cx="2669445" cy="2552700"/>
            </a:xfrm>
            <a:prstGeom prst="triangl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ea typeface="나눔고딕" panose="020D0604000000000000" pitchFamily="50" charset="-127"/>
                </a:rPr>
                <a:t>SME/</a:t>
              </a: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  <a:ea typeface="나눔고딕" panose="020D0604000000000000" pitchFamily="50" charset="-127"/>
                </a:rPr>
                <a:t>세트촬영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7514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5">
          <p15:clr>
            <a:srgbClr val="FBAE40"/>
          </p15:clr>
        </p15:guide>
        <p15:guide id="2" pos="2846">
          <p15:clr>
            <a:srgbClr val="FBAE40"/>
          </p15:clr>
        </p15:guide>
        <p15:guide id="3" orient="horz" pos="145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E37F59-7682-42C9-8E7C-0B6B39C42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676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5">
          <p15:clr>
            <a:srgbClr val="FBAE40"/>
          </p15:clr>
        </p15:guide>
        <p15:guide id="2" pos="2846">
          <p15:clr>
            <a:srgbClr val="FBAE40"/>
          </p15:clr>
        </p15:guide>
        <p15:guide id="3" orient="horz" pos="145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539552" y="54900"/>
            <a:ext cx="8340531" cy="398999"/>
          </a:xfrm>
          <a:prstGeom prst="rect">
            <a:avLst/>
          </a:prstGeom>
        </p:spPr>
        <p:txBody>
          <a:bodyPr lIns="77925" tIns="38963" rIns="77925" bIns="38963" anchor="ctr"/>
          <a:lstStyle>
            <a:lvl1pPr algn="l">
              <a:defRPr sz="2400" b="1" i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제목 4"/>
          <p:cNvSpPr txBox="1">
            <a:spLocks/>
          </p:cNvSpPr>
          <p:nvPr userDrawn="1"/>
        </p:nvSpPr>
        <p:spPr>
          <a:xfrm>
            <a:off x="92265" y="51470"/>
            <a:ext cx="432048" cy="398999"/>
          </a:xfrm>
          <a:prstGeom prst="rect">
            <a:avLst/>
          </a:prstGeom>
        </p:spPr>
        <p:txBody>
          <a:bodyPr lIns="77925" tIns="38963" rIns="77925" bIns="38963"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i="0" kern="120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5pPr>
            <a:lvl6pPr marL="389580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779159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168738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558317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ko-KR" altLang="en-US" dirty="0"/>
              <a:t>◈</a:t>
            </a:r>
          </a:p>
        </p:txBody>
      </p: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75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ectangle 19">
              <a:extLst>
                <a:ext uri="{FF2B5EF4-FFF2-40B4-BE49-F238E27FC236}">
                  <a16:creationId xmlns:a16="http://schemas.microsoft.com/office/drawing/2014/main" id="{E7322095-37E6-4F45-8BA6-1DE508A629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514350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>
                <a:defRPr/>
              </a:pPr>
              <a:endParaRPr kumimoji="0" lang="ko-KR" altLang="ko-KR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직사각형 3"/>
            <p:cNvSpPr/>
            <p:nvPr userDrawn="1"/>
          </p:nvSpPr>
          <p:spPr bwMode="auto">
            <a:xfrm>
              <a:off x="107504" y="915566"/>
              <a:ext cx="4608512" cy="1584176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직사각형 4"/>
            <p:cNvSpPr/>
            <p:nvPr userDrawn="1"/>
          </p:nvSpPr>
          <p:spPr bwMode="auto">
            <a:xfrm>
              <a:off x="107504" y="2283718"/>
              <a:ext cx="2520280" cy="1080120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B16F77-1DCD-49C6-B4A2-5B8A88AEC462}"/>
              </a:ext>
            </a:extLst>
          </p:cNvPr>
          <p:cNvSpPr/>
          <p:nvPr userDrawn="1"/>
        </p:nvSpPr>
        <p:spPr>
          <a:xfrm>
            <a:off x="611560" y="1347614"/>
            <a:ext cx="3960440" cy="115212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l"/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527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19"/>
          <p:cNvSpPr>
            <a:spLocks noChangeArrowheads="1"/>
          </p:cNvSpPr>
          <p:nvPr/>
        </p:nvSpPr>
        <p:spPr bwMode="auto">
          <a:xfrm>
            <a:off x="25257" y="252860"/>
            <a:ext cx="1210475" cy="39750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1" name="그룹 30"/>
          <p:cNvGrpSpPr/>
          <p:nvPr/>
        </p:nvGrpSpPr>
        <p:grpSpPr>
          <a:xfrm>
            <a:off x="7815540" y="252860"/>
            <a:ext cx="1305942" cy="3975075"/>
            <a:chOff x="8624049" y="290621"/>
            <a:chExt cx="1200989" cy="5138629"/>
          </a:xfrm>
        </p:grpSpPr>
        <p:sp>
          <p:nvSpPr>
            <p:cNvPr id="88" name="Rectangle 20"/>
            <p:cNvSpPr>
              <a:spLocks noChangeArrowheads="1"/>
            </p:cNvSpPr>
            <p:nvPr userDrawn="1"/>
          </p:nvSpPr>
          <p:spPr bwMode="auto">
            <a:xfrm>
              <a:off x="8624052" y="342900"/>
              <a:ext cx="1200986" cy="50863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30000"/>
                </a:lnSpc>
                <a:defRPr/>
              </a:pPr>
              <a:endParaRPr kumimoji="0"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9" name="Rectangle 20"/>
            <p:cNvSpPr>
              <a:spLocks noChangeArrowheads="1"/>
            </p:cNvSpPr>
            <p:nvPr userDrawn="1"/>
          </p:nvSpPr>
          <p:spPr bwMode="auto">
            <a:xfrm>
              <a:off x="8624049" y="3836797"/>
              <a:ext cx="1200989" cy="214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30000"/>
                </a:lnSpc>
                <a:defRPr/>
              </a:pPr>
              <a:r>
                <a:rPr kumimoji="0" lang="ko-KR" altLang="en-US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용어사전</a:t>
              </a:r>
            </a:p>
          </p:txBody>
        </p:sp>
        <p:sp>
          <p:nvSpPr>
            <p:cNvPr id="90" name="Rectangle 20"/>
            <p:cNvSpPr>
              <a:spLocks noChangeArrowheads="1"/>
            </p:cNvSpPr>
            <p:nvPr userDrawn="1"/>
          </p:nvSpPr>
          <p:spPr bwMode="auto">
            <a:xfrm>
              <a:off x="8624049" y="290621"/>
              <a:ext cx="1200988" cy="214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30000"/>
                </a:lnSpc>
                <a:defRPr/>
              </a:pPr>
              <a:r>
                <a:rPr kumimoji="0" lang="ko-KR" altLang="en-US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화</a:t>
              </a:r>
              <a:r>
                <a:rPr lang="ko-KR" altLang="en-US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면설명</a:t>
              </a:r>
              <a:endParaRPr kumimoji="0"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83" name="Rectangle 19"/>
          <p:cNvSpPr>
            <a:spLocks noChangeArrowheads="1"/>
          </p:cNvSpPr>
          <p:nvPr/>
        </p:nvSpPr>
        <p:spPr bwMode="auto">
          <a:xfrm>
            <a:off x="219938" y="4155926"/>
            <a:ext cx="8901538" cy="9570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-7620" y="263302"/>
            <a:ext cx="1048670" cy="230822"/>
          </a:xfrm>
          <a:prstGeom prst="rect">
            <a:avLst/>
          </a:prstGeom>
          <a:noFill/>
          <a:ln>
            <a:noFill/>
          </a:ln>
        </p:spPr>
        <p:txBody>
          <a:bodyPr lIns="91430" tIns="45715" rIns="91430" bIns="4571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ts val="600"/>
              </a:spcBef>
              <a:buFont typeface="맑은 고딕" pitchFamily="50" charset="-127"/>
              <a:buNone/>
              <a:defRPr/>
            </a:pPr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시작하기</a:t>
            </a:r>
            <a:endParaRPr lang="en-US" altLang="ko-KR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-7620" y="1107490"/>
            <a:ext cx="1048670" cy="230822"/>
          </a:xfrm>
          <a:prstGeom prst="rect">
            <a:avLst/>
          </a:prstGeom>
          <a:noFill/>
          <a:ln>
            <a:noFill/>
          </a:ln>
        </p:spPr>
        <p:txBody>
          <a:bodyPr lIns="91430" tIns="45715" rIns="91430" bIns="4571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ts val="600"/>
              </a:spcBef>
              <a:buFont typeface="맑은 고딕" pitchFamily="50" charset="-127"/>
              <a:buNone/>
              <a:defRPr/>
            </a:pPr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ko-KR" altLang="en-US" sz="9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학습하기</a:t>
            </a:r>
            <a:endParaRPr lang="en-US" altLang="ko-KR" sz="900" b="1" baseline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7230" y="1332569"/>
            <a:ext cx="1177200" cy="446276"/>
          </a:xfrm>
          <a:prstGeom prst="rect">
            <a:avLst/>
          </a:prstGeom>
          <a:noFill/>
          <a:ln>
            <a:noFill/>
          </a:ln>
        </p:spPr>
        <p:txBody>
          <a:bodyPr wrap="square" lIns="91430" tIns="0" rIns="0" bIns="0">
            <a:spAutoFit/>
          </a:bodyPr>
          <a:lstStyle>
            <a:defPPr>
              <a:defRPr lang="ko-KR"/>
            </a:defPPr>
            <a:lvl1pPr marL="77105" indent="-77105" algn="l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 sz="8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pPr marL="77105" marR="0" lvl="0" indent="-7710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dirty="0">
                <a:solidFill>
                  <a:schemeClr val="tx1"/>
                </a:solidFill>
              </a:rPr>
              <a:t>STM32F429</a:t>
            </a:r>
            <a:r>
              <a:rPr lang="ko-KR" altLang="en-US" b="0" dirty="0">
                <a:solidFill>
                  <a:schemeClr val="tx1"/>
                </a:solidFill>
              </a:rPr>
              <a:t>의 </a:t>
            </a:r>
            <a:r>
              <a:rPr lang="en-US" altLang="ko-KR" b="0" dirty="0">
                <a:solidFill>
                  <a:schemeClr val="tx1"/>
                </a:solidFill>
              </a:rPr>
              <a:t>UART</a:t>
            </a:r>
          </a:p>
          <a:p>
            <a:pPr marL="77105" marR="0" lvl="0" indent="-7710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dirty="0">
                <a:solidFill>
                  <a:schemeClr val="tx1"/>
                </a:solidFill>
              </a:rPr>
              <a:t>STM32F429</a:t>
            </a:r>
            <a:r>
              <a:rPr lang="ko-KR" altLang="en-US" b="0" dirty="0">
                <a:solidFill>
                  <a:schemeClr val="tx1"/>
                </a:solidFill>
              </a:rPr>
              <a:t>의 </a:t>
            </a:r>
            <a:r>
              <a:rPr lang="en-US" altLang="ko-KR" b="0" dirty="0">
                <a:solidFill>
                  <a:schemeClr val="tx1"/>
                </a:solidFill>
              </a:rPr>
              <a:t>UART </a:t>
            </a:r>
            <a:r>
              <a:rPr lang="ko-KR" altLang="en-US" b="0" dirty="0">
                <a:solidFill>
                  <a:schemeClr val="tx1"/>
                </a:solidFill>
              </a:rPr>
              <a:t>제어 </a:t>
            </a:r>
            <a:r>
              <a:rPr lang="en-US" altLang="ko-KR" b="0" dirty="0">
                <a:solidFill>
                  <a:schemeClr val="tx1"/>
                </a:solidFill>
              </a:rPr>
              <a:t>SW </a:t>
            </a:r>
            <a:r>
              <a:rPr lang="ko-KR" altLang="en-US" b="0" dirty="0">
                <a:solidFill>
                  <a:schemeClr val="tx1"/>
                </a:solidFill>
              </a:rPr>
              <a:t>설계하기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-7621" y="2511545"/>
            <a:ext cx="1606128" cy="230822"/>
          </a:xfrm>
          <a:prstGeom prst="rect">
            <a:avLst/>
          </a:prstGeom>
          <a:noFill/>
          <a:ln>
            <a:noFill/>
          </a:ln>
        </p:spPr>
        <p:txBody>
          <a:bodyPr wrap="square" lIns="91430" tIns="45715" rIns="91430" bIns="4571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ts val="600"/>
              </a:spcBef>
              <a:buFont typeface="맑은 고딕" pitchFamily="50" charset="-127"/>
              <a:buNone/>
              <a:defRPr/>
            </a:pPr>
            <a:r>
              <a:rPr lang="ko-KR" altLang="en-US" sz="9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활용하기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230" y="485721"/>
            <a:ext cx="1177200" cy="323165"/>
          </a:xfrm>
          <a:prstGeom prst="rect">
            <a:avLst/>
          </a:prstGeom>
          <a:noFill/>
          <a:ln>
            <a:noFill/>
          </a:ln>
        </p:spPr>
        <p:txBody>
          <a:bodyPr wrap="square" lIns="9143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77105" indent="-77105" algn="l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ko-KR" sz="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Intro</a:t>
            </a:r>
            <a:r>
              <a:rPr lang="ko-KR" altLang="en-US" sz="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7105" indent="-77105" algn="l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ko-KR" sz="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 미리보기 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7230" y="2752641"/>
            <a:ext cx="1177200" cy="123111"/>
          </a:xfrm>
          <a:prstGeom prst="rect">
            <a:avLst/>
          </a:prstGeom>
          <a:noFill/>
          <a:ln>
            <a:noFill/>
          </a:ln>
        </p:spPr>
        <p:txBody>
          <a:bodyPr wrap="square" lIns="9143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77105" indent="-77105" algn="l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ko-KR" altLang="en-US" sz="8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쉽게 하는 펌웨어 설계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27876" y="3337550"/>
            <a:ext cx="1033746" cy="217176"/>
          </a:xfrm>
          <a:prstGeom prst="rect">
            <a:avLst/>
          </a:prstGeom>
          <a:noFill/>
          <a:ln>
            <a:noFill/>
          </a:ln>
        </p:spPr>
        <p:txBody>
          <a:bodyPr lIns="77916" tIns="38958" rIns="77916" bIns="3895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ts val="600"/>
              </a:spcBef>
              <a:buFont typeface="맑은 고딕" pitchFamily="50" charset="-127"/>
              <a:buNone/>
              <a:defRPr/>
            </a:pPr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정리하기</a:t>
            </a:r>
            <a:endParaRPr lang="en-US" altLang="ko-KR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230" y="3566067"/>
            <a:ext cx="1177200" cy="523220"/>
          </a:xfrm>
          <a:prstGeom prst="rect">
            <a:avLst/>
          </a:prstGeom>
          <a:noFill/>
          <a:ln>
            <a:noFill/>
          </a:ln>
        </p:spPr>
        <p:txBody>
          <a:bodyPr wrap="square" lIns="77916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77105" indent="-77105" algn="l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kumimoji="1" lang="ko-KR" altLang="en-US" sz="8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퀴즈</a:t>
            </a:r>
            <a:endParaRPr kumimoji="1" lang="en-US" altLang="ko-KR" sz="800" b="0" kern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77105" indent="-77105" algn="l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kumimoji="1" lang="ko-KR" altLang="en-US" sz="8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요점노트</a:t>
            </a:r>
            <a:endParaRPr kumimoji="1" lang="en-US" altLang="ko-KR" sz="800" b="0" kern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77105" indent="-77105" algn="l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kumimoji="1" lang="en-US" altLang="ko-KR" sz="8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Outro</a:t>
            </a:r>
          </a:p>
        </p:txBody>
      </p:sp>
      <p:sp>
        <p:nvSpPr>
          <p:cNvPr id="51" name="Rectangle 19"/>
          <p:cNvSpPr>
            <a:spLocks noChangeArrowheads="1"/>
          </p:cNvSpPr>
          <p:nvPr/>
        </p:nvSpPr>
        <p:spPr bwMode="auto">
          <a:xfrm>
            <a:off x="25259" y="4155874"/>
            <a:ext cx="290650" cy="9577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91430" tIns="45715" rIns="72000" bIns="45715" anchor="ctr"/>
          <a:lstStyle/>
          <a:p>
            <a:pPr algn="ctr">
              <a:lnSpc>
                <a:spcPct val="100000"/>
              </a:lnSpc>
              <a:defRPr/>
            </a:pPr>
            <a:r>
              <a:rPr kumimoji="1"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</a:t>
            </a:r>
            <a:endParaRPr kumimoji="1"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00000"/>
              </a:lnSpc>
              <a:defRPr/>
            </a:pPr>
            <a:r>
              <a:rPr kumimoji="1"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레</a:t>
            </a:r>
            <a:endParaRPr kumimoji="1"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00000"/>
              </a:lnSpc>
              <a:defRPr/>
            </a:pPr>
            <a:r>
              <a:rPr kumimoji="1"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</a:t>
            </a:r>
            <a:endParaRPr kumimoji="1"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00000"/>
              </a:lnSpc>
              <a:defRPr/>
            </a:pPr>
            <a:r>
              <a:rPr kumimoji="1"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션</a:t>
            </a:r>
            <a:endParaRPr kumimoji="0"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Rectangle 22"/>
          <p:cNvSpPr>
            <a:spLocks noChangeArrowheads="1"/>
          </p:cNvSpPr>
          <p:nvPr/>
        </p:nvSpPr>
        <p:spPr bwMode="auto">
          <a:xfrm>
            <a:off x="25257" y="19025"/>
            <a:ext cx="386422" cy="2040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과정명</a:t>
            </a:r>
            <a:endParaRPr kumimoji="0"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Rectangle 22"/>
          <p:cNvSpPr>
            <a:spLocks noChangeArrowheads="1"/>
          </p:cNvSpPr>
          <p:nvPr/>
        </p:nvSpPr>
        <p:spPr bwMode="auto">
          <a:xfrm>
            <a:off x="409429" y="19025"/>
            <a:ext cx="825001" cy="2040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latinLnBrk="1"/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펌웨어 설계</a:t>
            </a:r>
          </a:p>
        </p:txBody>
      </p:sp>
      <p:sp>
        <p:nvSpPr>
          <p:cNvPr id="80" name="Rectangle 22"/>
          <p:cNvSpPr>
            <a:spLocks noChangeArrowheads="1"/>
          </p:cNvSpPr>
          <p:nvPr/>
        </p:nvSpPr>
        <p:spPr bwMode="auto">
          <a:xfrm>
            <a:off x="1234430" y="19025"/>
            <a:ext cx="382518" cy="2040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rPr>
              <a:t>모듈명</a:t>
            </a:r>
            <a:endParaRPr kumimoji="0"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0" name="Rectangle 19">
            <a:extLst>
              <a:ext uri="{FF2B5EF4-FFF2-40B4-BE49-F238E27FC236}">
                <a16:creationId xmlns:a16="http://schemas.microsoft.com/office/drawing/2014/main" id="{512B0758-14D0-4BDE-8C1E-5BC0B64BB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430" y="253583"/>
            <a:ext cx="6581112" cy="39023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9EB8E43D-F70A-4206-9391-A5C99C9C8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587" y="19025"/>
            <a:ext cx="527805" cy="2040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화면번호</a:t>
            </a:r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9B760E48-5E39-45AB-A355-BD927D286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0392" y="19025"/>
            <a:ext cx="1021090" cy="2040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324000" tIns="45715" rIns="91430" bIns="45715" anchor="ctr"/>
          <a:lstStyle/>
          <a:p>
            <a:pPr algn="l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07_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1CBC2DFF-B09C-4D57-B1A5-B9D616F53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6446" y="19025"/>
            <a:ext cx="3266141" cy="2040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07. </a:t>
            </a:r>
            <a:r>
              <a:rPr lang="en-US" altLang="ko-KR" sz="800" b="1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UART </a:t>
            </a:r>
            <a:r>
              <a:rPr lang="ko-KR" altLang="en-US" sz="8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제어 </a:t>
            </a:r>
            <a:r>
              <a:rPr lang="en-US" altLang="ko-KR" sz="8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SW </a:t>
            </a:r>
            <a:r>
              <a:rPr lang="ko-KR" altLang="en-US" sz="8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설계</a:t>
            </a:r>
            <a:endParaRPr lang="ko-KR" altLang="en-US" sz="800" b="1" kern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DA0E4A36-B519-499A-8005-3B9CFC8F7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928" y="19025"/>
            <a:ext cx="382518" cy="2040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회차명</a:t>
            </a:r>
            <a:endParaRPr kumimoji="0"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1678301A-0538-4B3D-B1F9-D38CA28AC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886" y="19025"/>
            <a:ext cx="2311042" cy="2040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 latinLnBrk="1"/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펌웨어 구조 설계하기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37" r:id="rId1"/>
    <p:sldLayoutId id="2147485069" r:id="rId2"/>
    <p:sldLayoutId id="2147485070" r:id="rId3"/>
    <p:sldLayoutId id="2147485071" r:id="rId4"/>
    <p:sldLayoutId id="2147485044" r:id="rId5"/>
    <p:sldLayoutId id="2147485072" r:id="rId6"/>
    <p:sldLayoutId id="2147485068" r:id="rId7"/>
    <p:sldLayoutId id="2147485038" r:id="rId8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5pPr>
      <a:lvl6pPr marL="389580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779159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168738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558317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92184" indent="-29218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067" indent="-24348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3948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528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107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686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265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1844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423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580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159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738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317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897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476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054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634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046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73" r:id="rId1"/>
    <p:sldLayoutId id="2147485074" r:id="rId2"/>
    <p:sldLayoutId id="2147485075" r:id="rId3"/>
    <p:sldLayoutId id="2147485059" r:id="rId4"/>
    <p:sldLayoutId id="2147485060" r:id="rId5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5pPr>
      <a:lvl6pPr marL="389580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779159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168738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558317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92184" indent="-29218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067" indent="-24348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3948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528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107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686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265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1844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423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580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159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738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317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897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476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054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634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3EC2160-E630-45D1-8E96-A98DA2FDFBA7}"/>
              </a:ext>
            </a:extLst>
          </p:cNvPr>
          <p:cNvSpPr/>
          <p:nvPr/>
        </p:nvSpPr>
        <p:spPr>
          <a:xfrm>
            <a:off x="611560" y="1347614"/>
            <a:ext cx="3960440" cy="115212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l"/>
            <a:r>
              <a:rPr lang="ko-KR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알람시계 </a:t>
            </a:r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UART</a:t>
            </a:r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5261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8216A6-D794-455E-BED1-62249F9B1512}"/>
              </a:ext>
            </a:extLst>
          </p:cNvPr>
          <p:cNvSpPr/>
          <p:nvPr/>
        </p:nvSpPr>
        <p:spPr bwMode="auto">
          <a:xfrm>
            <a:off x="6771395" y="2202997"/>
            <a:ext cx="191257" cy="320123"/>
          </a:xfrm>
          <a:prstGeom prst="rect">
            <a:avLst/>
          </a:prstGeom>
          <a:solidFill>
            <a:srgbClr val="E48E1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 eaLnBrk="0" latinLnBrk="1" hangingPunct="0"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</a:pP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03320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소개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>
                <a:solidFill>
                  <a:schemeClr val="tx1"/>
                </a:solidFill>
              </a:rPr>
              <a:t>STM32F429ZI</a:t>
            </a:r>
            <a:r>
              <a:rPr lang="ko-KR" altLang="en-US" sz="2000" spc="0">
                <a:solidFill>
                  <a:schemeClr val="tx1"/>
                </a:solidFill>
              </a:rPr>
              <a:t>의 </a:t>
            </a:r>
            <a:r>
              <a:rPr lang="en-US" altLang="ko-KR" sz="2000" spc="0" dirty="0">
                <a:solidFill>
                  <a:schemeClr val="tx1"/>
                </a:solidFill>
              </a:rPr>
              <a:t>UART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8216A6-D794-455E-BED1-62249F9B1512}"/>
              </a:ext>
            </a:extLst>
          </p:cNvPr>
          <p:cNvSpPr/>
          <p:nvPr/>
        </p:nvSpPr>
        <p:spPr bwMode="auto">
          <a:xfrm>
            <a:off x="5728113" y="2202998"/>
            <a:ext cx="191257" cy="320123"/>
          </a:xfrm>
          <a:prstGeom prst="rect">
            <a:avLst/>
          </a:prstGeom>
          <a:solidFill>
            <a:srgbClr val="E48E1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 eaLnBrk="0" latinLnBrk="1" hangingPunct="0"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</a:pP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98216A6-D794-455E-BED1-62249F9B1512}"/>
              </a:ext>
            </a:extLst>
          </p:cNvPr>
          <p:cNvSpPr/>
          <p:nvPr/>
        </p:nvSpPr>
        <p:spPr bwMode="auto">
          <a:xfrm>
            <a:off x="3995936" y="2202998"/>
            <a:ext cx="191257" cy="320123"/>
          </a:xfrm>
          <a:prstGeom prst="rect">
            <a:avLst/>
          </a:prstGeom>
          <a:solidFill>
            <a:srgbClr val="E48E1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 eaLnBrk="0" latinLnBrk="1" hangingPunct="0"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</a:pP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8216A6-D794-455E-BED1-62249F9B1512}"/>
              </a:ext>
            </a:extLst>
          </p:cNvPr>
          <p:cNvSpPr/>
          <p:nvPr/>
        </p:nvSpPr>
        <p:spPr bwMode="auto">
          <a:xfrm>
            <a:off x="2481370" y="2226377"/>
            <a:ext cx="173870" cy="320123"/>
          </a:xfrm>
          <a:prstGeom prst="rect">
            <a:avLst/>
          </a:prstGeom>
          <a:solidFill>
            <a:srgbClr val="E48E1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 eaLnBrk="0" latinLnBrk="1" hangingPunct="0"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</a:pP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8216A6-D794-455E-BED1-62249F9B1512}"/>
              </a:ext>
            </a:extLst>
          </p:cNvPr>
          <p:cNvSpPr/>
          <p:nvPr/>
        </p:nvSpPr>
        <p:spPr bwMode="auto">
          <a:xfrm>
            <a:off x="1373204" y="2226377"/>
            <a:ext cx="231421" cy="320123"/>
          </a:xfrm>
          <a:prstGeom prst="rect">
            <a:avLst/>
          </a:prstGeom>
          <a:solidFill>
            <a:srgbClr val="E48E1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 eaLnBrk="0" latinLnBrk="1" hangingPunct="0"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</a:pP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232654-F636-401C-92E1-0C5432791F42}"/>
              </a:ext>
            </a:extLst>
          </p:cNvPr>
          <p:cNvSpPr/>
          <p:nvPr/>
        </p:nvSpPr>
        <p:spPr>
          <a:xfrm>
            <a:off x="1184595" y="2161188"/>
            <a:ext cx="7043759" cy="33855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2" eaLnBrk="0" latinLnBrk="1" hangingPunct="0"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Universal </a:t>
            </a:r>
            <a:r>
              <a:rPr lang="en-US" altLang="ko-KR" sz="20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Synchronous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Asynchronous Receiver Transmitter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98216A6-D794-455E-BED1-62249F9B1512}"/>
              </a:ext>
            </a:extLst>
          </p:cNvPr>
          <p:cNvSpPr/>
          <p:nvPr/>
        </p:nvSpPr>
        <p:spPr bwMode="auto">
          <a:xfrm>
            <a:off x="3204734" y="3262481"/>
            <a:ext cx="3033924" cy="320123"/>
          </a:xfrm>
          <a:prstGeom prst="rect">
            <a:avLst/>
          </a:prstGeom>
          <a:solidFill>
            <a:srgbClr val="E48E1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 eaLnBrk="0" latinLnBrk="1" hangingPunct="0"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USART</a:t>
            </a: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5444840-9799-4640-B293-B57C119526C1}"/>
              </a:ext>
            </a:extLst>
          </p:cNvPr>
          <p:cNvGrpSpPr/>
          <p:nvPr/>
        </p:nvGrpSpPr>
        <p:grpSpPr>
          <a:xfrm>
            <a:off x="4639048" y="2571750"/>
            <a:ext cx="165296" cy="573946"/>
            <a:chOff x="6211864" y="3008415"/>
            <a:chExt cx="165296" cy="573946"/>
          </a:xfrm>
        </p:grpSpPr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B0FB6421-C611-4202-AAF5-F638E90D3A07}"/>
                </a:ext>
              </a:extLst>
            </p:cNvPr>
            <p:cNvSpPr/>
            <p:nvPr/>
          </p:nvSpPr>
          <p:spPr bwMode="auto">
            <a:xfrm flipV="1">
              <a:off x="6211864" y="3233205"/>
              <a:ext cx="165296" cy="124366"/>
            </a:xfrm>
            <a:prstGeom prst="triangle">
              <a:avLst/>
            </a:prstGeom>
            <a:solidFill>
              <a:srgbClr val="E48E1C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5DE7691E-B219-4525-A6F1-2FDE71F5EBBF}"/>
                </a:ext>
              </a:extLst>
            </p:cNvPr>
            <p:cNvSpPr/>
            <p:nvPr/>
          </p:nvSpPr>
          <p:spPr bwMode="auto">
            <a:xfrm flipV="1">
              <a:off x="6211864" y="3008415"/>
              <a:ext cx="165296" cy="124366"/>
            </a:xfrm>
            <a:prstGeom prst="triangle">
              <a:avLst/>
            </a:prstGeom>
            <a:solidFill>
              <a:srgbClr val="E48E1C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CD686687-9D12-41A1-BF64-75698B65857B}"/>
                </a:ext>
              </a:extLst>
            </p:cNvPr>
            <p:cNvSpPr/>
            <p:nvPr/>
          </p:nvSpPr>
          <p:spPr bwMode="auto">
            <a:xfrm flipV="1">
              <a:off x="6211864" y="3457995"/>
              <a:ext cx="165296" cy="124366"/>
            </a:xfrm>
            <a:prstGeom prst="triangle">
              <a:avLst/>
            </a:prstGeom>
            <a:solidFill>
              <a:srgbClr val="E48E1C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4625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03320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소개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>
                <a:solidFill>
                  <a:schemeClr val="tx1"/>
                </a:solidFill>
              </a:rPr>
              <a:t>STM32F429ZI</a:t>
            </a:r>
            <a:r>
              <a:rPr lang="ko-KR" altLang="en-US" sz="2000" spc="0">
                <a:solidFill>
                  <a:schemeClr val="tx1"/>
                </a:solidFill>
              </a:rPr>
              <a:t>의 </a:t>
            </a:r>
            <a:r>
              <a:rPr lang="en-US" altLang="ko-KR" sz="2000" spc="0" dirty="0">
                <a:solidFill>
                  <a:schemeClr val="tx1"/>
                </a:solidFill>
              </a:rPr>
              <a:t>UART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24" name="모서리가 둥근 직사각형 12">
            <a:extLst>
              <a:ext uri="{FF2B5EF4-FFF2-40B4-BE49-F238E27FC236}">
                <a16:creationId xmlns:a16="http://schemas.microsoft.com/office/drawing/2014/main" id="{9B47BDC5-683D-450E-8216-BF4214F882EF}"/>
              </a:ext>
            </a:extLst>
          </p:cNvPr>
          <p:cNvSpPr/>
          <p:nvPr/>
        </p:nvSpPr>
        <p:spPr bwMode="auto">
          <a:xfrm>
            <a:off x="817990" y="2607814"/>
            <a:ext cx="8075129" cy="540000"/>
          </a:xfrm>
          <a:prstGeom prst="rightBracket">
            <a:avLst>
              <a:gd name="adj" fmla="val 0"/>
            </a:avLst>
          </a:prstGeom>
          <a:solidFill>
            <a:srgbClr val="FF5F9E">
              <a:alpha val="12000"/>
            </a:srgbClr>
          </a:solidFill>
          <a:ln w="12700">
            <a:solidFill>
              <a:srgbClr val="FF3399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endParaRPr lang="ko-KR" altLang="en-US" sz="1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모서리가 둥근 직사각형 13">
            <a:extLst>
              <a:ext uri="{FF2B5EF4-FFF2-40B4-BE49-F238E27FC236}">
                <a16:creationId xmlns:a16="http://schemas.microsoft.com/office/drawing/2014/main" id="{BEF66096-761B-4E42-B254-07C16CD89B9B}"/>
              </a:ext>
            </a:extLst>
          </p:cNvPr>
          <p:cNvSpPr/>
          <p:nvPr/>
        </p:nvSpPr>
        <p:spPr bwMode="auto">
          <a:xfrm>
            <a:off x="547019" y="2607814"/>
            <a:ext cx="540000" cy="540000"/>
          </a:xfrm>
          <a:prstGeom prst="roundRect">
            <a:avLst>
              <a:gd name="adj" fmla="val 50000"/>
            </a:avLst>
          </a:prstGeom>
          <a:solidFill>
            <a:srgbClr val="EE70A3"/>
          </a:solidFill>
          <a:ln w="25400">
            <a:solidFill>
              <a:schemeClr val="bg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8CA15A1-7A9A-4B2B-A8DB-298690EA6EF8}"/>
              </a:ext>
            </a:extLst>
          </p:cNvPr>
          <p:cNvSpPr/>
          <p:nvPr/>
        </p:nvSpPr>
        <p:spPr>
          <a:xfrm>
            <a:off x="2661145" y="2708537"/>
            <a:ext cx="45127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비동기방식은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물론 </a:t>
            </a:r>
            <a:r>
              <a:rPr lang="ko-KR" altLang="en-US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동기식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방식도 가능하다는 의미</a:t>
            </a:r>
          </a:p>
        </p:txBody>
      </p:sp>
    </p:spTree>
    <p:extLst>
      <p:ext uri="{BB962C8B-B14F-4D97-AF65-F5344CB8AC3E}">
        <p14:creationId xmlns:p14="http://schemas.microsoft.com/office/powerpoint/2010/main" val="2050548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03320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소개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>
                <a:solidFill>
                  <a:schemeClr val="tx1"/>
                </a:solidFill>
              </a:rPr>
              <a:t>STM32F429ZI</a:t>
            </a:r>
            <a:r>
              <a:rPr lang="ko-KR" altLang="en-US" sz="2000" spc="0">
                <a:solidFill>
                  <a:schemeClr val="tx1"/>
                </a:solidFill>
              </a:rPr>
              <a:t>의 </a:t>
            </a:r>
            <a:r>
              <a:rPr lang="en-US" altLang="ko-KR" sz="2000" spc="0" dirty="0">
                <a:solidFill>
                  <a:schemeClr val="tx1"/>
                </a:solidFill>
              </a:rPr>
              <a:t>UART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3" name="육각형 12">
            <a:extLst>
              <a:ext uri="{FF2B5EF4-FFF2-40B4-BE49-F238E27FC236}">
                <a16:creationId xmlns:a16="http://schemas.microsoft.com/office/drawing/2014/main" id="{574CDAA9-43CE-4903-9AFF-E087397F6B4F}"/>
              </a:ext>
            </a:extLst>
          </p:cNvPr>
          <p:cNvSpPr/>
          <p:nvPr/>
        </p:nvSpPr>
        <p:spPr>
          <a:xfrm>
            <a:off x="385145" y="1574029"/>
            <a:ext cx="5050951" cy="377116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0" tIns="0" rIns="0" bIns="0" anchor="ctr">
            <a:noAutofit/>
          </a:bodyPr>
          <a:lstStyle/>
          <a:p>
            <a:pPr marL="0" lvl="3" eaLnBrk="0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6FFF"/>
              </a:buClr>
            </a:pPr>
            <a:r>
              <a:rPr lang="en-US" altLang="ko-KR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STM32F429ZI</a:t>
            </a:r>
            <a:r>
              <a:rPr lang="ko-KR" altLang="en-US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UART 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포트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E9CD65B-F6C2-4177-B989-25131EFBD113}"/>
              </a:ext>
            </a:extLst>
          </p:cNvPr>
          <p:cNvGrpSpPr/>
          <p:nvPr/>
        </p:nvGrpSpPr>
        <p:grpSpPr>
          <a:xfrm>
            <a:off x="5676899" y="2104601"/>
            <a:ext cx="3217631" cy="1619280"/>
            <a:chOff x="4932363" y="2158134"/>
            <a:chExt cx="3962168" cy="1619280"/>
          </a:xfrm>
        </p:grpSpPr>
        <p:sp>
          <p:nvSpPr>
            <p:cNvPr id="15" name="양쪽 대괄호 14">
              <a:extLst>
                <a:ext uri="{FF2B5EF4-FFF2-40B4-BE49-F238E27FC236}">
                  <a16:creationId xmlns:a16="http://schemas.microsoft.com/office/drawing/2014/main" id="{3234971D-94B5-414F-B098-EE4937B43B63}"/>
                </a:ext>
              </a:extLst>
            </p:cNvPr>
            <p:cNvSpPr/>
            <p:nvPr/>
          </p:nvSpPr>
          <p:spPr bwMode="auto">
            <a:xfrm rot="5400000">
              <a:off x="6103820" y="986703"/>
              <a:ext cx="1619277" cy="3962145"/>
            </a:xfrm>
            <a:prstGeom prst="bracketPair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667CEC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270" lIns="648000" rtlCol="0" anchor="t"/>
            <a:lstStyle/>
            <a:p>
              <a:pPr marL="342900" indent="-273050" algn="l">
                <a:spcBef>
                  <a:spcPts val="0"/>
                </a:spcBef>
                <a:spcAft>
                  <a:spcPts val="600"/>
                </a:spcAft>
                <a:buClr>
                  <a:srgbClr val="536FFF"/>
                </a:buClr>
                <a:buFont typeface="나눔고딕" panose="020D0604000000000000" pitchFamily="50" charset="-127"/>
                <a:buChar char="⇢"/>
              </a:pPr>
              <a:r>
                <a:rPr lang="en-US" altLang="ko-KR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8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개의 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UART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포트를 사용할 때 선택할 수 있는 핀을 녹색으로 표시함</a:t>
              </a:r>
            </a:p>
          </p:txBody>
        </p:sp>
        <p:sp>
          <p:nvSpPr>
            <p:cNvPr id="16" name="순서도: 문서 15">
              <a:extLst>
                <a:ext uri="{FF2B5EF4-FFF2-40B4-BE49-F238E27FC236}">
                  <a16:creationId xmlns:a16="http://schemas.microsoft.com/office/drawing/2014/main" id="{76DA362E-F7F1-47E2-98B5-0493B5A3F7BB}"/>
                </a:ext>
              </a:extLst>
            </p:cNvPr>
            <p:cNvSpPr/>
            <p:nvPr/>
          </p:nvSpPr>
          <p:spPr bwMode="auto">
            <a:xfrm>
              <a:off x="4932363" y="2158134"/>
              <a:ext cx="3960812" cy="519051"/>
            </a:xfrm>
            <a:prstGeom prst="flowChartDocument">
              <a:avLst/>
            </a:prstGeom>
            <a:solidFill>
              <a:srgbClr val="667CEC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lvl="0" latinLnBrk="0">
                <a:buClr>
                  <a:prstClr val="black">
                    <a:lumMod val="75000"/>
                    <a:lumOff val="25000"/>
                  </a:prstClr>
                </a:buClr>
              </a:pPr>
              <a:r>
                <a:rPr lang="en-US" altLang="ko-KR" sz="1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UART</a:t>
              </a:r>
              <a:r>
                <a:rPr lang="ko-KR" altLang="en-US" sz="1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포트 사용 핀</a:t>
              </a:r>
            </a:p>
          </p:txBody>
        </p:sp>
      </p:grpSp>
      <p:pic>
        <p:nvPicPr>
          <p:cNvPr id="17" name="그림 16" descr="전자기기, 회로, 사진, 앉아있는이(가) 표시된 사진&#10;&#10;자동 생성된 설명">
            <a:extLst>
              <a:ext uri="{FF2B5EF4-FFF2-40B4-BE49-F238E27FC236}">
                <a16:creationId xmlns:a16="http://schemas.microsoft.com/office/drawing/2014/main" id="{903C488F-30D1-490E-9F0E-05C504F9A7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000" y="2052000"/>
            <a:ext cx="2831629" cy="282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552D811-25D2-4BCF-8004-0BD962E0347E}"/>
              </a:ext>
            </a:extLst>
          </p:cNvPr>
          <p:cNvSpPr txBox="1"/>
          <p:nvPr/>
        </p:nvSpPr>
        <p:spPr bwMode="auto">
          <a:xfrm>
            <a:off x="2285895" y="3867894"/>
            <a:ext cx="856324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r>
              <a:rPr lang="en-US" altLang="ko-KR" sz="7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STM32F429ZITx</a:t>
            </a:r>
            <a:br>
              <a:rPr lang="en-US" altLang="ko-KR" sz="7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7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LQFP144</a:t>
            </a:r>
            <a:endParaRPr lang="ko-KR" altLang="en-US" sz="7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8008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03320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>
                <a:latin typeface="나눔바른고딕" pitchFamily="50" charset="-127"/>
                <a:ea typeface="나눔바른고딕" pitchFamily="50" charset="-127"/>
              </a:rPr>
              <a:t>Nucleo-F429 </a:t>
            </a:r>
            <a:r>
              <a:rPr lang="ko-KR" altLang="en-US" sz="2200" b="1">
                <a:latin typeface="나눔바른고딕" pitchFamily="50" charset="-127"/>
                <a:ea typeface="나눔바른고딕" pitchFamily="50" charset="-127"/>
              </a:rPr>
              <a:t>보드의 </a:t>
            </a:r>
            <a:r>
              <a:rPr lang="en-US" altLang="ko-KR" sz="2200" b="1"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200" b="1">
                <a:latin typeface="나눔바른고딕" pitchFamily="50" charset="-127"/>
                <a:ea typeface="나눔바른고딕" pitchFamily="50" charset="-127"/>
              </a:rPr>
              <a:t>분석</a:t>
            </a:r>
            <a:endParaRPr lang="ko-KR" altLang="en-US" sz="22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>
                <a:solidFill>
                  <a:schemeClr val="tx1"/>
                </a:solidFill>
              </a:rPr>
              <a:t>Nucleo-F429 </a:t>
            </a:r>
            <a:r>
              <a:rPr lang="ko-KR" altLang="en-US" sz="2000" spc="0">
                <a:solidFill>
                  <a:schemeClr val="tx1"/>
                </a:solidFill>
              </a:rPr>
              <a:t>보드의 </a:t>
            </a:r>
            <a:r>
              <a:rPr lang="en-US" altLang="ko-KR" sz="2000" spc="0">
                <a:solidFill>
                  <a:schemeClr val="tx1"/>
                </a:solidFill>
              </a:rPr>
              <a:t>UART </a:t>
            </a:r>
            <a:r>
              <a:rPr lang="ko-KR" altLang="en-US" sz="2000" spc="0">
                <a:solidFill>
                  <a:schemeClr val="tx1"/>
                </a:solidFill>
              </a:rPr>
              <a:t>연결</a:t>
            </a:r>
            <a:endParaRPr lang="ko-KR" altLang="en-US" sz="2000" spc="0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31" name="순서도: 문서 30">
            <a:extLst>
              <a:ext uri="{FF2B5EF4-FFF2-40B4-BE49-F238E27FC236}">
                <a16:creationId xmlns:a16="http://schemas.microsoft.com/office/drawing/2014/main" id="{FD66C7F2-2924-4533-971F-1FFF04B7051F}"/>
              </a:ext>
            </a:extLst>
          </p:cNvPr>
          <p:cNvSpPr/>
          <p:nvPr/>
        </p:nvSpPr>
        <p:spPr bwMode="auto">
          <a:xfrm>
            <a:off x="547018" y="1554480"/>
            <a:ext cx="8346157" cy="573814"/>
          </a:xfrm>
          <a:prstGeom prst="flowChartDocument">
            <a:avLst/>
          </a:prstGeom>
          <a:solidFill>
            <a:srgbClr val="E48E1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lvl="0" latinLnBrk="0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Nucleo-F429 </a:t>
            </a:r>
            <a:r>
              <a:rPr lang="ko-KR" altLang="en-US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보드</a:t>
            </a: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1925438-E4E2-4671-9B26-5958D0F0BF08}"/>
              </a:ext>
            </a:extLst>
          </p:cNvPr>
          <p:cNvSpPr/>
          <p:nvPr/>
        </p:nvSpPr>
        <p:spPr bwMode="auto">
          <a:xfrm>
            <a:off x="682991" y="2296126"/>
            <a:ext cx="3803410" cy="572699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ST-Link </a:t>
            </a:r>
            <a:r>
              <a:rPr lang="ko-KR" altLang="en-US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2AD1402-66F0-49E8-ABF1-EF566C6BD934}"/>
              </a:ext>
            </a:extLst>
          </p:cNvPr>
          <p:cNvSpPr/>
          <p:nvPr/>
        </p:nvSpPr>
        <p:spPr bwMode="auto">
          <a:xfrm>
            <a:off x="4947603" y="2300680"/>
            <a:ext cx="3803410" cy="572699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MCU </a:t>
            </a:r>
            <a:r>
              <a:rPr lang="ko-KR" altLang="en-US" sz="18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파트</a:t>
            </a:r>
            <a:endParaRPr lang="ko-KR" altLang="en-US" sz="1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양쪽 대괄호 34">
            <a:extLst>
              <a:ext uri="{FF2B5EF4-FFF2-40B4-BE49-F238E27FC236}">
                <a16:creationId xmlns:a16="http://schemas.microsoft.com/office/drawing/2014/main" id="{3AEAF8A3-03E1-4851-B147-C80167AD4968}"/>
              </a:ext>
            </a:extLst>
          </p:cNvPr>
          <p:cNvSpPr/>
          <p:nvPr/>
        </p:nvSpPr>
        <p:spPr>
          <a:xfrm>
            <a:off x="682991" y="2937405"/>
            <a:ext cx="3889009" cy="584775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STM32F103</a:t>
            </a:r>
            <a:r>
              <a:rPr lang="ko-KR" altLang="en-US" sz="16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16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USB </a:t>
            </a:r>
            <a:r>
              <a:rPr lang="ko-KR" altLang="en-US" sz="16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인터페이스로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연결됨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75B68F0-B0BA-40E2-AFA0-C71D980F20AD}"/>
              </a:ext>
            </a:extLst>
          </p:cNvPr>
          <p:cNvCxnSpPr/>
          <p:nvPr/>
        </p:nvCxnSpPr>
        <p:spPr>
          <a:xfrm>
            <a:off x="4717002" y="2372688"/>
            <a:ext cx="0" cy="172819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양쪽 대괄호 37">
            <a:extLst>
              <a:ext uri="{FF2B5EF4-FFF2-40B4-BE49-F238E27FC236}">
                <a16:creationId xmlns:a16="http://schemas.microsoft.com/office/drawing/2014/main" id="{7503AA70-45CB-4554-AA6D-DB8C3638B86D}"/>
              </a:ext>
            </a:extLst>
          </p:cNvPr>
          <p:cNvSpPr/>
          <p:nvPr/>
        </p:nvSpPr>
        <p:spPr>
          <a:xfrm>
            <a:off x="4947603" y="2937405"/>
            <a:ext cx="4330445" cy="1077218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STM32F429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USART3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인터페이스를 사용하여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STLK_TX, STLK_RX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라는 이름의 </a:t>
            </a:r>
            <a:r>
              <a:rPr lang="ko-KR" altLang="en-US" sz="16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라인으로 </a:t>
            </a:r>
            <a:r>
              <a:rPr lang="en-US" altLang="ko-KR" sz="16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ST-Link </a:t>
            </a:r>
            <a:r>
              <a:rPr lang="ko-KR" altLang="en-US" sz="16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파트의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STM32F103</a:t>
            </a:r>
            <a:r>
              <a:rPr lang="ko-KR" altLang="en-US" sz="16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6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UART </a:t>
            </a:r>
            <a:r>
              <a:rPr lang="ko-KR" altLang="en-US" sz="16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인터페이스로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</a:p>
        </p:txBody>
      </p:sp>
    </p:spTree>
    <p:extLst>
      <p:ext uri="{BB962C8B-B14F-4D97-AF65-F5344CB8AC3E}">
        <p14:creationId xmlns:p14="http://schemas.microsoft.com/office/powerpoint/2010/main" val="946830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03320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>
                <a:latin typeface="나눔바른고딕" pitchFamily="50" charset="-127"/>
                <a:ea typeface="나눔바른고딕" pitchFamily="50" charset="-127"/>
              </a:rPr>
              <a:t>Nucleo-F429 </a:t>
            </a:r>
            <a:r>
              <a:rPr lang="ko-KR" altLang="en-US" sz="2200" b="1">
                <a:latin typeface="나눔바른고딕" pitchFamily="50" charset="-127"/>
                <a:ea typeface="나눔바른고딕" pitchFamily="50" charset="-127"/>
              </a:rPr>
              <a:t>보드의 </a:t>
            </a:r>
            <a:r>
              <a:rPr lang="en-US" altLang="ko-KR" sz="2200" b="1"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200" b="1">
                <a:latin typeface="나눔바른고딕" pitchFamily="50" charset="-127"/>
                <a:ea typeface="나눔바른고딕" pitchFamily="50" charset="-127"/>
              </a:rPr>
              <a:t>분석</a:t>
            </a:r>
            <a:endParaRPr lang="ko-KR" altLang="en-US" sz="22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>
                <a:solidFill>
                  <a:schemeClr val="tx1"/>
                </a:solidFill>
              </a:rPr>
              <a:t>Nucleo-F429 </a:t>
            </a:r>
            <a:r>
              <a:rPr lang="ko-KR" altLang="en-US" sz="2000" spc="0">
                <a:solidFill>
                  <a:schemeClr val="tx1"/>
                </a:solidFill>
              </a:rPr>
              <a:t>보드의 </a:t>
            </a:r>
            <a:r>
              <a:rPr lang="en-US" altLang="ko-KR" sz="2000" spc="0">
                <a:solidFill>
                  <a:schemeClr val="tx1"/>
                </a:solidFill>
              </a:rPr>
              <a:t>UART </a:t>
            </a:r>
            <a:r>
              <a:rPr lang="ko-KR" altLang="en-US" sz="2000" spc="0">
                <a:solidFill>
                  <a:schemeClr val="tx1"/>
                </a:solidFill>
              </a:rPr>
              <a:t>연결</a:t>
            </a:r>
            <a:endParaRPr lang="ko-KR" altLang="en-US" sz="2000" spc="0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4" name="모서리가 둥근 직사각형 12">
            <a:extLst>
              <a:ext uri="{FF2B5EF4-FFF2-40B4-BE49-F238E27FC236}">
                <a16:creationId xmlns:a16="http://schemas.microsoft.com/office/drawing/2014/main" id="{9B47BDC5-683D-450E-8216-BF4214F882EF}"/>
              </a:ext>
            </a:extLst>
          </p:cNvPr>
          <p:cNvSpPr/>
          <p:nvPr/>
        </p:nvSpPr>
        <p:spPr bwMode="auto">
          <a:xfrm>
            <a:off x="817990" y="2607814"/>
            <a:ext cx="8075129" cy="540000"/>
          </a:xfrm>
          <a:prstGeom prst="rightBracket">
            <a:avLst>
              <a:gd name="adj" fmla="val 0"/>
            </a:avLst>
          </a:prstGeom>
          <a:solidFill>
            <a:srgbClr val="FF5F9E">
              <a:alpha val="12000"/>
            </a:srgbClr>
          </a:solidFill>
          <a:ln w="12700">
            <a:solidFill>
              <a:srgbClr val="FF3399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endParaRPr lang="ko-KR" altLang="en-US" sz="1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모서리가 둥근 직사각형 13">
            <a:extLst>
              <a:ext uri="{FF2B5EF4-FFF2-40B4-BE49-F238E27FC236}">
                <a16:creationId xmlns:a16="http://schemas.microsoft.com/office/drawing/2014/main" id="{BEF66096-761B-4E42-B254-07C16CD89B9B}"/>
              </a:ext>
            </a:extLst>
          </p:cNvPr>
          <p:cNvSpPr/>
          <p:nvPr/>
        </p:nvSpPr>
        <p:spPr bwMode="auto">
          <a:xfrm>
            <a:off x="547019" y="2607814"/>
            <a:ext cx="540000" cy="540000"/>
          </a:xfrm>
          <a:prstGeom prst="roundRect">
            <a:avLst>
              <a:gd name="adj" fmla="val 50000"/>
            </a:avLst>
          </a:prstGeom>
          <a:solidFill>
            <a:srgbClr val="EE70A3"/>
          </a:solidFill>
          <a:ln w="25400">
            <a:solidFill>
              <a:schemeClr val="bg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CA15A1-7A9A-4B2B-A8DB-298690EA6EF8}"/>
              </a:ext>
            </a:extLst>
          </p:cNvPr>
          <p:cNvSpPr/>
          <p:nvPr/>
        </p:nvSpPr>
        <p:spPr>
          <a:xfrm>
            <a:off x="1077378" y="2708537"/>
            <a:ext cx="768030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STM32F429</a:t>
            </a:r>
            <a:r>
              <a:rPr lang="ko-KR" altLang="en-US" sz="1500" b="1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500" b="1">
                <a:latin typeface="나눔고딕" panose="020D0604000000000000" pitchFamily="50" charset="-127"/>
                <a:ea typeface="나눔고딕" panose="020D0604000000000000" pitchFamily="50" charset="-127"/>
              </a:rPr>
              <a:t>UART </a:t>
            </a:r>
            <a:r>
              <a:rPr lang="ko-KR" altLang="en-US" sz="1500" b="1"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STM32F103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USB 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데이터로 변환하여 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넘겨주는 구조</a:t>
            </a:r>
          </a:p>
        </p:txBody>
      </p:sp>
    </p:spTree>
    <p:extLst>
      <p:ext uri="{BB962C8B-B14F-4D97-AF65-F5344CB8AC3E}">
        <p14:creationId xmlns:p14="http://schemas.microsoft.com/office/powerpoint/2010/main" val="2790407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03320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>
                <a:latin typeface="나눔바른고딕" pitchFamily="50" charset="-127"/>
                <a:ea typeface="나눔바른고딕" pitchFamily="50" charset="-127"/>
              </a:rPr>
              <a:t>Nucleo-F429 </a:t>
            </a:r>
            <a:r>
              <a:rPr lang="ko-KR" altLang="en-US" sz="2200" b="1">
                <a:latin typeface="나눔바른고딕" pitchFamily="50" charset="-127"/>
                <a:ea typeface="나눔바른고딕" pitchFamily="50" charset="-127"/>
              </a:rPr>
              <a:t>보드의 </a:t>
            </a:r>
            <a:r>
              <a:rPr lang="en-US" altLang="ko-KR" sz="2200" b="1"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200" b="1">
                <a:latin typeface="나눔바른고딕" pitchFamily="50" charset="-127"/>
                <a:ea typeface="나눔바른고딕" pitchFamily="50" charset="-127"/>
              </a:rPr>
              <a:t>분석</a:t>
            </a:r>
            <a:endParaRPr lang="ko-KR" altLang="en-US" sz="22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>
                <a:solidFill>
                  <a:schemeClr val="tx1"/>
                </a:solidFill>
              </a:rPr>
              <a:t>Nucleo-F429 </a:t>
            </a:r>
            <a:r>
              <a:rPr lang="ko-KR" altLang="en-US" sz="2000" spc="0">
                <a:solidFill>
                  <a:schemeClr val="tx1"/>
                </a:solidFill>
              </a:rPr>
              <a:t>보드의 </a:t>
            </a:r>
            <a:r>
              <a:rPr lang="en-US" altLang="ko-KR" sz="2000" spc="0">
                <a:solidFill>
                  <a:schemeClr val="tx1"/>
                </a:solidFill>
              </a:rPr>
              <a:t>UART </a:t>
            </a:r>
            <a:r>
              <a:rPr lang="ko-KR" altLang="en-US" sz="2000" spc="0">
                <a:solidFill>
                  <a:schemeClr val="tx1"/>
                </a:solidFill>
              </a:rPr>
              <a:t>연결</a:t>
            </a:r>
            <a:endParaRPr lang="ko-KR" altLang="en-US" sz="2000" spc="0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418775" y="2304446"/>
            <a:ext cx="8501743" cy="2067504"/>
            <a:chOff x="301284" y="2750549"/>
            <a:chExt cx="8501743" cy="2067504"/>
          </a:xfrm>
        </p:grpSpPr>
        <p:sp>
          <p:nvSpPr>
            <p:cNvPr id="18" name="직사각형 17"/>
            <p:cNvSpPr/>
            <p:nvPr/>
          </p:nvSpPr>
          <p:spPr>
            <a:xfrm>
              <a:off x="3662421" y="3119881"/>
              <a:ext cx="1968759" cy="1698172"/>
            </a:xfrm>
            <a:prstGeom prst="rect">
              <a:avLst/>
            </a:prstGeom>
            <a:solidFill>
              <a:srgbClr val="667CE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U2 STM32F103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01284" y="3119881"/>
              <a:ext cx="1968759" cy="1698172"/>
            </a:xfrm>
            <a:prstGeom prst="rect">
              <a:avLst/>
            </a:prstGeom>
            <a:solidFill>
              <a:srgbClr val="667CE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U8 STM32F429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>
              <a:off x="2270043" y="3695269"/>
              <a:ext cx="1392378" cy="0"/>
            </a:xfrm>
            <a:prstGeom prst="straightConnector1">
              <a:avLst/>
            </a:prstGeom>
            <a:noFill/>
            <a:ln w="349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2394451" y="3325937"/>
              <a:ext cx="1169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latinLnBrk="1"/>
              <a:r>
                <a:rPr lang="en-US" altLang="ko-KR" sz="1800" b="1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STLK_TX</a:t>
              </a:r>
              <a:endParaRPr lang="ko-KR" altLang="en-US" sz="18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394451" y="3968967"/>
              <a:ext cx="1169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latinLnBrk="1"/>
              <a:r>
                <a:rPr lang="en-US" altLang="ko-KR" sz="1800" b="1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STLK_RX</a:t>
              </a:r>
              <a:endParaRPr lang="ko-KR" altLang="en-US" sz="18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 flipH="1">
              <a:off x="2270043" y="4454159"/>
              <a:ext cx="1392378" cy="0"/>
            </a:xfrm>
            <a:prstGeom prst="straightConnector1">
              <a:avLst/>
            </a:prstGeom>
            <a:noFill/>
            <a:ln w="349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1260782" y="4226952"/>
              <a:ext cx="11694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latinLnBrk="1"/>
              <a:r>
                <a:rPr lang="en-US" altLang="ko-KR" sz="1600" b="1" dirty="0">
                  <a:solidFill>
                    <a:srgbClr val="FFC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USART3</a:t>
              </a:r>
              <a:endParaRPr lang="ko-KR" altLang="en-US" sz="16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>
              <a:off x="5664831" y="4417273"/>
              <a:ext cx="1169437" cy="0"/>
            </a:xfrm>
            <a:prstGeom prst="straightConnector1">
              <a:avLst/>
            </a:prstGeom>
            <a:noFill/>
            <a:ln w="34925" cap="flat" cmpd="sng" algn="ctr">
              <a:solidFill>
                <a:sysClr val="windowText" lastClr="000000"/>
              </a:solidFill>
              <a:prstDash val="solid"/>
              <a:headEnd type="triangle"/>
              <a:tailEnd type="triangle"/>
            </a:ln>
            <a:effectLst/>
          </p:spPr>
        </p:cxnSp>
        <p:sp>
          <p:nvSpPr>
            <p:cNvPr id="26" name="직사각형 25"/>
            <p:cNvSpPr/>
            <p:nvPr/>
          </p:nvSpPr>
          <p:spPr>
            <a:xfrm>
              <a:off x="6834268" y="3119881"/>
              <a:ext cx="1968759" cy="1698172"/>
            </a:xfrm>
            <a:prstGeom prst="rect">
              <a:avLst/>
            </a:prstGeom>
            <a:solidFill>
              <a:srgbClr val="667CE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Host PC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20342" y="2750549"/>
              <a:ext cx="881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latinLnBrk="1"/>
              <a:r>
                <a:rPr lang="en-US" altLang="ko-KR" sz="1800" b="1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USB</a:t>
              </a:r>
              <a:endParaRPr lang="ko-KR" altLang="en-US" sz="18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03742" y="2867574"/>
              <a:ext cx="881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latinLnBrk="1"/>
              <a:r>
                <a:rPr lang="en-US" altLang="ko-KR" sz="1800" b="1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UART</a:t>
              </a:r>
              <a:endParaRPr lang="ko-KR" altLang="en-US" sz="18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70377" y="4153633"/>
              <a:ext cx="1494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latinLnBrk="1"/>
              <a:r>
                <a:rPr lang="en-US" altLang="ko-KR" sz="1600" b="1" dirty="0">
                  <a:solidFill>
                    <a:srgbClr val="FFC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USB to UART</a:t>
              </a:r>
              <a:endParaRPr lang="ko-KR" altLang="en-US" sz="16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1" name="육각형 30">
            <a:extLst>
              <a:ext uri="{FF2B5EF4-FFF2-40B4-BE49-F238E27FC236}">
                <a16:creationId xmlns:a16="http://schemas.microsoft.com/office/drawing/2014/main" id="{574CDAA9-43CE-4903-9AFF-E087397F6B4F}"/>
              </a:ext>
            </a:extLst>
          </p:cNvPr>
          <p:cNvSpPr/>
          <p:nvPr/>
        </p:nvSpPr>
        <p:spPr>
          <a:xfrm>
            <a:off x="2113337" y="1574029"/>
            <a:ext cx="5050951" cy="377116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0" tIns="0" rIns="0" bIns="0" anchor="ctr">
            <a:noAutofit/>
          </a:bodyPr>
          <a:lstStyle/>
          <a:p>
            <a:pPr marL="0" lvl="3" eaLnBrk="0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6FFF"/>
              </a:buClr>
            </a:pPr>
            <a:r>
              <a:rPr lang="en-US" altLang="ko-KR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Nucleo-F429 </a:t>
            </a:r>
            <a:r>
              <a:rPr lang="ko-KR" altLang="en-US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보드의 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UART 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</a:p>
        </p:txBody>
      </p:sp>
    </p:spTree>
    <p:extLst>
      <p:ext uri="{BB962C8B-B14F-4D97-AF65-F5344CB8AC3E}">
        <p14:creationId xmlns:p14="http://schemas.microsoft.com/office/powerpoint/2010/main" val="1768929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03320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>
                <a:latin typeface="나눔바른고딕" pitchFamily="50" charset="-127"/>
                <a:ea typeface="나눔바른고딕" pitchFamily="50" charset="-127"/>
              </a:rPr>
              <a:t>Nucleo-F429 </a:t>
            </a:r>
            <a:r>
              <a:rPr lang="ko-KR" altLang="en-US" sz="2200" b="1">
                <a:latin typeface="나눔바른고딕" pitchFamily="50" charset="-127"/>
                <a:ea typeface="나눔바른고딕" pitchFamily="50" charset="-127"/>
              </a:rPr>
              <a:t>보드의 </a:t>
            </a:r>
            <a:r>
              <a:rPr lang="en-US" altLang="ko-KR" sz="2200" b="1"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200" b="1">
                <a:latin typeface="나눔바른고딕" pitchFamily="50" charset="-127"/>
                <a:ea typeface="나눔바른고딕" pitchFamily="50" charset="-127"/>
              </a:rPr>
              <a:t>분석</a:t>
            </a:r>
            <a:endParaRPr lang="ko-KR" altLang="en-US" sz="22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>
                <a:solidFill>
                  <a:schemeClr val="tx1"/>
                </a:solidFill>
              </a:rPr>
              <a:t>Nucleo-F429 </a:t>
            </a:r>
            <a:r>
              <a:rPr lang="ko-KR" altLang="en-US" sz="2000" spc="0">
                <a:solidFill>
                  <a:schemeClr val="tx1"/>
                </a:solidFill>
              </a:rPr>
              <a:t>보드의 </a:t>
            </a:r>
            <a:r>
              <a:rPr lang="en-US" altLang="ko-KR" sz="2000" spc="0" dirty="0">
                <a:solidFill>
                  <a:schemeClr val="tx1"/>
                </a:solidFill>
              </a:rPr>
              <a:t>UART </a:t>
            </a:r>
            <a:r>
              <a:rPr lang="ko-KR" altLang="en-US" sz="2000" spc="0" dirty="0">
                <a:solidFill>
                  <a:schemeClr val="tx1"/>
                </a:solidFill>
              </a:rPr>
              <a:t>회로도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35" y="1772426"/>
            <a:ext cx="4618679" cy="3181201"/>
          </a:xfrm>
          <a:prstGeom prst="rect">
            <a:avLst/>
          </a:prstGeom>
        </p:spPr>
      </p:pic>
      <p:sp>
        <p:nvSpPr>
          <p:cNvPr id="35" name="육각형 34">
            <a:extLst>
              <a:ext uri="{FF2B5EF4-FFF2-40B4-BE49-F238E27FC236}">
                <a16:creationId xmlns:a16="http://schemas.microsoft.com/office/drawing/2014/main" id="{574CDAA9-43CE-4903-9AFF-E087397F6B4F}"/>
              </a:ext>
            </a:extLst>
          </p:cNvPr>
          <p:cNvSpPr/>
          <p:nvPr/>
        </p:nvSpPr>
        <p:spPr>
          <a:xfrm>
            <a:off x="425980" y="1574029"/>
            <a:ext cx="5050951" cy="377116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0" tIns="0" rIns="0" bIns="0" anchor="ctr">
            <a:noAutofit/>
          </a:bodyPr>
          <a:lstStyle/>
          <a:p>
            <a:pPr marL="0" lvl="3" eaLnBrk="0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6FFF"/>
              </a:buClr>
            </a:pPr>
            <a:r>
              <a:rPr lang="en-US" altLang="ko-KR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ST-Link </a:t>
            </a:r>
            <a:r>
              <a:rPr lang="ko-KR" altLang="en-US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파트의 </a:t>
            </a:r>
            <a:r>
              <a:rPr lang="en-US" altLang="ko-KR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UART </a:t>
            </a:r>
            <a:r>
              <a:rPr lang="ko-KR" altLang="en-US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회로도</a:t>
            </a: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오각형 1"/>
          <p:cNvSpPr/>
          <p:nvPr/>
        </p:nvSpPr>
        <p:spPr bwMode="auto">
          <a:xfrm>
            <a:off x="611560" y="4601712"/>
            <a:ext cx="1376675" cy="297554"/>
          </a:xfrm>
          <a:prstGeom prst="homePlate">
            <a:avLst/>
          </a:prstGeom>
          <a:solidFill>
            <a:srgbClr val="FFC000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/>
            <a:r>
              <a:rPr lang="en-US" altLang="ko-KR" sz="14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STLK_RX</a:t>
            </a:r>
            <a:endParaRPr lang="ko-KR" altLang="en-US" sz="1400" b="1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오각형 38"/>
          <p:cNvSpPr/>
          <p:nvPr/>
        </p:nvSpPr>
        <p:spPr bwMode="auto">
          <a:xfrm rot="10800000">
            <a:off x="590778" y="4247897"/>
            <a:ext cx="1376675" cy="297554"/>
          </a:xfrm>
          <a:prstGeom prst="homePlate">
            <a:avLst/>
          </a:prstGeom>
          <a:solidFill>
            <a:srgbClr val="FFC000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/>
            <a:endParaRPr lang="ko-KR" altLang="en-US" sz="1600" b="1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75477" y="4227934"/>
            <a:ext cx="8980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/>
            <a:r>
              <a:rPr lang="en-US" altLang="ko-KR" sz="14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STLK_TX</a:t>
            </a:r>
            <a:endParaRPr lang="ko-KR" altLang="en-US" sz="1400" b="1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506337" y="4206333"/>
            <a:ext cx="1543407" cy="720304"/>
          </a:xfrm>
          <a:prstGeom prst="rect">
            <a:avLst/>
          </a:prstGeom>
          <a:noFill/>
          <a:ln w="28575">
            <a:solidFill>
              <a:srgbClr val="C0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4B266B4-3550-42CD-9307-B892F67EDEB5}"/>
              </a:ext>
            </a:extLst>
          </p:cNvPr>
          <p:cNvGrpSpPr/>
          <p:nvPr/>
        </p:nvGrpSpPr>
        <p:grpSpPr>
          <a:xfrm>
            <a:off x="5676899" y="2161389"/>
            <a:ext cx="3217631" cy="2182798"/>
            <a:chOff x="4932363" y="1308204"/>
            <a:chExt cx="3962168" cy="2182798"/>
          </a:xfrm>
        </p:grpSpPr>
        <p:sp>
          <p:nvSpPr>
            <p:cNvPr id="49" name="양쪽 대괄호 48">
              <a:extLst>
                <a:ext uri="{FF2B5EF4-FFF2-40B4-BE49-F238E27FC236}">
                  <a16:creationId xmlns:a16="http://schemas.microsoft.com/office/drawing/2014/main" id="{E060121A-F82F-49FE-871D-5E0C3747EE8B}"/>
                </a:ext>
              </a:extLst>
            </p:cNvPr>
            <p:cNvSpPr/>
            <p:nvPr/>
          </p:nvSpPr>
          <p:spPr bwMode="auto">
            <a:xfrm rot="5400000">
              <a:off x="5822061" y="418532"/>
              <a:ext cx="2182795" cy="3962145"/>
            </a:xfrm>
            <a:prstGeom prst="bracketPair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E48E1C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270" lIns="648000" rtlCol="0" anchor="t"/>
            <a:lstStyle/>
            <a:p>
              <a:pPr marL="342900" indent="-273050" algn="l">
                <a:spcBef>
                  <a:spcPts val="0"/>
                </a:spcBef>
                <a:spcAft>
                  <a:spcPts val="600"/>
                </a:spcAft>
                <a:buClr>
                  <a:srgbClr val="536FFF"/>
                </a:buClr>
                <a:buFont typeface="나눔고딕" panose="020D0604000000000000" pitchFamily="50" charset="-127"/>
                <a:buChar char="⇢"/>
              </a:pPr>
              <a:r>
                <a:rPr lang="en-US" altLang="ko-KR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U2 STM32F103CBT6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 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STLK_RX, SLTK_TX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라는 이름으로 연결되어 있음</a:t>
              </a:r>
              <a:endPara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" name="순서도: 문서 49">
              <a:extLst>
                <a:ext uri="{FF2B5EF4-FFF2-40B4-BE49-F238E27FC236}">
                  <a16:creationId xmlns:a16="http://schemas.microsoft.com/office/drawing/2014/main" id="{A9EB0AB1-5996-456A-B8E5-B162992E34DF}"/>
                </a:ext>
              </a:extLst>
            </p:cNvPr>
            <p:cNvSpPr/>
            <p:nvPr/>
          </p:nvSpPr>
          <p:spPr bwMode="auto">
            <a:xfrm>
              <a:off x="4932363" y="1308204"/>
              <a:ext cx="3960812" cy="519051"/>
            </a:xfrm>
            <a:prstGeom prst="flowChartDocument">
              <a:avLst/>
            </a:prstGeom>
            <a:solidFill>
              <a:srgbClr val="E48E1C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lvl="0" latinLnBrk="0">
                <a:buClr>
                  <a:prstClr val="black">
                    <a:lumMod val="75000"/>
                    <a:lumOff val="25000"/>
                  </a:prstClr>
                </a:buClr>
              </a:pPr>
              <a:r>
                <a:rPr lang="en-US" altLang="ko-KR" sz="18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ST-Link </a:t>
              </a:r>
              <a:r>
                <a:rPr lang="ko-KR" altLang="en-US" sz="18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파트</a:t>
              </a:r>
              <a:endPara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5421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03320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>
                <a:latin typeface="나눔바른고딕" pitchFamily="50" charset="-127"/>
                <a:ea typeface="나눔바른고딕" pitchFamily="50" charset="-127"/>
              </a:rPr>
              <a:t>Nucleo-F429 </a:t>
            </a:r>
            <a:r>
              <a:rPr lang="ko-KR" altLang="en-US" sz="2200" b="1">
                <a:latin typeface="나눔바른고딕" pitchFamily="50" charset="-127"/>
                <a:ea typeface="나눔바른고딕" pitchFamily="50" charset="-127"/>
              </a:rPr>
              <a:t>보드의 </a:t>
            </a:r>
            <a:r>
              <a:rPr lang="en-US" altLang="ko-KR" sz="2200" b="1"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200" b="1">
                <a:latin typeface="나눔바른고딕" pitchFamily="50" charset="-127"/>
                <a:ea typeface="나눔바른고딕" pitchFamily="50" charset="-127"/>
              </a:rPr>
              <a:t>분석</a:t>
            </a:r>
            <a:endParaRPr lang="ko-KR" altLang="en-US" sz="22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>
                <a:solidFill>
                  <a:schemeClr val="tx1"/>
                </a:solidFill>
              </a:rPr>
              <a:t>Nucleo-F429 </a:t>
            </a:r>
            <a:r>
              <a:rPr lang="ko-KR" altLang="en-US" sz="2000" spc="0">
                <a:solidFill>
                  <a:schemeClr val="tx1"/>
                </a:solidFill>
              </a:rPr>
              <a:t>보드의 </a:t>
            </a:r>
            <a:r>
              <a:rPr lang="en-US" altLang="ko-KR" sz="2000" spc="0" dirty="0">
                <a:solidFill>
                  <a:schemeClr val="tx1"/>
                </a:solidFill>
              </a:rPr>
              <a:t>UART </a:t>
            </a:r>
            <a:r>
              <a:rPr lang="ko-KR" altLang="en-US" sz="2000" spc="0" dirty="0">
                <a:solidFill>
                  <a:schemeClr val="tx1"/>
                </a:solidFill>
              </a:rPr>
              <a:t>회로도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35" name="육각형 34">
            <a:extLst>
              <a:ext uri="{FF2B5EF4-FFF2-40B4-BE49-F238E27FC236}">
                <a16:creationId xmlns:a16="http://schemas.microsoft.com/office/drawing/2014/main" id="{574CDAA9-43CE-4903-9AFF-E087397F6B4F}"/>
              </a:ext>
            </a:extLst>
          </p:cNvPr>
          <p:cNvSpPr/>
          <p:nvPr/>
        </p:nvSpPr>
        <p:spPr>
          <a:xfrm>
            <a:off x="425980" y="1574029"/>
            <a:ext cx="5050951" cy="377116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0" tIns="0" rIns="0" bIns="0" anchor="ctr">
            <a:noAutofit/>
          </a:bodyPr>
          <a:lstStyle/>
          <a:p>
            <a:pPr marL="0" lvl="3" eaLnBrk="0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6FFF"/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MCU</a:t>
            </a:r>
            <a:r>
              <a:rPr lang="ko-KR" altLang="en-US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파트의 </a:t>
            </a:r>
            <a:r>
              <a:rPr lang="en-US" altLang="ko-KR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UART </a:t>
            </a:r>
            <a:r>
              <a:rPr lang="ko-KR" altLang="en-US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회로도</a:t>
            </a: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997" y="2163980"/>
            <a:ext cx="4729923" cy="2712624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385393" y="3540636"/>
            <a:ext cx="1543407" cy="720304"/>
            <a:chOff x="506337" y="4206333"/>
            <a:chExt cx="1543407" cy="720304"/>
          </a:xfrm>
        </p:grpSpPr>
        <p:sp>
          <p:nvSpPr>
            <p:cNvPr id="13" name="직사각형 12"/>
            <p:cNvSpPr/>
            <p:nvPr/>
          </p:nvSpPr>
          <p:spPr bwMode="auto">
            <a:xfrm>
              <a:off x="506337" y="4206333"/>
              <a:ext cx="1543407" cy="7203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오각형 1"/>
            <p:cNvSpPr/>
            <p:nvPr/>
          </p:nvSpPr>
          <p:spPr bwMode="auto">
            <a:xfrm>
              <a:off x="611560" y="4601712"/>
              <a:ext cx="1376675" cy="297554"/>
            </a:xfrm>
            <a:prstGeom prst="homePlate">
              <a:avLst/>
            </a:prstGeom>
            <a:solidFill>
              <a:srgbClr val="FFC000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/>
              <a:r>
                <a:rPr lang="en-US" altLang="ko-KR" sz="14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STLK_TX</a:t>
              </a:r>
              <a:endParaRPr lang="ko-KR" altLang="en-US" sz="14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9" name="오각형 38"/>
            <p:cNvSpPr/>
            <p:nvPr/>
          </p:nvSpPr>
          <p:spPr bwMode="auto">
            <a:xfrm rot="10800000">
              <a:off x="590778" y="4247897"/>
              <a:ext cx="1376675" cy="297554"/>
            </a:xfrm>
            <a:prstGeom prst="homePlate">
              <a:avLst/>
            </a:prstGeom>
            <a:solidFill>
              <a:srgbClr val="FFC000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/>
              <a:endParaRPr lang="ko-KR" altLang="en-US" sz="16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868264" y="4227934"/>
              <a:ext cx="91242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/>
              <a:r>
                <a:rPr lang="en-US" altLang="ko-KR" sz="14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STLK_RX</a:t>
              </a:r>
              <a:endParaRPr lang="ko-KR" altLang="en-US" sz="14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4B266B4-3550-42CD-9307-B892F67EDEB5}"/>
              </a:ext>
            </a:extLst>
          </p:cNvPr>
          <p:cNvGrpSpPr/>
          <p:nvPr/>
        </p:nvGrpSpPr>
        <p:grpSpPr>
          <a:xfrm>
            <a:off x="5676899" y="2161389"/>
            <a:ext cx="3217631" cy="2182798"/>
            <a:chOff x="4932363" y="1308204"/>
            <a:chExt cx="3962168" cy="2182798"/>
          </a:xfrm>
        </p:grpSpPr>
        <p:sp>
          <p:nvSpPr>
            <p:cNvPr id="17" name="양쪽 대괄호 16">
              <a:extLst>
                <a:ext uri="{FF2B5EF4-FFF2-40B4-BE49-F238E27FC236}">
                  <a16:creationId xmlns:a16="http://schemas.microsoft.com/office/drawing/2014/main" id="{E060121A-F82F-49FE-871D-5E0C3747EE8B}"/>
                </a:ext>
              </a:extLst>
            </p:cNvPr>
            <p:cNvSpPr/>
            <p:nvPr/>
          </p:nvSpPr>
          <p:spPr bwMode="auto">
            <a:xfrm rot="5400000">
              <a:off x="5822061" y="418532"/>
              <a:ext cx="2182795" cy="3962145"/>
            </a:xfrm>
            <a:prstGeom prst="bracketPair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667CEC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270" lIns="648000" rtlCol="0" anchor="t"/>
            <a:lstStyle/>
            <a:p>
              <a:pPr marL="342900" indent="-273050" algn="l">
                <a:spcBef>
                  <a:spcPts val="0"/>
                </a:spcBef>
                <a:spcAft>
                  <a:spcPts val="600"/>
                </a:spcAft>
                <a:buClr>
                  <a:srgbClr val="536FFF"/>
                </a:buClr>
                <a:buFont typeface="나눔고딕" panose="020D0604000000000000" pitchFamily="50" charset="-127"/>
                <a:buChar char="⇢"/>
              </a:pPr>
              <a:r>
                <a:rPr lang="en-US" altLang="ko-KR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U8 STM32F429ZI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 </a:t>
              </a:r>
              <a:br>
                <a:rPr lang="en-US" altLang="ko-KR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STLK_RX, SLTK_TX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라는 이름으로 연결되어 있음</a:t>
              </a:r>
              <a:endPara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순서도: 문서 17">
              <a:extLst>
                <a:ext uri="{FF2B5EF4-FFF2-40B4-BE49-F238E27FC236}">
                  <a16:creationId xmlns:a16="http://schemas.microsoft.com/office/drawing/2014/main" id="{A9EB0AB1-5996-456A-B8E5-B162992E34DF}"/>
                </a:ext>
              </a:extLst>
            </p:cNvPr>
            <p:cNvSpPr/>
            <p:nvPr/>
          </p:nvSpPr>
          <p:spPr bwMode="auto">
            <a:xfrm>
              <a:off x="4932363" y="1308204"/>
              <a:ext cx="3960812" cy="519051"/>
            </a:xfrm>
            <a:prstGeom prst="flowChartDocument">
              <a:avLst/>
            </a:prstGeom>
            <a:solidFill>
              <a:srgbClr val="667CEC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lvl="0" latinLnBrk="0">
                <a:buClr>
                  <a:prstClr val="black">
                    <a:lumMod val="75000"/>
                    <a:lumOff val="25000"/>
                  </a:prstClr>
                </a:buClr>
              </a:pPr>
              <a:r>
                <a:rPr lang="en-US" altLang="ko-KR" sz="18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MCU </a:t>
              </a:r>
              <a:r>
                <a:rPr lang="ko-KR" altLang="en-US" sz="18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파트</a:t>
              </a:r>
              <a:endPara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3852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03320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>
                <a:latin typeface="나눔바른고딕" pitchFamily="50" charset="-127"/>
                <a:ea typeface="나눔바른고딕" pitchFamily="50" charset="-127"/>
              </a:rPr>
              <a:t>Nucleo-F429 </a:t>
            </a:r>
            <a:r>
              <a:rPr lang="ko-KR" altLang="en-US" sz="2200" b="1">
                <a:latin typeface="나눔바른고딕" pitchFamily="50" charset="-127"/>
                <a:ea typeface="나눔바른고딕" pitchFamily="50" charset="-127"/>
              </a:rPr>
              <a:t>보드의 </a:t>
            </a:r>
            <a:r>
              <a:rPr lang="en-US" altLang="ko-KR" sz="2200" b="1"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200" b="1">
                <a:latin typeface="나눔바른고딕" pitchFamily="50" charset="-127"/>
                <a:ea typeface="나눔바른고딕" pitchFamily="50" charset="-127"/>
              </a:rPr>
              <a:t>분석</a:t>
            </a:r>
            <a:endParaRPr lang="ko-KR" altLang="en-US" sz="22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>
                <a:solidFill>
                  <a:schemeClr val="tx1"/>
                </a:solidFill>
              </a:rPr>
              <a:t>Nucleo-F429 </a:t>
            </a:r>
            <a:r>
              <a:rPr lang="ko-KR" altLang="en-US" sz="2000" spc="0">
                <a:solidFill>
                  <a:schemeClr val="tx1"/>
                </a:solidFill>
              </a:rPr>
              <a:t>보드의 </a:t>
            </a:r>
            <a:r>
              <a:rPr lang="en-US" altLang="ko-KR" sz="2000" spc="0" dirty="0">
                <a:solidFill>
                  <a:schemeClr val="tx1"/>
                </a:solidFill>
              </a:rPr>
              <a:t>UART </a:t>
            </a:r>
            <a:r>
              <a:rPr lang="ko-KR" altLang="en-US" sz="2000" spc="0" dirty="0">
                <a:solidFill>
                  <a:schemeClr val="tx1"/>
                </a:solidFill>
              </a:rPr>
              <a:t>회로도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9" name="모서리가 둥근 직사각형 12">
            <a:extLst>
              <a:ext uri="{FF2B5EF4-FFF2-40B4-BE49-F238E27FC236}">
                <a16:creationId xmlns:a16="http://schemas.microsoft.com/office/drawing/2014/main" id="{9B47BDC5-683D-450E-8216-BF4214F882EF}"/>
              </a:ext>
            </a:extLst>
          </p:cNvPr>
          <p:cNvSpPr/>
          <p:nvPr/>
        </p:nvSpPr>
        <p:spPr bwMode="auto">
          <a:xfrm>
            <a:off x="817990" y="2607814"/>
            <a:ext cx="8075129" cy="540000"/>
          </a:xfrm>
          <a:prstGeom prst="rightBracket">
            <a:avLst>
              <a:gd name="adj" fmla="val 0"/>
            </a:avLst>
          </a:prstGeom>
          <a:solidFill>
            <a:srgbClr val="FF5F9E">
              <a:alpha val="12000"/>
            </a:srgbClr>
          </a:solidFill>
          <a:ln w="12700">
            <a:solidFill>
              <a:srgbClr val="FF3399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endParaRPr lang="ko-KR" altLang="en-US" sz="1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모서리가 둥근 직사각형 13">
            <a:extLst>
              <a:ext uri="{FF2B5EF4-FFF2-40B4-BE49-F238E27FC236}">
                <a16:creationId xmlns:a16="http://schemas.microsoft.com/office/drawing/2014/main" id="{BEF66096-761B-4E42-B254-07C16CD89B9B}"/>
              </a:ext>
            </a:extLst>
          </p:cNvPr>
          <p:cNvSpPr/>
          <p:nvPr/>
        </p:nvSpPr>
        <p:spPr bwMode="auto">
          <a:xfrm>
            <a:off x="547019" y="2607814"/>
            <a:ext cx="540000" cy="540000"/>
          </a:xfrm>
          <a:prstGeom prst="roundRect">
            <a:avLst>
              <a:gd name="adj" fmla="val 50000"/>
            </a:avLst>
          </a:prstGeom>
          <a:solidFill>
            <a:srgbClr val="EE70A3"/>
          </a:solidFill>
          <a:ln w="25400">
            <a:solidFill>
              <a:schemeClr val="bg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8CA15A1-7A9A-4B2B-A8DB-298690EA6EF8}"/>
              </a:ext>
            </a:extLst>
          </p:cNvPr>
          <p:cNvSpPr/>
          <p:nvPr/>
        </p:nvSpPr>
        <p:spPr>
          <a:xfrm>
            <a:off x="1077378" y="2708537"/>
            <a:ext cx="768030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STM32F429ZI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PD8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핀은 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USART3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TXD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핀으로 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PD9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핀은 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USART3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RXD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핀으로 사용됨</a:t>
            </a:r>
            <a:endParaRPr lang="en-US" altLang="ko-KR" sz="1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8776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03320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>
                <a:latin typeface="나눔바른고딕" pitchFamily="50" charset="-127"/>
                <a:ea typeface="나눔바른고딕" pitchFamily="50" charset="-127"/>
              </a:rPr>
              <a:t>Nucleo-F429 </a:t>
            </a:r>
            <a:r>
              <a:rPr lang="ko-KR" altLang="en-US" sz="2200" b="1">
                <a:latin typeface="나눔바른고딕" pitchFamily="50" charset="-127"/>
                <a:ea typeface="나눔바른고딕" pitchFamily="50" charset="-127"/>
              </a:rPr>
              <a:t>보드의 </a:t>
            </a:r>
            <a:r>
              <a:rPr lang="en-US" altLang="ko-KR" sz="2200" b="1"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200" b="1">
                <a:latin typeface="나눔바른고딕" pitchFamily="50" charset="-127"/>
                <a:ea typeface="나눔바른고딕" pitchFamily="50" charset="-127"/>
              </a:rPr>
              <a:t>분석</a:t>
            </a:r>
            <a:endParaRPr lang="ko-KR" altLang="en-US" sz="22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>
                <a:solidFill>
                  <a:schemeClr val="tx1"/>
                </a:solidFill>
              </a:rPr>
              <a:t>Nucleo-F429 </a:t>
            </a:r>
            <a:r>
              <a:rPr lang="ko-KR" altLang="en-US" sz="2000" spc="0">
                <a:solidFill>
                  <a:schemeClr val="tx1"/>
                </a:solidFill>
              </a:rPr>
              <a:t>보드와 </a:t>
            </a:r>
            <a:r>
              <a:rPr lang="en-US" altLang="ko-KR" sz="2000" spc="0" dirty="0">
                <a:solidFill>
                  <a:schemeClr val="tx1"/>
                </a:solidFill>
              </a:rPr>
              <a:t>PC</a:t>
            </a:r>
            <a:r>
              <a:rPr lang="ko-KR" altLang="en-US" sz="2000" spc="0" dirty="0">
                <a:solidFill>
                  <a:schemeClr val="tx1"/>
                </a:solidFill>
              </a:rPr>
              <a:t>의 연결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1603B9CF-F6C1-4422-9CC3-0559C2B0878F}"/>
              </a:ext>
            </a:extLst>
          </p:cNvPr>
          <p:cNvSpPr txBox="1">
            <a:spLocks/>
          </p:cNvSpPr>
          <p:nvPr/>
        </p:nvSpPr>
        <p:spPr>
          <a:xfrm>
            <a:off x="539751" y="1563638"/>
            <a:ext cx="8353424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Nucleo-F429 </a:t>
            </a:r>
            <a:r>
              <a:rPr lang="ko-KR" altLang="en-US" sz="1800" spc="0" dirty="0">
                <a:solidFill>
                  <a:schemeClr val="tx1"/>
                </a:solidFill>
              </a:rPr>
              <a:t>보드를 </a:t>
            </a:r>
            <a:r>
              <a:rPr lang="en-US" altLang="ko-KR" sz="1800" spc="0" dirty="0">
                <a:solidFill>
                  <a:schemeClr val="tx1"/>
                </a:solidFill>
              </a:rPr>
              <a:t>USB </a:t>
            </a:r>
            <a:r>
              <a:rPr lang="ko-KR" altLang="en-US" sz="1800" spc="0" dirty="0">
                <a:solidFill>
                  <a:schemeClr val="tx1"/>
                </a:solidFill>
              </a:rPr>
              <a:t>커넥터로 </a:t>
            </a:r>
            <a:r>
              <a:rPr lang="en-US" altLang="ko-KR" sz="1800" spc="0" dirty="0">
                <a:solidFill>
                  <a:schemeClr val="tx1"/>
                </a:solidFill>
              </a:rPr>
              <a:t>PC</a:t>
            </a:r>
            <a:r>
              <a:rPr lang="ko-KR" altLang="en-US" sz="1800" spc="0" dirty="0">
                <a:solidFill>
                  <a:schemeClr val="tx1"/>
                </a:solidFill>
              </a:rPr>
              <a:t>와 연결하면 등록정보에 다음과 같은 인터페이스가 추가됨</a:t>
            </a:r>
            <a:endParaRPr lang="en-US" altLang="ko-KR" sz="1800" spc="0" dirty="0">
              <a:solidFill>
                <a:schemeClr val="tx1"/>
              </a:solidFill>
            </a:endParaRP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>
                <a:solidFill>
                  <a:schemeClr val="tx1"/>
                </a:solidFill>
              </a:rPr>
              <a:t>포트에 </a:t>
            </a:r>
            <a:r>
              <a:rPr lang="en-US" altLang="ko-KR" sz="1800" spc="0" dirty="0">
                <a:solidFill>
                  <a:schemeClr val="tx1"/>
                </a:solidFill>
              </a:rPr>
              <a:t>STMicroelectronics </a:t>
            </a:r>
            <a:r>
              <a:rPr lang="en-US" altLang="ko-KR" sz="1800" spc="0" dirty="0" err="1">
                <a:solidFill>
                  <a:schemeClr val="tx1"/>
                </a:solidFill>
              </a:rPr>
              <a:t>STLink</a:t>
            </a:r>
            <a:r>
              <a:rPr lang="en-US" altLang="ko-KR" sz="1800" spc="0" dirty="0">
                <a:solidFill>
                  <a:schemeClr val="tx1"/>
                </a:solidFill>
              </a:rPr>
              <a:t> Virtual COM Port</a:t>
            </a:r>
            <a:r>
              <a:rPr lang="ko-KR" altLang="en-US" sz="1800" spc="0" dirty="0">
                <a:solidFill>
                  <a:schemeClr val="tx1"/>
                </a:solidFill>
              </a:rPr>
              <a:t>라는 이름의 </a:t>
            </a:r>
            <a:r>
              <a:rPr lang="en-US" altLang="ko-KR" sz="1800" spc="0" dirty="0">
                <a:solidFill>
                  <a:schemeClr val="tx1"/>
                </a:solidFill>
              </a:rPr>
              <a:t>UART </a:t>
            </a:r>
            <a:r>
              <a:rPr lang="ko-KR" altLang="en-US" sz="1800" spc="0" dirty="0">
                <a:solidFill>
                  <a:schemeClr val="tx1"/>
                </a:solidFill>
              </a:rPr>
              <a:t>포트가 생성됨</a:t>
            </a:r>
            <a:endParaRPr lang="en-US" altLang="ko-KR" sz="1800" spc="0" dirty="0">
              <a:solidFill>
                <a:schemeClr val="tx1"/>
              </a:solidFill>
            </a:endParaRP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COM</a:t>
            </a:r>
            <a:r>
              <a:rPr lang="ko-KR" altLang="en-US" sz="1800" spc="0" dirty="0">
                <a:solidFill>
                  <a:schemeClr val="tx1"/>
                </a:solidFill>
              </a:rPr>
              <a:t>의 번호는 자동으로 할당됨</a:t>
            </a:r>
            <a:endParaRPr lang="en-US" altLang="ko-KR" sz="1800" spc="0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281" y="3857503"/>
            <a:ext cx="3909976" cy="1030536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5324373" y="4215731"/>
            <a:ext cx="2920035" cy="385192"/>
            <a:chOff x="4031442" y="2222964"/>
            <a:chExt cx="4217904" cy="385192"/>
          </a:xfrm>
        </p:grpSpPr>
        <p:cxnSp>
          <p:nvCxnSpPr>
            <p:cNvPr id="14" name="직선 화살표 연결선 13"/>
            <p:cNvCxnSpPr/>
            <p:nvPr/>
          </p:nvCxnSpPr>
          <p:spPr>
            <a:xfrm>
              <a:off x="4031442" y="2415560"/>
              <a:ext cx="2052726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161114" y="2222964"/>
              <a:ext cx="2088232" cy="38519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en-US" altLang="ko-KR" sz="20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UART</a:t>
              </a:r>
              <a:endParaRPr lang="ko-KR" altLang="en-US" sz="20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6" name="육각형 15">
            <a:extLst>
              <a:ext uri="{FF2B5EF4-FFF2-40B4-BE49-F238E27FC236}">
                <a16:creationId xmlns:a16="http://schemas.microsoft.com/office/drawing/2014/main" id="{574CDAA9-43CE-4903-9AFF-E087397F6B4F}"/>
              </a:ext>
            </a:extLst>
          </p:cNvPr>
          <p:cNvSpPr/>
          <p:nvPr/>
        </p:nvSpPr>
        <p:spPr>
          <a:xfrm>
            <a:off x="2121969" y="3322094"/>
            <a:ext cx="5050951" cy="377116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0" tIns="0" rIns="0" bIns="0" anchor="ctr">
            <a:noAutofit/>
          </a:bodyPr>
          <a:lstStyle/>
          <a:p>
            <a:pPr marL="0" lvl="3" eaLnBrk="0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6FFF"/>
              </a:buClr>
            </a:pPr>
            <a:r>
              <a:rPr lang="en-US" altLang="ko-KR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Nucleo-F429 </a:t>
            </a:r>
            <a:r>
              <a:rPr lang="ko-KR" altLang="en-US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보드의 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포트</a:t>
            </a:r>
          </a:p>
        </p:txBody>
      </p:sp>
    </p:spTree>
    <p:extLst>
      <p:ext uri="{BB962C8B-B14F-4D97-AF65-F5344CB8AC3E}">
        <p14:creationId xmlns:p14="http://schemas.microsoft.com/office/powerpoint/2010/main" val="399410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01047C-8E44-4FF6-B440-A3A6EB288BAA}"/>
              </a:ext>
            </a:extLst>
          </p:cNvPr>
          <p:cNvSpPr txBox="1"/>
          <p:nvPr/>
        </p:nvSpPr>
        <p:spPr bwMode="auto">
          <a:xfrm>
            <a:off x="222908" y="60382"/>
            <a:ext cx="100700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몸풀기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38A5E6-CAD9-482E-B4AC-874006FE55A1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 err="1">
                <a:latin typeface="나눔바른고딕" pitchFamily="50" charset="-127"/>
                <a:ea typeface="나눔바른고딕" pitchFamily="50" charset="-127"/>
              </a:rPr>
              <a:t>아두이노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 시리얼 통신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49B317-DF3E-4A4A-AEA1-EAEFFE593DC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5" name="Picture 2" descr="ìëì´ë¸ì ëí ì´ë¯¸ì§ ê²ìê²°ê³¼">
            <a:extLst>
              <a:ext uri="{FF2B5EF4-FFF2-40B4-BE49-F238E27FC236}">
                <a16:creationId xmlns:a16="http://schemas.microsoft.com/office/drawing/2014/main" id="{8A814EBE-B827-4810-B5B5-914BFD4A7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629" y="1383949"/>
            <a:ext cx="3495771" cy="2476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CC3D186-5DB5-4009-956D-C49288E58C4F}"/>
              </a:ext>
            </a:extLst>
          </p:cNvPr>
          <p:cNvSpPr/>
          <p:nvPr/>
        </p:nvSpPr>
        <p:spPr bwMode="auto">
          <a:xfrm>
            <a:off x="4257382" y="1411155"/>
            <a:ext cx="285522" cy="441652"/>
          </a:xfrm>
          <a:prstGeom prst="rect">
            <a:avLst/>
          </a:prstGeom>
          <a:noFill/>
          <a:ln w="38100" cap="rnd">
            <a:solidFill>
              <a:srgbClr val="ED7D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54E12A-715C-4019-92B9-77B0B8E65C67}"/>
              </a:ext>
            </a:extLst>
          </p:cNvPr>
          <p:cNvSpPr/>
          <p:nvPr/>
        </p:nvSpPr>
        <p:spPr>
          <a:xfrm>
            <a:off x="2525542" y="1078768"/>
            <a:ext cx="2046458" cy="338554"/>
          </a:xfrm>
          <a:prstGeom prst="rect">
            <a:avLst/>
          </a:prstGeom>
          <a:noFill/>
          <a:effectLst>
            <a:softEdge rad="31750"/>
          </a:effectLst>
        </p:spPr>
        <p:txBody>
          <a:bodyPr wrap="none" anchor="b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r">
              <a:spcBef>
                <a:spcPts val="488"/>
              </a:spcBef>
              <a:spcAft>
                <a:spcPts val="814"/>
              </a:spcAft>
              <a:buClr>
                <a:prstClr val="white">
                  <a:lumMod val="50000"/>
                </a:prstClr>
              </a:buClr>
            </a:pP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ED7D1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하드웨어 시리얼 통신 핀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87E0792F-4D91-4BD0-A811-0E58B6443626}"/>
              </a:ext>
            </a:extLst>
          </p:cNvPr>
          <p:cNvSpPr txBox="1">
            <a:spLocks/>
          </p:cNvSpPr>
          <p:nvPr/>
        </p:nvSpPr>
        <p:spPr>
          <a:xfrm>
            <a:off x="547018" y="4064732"/>
            <a:ext cx="8280722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>
                <a:solidFill>
                  <a:schemeClr val="tx1"/>
                </a:solidFill>
              </a:rPr>
              <a:t>통신 속도를 </a:t>
            </a:r>
            <a:r>
              <a:rPr lang="en-US" altLang="ko-KR" sz="1800" spc="0" dirty="0">
                <a:solidFill>
                  <a:schemeClr val="tx1"/>
                </a:solidFill>
              </a:rPr>
              <a:t>115200bps</a:t>
            </a:r>
            <a:r>
              <a:rPr lang="ko-KR" altLang="en-US" sz="1800" spc="0" dirty="0">
                <a:solidFill>
                  <a:schemeClr val="tx1"/>
                </a:solidFill>
              </a:rPr>
              <a:t>로 설정하고 </a:t>
            </a:r>
            <a:r>
              <a:rPr lang="en-US" altLang="ko-KR" sz="1800" spc="0" dirty="0">
                <a:solidFill>
                  <a:schemeClr val="tx1"/>
                </a:solidFill>
              </a:rPr>
              <a:t>0.5</a:t>
            </a:r>
            <a:r>
              <a:rPr lang="ko-KR" altLang="en-US" sz="1800" spc="0" dirty="0">
                <a:solidFill>
                  <a:schemeClr val="tx1"/>
                </a:solidFill>
              </a:rPr>
              <a:t>초마다 위의 점자 사각형 모양을 출력하는 스케치 코드를 </a:t>
            </a:r>
            <a:r>
              <a:rPr lang="ko-KR" altLang="en-US" sz="1800" spc="0" dirty="0" err="1">
                <a:solidFill>
                  <a:schemeClr val="tx1"/>
                </a:solidFill>
              </a:rPr>
              <a:t>작성하시오</a:t>
            </a:r>
            <a:r>
              <a:rPr lang="en-US" altLang="ko-KR" sz="1800" spc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0517372-0CEE-463B-B263-880F0938B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2" y="1775316"/>
            <a:ext cx="1584176" cy="169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6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03320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>
                <a:latin typeface="나눔바른고딕" pitchFamily="50" charset="-127"/>
                <a:ea typeface="나눔바른고딕" pitchFamily="50" charset="-127"/>
              </a:rPr>
              <a:t>Nucleo-F429 </a:t>
            </a:r>
            <a:r>
              <a:rPr lang="ko-KR" altLang="en-US" sz="2200" b="1">
                <a:latin typeface="나눔바른고딕" pitchFamily="50" charset="-127"/>
                <a:ea typeface="나눔바른고딕" pitchFamily="50" charset="-127"/>
              </a:rPr>
              <a:t>보드의 </a:t>
            </a:r>
            <a:r>
              <a:rPr lang="en-US" altLang="ko-KR" sz="2200" b="1"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200" b="1">
                <a:latin typeface="나눔바른고딕" pitchFamily="50" charset="-127"/>
                <a:ea typeface="나눔바른고딕" pitchFamily="50" charset="-127"/>
              </a:rPr>
              <a:t>분석</a:t>
            </a:r>
            <a:endParaRPr lang="ko-KR" altLang="en-US" sz="22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>
                <a:solidFill>
                  <a:schemeClr val="tx1"/>
                </a:solidFill>
              </a:rPr>
              <a:t>Nucleo-F429 </a:t>
            </a:r>
            <a:r>
              <a:rPr lang="ko-KR" altLang="en-US" sz="2000" spc="0">
                <a:solidFill>
                  <a:schemeClr val="tx1"/>
                </a:solidFill>
              </a:rPr>
              <a:t>보드와 </a:t>
            </a:r>
            <a:r>
              <a:rPr lang="en-US" altLang="ko-KR" sz="2000" spc="0" dirty="0">
                <a:solidFill>
                  <a:schemeClr val="tx1"/>
                </a:solidFill>
              </a:rPr>
              <a:t>PC</a:t>
            </a:r>
            <a:r>
              <a:rPr lang="ko-KR" altLang="en-US" sz="2000" spc="0" dirty="0">
                <a:solidFill>
                  <a:schemeClr val="tx1"/>
                </a:solidFill>
              </a:rPr>
              <a:t>의 연결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281" y="2109438"/>
            <a:ext cx="3909976" cy="1030536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5324373" y="2467666"/>
            <a:ext cx="2920035" cy="385192"/>
            <a:chOff x="4031442" y="2222964"/>
            <a:chExt cx="4217904" cy="385192"/>
          </a:xfrm>
        </p:grpSpPr>
        <p:cxnSp>
          <p:nvCxnSpPr>
            <p:cNvPr id="24" name="직선 화살표 연결선 23"/>
            <p:cNvCxnSpPr/>
            <p:nvPr/>
          </p:nvCxnSpPr>
          <p:spPr>
            <a:xfrm>
              <a:off x="4031442" y="2415560"/>
              <a:ext cx="2052726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161114" y="2222964"/>
              <a:ext cx="2088232" cy="38519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en-US" altLang="ko-KR" sz="20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UART</a:t>
              </a:r>
              <a:endParaRPr lang="ko-KR" altLang="en-US" sz="20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6" name="육각형 25">
            <a:extLst>
              <a:ext uri="{FF2B5EF4-FFF2-40B4-BE49-F238E27FC236}">
                <a16:creationId xmlns:a16="http://schemas.microsoft.com/office/drawing/2014/main" id="{574CDAA9-43CE-4903-9AFF-E087397F6B4F}"/>
              </a:ext>
            </a:extLst>
          </p:cNvPr>
          <p:cNvSpPr/>
          <p:nvPr/>
        </p:nvSpPr>
        <p:spPr>
          <a:xfrm>
            <a:off x="2121969" y="1574029"/>
            <a:ext cx="5050951" cy="377116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0" tIns="0" rIns="0" bIns="0" anchor="ctr">
            <a:noAutofit/>
          </a:bodyPr>
          <a:lstStyle/>
          <a:p>
            <a:pPr marL="0" lvl="3" eaLnBrk="0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6FFF"/>
              </a:buClr>
            </a:pPr>
            <a:r>
              <a:rPr lang="en-US" altLang="ko-KR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Nucleo-F429 </a:t>
            </a:r>
            <a:r>
              <a:rPr lang="ko-KR" altLang="en-US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보드의 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AEB9806-80F2-418E-83C7-C9EEF2D4CBAD}"/>
              </a:ext>
            </a:extLst>
          </p:cNvPr>
          <p:cNvSpPr/>
          <p:nvPr/>
        </p:nvSpPr>
        <p:spPr bwMode="auto">
          <a:xfrm>
            <a:off x="3028858" y="3481275"/>
            <a:ext cx="3660959" cy="1080120"/>
          </a:xfrm>
          <a:prstGeom prst="rect">
            <a:avLst/>
          </a:prstGeom>
          <a:noFill/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288000" rtlCol="0" anchor="t"/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6FFF"/>
              </a:buClr>
            </a:pPr>
            <a:r>
              <a:rPr lang="ko-KR" altLang="en-US" sz="1800" b="1" dirty="0">
                <a:solidFill>
                  <a:srgbClr val="CC66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이와 같은 연결은 </a:t>
            </a:r>
            <a:r>
              <a:rPr lang="en-US" altLang="ko-KR" sz="1800" b="1" dirty="0">
                <a:solidFill>
                  <a:srgbClr val="CC66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ST-Link </a:t>
            </a:r>
            <a:r>
              <a:rPr lang="ko-KR" altLang="en-US" sz="1800" b="1" dirty="0">
                <a:solidFill>
                  <a:srgbClr val="CC66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파트의 </a:t>
            </a:r>
            <a:r>
              <a:rPr lang="en-US" altLang="ko-KR" sz="1800" b="1" dirty="0">
                <a:solidFill>
                  <a:srgbClr val="CC66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STM32F103</a:t>
            </a:r>
            <a:r>
              <a:rPr lang="ko-KR" altLang="en-US" sz="1800" b="1" dirty="0">
                <a:solidFill>
                  <a:srgbClr val="CC66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br>
              <a:rPr lang="en-US" altLang="ko-KR" sz="1800" b="1" dirty="0">
                <a:solidFill>
                  <a:srgbClr val="CC66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800" b="1" dirty="0">
                <a:solidFill>
                  <a:srgbClr val="CC66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USB CDC device </a:t>
            </a:r>
            <a:r>
              <a:rPr lang="ko-KR" altLang="en-US" sz="1800" b="1" dirty="0">
                <a:solidFill>
                  <a:srgbClr val="CC66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프로토콜이 올라가 있기 때문임</a:t>
            </a:r>
            <a:endParaRPr lang="en-US" altLang="ko-KR" sz="1800" b="1" dirty="0">
              <a:solidFill>
                <a:srgbClr val="CC66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A4CC4A72-3BFB-4217-8403-37FC884B5F56}"/>
              </a:ext>
            </a:extLst>
          </p:cNvPr>
          <p:cNvSpPr/>
          <p:nvPr/>
        </p:nvSpPr>
        <p:spPr bwMode="auto">
          <a:xfrm flipV="1">
            <a:off x="4579127" y="3435846"/>
            <a:ext cx="244333" cy="170376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940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572143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제어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SW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설계하기</a:t>
            </a:r>
            <a:endParaRPr kumimoji="1" lang="ko-KR" altLang="en-US" sz="2400" b="1" kern="1200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8346157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제어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SW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코딩 및 테스트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chemeClr val="tx1"/>
                </a:solidFill>
              </a:rPr>
              <a:t>동영상</a:t>
            </a:r>
            <a:endParaRPr lang="en-US" altLang="ko-KR" sz="2000" spc="0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4" name="순서도: 문서 13">
            <a:extLst>
              <a:ext uri="{FF2B5EF4-FFF2-40B4-BE49-F238E27FC236}">
                <a16:creationId xmlns:a16="http://schemas.microsoft.com/office/drawing/2014/main" id="{3B5C15B9-FBA3-4E18-B950-19E2671DC181}"/>
              </a:ext>
            </a:extLst>
          </p:cNvPr>
          <p:cNvSpPr/>
          <p:nvPr/>
        </p:nvSpPr>
        <p:spPr bwMode="auto">
          <a:xfrm>
            <a:off x="547019" y="1584420"/>
            <a:ext cx="4087874" cy="787880"/>
          </a:xfrm>
          <a:prstGeom prst="flowChartDocumen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CubeMX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 보드 선택</a:t>
            </a:r>
          </a:p>
        </p:txBody>
      </p:sp>
      <p:sp>
        <p:nvSpPr>
          <p:cNvPr id="15" name="순서도: 문서 14">
            <a:extLst>
              <a:ext uri="{FF2B5EF4-FFF2-40B4-BE49-F238E27FC236}">
                <a16:creationId xmlns:a16="http://schemas.microsoft.com/office/drawing/2014/main" id="{8E97096A-C111-4205-BD74-D10009CD7163}"/>
              </a:ext>
            </a:extLst>
          </p:cNvPr>
          <p:cNvSpPr/>
          <p:nvPr/>
        </p:nvSpPr>
        <p:spPr bwMode="auto">
          <a:xfrm>
            <a:off x="5148064" y="1636901"/>
            <a:ext cx="3747076" cy="787880"/>
          </a:xfrm>
          <a:prstGeom prst="flowChartDocumen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USART3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선택하여 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UART 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59632B1C-2E3B-4812-A49E-4C0F7B139A83}"/>
              </a:ext>
            </a:extLst>
          </p:cNvPr>
          <p:cNvSpPr/>
          <p:nvPr/>
        </p:nvSpPr>
        <p:spPr bwMode="auto">
          <a:xfrm rot="5400000">
            <a:off x="4785634" y="1833507"/>
            <a:ext cx="211689" cy="22513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순서도: 문서 19">
            <a:extLst>
              <a:ext uri="{FF2B5EF4-FFF2-40B4-BE49-F238E27FC236}">
                <a16:creationId xmlns:a16="http://schemas.microsoft.com/office/drawing/2014/main" id="{3B5C15B9-FBA3-4E18-B950-19E2671DC181}"/>
              </a:ext>
            </a:extLst>
          </p:cNvPr>
          <p:cNvSpPr/>
          <p:nvPr/>
        </p:nvSpPr>
        <p:spPr bwMode="auto">
          <a:xfrm>
            <a:off x="951549" y="2719894"/>
            <a:ext cx="3683344" cy="787880"/>
          </a:xfrm>
          <a:prstGeom prst="flowChartDocumen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 생성</a:t>
            </a:r>
          </a:p>
        </p:txBody>
      </p:sp>
      <p:sp>
        <p:nvSpPr>
          <p:cNvPr id="21" name="순서도: 문서 20">
            <a:extLst>
              <a:ext uri="{FF2B5EF4-FFF2-40B4-BE49-F238E27FC236}">
                <a16:creationId xmlns:a16="http://schemas.microsoft.com/office/drawing/2014/main" id="{8E97096A-C111-4205-BD74-D10009CD7163}"/>
              </a:ext>
            </a:extLst>
          </p:cNvPr>
          <p:cNvSpPr/>
          <p:nvPr/>
        </p:nvSpPr>
        <p:spPr bwMode="auto">
          <a:xfrm>
            <a:off x="5148064" y="2719894"/>
            <a:ext cx="3747076" cy="787880"/>
          </a:xfrm>
          <a:prstGeom prst="flowChartDocumen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프로젝트를 열어 컴파일</a:t>
            </a: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59632B1C-2E3B-4812-A49E-4C0F7B139A83}"/>
              </a:ext>
            </a:extLst>
          </p:cNvPr>
          <p:cNvSpPr/>
          <p:nvPr/>
        </p:nvSpPr>
        <p:spPr bwMode="auto">
          <a:xfrm rot="5400000">
            <a:off x="4785634" y="2916500"/>
            <a:ext cx="211689" cy="22513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6CE976A6-34AE-4C66-AEF4-EBA9A9689C51}"/>
              </a:ext>
            </a:extLst>
          </p:cNvPr>
          <p:cNvSpPr/>
          <p:nvPr/>
        </p:nvSpPr>
        <p:spPr bwMode="auto">
          <a:xfrm rot="5400000">
            <a:off x="566330" y="3001264"/>
            <a:ext cx="211689" cy="22513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4232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572143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제어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SW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설계하기</a:t>
            </a:r>
            <a:endParaRPr kumimoji="1" lang="ko-KR" altLang="en-US" sz="2400" b="1" kern="1200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8346157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제어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SW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코딩 및 테스트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chemeClr val="tx1"/>
                </a:solidFill>
              </a:rPr>
              <a:t>동영상</a:t>
            </a:r>
            <a:endParaRPr lang="en-US" altLang="ko-KR" sz="2000" spc="0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4" name="순서도: 문서 13">
            <a:extLst>
              <a:ext uri="{FF2B5EF4-FFF2-40B4-BE49-F238E27FC236}">
                <a16:creationId xmlns:a16="http://schemas.microsoft.com/office/drawing/2014/main" id="{3B5C15B9-FBA3-4E18-B950-19E2671DC181}"/>
              </a:ext>
            </a:extLst>
          </p:cNvPr>
          <p:cNvSpPr/>
          <p:nvPr/>
        </p:nvSpPr>
        <p:spPr bwMode="auto">
          <a:xfrm>
            <a:off x="547019" y="1584420"/>
            <a:ext cx="4087874" cy="787880"/>
          </a:xfrm>
          <a:prstGeom prst="flowChartDocumen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Main.c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main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함수에 </a:t>
            </a:r>
            <a:b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UART 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제어 코드 작성</a:t>
            </a:r>
          </a:p>
        </p:txBody>
      </p:sp>
      <p:sp>
        <p:nvSpPr>
          <p:cNvPr id="15" name="순서도: 문서 14">
            <a:extLst>
              <a:ext uri="{FF2B5EF4-FFF2-40B4-BE49-F238E27FC236}">
                <a16:creationId xmlns:a16="http://schemas.microsoft.com/office/drawing/2014/main" id="{8E97096A-C111-4205-BD74-D10009CD7163}"/>
              </a:ext>
            </a:extLst>
          </p:cNvPr>
          <p:cNvSpPr/>
          <p:nvPr/>
        </p:nvSpPr>
        <p:spPr bwMode="auto">
          <a:xfrm>
            <a:off x="5148064" y="1636901"/>
            <a:ext cx="3747076" cy="787880"/>
          </a:xfrm>
          <a:prstGeom prst="flowChartDocumen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컴파일 후 </a:t>
            </a:r>
            <a:r>
              <a:rPr lang="ko-KR" altLang="en-US" sz="18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펌웨어를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보드에 다운로드</a:t>
            </a:r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59632B1C-2E3B-4812-A49E-4C0F7B139A83}"/>
              </a:ext>
            </a:extLst>
          </p:cNvPr>
          <p:cNvSpPr/>
          <p:nvPr/>
        </p:nvSpPr>
        <p:spPr bwMode="auto">
          <a:xfrm rot="5400000">
            <a:off x="4785634" y="1833507"/>
            <a:ext cx="211689" cy="22513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순서도: 문서 19">
            <a:extLst>
              <a:ext uri="{FF2B5EF4-FFF2-40B4-BE49-F238E27FC236}">
                <a16:creationId xmlns:a16="http://schemas.microsoft.com/office/drawing/2014/main" id="{3B5C15B9-FBA3-4E18-B950-19E2671DC181}"/>
              </a:ext>
            </a:extLst>
          </p:cNvPr>
          <p:cNvSpPr/>
          <p:nvPr/>
        </p:nvSpPr>
        <p:spPr bwMode="auto">
          <a:xfrm>
            <a:off x="951549" y="2719894"/>
            <a:ext cx="3683344" cy="787880"/>
          </a:xfrm>
          <a:prstGeom prst="flowChartDocumen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Teraterm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통해 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UART 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메시지 확인</a:t>
            </a:r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6CE976A6-34AE-4C66-AEF4-EBA9A9689C51}"/>
              </a:ext>
            </a:extLst>
          </p:cNvPr>
          <p:cNvSpPr/>
          <p:nvPr/>
        </p:nvSpPr>
        <p:spPr bwMode="auto">
          <a:xfrm rot="5400000">
            <a:off x="566330" y="3001264"/>
            <a:ext cx="211689" cy="22513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8897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50269B-5FCA-47E1-A1D6-1A31942E264C}"/>
              </a:ext>
            </a:extLst>
          </p:cNvPr>
          <p:cNvSpPr txBox="1"/>
          <p:nvPr/>
        </p:nvSpPr>
        <p:spPr bwMode="auto">
          <a:xfrm>
            <a:off x="222908" y="60382"/>
            <a:ext cx="572143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제어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SW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설계하기</a:t>
            </a:r>
            <a:endParaRPr kumimoji="1" lang="ko-KR" altLang="en-US" sz="2400" b="1" kern="1200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B3F178-6A9B-44E7-800E-66F809FABE71}"/>
              </a:ext>
            </a:extLst>
          </p:cNvPr>
          <p:cNvSpPr txBox="1"/>
          <p:nvPr/>
        </p:nvSpPr>
        <p:spPr bwMode="auto">
          <a:xfrm>
            <a:off x="547018" y="638846"/>
            <a:ext cx="8346157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제어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SW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코딩 및 테스트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A8C6796C-B4EC-4907-BC5D-E26119CDC06F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HAL</a:t>
            </a:r>
            <a:r>
              <a:rPr lang="ko-KR" altLang="en-US" sz="2000" spc="0" dirty="0">
                <a:solidFill>
                  <a:schemeClr val="tx1"/>
                </a:solidFill>
              </a:rPr>
              <a:t>함수의 종류</a:t>
            </a:r>
            <a:endParaRPr lang="en-US" altLang="ko-KR" sz="2000" spc="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15B23C-0A34-4E1D-B0C4-A115A297505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A1A7232-B18B-4A97-A39B-A0F995C6828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DD2D3315-3EB4-4C43-B07F-FC290210FBF4}"/>
              </a:ext>
            </a:extLst>
          </p:cNvPr>
          <p:cNvSpPr txBox="1">
            <a:spLocks/>
          </p:cNvSpPr>
          <p:nvPr/>
        </p:nvSpPr>
        <p:spPr>
          <a:xfrm>
            <a:off x="539751" y="1563638"/>
            <a:ext cx="8353424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통신관련된</a:t>
            </a:r>
            <a:r>
              <a:rPr lang="ko-KR" altLang="en-US" sz="18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HAL</a:t>
            </a:r>
            <a:r>
              <a:rPr lang="ko-KR" altLang="en-US" sz="18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함수들은 대부분 다음과 같이 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ko-KR" altLang="en-US" sz="18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가지 종류의 함수로 이루어짐</a:t>
            </a:r>
            <a:endParaRPr lang="en-US" altLang="ko-KR" sz="1800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폴링모드</a:t>
            </a:r>
            <a:r>
              <a:rPr lang="ko-KR" altLang="en-US" sz="18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HAL_UART_Transmit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HAL_UART_Receive</a:t>
            </a:r>
            <a:endParaRPr lang="en-US" altLang="ko-KR" sz="1800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인터럽트 모드 </a:t>
            </a:r>
            <a:r>
              <a:rPr lang="en-US" altLang="ko-KR" sz="1800" spc="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HAL_UART_Transmit</a:t>
            </a:r>
            <a:r>
              <a:rPr lang="en-US" altLang="ko-KR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_IT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HAL_UART_Receive</a:t>
            </a:r>
            <a:r>
              <a:rPr lang="en-US" altLang="ko-KR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_IT</a:t>
            </a:r>
            <a:endParaRPr lang="en-US" altLang="ko-KR" sz="1800" spc="0" dirty="0">
              <a:solidFill>
                <a:srgbClr val="FF000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DMA</a:t>
            </a:r>
            <a:r>
              <a:rPr lang="ko-KR" altLang="en-US" sz="1800" spc="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모드 </a:t>
            </a:r>
            <a:r>
              <a:rPr lang="en-US" altLang="ko-KR" sz="1800" spc="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HAL_UART_Transmit</a:t>
            </a:r>
            <a:r>
              <a:rPr lang="en-US" altLang="ko-KR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_DMA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HAL_UART_Receive</a:t>
            </a:r>
            <a:r>
              <a:rPr lang="en-US" altLang="ko-KR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_DMA</a:t>
            </a:r>
            <a:endParaRPr lang="en-US" altLang="ko-KR" sz="18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</a:pPr>
            <a:endParaRPr lang="en-US" altLang="ko-KR" sz="1800" spc="0" dirty="0">
              <a:solidFill>
                <a:srgbClr val="00000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 err="1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폴링모드가</a:t>
            </a:r>
            <a:r>
              <a:rPr lang="ko-KR" altLang="en-US" sz="1800" spc="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가장 </a:t>
            </a:r>
            <a:r>
              <a:rPr lang="en-US" altLang="ko-KR" sz="1800" spc="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CPU </a:t>
            </a:r>
            <a:r>
              <a:rPr lang="ko-KR" altLang="en-US" sz="1800" spc="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리소스 소모가 많으나 코드가 간단함</a:t>
            </a:r>
            <a:endParaRPr lang="en-US" altLang="ko-KR" sz="1800" spc="0" dirty="0">
              <a:solidFill>
                <a:srgbClr val="00000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인터럽트모드는 </a:t>
            </a:r>
            <a:r>
              <a:rPr lang="en-US" altLang="ko-KR" sz="1800" spc="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CPU </a:t>
            </a:r>
            <a:r>
              <a:rPr lang="ko-KR" altLang="en-US" sz="1800" spc="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리소스 소모가 </a:t>
            </a:r>
            <a:r>
              <a:rPr lang="ko-KR" altLang="en-US" sz="1800" spc="0" dirty="0" err="1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폴링모드보다</a:t>
            </a:r>
            <a:r>
              <a:rPr lang="ko-KR" altLang="en-US" sz="1800" spc="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적고 </a:t>
            </a:r>
            <a:r>
              <a:rPr lang="en-US" altLang="ko-KR" sz="1800" spc="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DMA</a:t>
            </a:r>
            <a:r>
              <a:rPr lang="ko-KR" altLang="en-US" sz="1800" spc="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모드보다 많음</a:t>
            </a:r>
            <a:endParaRPr lang="en-US" altLang="ko-KR" sz="1800" spc="0" dirty="0">
              <a:solidFill>
                <a:srgbClr val="00000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DMA</a:t>
            </a:r>
            <a:r>
              <a:rPr lang="ko-KR" altLang="en-US" sz="1800" spc="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모드가 가장 </a:t>
            </a:r>
            <a:r>
              <a:rPr lang="en-US" altLang="ko-KR" sz="1800" spc="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CPU </a:t>
            </a:r>
            <a:r>
              <a:rPr lang="ko-KR" altLang="en-US" sz="1800" spc="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리소스 소모가 적으나 </a:t>
            </a:r>
            <a:r>
              <a:rPr lang="ko-KR" altLang="en-US" sz="1800" spc="0" dirty="0" err="1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코드만들고</a:t>
            </a:r>
            <a:r>
              <a:rPr lang="ko-KR" altLang="en-US" sz="1800" spc="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디버깅하기가 어려움</a:t>
            </a:r>
            <a:endParaRPr lang="en-US" altLang="ko-KR" sz="1800" spc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117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C82DBB-E531-443C-AFB2-2B6A1E188C66}"/>
              </a:ext>
            </a:extLst>
          </p:cNvPr>
          <p:cNvSpPr txBox="1"/>
          <p:nvPr/>
        </p:nvSpPr>
        <p:spPr bwMode="auto">
          <a:xfrm>
            <a:off x="222908" y="60382"/>
            <a:ext cx="572143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제어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SW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설계하기</a:t>
            </a:r>
            <a:endParaRPr kumimoji="1" lang="ko-KR" altLang="en-US" sz="2400" b="1" kern="1200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24583B-33CA-4A27-825B-B162C831D20D}"/>
              </a:ext>
            </a:extLst>
          </p:cNvPr>
          <p:cNvSpPr txBox="1"/>
          <p:nvPr/>
        </p:nvSpPr>
        <p:spPr bwMode="auto">
          <a:xfrm>
            <a:off x="547018" y="638846"/>
            <a:ext cx="8346157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제어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SW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코딩 및 테스트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9A02E14F-A7FC-426F-8BEE-384F548DA861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chemeClr val="tx1"/>
                </a:solidFill>
              </a:rPr>
              <a:t>블루투스 모듈 인터페이스 테스트</a:t>
            </a:r>
            <a:endParaRPr lang="en-US" altLang="ko-KR" sz="2000" spc="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F10053-EE6E-4D04-AAC0-76EDEE2BB39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3FC49BC-9E04-4820-83CC-9414D9C652D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93B5B62C-25BD-4B55-A992-F48E187AB15F}"/>
              </a:ext>
            </a:extLst>
          </p:cNvPr>
          <p:cNvSpPr txBox="1">
            <a:spLocks/>
          </p:cNvSpPr>
          <p:nvPr/>
        </p:nvSpPr>
        <p:spPr>
          <a:xfrm>
            <a:off x="539751" y="1563638"/>
            <a:ext cx="8353424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아두이노와</a:t>
            </a:r>
            <a:r>
              <a:rPr lang="ko-KR" altLang="en-US" sz="18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같이 블루투스 모듈을 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Nucleo</a:t>
            </a:r>
            <a:r>
              <a:rPr lang="ko-KR" altLang="en-US" sz="18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보드에 연결하여 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LED</a:t>
            </a:r>
            <a:r>
              <a:rPr lang="ko-KR" altLang="en-US" sz="18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를 제어해보자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endParaRPr lang="en-US" altLang="ko-KR" sz="1800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일단 블루투스 모듈을 </a:t>
            </a:r>
            <a:r>
              <a:rPr lang="en-US" altLang="ko-KR" sz="1800" spc="0" dirty="0" err="1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Nucleo</a:t>
            </a:r>
            <a:r>
              <a:rPr lang="ko-KR" altLang="en-US" sz="1800" spc="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보드의 어떤 핀에 </a:t>
            </a:r>
            <a:r>
              <a:rPr lang="ko-KR" altLang="en-US" sz="1800" spc="0" dirty="0" err="1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연결해야할까</a:t>
            </a:r>
            <a:r>
              <a:rPr lang="en-US" altLang="ko-KR" sz="1800" spc="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 err="1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아두이노와</a:t>
            </a:r>
            <a:r>
              <a:rPr lang="ko-KR" altLang="en-US" sz="1800" spc="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같이 </a:t>
            </a:r>
            <a:r>
              <a:rPr lang="en-US" altLang="ko-KR" sz="1800" spc="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AT </a:t>
            </a:r>
            <a:r>
              <a:rPr lang="ko-KR" altLang="en-US" sz="1800" spc="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커맨드로 통신할 수 있는 코드를 </a:t>
            </a:r>
            <a:r>
              <a:rPr lang="ko-KR" altLang="en-US" sz="1800" spc="0" dirty="0" err="1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추가하시오</a:t>
            </a:r>
            <a:r>
              <a:rPr lang="en-US" altLang="ko-KR" sz="1800" spc="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 AT</a:t>
            </a:r>
            <a:r>
              <a:rPr lang="ko-KR" altLang="en-US" sz="1800" spc="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를 입력하면 </a:t>
            </a:r>
            <a:r>
              <a:rPr lang="en-US" altLang="ko-KR" sz="1800" spc="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OK</a:t>
            </a:r>
            <a:r>
              <a:rPr lang="ko-KR" altLang="en-US" sz="1800" spc="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가 출력되는 코드를 </a:t>
            </a:r>
            <a:r>
              <a:rPr lang="ko-KR" altLang="en-US" sz="1800" spc="0" dirty="0" err="1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작성하시오</a:t>
            </a:r>
            <a:r>
              <a:rPr lang="en-US" altLang="ko-KR" sz="1800" spc="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0575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1702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D46628-80E5-4540-98B5-E24FE3846D33}"/>
              </a:ext>
            </a:extLst>
          </p:cNvPr>
          <p:cNvSpPr txBox="1"/>
          <p:nvPr/>
        </p:nvSpPr>
        <p:spPr bwMode="auto">
          <a:xfrm>
            <a:off x="222908" y="60382"/>
            <a:ext cx="73289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복습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A8B265-32A8-4E67-8466-FF13BD034279}"/>
              </a:ext>
            </a:extLst>
          </p:cNvPr>
          <p:cNvSpPr txBox="1"/>
          <p:nvPr/>
        </p:nvSpPr>
        <p:spPr bwMode="auto">
          <a:xfrm>
            <a:off x="547018" y="638846"/>
            <a:ext cx="6617270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오픈플랫폼 입문의 시리얼 통신 기능 사용하기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F9AE849E-6745-4F4B-BBB9-6FB0BACFA3DA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 err="1">
                <a:solidFill>
                  <a:schemeClr val="tx1"/>
                </a:solidFill>
              </a:rPr>
              <a:t>아두이노</a:t>
            </a:r>
            <a:r>
              <a:rPr lang="ko-KR" altLang="en-US" sz="2000" spc="0" dirty="0">
                <a:solidFill>
                  <a:schemeClr val="tx1"/>
                </a:solidFill>
              </a:rPr>
              <a:t> 시리얼통신의 설정과 기본 함수 정리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0ED15F-8064-47D3-A31C-B7CA5E0FED1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11D5C8-6647-4AD8-8777-EC8AFAEF5F6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221208-2CBC-45E3-9198-E66BE16E3561}"/>
              </a:ext>
            </a:extLst>
          </p:cNvPr>
          <p:cNvSpPr txBox="1"/>
          <p:nvPr/>
        </p:nvSpPr>
        <p:spPr bwMode="auto">
          <a:xfrm>
            <a:off x="547018" y="2731149"/>
            <a:ext cx="6617270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오픈플랫폼 입문의 블루투스 통신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3A16880-99DF-490E-B008-F80FA4E0ECE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2726172"/>
            <a:ext cx="333686" cy="333686"/>
          </a:xfrm>
          <a:prstGeom prst="rect">
            <a:avLst/>
          </a:prstGeom>
        </p:spPr>
      </p:pic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FDBD1CC2-BE42-4E6A-856E-4E791A841D38}"/>
              </a:ext>
            </a:extLst>
          </p:cNvPr>
          <p:cNvSpPr txBox="1">
            <a:spLocks/>
          </p:cNvSpPr>
          <p:nvPr/>
        </p:nvSpPr>
        <p:spPr>
          <a:xfrm>
            <a:off x="636020" y="3264851"/>
            <a:ext cx="7185198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 err="1">
                <a:solidFill>
                  <a:schemeClr val="tx1"/>
                </a:solidFill>
              </a:rPr>
              <a:t>아두이노와</a:t>
            </a:r>
            <a:r>
              <a:rPr lang="ko-KR" altLang="en-US" sz="2000" spc="0" dirty="0">
                <a:solidFill>
                  <a:schemeClr val="tx1"/>
                </a:solidFill>
              </a:rPr>
              <a:t> 블루투스 모듈을 연결하여 </a:t>
            </a:r>
            <a:r>
              <a:rPr lang="en-US" altLang="ko-KR" sz="2000" spc="0" dirty="0">
                <a:solidFill>
                  <a:schemeClr val="tx1"/>
                </a:solidFill>
              </a:rPr>
              <a:t>LED</a:t>
            </a:r>
            <a:r>
              <a:rPr lang="ko-KR" altLang="en-US" sz="2000" spc="0" dirty="0">
                <a:solidFill>
                  <a:schemeClr val="tx1"/>
                </a:solidFill>
              </a:rPr>
              <a:t>제어하는 부분 복습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FEE9E42-0C2E-40A6-AA21-A36A1892FA8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903" y="3307085"/>
            <a:ext cx="216000" cy="216000"/>
          </a:xfrm>
          <a:prstGeom prst="rect">
            <a:avLst/>
          </a:prstGeom>
        </p:spPr>
      </p:pic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8B89D821-9750-48D9-A9FF-F0C0FFEEAF33}"/>
              </a:ext>
            </a:extLst>
          </p:cNvPr>
          <p:cNvSpPr txBox="1">
            <a:spLocks/>
          </p:cNvSpPr>
          <p:nvPr/>
        </p:nvSpPr>
        <p:spPr>
          <a:xfrm>
            <a:off x="493393" y="1538833"/>
            <a:ext cx="8280722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600"/>
              </a:spcBef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https://cafe.naver.com/ctcemb/2543</a:t>
            </a:r>
          </a:p>
        </p:txBody>
      </p:sp>
      <p:sp>
        <p:nvSpPr>
          <p:cNvPr id="14" name="텍스트 개체 틀 7">
            <a:extLst>
              <a:ext uri="{FF2B5EF4-FFF2-40B4-BE49-F238E27FC236}">
                <a16:creationId xmlns:a16="http://schemas.microsoft.com/office/drawing/2014/main" id="{05F9398A-4E0B-4F8C-83BF-412082EA6F1D}"/>
              </a:ext>
            </a:extLst>
          </p:cNvPr>
          <p:cNvSpPr txBox="1">
            <a:spLocks/>
          </p:cNvSpPr>
          <p:nvPr/>
        </p:nvSpPr>
        <p:spPr>
          <a:xfrm>
            <a:off x="526113" y="3752399"/>
            <a:ext cx="8280722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600"/>
              </a:spcBef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https://cafe.naver.com/ctcemb/2551</a:t>
            </a:r>
          </a:p>
        </p:txBody>
      </p:sp>
    </p:spTree>
    <p:extLst>
      <p:ext uri="{BB962C8B-B14F-4D97-AF65-F5344CB8AC3E}">
        <p14:creationId xmlns:p14="http://schemas.microsoft.com/office/powerpoint/2010/main" val="374647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998216A6-D794-455E-BED1-62249F9B1512}"/>
              </a:ext>
            </a:extLst>
          </p:cNvPr>
          <p:cNvSpPr/>
          <p:nvPr/>
        </p:nvSpPr>
        <p:spPr bwMode="auto">
          <a:xfrm>
            <a:off x="6036927" y="2202998"/>
            <a:ext cx="191257" cy="320123"/>
          </a:xfrm>
          <a:prstGeom prst="rect">
            <a:avLst/>
          </a:prstGeom>
          <a:solidFill>
            <a:srgbClr val="E48E1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 eaLnBrk="0" latinLnBrk="1" hangingPunct="0"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</a:pP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98216A6-D794-455E-BED1-62249F9B1512}"/>
              </a:ext>
            </a:extLst>
          </p:cNvPr>
          <p:cNvSpPr/>
          <p:nvPr/>
        </p:nvSpPr>
        <p:spPr bwMode="auto">
          <a:xfrm>
            <a:off x="4856339" y="2202998"/>
            <a:ext cx="231421" cy="320123"/>
          </a:xfrm>
          <a:prstGeom prst="rect">
            <a:avLst/>
          </a:prstGeom>
          <a:solidFill>
            <a:srgbClr val="E48E1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 eaLnBrk="0" latinLnBrk="1" hangingPunct="0"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</a:pP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8216A6-D794-455E-BED1-62249F9B1512}"/>
              </a:ext>
            </a:extLst>
          </p:cNvPr>
          <p:cNvSpPr/>
          <p:nvPr/>
        </p:nvSpPr>
        <p:spPr bwMode="auto">
          <a:xfrm>
            <a:off x="3114484" y="2226377"/>
            <a:ext cx="231421" cy="320123"/>
          </a:xfrm>
          <a:prstGeom prst="rect">
            <a:avLst/>
          </a:prstGeom>
          <a:solidFill>
            <a:srgbClr val="E48E1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 eaLnBrk="0" latinLnBrk="1" hangingPunct="0"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</a:pP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98216A6-D794-455E-BED1-62249F9B1512}"/>
              </a:ext>
            </a:extLst>
          </p:cNvPr>
          <p:cNvSpPr/>
          <p:nvPr/>
        </p:nvSpPr>
        <p:spPr bwMode="auto">
          <a:xfrm>
            <a:off x="1994759" y="2226377"/>
            <a:ext cx="231421" cy="320123"/>
          </a:xfrm>
          <a:prstGeom prst="rect">
            <a:avLst/>
          </a:prstGeom>
          <a:solidFill>
            <a:srgbClr val="E48E1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 eaLnBrk="0" latinLnBrk="1" hangingPunct="0"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</a:pP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03320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소개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UART</a:t>
            </a:r>
            <a:r>
              <a:rPr lang="ko-KR" altLang="en-US" sz="2000" spc="0" dirty="0">
                <a:solidFill>
                  <a:schemeClr val="tx1"/>
                </a:solidFill>
              </a:rPr>
              <a:t>란</a:t>
            </a:r>
            <a:r>
              <a:rPr lang="en-US" altLang="ko-KR" sz="2000" spc="0" dirty="0">
                <a:solidFill>
                  <a:schemeClr val="tx1"/>
                </a:solidFill>
              </a:rPr>
              <a:t>?</a:t>
            </a:r>
            <a:endParaRPr lang="ko-KR" altLang="en-US" sz="2000" spc="0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232654-F636-401C-92E1-0C5432791F42}"/>
              </a:ext>
            </a:extLst>
          </p:cNvPr>
          <p:cNvSpPr/>
          <p:nvPr/>
        </p:nvSpPr>
        <p:spPr>
          <a:xfrm>
            <a:off x="1795830" y="2161188"/>
            <a:ext cx="5821288" cy="33855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2" eaLnBrk="0" latinLnBrk="1" hangingPunct="0"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Universal Asynchronous Receiver / Transmitter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8216A6-D794-455E-BED1-62249F9B1512}"/>
              </a:ext>
            </a:extLst>
          </p:cNvPr>
          <p:cNvSpPr/>
          <p:nvPr/>
        </p:nvSpPr>
        <p:spPr bwMode="auto">
          <a:xfrm>
            <a:off x="3204734" y="3262481"/>
            <a:ext cx="3033924" cy="320123"/>
          </a:xfrm>
          <a:prstGeom prst="rect">
            <a:avLst/>
          </a:prstGeom>
          <a:solidFill>
            <a:srgbClr val="E48E1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 eaLnBrk="0" latinLnBrk="1" hangingPunct="0"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UART</a:t>
            </a: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5444840-9799-4640-B293-B57C119526C1}"/>
              </a:ext>
            </a:extLst>
          </p:cNvPr>
          <p:cNvGrpSpPr/>
          <p:nvPr/>
        </p:nvGrpSpPr>
        <p:grpSpPr>
          <a:xfrm>
            <a:off x="4639048" y="2571750"/>
            <a:ext cx="165296" cy="573946"/>
            <a:chOff x="6211864" y="3008415"/>
            <a:chExt cx="165296" cy="573946"/>
          </a:xfrm>
        </p:grpSpPr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B0FB6421-C611-4202-AAF5-F638E90D3A07}"/>
                </a:ext>
              </a:extLst>
            </p:cNvPr>
            <p:cNvSpPr/>
            <p:nvPr/>
          </p:nvSpPr>
          <p:spPr bwMode="auto">
            <a:xfrm flipV="1">
              <a:off x="6211864" y="3233205"/>
              <a:ext cx="165296" cy="124366"/>
            </a:xfrm>
            <a:prstGeom prst="triangle">
              <a:avLst/>
            </a:prstGeom>
            <a:solidFill>
              <a:srgbClr val="E48E1C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5DE7691E-B219-4525-A6F1-2FDE71F5EBBF}"/>
                </a:ext>
              </a:extLst>
            </p:cNvPr>
            <p:cNvSpPr/>
            <p:nvPr/>
          </p:nvSpPr>
          <p:spPr bwMode="auto">
            <a:xfrm flipV="1">
              <a:off x="6211864" y="3008415"/>
              <a:ext cx="165296" cy="124366"/>
            </a:xfrm>
            <a:prstGeom prst="triangle">
              <a:avLst/>
            </a:prstGeom>
            <a:solidFill>
              <a:srgbClr val="E48E1C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CD686687-9D12-41A1-BF64-75698B65857B}"/>
                </a:ext>
              </a:extLst>
            </p:cNvPr>
            <p:cNvSpPr/>
            <p:nvPr/>
          </p:nvSpPr>
          <p:spPr bwMode="auto">
            <a:xfrm flipV="1">
              <a:off x="6211864" y="3457995"/>
              <a:ext cx="165296" cy="124366"/>
            </a:xfrm>
            <a:prstGeom prst="triangle">
              <a:avLst/>
            </a:prstGeom>
            <a:solidFill>
              <a:srgbClr val="E48E1C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233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03320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소개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UART</a:t>
            </a:r>
            <a:r>
              <a:rPr lang="ko-KR" altLang="en-US" sz="2000" spc="0" dirty="0">
                <a:solidFill>
                  <a:schemeClr val="tx1"/>
                </a:solidFill>
              </a:rPr>
              <a:t>란</a:t>
            </a:r>
            <a:r>
              <a:rPr lang="en-US" altLang="ko-KR" sz="2000" spc="0" dirty="0">
                <a:solidFill>
                  <a:schemeClr val="tx1"/>
                </a:solidFill>
              </a:rPr>
              <a:t>?</a:t>
            </a:r>
            <a:endParaRPr lang="ko-KR" altLang="en-US" sz="2000" spc="0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23" name="양쪽 대괄호 22">
            <a:extLst>
              <a:ext uri="{FF2B5EF4-FFF2-40B4-BE49-F238E27FC236}">
                <a16:creationId xmlns:a16="http://schemas.microsoft.com/office/drawing/2014/main" id="{24B709C6-0F54-4A42-9A49-26A41D9AD5EF}"/>
              </a:ext>
            </a:extLst>
          </p:cNvPr>
          <p:cNvSpPr/>
          <p:nvPr/>
        </p:nvSpPr>
        <p:spPr bwMode="auto">
          <a:xfrm rot="5400000">
            <a:off x="4064643" y="-1574630"/>
            <a:ext cx="1304993" cy="8354781"/>
          </a:xfrm>
          <a:prstGeom prst="bracketPair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E48E1C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lIns="468000" rtlCol="0" anchor="t"/>
          <a:lstStyle/>
          <a:p>
            <a:pPr marL="69850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</a:pPr>
            <a:endParaRPr lang="en-US" altLang="ko-KR" sz="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9850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</a:pPr>
            <a:r>
              <a:rPr lang="ko-KR" altLang="en-US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범용 </a:t>
            </a:r>
            <a:r>
              <a:rPr lang="ko-KR" altLang="en-US" sz="18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비동기식</a:t>
            </a:r>
            <a:r>
              <a:rPr lang="ko-KR" altLang="en-US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직렬 통신 컨트롤러</a:t>
            </a:r>
          </a:p>
        </p:txBody>
      </p:sp>
      <p:sp>
        <p:nvSpPr>
          <p:cNvPr id="24" name="순서도: 문서 23">
            <a:extLst>
              <a:ext uri="{FF2B5EF4-FFF2-40B4-BE49-F238E27FC236}">
                <a16:creationId xmlns:a16="http://schemas.microsoft.com/office/drawing/2014/main" id="{083B0778-5AC4-4A00-9ABC-5DEE9F925170}"/>
              </a:ext>
            </a:extLst>
          </p:cNvPr>
          <p:cNvSpPr/>
          <p:nvPr/>
        </p:nvSpPr>
        <p:spPr bwMode="auto">
          <a:xfrm>
            <a:off x="3125988" y="1574029"/>
            <a:ext cx="3182302" cy="787880"/>
          </a:xfrm>
          <a:prstGeom prst="flowChartDocument">
            <a:avLst/>
          </a:prstGeom>
          <a:solidFill>
            <a:srgbClr val="E48E1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UART</a:t>
            </a:r>
            <a:endParaRPr lang="ko-KR" altLang="en-US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텍스트 개체 틀 7">
            <a:extLst>
              <a:ext uri="{FF2B5EF4-FFF2-40B4-BE49-F238E27FC236}">
                <a16:creationId xmlns:a16="http://schemas.microsoft.com/office/drawing/2014/main" id="{C69366B2-D8F3-4FDE-ABB2-26BF44BA447E}"/>
              </a:ext>
            </a:extLst>
          </p:cNvPr>
          <p:cNvSpPr txBox="1">
            <a:spLocks/>
          </p:cNvSpPr>
          <p:nvPr/>
        </p:nvSpPr>
        <p:spPr>
          <a:xfrm>
            <a:off x="539750" y="3425569"/>
            <a:ext cx="8280722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600"/>
              </a:spcBef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PC</a:t>
            </a:r>
            <a:r>
              <a:rPr lang="ko-KR" altLang="en-US" sz="1800" spc="0" dirty="0">
                <a:solidFill>
                  <a:schemeClr val="tx1"/>
                </a:solidFill>
              </a:rPr>
              <a:t>와 타겟 보드가 통신할 때 가장 기본으로 사용하는 통신 포트</a:t>
            </a:r>
          </a:p>
          <a:p>
            <a:pPr marL="273050" indent="-273050" algn="l">
              <a:spcBef>
                <a:spcPts val="600"/>
              </a:spcBef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RS-232, RS-422, RS-485</a:t>
            </a:r>
            <a:r>
              <a:rPr lang="ko-KR" altLang="en-US" sz="1800" spc="0" dirty="0">
                <a:solidFill>
                  <a:schemeClr val="tx1"/>
                </a:solidFill>
              </a:rPr>
              <a:t>와 같은 통신 표준과 함께 사용</a:t>
            </a:r>
            <a:endParaRPr lang="en-US" altLang="ko-KR" sz="1800" spc="0" dirty="0">
              <a:solidFill>
                <a:schemeClr val="tx1"/>
              </a:solidFill>
            </a:endParaRPr>
          </a:p>
          <a:p>
            <a:pPr marL="273050" indent="-273050" algn="l">
              <a:spcBef>
                <a:spcPts val="600"/>
              </a:spcBef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>
                <a:solidFill>
                  <a:schemeClr val="tx1"/>
                </a:solidFill>
              </a:rPr>
              <a:t>윈도우 컴퓨터의 제어판에 </a:t>
            </a:r>
            <a:r>
              <a:rPr lang="en-US" altLang="ko-KR" sz="1800" spc="0" dirty="0">
                <a:solidFill>
                  <a:schemeClr val="tx1"/>
                </a:solidFill>
              </a:rPr>
              <a:t>COM1, COM2, COM3, COM4</a:t>
            </a:r>
            <a:r>
              <a:rPr lang="ko-KR" altLang="en-US" sz="1800" spc="0" dirty="0">
                <a:solidFill>
                  <a:schemeClr val="tx1"/>
                </a:solidFill>
              </a:rPr>
              <a:t>라는 이름의 통신 포트</a:t>
            </a:r>
          </a:p>
        </p:txBody>
      </p:sp>
    </p:spTree>
    <p:extLst>
      <p:ext uri="{BB962C8B-B14F-4D97-AF65-F5344CB8AC3E}">
        <p14:creationId xmlns:p14="http://schemas.microsoft.com/office/powerpoint/2010/main" val="3802036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03320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소개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UART</a:t>
            </a:r>
            <a:r>
              <a:rPr lang="ko-KR" altLang="en-US" sz="2000" spc="0" dirty="0">
                <a:solidFill>
                  <a:schemeClr val="tx1"/>
                </a:solidFill>
              </a:rPr>
              <a:t>란</a:t>
            </a:r>
            <a:r>
              <a:rPr lang="en-US" altLang="ko-KR" sz="2000" spc="0" dirty="0">
                <a:solidFill>
                  <a:schemeClr val="tx1"/>
                </a:solidFill>
              </a:rPr>
              <a:t>?</a:t>
            </a:r>
            <a:endParaRPr lang="ko-KR" altLang="en-US" sz="2000" spc="0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539750" y="1543810"/>
            <a:ext cx="8360441" cy="1774862"/>
            <a:chOff x="540580" y="2131464"/>
            <a:chExt cx="4126739" cy="1774862"/>
          </a:xfrm>
        </p:grpSpPr>
        <p:sp>
          <p:nvSpPr>
            <p:cNvPr id="11" name="직사각형 10"/>
            <p:cNvSpPr/>
            <p:nvPr/>
          </p:nvSpPr>
          <p:spPr bwMode="auto">
            <a:xfrm>
              <a:off x="2652045" y="2160369"/>
              <a:ext cx="2015274" cy="1568920"/>
            </a:xfrm>
            <a:prstGeom prst="rect">
              <a:avLst/>
            </a:prstGeom>
            <a:solidFill>
              <a:srgbClr val="667CEC"/>
            </a:solidFill>
            <a:ln w="2540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순서도: 문서 11"/>
            <p:cNvSpPr/>
            <p:nvPr/>
          </p:nvSpPr>
          <p:spPr bwMode="auto">
            <a:xfrm>
              <a:off x="2651388" y="2203799"/>
              <a:ext cx="2011301" cy="1397841"/>
            </a:xfrm>
            <a:prstGeom prst="flowChartDocument">
              <a:avLst/>
            </a:prstGeom>
            <a:solidFill>
              <a:srgbClr val="FFFFFF">
                <a:alpha val="20000"/>
              </a:srgbClr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541237" y="2157433"/>
              <a:ext cx="2015274" cy="1568920"/>
            </a:xfrm>
            <a:prstGeom prst="rect">
              <a:avLst/>
            </a:prstGeom>
            <a:solidFill>
              <a:srgbClr val="E48E1C"/>
            </a:solidFill>
            <a:ln w="2540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순서도: 문서 13"/>
            <p:cNvSpPr/>
            <p:nvPr/>
          </p:nvSpPr>
          <p:spPr bwMode="auto">
            <a:xfrm>
              <a:off x="540580" y="2200863"/>
              <a:ext cx="2011301" cy="1397841"/>
            </a:xfrm>
            <a:prstGeom prst="flowChartDocument">
              <a:avLst/>
            </a:prstGeom>
            <a:solidFill>
              <a:srgbClr val="FFFFFF">
                <a:alpha val="20000"/>
              </a:srgbClr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TextBox 80"/>
            <p:cNvSpPr txBox="1"/>
            <p:nvPr/>
          </p:nvSpPr>
          <p:spPr>
            <a:xfrm>
              <a:off x="2783073" y="2893599"/>
              <a:ext cx="17655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>
                <a:buClr>
                  <a:prstClr val="black">
                    <a:lumMod val="75000"/>
                    <a:lumOff val="25000"/>
                  </a:prstClr>
                </a:buClr>
              </a:pPr>
              <a:r>
                <a:rPr lang="en-US" altLang="ko-KR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대</a:t>
              </a:r>
              <a:r>
                <a:rPr lang="en-US" altLang="ko-KR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 </a:t>
              </a:r>
              <a:r>
                <a:rPr lang="ko-KR" altLang="en-US" sz="2000" b="1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통신등의</a:t>
              </a:r>
              <a:r>
                <a:rPr lang="ko-KR" altLang="en-US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제한이 있어 </a:t>
              </a:r>
              <a:r>
                <a:rPr lang="ko-KR" altLang="en-US" sz="2000" b="1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확장성이</a:t>
              </a:r>
              <a:r>
                <a:rPr lang="ko-KR" altLang="en-US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떨어짐</a:t>
              </a:r>
            </a:p>
          </p:txBody>
        </p:sp>
        <p:sp>
          <p:nvSpPr>
            <p:cNvPr id="16" name="TextBox 29"/>
            <p:cNvSpPr txBox="1"/>
            <p:nvPr/>
          </p:nvSpPr>
          <p:spPr>
            <a:xfrm>
              <a:off x="656934" y="2890663"/>
              <a:ext cx="17655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>
                <a:buClr>
                  <a:prstClr val="black">
                    <a:lumMod val="75000"/>
                    <a:lumOff val="25000"/>
                  </a:prstClr>
                </a:buClr>
              </a:pPr>
              <a:r>
                <a:rPr lang="ko-KR" altLang="en-US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많은 </a:t>
              </a:r>
              <a:r>
                <a:rPr lang="en-US" altLang="ko-KR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CPU</a:t>
              </a:r>
              <a:r>
                <a:rPr lang="ko-KR" altLang="en-US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와 </a:t>
              </a:r>
              <a:r>
                <a:rPr lang="en-US" altLang="ko-KR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PC</a:t>
              </a:r>
              <a:r>
                <a:rPr lang="ko-KR" altLang="en-US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등에 기본 장착되어 있어 호환성이 좋음</a:t>
              </a:r>
              <a:endPara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TextBox 39"/>
            <p:cNvSpPr txBox="1"/>
            <p:nvPr/>
          </p:nvSpPr>
          <p:spPr>
            <a:xfrm>
              <a:off x="1133499" y="2131464"/>
              <a:ext cx="797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defTabSz="913581" fontAlgn="auto" latinLnBrk="1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</a:pPr>
              <a:r>
                <a:rPr kumimoji="0" lang="ko-KR" altLang="en-US" sz="2000" b="1" kern="0" dirty="0">
                  <a:solidFill>
                    <a:schemeClr val="bg1"/>
                  </a:solidFill>
                  <a:latin typeface="나눔고딕 Bold" panose="020D0304000000000000" pitchFamily="50" charset="-127"/>
                  <a:ea typeface="나눔고딕 Bold" panose="020D0304000000000000" pitchFamily="50" charset="-127"/>
                </a:rPr>
                <a:t>장점</a:t>
              </a:r>
              <a:endParaRPr kumimoji="0" lang="en-US" altLang="ko-KR" sz="2000" b="1" kern="0" dirty="0">
                <a:solidFill>
                  <a:schemeClr val="bg1"/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endParaRPr>
            </a:p>
          </p:txBody>
        </p:sp>
        <p:sp>
          <p:nvSpPr>
            <p:cNvPr id="18" name="TextBox 39"/>
            <p:cNvSpPr txBox="1"/>
            <p:nvPr/>
          </p:nvSpPr>
          <p:spPr>
            <a:xfrm>
              <a:off x="3253280" y="2134400"/>
              <a:ext cx="797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defTabSz="913581" fontAlgn="auto" latinLnBrk="1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</a:pPr>
              <a:r>
                <a:rPr kumimoji="0" lang="ko-KR" altLang="en-US" sz="2000" b="1" kern="0" dirty="0">
                  <a:solidFill>
                    <a:schemeClr val="bg1"/>
                  </a:solidFill>
                  <a:latin typeface="나눔고딕 Bold" panose="020D0304000000000000" pitchFamily="50" charset="-127"/>
                  <a:ea typeface="나눔고딕 Bold" panose="020D0304000000000000" pitchFamily="50" charset="-127"/>
                </a:rPr>
                <a:t>단점</a:t>
              </a:r>
              <a:endParaRPr kumimoji="0" lang="en-US" altLang="ko-KR" sz="2000" b="1" kern="0" dirty="0">
                <a:solidFill>
                  <a:schemeClr val="bg1"/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1420329" y="2474126"/>
              <a:ext cx="251803" cy="27047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>
              <a:off x="3533781" y="2477062"/>
              <a:ext cx="251803" cy="27047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1810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84581D96-5FF5-4974-B3D5-8BAD441B2AD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00" y="2016000"/>
            <a:ext cx="4320000" cy="28188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03320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소개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UART</a:t>
            </a:r>
            <a:r>
              <a:rPr lang="ko-KR" altLang="en-US" sz="2000" spc="0" dirty="0">
                <a:solidFill>
                  <a:schemeClr val="tx1"/>
                </a:solidFill>
              </a:rPr>
              <a:t>의 신호선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22" name="육각형 21">
            <a:extLst>
              <a:ext uri="{FF2B5EF4-FFF2-40B4-BE49-F238E27FC236}">
                <a16:creationId xmlns:a16="http://schemas.microsoft.com/office/drawing/2014/main" id="{574CDAA9-43CE-4903-9AFF-E087397F6B4F}"/>
              </a:ext>
            </a:extLst>
          </p:cNvPr>
          <p:cNvSpPr/>
          <p:nvPr/>
        </p:nvSpPr>
        <p:spPr>
          <a:xfrm>
            <a:off x="387069" y="1574029"/>
            <a:ext cx="5166313" cy="377116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0" tIns="0" rIns="0" bIns="0" anchor="ctr">
            <a:noAutofit/>
          </a:bodyPr>
          <a:lstStyle/>
          <a:p>
            <a:pPr marL="0" lvl="3" eaLnBrk="0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6FFF"/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UART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신호선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7FB339-EE82-4BC0-B2F6-6E490CB4B455}"/>
              </a:ext>
            </a:extLst>
          </p:cNvPr>
          <p:cNvSpPr/>
          <p:nvPr/>
        </p:nvSpPr>
        <p:spPr bwMode="auto">
          <a:xfrm>
            <a:off x="833776" y="3948114"/>
            <a:ext cx="2144916" cy="527134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l" defTabSz="779159" latinLnBrk="1">
              <a:buAutoNum type="arabicPlain" startAt="2"/>
            </a:pP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Received Data</a:t>
            </a:r>
          </a:p>
          <a:p>
            <a:pPr marL="228600" indent="-228600" algn="l" defTabSz="779159" latinLnBrk="1">
              <a:buAutoNum type="arabicPlain" startAt="2"/>
            </a:pP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Transmitted Data  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97FB339-EE82-4BC0-B2F6-6E490CB4B455}"/>
              </a:ext>
            </a:extLst>
          </p:cNvPr>
          <p:cNvSpPr/>
          <p:nvPr/>
        </p:nvSpPr>
        <p:spPr bwMode="auto">
          <a:xfrm>
            <a:off x="833776" y="4586888"/>
            <a:ext cx="2144916" cy="297554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defTabSz="779159" latinLnBrk="1"/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    Signal Ground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281351" y="2572803"/>
            <a:ext cx="3600738" cy="1450166"/>
            <a:chOff x="4932363" y="2572803"/>
            <a:chExt cx="3960812" cy="1450166"/>
          </a:xfrm>
        </p:grpSpPr>
        <p:sp>
          <p:nvSpPr>
            <p:cNvPr id="13" name="텍스트 개체 틀 7">
              <a:extLst>
                <a:ext uri="{FF2B5EF4-FFF2-40B4-BE49-F238E27FC236}">
                  <a16:creationId xmlns:a16="http://schemas.microsoft.com/office/drawing/2014/main" id="{36F3B2DE-8FE3-4184-A8AF-BCE7C7C290DA}"/>
                </a:ext>
              </a:extLst>
            </p:cNvPr>
            <p:cNvSpPr txBox="1">
              <a:spLocks/>
            </p:cNvSpPr>
            <p:nvPr/>
          </p:nvSpPr>
          <p:spPr>
            <a:xfrm>
              <a:off x="4932363" y="3401311"/>
              <a:ext cx="3960812" cy="514864"/>
            </a:xfrm>
            <a:prstGeom prst="rect">
              <a:avLst/>
            </a:prstGeom>
            <a:solidFill>
              <a:schemeClr val="bg1"/>
            </a:solidFill>
            <a:ln w="22225">
              <a:noFill/>
              <a:miter lim="800000"/>
              <a:headEnd/>
              <a:tailEnd/>
            </a:ln>
          </p:spPr>
          <p:txBody>
            <a:bodyPr wrap="square" lIns="0" tIns="72000" rIns="0" bIns="0" anchor="t">
              <a:no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>
                  <a:srgbClr val="536FFF"/>
                </a:buClr>
              </a:pPr>
              <a:r>
                <a:rPr lang="ko-KR" altLang="en-US" sz="1800" spc="0" dirty="0">
                  <a:solidFill>
                    <a:schemeClr val="tx1"/>
                  </a:solidFill>
                </a:rPr>
                <a:t>그 중 </a:t>
              </a:r>
              <a:r>
                <a:rPr lang="en-US" altLang="ko-KR" sz="1800" spc="0" dirty="0">
                  <a:solidFill>
                    <a:schemeClr val="tx1"/>
                  </a:solidFill>
                </a:rPr>
                <a:t>TXD,RXD,GND 3</a:t>
              </a:r>
              <a:r>
                <a:rPr lang="ko-KR" altLang="en-US" sz="1800" spc="0" dirty="0">
                  <a:solidFill>
                    <a:schemeClr val="tx1"/>
                  </a:solidFill>
                </a:rPr>
                <a:t>핀만 </a:t>
              </a:r>
              <a:br>
                <a:rPr lang="en-US" altLang="ko-KR" sz="1800" spc="0" dirty="0">
                  <a:solidFill>
                    <a:schemeClr val="tx1"/>
                  </a:solidFill>
                </a:rPr>
              </a:br>
              <a:r>
                <a:rPr lang="ko-KR" altLang="en-US" sz="1800" spc="0" dirty="0">
                  <a:solidFill>
                    <a:schemeClr val="tx1"/>
                  </a:solidFill>
                </a:rPr>
                <a:t>연결하면 통신</a:t>
              </a:r>
            </a:p>
          </p:txBody>
        </p:sp>
        <p:sp>
          <p:nvSpPr>
            <p:cNvPr id="14" name="왼쪽 대괄호 13">
              <a:extLst>
                <a:ext uri="{FF2B5EF4-FFF2-40B4-BE49-F238E27FC236}">
                  <a16:creationId xmlns:a16="http://schemas.microsoft.com/office/drawing/2014/main" id="{4175269E-C959-4B18-B401-79B1F14884EA}"/>
                </a:ext>
              </a:extLst>
            </p:cNvPr>
            <p:cNvSpPr/>
            <p:nvPr/>
          </p:nvSpPr>
          <p:spPr>
            <a:xfrm>
              <a:off x="4932363" y="2572803"/>
              <a:ext cx="427513" cy="1450166"/>
            </a:xfrm>
            <a:prstGeom prst="leftBracket">
              <a:avLst>
                <a:gd name="adj" fmla="val 0"/>
              </a:avLst>
            </a:prstGeom>
            <a:ln w="25400">
              <a:solidFill>
                <a:srgbClr val="E48E1C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텍스트 개체 틀 7">
              <a:extLst>
                <a:ext uri="{FF2B5EF4-FFF2-40B4-BE49-F238E27FC236}">
                  <a16:creationId xmlns:a16="http://schemas.microsoft.com/office/drawing/2014/main" id="{9D7091E5-08D1-44CD-8F64-6FD5048523E1}"/>
                </a:ext>
              </a:extLst>
            </p:cNvPr>
            <p:cNvSpPr txBox="1">
              <a:spLocks/>
            </p:cNvSpPr>
            <p:nvPr/>
          </p:nvSpPr>
          <p:spPr>
            <a:xfrm>
              <a:off x="4932363" y="2572803"/>
              <a:ext cx="3960812" cy="828508"/>
            </a:xfrm>
            <a:prstGeom prst="rect">
              <a:avLst/>
            </a:prstGeom>
            <a:solidFill>
              <a:srgbClr val="E48E1C">
                <a:alpha val="20000"/>
              </a:srgbClr>
            </a:solidFill>
            <a:ln w="222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>
                  <a:srgbClr val="536FFF"/>
                </a:buClr>
              </a:pPr>
              <a:r>
                <a:rPr lang="en-US" altLang="ko-KR" sz="1800" spc="0" dirty="0">
                  <a:solidFill>
                    <a:srgbClr val="E48E1C"/>
                  </a:solidFill>
                </a:rPr>
                <a:t>UART</a:t>
              </a:r>
              <a:r>
                <a:rPr lang="ko-KR" altLang="en-US" sz="1800" spc="0" dirty="0">
                  <a:solidFill>
                    <a:srgbClr val="E48E1C"/>
                  </a:solidFill>
                </a:rPr>
                <a:t>는 </a:t>
              </a:r>
              <a:r>
                <a:rPr lang="en-US" altLang="ko-KR" sz="1800" spc="0" dirty="0">
                  <a:solidFill>
                    <a:srgbClr val="E48E1C"/>
                  </a:solidFill>
                </a:rPr>
                <a:t>RS-232 </a:t>
              </a:r>
              <a:r>
                <a:rPr lang="ko-KR" altLang="en-US" sz="1800" spc="0" dirty="0">
                  <a:solidFill>
                    <a:srgbClr val="E48E1C"/>
                  </a:solidFill>
                </a:rPr>
                <a:t>형식을 따라 총 </a:t>
              </a:r>
              <a:r>
                <a:rPr lang="en-US" altLang="ko-KR" sz="1800" spc="0" dirty="0">
                  <a:solidFill>
                    <a:srgbClr val="E48E1C"/>
                  </a:solidFill>
                </a:rPr>
                <a:t>9</a:t>
              </a:r>
              <a:r>
                <a:rPr lang="ko-KR" altLang="en-US" sz="1800" spc="0" dirty="0">
                  <a:solidFill>
                    <a:srgbClr val="E48E1C"/>
                  </a:solidFill>
                </a:rPr>
                <a:t>개의 </a:t>
              </a:r>
              <a:r>
                <a:rPr lang="ko-KR" altLang="en-US" sz="1800" spc="0" dirty="0" err="1">
                  <a:solidFill>
                    <a:srgbClr val="E48E1C"/>
                  </a:solidFill>
                </a:rPr>
                <a:t>신호선으로</a:t>
              </a:r>
              <a:r>
                <a:rPr lang="ko-KR" altLang="en-US" sz="1800" spc="0" dirty="0">
                  <a:solidFill>
                    <a:srgbClr val="E48E1C"/>
                  </a:solidFill>
                </a:rPr>
                <a:t> 구성</a:t>
              </a:r>
              <a:endParaRPr lang="en-US" altLang="ko-KR" sz="1800" spc="0" dirty="0">
                <a:solidFill>
                  <a:srgbClr val="E48E1C"/>
                </a:solidFill>
              </a:endParaRPr>
            </a:p>
          </p:txBody>
        </p:sp>
        <p:sp>
          <p:nvSpPr>
            <p:cNvPr id="16" name="왼쪽 대괄호 15">
              <a:extLst>
                <a:ext uri="{FF2B5EF4-FFF2-40B4-BE49-F238E27FC236}">
                  <a16:creationId xmlns:a16="http://schemas.microsoft.com/office/drawing/2014/main" id="{BCF4D6DE-F933-4C6F-B887-909BB2F7EAF7}"/>
                </a:ext>
              </a:extLst>
            </p:cNvPr>
            <p:cNvSpPr/>
            <p:nvPr/>
          </p:nvSpPr>
          <p:spPr>
            <a:xfrm flipH="1">
              <a:off x="8465660" y="2572803"/>
              <a:ext cx="427513" cy="1450166"/>
            </a:xfrm>
            <a:prstGeom prst="leftBracket">
              <a:avLst>
                <a:gd name="adj" fmla="val 0"/>
              </a:avLst>
            </a:prstGeom>
            <a:ln w="25400">
              <a:solidFill>
                <a:srgbClr val="E48E1C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60011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03320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소개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UART</a:t>
            </a:r>
            <a:r>
              <a:rPr lang="ko-KR" altLang="en-US" sz="2000" spc="0" dirty="0">
                <a:solidFill>
                  <a:schemeClr val="tx1"/>
                </a:solidFill>
              </a:rPr>
              <a:t>의 신호선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3" name="육각형 12">
            <a:extLst>
              <a:ext uri="{FF2B5EF4-FFF2-40B4-BE49-F238E27FC236}">
                <a16:creationId xmlns:a16="http://schemas.microsoft.com/office/drawing/2014/main" id="{574CDAA9-43CE-4903-9AFF-E087397F6B4F}"/>
              </a:ext>
            </a:extLst>
          </p:cNvPr>
          <p:cNvSpPr/>
          <p:nvPr/>
        </p:nvSpPr>
        <p:spPr>
          <a:xfrm>
            <a:off x="385145" y="1574029"/>
            <a:ext cx="5050951" cy="377116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0" tIns="0" rIns="0" bIns="0" anchor="ctr">
            <a:noAutofit/>
          </a:bodyPr>
          <a:lstStyle/>
          <a:p>
            <a:pPr marL="0" lvl="3" eaLnBrk="0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6FFF"/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UART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신호 연결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541008" y="2345964"/>
            <a:ext cx="4607055" cy="1798942"/>
            <a:chOff x="611560" y="2160484"/>
            <a:chExt cx="4845792" cy="1129371"/>
          </a:xfrm>
        </p:grpSpPr>
        <p:sp>
          <p:nvSpPr>
            <p:cNvPr id="14" name="직사각형 13"/>
            <p:cNvSpPr/>
            <p:nvPr/>
          </p:nvSpPr>
          <p:spPr>
            <a:xfrm>
              <a:off x="611560" y="2174593"/>
              <a:ext cx="1533424" cy="1115262"/>
            </a:xfrm>
            <a:prstGeom prst="rect">
              <a:avLst/>
            </a:prstGeom>
            <a:solidFill>
              <a:srgbClr val="667CE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Host PC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923928" y="2160484"/>
              <a:ext cx="1533424" cy="1115262"/>
            </a:xfrm>
            <a:prstGeom prst="rect">
              <a:avLst/>
            </a:prstGeom>
            <a:solidFill>
              <a:srgbClr val="667CE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kern="0" noProof="0" dirty="0" err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타겟보드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1987726" y="2305120"/>
              <a:ext cx="684299" cy="216024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/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TXD</a:t>
              </a:r>
              <a:endPara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1987726" y="2624212"/>
              <a:ext cx="684299" cy="216024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/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RXD</a:t>
              </a:r>
              <a:endPara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1987725" y="2969678"/>
              <a:ext cx="684299" cy="216024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/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GND</a:t>
              </a:r>
              <a:endPara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3341571" y="2305120"/>
              <a:ext cx="684299" cy="216024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/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TXD</a:t>
              </a:r>
              <a:endPara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>
              <a:off x="3341571" y="2624212"/>
              <a:ext cx="684299" cy="216024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/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RXD</a:t>
              </a:r>
              <a:endPara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3341570" y="2969678"/>
              <a:ext cx="684299" cy="216024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/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GND</a:t>
              </a:r>
              <a:endPara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23" name="직선 화살표 연결선 22"/>
            <p:cNvCxnSpPr>
              <a:endCxn id="20" idx="1"/>
            </p:cNvCxnSpPr>
            <p:nvPr/>
          </p:nvCxnSpPr>
          <p:spPr>
            <a:xfrm>
              <a:off x="2450451" y="2380014"/>
              <a:ext cx="891120" cy="35221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endCxn id="17" idx="3"/>
            </p:cNvCxnSpPr>
            <p:nvPr/>
          </p:nvCxnSpPr>
          <p:spPr>
            <a:xfrm flipH="1">
              <a:off x="2672025" y="2383386"/>
              <a:ext cx="891121" cy="348839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21" idx="1"/>
              <a:endCxn id="18" idx="3"/>
            </p:cNvCxnSpPr>
            <p:nvPr/>
          </p:nvCxnSpPr>
          <p:spPr>
            <a:xfrm flipH="1">
              <a:off x="2672024" y="3077690"/>
              <a:ext cx="669545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5281351" y="2572802"/>
            <a:ext cx="3600738" cy="1997883"/>
            <a:chOff x="4932363" y="2572802"/>
            <a:chExt cx="3960812" cy="1997883"/>
          </a:xfrm>
        </p:grpSpPr>
        <p:sp>
          <p:nvSpPr>
            <p:cNvPr id="30" name="텍스트 개체 틀 7">
              <a:extLst>
                <a:ext uri="{FF2B5EF4-FFF2-40B4-BE49-F238E27FC236}">
                  <a16:creationId xmlns:a16="http://schemas.microsoft.com/office/drawing/2014/main" id="{36F3B2DE-8FE3-4184-A8AF-BCE7C7C290DA}"/>
                </a:ext>
              </a:extLst>
            </p:cNvPr>
            <p:cNvSpPr txBox="1">
              <a:spLocks/>
            </p:cNvSpPr>
            <p:nvPr/>
          </p:nvSpPr>
          <p:spPr>
            <a:xfrm>
              <a:off x="4932363" y="3401311"/>
              <a:ext cx="3960812" cy="514864"/>
            </a:xfrm>
            <a:prstGeom prst="rect">
              <a:avLst/>
            </a:prstGeom>
            <a:solidFill>
              <a:schemeClr val="bg1"/>
            </a:solidFill>
            <a:ln w="22225">
              <a:noFill/>
              <a:miter lim="800000"/>
              <a:headEnd/>
              <a:tailEnd/>
            </a:ln>
          </p:spPr>
          <p:txBody>
            <a:bodyPr wrap="square" lIns="0" tIns="72000" rIns="0" bIns="0" anchor="t">
              <a:no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>
                  <a:srgbClr val="536FFF"/>
                </a:buClr>
              </a:pPr>
              <a:endParaRPr lang="ko-KR" altLang="en-US" sz="1800" spc="0" dirty="0">
                <a:solidFill>
                  <a:schemeClr val="tx1"/>
                </a:solidFill>
              </a:endParaRPr>
            </a:p>
          </p:txBody>
        </p:sp>
        <p:sp>
          <p:nvSpPr>
            <p:cNvPr id="31" name="왼쪽 대괄호 30">
              <a:extLst>
                <a:ext uri="{FF2B5EF4-FFF2-40B4-BE49-F238E27FC236}">
                  <a16:creationId xmlns:a16="http://schemas.microsoft.com/office/drawing/2014/main" id="{4175269E-C959-4B18-B401-79B1F14884EA}"/>
                </a:ext>
              </a:extLst>
            </p:cNvPr>
            <p:cNvSpPr/>
            <p:nvPr/>
          </p:nvSpPr>
          <p:spPr>
            <a:xfrm>
              <a:off x="4932363" y="2572802"/>
              <a:ext cx="427513" cy="1997883"/>
            </a:xfrm>
            <a:prstGeom prst="leftBracket">
              <a:avLst>
                <a:gd name="adj" fmla="val 0"/>
              </a:avLst>
            </a:prstGeom>
            <a:ln w="25400">
              <a:solidFill>
                <a:srgbClr val="667CEC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텍스트 개체 틀 7">
              <a:extLst>
                <a:ext uri="{FF2B5EF4-FFF2-40B4-BE49-F238E27FC236}">
                  <a16:creationId xmlns:a16="http://schemas.microsoft.com/office/drawing/2014/main" id="{9D7091E5-08D1-44CD-8F64-6FD5048523E1}"/>
                </a:ext>
              </a:extLst>
            </p:cNvPr>
            <p:cNvSpPr txBox="1">
              <a:spLocks/>
            </p:cNvSpPr>
            <p:nvPr/>
          </p:nvSpPr>
          <p:spPr>
            <a:xfrm>
              <a:off x="4932363" y="2572803"/>
              <a:ext cx="3960812" cy="828508"/>
            </a:xfrm>
            <a:prstGeom prst="rect">
              <a:avLst/>
            </a:prstGeom>
            <a:solidFill>
              <a:srgbClr val="667CEC">
                <a:alpha val="20000"/>
              </a:srgbClr>
            </a:solidFill>
            <a:ln w="222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>
                  <a:srgbClr val="536FFF"/>
                </a:buClr>
              </a:pPr>
              <a:r>
                <a:rPr lang="en-US" altLang="ko-KR" sz="1800" spc="0" dirty="0">
                  <a:solidFill>
                    <a:srgbClr val="667CEC"/>
                  </a:solidFill>
                </a:rPr>
                <a:t>3</a:t>
              </a:r>
              <a:r>
                <a:rPr lang="ko-KR" altLang="en-US" sz="1800" spc="0" dirty="0">
                  <a:solidFill>
                    <a:srgbClr val="667CEC"/>
                  </a:solidFill>
                </a:rPr>
                <a:t>개의 핀만을 연결하여 사용</a:t>
              </a:r>
            </a:p>
          </p:txBody>
        </p:sp>
        <p:sp>
          <p:nvSpPr>
            <p:cNvPr id="33" name="왼쪽 대괄호 32">
              <a:extLst>
                <a:ext uri="{FF2B5EF4-FFF2-40B4-BE49-F238E27FC236}">
                  <a16:creationId xmlns:a16="http://schemas.microsoft.com/office/drawing/2014/main" id="{BCF4D6DE-F933-4C6F-B887-909BB2F7EAF7}"/>
                </a:ext>
              </a:extLst>
            </p:cNvPr>
            <p:cNvSpPr/>
            <p:nvPr/>
          </p:nvSpPr>
          <p:spPr>
            <a:xfrm flipH="1">
              <a:off x="8465660" y="2572802"/>
              <a:ext cx="427513" cy="1997883"/>
            </a:xfrm>
            <a:prstGeom prst="leftBracket">
              <a:avLst>
                <a:gd name="adj" fmla="val 0"/>
              </a:avLst>
            </a:prstGeom>
            <a:ln w="25400">
              <a:solidFill>
                <a:srgbClr val="667CEC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363079" y="2034822"/>
            <a:ext cx="881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USB</a:t>
            </a:r>
            <a:endParaRPr lang="ko-KR" altLang="en-US" sz="1600" b="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텍스트 개체 틀 7">
            <a:extLst>
              <a:ext uri="{FF2B5EF4-FFF2-40B4-BE49-F238E27FC236}">
                <a16:creationId xmlns:a16="http://schemas.microsoft.com/office/drawing/2014/main" id="{990C7450-2D08-44D9-AA48-10B6A708C5B7}"/>
              </a:ext>
            </a:extLst>
          </p:cNvPr>
          <p:cNvSpPr txBox="1">
            <a:spLocks/>
          </p:cNvSpPr>
          <p:nvPr/>
        </p:nvSpPr>
        <p:spPr>
          <a:xfrm>
            <a:off x="5593428" y="3493596"/>
            <a:ext cx="3017764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TXD</a:t>
            </a:r>
            <a:r>
              <a:rPr lang="ko-KR" altLang="en-US" sz="1800" spc="0" dirty="0">
                <a:solidFill>
                  <a:schemeClr val="tx1"/>
                </a:solidFill>
              </a:rPr>
              <a:t>는 상대편 </a:t>
            </a:r>
            <a:r>
              <a:rPr lang="en-US" altLang="ko-KR" sz="1800" spc="0" dirty="0">
                <a:solidFill>
                  <a:schemeClr val="tx1"/>
                </a:solidFill>
              </a:rPr>
              <a:t>RXD</a:t>
            </a:r>
            <a:r>
              <a:rPr lang="ko-KR" altLang="en-US" sz="1800" spc="0" dirty="0">
                <a:solidFill>
                  <a:schemeClr val="tx1"/>
                </a:solidFill>
              </a:rPr>
              <a:t>에 연결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RXD</a:t>
            </a:r>
            <a:r>
              <a:rPr lang="ko-KR" altLang="en-US" sz="1800" spc="0" dirty="0">
                <a:solidFill>
                  <a:schemeClr val="tx1"/>
                </a:solidFill>
              </a:rPr>
              <a:t>는 상대편 </a:t>
            </a:r>
            <a:r>
              <a:rPr lang="en-US" altLang="ko-KR" sz="1800" spc="0" dirty="0">
                <a:solidFill>
                  <a:schemeClr val="tx1"/>
                </a:solidFill>
              </a:rPr>
              <a:t>TXD</a:t>
            </a:r>
            <a:r>
              <a:rPr lang="ko-KR" altLang="en-US" sz="1800" spc="0" dirty="0">
                <a:solidFill>
                  <a:schemeClr val="tx1"/>
                </a:solidFill>
              </a:rPr>
              <a:t>에 연결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GND</a:t>
            </a:r>
            <a:r>
              <a:rPr lang="ko-KR" altLang="en-US" sz="1800" spc="0" dirty="0">
                <a:solidFill>
                  <a:schemeClr val="tx1"/>
                </a:solidFill>
              </a:rPr>
              <a:t>는 상대편 </a:t>
            </a:r>
            <a:r>
              <a:rPr lang="en-US" altLang="ko-KR" sz="1800" spc="0" dirty="0">
                <a:solidFill>
                  <a:schemeClr val="tx1"/>
                </a:solidFill>
              </a:rPr>
              <a:t>GND</a:t>
            </a:r>
            <a:r>
              <a:rPr lang="ko-KR" altLang="en-US" sz="1800" spc="0" dirty="0">
                <a:solidFill>
                  <a:schemeClr val="tx1"/>
                </a:solidFill>
              </a:rPr>
              <a:t>에 연결</a:t>
            </a:r>
          </a:p>
        </p:txBody>
      </p:sp>
    </p:spTree>
    <p:extLst>
      <p:ext uri="{BB962C8B-B14F-4D97-AF65-F5344CB8AC3E}">
        <p14:creationId xmlns:p14="http://schemas.microsoft.com/office/powerpoint/2010/main" val="1319998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03320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소개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>
                <a:solidFill>
                  <a:schemeClr val="tx1"/>
                </a:solidFill>
              </a:rPr>
              <a:t>STM32F429ZI</a:t>
            </a:r>
            <a:r>
              <a:rPr lang="ko-KR" altLang="en-US" sz="2000" spc="0">
                <a:solidFill>
                  <a:schemeClr val="tx1"/>
                </a:solidFill>
              </a:rPr>
              <a:t>의 </a:t>
            </a:r>
            <a:r>
              <a:rPr lang="en-US" altLang="ko-KR" sz="2000" spc="0" dirty="0">
                <a:solidFill>
                  <a:schemeClr val="tx1"/>
                </a:solidFill>
              </a:rPr>
              <a:t>UART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3" name="육각형 12">
            <a:extLst>
              <a:ext uri="{FF2B5EF4-FFF2-40B4-BE49-F238E27FC236}">
                <a16:creationId xmlns:a16="http://schemas.microsoft.com/office/drawing/2014/main" id="{574CDAA9-43CE-4903-9AFF-E087397F6B4F}"/>
              </a:ext>
            </a:extLst>
          </p:cNvPr>
          <p:cNvSpPr/>
          <p:nvPr/>
        </p:nvSpPr>
        <p:spPr>
          <a:xfrm>
            <a:off x="385145" y="1574029"/>
            <a:ext cx="5050951" cy="377116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0" tIns="0" rIns="0" bIns="0" anchor="ctr">
            <a:noAutofit/>
          </a:bodyPr>
          <a:lstStyle/>
          <a:p>
            <a:pPr marL="0" lvl="3" eaLnBrk="0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6FFF"/>
              </a:buClr>
            </a:pPr>
            <a:r>
              <a:rPr lang="en-US" altLang="ko-KR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STM32F429ZI</a:t>
            </a:r>
            <a:r>
              <a:rPr lang="ko-KR" altLang="en-US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UART 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포트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CC112EF-DE87-4DB9-89CE-38763A648339}"/>
              </a:ext>
            </a:extLst>
          </p:cNvPr>
          <p:cNvGrpSpPr/>
          <p:nvPr/>
        </p:nvGrpSpPr>
        <p:grpSpPr>
          <a:xfrm>
            <a:off x="5676899" y="1552518"/>
            <a:ext cx="3217631" cy="3323490"/>
            <a:chOff x="5676899" y="1579578"/>
            <a:chExt cx="3217631" cy="3323490"/>
          </a:xfrm>
        </p:grpSpPr>
        <p:sp>
          <p:nvSpPr>
            <p:cNvPr id="37" name="양쪽 대괄호 36">
              <a:extLst>
                <a:ext uri="{FF2B5EF4-FFF2-40B4-BE49-F238E27FC236}">
                  <a16:creationId xmlns:a16="http://schemas.microsoft.com/office/drawing/2014/main" id="{E060121A-F82F-49FE-871D-5E0C3747EE8B}"/>
                </a:ext>
              </a:extLst>
            </p:cNvPr>
            <p:cNvSpPr/>
            <p:nvPr/>
          </p:nvSpPr>
          <p:spPr bwMode="auto">
            <a:xfrm rot="5400000">
              <a:off x="5623980" y="1632519"/>
              <a:ext cx="3323487" cy="3217612"/>
            </a:xfrm>
            <a:prstGeom prst="bracketPair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E48E1C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270" lIns="648000" rtlCol="0" anchor="t"/>
            <a:lstStyle/>
            <a:p>
              <a:pPr marL="342900" indent="-273050" algn="l">
                <a:spcBef>
                  <a:spcPts val="0"/>
                </a:spcBef>
                <a:spcAft>
                  <a:spcPts val="600"/>
                </a:spcAft>
                <a:buClr>
                  <a:srgbClr val="536FFF"/>
                </a:buClr>
                <a:buFont typeface="나눔고딕" panose="020D0604000000000000" pitchFamily="50" charset="-127"/>
                <a:buChar char="⇢"/>
              </a:pPr>
              <a:r>
                <a:rPr lang="en-US" altLang="ko-KR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USART1</a:t>
              </a:r>
            </a:p>
            <a:p>
              <a:pPr marL="342900" indent="-273050" algn="l">
                <a:spcBef>
                  <a:spcPts val="0"/>
                </a:spcBef>
                <a:spcAft>
                  <a:spcPts val="600"/>
                </a:spcAft>
                <a:buClr>
                  <a:srgbClr val="536FFF"/>
                </a:buClr>
                <a:buFont typeface="나눔고딕" panose="020D0604000000000000" pitchFamily="50" charset="-127"/>
                <a:buChar char="⇢"/>
              </a:pPr>
              <a:r>
                <a:rPr lang="en-US" altLang="ko-KR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USART2</a:t>
              </a:r>
            </a:p>
            <a:p>
              <a:pPr marL="342900" indent="-273050" algn="l">
                <a:spcBef>
                  <a:spcPts val="0"/>
                </a:spcBef>
                <a:spcAft>
                  <a:spcPts val="600"/>
                </a:spcAft>
                <a:buClr>
                  <a:srgbClr val="536FFF"/>
                </a:buClr>
                <a:buFont typeface="나눔고딕" panose="020D0604000000000000" pitchFamily="50" charset="-127"/>
                <a:buChar char="⇢"/>
              </a:pPr>
              <a:r>
                <a:rPr lang="en-US" altLang="ko-KR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USART3</a:t>
              </a:r>
            </a:p>
            <a:p>
              <a:pPr marL="342900" indent="-273050" algn="l">
                <a:spcBef>
                  <a:spcPts val="0"/>
                </a:spcBef>
                <a:spcAft>
                  <a:spcPts val="600"/>
                </a:spcAft>
                <a:buClr>
                  <a:srgbClr val="536FFF"/>
                </a:buClr>
                <a:buFont typeface="나눔고딕" panose="020D0604000000000000" pitchFamily="50" charset="-127"/>
                <a:buChar char="⇢"/>
              </a:pPr>
              <a:r>
                <a:rPr lang="en-US" altLang="ko-KR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UART4</a:t>
              </a:r>
            </a:p>
            <a:p>
              <a:pPr marL="342900" indent="-273050" algn="l">
                <a:spcBef>
                  <a:spcPts val="0"/>
                </a:spcBef>
                <a:spcAft>
                  <a:spcPts val="600"/>
                </a:spcAft>
                <a:buClr>
                  <a:srgbClr val="536FFF"/>
                </a:buClr>
                <a:buFont typeface="나눔고딕" panose="020D0604000000000000" pitchFamily="50" charset="-127"/>
                <a:buChar char="⇢"/>
              </a:pPr>
              <a:r>
                <a:rPr lang="en-US" altLang="ko-KR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UART5</a:t>
              </a:r>
            </a:p>
            <a:p>
              <a:pPr marL="342900" indent="-273050" algn="l">
                <a:spcBef>
                  <a:spcPts val="0"/>
                </a:spcBef>
                <a:spcAft>
                  <a:spcPts val="600"/>
                </a:spcAft>
                <a:buClr>
                  <a:srgbClr val="536FFF"/>
                </a:buClr>
                <a:buFont typeface="나눔고딕" panose="020D0604000000000000" pitchFamily="50" charset="-127"/>
                <a:buChar char="⇢"/>
              </a:pPr>
              <a:r>
                <a:rPr lang="en-US" altLang="ko-KR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USART6</a:t>
              </a:r>
            </a:p>
            <a:p>
              <a:pPr marL="342900" indent="-273050" algn="l">
                <a:spcBef>
                  <a:spcPts val="0"/>
                </a:spcBef>
                <a:spcAft>
                  <a:spcPts val="600"/>
                </a:spcAft>
                <a:buClr>
                  <a:srgbClr val="536FFF"/>
                </a:buClr>
                <a:buFont typeface="나눔고딕" panose="020D0604000000000000" pitchFamily="50" charset="-127"/>
                <a:buChar char="⇢"/>
              </a:pPr>
              <a:r>
                <a:rPr lang="en-US" altLang="ko-KR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UART7</a:t>
              </a:r>
            </a:p>
            <a:p>
              <a:pPr marL="342900" indent="-273050" algn="l">
                <a:spcBef>
                  <a:spcPts val="0"/>
                </a:spcBef>
                <a:spcAft>
                  <a:spcPts val="600"/>
                </a:spcAft>
                <a:buClr>
                  <a:srgbClr val="536FFF"/>
                </a:buClr>
                <a:buFont typeface="나눔고딕" panose="020D0604000000000000" pitchFamily="50" charset="-127"/>
                <a:buChar char="⇢"/>
              </a:pPr>
              <a:r>
                <a:rPr lang="en-US" altLang="ko-KR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UART8</a:t>
              </a:r>
              <a:endPara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8" name="순서도: 문서 37">
              <a:extLst>
                <a:ext uri="{FF2B5EF4-FFF2-40B4-BE49-F238E27FC236}">
                  <a16:creationId xmlns:a16="http://schemas.microsoft.com/office/drawing/2014/main" id="{A9EB0AB1-5996-456A-B8E5-B162992E34DF}"/>
                </a:ext>
              </a:extLst>
            </p:cNvPr>
            <p:cNvSpPr/>
            <p:nvPr/>
          </p:nvSpPr>
          <p:spPr bwMode="auto">
            <a:xfrm>
              <a:off x="5676899" y="1579578"/>
              <a:ext cx="3216530" cy="519051"/>
            </a:xfrm>
            <a:prstGeom prst="flowChartDocument">
              <a:avLst/>
            </a:prstGeom>
            <a:solidFill>
              <a:srgbClr val="E48E1C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lvl="0" latinLnBrk="0">
                <a:buClr>
                  <a:prstClr val="black">
                    <a:lumMod val="75000"/>
                    <a:lumOff val="25000"/>
                  </a:prstClr>
                </a:buClr>
              </a:pPr>
              <a:r>
                <a:rPr lang="ko-KR" altLang="en-US" sz="1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총 </a:t>
              </a:r>
              <a:r>
                <a:rPr lang="en-US" altLang="ko-KR" sz="1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8</a:t>
              </a:r>
              <a:r>
                <a:rPr lang="ko-KR" altLang="en-US" sz="18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개의 </a:t>
              </a:r>
              <a:r>
                <a:rPr lang="en-US" altLang="ko-KR" sz="18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UART </a:t>
              </a:r>
              <a:r>
                <a:rPr lang="ko-KR" altLang="en-US" sz="18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포트</a:t>
              </a:r>
              <a:endPara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3" name="그림 2" descr="전자기기, 회로, 사진, 앉아있는이(가) 표시된 사진&#10;&#10;자동 생성된 설명">
            <a:extLst>
              <a:ext uri="{FF2B5EF4-FFF2-40B4-BE49-F238E27FC236}">
                <a16:creationId xmlns:a16="http://schemas.microsoft.com/office/drawing/2014/main" id="{CFBB505F-52D5-46AA-ABD5-32471BD50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000" y="2052000"/>
            <a:ext cx="2831629" cy="282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1405D4-204A-4A78-BCDE-925A9BB777CF}"/>
              </a:ext>
            </a:extLst>
          </p:cNvPr>
          <p:cNvSpPr txBox="1"/>
          <p:nvPr/>
        </p:nvSpPr>
        <p:spPr bwMode="auto">
          <a:xfrm>
            <a:off x="2285895" y="3867894"/>
            <a:ext cx="856324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r>
              <a:rPr lang="en-US" altLang="ko-KR" sz="7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STM32F429ZITx</a:t>
            </a:r>
            <a:br>
              <a:rPr lang="en-US" altLang="ko-KR" sz="7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7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LQFP144</a:t>
            </a:r>
            <a:endParaRPr lang="ko-KR" altLang="en-US" sz="7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9832336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>
          <a:noFill/>
          <a:headEnd type="none" w="med" len="med"/>
          <a:tailEnd type="triangle" w="med" len="med"/>
        </a:ln>
        <a:effectLst/>
      </a:spPr>
      <a:bodyPr rtlCol="0" anchor="ctr"/>
      <a:lstStyle>
        <a:defPPr marL="0" algn="l">
          <a:defRPr dirty="0" smtClean="0">
            <a:solidFill>
              <a:sysClr val="windowText" lastClr="000000"/>
            </a:solidFill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>
        <a:ln>
          <a:solidFill>
            <a:schemeClr val="tx1">
              <a:lumMod val="85000"/>
              <a:lumOff val="15000"/>
            </a:schemeClr>
          </a:solidFill>
          <a:headEnd type="none" w="med" len="med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</a:spPr>
      <a:bodyPr wrap="square" rtlCol="0" anchor="t">
        <a:spAutoFit/>
      </a:bodyPr>
      <a:lstStyle>
        <a:defPPr algn="l">
          <a:defRPr sz="1800" b="1" dirty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48E1C"/>
        </a:solidFill>
        <a:ln w="28575">
          <a:noFill/>
          <a:headEnd type="none" w="med" len="med"/>
          <a:tailEnd type="triangle" w="med" len="med"/>
        </a:ln>
        <a:effectLst/>
      </a:spPr>
      <a:bodyPr rtlCol="0" anchor="ctr"/>
      <a:lstStyle>
        <a:defPPr marL="0" algn="l">
          <a:defRPr dirty="0" smtClean="0">
            <a:solidFill>
              <a:sysClr val="windowText" lastClr="000000"/>
            </a:solidFill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>
        <a:ln w="12700">
          <a:solidFill>
            <a:schemeClr val="tx1">
              <a:lumMod val="85000"/>
              <a:lumOff val="15000"/>
            </a:schemeClr>
          </a:solidFill>
          <a:headEnd type="none" w="med" len="me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</a:spPr>
      <a:bodyPr wrap="square" rtlCol="0" anchor="t">
        <a:spAutoFit/>
      </a:bodyPr>
      <a:lstStyle>
        <a:defPPr algn="l">
          <a:defRPr sz="1800" b="1" dirty="0">
            <a:latin typeface="+mn-ea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67617</TotalTime>
  <Words>861</Words>
  <Application>Microsoft Office PowerPoint</Application>
  <PresentationFormat>화면 슬라이드 쇼(16:9)</PresentationFormat>
  <Paragraphs>182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39" baseType="lpstr">
      <vt:lpstr>나눔고딕</vt:lpstr>
      <vt:lpstr>나눔고딕 Bold</vt:lpstr>
      <vt:lpstr>나눔바른고딕</vt:lpstr>
      <vt:lpstr>나눔스퀘어 Bold</vt:lpstr>
      <vt:lpstr>나눔스퀘어 ExtraBold</vt:lpstr>
      <vt:lpstr>돋움</vt:lpstr>
      <vt:lpstr>맑은 고딕</vt:lpstr>
      <vt:lpstr>Arial</vt:lpstr>
      <vt:lpstr>Calibri</vt:lpstr>
      <vt:lpstr>Cambria</vt:lpstr>
      <vt:lpstr>Consolas</vt:lpstr>
      <vt:lpstr>Wingdings</vt:lpstr>
      <vt:lpstr>디자인 사용자 지정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CELK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스토리보드</dc:title>
  <dc:creator>CELK</dc:creator>
  <cp:lastModifiedBy>김남호</cp:lastModifiedBy>
  <cp:revision>5333</cp:revision>
  <cp:lastPrinted>2015-05-26T08:39:57Z</cp:lastPrinted>
  <dcterms:created xsi:type="dcterms:W3CDTF">2004-07-08T01:15:15Z</dcterms:created>
  <dcterms:modified xsi:type="dcterms:W3CDTF">2020-12-30T12:17:01Z</dcterms:modified>
</cp:coreProperties>
</file>