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1837" r:id="rId2"/>
    <p:sldId id="1461" r:id="rId3"/>
    <p:sldId id="1764" r:id="rId4"/>
    <p:sldId id="1827" r:id="rId5"/>
    <p:sldId id="1793" r:id="rId6"/>
    <p:sldId id="1833" r:id="rId7"/>
    <p:sldId id="1835" r:id="rId8"/>
    <p:sldId id="1795" r:id="rId9"/>
    <p:sldId id="1802" r:id="rId10"/>
    <p:sldId id="1803" r:id="rId11"/>
    <p:sldId id="1804" r:id="rId12"/>
    <p:sldId id="1805" r:id="rId13"/>
    <p:sldId id="1796" r:id="rId14"/>
    <p:sldId id="1806" r:id="rId15"/>
    <p:sldId id="1782" r:id="rId16"/>
    <p:sldId id="1807" r:id="rId17"/>
    <p:sldId id="1797" r:id="rId18"/>
    <p:sldId id="1831" r:id="rId19"/>
    <p:sldId id="1808" r:id="rId20"/>
    <p:sldId id="1810" r:id="rId21"/>
    <p:sldId id="1809" r:id="rId22"/>
    <p:sldId id="1463" r:id="rId23"/>
    <p:sldId id="1710" r:id="rId24"/>
    <p:sldId id="1811" r:id="rId25"/>
    <p:sldId id="1799" r:id="rId26"/>
    <p:sldId id="1812" r:id="rId27"/>
    <p:sldId id="1813" r:id="rId28"/>
    <p:sldId id="1800" r:id="rId29"/>
    <p:sldId id="1816" r:id="rId30"/>
    <p:sldId id="1815" r:id="rId31"/>
    <p:sldId id="1818" r:id="rId32"/>
    <p:sldId id="1817" r:id="rId33"/>
    <p:sldId id="1786" r:id="rId34"/>
    <p:sldId id="1820" r:id="rId35"/>
    <p:sldId id="1819" r:id="rId36"/>
    <p:sldId id="1822" r:id="rId37"/>
    <p:sldId id="1823" r:id="rId38"/>
    <p:sldId id="1824" r:id="rId39"/>
    <p:sldId id="1595" r:id="rId40"/>
    <p:sldId id="1828" r:id="rId41"/>
    <p:sldId id="1829" r:id="rId42"/>
    <p:sldId id="1830" r:id="rId43"/>
    <p:sldId id="1832" r:id="rId44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95B"/>
    <a:srgbClr val="303030"/>
    <a:srgbClr val="E94923"/>
    <a:srgbClr val="0000FF"/>
    <a:srgbClr val="7FCA5A"/>
    <a:srgbClr val="D6612F"/>
    <a:srgbClr val="ED7D1A"/>
    <a:srgbClr val="3B3DA8"/>
    <a:srgbClr val="EC603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9952" autoAdjust="0"/>
  </p:normalViewPr>
  <p:slideViewPr>
    <p:cSldViewPr>
      <p:cViewPr varScale="1">
        <p:scale>
          <a:sx n="144" d="100"/>
          <a:sy n="144" d="100"/>
        </p:scale>
        <p:origin x="816" y="120"/>
      </p:cViewPr>
      <p:guideLst>
        <p:guide orient="horz" pos="1620"/>
        <p:guide pos="2880"/>
        <p:guide orient="horz" pos="2981"/>
      </p:guideLst>
    </p:cSldViewPr>
  </p:slideViewPr>
  <p:outlineViewPr>
    <p:cViewPr>
      <p:scale>
        <a:sx n="33" d="100"/>
        <a:sy n="33" d="100"/>
      </p:scale>
      <p:origin x="36" y="148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4038" y="84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2019-01-08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픽사베이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https://cdn.pixabay.com/photo/2016/09/23/23/09/bluetooth-1690677_960_720.png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교수님 직접 촬영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교수님 직접 촬영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교수님 직접 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교수님 직접 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GettyImages-126944829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게티이미지뱅크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951714986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GettyImages-613011626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https://ko.wikipedia.org/wiki/%EB%B8%94%EB%A3%A8%ED%88%AC%EC%8A%A4#/media/File:BluetoothLogo.svg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게티이미지뱅크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1050088570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560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0943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4566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7657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75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31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958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4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ㅌ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26FCB30-0182-42F3-8EBE-3D9350918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3"/>
          <a:stretch>
            <a:fillRect/>
          </a:stretch>
        </p:blipFill>
        <p:spPr>
          <a:xfrm>
            <a:off x="0" y="0"/>
            <a:ext cx="9144000" cy="360000"/>
          </a:xfrm>
          <a:custGeom>
            <a:avLst/>
            <a:gdLst>
              <a:gd name="connsiteX0" fmla="*/ 0 w 9144000"/>
              <a:gd name="connsiteY0" fmla="*/ 0 h 360000"/>
              <a:gd name="connsiteX1" fmla="*/ 9144000 w 9144000"/>
              <a:gd name="connsiteY1" fmla="*/ 0 h 360000"/>
              <a:gd name="connsiteX2" fmla="*/ 9144000 w 9144000"/>
              <a:gd name="connsiteY2" fmla="*/ 360000 h 360000"/>
              <a:gd name="connsiteX3" fmla="*/ 0 w 9144000"/>
              <a:gd name="connsiteY3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60000">
                <a:moveTo>
                  <a:pt x="0" y="0"/>
                </a:moveTo>
                <a:lnTo>
                  <a:pt x="9144000" y="0"/>
                </a:lnTo>
                <a:lnTo>
                  <a:pt x="9144000" y="360000"/>
                </a:lnTo>
                <a:lnTo>
                  <a:pt x="0" y="360000"/>
                </a:lnTo>
                <a:close/>
              </a:path>
            </a:pathLst>
          </a:cu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0" y="69078"/>
            <a:ext cx="244800" cy="2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7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4">
          <p15:clr>
            <a:srgbClr val="FBAE40"/>
          </p15:clr>
        </p15:guide>
        <p15:guide id="3" pos="324">
          <p15:clr>
            <a:srgbClr val="FBAE40"/>
          </p15:clr>
        </p15:guide>
        <p15:guide id="6" orient="horz" pos="852">
          <p15:clr>
            <a:srgbClr val="FBAE40"/>
          </p15:clr>
        </p15:guide>
        <p15:guide id="10" orient="horz" pos="3072">
          <p15:clr>
            <a:srgbClr val="FBAE40"/>
          </p15:clr>
        </p15:guide>
        <p15:guide id="11" pos="5465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557">
          <p15:clr>
            <a:srgbClr val="FBAE40"/>
          </p15:clr>
        </p15:guide>
        <p15:guide id="14" pos="5602">
          <p15:clr>
            <a:srgbClr val="FBAE40"/>
          </p15:clr>
        </p15:guide>
        <p15:guide id="15" pos="568">
          <p15:clr>
            <a:srgbClr val="FBAE40"/>
          </p15:clr>
        </p15:guide>
        <p15:guide id="16" orient="horz" pos="931">
          <p15:clr>
            <a:srgbClr val="FBAE40"/>
          </p15:clr>
        </p15:guide>
        <p15:guide id="19" pos="11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 userDrawn="1"/>
        </p:nvSpPr>
        <p:spPr bwMode="auto">
          <a:xfrm>
            <a:off x="25257" y="253583"/>
            <a:ext cx="7790285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 userDrawn="1"/>
        </p:nvSpPr>
        <p:spPr bwMode="auto">
          <a:xfrm>
            <a:off x="25257" y="254979"/>
            <a:ext cx="1210475" cy="39729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 userDrawn="1"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 userDrawn="1"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7620" y="1265727"/>
            <a:ext cx="1263422" cy="1148111"/>
            <a:chOff x="-7620" y="1286072"/>
            <a:chExt cx="1263422" cy="1148111"/>
          </a:xfrm>
        </p:grpSpPr>
        <p:sp>
          <p:nvSpPr>
            <p:cNvPr id="38" name="TextBox 37"/>
            <p:cNvSpPr txBox="1">
              <a:spLocks noChangeArrowheads="1"/>
            </p:cNvSpPr>
            <p:nvPr userDrawn="1"/>
          </p:nvSpPr>
          <p:spPr bwMode="auto">
            <a:xfrm>
              <a:off x="-7620" y="1286072"/>
              <a:ext cx="1048670" cy="2308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</a:t>
              </a:r>
              <a:r>
                <a:rPr lang="ko-KR" altLang="en-US" sz="9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학습하기</a:t>
              </a:r>
              <a:endParaRPr lang="en-US" altLang="ko-KR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 userDrawn="1"/>
          </p:nvSpPr>
          <p:spPr bwMode="auto">
            <a:xfrm>
              <a:off x="57230" y="1541631"/>
              <a:ext cx="1198572" cy="8925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블루투스</a:t>
              </a:r>
              <a:r>
                <a:rPr lang="ko-KR" altLang="en-US" sz="800" b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통신이란 무엇인가</a:t>
              </a:r>
              <a:r>
                <a:rPr lang="en-US" altLang="ko-KR" sz="800" b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블루투스</a:t>
              </a:r>
              <a:r>
                <a:rPr lang="ko-KR" altLang="en-US" sz="800" b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통신 모듈 사용법</a:t>
              </a:r>
            </a:p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블루투스</a:t>
              </a:r>
              <a:r>
                <a:rPr lang="ko-KR" altLang="en-US" sz="800" b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통신 모듈 실습</a:t>
              </a: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-7620" y="377602"/>
            <a:ext cx="1242050" cy="776119"/>
            <a:chOff x="-7620" y="377602"/>
            <a:chExt cx="1242050" cy="776119"/>
          </a:xfrm>
        </p:grpSpPr>
        <p:sp>
          <p:nvSpPr>
            <p:cNvPr id="37" name="TextBox 36"/>
            <p:cNvSpPr txBox="1">
              <a:spLocks noChangeArrowheads="1"/>
            </p:cNvSpPr>
            <p:nvPr userDrawn="1"/>
          </p:nvSpPr>
          <p:spPr bwMode="auto">
            <a:xfrm>
              <a:off x="-7620" y="377602"/>
              <a:ext cx="1048670" cy="2308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준비하기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 userDrawn="1"/>
          </p:nvSpPr>
          <p:spPr bwMode="auto">
            <a:xfrm>
              <a:off x="57230" y="630501"/>
              <a:ext cx="1177200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US" altLang="ko-KR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</a:t>
              </a: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오픈</a:t>
              </a: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플랫폼</a:t>
              </a: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스토리</a:t>
              </a:r>
              <a:endParaRPr lang="en-US" altLang="ko-KR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학습목표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-7620" y="2643392"/>
            <a:ext cx="1242050" cy="594741"/>
            <a:chOff x="-7620" y="2511545"/>
            <a:chExt cx="1242050" cy="594741"/>
          </a:xfrm>
        </p:grpSpPr>
        <p:sp>
          <p:nvSpPr>
            <p:cNvPr id="40" name="TextBox 39"/>
            <p:cNvSpPr txBox="1">
              <a:spLocks noChangeArrowheads="1"/>
            </p:cNvSpPr>
            <p:nvPr userDrawn="1"/>
          </p:nvSpPr>
          <p:spPr bwMode="auto">
            <a:xfrm>
              <a:off x="-7620" y="2511545"/>
              <a:ext cx="1048670" cy="2308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적용하기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 userDrawn="1"/>
          </p:nvSpPr>
          <p:spPr bwMode="auto">
            <a:xfrm>
              <a:off x="57230" y="2783121"/>
              <a:ext cx="1177200" cy="323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실행하기</a:t>
              </a:r>
              <a:endParaRPr lang="en-US" altLang="ko-KR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점검하기</a:t>
              </a:r>
              <a:endPara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-7620" y="3337550"/>
            <a:ext cx="1206554" cy="582162"/>
            <a:chOff x="27876" y="3337550"/>
            <a:chExt cx="1206554" cy="582162"/>
          </a:xfrm>
        </p:grpSpPr>
        <p:sp>
          <p:nvSpPr>
            <p:cNvPr id="46" name="TextBox 45"/>
            <p:cNvSpPr txBox="1">
              <a:spLocks noChangeArrowheads="1"/>
            </p:cNvSpPr>
            <p:nvPr userDrawn="1"/>
          </p:nvSpPr>
          <p:spPr bwMode="auto">
            <a:xfrm>
              <a:off x="27876" y="3337550"/>
              <a:ext cx="1033746" cy="2171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77916" tIns="38958" rIns="77916" bIns="3895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정리하기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 userDrawn="1"/>
          </p:nvSpPr>
          <p:spPr bwMode="auto">
            <a:xfrm>
              <a:off x="57230" y="3596547"/>
              <a:ext cx="1177200" cy="323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77916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요점정리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altLang="ko-KR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Outro</a:t>
              </a:r>
              <a:endPara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1" name="Rectangle 19"/>
          <p:cNvSpPr>
            <a:spLocks noChangeArrowheads="1"/>
          </p:cNvSpPr>
          <p:nvPr userDrawn="1"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22"/>
          <p:cNvSpPr>
            <a:spLocks noChangeArrowheads="1"/>
          </p:cNvSpPr>
          <p:nvPr userDrawn="1"/>
        </p:nvSpPr>
        <p:spPr bwMode="auto">
          <a:xfrm>
            <a:off x="5557252" y="19025"/>
            <a:ext cx="2256988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통신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 userDrawn="1"/>
        </p:nvSpPr>
        <p:spPr bwMode="auto">
          <a:xfrm>
            <a:off x="409429" y="19025"/>
            <a:ext cx="207434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플랫폼 활용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Rectangle 22"/>
          <p:cNvSpPr>
            <a:spLocks noChangeArrowheads="1"/>
          </p:cNvSpPr>
          <p:nvPr userDrawn="1"/>
        </p:nvSpPr>
        <p:spPr bwMode="auto">
          <a:xfrm>
            <a:off x="2866286" y="19025"/>
            <a:ext cx="2308448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r>
              <a:rPr lang="ko-KR" altLang="en-US" sz="8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통신 프로그래밍</a:t>
            </a:r>
          </a:p>
        </p:txBody>
      </p:sp>
      <p:sp>
        <p:nvSpPr>
          <p:cNvPr id="80" name="Rectangle 22"/>
          <p:cNvSpPr>
            <a:spLocks noChangeArrowheads="1"/>
          </p:cNvSpPr>
          <p:nvPr userDrawn="1"/>
        </p:nvSpPr>
        <p:spPr bwMode="auto">
          <a:xfrm>
            <a:off x="248376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2"/>
          <p:cNvSpPr>
            <a:spLocks noChangeArrowheads="1"/>
          </p:cNvSpPr>
          <p:nvPr userDrawn="1"/>
        </p:nvSpPr>
        <p:spPr bwMode="auto">
          <a:xfrm>
            <a:off x="5174734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xmlns="" id="{20F25DDA-C5A4-42E8-888B-3057DC1786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48218" y="21584"/>
            <a:ext cx="860286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xmlns="" id="{89F0DB0A-1514-47F1-A218-62DFC10EFD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4240" y="21584"/>
            <a:ext cx="43397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26"/>
          <a:stretch/>
        </p:blipFill>
        <p:spPr>
          <a:xfrm>
            <a:off x="1255802" y="3895725"/>
            <a:ext cx="6575247" cy="2592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5" r:id="rId4"/>
    <p:sldLayoutId id="2147485046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76125" y="843558"/>
            <a:ext cx="2618024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통신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3579862"/>
            <a:ext cx="934425" cy="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211358" cy="400110"/>
            <a:chOff x="522381" y="962315"/>
            <a:chExt cx="2211358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8703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버전과 특징 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71702"/>
              </p:ext>
            </p:extLst>
          </p:nvPr>
        </p:nvGraphicFramePr>
        <p:xfrm>
          <a:off x="901700" y="1475614"/>
          <a:ext cx="7774756" cy="2909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084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1812505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4.0 + LE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High Speed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Low Energy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프로토콜이 포함됨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LE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는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Low Energy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의 약자로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종래의 버전과 비교해 대폭적으로 소비전력을 낮춘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Bluetooth Low Energy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채택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버튼형 전지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개만으로 수년간 구동 가능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전송속도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1Mbps</a:t>
                      </a: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가전제품 등에 탑재된 센서와의 데이터 통신을  염두에 두고 만들어진 사양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2712049"/>
                  </a:ext>
                </a:extLst>
              </a:tr>
              <a:tr h="689981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4.2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사물인터넷 지원을 위한 특징 도입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저전력 사물인터넷용으로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IPv6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나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6LoWPAN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을 통해 인터넷 직접 접속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5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211358" cy="400110"/>
            <a:chOff x="522381" y="962315"/>
            <a:chExt cx="2211358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8703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버전과 특징 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35186"/>
              </p:ext>
            </p:extLst>
          </p:nvPr>
        </p:nvGraphicFramePr>
        <p:xfrm>
          <a:off x="901700" y="1475614"/>
          <a:ext cx="7774756" cy="1445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084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1038853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사물인터넷 지원 강화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전송속도는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2Mbps,1Mbps,125kbps</a:t>
                      </a: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2M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1Mbps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는 도달거리가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100m, 125kbps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는 도달 거리가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400m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 됨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492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ë¸ë£¨í¬ì¤, ì°ê²°, ë¬´ì , ì¥ì¹, ê¸°ì , ì¤ë§í¸í°, ëì§í¸, ëì¤íë ì´, í´ëì©, íë¦°í°, ì¤í¼ì»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45" y="2686989"/>
            <a:ext cx="2693572" cy="20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403829" cy="400110"/>
            <a:chOff x="522381" y="962315"/>
            <a:chExt cx="1403829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062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프로파일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29057" y="1618590"/>
            <a:ext cx="8314943" cy="1062538"/>
            <a:chOff x="829057" y="1618590"/>
            <a:chExt cx="8314943" cy="1062538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01700" y="2141128"/>
              <a:ext cx="8242300" cy="540000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kumimoji="0" lang="ko-KR" altLang="en-US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장비의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종류에 따라 규정되는 </a:t>
              </a:r>
              <a:r>
                <a:rPr kumimoji="0" lang="ko-KR" altLang="en-US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개별적 </a:t>
              </a:r>
              <a:r>
                <a:rPr kumimoji="0" lang="ko-KR" altLang="en-US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FFFF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프로토콜의 사용법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829057" y="1618590"/>
              <a:ext cx="831494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lvl="0" algn="l"/>
              <a:r>
                <a:rPr kumimoji="0" lang="ko-KR" altLang="en-US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프로파일</a:t>
              </a:r>
              <a:endParaRPr kumimoji="0" lang="en-US" altLang="ko-KR" sz="32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64975" y="2726632"/>
            <a:ext cx="7583489" cy="338554"/>
            <a:chOff x="5270739" y="3869255"/>
            <a:chExt cx="7583489" cy="338554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5303497" y="3869255"/>
              <a:ext cx="75507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대표적 프로파일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kumimoji="0" lang="en-US" altLang="ko-KR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GAP, DUN, FTP, HID, HSP, HFP, A2DP, AVRCP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524328" y="4640237"/>
            <a:ext cx="1255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Pixabay</a:t>
            </a:r>
            <a:r>
              <a:rPr kumimoji="0" lang="en-US" altLang="ko-KR" sz="14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7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403829" cy="400110"/>
            <a:chOff x="522381" y="962315"/>
            <a:chExt cx="1403829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062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프로파일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65248"/>
              </p:ext>
            </p:extLst>
          </p:nvPr>
        </p:nvGraphicFramePr>
        <p:xfrm>
          <a:off x="901700" y="1475614"/>
          <a:ext cx="7774756" cy="290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0260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프로파일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GAP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(Generic Access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장비의 접속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인증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암호화를 규정하는 프로토콜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271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DUN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(Dial-up Networking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휴대전화 등을 통해 인터넷에 다이얼 업 접속을 할 때 사용되는 프로파일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FTP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(File Transfer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컴퓨터 사이의 데이터 통신을 위한 프로파일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492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HID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(Human Interface Device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컴퓨터 마우스 또는 키보드 등의 입력장비와 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무선으로 연결하기 위한 프로파일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6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403829" cy="400110"/>
            <a:chOff x="522381" y="962315"/>
            <a:chExt cx="1403829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062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프로파일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05933"/>
              </p:ext>
            </p:extLst>
          </p:nvPr>
        </p:nvGraphicFramePr>
        <p:xfrm>
          <a:off x="901700" y="1475614"/>
          <a:ext cx="7774756" cy="290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0260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프로파일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HSP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(Headset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블루투스를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내장한 </a:t>
                      </a: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헤드셋과의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통신을 위한 프로파일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271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HFP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(Hands-Free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차내 또는 </a:t>
                      </a: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헤드셋을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통한 </a:t>
                      </a: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핸즈프리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통화를 위한 프로파일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A2DP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(Advanced Audio Distribution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음성을 리시버가 달린 헤드폰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또는 이어폰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으로 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전송하는 프로파일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492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AVRCP</a:t>
                      </a: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(Audio/Video Remote Control Profile)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84175" algn="l"/>
                        </a:tabLst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AV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기기의 </a:t>
                      </a: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리모콘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기능을 구현하는 프로파일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5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8" t="15580" r="18548" b="13580"/>
          <a:stretch/>
        </p:blipFill>
        <p:spPr>
          <a:xfrm rot="16200000">
            <a:off x="5176837" y="1176337"/>
            <a:ext cx="3171826" cy="47625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 rot="10800000" flipV="1">
            <a:off x="4381498" y="1971673"/>
            <a:ext cx="4762492" cy="31718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 flipH="1">
            <a:off x="4381500" y="1971674"/>
            <a:ext cx="788965" cy="31718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22" name="직사각형 21"/>
          <p:cNvSpPr/>
          <p:nvPr/>
        </p:nvSpPr>
        <p:spPr bwMode="auto">
          <a:xfrm rot="5400000" flipH="1">
            <a:off x="6444107" y="-90934"/>
            <a:ext cx="637284" cy="4762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224054" cy="400110"/>
            <a:chOff x="522381" y="962315"/>
            <a:chExt cx="2224054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883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kumimoji="0" lang="ko-KR" altLang="en-US" sz="20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</a:t>
              </a:r>
              <a:endParaRPr kumimoji="0" lang="ko-KR" altLang="en-US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76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아두이노에는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모듈이 기본적으로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없어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대개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모듈을 연결해서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사용함</a:t>
            </a:r>
            <a:endParaRPr kumimoji="0" lang="ko-KR" altLang="en-US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모듈과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아두이노는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대부분 시리얼 인터페이스로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연결함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4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224054" cy="400110"/>
            <a:chOff x="522381" y="962315"/>
            <a:chExt cx="2224054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883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kumimoji="0" lang="ko-KR" altLang="en-US" sz="20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</a:t>
              </a:r>
              <a:endParaRPr kumimoji="0" lang="ko-KR" altLang="en-US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8" t="13580" r="18548" b="13580"/>
          <a:stretch/>
        </p:blipFill>
        <p:spPr>
          <a:xfrm>
            <a:off x="5148064" y="1475614"/>
            <a:ext cx="1696130" cy="26186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8" t="13636" r="18548" b="13636"/>
          <a:stretch/>
        </p:blipFill>
        <p:spPr>
          <a:xfrm>
            <a:off x="6980326" y="1475614"/>
            <a:ext cx="1696130" cy="2614632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03196"/>
              </p:ext>
            </p:extLst>
          </p:nvPr>
        </p:nvGraphicFramePr>
        <p:xfrm>
          <a:off x="901700" y="1475614"/>
          <a:ext cx="3688080" cy="34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835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2468245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</a:tblGrid>
              <a:tr h="238625">
                <a:tc gridSpan="2">
                  <a:txBody>
                    <a:bodyPr/>
                    <a:lstStyle/>
                    <a:p>
                      <a:pPr marL="0" marR="0" lvl="0" indent="0" algn="ctr" defTabSz="7791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-110" normalizeH="0" baseline="0" noProof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개요</a:t>
                      </a:r>
                      <a:endParaRPr kumimoji="0" lang="ko-KR" altLang="en-US" sz="1800" b="0" i="0" u="none" strike="noStrike" kern="1200" cap="none" spc="-110" normalizeH="0" baseline="0" noProof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제조사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JNHuaMao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테크놀로지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(http://www.jnhuamao.cn)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386302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BLE 4.0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4.0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을 지원하여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Low Energy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를 지원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동작 주파수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2.4GHz ISM band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전송 속도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6KBytes/s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도달거리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오픈 공간에서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100m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칩셋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TI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사의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CC2540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크기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27mm x 13mm x 2.2mm</a:t>
                      </a:r>
                      <a:endParaRPr kumimoji="0" lang="ko-KR" altLang="en-US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5148064" y="4189294"/>
            <a:ext cx="3528392" cy="396000"/>
            <a:chOff x="4429630" y="5815448"/>
            <a:chExt cx="3302835" cy="396000"/>
          </a:xfrm>
        </p:grpSpPr>
        <p:sp>
          <p:nvSpPr>
            <p:cNvPr id="20" name="직사각형 19"/>
            <p:cNvSpPr/>
            <p:nvPr/>
          </p:nvSpPr>
          <p:spPr>
            <a:xfrm>
              <a:off x="4429630" y="5815448"/>
              <a:ext cx="3302835" cy="396000"/>
            </a:xfrm>
            <a:prstGeom prst="rect">
              <a:avLst/>
            </a:prstGeom>
            <a:solidFill>
              <a:srgbClr val="ED7D1A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algn="ctr" defTabSz="744139" latinLnBrk="0">
                <a:defRPr/>
              </a:pPr>
              <a:r>
                <a:rPr lang="ko-KR" altLang="en-US" b="1" kern="0" spc="-122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en-US" altLang="ko-KR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(Arduino)</a:t>
              </a:r>
              <a:r>
                <a:rPr lang="ko-KR" altLang="en-US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구성요소 </a:t>
              </a:r>
              <a:endParaRPr kumimoji="0" lang="ko-KR" altLang="en-US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14060" y="5815448"/>
              <a:ext cx="3133975" cy="39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lvl="0" defTabSz="744139">
                <a:defRPr/>
              </a:pPr>
              <a:r>
                <a:rPr lang="en-US" altLang="ko-KR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lang="ko-KR" altLang="en-US" sz="1600" b="1" kern="0" spc="-122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</a:t>
              </a:r>
              <a:endParaRPr kumimoji="0" lang="ko-KR" altLang="en-US" sz="1600" b="1" i="0" u="none" strike="noStrike" kern="0" cap="none" spc="-122" normalizeH="0" baseline="0" noProof="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4079690" cy="400110"/>
            <a:chOff x="522381" y="962315"/>
            <a:chExt cx="4079690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2" y="3981473"/>
                <a:ext cx="327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3738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연결</a:t>
              </a: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4111152" cy="159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인터페이스는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VCC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GND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TXD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RXD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이루어짐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D0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D1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핀인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TXD0, RXD0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모니터로 사용하기 위해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모듈은 </a:t>
            </a: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SoftwareSerial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967" y="1347614"/>
            <a:ext cx="3649489" cy="306998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524328" y="4640237"/>
            <a:ext cx="12656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Fritizing</a:t>
            </a:r>
            <a:r>
              <a:rPr kumimoji="0" lang="en-US" altLang="ko-KR" sz="14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4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4079690" cy="400110"/>
            <a:chOff x="522381" y="962315"/>
            <a:chExt cx="4079690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2" y="3981473"/>
                <a:ext cx="327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3738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연결</a:t>
              </a: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4111152" cy="10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SoftwareSerial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소프트웨어적으로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시리얼을 구현한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Baud rate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9600bps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사용가능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967" y="1347614"/>
            <a:ext cx="3649489" cy="306998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524328" y="4640237"/>
            <a:ext cx="12656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Fritizing</a:t>
            </a:r>
            <a:r>
              <a:rPr kumimoji="0" lang="en-US" altLang="ko-KR" sz="14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4079690" cy="400110"/>
            <a:chOff x="522381" y="962315"/>
            <a:chExt cx="4079690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2" y="3981473"/>
                <a:ext cx="327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3738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연결</a:t>
              </a: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76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TXD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우노의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D2(RXD)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RXD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우노의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D3(TXD)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9"/>
          <a:stretch/>
        </p:blipFill>
        <p:spPr>
          <a:xfrm>
            <a:off x="1735814" y="2283717"/>
            <a:ext cx="5672373" cy="24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827858"/>
            <a:ext cx="9144000" cy="2914322"/>
            <a:chOff x="0" y="877466"/>
            <a:chExt cx="9144000" cy="2914322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877466"/>
              <a:ext cx="9144000" cy="1463040"/>
              <a:chOff x="0" y="877466"/>
              <a:chExt cx="9144000" cy="146304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77466"/>
                <a:ext cx="9144000" cy="146304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E9ED6DF8-7FAB-424C-A0FB-58BACB197EC7}"/>
                  </a:ext>
                </a:extLst>
              </p:cNvPr>
              <p:cNvSpPr txBox="1"/>
              <p:nvPr/>
            </p:nvSpPr>
            <p:spPr>
              <a:xfrm>
                <a:off x="1691679" y="1285821"/>
                <a:ext cx="57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>
                  <a:tabLst>
                    <a:tab pos="1341438" algn="l"/>
                  </a:tabLst>
                </a:pPr>
                <a:r>
                  <a:rPr kumimoji="0" lang="ko-KR" altLang="en-US" sz="3600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블루투스</a:t>
                </a:r>
                <a:r>
                  <a:rPr kumimoji="0" lang="ko-KR" altLang="en-US" sz="3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 통신이란 무엇인가</a:t>
                </a:r>
                <a:r>
                  <a:rPr kumimoji="0" lang="en-US" altLang="ko-KR" sz="3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?</a:t>
                </a:r>
                <a:endParaRPr kumimoji="0" lang="ko-KR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Monotype Sorts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DD211DA-A8C3-456C-A46F-D9FAD2D3B246}"/>
                </a:ext>
              </a:extLst>
            </p:cNvPr>
            <p:cNvSpPr/>
            <p:nvPr/>
          </p:nvSpPr>
          <p:spPr>
            <a:xfrm>
              <a:off x="2051720" y="2591470"/>
              <a:ext cx="5040558" cy="1200318"/>
            </a:xfrm>
            <a:prstGeom prst="rect">
              <a:avLst/>
            </a:prstGeom>
          </p:spPr>
          <p:txBody>
            <a:bodyPr wrap="square" lIns="91430" tIns="45715" rIns="91430" bIns="45715">
              <a:spAutoFit/>
            </a:bodyPr>
            <a:lstStyle/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</a:p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2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3151872" cy="400110"/>
            <a:chOff x="522381" y="962315"/>
            <a:chExt cx="3151872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2" y="3981473"/>
                <a:ext cx="327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28108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회로도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95" y="1359044"/>
            <a:ext cx="3931610" cy="33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24002" y="4607329"/>
            <a:ext cx="1497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Iteadstudio</a:t>
            </a:r>
            <a:r>
              <a:rPr kumimoji="0" lang="en-US" altLang="ko-KR" sz="14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6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아두이노가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사용하는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3151872" cy="400110"/>
            <a:chOff x="522381" y="962315"/>
            <a:chExt cx="3151872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2" y="3981473"/>
                <a:ext cx="327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28108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 BLE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회로도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"/>
          <a:stretch/>
        </p:blipFill>
        <p:spPr bwMode="auto">
          <a:xfrm>
            <a:off x="539552" y="1475615"/>
            <a:ext cx="3608362" cy="303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24002" y="4607329"/>
            <a:ext cx="1497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Iteadstudio</a:t>
            </a:r>
            <a:r>
              <a:rPr kumimoji="0" lang="en-US" altLang="ko-KR" sz="14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63317"/>
              </p:ext>
            </p:extLst>
          </p:nvPr>
        </p:nvGraphicFramePr>
        <p:xfrm>
          <a:off x="4292587" y="1424028"/>
          <a:ext cx="4383868" cy="329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615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1213485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  <a:gridCol w="1932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핀 번호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핀 이름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비고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UART_TX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UART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송신 데이터 핀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271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UART_RX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UART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수신 데이터 핀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VCC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3.3V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13,14,21,22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GND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23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System Key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24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System LED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연결되지 않으면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0.5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초 간격으로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Blink, </a:t>
                      </a:r>
                    </a:p>
                    <a:p>
                      <a:pPr marL="0" algn="ctr" defTabSz="779159" rtl="0" eaLnBrk="1" latinLnBrk="0" hangingPunct="1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연결되면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On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492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25~32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GPIO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/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827858"/>
            <a:ext cx="9144000" cy="2914322"/>
            <a:chOff x="0" y="877466"/>
            <a:chExt cx="9144000" cy="2914322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877466"/>
              <a:ext cx="9144000" cy="1463040"/>
              <a:chOff x="0" y="877466"/>
              <a:chExt cx="9144000" cy="146304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77466"/>
                <a:ext cx="9144000" cy="146304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E9ED6DF8-7FAB-424C-A0FB-58BACB197EC7}"/>
                  </a:ext>
                </a:extLst>
              </p:cNvPr>
              <p:cNvSpPr txBox="1"/>
              <p:nvPr/>
            </p:nvSpPr>
            <p:spPr>
              <a:xfrm>
                <a:off x="1691679" y="1285821"/>
                <a:ext cx="57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>
                  <a:tabLst>
                    <a:tab pos="1341438" algn="l"/>
                  </a:tabLst>
                </a:pPr>
                <a:r>
                  <a:rPr kumimoji="0" lang="ko-KR" altLang="en-US" sz="3600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블루투스</a:t>
                </a:r>
                <a:r>
                  <a:rPr kumimoji="0" lang="ko-KR" altLang="en-US" sz="3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 통신 모듈 사용법</a:t>
                </a:r>
                <a:endParaRPr kumimoji="0" lang="ko-KR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Monotype Sorts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DD211DA-A8C3-456C-A46F-D9FAD2D3B246}"/>
                </a:ext>
              </a:extLst>
            </p:cNvPr>
            <p:cNvSpPr/>
            <p:nvPr/>
          </p:nvSpPr>
          <p:spPr>
            <a:xfrm>
              <a:off x="2339752" y="2591470"/>
              <a:ext cx="4464494" cy="1200318"/>
            </a:xfrm>
            <a:prstGeom prst="rect">
              <a:avLst/>
            </a:prstGeom>
          </p:spPr>
          <p:txBody>
            <a:bodyPr wrap="square" lIns="91430" tIns="45715" rIns="91430" bIns="45715">
              <a:spAutoFit/>
            </a:bodyPr>
            <a:lstStyle/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폰과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6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1560731" cy="400110"/>
            <a:chOff x="522381" y="962315"/>
            <a:chExt cx="1560731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2197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 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29057" y="1618590"/>
            <a:ext cx="8314943" cy="1062538"/>
            <a:chOff x="829057" y="1618590"/>
            <a:chExt cx="8314943" cy="1062538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901700" y="2141128"/>
              <a:ext cx="8242300" cy="540000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모뎀이 연결된 컴퓨터에서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FFFF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모뎀 자체에 명령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주거나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FFFF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제어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하기 위해 만든 명령어 체계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829057" y="1618590"/>
              <a:ext cx="831494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lvl="0" algn="l"/>
              <a:r>
                <a:rPr kumimoji="0" lang="en-US" altLang="ko-KR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AT </a:t>
              </a:r>
              <a:r>
                <a:rPr kumimoji="0" lang="ko-KR" altLang="en-US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명령어</a:t>
              </a:r>
              <a:r>
                <a:rPr kumimoji="0" lang="en-US" altLang="ko-KR" sz="32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 Attention command</a:t>
              </a:r>
              <a:endParaRPr kumimoji="0" lang="en-US" altLang="ko-KR" sz="32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64975" y="2726632"/>
            <a:ext cx="7583489" cy="338554"/>
            <a:chOff x="5270739" y="3869255"/>
            <a:chExt cx="7583489" cy="338554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5303497" y="3869255"/>
              <a:ext cx="75507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1981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데니스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1600" b="1" spc="-113" dirty="0" err="1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헤이스</a:t>
              </a:r>
              <a:r>
                <a:rPr kumimoji="0" lang="en-US" altLang="ko-KR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kumimoji="0" lang="en-US" altLang="ko-KR" sz="1600" b="1" spc="-113" dirty="0" err="1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Dannis</a:t>
              </a:r>
              <a:r>
                <a:rPr kumimoji="0" lang="en-US" altLang="ko-KR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Hayes)</a:t>
              </a:r>
              <a:r>
                <a:rPr kumimoji="0" lang="ko-KR" altLang="en-US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의해 </a:t>
              </a:r>
              <a:r>
                <a:rPr kumimoji="0" lang="ko-KR" altLang="en-US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발명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64975" y="3048730"/>
            <a:ext cx="7583488" cy="338554"/>
            <a:chOff x="5270739" y="3869255"/>
            <a:chExt cx="7583488" cy="33855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flipH="1">
              <a:off x="5303497" y="3869255"/>
              <a:ext cx="75507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초창기에는 모뎀에만 사용하던 체계가 지금은 각종 통신모듈의 설정에 다양하게 사용되고 있음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64975" y="3370828"/>
            <a:ext cx="7151440" cy="338554"/>
            <a:chOff x="5270739" y="3869255"/>
            <a:chExt cx="7151440" cy="33855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5303498" y="3869255"/>
              <a:ext cx="7118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와이파이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 err="1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지그비</a:t>
              </a:r>
              <a:r>
                <a:rPr kumimoji="0" lang="ko-KR" altLang="en-US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등의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통신모듈에 널리 사용되고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6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9144000" cy="46672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 flipH="1">
            <a:off x="3876674" y="2181224"/>
            <a:ext cx="788965" cy="29622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31" name="직사각형 30"/>
          <p:cNvSpPr/>
          <p:nvPr/>
        </p:nvSpPr>
        <p:spPr bwMode="auto">
          <a:xfrm rot="5400000" flipH="1">
            <a:off x="6191695" y="-133796"/>
            <a:ext cx="637284" cy="52673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1560731" cy="400110"/>
            <a:chOff x="522381" y="962315"/>
            <a:chExt cx="1560731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12197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 </a:t>
              </a:r>
            </a:p>
          </p:txBody>
        </p:sp>
      </p:grp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0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AT+XXX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형태의 문자열을 전송하면 통신모듈에서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문자열로 응답하는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Bluetooth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모듈로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명령어를 사용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모듈의 이름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Baud rate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각종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 설정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kumimoji="0" lang="ko-KR" altLang="en-US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0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9144000" cy="466725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3528642" cy="400110"/>
            <a:chOff x="522381" y="962315"/>
            <a:chExt cx="352864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31876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소프트웨어 시리얼 스케치 코드</a:t>
              </a: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31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</a:t>
            </a: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TxD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en-US" altLang="ko-KR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RxD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핀을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D2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D3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연결하면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 </a:t>
            </a:r>
            <a:r>
              <a:rPr kumimoji="0" lang="ko-KR" altLang="en-US" sz="18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전용핀이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아니므로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 시리얼을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 함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모듈의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 통신과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시리얼 통신을 서로 연결해 놓은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형태에서 시리얼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모듈에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명령어를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사용할 수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kumimoji="0" lang="ko-KR" altLang="en-US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6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3528642" cy="400110"/>
            <a:chOff x="522381" y="962315"/>
            <a:chExt cx="352864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31876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소프트웨어 시리얼 스케치 코드</a:t>
              </a: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049"/>
          <a:stretch/>
        </p:blipFill>
        <p:spPr bwMode="auto">
          <a:xfrm>
            <a:off x="2476500" y="1475614"/>
            <a:ext cx="4191000" cy="307352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2555776" y="2452206"/>
            <a:ext cx="6148295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6667500" y="1859191"/>
            <a:ext cx="2036573" cy="5847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b">
            <a:spAutoFit/>
          </a:bodyPr>
          <a:lstStyle/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Tx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Rx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핀을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핀으로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771800" y="4178136"/>
            <a:ext cx="5932271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/>
          <p:cNvSpPr/>
          <p:nvPr/>
        </p:nvSpPr>
        <p:spPr>
          <a:xfrm>
            <a:off x="6444208" y="3585121"/>
            <a:ext cx="2259865" cy="5847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b">
            <a:spAutoFit/>
          </a:bodyPr>
          <a:lstStyle/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시리얼 통신속도를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9600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설정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531455" y="2911649"/>
            <a:ext cx="4472593" cy="584775"/>
            <a:chOff x="1378779" y="2453086"/>
            <a:chExt cx="4472593" cy="584775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378780" y="3037861"/>
              <a:ext cx="4472592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378779" y="2453086"/>
              <a:ext cx="1925733" cy="58477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l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시리얼 통신의 속도를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9600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3528642" cy="400110"/>
            <a:chOff x="522381" y="962315"/>
            <a:chExt cx="352864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31876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소프트웨어 시리얼 스케치 코드</a:t>
              </a: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5"/>
          <a:stretch/>
        </p:blipFill>
        <p:spPr bwMode="auto">
          <a:xfrm>
            <a:off x="2476500" y="1475614"/>
            <a:ext cx="4191000" cy="276368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2771800" y="2156653"/>
            <a:ext cx="5932271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직사각형 17"/>
          <p:cNvSpPr/>
          <p:nvPr/>
        </p:nvSpPr>
        <p:spPr>
          <a:xfrm>
            <a:off x="6804248" y="1563638"/>
            <a:ext cx="1899825" cy="5847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b">
            <a:spAutoFit/>
          </a:bodyPr>
          <a:lstStyle/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블루투스에서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넘어온 데이터가 있다면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31455" y="1923678"/>
            <a:ext cx="5984761" cy="584775"/>
            <a:chOff x="1378779" y="2453086"/>
            <a:chExt cx="5984761" cy="584775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1378780" y="3037861"/>
              <a:ext cx="5984760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378779" y="2453086"/>
              <a:ext cx="1925733" cy="58477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l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시리얼모니터에 데이터를 출력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2771800" y="3192908"/>
            <a:ext cx="5932271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직사각형 23"/>
          <p:cNvSpPr/>
          <p:nvPr/>
        </p:nvSpPr>
        <p:spPr>
          <a:xfrm>
            <a:off x="6732270" y="2599893"/>
            <a:ext cx="1971803" cy="5847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b">
            <a:spAutoFit/>
          </a:bodyPr>
          <a:lstStyle/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시리얼모니터에 입력된 데이터가 있다면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31455" y="2959933"/>
            <a:ext cx="5984761" cy="584775"/>
            <a:chOff x="1378779" y="2453086"/>
            <a:chExt cx="5984761" cy="584775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378780" y="3037861"/>
              <a:ext cx="5984760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378779" y="2453086"/>
              <a:ext cx="1925733" cy="58477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l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블루투스를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통해 입력된 데이터 전달</a:t>
              </a: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2555776" y="1825183"/>
            <a:ext cx="3960440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직사각형 28"/>
          <p:cNvSpPr/>
          <p:nvPr/>
        </p:nvSpPr>
        <p:spPr>
          <a:xfrm>
            <a:off x="4616391" y="1478389"/>
            <a:ext cx="1899825" cy="33855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b">
            <a:spAutoFit/>
          </a:bodyPr>
          <a:lstStyle/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무한반복</a:t>
            </a:r>
          </a:p>
        </p:txBody>
      </p:sp>
    </p:spTree>
    <p:extLst>
      <p:ext uri="{BB962C8B-B14F-4D97-AF65-F5344CB8AC3E}">
        <p14:creationId xmlns:p14="http://schemas.microsoft.com/office/powerpoint/2010/main" val="1860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1855" r="2670" b="16057"/>
          <a:stretch/>
        </p:blipFill>
        <p:spPr>
          <a:xfrm>
            <a:off x="5148064" y="2571750"/>
            <a:ext cx="2009775" cy="170307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966052" cy="400110"/>
            <a:chOff x="522381" y="962315"/>
            <a:chExt cx="296605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26250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02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시리얼 모니터를 사용하여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모듈에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명령어를 입력할 수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7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 모니터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입력창에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입력하고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엔터키를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치면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응답이 출력됨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7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명령이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 BLE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모듈에 입력되었고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모듈은 준비되었다는 신호로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출력함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rcRect t="667"/>
          <a:stretch/>
        </p:blipFill>
        <p:spPr>
          <a:xfrm>
            <a:off x="1979712" y="2571749"/>
            <a:ext cx="2009775" cy="170306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아래쪽 화살표 16"/>
          <p:cNvSpPr/>
          <p:nvPr/>
        </p:nvSpPr>
        <p:spPr bwMode="auto">
          <a:xfrm rot="16200000">
            <a:off x="4225237" y="3033637"/>
            <a:ext cx="687078" cy="7792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26528" y="2843662"/>
            <a:ext cx="313224" cy="253868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192639" y="3495172"/>
            <a:ext cx="287038" cy="253868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967" r="10612" b="13379"/>
          <a:stretch/>
        </p:blipFill>
        <p:spPr>
          <a:xfrm>
            <a:off x="5148064" y="2574022"/>
            <a:ext cx="1852819" cy="1633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966052" cy="400110"/>
            <a:chOff x="522381" y="962315"/>
            <a:chExt cx="296605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26250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70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 BLE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알아보기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7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AT+VERS?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입력하면 </a:t>
            </a:r>
            <a:r>
              <a:rPr kumimoji="0" lang="en-US" altLang="ko-KR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HMSoft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V605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버전이 출력됨</a:t>
            </a:r>
          </a:p>
        </p:txBody>
      </p:sp>
      <p:sp>
        <p:nvSpPr>
          <p:cNvPr id="16" name="아래쪽 화살표 15"/>
          <p:cNvSpPr/>
          <p:nvPr/>
        </p:nvSpPr>
        <p:spPr bwMode="auto">
          <a:xfrm rot="16200000">
            <a:off x="4225237" y="3033637"/>
            <a:ext cx="687078" cy="7792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/>
          <a:srcRect l="1258"/>
          <a:stretch/>
        </p:blipFill>
        <p:spPr>
          <a:xfrm>
            <a:off x="1979712" y="2569354"/>
            <a:ext cx="1852819" cy="16383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 bwMode="auto">
          <a:xfrm>
            <a:off x="2026528" y="2843662"/>
            <a:ext cx="745272" cy="253868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192638" y="3807316"/>
            <a:ext cx="1251570" cy="253868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개요</a:t>
              </a:r>
              <a:endParaRPr kumimoji="0" lang="ko-KR" altLang="en-US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29057" y="1618590"/>
            <a:ext cx="8314943" cy="1062538"/>
            <a:chOff x="829057" y="1618590"/>
            <a:chExt cx="8314943" cy="1062538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901700" y="2141128"/>
              <a:ext cx="8242300" cy="540000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l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1994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에릭슨이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최초 개발 디지털 통신 기기를 위한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FFFF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 근거리 무선 통신 산업 표준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829057" y="1618590"/>
              <a:ext cx="831494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lvl="0" algn="l"/>
              <a:r>
                <a:rPr kumimoji="0" lang="ko-KR" altLang="en-US" sz="32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블루투스</a:t>
              </a:r>
              <a:r>
                <a:rPr kumimoji="0" lang="ko-KR" altLang="en-US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kumimoji="0" lang="en-US" altLang="ko-KR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 Bluetooth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64975" y="2726632"/>
            <a:ext cx="7583489" cy="338554"/>
            <a:chOff x="5270739" y="3869255"/>
            <a:chExt cx="7583489" cy="338554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flipH="1">
              <a:off x="5303497" y="3869255"/>
              <a:ext cx="75507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ISM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밴드</a:t>
              </a:r>
              <a:r>
                <a:rPr kumimoji="0" lang="ko-KR" altLang="en-US" sz="1600" spc="-113" baseline="3000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2.4~2.485GHz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무선 주파수 사용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64975" y="3048730"/>
            <a:ext cx="7583488" cy="338554"/>
            <a:chOff x="5270739" y="3869255"/>
            <a:chExt cx="7583488" cy="338554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flipH="1">
              <a:off x="5303497" y="3869255"/>
              <a:ext cx="75507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Wi-Fi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같은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2.4 GHz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대역폭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사용하기 때문에 종종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혼선 유발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164975" y="3370828"/>
            <a:ext cx="7583487" cy="584775"/>
            <a:chOff x="5270739" y="3869255"/>
            <a:chExt cx="7583487" cy="584775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5270739" y="3964759"/>
              <a:ext cx="54101" cy="147547"/>
            </a:xfrm>
            <a:prstGeom prst="rect">
              <a:avLst/>
            </a:prstGeom>
            <a:solidFill>
              <a:srgbClr val="7FCA5A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flipH="1">
              <a:off x="5303497" y="3869255"/>
              <a:ext cx="75507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개인용 컴퓨터에 이용되는 마우스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키보드를 비롯해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휴대전화 및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스마트폰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태블릿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스피커 등에서 비교적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낮은 속도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 디지털 정보를 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무선통신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통해 주고 받는 용도로 채용</a:t>
              </a:r>
            </a:p>
          </p:txBody>
        </p:sp>
      </p:grpSp>
      <p:sp>
        <p:nvSpPr>
          <p:cNvPr id="49" name="TextBox 34"/>
          <p:cNvSpPr txBox="1">
            <a:spLocks noChangeArrowheads="1"/>
          </p:cNvSpPr>
          <p:nvPr/>
        </p:nvSpPr>
        <p:spPr bwMode="auto">
          <a:xfrm>
            <a:off x="1098405" y="4083918"/>
            <a:ext cx="7866083" cy="31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949325" indent="-949325" algn="l" defTabSz="1219406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ko-KR" sz="1400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ISM(Industry Scientific Medical)</a:t>
            </a:r>
            <a:r>
              <a:rPr kumimoji="0" lang="ko-KR" altLang="en-US" sz="1400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밴드</a:t>
            </a:r>
            <a:r>
              <a:rPr kumimoji="0" lang="en-US" altLang="ko-KR" sz="1400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ko-KR" altLang="en-US" sz="1400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</a:t>
            </a:r>
            <a:r>
              <a:rPr kumimoji="0" lang="en-US" altLang="ko-KR" sz="1400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kumimoji="0" lang="ko-KR" altLang="en-US" sz="1400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등의 </a:t>
            </a:r>
            <a:r>
              <a:rPr kumimoji="0" lang="ko-KR" altLang="en-US" sz="1400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목적으로 자유롭게 사용할 수 있도록 허가된 주파수</a:t>
            </a:r>
          </a:p>
        </p:txBody>
      </p:sp>
    </p:spTree>
    <p:extLst>
      <p:ext uri="{BB962C8B-B14F-4D97-AF65-F5344CB8AC3E}">
        <p14:creationId xmlns:p14="http://schemas.microsoft.com/office/powerpoint/2010/main" val="29374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966052" cy="400110"/>
            <a:chOff x="522381" y="962315"/>
            <a:chExt cx="296605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26250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</a:t>
              </a: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92469"/>
              </p:ext>
            </p:extLst>
          </p:nvPr>
        </p:nvGraphicFramePr>
        <p:xfrm>
          <a:off x="901700" y="1475614"/>
          <a:ext cx="7774756" cy="234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084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 종류</a:t>
                      </a: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</a:t>
                      </a: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정상 응답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수신 확인</a:t>
                      </a: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 수신하는지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271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AT+VERS?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HMSoft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V605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 모듈의 버전을 출력함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모듈이름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AT+NAME?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OK+NAME[Para]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[Para] :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 이름 출력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기본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HMSoft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492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모듈이름 설정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AT+NAME[Para]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OK+Set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모듈이름을 설정할 때 사용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966052" cy="400110"/>
            <a:chOff x="522381" y="962315"/>
            <a:chExt cx="296605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26250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</a:t>
              </a: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50711"/>
              </p:ext>
            </p:extLst>
          </p:nvPr>
        </p:nvGraphicFramePr>
        <p:xfrm>
          <a:off x="901700" y="1475614"/>
          <a:ext cx="7774756" cy="325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084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 종류</a:t>
                      </a: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</a:t>
                      </a: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정상 응답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비밀번호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AT+PASS?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OK+Get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[Para]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는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Pin Code, 000000~999999,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기본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000000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271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비밀번호 설정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AT+PASS[Para]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OK+Set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[Para]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는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Pin Code, 000000~999999,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기본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000000</a:t>
                      </a:r>
                      <a:endParaRPr kumimoji="0" lang="ko-KR" altLang="en-US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 신호 세기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AT+POWE?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OK+Get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[Para]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는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0~3, 0: -23dbm, 1:-6dbm, 2: 0dbm, 3: 6dbm,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기본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2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492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 </a:t>
                      </a:r>
                      <a:r>
                        <a:rPr kumimoji="0" lang="ko-KR" altLang="en-US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재시작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AT+RESET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OK+RESET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 모듈 재 실행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공장 초기화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AT+RENEW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OK+RENEW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공장초기화 상태로 모듈 복구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6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 모듈 설정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2381" y="962315"/>
            <a:ext cx="2966052" cy="400110"/>
            <a:chOff x="522381" y="962315"/>
            <a:chExt cx="2966052" cy="400110"/>
          </a:xfrm>
        </p:grpSpPr>
        <p:grpSp>
          <p:nvGrpSpPr>
            <p:cNvPr id="86" name="그룹 85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863355" y="962315"/>
              <a:ext cx="26250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HM-10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모듈의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명령어</a:t>
              </a: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22567"/>
              </p:ext>
            </p:extLst>
          </p:nvPr>
        </p:nvGraphicFramePr>
        <p:xfrm>
          <a:off x="901700" y="1475614"/>
          <a:ext cx="7774756" cy="28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084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 종류</a:t>
                      </a: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</a:t>
                      </a: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정상 응답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64800" marB="648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Baud Rate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AT+BAUD?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OK+Get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명령어 수신하는지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791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Baud Rate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설정</a:t>
                      </a: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AT+BAUD[Para]</a:t>
                      </a:r>
                      <a:endParaRPr kumimoji="0" lang="ko-KR" altLang="en-US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OK+Set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[Para] : 0:9600, 1:19200, 2:38400, 3: 57600, 4: 115200.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기본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:0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모듈의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RSSI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값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AT+RSSI?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OK+RSSI:[Para]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무선 신호의 세기인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RSSI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값 출력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모듈 주소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AT+ADDR?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OK+ADDR:</a:t>
                      </a:r>
                    </a:p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[Mac Address]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Mac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주소 확인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9144000" cy="46672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 flipH="1">
            <a:off x="3952875" y="2126782"/>
            <a:ext cx="788965" cy="301671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18" name="직사각형 17"/>
          <p:cNvSpPr/>
          <p:nvPr/>
        </p:nvSpPr>
        <p:spPr bwMode="auto">
          <a:xfrm rot="5400000" flipH="1">
            <a:off x="6229794" y="-143322"/>
            <a:ext cx="637284" cy="51911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sym typeface="Wingdings 3" pitchFamily="18" charset="2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폰과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41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블루투스가 장착된 안드로이드 폰이나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태블릿 등과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모듈을 연결하여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무선으로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아두이노를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제어할 수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폰과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모듈을 연결하기 위해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폰에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적당한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앱을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설치함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터미널용 </a:t>
            </a:r>
            <a:r>
              <a:rPr kumimoji="0" lang="ko-KR" altLang="en-US" sz="18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앱은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모두 가능함</a:t>
            </a:r>
            <a:endParaRPr kumimoji="0" lang="ko-KR" altLang="en-US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0939" y="962315"/>
            <a:ext cx="4218354" cy="400110"/>
            <a:chOff x="540939" y="962315"/>
            <a:chExt cx="4218354" cy="40011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9" y="1009146"/>
              <a:ext cx="291260" cy="291260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863355" y="962315"/>
              <a:ext cx="38959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폰과 블루투스 모듈의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2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폰과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4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플레이 스토어에서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‘Serial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Bluetooth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Terminal’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후 설치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0" y="1887950"/>
            <a:ext cx="5119859" cy="2484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456" y="1887950"/>
            <a:ext cx="2484000" cy="2484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540939" y="962315"/>
            <a:ext cx="4218354" cy="400110"/>
            <a:chOff x="540939" y="962315"/>
            <a:chExt cx="4218354" cy="40011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9" y="1009146"/>
              <a:ext cx="291260" cy="29126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863355" y="962315"/>
              <a:ext cx="38959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폰과 블루투스 모듈의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6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폰과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5497576" cy="102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4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Serial Bluetooth Terminal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실행</a:t>
            </a: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아이콘 클릭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56" y="1475613"/>
            <a:ext cx="2430000" cy="3240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81152" y="2895558"/>
            <a:ext cx="956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0" latinLnBrk="1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20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kumimoji="0" lang="ko-KR" altLang="en-US" sz="20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r>
              <a:rPr kumimoji="0" lang="en-US" altLang="ko-KR" sz="20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ko-KR" altLang="en-US" sz="20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3" t="2013" b="90746"/>
          <a:stretch/>
        </p:blipFill>
        <p:spPr>
          <a:xfrm>
            <a:off x="7013045" y="1347614"/>
            <a:ext cx="1832483" cy="504202"/>
          </a:xfrm>
          <a:prstGeom prst="rect">
            <a:avLst/>
          </a:prstGeom>
          <a:noFill/>
          <a:ln w="38100" cap="rnd">
            <a:solidFill>
              <a:srgbClr val="E94923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7228293" y="1758453"/>
            <a:ext cx="1604335" cy="1899184"/>
            <a:chOff x="7094095" y="1758453"/>
            <a:chExt cx="1604335" cy="1899184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7094095" y="3210421"/>
              <a:ext cx="1604335" cy="44721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E6E50"/>
                </a:gs>
                <a:gs pos="100000">
                  <a:srgbClr val="E94923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6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연결</a:t>
              </a:r>
              <a:r>
                <a:rPr lang="en-US" altLang="ko-KR" sz="16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</a:t>
              </a:r>
              <a:r>
                <a:rPr lang="ko-KR" altLang="en-US" sz="16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아이콘 클릭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836241" y="1758453"/>
              <a:ext cx="120045" cy="1502800"/>
              <a:chOff x="5207066" y="1594738"/>
              <a:chExt cx="120045" cy="150280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207066" y="1594738"/>
                <a:ext cx="120045" cy="1502800"/>
                <a:chOff x="5207066" y="1594738"/>
                <a:chExt cx="120045" cy="1502800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5207066" y="1594738"/>
                  <a:ext cx="120045" cy="12004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E949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207066" y="2977493"/>
                  <a:ext cx="120045" cy="12004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E949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22" name="직선 연결선 21"/>
              <p:cNvCxnSpPr>
                <a:stCxn id="20" idx="4"/>
                <a:endCxn id="21" idx="0"/>
              </p:cNvCxnSpPr>
              <p:nvPr/>
            </p:nvCxnSpPr>
            <p:spPr>
              <a:xfrm>
                <a:off x="5267089" y="1714783"/>
                <a:ext cx="0" cy="1262710"/>
              </a:xfrm>
              <a:prstGeom prst="line">
                <a:avLst/>
              </a:prstGeom>
              <a:ln w="22225" cmpd="sng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540939" y="962315"/>
            <a:ext cx="4218354" cy="400110"/>
            <a:chOff x="540939" y="962315"/>
            <a:chExt cx="4218354" cy="40011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9" y="1009146"/>
              <a:ext cx="291260" cy="291260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863355" y="962315"/>
              <a:ext cx="38959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폰과 블루투스 모듈의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4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56" y="1475613"/>
            <a:ext cx="2430000" cy="3240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폰과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5497576" cy="224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Serial Bluetooth Terminal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실행</a:t>
            </a: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아이콘 클릭</a:t>
            </a:r>
            <a:endParaRPr kumimoji="0" lang="en-US" altLang="ko-KR" sz="16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위치에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모듈이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있으면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모듈이 연결되며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[Connecting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</a:t>
            </a:r>
            <a:r>
              <a:rPr kumimoji="0" lang="en-US" altLang="ko-KR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HMSoft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...]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표시됨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연결시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[Connected]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메시지가 출력되고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 아이콘이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연결됨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블루투스가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연결되면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HM-10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계속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8172450" y="1551901"/>
            <a:ext cx="216000" cy="180000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3" t="2015" b="90746"/>
          <a:stretch/>
        </p:blipFill>
        <p:spPr>
          <a:xfrm>
            <a:off x="7013045" y="1347614"/>
            <a:ext cx="1832483" cy="504056"/>
          </a:xfrm>
          <a:prstGeom prst="rect">
            <a:avLst/>
          </a:prstGeom>
          <a:noFill/>
          <a:ln w="38100" cap="rnd">
            <a:solidFill>
              <a:srgbClr val="E94923"/>
            </a:solidFill>
          </a:ln>
        </p:spPr>
      </p:pic>
      <p:sp>
        <p:nvSpPr>
          <p:cNvPr id="3" name="직사각형 2"/>
          <p:cNvSpPr/>
          <p:nvPr/>
        </p:nvSpPr>
        <p:spPr bwMode="auto">
          <a:xfrm>
            <a:off x="6246456" y="4238274"/>
            <a:ext cx="766589" cy="421708"/>
          </a:xfrm>
          <a:prstGeom prst="rect">
            <a:avLst/>
          </a:prstGeom>
          <a:noFill/>
          <a:ln w="31750" cap="rnd">
            <a:solidFill>
              <a:srgbClr val="47BE5B"/>
            </a:solidFill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46456" y="2878213"/>
            <a:ext cx="532450" cy="1360061"/>
          </a:xfrm>
          <a:prstGeom prst="line">
            <a:avLst/>
          </a:prstGeom>
          <a:ln w="31750" cap="rnd">
            <a:solidFill>
              <a:srgbClr val="47BE5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7024932" y="4084603"/>
            <a:ext cx="1820596" cy="575380"/>
          </a:xfrm>
          <a:prstGeom prst="line">
            <a:avLst/>
          </a:prstGeom>
          <a:ln w="31750" cap="rnd">
            <a:solidFill>
              <a:srgbClr val="47BE5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778906" y="2878213"/>
            <a:ext cx="2066623" cy="1206390"/>
            <a:chOff x="6778906" y="2878213"/>
            <a:chExt cx="2066623" cy="120639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45" r="67211"/>
            <a:stretch/>
          </p:blipFill>
          <p:spPr>
            <a:xfrm>
              <a:off x="6778906" y="2878213"/>
              <a:ext cx="2066622" cy="1206390"/>
            </a:xfrm>
            <a:prstGeom prst="rect">
              <a:avLst/>
            </a:prstGeom>
            <a:ln w="31750" cap="rnd">
              <a:solidFill>
                <a:srgbClr val="47BE5B"/>
              </a:solidFill>
              <a:headEnd type="oval" w="med" len="med"/>
              <a:tailEnd type="oval" w="med" len="med"/>
            </a:ln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778907" y="2988798"/>
              <a:ext cx="2066622" cy="338554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17:43:37.721  </a:t>
              </a:r>
              <a:r>
                <a:rPr lang="en-US" altLang="ko-KR" sz="8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Connecting to </a:t>
              </a:r>
              <a:r>
                <a:rPr lang="en-US" altLang="ko-KR" sz="800" b="1" dirty="0" err="1" smtClean="0">
                  <a:solidFill>
                    <a:srgbClr val="FFC000"/>
                  </a:solidFill>
                  <a:latin typeface="+mn-ea"/>
                  <a:ea typeface="+mn-ea"/>
                </a:rPr>
                <a:t>HMSoft</a:t>
              </a:r>
              <a:r>
                <a:rPr lang="en-US" altLang="ko-KR" sz="8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...</a:t>
              </a:r>
            </a:p>
            <a:p>
              <a:pPr algn="l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17:43:38.551  </a:t>
              </a:r>
              <a:r>
                <a:rPr lang="en-US" altLang="ko-KR" sz="800" b="1" dirty="0">
                  <a:solidFill>
                    <a:srgbClr val="FFC000"/>
                  </a:solidFill>
                  <a:latin typeface="+mn-ea"/>
                  <a:ea typeface="+mn-ea"/>
                </a:rPr>
                <a:t>Connected</a:t>
              </a:r>
              <a:endParaRPr lang="ko-KR" altLang="en-US" sz="800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6908757" y="3382888"/>
              <a:ext cx="385381" cy="215444"/>
            </a:xfrm>
            <a:prstGeom prst="rect">
              <a:avLst/>
            </a:prstGeom>
            <a:solidFill>
              <a:srgbClr val="5A595B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M1</a:t>
              </a:r>
              <a:endParaRPr lang="ko-KR" altLang="en-US" sz="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551743" y="3382888"/>
              <a:ext cx="385381" cy="215444"/>
            </a:xfrm>
            <a:prstGeom prst="rect">
              <a:avLst/>
            </a:prstGeom>
            <a:solidFill>
              <a:srgbClr val="5A595B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M2</a:t>
              </a:r>
              <a:endParaRPr lang="ko-KR" altLang="en-US" sz="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8172450" y="3382888"/>
              <a:ext cx="385381" cy="215444"/>
            </a:xfrm>
            <a:prstGeom prst="rect">
              <a:avLst/>
            </a:prstGeom>
            <a:solidFill>
              <a:srgbClr val="5A595B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M3</a:t>
              </a:r>
              <a:endParaRPr lang="ko-KR" altLang="en-US" sz="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40939" y="962315"/>
            <a:ext cx="4218354" cy="400110"/>
            <a:chOff x="540939" y="962315"/>
            <a:chExt cx="4218354" cy="4001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9" y="1009146"/>
              <a:ext cx="291260" cy="291260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863355" y="962315"/>
              <a:ext cx="38959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폰과 블루투스 모듈의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1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46456" y="1475613"/>
            <a:ext cx="2430000" cy="3240000"/>
            <a:chOff x="6246456" y="1475613"/>
            <a:chExt cx="2430000" cy="32400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456" y="1475613"/>
              <a:ext cx="2430000" cy="32400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023"/>
            <a:stretch/>
          </p:blipFill>
          <p:spPr>
            <a:xfrm>
              <a:off x="6246456" y="1475613"/>
              <a:ext cx="2430000" cy="550066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폰과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5497576" cy="151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앱에서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문자열 입력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7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Serial Bluetooth Terminal </a:t>
            </a: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앱에서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 </a:t>
            </a:r>
            <a:r>
              <a:rPr kumimoji="0" lang="en-US" altLang="ko-KR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korea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문자열을 입력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터미널 모니터에 바로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7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폰에서 입력하는 문자를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모듈을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통해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아두이노에서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받을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240780" y="4535613"/>
            <a:ext cx="851500" cy="180000"/>
          </a:xfrm>
          <a:prstGeom prst="rect">
            <a:avLst/>
          </a:prstGeom>
          <a:noFill/>
          <a:ln w="38100" cap="rnd">
            <a:solidFill>
              <a:srgbClr val="E94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460456" y="4535613"/>
            <a:ext cx="216000" cy="180000"/>
          </a:xfrm>
          <a:prstGeom prst="rect">
            <a:avLst/>
          </a:prstGeom>
          <a:noFill/>
          <a:ln w="38100" cap="rnd">
            <a:solidFill>
              <a:srgbClr val="E94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아래쪽 화살표 20"/>
          <p:cNvSpPr/>
          <p:nvPr/>
        </p:nvSpPr>
        <p:spPr bwMode="auto">
          <a:xfrm rot="5400000">
            <a:off x="5410197" y="3316315"/>
            <a:ext cx="687078" cy="7792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75856" y="3007857"/>
            <a:ext cx="1973585" cy="1707755"/>
            <a:chOff x="3275856" y="3007857"/>
            <a:chExt cx="1973585" cy="170775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75856" y="3007857"/>
              <a:ext cx="1973585" cy="170775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" name="직사각형 1"/>
            <p:cNvSpPr/>
            <p:nvPr/>
          </p:nvSpPr>
          <p:spPr bwMode="auto">
            <a:xfrm>
              <a:off x="3359294" y="4299942"/>
              <a:ext cx="720080" cy="325671"/>
            </a:xfrm>
            <a:prstGeom prst="rect">
              <a:avLst/>
            </a:prstGeom>
            <a:solidFill>
              <a:schemeClr val="bg1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3337560" y="3783330"/>
            <a:ext cx="574938" cy="482321"/>
          </a:xfrm>
          <a:prstGeom prst="rect">
            <a:avLst/>
          </a:prstGeom>
          <a:noFill/>
          <a:ln w="38100" cap="rnd">
            <a:solidFill>
              <a:srgbClr val="E94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40939" y="962315"/>
            <a:ext cx="4218354" cy="400110"/>
            <a:chOff x="540939" y="962315"/>
            <a:chExt cx="4218354" cy="40011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9" y="1009146"/>
              <a:ext cx="291260" cy="29126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863355" y="962315"/>
              <a:ext cx="38959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폰과 블루투스 모듈의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56" y="1475613"/>
            <a:ext cx="2430000" cy="3240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사용법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81" name="그룹 80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폰과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통신</a:t>
              </a:r>
            </a:p>
          </p:txBody>
        </p:sp>
      </p:grp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5497576" cy="102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 해제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연결되어 있는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아이콘을 선택하면 연결이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해제됨</a:t>
            </a:r>
            <a:endParaRPr kumimoji="0" lang="en-US" altLang="ko-KR" sz="16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모니터에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OK+LOST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메시지가 출력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5400000">
            <a:off x="5410197" y="3316315"/>
            <a:ext cx="687078" cy="7792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3007857"/>
            <a:ext cx="1973585" cy="17077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 bwMode="auto">
          <a:xfrm>
            <a:off x="3337560" y="4290662"/>
            <a:ext cx="730384" cy="241161"/>
          </a:xfrm>
          <a:prstGeom prst="rect">
            <a:avLst/>
          </a:prstGeom>
          <a:noFill/>
          <a:ln w="38100" cap="rnd">
            <a:solidFill>
              <a:srgbClr val="E94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3" t="2013" b="90746"/>
          <a:stretch/>
        </p:blipFill>
        <p:spPr>
          <a:xfrm>
            <a:off x="7013045" y="1347614"/>
            <a:ext cx="1832483" cy="504202"/>
          </a:xfrm>
          <a:prstGeom prst="rect">
            <a:avLst/>
          </a:prstGeom>
          <a:noFill/>
          <a:ln w="38100" cap="rnd">
            <a:solidFill>
              <a:srgbClr val="E94923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540939" y="962315"/>
            <a:ext cx="4218354" cy="400110"/>
            <a:chOff x="540939" y="962315"/>
            <a:chExt cx="4218354" cy="40011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9" y="1009146"/>
              <a:ext cx="291260" cy="291260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863355" y="962315"/>
              <a:ext cx="38959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폰과 블루투스 모듈의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1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141231"/>
            <a:ext cx="9144000" cy="2914322"/>
            <a:chOff x="0" y="877466"/>
            <a:chExt cx="9144000" cy="2914322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877466"/>
              <a:ext cx="9144000" cy="1463040"/>
              <a:chOff x="0" y="877466"/>
              <a:chExt cx="9144000" cy="146304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77466"/>
                <a:ext cx="9144000" cy="146304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E9ED6DF8-7FAB-424C-A0FB-58BACB197EC7}"/>
                  </a:ext>
                </a:extLst>
              </p:cNvPr>
              <p:cNvSpPr txBox="1"/>
              <p:nvPr/>
            </p:nvSpPr>
            <p:spPr>
              <a:xfrm>
                <a:off x="827582" y="1285821"/>
                <a:ext cx="74888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>
                  <a:tabLst>
                    <a:tab pos="1341438" algn="l"/>
                  </a:tabLst>
                </a:pPr>
                <a:r>
                  <a:rPr kumimoji="0" lang="ko-KR" altLang="en-US" sz="3600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블루투스</a:t>
                </a:r>
                <a:r>
                  <a:rPr kumimoji="0" lang="ko-KR" altLang="en-US" sz="3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Monotype Sorts"/>
                  </a:rPr>
                  <a:t> 통신 모듈 실습</a:t>
                </a:r>
                <a:endParaRPr kumimoji="0" lang="ko-KR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Monotype Sorts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DD211DA-A8C3-456C-A46F-D9FAD2D3B246}"/>
                </a:ext>
              </a:extLst>
            </p:cNvPr>
            <p:cNvSpPr/>
            <p:nvPr/>
          </p:nvSpPr>
          <p:spPr>
            <a:xfrm>
              <a:off x="1799692" y="2591470"/>
              <a:ext cx="5544616" cy="1200318"/>
            </a:xfrm>
            <a:prstGeom prst="rect">
              <a:avLst/>
            </a:prstGeom>
          </p:spPr>
          <p:txBody>
            <a:bodyPr wrap="square" lIns="91430" tIns="45715" rIns="91430" bIns="45715">
              <a:spAutoFit/>
            </a:bodyPr>
            <a:lstStyle/>
            <a:p>
              <a:pPr marL="342900" indent="-342900" algn="l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폰을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사용한 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제어 방법</a:t>
              </a:r>
              <a:endPara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폰을 사용한 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제어 실습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9144000" cy="4667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개요</a:t>
              </a:r>
              <a:endParaRPr kumimoji="0" lang="ko-KR" altLang="en-US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41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IEEE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규격명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IEEE 802.15.1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등재되어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블루투스는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Bluetooth SIG(Special Interest Group)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관리되고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제조사가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장비로 인증을 받기 위해서는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제정한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규격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만족해야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endParaRPr kumimoji="0" lang="ko-KR" altLang="en-US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0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실습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폰을 사용한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제어 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1440570" cy="400110"/>
            <a:chOff x="522381" y="962315"/>
            <a:chExt cx="1440570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10995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spc="-113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kumimoji="0" lang="ko-KR" altLang="en-US" sz="20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연결</a:t>
              </a:r>
              <a:endParaRPr kumimoji="0" lang="ko-KR" altLang="en-US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268" y="1417610"/>
            <a:ext cx="3351188" cy="3444833"/>
          </a:xfrm>
          <a:prstGeom prst="rect">
            <a:avLst/>
          </a:prstGeom>
        </p:spPr>
      </p:pic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4576388" cy="169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연결에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8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D4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핀에 추가적으로 연결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폰에서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문자를 보내면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동장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문자를 보내면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Off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</a:t>
            </a:r>
          </a:p>
        </p:txBody>
      </p:sp>
    </p:spTree>
    <p:extLst>
      <p:ext uri="{BB962C8B-B14F-4D97-AF65-F5344CB8AC3E}">
        <p14:creationId xmlns:p14="http://schemas.microsoft.com/office/powerpoint/2010/main" val="3674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실습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폰을 사용한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제어 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2161729" cy="400110"/>
            <a:chOff x="522381" y="962315"/>
            <a:chExt cx="2161729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1820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스케치 코드 작성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45" y="1475614"/>
            <a:ext cx="2785110" cy="233172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347864" y="3557002"/>
            <a:ext cx="5356207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6300192" y="3210208"/>
            <a:ext cx="2403881" cy="33855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b">
            <a:spAutoFit/>
          </a:bodyPr>
          <a:lstStyle/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D4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핀을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설정</a:t>
            </a:r>
          </a:p>
        </p:txBody>
      </p:sp>
    </p:spTree>
    <p:extLst>
      <p:ext uri="{BB962C8B-B14F-4D97-AF65-F5344CB8AC3E}">
        <p14:creationId xmlns:p14="http://schemas.microsoft.com/office/powerpoint/2010/main" val="15439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실습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폰을 사용한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제어 방법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2381" y="962315"/>
            <a:ext cx="2161729" cy="400110"/>
            <a:chOff x="522381" y="962315"/>
            <a:chExt cx="2161729" cy="400110"/>
          </a:xfrm>
        </p:grpSpPr>
        <p:grpSp>
          <p:nvGrpSpPr>
            <p:cNvPr id="35" name="그룹 34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863355" y="962315"/>
              <a:ext cx="1820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스케치 코드 작성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07" y="1475614"/>
            <a:ext cx="2791587" cy="32385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3347864" y="2361247"/>
            <a:ext cx="5356207" cy="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직사각형 17"/>
          <p:cNvSpPr/>
          <p:nvPr/>
        </p:nvSpPr>
        <p:spPr>
          <a:xfrm>
            <a:off x="6300192" y="1768232"/>
            <a:ext cx="2403881" cy="5847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b">
            <a:spAutoFit/>
          </a:bodyPr>
          <a:lstStyle/>
          <a:p>
            <a:pPr algn="r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BT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모듈에서 읽은 데이터를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3347864" y="1703070"/>
            <a:ext cx="2232248" cy="658177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31455" y="2948503"/>
            <a:ext cx="4904641" cy="584775"/>
            <a:chOff x="1378779" y="2453086"/>
            <a:chExt cx="4904641" cy="584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1378780" y="3037861"/>
              <a:ext cx="4904640" cy="0"/>
            </a:xfrm>
            <a:prstGeom prst="line">
              <a:avLst/>
            </a:prstGeom>
            <a:noFill/>
            <a:ln w="38100" cap="rnd">
              <a:solidFill>
                <a:srgbClr val="7FC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1378779" y="2453086"/>
              <a:ext cx="2384361" cy="58477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l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값이 ‘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a’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kumimoji="0" lang="en-US" altLang="ko-KR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On, ‘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b’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이면 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kumimoji="0" lang="en-US" altLang="ko-KR" sz="16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7FCA5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Off</a:t>
              </a:r>
              <a:endPara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 bwMode="auto">
          <a:xfrm>
            <a:off x="3419872" y="2411731"/>
            <a:ext cx="2016224" cy="1121548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 모듈 실습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1321201" y="3530875"/>
                <a:ext cx="327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안드로이드 폰을 사용한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LED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제어 </a:t>
              </a:r>
              <a:r>
                <a:rPr kumimoji="0" lang="ko-KR" altLang="en-US" sz="20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실습</a:t>
              </a:r>
              <a:endParaRPr kumimoji="0" lang="ko-KR" altLang="en-US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2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1722634" cy="400110"/>
            <a:chOff x="522381" y="962315"/>
            <a:chExt cx="1722634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3816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이름의 유래 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24002" y="4607329"/>
            <a:ext cx="1459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Wikimedia]</a:t>
            </a:r>
          </a:p>
        </p:txBody>
      </p: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79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세기 경 처음으로 노르웨이와 덴마크를 통합한 덴마크의 </a:t>
            </a: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하랄드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블로탄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국왕의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별칭이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파란 이빨의 왕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불렸다는 것에서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유래됨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소설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Long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Ships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바이킹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하랄드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블라톤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국왕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스칸디나비아를 통일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이야기가 적혀있음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1997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인텔 출신의 시스템 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엔지니어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Jim </a:t>
            </a:r>
            <a:r>
              <a:rPr kumimoji="0" lang="en-US" altLang="ko-KR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Kardach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소설을 읽고 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난립하는 여러 무선 통신 규격을 통합하자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염원을 담아 제안</a:t>
            </a:r>
          </a:p>
        </p:txBody>
      </p:sp>
      <p:pic>
        <p:nvPicPr>
          <p:cNvPr id="1026" name="Picture 2" descr="íì¼ : BluetoothLogo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45" y="3589508"/>
            <a:ext cx="3028110" cy="73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연혁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08230" y="1485150"/>
            <a:ext cx="7993775" cy="576262"/>
            <a:chOff x="908230" y="1485150"/>
            <a:chExt cx="7993775" cy="576262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908230" y="1485150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1994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2401542" y="1583064"/>
              <a:ext cx="6500463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에릭슨의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사내 프로젝트로 시작</a:t>
              </a:r>
            </a:p>
          </p:txBody>
        </p:sp>
      </p:grpSp>
      <p:sp>
        <p:nvSpPr>
          <p:cNvPr id="18" name="아래쪽 화살표 17"/>
          <p:cNvSpPr/>
          <p:nvPr/>
        </p:nvSpPr>
        <p:spPr bwMode="auto">
          <a:xfrm>
            <a:off x="1436650" y="2061412"/>
            <a:ext cx="436472" cy="28153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08230" y="2233757"/>
            <a:ext cx="7993775" cy="576262"/>
            <a:chOff x="908230" y="1485150"/>
            <a:chExt cx="7993775" cy="576262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908230" y="1485150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1998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25" name="TextBox 34"/>
            <p:cNvSpPr txBox="1">
              <a:spLocks noChangeArrowheads="1"/>
            </p:cNvSpPr>
            <p:nvPr/>
          </p:nvSpPr>
          <p:spPr bwMode="auto">
            <a:xfrm>
              <a:off x="2401542" y="1583064"/>
              <a:ext cx="6500463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에릭슨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포함 </a:t>
              </a: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개사 </a:t>
              </a: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Bluetooth SIG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설립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08230" y="2982364"/>
            <a:ext cx="7993775" cy="576262"/>
            <a:chOff x="908230" y="1485150"/>
            <a:chExt cx="7993775" cy="576262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908230" y="1485150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1999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28" name="TextBox 34"/>
            <p:cNvSpPr txBox="1">
              <a:spLocks noChangeArrowheads="1"/>
            </p:cNvSpPr>
            <p:nvPr/>
          </p:nvSpPr>
          <p:spPr bwMode="auto">
            <a:xfrm>
              <a:off x="2401542" y="1583064"/>
              <a:ext cx="6500463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 버전 </a:t>
              </a: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1.0 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발표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08230" y="3730971"/>
            <a:ext cx="7993775" cy="576262"/>
            <a:chOff x="908230" y="1485150"/>
            <a:chExt cx="7993775" cy="576262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908230" y="1485150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2007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31" name="TextBox 34"/>
            <p:cNvSpPr txBox="1">
              <a:spLocks noChangeArrowheads="1"/>
            </p:cNvSpPr>
            <p:nvPr/>
          </p:nvSpPr>
          <p:spPr bwMode="auto">
            <a:xfrm>
              <a:off x="2401542" y="1583064"/>
              <a:ext cx="6500463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버전 </a:t>
              </a: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2.1 + EDR(Enhanced Data Rate) 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9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964735" cy="400110"/>
            <a:chOff x="522381" y="962315"/>
            <a:chExt cx="964735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623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연혁</a:t>
              </a:r>
            </a:p>
          </p:txBody>
        </p:sp>
      </p:grpSp>
      <p:sp>
        <p:nvSpPr>
          <p:cNvPr id="18" name="아래쪽 화살표 17"/>
          <p:cNvSpPr/>
          <p:nvPr/>
        </p:nvSpPr>
        <p:spPr bwMode="auto">
          <a:xfrm>
            <a:off x="1436650" y="2061412"/>
            <a:ext cx="436472" cy="28153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08230" y="2491435"/>
            <a:ext cx="7993775" cy="576262"/>
            <a:chOff x="908230" y="1485150"/>
            <a:chExt cx="7993775" cy="576262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908230" y="1485150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2011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28" name="TextBox 34"/>
            <p:cNvSpPr txBox="1">
              <a:spLocks noChangeArrowheads="1"/>
            </p:cNvSpPr>
            <p:nvPr/>
          </p:nvSpPr>
          <p:spPr bwMode="auto">
            <a:xfrm>
              <a:off x="2401542" y="1583064"/>
              <a:ext cx="6500463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애플과 </a:t>
              </a: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Nordic 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반도체 이사회에 추가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08230" y="1485150"/>
            <a:ext cx="7993775" cy="857940"/>
            <a:chOff x="908230" y="2460498"/>
            <a:chExt cx="7993775" cy="857940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908230" y="2460498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2009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31" name="TextBox 34"/>
            <p:cNvSpPr txBox="1">
              <a:spLocks noChangeArrowheads="1"/>
            </p:cNvSpPr>
            <p:nvPr/>
          </p:nvSpPr>
          <p:spPr bwMode="auto">
            <a:xfrm>
              <a:off x="2401542" y="2558412"/>
              <a:ext cx="6500463" cy="760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r>
                <a:rPr kumimoji="0" lang="ko-KR" altLang="en-US" sz="18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kumimoji="0" lang="ko-KR" altLang="en-US" sz="1800" b="1" spc="-11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버전 </a:t>
              </a:r>
              <a:r>
                <a:rPr kumimoji="0" lang="en-US" altLang="ko-KR" sz="1800" b="1" spc="-110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3.0 </a:t>
              </a:r>
              <a:r>
                <a:rPr kumimoji="0" lang="ko-KR" altLang="en-US" sz="1800" b="1" spc="-110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발표</a:t>
              </a:r>
              <a:endParaRPr kumimoji="0" lang="en-US" altLang="ko-KR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en-US" altLang="ko-KR" sz="18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r>
                <a:rPr kumimoji="0" lang="ko-KR" altLang="en-US" sz="1800" b="1" spc="-113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kumimoji="0" lang="ko-KR" altLang="en-US" sz="1800" b="1" spc="-11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버전 </a:t>
              </a:r>
              <a:r>
                <a:rPr kumimoji="0" lang="en-US" altLang="ko-KR" sz="1800" b="1" spc="-110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4.0 </a:t>
              </a:r>
              <a:r>
                <a:rPr kumimoji="0" lang="ko-KR" altLang="en-US" sz="1800" b="1" spc="-110" dirty="0" smtClean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발표</a:t>
              </a:r>
              <a:endParaRPr kumimoji="0" lang="ko-KR" altLang="en-US" sz="18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908230" y="3216042"/>
            <a:ext cx="7993775" cy="576262"/>
            <a:chOff x="908230" y="1485150"/>
            <a:chExt cx="7993775" cy="576262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908230" y="1485150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2014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36" name="TextBox 34"/>
            <p:cNvSpPr txBox="1">
              <a:spLocks noChangeArrowheads="1"/>
            </p:cNvSpPr>
            <p:nvPr/>
          </p:nvSpPr>
          <p:spPr bwMode="auto">
            <a:xfrm>
              <a:off x="2401542" y="1583064"/>
              <a:ext cx="6500463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버전 </a:t>
              </a: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4.2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발표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08230" y="3940649"/>
            <a:ext cx="7993775" cy="576262"/>
            <a:chOff x="908230" y="1485150"/>
            <a:chExt cx="7993775" cy="576262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908230" y="1485150"/>
              <a:ext cx="1493312" cy="576262"/>
            </a:xfrm>
            <a:prstGeom prst="roundRect">
              <a:avLst/>
            </a:prstGeom>
            <a:gradFill flip="none" rotWithShape="1">
              <a:gsLst>
                <a:gs pos="0">
                  <a:srgbClr val="6DDD80"/>
                </a:gs>
                <a:gs pos="100000">
                  <a:srgbClr val="26A23B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spcBef>
                  <a:spcPts val="488"/>
                </a:spcBef>
                <a:spcAft>
                  <a:spcPts val="814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2016</a:t>
              </a: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</a:p>
          </p:txBody>
        </p:sp>
        <p:sp>
          <p:nvSpPr>
            <p:cNvPr id="39" name="TextBox 34"/>
            <p:cNvSpPr txBox="1">
              <a:spLocks noChangeArrowheads="1"/>
            </p:cNvSpPr>
            <p:nvPr/>
          </p:nvSpPr>
          <p:spPr bwMode="auto">
            <a:xfrm>
              <a:off x="2401542" y="1583064"/>
              <a:ext cx="6500463" cy="3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51218" rIns="102436" bIns="51218">
              <a:spAutoFit/>
            </a:bodyPr>
            <a:lstStyle/>
            <a:p>
              <a:pPr marL="357188" indent="-274638" algn="l" defTabSz="1219406" latinLnBrk="1">
                <a:spcBef>
                  <a:spcPts val="800"/>
                </a:spcBef>
                <a:spcAft>
                  <a:spcPts val="0"/>
                </a:spcAft>
                <a:buSzPct val="126000"/>
                <a:buBlip>
                  <a:blip r:embed="rId5"/>
                </a:buBlip>
                <a:tabLst>
                  <a:tab pos="384175" algn="l"/>
                </a:tabLst>
                <a:defRPr/>
              </a:pP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버전 </a:t>
              </a:r>
              <a:r>
                <a:rPr kumimoji="0" lang="en-US" altLang="ko-KR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5.0 </a:t>
              </a:r>
              <a:r>
                <a:rPr kumimoji="0" lang="ko-KR" altLang="en-US" sz="18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8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211358" cy="400110"/>
            <a:chOff x="522381" y="962315"/>
            <a:chExt cx="2211358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8703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버전과 특징 </a:t>
              </a:r>
            </a:p>
          </p:txBody>
        </p:sp>
      </p:grp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748880" y="1418475"/>
            <a:ext cx="7999584" cy="140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ISM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대역인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2.45GHz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ko-KR" altLang="en-US" sz="18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kumimoji="0" lang="en-US" altLang="ko-KR" sz="1800" b="1" spc="-113" dirty="0" smtClean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723.1kbps</a:t>
            </a:r>
          </a:p>
          <a:p>
            <a:pPr marL="587375" lvl="0" indent="-222250" algn="l" defTabSz="1219406">
              <a:spcBef>
                <a:spcPts val="600"/>
              </a:spcBef>
              <a:spcAft>
                <a:spcPts val="0"/>
              </a:spcAft>
              <a:buSzPct val="100000"/>
              <a:buBlip>
                <a:blip r:embed="rId6"/>
              </a:buBlip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2.0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EDR(Enhanced Data Rate)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특징으로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2.1Mbps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속도</a:t>
            </a:r>
          </a:p>
          <a:p>
            <a:pPr marL="357188" lvl="0" indent="-274638" algn="l" defTabSz="1219406">
              <a:spcBef>
                <a:spcPts val="800"/>
              </a:spcBef>
              <a:spcAft>
                <a:spcPts val="0"/>
              </a:spcAft>
              <a:buSzPct val="126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블루투스는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RS-232, USB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개인용 유선 통신을 대체하는 개념</a:t>
            </a:r>
          </a:p>
        </p:txBody>
      </p:sp>
    </p:spTree>
    <p:extLst>
      <p:ext uri="{BB962C8B-B14F-4D97-AF65-F5344CB8AC3E}">
        <p14:creationId xmlns:p14="http://schemas.microsoft.com/office/powerpoint/2010/main" val="11476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 err="1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블루투스</a:t>
            </a:r>
            <a:r>
              <a:rPr kumimoji="0" lang="ko-KR" altLang="en-US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 통신이란 무엇인가</a:t>
            </a:r>
            <a:r>
              <a:rPr kumimoji="0" lang="en-US" altLang="ko-KR" sz="1600" b="1" spc="-113" dirty="0" smtClean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?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sym typeface="Monotype Sort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7821" y="494429"/>
            <a:ext cx="8383439" cy="400110"/>
            <a:chOff x="187821" y="494429"/>
            <a:chExt cx="8383439" cy="400110"/>
          </a:xfrm>
        </p:grpSpPr>
        <p:grpSp>
          <p:nvGrpSpPr>
            <p:cNvPr id="4" name="그룹 3"/>
            <p:cNvGrpSpPr/>
            <p:nvPr/>
          </p:nvGrpSpPr>
          <p:grpSpPr>
            <a:xfrm>
              <a:off x="187821" y="494429"/>
              <a:ext cx="360000" cy="400110"/>
              <a:chOff x="1304836" y="3530875"/>
              <a:chExt cx="360000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4836" y="355093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1321202" y="3530875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608939" y="529387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블루투스의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소개</a:t>
              </a:r>
              <a:endParaRPr kumimoji="0" lang="en-US" altLang="ko-KR" sz="20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381" y="962315"/>
            <a:ext cx="2211358" cy="400110"/>
            <a:chOff x="522381" y="962315"/>
            <a:chExt cx="2211358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522381" y="962315"/>
              <a:ext cx="360000" cy="400110"/>
              <a:chOff x="1140697" y="3981473"/>
              <a:chExt cx="360000" cy="40011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697" y="40015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157063" y="3981473"/>
                <a:ext cx="327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r>
                  <a:rPr kumimoji="0" lang="en-US" altLang="ko-KR" sz="2000" b="1" spc="-113" dirty="0" smtClean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863355" y="962315"/>
              <a:ext cx="18703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버전과 특징 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44440"/>
              </p:ext>
            </p:extLst>
          </p:nvPr>
        </p:nvGraphicFramePr>
        <p:xfrm>
          <a:off x="901700" y="1475614"/>
          <a:ext cx="7774756" cy="3184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084">
                  <a:extLst>
                    <a:ext uri="{9D8B030D-6E8A-4147-A177-3AD203B41FA5}">
                      <a16:colId xmlns:a16="http://schemas.microsoft.com/office/drawing/2014/main" xmlns="" val="2932524684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2778338065"/>
                    </a:ext>
                  </a:extLst>
                </a:gridCol>
              </a:tblGrid>
              <a:tr h="407822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800" b="0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설명</a:t>
                      </a:r>
                      <a:endParaRPr kumimoji="0" lang="ko-KR" altLang="en-US" sz="1800" b="0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863116"/>
                  </a:ext>
                </a:extLst>
              </a:tr>
              <a:tr h="974562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1.0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다양한 제조사들의 제품간 호환성에 어려움 겪음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en-US" altLang="ko-KR" sz="1600" b="1" kern="1200" spc="-110" baseline="0" dirty="0" err="1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Wifi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와 같은 주파수를 사용하여 충돌의 우려가 있었으나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블루투스의 비어있는 채널을 찾아가는 특성으로 큰 문제는 발생하지 않음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2712049"/>
                  </a:ext>
                </a:extLst>
              </a:tr>
              <a:tr h="413711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1.2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UART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를 위한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HCI(Host Controller Interface)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711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2.0 + EDR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3.0Mbps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의 향상된 데이터 속도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(EDR, Enhanced Data Rate)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4926263"/>
                  </a:ext>
                </a:extLst>
              </a:tr>
              <a:tr h="974562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3.0 + HS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802.11 PAL(Protocol Adaptation Layer)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를 채용해서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24Mbps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로 향상</a:t>
                      </a:r>
                      <a:endParaRPr kumimoji="0" lang="en-US" altLang="ko-KR" sz="1600" b="1" kern="1200" spc="-110" baseline="0" dirty="0" smtClean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22250" marR="0" lvl="0" indent="-222250" algn="l" defTabSz="121940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Blip>
                          <a:blip r:embed="rId5"/>
                        </a:buBlip>
                        <a:tabLst>
                          <a:tab pos="384175" algn="l"/>
                        </a:tabLst>
                        <a:defRPr/>
                      </a:pP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블루투스 기기간에 그림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·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동영상</a:t>
                      </a:r>
                      <a:r>
                        <a:rPr kumimoji="0" lang="en-US" altLang="ko-KR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· </a:t>
                      </a:r>
                      <a:r>
                        <a:rPr kumimoji="0" lang="ko-KR" altLang="en-US" sz="1600" b="1" kern="1200" spc="-110" baseline="0" dirty="0" smtClean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파일 등을 주고 받게 됨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69436</TotalTime>
  <Words>1870</Words>
  <Application>Microsoft Office PowerPoint</Application>
  <PresentationFormat>화면 슬라이드 쇼(16:9)</PresentationFormat>
  <Paragraphs>515</Paragraphs>
  <Slides>43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Monotype Sorts</vt:lpstr>
      <vt:lpstr>굴림</vt:lpstr>
      <vt:lpstr>나눔고딕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Wingdings</vt:lpstr>
      <vt:lpstr>Wingdings 3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namo</cp:lastModifiedBy>
  <cp:revision>6612</cp:revision>
  <cp:lastPrinted>2015-05-26T08:39:57Z</cp:lastPrinted>
  <dcterms:created xsi:type="dcterms:W3CDTF">2004-07-08T01:15:15Z</dcterms:created>
  <dcterms:modified xsi:type="dcterms:W3CDTF">2019-01-08T07:12:20Z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C:\Users\KCJ_2016\Desktop\2018_1st\온평원_2018_내용전문가\유비온_2018\SB_09회차_공압및전기제어_v1.0_20180605.pptx</vt:lpwstr>
  </property>
</Properties>
</file>