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54"/>
  </p:notesMasterIdLst>
  <p:handoutMasterIdLst>
    <p:handoutMasterId r:id="rId55"/>
  </p:handoutMasterIdLst>
  <p:sldIdLst>
    <p:sldId id="1642" r:id="rId3"/>
    <p:sldId id="1649" r:id="rId4"/>
    <p:sldId id="1650" r:id="rId5"/>
    <p:sldId id="1581" r:id="rId6"/>
    <p:sldId id="1618" r:id="rId7"/>
    <p:sldId id="1612" r:id="rId8"/>
    <p:sldId id="1619" r:id="rId9"/>
    <p:sldId id="1620" r:id="rId10"/>
    <p:sldId id="1622" r:id="rId11"/>
    <p:sldId id="1623" r:id="rId12"/>
    <p:sldId id="1624" r:id="rId13"/>
    <p:sldId id="1625" r:id="rId14"/>
    <p:sldId id="1626" r:id="rId15"/>
    <p:sldId id="1614" r:id="rId16"/>
    <p:sldId id="1627" r:id="rId17"/>
    <p:sldId id="1609" r:id="rId18"/>
    <p:sldId id="1628" r:id="rId19"/>
    <p:sldId id="1615" r:id="rId20"/>
    <p:sldId id="1629" r:id="rId21"/>
    <p:sldId id="1630" r:id="rId22"/>
    <p:sldId id="1631" r:id="rId23"/>
    <p:sldId id="1632" r:id="rId24"/>
    <p:sldId id="1633" r:id="rId25"/>
    <p:sldId id="1634" r:id="rId26"/>
    <p:sldId id="1635" r:id="rId27"/>
    <p:sldId id="1603" r:id="rId28"/>
    <p:sldId id="1636" r:id="rId29"/>
    <p:sldId id="1637" r:id="rId30"/>
    <p:sldId id="1638" r:id="rId31"/>
    <p:sldId id="1616" r:id="rId32"/>
    <p:sldId id="1639" r:id="rId33"/>
    <p:sldId id="1640" r:id="rId34"/>
    <p:sldId id="1641" r:id="rId35"/>
    <p:sldId id="1611" r:id="rId36"/>
    <p:sldId id="1617" r:id="rId37"/>
    <p:sldId id="1645" r:id="rId38"/>
    <p:sldId id="1646" r:id="rId39"/>
    <p:sldId id="1647" r:id="rId40"/>
    <p:sldId id="1648" r:id="rId41"/>
    <p:sldId id="1651" r:id="rId42"/>
    <p:sldId id="1821" r:id="rId43"/>
    <p:sldId id="1652" r:id="rId44"/>
    <p:sldId id="1653" r:id="rId45"/>
    <p:sldId id="1654" r:id="rId46"/>
    <p:sldId id="1815" r:id="rId47"/>
    <p:sldId id="1816" r:id="rId48"/>
    <p:sldId id="1818" r:id="rId49"/>
    <p:sldId id="1819" r:id="rId50"/>
    <p:sldId id="1817" r:id="rId51"/>
    <p:sldId id="1820" r:id="rId52"/>
    <p:sldId id="1644" r:id="rId53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E70A3"/>
    <a:srgbClr val="E48E1C"/>
    <a:srgbClr val="EDB469"/>
    <a:srgbClr val="667CEC"/>
    <a:srgbClr val="AAB6F4"/>
    <a:srgbClr val="00CC99"/>
    <a:srgbClr val="FFFF99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9" autoAdjust="0"/>
    <p:restoredTop sz="93955" autoAdjust="0"/>
  </p:normalViewPr>
  <p:slideViewPr>
    <p:cSldViewPr>
      <p:cViewPr varScale="1">
        <p:scale>
          <a:sx n="141" d="100"/>
          <a:sy n="141" d="100"/>
        </p:scale>
        <p:origin x="342" y="120"/>
      </p:cViewPr>
      <p:guideLst/>
    </p:cSldViewPr>
  </p:slideViewPr>
  <p:outlineViewPr>
    <p:cViewPr>
      <p:scale>
        <a:sx n="33" d="100"/>
        <a:sy n="33" d="100"/>
      </p:scale>
      <p:origin x="36" y="148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2021-01-04-Monday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https://os.mbed.com/platforms/ST-Nucleo-F429ZI/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38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26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64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446276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ADC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ADC </a:t>
            </a:r>
            <a:r>
              <a:rPr lang="ko-KR" altLang="en-US" b="0" dirty="0">
                <a:solidFill>
                  <a:schemeClr val="tx1"/>
                </a:solidFill>
              </a:rPr>
              <a:t>제어 </a:t>
            </a:r>
            <a:r>
              <a:rPr lang="en-US" altLang="ko-KR" b="0" dirty="0">
                <a:solidFill>
                  <a:schemeClr val="tx1"/>
                </a:solidFill>
              </a:rPr>
              <a:t>SW </a:t>
            </a:r>
            <a:r>
              <a:rPr lang="ko-KR" altLang="en-US" b="0" dirty="0">
                <a:solidFill>
                  <a:schemeClr val="tx1"/>
                </a:solidFill>
              </a:rPr>
              <a:t>설계하기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08. ADC </a:t>
            </a:r>
            <a:r>
              <a:rPr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dFVLmAGmIUE" TargetMode="Externa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000A46-34C4-4B73-8A9F-7CCA9D7E076A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알람시계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ADC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98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8E7B8-F326-4362-8C2D-7B4C00304EAF}"/>
              </a:ext>
            </a:extLst>
          </p:cNvPr>
          <p:cNvSpPr/>
          <p:nvPr/>
        </p:nvSpPr>
        <p:spPr bwMode="auto">
          <a:xfrm>
            <a:off x="547985" y="1564347"/>
            <a:ext cx="4960640" cy="33805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65000"/>
              </a:schemeClr>
            </a:bgClr>
          </a:patt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/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의 블록도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918" t="3402" r="2465" b="35360"/>
          <a:stretch/>
        </p:blipFill>
        <p:spPr>
          <a:xfrm>
            <a:off x="631189" y="1636149"/>
            <a:ext cx="4794232" cy="3236941"/>
          </a:xfrm>
          <a:prstGeom prst="rect">
            <a:avLst/>
          </a:prstGeom>
          <a:ln>
            <a:noFill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826465BE-123B-4352-A56C-19EA5BF05BAA}"/>
              </a:ext>
            </a:extLst>
          </p:cNvPr>
          <p:cNvSpPr/>
          <p:nvPr/>
        </p:nvSpPr>
        <p:spPr bwMode="auto">
          <a:xfrm rot="5400000">
            <a:off x="6449684" y="1443224"/>
            <a:ext cx="1521298" cy="3040013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667CE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648000" rtlCol="0" anchor="t"/>
          <a:lstStyle/>
          <a:p>
            <a:pPr marL="342900" lvl="2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ADCx_IN0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ADCx_IN15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</a:t>
            </a:r>
            <a:b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</a:t>
            </a:r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0970EC74-3390-4F90-A308-220D22ACB4CB}"/>
              </a:ext>
            </a:extLst>
          </p:cNvPr>
          <p:cNvSpPr/>
          <p:nvPr/>
        </p:nvSpPr>
        <p:spPr bwMode="auto">
          <a:xfrm>
            <a:off x="5690055" y="2202579"/>
            <a:ext cx="3038991" cy="519051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ADCx_IN0~ADCx_IN15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682825" y="3651871"/>
            <a:ext cx="720824" cy="79208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667CE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5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8E7B8-F326-4362-8C2D-7B4C00304EAF}"/>
              </a:ext>
            </a:extLst>
          </p:cNvPr>
          <p:cNvSpPr/>
          <p:nvPr/>
        </p:nvSpPr>
        <p:spPr bwMode="auto">
          <a:xfrm>
            <a:off x="547985" y="1564347"/>
            <a:ext cx="4960640" cy="33805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65000"/>
              </a:schemeClr>
            </a:bgClr>
          </a:patt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/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의 블록도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918" t="3402" r="2465" b="35360"/>
          <a:stretch/>
        </p:blipFill>
        <p:spPr>
          <a:xfrm>
            <a:off x="631189" y="1636149"/>
            <a:ext cx="4794232" cy="3236941"/>
          </a:xfrm>
          <a:prstGeom prst="rect">
            <a:avLst/>
          </a:prstGeom>
          <a:ln>
            <a:noFill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826465BE-123B-4352-A56C-19EA5BF05BAA}"/>
              </a:ext>
            </a:extLst>
          </p:cNvPr>
          <p:cNvSpPr/>
          <p:nvPr/>
        </p:nvSpPr>
        <p:spPr bwMode="auto">
          <a:xfrm rot="5400000">
            <a:off x="6305668" y="1587240"/>
            <a:ext cx="1809330" cy="3040013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E70A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648000" rtlCol="0" anchor="t"/>
          <a:lstStyle/>
          <a:p>
            <a:pPr marL="342900" lvl="2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 sensor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kumimoji="0" lang="ko-KR" altLang="en-US" sz="16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온도센서로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내부에 온도센서가 있어 </a:t>
            </a: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ADC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디지털 온도 값을 받을 수 있음</a:t>
            </a:r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0970EC74-3390-4F90-A308-220D22ACB4CB}"/>
              </a:ext>
            </a:extLst>
          </p:cNvPr>
          <p:cNvSpPr/>
          <p:nvPr/>
        </p:nvSpPr>
        <p:spPr bwMode="auto">
          <a:xfrm>
            <a:off x="5690055" y="2202579"/>
            <a:ext cx="3038991" cy="519051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 sensor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1B0D18-C3C0-4D08-A514-19E9614E2C2A}"/>
              </a:ext>
            </a:extLst>
          </p:cNvPr>
          <p:cNvSpPr/>
          <p:nvPr/>
        </p:nvSpPr>
        <p:spPr bwMode="auto">
          <a:xfrm>
            <a:off x="1331640" y="4375076"/>
            <a:ext cx="792088" cy="21289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E70A3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7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8E7B8-F326-4362-8C2D-7B4C00304EAF}"/>
              </a:ext>
            </a:extLst>
          </p:cNvPr>
          <p:cNvSpPr/>
          <p:nvPr/>
        </p:nvSpPr>
        <p:spPr bwMode="auto">
          <a:xfrm>
            <a:off x="547985" y="1564347"/>
            <a:ext cx="4960640" cy="33805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65000"/>
              </a:schemeClr>
            </a:bgClr>
          </a:patt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/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의 블록도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918" t="3402" r="2465" b="35360"/>
          <a:stretch/>
        </p:blipFill>
        <p:spPr>
          <a:xfrm>
            <a:off x="631189" y="1636149"/>
            <a:ext cx="4794232" cy="3236941"/>
          </a:xfrm>
          <a:prstGeom prst="rect">
            <a:avLst/>
          </a:prstGeom>
          <a:ln>
            <a:noFill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826465BE-123B-4352-A56C-19EA5BF05BAA}"/>
              </a:ext>
            </a:extLst>
          </p:cNvPr>
          <p:cNvSpPr/>
          <p:nvPr/>
        </p:nvSpPr>
        <p:spPr bwMode="auto">
          <a:xfrm rot="5400000">
            <a:off x="6557696" y="1335212"/>
            <a:ext cx="1305274" cy="3040013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648000" rtlCol="0" anchor="t"/>
          <a:lstStyle/>
          <a:p>
            <a:pPr marL="342900" lvl="2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ADCCLK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clock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ko-KR" altLang="en-US" sz="16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입력받아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컨트롤러를 </a:t>
            </a:r>
            <a:r>
              <a:rPr kumimoji="0" lang="ko-KR" altLang="en-US" sz="16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동작시킴</a:t>
            </a:r>
            <a:endParaRPr kumimoji="0" lang="ko-KR" altLang="en-US" sz="16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0970EC74-3390-4F90-A308-220D22ACB4CB}"/>
              </a:ext>
            </a:extLst>
          </p:cNvPr>
          <p:cNvSpPr/>
          <p:nvPr/>
        </p:nvSpPr>
        <p:spPr bwMode="auto">
          <a:xfrm>
            <a:off x="5690055" y="2202579"/>
            <a:ext cx="3038991" cy="519051"/>
          </a:xfrm>
          <a:prstGeom prst="flowChartDocument">
            <a:avLst/>
          </a:prstGeom>
          <a:solidFill>
            <a:srgbClr val="00B0F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ADCCLK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7D46E-1B9C-4658-955B-AB7F61AB7301}"/>
              </a:ext>
            </a:extLst>
          </p:cNvPr>
          <p:cNvSpPr/>
          <p:nvPr/>
        </p:nvSpPr>
        <p:spPr bwMode="auto">
          <a:xfrm>
            <a:off x="4139952" y="3867894"/>
            <a:ext cx="709454" cy="288032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00B0F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4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8E7B8-F326-4362-8C2D-7B4C00304EAF}"/>
              </a:ext>
            </a:extLst>
          </p:cNvPr>
          <p:cNvSpPr/>
          <p:nvPr/>
        </p:nvSpPr>
        <p:spPr bwMode="auto">
          <a:xfrm>
            <a:off x="547985" y="1564347"/>
            <a:ext cx="4960640" cy="33805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65000"/>
              </a:schemeClr>
            </a:bgClr>
          </a:patt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/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의 블록도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918" t="3402" r="2465" b="35360"/>
          <a:stretch/>
        </p:blipFill>
        <p:spPr>
          <a:xfrm>
            <a:off x="631189" y="1636149"/>
            <a:ext cx="4794232" cy="3236941"/>
          </a:xfrm>
          <a:prstGeom prst="rect">
            <a:avLst/>
          </a:prstGeom>
          <a:ln>
            <a:noFill/>
          </a:ln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826465BE-123B-4352-A56C-19EA5BF05BAA}"/>
              </a:ext>
            </a:extLst>
          </p:cNvPr>
          <p:cNvSpPr/>
          <p:nvPr/>
        </p:nvSpPr>
        <p:spPr bwMode="auto">
          <a:xfrm rot="5400000">
            <a:off x="6665385" y="1227523"/>
            <a:ext cx="1089895" cy="3040013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0CC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648000" rtlCol="0" anchor="t"/>
          <a:lstStyle/>
          <a:p>
            <a:pPr marL="342900" lvl="2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ADC 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인터럽트의 종류</a:t>
            </a:r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0970EC74-3390-4F90-A308-220D22ACB4CB}"/>
              </a:ext>
            </a:extLst>
          </p:cNvPr>
          <p:cNvSpPr/>
          <p:nvPr/>
        </p:nvSpPr>
        <p:spPr bwMode="auto">
          <a:xfrm>
            <a:off x="5690055" y="2202579"/>
            <a:ext cx="3038991" cy="519051"/>
          </a:xfrm>
          <a:prstGeom prst="flowChartDocument">
            <a:avLst/>
          </a:prstGeom>
          <a:solidFill>
            <a:srgbClr val="00CC99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OVR, EOC, JEOC, AWD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7D46E-1B9C-4658-955B-AB7F61AB7301}"/>
              </a:ext>
            </a:extLst>
          </p:cNvPr>
          <p:cNvSpPr/>
          <p:nvPr/>
        </p:nvSpPr>
        <p:spPr bwMode="auto">
          <a:xfrm>
            <a:off x="3062596" y="1636149"/>
            <a:ext cx="789324" cy="719577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00CC99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8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D2DAE41-E9D6-4A5C-806A-09F46811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77900"/>
              </p:ext>
            </p:extLst>
          </p:nvPr>
        </p:nvGraphicFramePr>
        <p:xfrm>
          <a:off x="556171" y="1578979"/>
          <a:ext cx="8336309" cy="336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11">
                  <a:extLst>
                    <a:ext uri="{9D8B030D-6E8A-4147-A177-3AD203B41FA5}">
                      <a16:colId xmlns:a16="http://schemas.microsoft.com/office/drawing/2014/main" val="262736873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802469398"/>
                    </a:ext>
                  </a:extLst>
                </a:gridCol>
                <a:gridCol w="4444458">
                  <a:extLst>
                    <a:ext uri="{9D8B030D-6E8A-4147-A177-3AD203B41FA5}">
                      <a16:colId xmlns:a16="http://schemas.microsoft.com/office/drawing/2014/main" val="1850432334"/>
                    </a:ext>
                  </a:extLst>
                </a:gridCol>
              </a:tblGrid>
              <a:tr h="354070"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Name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Signal type</a:t>
                      </a:r>
                      <a:endParaRPr kumimoji="1" lang="ko-KR" altLang="en-US" sz="1800" b="1" kern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Remarks</a:t>
                      </a:r>
                      <a:endParaRPr kumimoji="1" lang="ko-KR" altLang="en-US" sz="1800" b="1" kern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42504"/>
                  </a:ext>
                </a:extLst>
              </a:tr>
              <a:tr h="571008"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REF+</a:t>
                      </a:r>
                      <a:endParaRPr kumimoji="1" lang="en-US" altLang="ko-KR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Input, analog</a:t>
                      </a:r>
                      <a:r>
                        <a:rPr kumimoji="1" lang="en-US" altLang="ko-KR" sz="16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reference positive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0" algn="l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The higher/positive reference voltage</a:t>
                      </a:r>
                      <a:r>
                        <a:rPr kumimoji="1" lang="en-US" altLang="ko-KR" sz="16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for the ADC, 1.8V </a:t>
                      </a:r>
                      <a:r>
                        <a:rPr kumimoji="1" lang="ko-KR" altLang="en-US" sz="16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≤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REF+ </a:t>
                      </a:r>
                      <a:r>
                        <a:rPr kumimoji="1" lang="ko-KR" altLang="en-US" sz="16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≤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DDA</a:t>
                      </a:r>
                      <a:endParaRPr kumimoji="1" lang="en-US" altLang="ko-KR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95001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DDA</a:t>
                      </a:r>
                      <a:endParaRPr kumimoji="1" lang="en-US" altLang="ko-KR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 defTabSz="779159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Input, analog supply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0" algn="l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Analog power supply equal to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</a:t>
                      </a:r>
                      <a:r>
                        <a:rPr kumimoji="0" lang="en-US" altLang="ko-KR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and </a:t>
                      </a:r>
                      <a:br>
                        <a:rPr kumimoji="0" lang="en-US" altLang="ko-KR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0" lang="en-US" altLang="ko-KR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2.4 V </a:t>
                      </a:r>
                      <a:r>
                        <a:rPr kumimoji="0" lang="ko-KR" altLang="en-US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≤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DDA</a:t>
                      </a:r>
                      <a:r>
                        <a:rPr kumimoji="0" lang="en-US" altLang="ko-KR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≤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(3.6V) for full speed</a:t>
                      </a:r>
                    </a:p>
                    <a:p>
                      <a:pPr marL="93663" marR="0" lvl="0" indent="0" algn="l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1.8V </a:t>
                      </a:r>
                      <a:r>
                        <a:rPr kumimoji="0" lang="ko-KR" altLang="en-US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≤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DDA</a:t>
                      </a:r>
                      <a:r>
                        <a:rPr kumimoji="0" lang="en-US" altLang="ko-KR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6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≤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(3.6V) for reduced speed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92378"/>
                  </a:ext>
                </a:extLst>
              </a:tr>
              <a:tr h="571008"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REF-</a:t>
                      </a:r>
                      <a:endParaRPr kumimoji="1" lang="en-US" altLang="ko-KR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 defTabSz="779159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Input, analog reference negative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0" algn="l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The lower/negative reference voltage for the ADC,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REF-</a:t>
                      </a:r>
                      <a:r>
                        <a:rPr kumimoji="1" lang="ko-KR" altLang="en-US" sz="16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6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=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8706"/>
                  </a:ext>
                </a:extLst>
              </a:tr>
              <a:tr h="571008"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SSA</a:t>
                      </a:r>
                      <a:endParaRPr kumimoji="1" lang="en-US" altLang="ko-KR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 defTabSz="779159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Input, analog supply ground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0" algn="l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Ground for analog power supply</a:t>
                      </a:r>
                      <a:r>
                        <a:rPr kumimoji="1" lang="en-US" altLang="ko-KR" sz="16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equal to </a:t>
                      </a:r>
                      <a:r>
                        <a:rPr kumimoji="0" lang="en-US" altLang="ko-KR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0" lang="en-US" altLang="ko-KR" sz="1600" b="1" baseline="-25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</a:t>
                      </a:r>
                      <a:endParaRPr kumimoji="1" lang="en-US" altLang="ko-KR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79943"/>
                  </a:ext>
                </a:extLst>
              </a:tr>
              <a:tr h="445655">
                <a:tc>
                  <a:txBody>
                    <a:bodyPr/>
                    <a:lstStyle/>
                    <a:p>
                      <a:pPr marL="0" marR="0" lvl="0" indent="0" algn="ctr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ADCx_IN</a:t>
                      </a: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[15:0]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 defTabSz="779159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Analog input signals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0" algn="l" defTabSz="779159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 analog input channels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4715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신호들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0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F347100-3827-4A85-BF74-BE901D3B7FB4}"/>
              </a:ext>
            </a:extLst>
          </p:cNvPr>
          <p:cNvCxnSpPr/>
          <p:nvPr/>
        </p:nvCxnSpPr>
        <p:spPr>
          <a:xfrm flipH="1">
            <a:off x="7880528" y="3219822"/>
            <a:ext cx="1" cy="278279"/>
          </a:xfrm>
          <a:prstGeom prst="line">
            <a:avLst/>
          </a:prstGeom>
          <a:ln w="12700" cap="sq">
            <a:solidFill>
              <a:srgbClr val="00B0F0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F347100-3827-4A85-BF74-BE901D3B7FB4}"/>
              </a:ext>
            </a:extLst>
          </p:cNvPr>
          <p:cNvCxnSpPr/>
          <p:nvPr/>
        </p:nvCxnSpPr>
        <p:spPr>
          <a:xfrm flipH="1">
            <a:off x="5772947" y="3219822"/>
            <a:ext cx="1" cy="278279"/>
          </a:xfrm>
          <a:prstGeom prst="line">
            <a:avLst/>
          </a:prstGeom>
          <a:ln w="12700" cap="sq">
            <a:solidFill>
              <a:srgbClr val="EE70A3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설명선 3"/>
          <p:cNvSpPr/>
          <p:nvPr/>
        </p:nvSpPr>
        <p:spPr bwMode="auto">
          <a:xfrm>
            <a:off x="2987824" y="4299942"/>
            <a:ext cx="360040" cy="432048"/>
          </a:xfrm>
          <a:prstGeom prst="downArrowCallout">
            <a:avLst/>
          </a:prstGeom>
          <a:solidFill>
            <a:srgbClr val="FFFF99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F347100-3827-4A85-BF74-BE901D3B7FB4}"/>
              </a:ext>
            </a:extLst>
          </p:cNvPr>
          <p:cNvCxnSpPr/>
          <p:nvPr/>
        </p:nvCxnSpPr>
        <p:spPr>
          <a:xfrm flipH="1">
            <a:off x="3665367" y="3219822"/>
            <a:ext cx="1" cy="278279"/>
          </a:xfrm>
          <a:prstGeom prst="line">
            <a:avLst/>
          </a:prstGeom>
          <a:ln w="12700" cap="sq">
            <a:solidFill>
              <a:srgbClr val="667CE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DE972-1C9A-450B-A514-3CA826D05C11}"/>
              </a:ext>
            </a:extLst>
          </p:cNvPr>
          <p:cNvSpPr/>
          <p:nvPr/>
        </p:nvSpPr>
        <p:spPr>
          <a:xfrm>
            <a:off x="2663499" y="3501762"/>
            <a:ext cx="1997840" cy="7386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3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600" b="1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아날로그 전원으로 </a:t>
            </a:r>
            <a:r>
              <a:rPr lang="en-US" altLang="ko-KR" sz="1600" b="1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 speed</a:t>
            </a:r>
            <a:r>
              <a:rPr lang="ko-KR" altLang="en-US" sz="1600" b="1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en-US" altLang="ko-KR" sz="1600" b="1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2.4V</a:t>
            </a:r>
            <a:r>
              <a:rPr lang="ko-KR" altLang="en-US" sz="1600" b="1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br>
              <a:rPr lang="en-US" altLang="ko-KR" sz="1600" b="1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600" b="1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1600" b="1" baseline="-25000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DD</a:t>
            </a:r>
            <a:r>
              <a:rPr lang="ko-KR" altLang="en-US" sz="1600" b="1" dirty="0">
                <a:solidFill>
                  <a:srgbClr val="667CE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까지의 범위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신호들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9C6916C-C2FF-4F7A-A535-A24B2955D68A}"/>
              </a:ext>
            </a:extLst>
          </p:cNvPr>
          <p:cNvGrpSpPr/>
          <p:nvPr/>
        </p:nvGrpSpPr>
        <p:grpSpPr>
          <a:xfrm>
            <a:off x="6867882" y="1561520"/>
            <a:ext cx="2025293" cy="1696876"/>
            <a:chOff x="6874571" y="3137146"/>
            <a:chExt cx="1795397" cy="13675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A6F87B-3E72-4226-ABD0-03AC1F8B359A}"/>
                </a:ext>
              </a:extLst>
            </p:cNvPr>
            <p:cNvSpPr/>
            <p:nvPr/>
          </p:nvSpPr>
          <p:spPr bwMode="auto">
            <a:xfrm>
              <a:off x="6874571" y="3137147"/>
              <a:ext cx="1795396" cy="1367507"/>
            </a:xfrm>
            <a:prstGeom prst="rect">
              <a:avLst/>
            </a:prstGeom>
            <a:solidFill>
              <a:srgbClr val="00B0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3" eaLnBrk="0" latinLnBrk="1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순서도: 문서 10">
              <a:extLst>
                <a:ext uri="{FF2B5EF4-FFF2-40B4-BE49-F238E27FC236}">
                  <a16:creationId xmlns:a16="http://schemas.microsoft.com/office/drawing/2014/main" id="{6FC263BA-5CFD-4188-BB79-AF2A2DBF79FB}"/>
                </a:ext>
              </a:extLst>
            </p:cNvPr>
            <p:cNvSpPr/>
            <p:nvPr/>
          </p:nvSpPr>
          <p:spPr bwMode="auto">
            <a:xfrm>
              <a:off x="6874571" y="3137146"/>
              <a:ext cx="1795397" cy="1018779"/>
            </a:xfrm>
            <a:prstGeom prst="flowChartDocument">
              <a:avLst/>
            </a:prstGeom>
            <a:solidFill>
              <a:srgbClr val="FFFFFF">
                <a:alpha val="5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948CD8A-B5B7-41E5-BDA1-179A36EA2FB1}"/>
                </a:ext>
              </a:extLst>
            </p:cNvPr>
            <p:cNvSpPr/>
            <p:nvPr/>
          </p:nvSpPr>
          <p:spPr>
            <a:xfrm>
              <a:off x="6874571" y="3678622"/>
              <a:ext cx="1795397" cy="2976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3" eaLnBrk="0" latinLnBrk="1" hangingPunct="0">
                <a:buClr>
                  <a:srgbClr val="536FFF"/>
                </a:buClr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ADCx_IN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[15:0]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5DC6DB-2805-41DF-B64F-0E80A4531209}"/>
              </a:ext>
            </a:extLst>
          </p:cNvPr>
          <p:cNvGrpSpPr/>
          <p:nvPr/>
        </p:nvGrpSpPr>
        <p:grpSpPr>
          <a:xfrm>
            <a:off x="4760301" y="1561520"/>
            <a:ext cx="2025293" cy="1696876"/>
            <a:chOff x="4932039" y="3137146"/>
            <a:chExt cx="1795397" cy="136750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4C39EC-8B1E-48E3-B867-8ACA48E8D3AE}"/>
                </a:ext>
              </a:extLst>
            </p:cNvPr>
            <p:cNvSpPr/>
            <p:nvPr/>
          </p:nvSpPr>
          <p:spPr bwMode="auto">
            <a:xfrm>
              <a:off x="4932040" y="3137147"/>
              <a:ext cx="1795396" cy="1367507"/>
            </a:xfrm>
            <a:prstGeom prst="rect">
              <a:avLst/>
            </a:prstGeom>
            <a:solidFill>
              <a:srgbClr val="EE70A3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3" eaLnBrk="0" latinLnBrk="1" hangingPunct="0">
                <a:lnSpc>
                  <a:spcPct val="110000"/>
                </a:lnSpc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순서도: 문서 14">
              <a:extLst>
                <a:ext uri="{FF2B5EF4-FFF2-40B4-BE49-F238E27FC236}">
                  <a16:creationId xmlns:a16="http://schemas.microsoft.com/office/drawing/2014/main" id="{E9BAFC2E-A31B-4506-A138-483066C98556}"/>
                </a:ext>
              </a:extLst>
            </p:cNvPr>
            <p:cNvSpPr/>
            <p:nvPr/>
          </p:nvSpPr>
          <p:spPr bwMode="auto">
            <a:xfrm>
              <a:off x="4932039" y="3137146"/>
              <a:ext cx="1795397" cy="1018779"/>
            </a:xfrm>
            <a:prstGeom prst="flowChartDocument">
              <a:avLst/>
            </a:prstGeom>
            <a:solidFill>
              <a:srgbClr val="FFFFFF">
                <a:alpha val="5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6575B3-0870-4729-8449-934A36FB17AE}"/>
                </a:ext>
              </a:extLst>
            </p:cNvPr>
            <p:cNvSpPr/>
            <p:nvPr/>
          </p:nvSpPr>
          <p:spPr>
            <a:xfrm>
              <a:off x="4956375" y="3365778"/>
              <a:ext cx="1746725" cy="923330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marL="0" lvl="3" eaLnBrk="0" latinLnBrk="1" hangingPunct="0">
                <a:buClr>
                  <a:srgbClr val="536FFF"/>
                </a:buClr>
              </a:pPr>
              <a:r>
                <a:rPr kumimoji="0"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</a:t>
              </a:r>
              <a:r>
                <a:rPr kumimoji="0" lang="en-US" altLang="ko-KR" sz="1800" b="1" baseline="-25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SSA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9BF16-9E08-43ED-B6FF-77561AD82C79}"/>
              </a:ext>
            </a:extLst>
          </p:cNvPr>
          <p:cNvSpPr/>
          <p:nvPr/>
        </p:nvSpPr>
        <p:spPr bwMode="auto">
          <a:xfrm>
            <a:off x="2652721" y="1561521"/>
            <a:ext cx="2025292" cy="1696875"/>
          </a:xfrm>
          <a:prstGeom prst="rect">
            <a:avLst/>
          </a:prstGeom>
          <a:solidFill>
            <a:srgbClr val="667CE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3" eaLnBrk="0" latinLnBrk="1" hangingPunct="0">
              <a:lnSpc>
                <a:spcPct val="110000"/>
              </a:lnSpc>
              <a:buClr>
                <a:srgbClr val="536FFF"/>
              </a:buClr>
            </a:pPr>
            <a:endParaRPr lang="en-US" altLang="ko-KR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순서도: 문서 18">
            <a:extLst>
              <a:ext uri="{FF2B5EF4-FFF2-40B4-BE49-F238E27FC236}">
                <a16:creationId xmlns:a16="http://schemas.microsoft.com/office/drawing/2014/main" id="{656FEF79-DF4C-44AC-B023-CBEFD4D5EFAF}"/>
              </a:ext>
            </a:extLst>
          </p:cNvPr>
          <p:cNvSpPr/>
          <p:nvPr/>
        </p:nvSpPr>
        <p:spPr bwMode="auto">
          <a:xfrm>
            <a:off x="2652720" y="1561520"/>
            <a:ext cx="2025293" cy="1264155"/>
          </a:xfrm>
          <a:prstGeom prst="flowChartDocument">
            <a:avLst/>
          </a:prstGeom>
          <a:solidFill>
            <a:srgbClr val="FFFFFF">
              <a:alpha val="50000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CE6E27-F510-4DA8-B2D2-D5CAA086CF6D}"/>
              </a:ext>
            </a:extLst>
          </p:cNvPr>
          <p:cNvSpPr/>
          <p:nvPr/>
        </p:nvSpPr>
        <p:spPr>
          <a:xfrm>
            <a:off x="2661324" y="2233411"/>
            <a:ext cx="201400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lvl="3" eaLnBrk="0" latinLnBrk="1" hangingPunct="0">
              <a:buClr>
                <a:srgbClr val="536FFF"/>
              </a:buClr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1800" b="1" baseline="-25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DDA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45139" y="1561520"/>
            <a:ext cx="2025293" cy="1696876"/>
            <a:chOff x="545139" y="1561520"/>
            <a:chExt cx="2025293" cy="16968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F790FA-0769-4B19-8AFA-34B8D7B9A044}"/>
                </a:ext>
              </a:extLst>
            </p:cNvPr>
            <p:cNvSpPr/>
            <p:nvPr/>
          </p:nvSpPr>
          <p:spPr bwMode="auto">
            <a:xfrm>
              <a:off x="545140" y="1561521"/>
              <a:ext cx="2025292" cy="1696875"/>
            </a:xfrm>
            <a:prstGeom prst="rect">
              <a:avLst/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3"/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순서도: 문서 22">
              <a:extLst>
                <a:ext uri="{FF2B5EF4-FFF2-40B4-BE49-F238E27FC236}">
                  <a16:creationId xmlns:a16="http://schemas.microsoft.com/office/drawing/2014/main" id="{36A2805F-8D04-4C4C-AFD0-159BF016408B}"/>
                </a:ext>
              </a:extLst>
            </p:cNvPr>
            <p:cNvSpPr/>
            <p:nvPr/>
          </p:nvSpPr>
          <p:spPr bwMode="auto">
            <a:xfrm>
              <a:off x="545139" y="1561520"/>
              <a:ext cx="2025293" cy="1264155"/>
            </a:xfrm>
            <a:prstGeom prst="flowChartDocument">
              <a:avLst/>
            </a:prstGeom>
            <a:solidFill>
              <a:srgbClr val="FFFFFF">
                <a:alpha val="5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998BD8-D600-41CA-A69B-D2A2AB6DBD9F}"/>
                </a:ext>
              </a:extLst>
            </p:cNvPr>
            <p:cNvSpPr/>
            <p:nvPr/>
          </p:nvSpPr>
          <p:spPr>
            <a:xfrm>
              <a:off x="572591" y="2017075"/>
              <a:ext cx="1970389" cy="80200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marL="0" lvl="3" eaLnBrk="0" latinLnBrk="1" hangingPunct="0">
                <a:buClr>
                  <a:srgbClr val="536FFF"/>
                </a:buClr>
              </a:pPr>
              <a:r>
                <a:rPr kumimoji="0"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</a:t>
              </a:r>
              <a:r>
                <a:rPr kumimoji="0" lang="en-US" altLang="ko-KR" sz="1800" b="1" baseline="-25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REF+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F347100-3827-4A85-BF74-BE901D3B7FB4}"/>
              </a:ext>
            </a:extLst>
          </p:cNvPr>
          <p:cNvCxnSpPr/>
          <p:nvPr/>
        </p:nvCxnSpPr>
        <p:spPr>
          <a:xfrm flipH="1">
            <a:off x="1557785" y="3219822"/>
            <a:ext cx="1" cy="278279"/>
          </a:xfrm>
          <a:prstGeom prst="line">
            <a:avLst/>
          </a:prstGeom>
          <a:ln w="12700" cap="sq">
            <a:solidFill>
              <a:srgbClr val="E48E1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7DE972-1C9A-450B-A514-3CA826D05C11}"/>
              </a:ext>
            </a:extLst>
          </p:cNvPr>
          <p:cNvSpPr/>
          <p:nvPr/>
        </p:nvSpPr>
        <p:spPr>
          <a:xfrm>
            <a:off x="558865" y="3501762"/>
            <a:ext cx="1997840" cy="7386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3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아날로그 </a:t>
            </a:r>
            <a:br>
              <a:rPr lang="en-US" altLang="ko-KR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 전압으로</a:t>
            </a:r>
            <a:br>
              <a:rPr lang="en-US" altLang="ko-KR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1.8V</a:t>
            </a:r>
            <a:r>
              <a:rPr lang="ko-KR" altLang="en-US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br>
              <a:rPr lang="en-US" altLang="ko-KR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8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1800" b="1" baseline="-25000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DDA</a:t>
            </a:r>
            <a:r>
              <a:rPr lang="ko-KR" altLang="en-US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까지의 범위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7DE972-1C9A-450B-A514-3CA826D05C11}"/>
              </a:ext>
            </a:extLst>
          </p:cNvPr>
          <p:cNvSpPr/>
          <p:nvPr/>
        </p:nvSpPr>
        <p:spPr>
          <a:xfrm>
            <a:off x="2528964" y="4674090"/>
            <a:ext cx="1277760" cy="2348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3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전원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7DE972-1C9A-450B-A514-3CA826D05C11}"/>
              </a:ext>
            </a:extLst>
          </p:cNvPr>
          <p:cNvSpPr/>
          <p:nvPr/>
        </p:nvSpPr>
        <p:spPr>
          <a:xfrm>
            <a:off x="4784806" y="3501762"/>
            <a:ext cx="1997840" cy="7386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3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600" b="1" dirty="0">
                <a:solidFill>
                  <a:srgbClr val="EE70A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아날로그 </a:t>
            </a:r>
            <a:br>
              <a:rPr lang="en-US" altLang="ko-KR" sz="1600" b="1" dirty="0">
                <a:solidFill>
                  <a:srgbClr val="EE70A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solidFill>
                  <a:srgbClr val="EE70A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전원의 접지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7DE972-1C9A-450B-A514-3CA826D05C11}"/>
              </a:ext>
            </a:extLst>
          </p:cNvPr>
          <p:cNvSpPr/>
          <p:nvPr/>
        </p:nvSpPr>
        <p:spPr>
          <a:xfrm>
            <a:off x="6913396" y="3501762"/>
            <a:ext cx="1997840" cy="7386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3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6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6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br>
              <a:rPr lang="en-US" altLang="ko-KR" sz="16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채널</a:t>
            </a:r>
          </a:p>
        </p:txBody>
      </p:sp>
    </p:spTree>
    <p:extLst>
      <p:ext uri="{BB962C8B-B14F-4D97-AF65-F5344CB8AC3E}">
        <p14:creationId xmlns:p14="http://schemas.microsoft.com/office/powerpoint/2010/main" val="417999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포트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618564" y="2480213"/>
            <a:ext cx="211689" cy="346729"/>
            <a:chOff x="4618563" y="2427208"/>
            <a:chExt cx="211689" cy="346729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74260FA-903A-4824-B87C-7584EF24B3F8}"/>
                </a:ext>
              </a:extLst>
            </p:cNvPr>
            <p:cNvSpPr/>
            <p:nvPr/>
          </p:nvSpPr>
          <p:spPr bwMode="auto">
            <a:xfrm rot="10800000">
              <a:off x="4618563" y="2427208"/>
              <a:ext cx="211689" cy="14486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274260FA-903A-4824-B87C-7584EF24B3F8}"/>
                </a:ext>
              </a:extLst>
            </p:cNvPr>
            <p:cNvSpPr/>
            <p:nvPr/>
          </p:nvSpPr>
          <p:spPr bwMode="auto">
            <a:xfrm rot="10800000">
              <a:off x="4618563" y="2629073"/>
              <a:ext cx="211689" cy="14486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88384" y="1851670"/>
            <a:ext cx="7472048" cy="580695"/>
            <a:chOff x="988384" y="1851670"/>
            <a:chExt cx="7472048" cy="580695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988384" y="1908670"/>
              <a:ext cx="7472048" cy="523695"/>
            </a:xfrm>
            <a:prstGeom prst="roundRect">
              <a:avLst>
                <a:gd name="adj" fmla="val 50000"/>
              </a:avLst>
            </a:prstGeom>
            <a:solidFill>
              <a:srgbClr val="EDB469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988384" y="1851670"/>
              <a:ext cx="7472048" cy="523695"/>
            </a:xfrm>
            <a:prstGeom prst="roundRect">
              <a:avLst>
                <a:gd name="adj" fmla="val 50000"/>
              </a:avLst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8780E0-C1C4-411C-90C6-6D54B64F95D3}"/>
                </a:ext>
              </a:extLst>
            </p:cNvPr>
            <p:cNvSpPr/>
            <p:nvPr/>
          </p:nvSpPr>
          <p:spPr>
            <a:xfrm>
              <a:off x="2938501" y="1913462"/>
              <a:ext cx="35718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20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Zio</a:t>
              </a:r>
              <a:r>
                <a:rPr lang="ko-KR" altLang="en-US" sz="20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커넥터는 </a:t>
              </a:r>
              <a:r>
                <a:rPr lang="ko-KR" altLang="en-US" sz="2000" b="1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아두이노와</a:t>
              </a:r>
              <a:r>
                <a:rPr lang="ko-KR" altLang="en-US" sz="20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호환됨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88384" y="2903727"/>
            <a:ext cx="7472048" cy="580695"/>
            <a:chOff x="988384" y="2903727"/>
            <a:chExt cx="7472048" cy="580695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988384" y="2960727"/>
              <a:ext cx="7472048" cy="523695"/>
            </a:xfrm>
            <a:prstGeom prst="roundRect">
              <a:avLst>
                <a:gd name="adj" fmla="val 50000"/>
              </a:avLst>
            </a:prstGeom>
            <a:solidFill>
              <a:srgbClr val="EDB469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988384" y="2903727"/>
              <a:ext cx="7472048" cy="523695"/>
            </a:xfrm>
            <a:prstGeom prst="roundRect">
              <a:avLst>
                <a:gd name="adj" fmla="val 50000"/>
              </a:avLst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A8780E0-C1C4-411C-90C6-6D54B64F95D3}"/>
                </a:ext>
              </a:extLst>
            </p:cNvPr>
            <p:cNvSpPr/>
            <p:nvPr/>
          </p:nvSpPr>
          <p:spPr>
            <a:xfrm>
              <a:off x="1185619" y="2965519"/>
              <a:ext cx="70775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아두이노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아날로그 입력 핀과 동일한 위치에 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포트가 존재함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69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51790" y="1557337"/>
            <a:ext cx="4226780" cy="3356313"/>
            <a:chOff x="561244" y="1557338"/>
            <a:chExt cx="3998005" cy="317465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561244" y="1557338"/>
              <a:ext cx="3998005" cy="3174652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Zio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커넥터</a:t>
              </a: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l="3646" t="9474"/>
            <a:stretch/>
          </p:blipFill>
          <p:spPr>
            <a:xfrm>
              <a:off x="657425" y="1635646"/>
              <a:ext cx="3805642" cy="280831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포트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4860348" y="2787774"/>
            <a:ext cx="576064" cy="79208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89210886-F6EC-4D99-88D1-1B3B54DA8CB2}"/>
              </a:ext>
            </a:extLst>
          </p:cNvPr>
          <p:cNvSpPr/>
          <p:nvPr/>
        </p:nvSpPr>
        <p:spPr bwMode="auto">
          <a:xfrm rot="5400000">
            <a:off x="1911454" y="1251153"/>
            <a:ext cx="1136458" cy="386533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180000" rIns="180000" rtlCol="0" anchor="t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아두이노의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아날로그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입력핀과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 위치의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핀들임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녹색 블록의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A0~A5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표시된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핀들임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62640" y="2967794"/>
            <a:ext cx="342229" cy="432048"/>
            <a:chOff x="4445795" y="2931790"/>
            <a:chExt cx="405141" cy="504056"/>
          </a:xfrm>
        </p:grpSpPr>
        <p:sp>
          <p:nvSpPr>
            <p:cNvPr id="4" name="갈매기형 수장 3"/>
            <p:cNvSpPr/>
            <p:nvPr/>
          </p:nvSpPr>
          <p:spPr bwMode="auto">
            <a:xfrm>
              <a:off x="4445795" y="2931790"/>
              <a:ext cx="254244" cy="504056"/>
            </a:xfrm>
            <a:prstGeom prst="chevron">
              <a:avLst>
                <a:gd name="adj" fmla="val 59662"/>
              </a:avLst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갈매기형 수장 23"/>
            <p:cNvSpPr/>
            <p:nvPr/>
          </p:nvSpPr>
          <p:spPr bwMode="auto">
            <a:xfrm>
              <a:off x="4596692" y="2931790"/>
              <a:ext cx="254244" cy="504056"/>
            </a:xfrm>
            <a:prstGeom prst="chevron">
              <a:avLst>
                <a:gd name="adj" fmla="val 59662"/>
              </a:avLst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6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57338"/>
            <a:ext cx="4994153" cy="2814612"/>
            <a:chOff x="4147254" y="1557337"/>
            <a:chExt cx="4738618" cy="26705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4147254" y="1557337"/>
              <a:ext cx="4738618" cy="267059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핀들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972" y="1638446"/>
              <a:ext cx="4565182" cy="230145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697953" y="2063515"/>
            <a:ext cx="3168230" cy="1584176"/>
            <a:chOff x="5697953" y="2519015"/>
            <a:chExt cx="3168230" cy="1584176"/>
          </a:xfrm>
        </p:grpSpPr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5862312" y="2577009"/>
              <a:ext cx="2839512" cy="1468188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t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1800" spc="0" dirty="0">
                  <a:solidFill>
                    <a:schemeClr val="tx1"/>
                  </a:solidFill>
                </a:rPr>
                <a:t>녹색 블록의 </a:t>
              </a:r>
              <a:r>
                <a:rPr lang="en-US" altLang="ko-KR" sz="1800" spc="0" dirty="0">
                  <a:solidFill>
                    <a:schemeClr val="tx1"/>
                  </a:solidFill>
                </a:rPr>
                <a:t>A0~A5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로 표시된 핀은 </a:t>
              </a:r>
              <a:br>
                <a:rPr lang="en-US" altLang="ko-KR" sz="1800" spc="0" dirty="0">
                  <a:solidFill>
                    <a:schemeClr val="tx1"/>
                  </a:solidFill>
                </a:rPr>
              </a:br>
              <a:r>
                <a:rPr lang="en-US" altLang="ko-KR" sz="1800" spc="0" dirty="0">
                  <a:solidFill>
                    <a:schemeClr val="tx1"/>
                  </a:solidFill>
                </a:rPr>
                <a:t>Nucleo-F429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보드의 </a:t>
              </a:r>
              <a:r>
                <a:rPr lang="ko-KR" altLang="en-US" sz="1800" spc="0" dirty="0" err="1">
                  <a:solidFill>
                    <a:schemeClr val="tx1"/>
                  </a:solidFill>
                </a:rPr>
                <a:t>회로도를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 살펴보면 </a:t>
              </a:r>
              <a:br>
                <a:rPr lang="en-US" altLang="ko-KR" sz="1800" spc="0" dirty="0">
                  <a:solidFill>
                    <a:schemeClr val="tx1"/>
                  </a:solidFill>
                </a:rPr>
              </a:br>
              <a:r>
                <a:rPr lang="en-US" altLang="ko-KR" sz="1800" spc="0" dirty="0">
                  <a:solidFill>
                    <a:schemeClr val="tx1"/>
                  </a:solidFill>
                </a:rPr>
                <a:t>CN9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의 </a:t>
              </a:r>
              <a:r>
                <a:rPr lang="en-US" altLang="ko-KR" sz="1800" spc="0" dirty="0">
                  <a:solidFill>
                    <a:schemeClr val="tx1"/>
                  </a:solidFill>
                </a:rPr>
                <a:t>1,3,5,7,9,11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번 </a:t>
              </a:r>
              <a:r>
                <a:rPr lang="ko-KR" altLang="en-US" sz="1800" spc="0" dirty="0" err="1">
                  <a:solidFill>
                    <a:schemeClr val="tx1"/>
                  </a:solidFill>
                </a:rPr>
                <a:t>핀임</a:t>
              </a:r>
              <a:endParaRPr lang="ko-KR" altLang="en-US" sz="1800" spc="0" dirty="0">
                <a:solidFill>
                  <a:schemeClr val="tx1"/>
                </a:solidFill>
              </a:endParaRPr>
            </a:p>
          </p:txBody>
        </p:sp>
        <p:sp>
          <p:nvSpPr>
            <p:cNvPr id="16" name="왼쪽 대괄호 15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5697953" y="2519015"/>
              <a:ext cx="427513" cy="1584176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왼쪽 대괄호 16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8438670" y="2519015"/>
              <a:ext cx="427513" cy="1584176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3433994" y="2211710"/>
            <a:ext cx="561942" cy="1224136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1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57338"/>
            <a:ext cx="4994153" cy="2814612"/>
            <a:chOff x="4147254" y="1557337"/>
            <a:chExt cx="4738618" cy="26705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4147254" y="1557337"/>
              <a:ext cx="4738618" cy="267059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핀들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972" y="1638446"/>
              <a:ext cx="4565182" cy="2301456"/>
            </a:xfrm>
            <a:prstGeom prst="rect">
              <a:avLst/>
            </a:prstGeom>
          </p:spPr>
        </p:pic>
      </p:grp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5862312" y="2463737"/>
            <a:ext cx="2839512" cy="720081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A0</a:t>
            </a:r>
            <a:r>
              <a:rPr lang="ko-KR" altLang="en-US" sz="1800" spc="0" dirty="0">
                <a:solidFill>
                  <a:schemeClr val="tx1"/>
                </a:solidFill>
              </a:rPr>
              <a:t>로 표시된 핀은 </a:t>
            </a: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PA3</a:t>
            </a:r>
            <a:r>
              <a:rPr lang="ko-KR" altLang="en-US" sz="1800" spc="0" dirty="0">
                <a:solidFill>
                  <a:schemeClr val="tx1"/>
                </a:solidFill>
              </a:rPr>
              <a:t>번 핀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5697953" y="2275360"/>
            <a:ext cx="427513" cy="1160486"/>
          </a:xfrm>
          <a:prstGeom prst="leftBracket">
            <a:avLst>
              <a:gd name="adj" fmla="val 0"/>
            </a:avLst>
          </a:prstGeom>
          <a:ln w="25400">
            <a:solidFill>
              <a:srgbClr val="667CE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8438669" y="2275360"/>
            <a:ext cx="427513" cy="1160486"/>
          </a:xfrm>
          <a:prstGeom prst="leftBracket">
            <a:avLst>
              <a:gd name="adj" fmla="val 0"/>
            </a:avLst>
          </a:prstGeom>
          <a:ln w="25400">
            <a:solidFill>
              <a:srgbClr val="667CE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2474884" y="2211709"/>
            <a:ext cx="1089004" cy="25202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667CE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9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1E9DB-DCD1-4C84-866F-488BF5481B2C}"/>
              </a:ext>
            </a:extLst>
          </p:cNvPr>
          <p:cNvSpPr txBox="1"/>
          <p:nvPr/>
        </p:nvSpPr>
        <p:spPr bwMode="auto">
          <a:xfrm>
            <a:off x="222908" y="60382"/>
            <a:ext cx="10070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몸풀기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99D22-1BB4-4808-BE8B-E3D577139CAB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318DF-204E-4724-BFD3-B92EA908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3E75E913-F212-4569-B3A3-E51FE6C05F42}"/>
              </a:ext>
            </a:extLst>
          </p:cNvPr>
          <p:cNvSpPr txBox="1">
            <a:spLocks/>
          </p:cNvSpPr>
          <p:nvPr/>
        </p:nvSpPr>
        <p:spPr>
          <a:xfrm>
            <a:off x="634981" y="4495669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아두이노에</a:t>
            </a:r>
            <a:r>
              <a:rPr lang="ko-KR" altLang="en-US" sz="1800" spc="0" dirty="0">
                <a:solidFill>
                  <a:schemeClr val="tx1"/>
                </a:solidFill>
              </a:rPr>
              <a:t> 가변저항을 연결하고 </a:t>
            </a:r>
            <a:r>
              <a:rPr lang="en-US" altLang="ko-KR" sz="1800" spc="0" dirty="0">
                <a:solidFill>
                  <a:schemeClr val="tx1"/>
                </a:solidFill>
              </a:rPr>
              <a:t>UART</a:t>
            </a:r>
            <a:r>
              <a:rPr lang="ko-KR" altLang="en-US" sz="1800" spc="0" dirty="0">
                <a:solidFill>
                  <a:schemeClr val="tx1"/>
                </a:solidFill>
              </a:rPr>
              <a:t>로 </a:t>
            </a:r>
            <a:r>
              <a:rPr lang="ko-KR" altLang="en-US" sz="1800" spc="0" dirty="0" err="1">
                <a:solidFill>
                  <a:schemeClr val="tx1"/>
                </a:solidFill>
              </a:rPr>
              <a:t>출력값을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확인하시오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261718-2788-4573-9CB1-AA48F333D7D7}"/>
              </a:ext>
            </a:extLst>
          </p:cNvPr>
          <p:cNvGrpSpPr/>
          <p:nvPr/>
        </p:nvGrpSpPr>
        <p:grpSpPr>
          <a:xfrm>
            <a:off x="685248" y="1079377"/>
            <a:ext cx="6372941" cy="1046074"/>
            <a:chOff x="829057" y="1618590"/>
            <a:chExt cx="10007182" cy="10460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4D120C-FD6F-44B2-866A-6CED196FA5C3}"/>
                </a:ext>
              </a:extLst>
            </p:cNvPr>
            <p:cNvSpPr/>
            <p:nvPr/>
          </p:nvSpPr>
          <p:spPr bwMode="auto">
            <a:xfrm>
              <a:off x="901704" y="2141127"/>
              <a:ext cx="9934535" cy="523537"/>
            </a:xfrm>
            <a:prstGeom prst="rect">
              <a:avLst/>
            </a:prstGeom>
            <a:solidFill>
              <a:srgbClr val="099386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indent="-174625" algn="l">
                <a:spcAft>
                  <a:spcPts val="600"/>
                </a:spcAft>
                <a:buBlip>
                  <a:blip r:embed="rId3"/>
                </a:buBlip>
                <a:tabLst>
                  <a:tab pos="996950" algn="l"/>
                </a:tabLst>
              </a:pP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FFFF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FFFF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개의 핀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구성됨</a:t>
              </a:r>
            </a:p>
          </p:txBody>
        </p:sp>
        <p:sp>
          <p:nvSpPr>
            <p:cNvPr id="34" name="TextBox 46">
              <a:extLst>
                <a:ext uri="{FF2B5EF4-FFF2-40B4-BE49-F238E27FC236}">
                  <a16:creationId xmlns:a16="http://schemas.microsoft.com/office/drawing/2014/main" id="{A15D038D-65F7-4375-ABD8-A2CFBAB0079A}"/>
                </a:ext>
              </a:extLst>
            </p:cNvPr>
            <p:cNvSpPr txBox="1"/>
            <p:nvPr/>
          </p:nvSpPr>
          <p:spPr bwMode="auto">
            <a:xfrm>
              <a:off x="829057" y="1618590"/>
              <a:ext cx="42352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/>
              <a:r>
                <a:rPr kumimoji="0" lang="ko-KR" altLang="en-US" sz="32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09938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가변 저항 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4C053769-D7F2-4FA1-B67B-C9E265CD9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9" b="96545" l="0" r="100000">
                        <a14:foregroundMark x1="54337" y1="28049" x2="54664" y2="54675"/>
                        <a14:foregroundMark x1="79705" y1="42683" x2="82651" y2="71138"/>
                        <a14:foregroundMark x1="77578" y1="47967" x2="84452" y2="73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1767" y="1040347"/>
            <a:ext cx="3872434" cy="3118229"/>
          </a:xfrm>
          <a:prstGeom prst="rect">
            <a:avLst/>
          </a:prstGeom>
        </p:spPr>
      </p:pic>
      <p:pic>
        <p:nvPicPr>
          <p:cNvPr id="27" name="table">
            <a:extLst>
              <a:ext uri="{FF2B5EF4-FFF2-40B4-BE49-F238E27FC236}">
                <a16:creationId xmlns:a16="http://schemas.microsoft.com/office/drawing/2014/main" id="{799CEBF7-0058-4483-A3D6-8F7B728EB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533" y="2248188"/>
            <a:ext cx="3558856" cy="174008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D72511-7A99-418A-9E5F-5C73B41DB85E}"/>
              </a:ext>
            </a:extLst>
          </p:cNvPr>
          <p:cNvGrpSpPr/>
          <p:nvPr/>
        </p:nvGrpSpPr>
        <p:grpSpPr>
          <a:xfrm>
            <a:off x="3319406" y="2755778"/>
            <a:ext cx="267543" cy="1148594"/>
            <a:chOff x="3080321" y="3223356"/>
            <a:chExt cx="267543" cy="11485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681715-ED00-46CA-AECE-A0BB4947A36E}"/>
                </a:ext>
              </a:extLst>
            </p:cNvPr>
            <p:cNvSpPr/>
            <p:nvPr/>
          </p:nvSpPr>
          <p:spPr>
            <a:xfrm>
              <a:off x="3080321" y="3223356"/>
              <a:ext cx="267543" cy="267543"/>
            </a:xfrm>
            <a:prstGeom prst="ellipse">
              <a:avLst/>
            </a:prstGeom>
            <a:solidFill>
              <a:srgbClr val="D21C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E232123-61E1-4786-89EC-3AD341B0F6E5}"/>
                </a:ext>
              </a:extLst>
            </p:cNvPr>
            <p:cNvSpPr/>
            <p:nvPr/>
          </p:nvSpPr>
          <p:spPr>
            <a:xfrm>
              <a:off x="3080321" y="3663882"/>
              <a:ext cx="267543" cy="2675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4480DCB-2BA2-496E-8FD3-8D7DA115D3C7}"/>
                </a:ext>
              </a:extLst>
            </p:cNvPr>
            <p:cNvSpPr/>
            <p:nvPr/>
          </p:nvSpPr>
          <p:spPr>
            <a:xfrm>
              <a:off x="3080321" y="4104407"/>
              <a:ext cx="267543" cy="267543"/>
            </a:xfrm>
            <a:prstGeom prst="ellipse">
              <a:avLst/>
            </a:prstGeom>
            <a:solidFill>
              <a:srgbClr val="418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5A18ED-E466-4510-B214-56DBA8538389}"/>
              </a:ext>
            </a:extLst>
          </p:cNvPr>
          <p:cNvSpPr/>
          <p:nvPr/>
        </p:nvSpPr>
        <p:spPr>
          <a:xfrm>
            <a:off x="234017" y="4281959"/>
            <a:ext cx="123367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Fritzing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8650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57338"/>
            <a:ext cx="4994153" cy="2814612"/>
            <a:chOff x="4147254" y="1557337"/>
            <a:chExt cx="4738618" cy="26705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4147254" y="1557337"/>
              <a:ext cx="4738618" cy="267059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핀들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972" y="1638446"/>
              <a:ext cx="4565182" cy="2301456"/>
            </a:xfrm>
            <a:prstGeom prst="rect">
              <a:avLst/>
            </a:prstGeom>
          </p:spPr>
        </p:pic>
      </p:grp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5862312" y="2463737"/>
            <a:ext cx="2839512" cy="720081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A1</a:t>
            </a:r>
            <a:r>
              <a:rPr lang="ko-KR" altLang="en-US" sz="1800" spc="0" dirty="0">
                <a:solidFill>
                  <a:schemeClr val="tx1"/>
                </a:solidFill>
              </a:rPr>
              <a:t>로 표시된 핀은 </a:t>
            </a: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PC0</a:t>
            </a:r>
            <a:r>
              <a:rPr lang="ko-KR" altLang="en-US" sz="1800" spc="0" dirty="0">
                <a:solidFill>
                  <a:schemeClr val="tx1"/>
                </a:solidFill>
              </a:rPr>
              <a:t>번 핀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5697953" y="2275360"/>
            <a:ext cx="427513" cy="1160486"/>
          </a:xfrm>
          <a:prstGeom prst="leftBracket">
            <a:avLst>
              <a:gd name="adj" fmla="val 0"/>
            </a:avLst>
          </a:prstGeom>
          <a:ln w="25400">
            <a:solidFill>
              <a:srgbClr val="EE70A3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8438669" y="2275360"/>
            <a:ext cx="427513" cy="1160486"/>
          </a:xfrm>
          <a:prstGeom prst="leftBracket">
            <a:avLst>
              <a:gd name="adj" fmla="val 0"/>
            </a:avLst>
          </a:prstGeom>
          <a:ln w="25400">
            <a:solidFill>
              <a:srgbClr val="EE70A3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2474884" y="2355726"/>
            <a:ext cx="1089004" cy="25202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E70A3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9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57338"/>
            <a:ext cx="4994153" cy="2814612"/>
            <a:chOff x="4147254" y="1557337"/>
            <a:chExt cx="4738618" cy="26705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4147254" y="1557337"/>
              <a:ext cx="4738618" cy="267059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핀들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972" y="1638446"/>
              <a:ext cx="4565182" cy="2301456"/>
            </a:xfrm>
            <a:prstGeom prst="rect">
              <a:avLst/>
            </a:prstGeom>
          </p:spPr>
        </p:pic>
      </p:grp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5862312" y="2463737"/>
            <a:ext cx="2839512" cy="720081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A2</a:t>
            </a:r>
            <a:r>
              <a:rPr lang="ko-KR" altLang="en-US" sz="1800" spc="0" dirty="0">
                <a:solidFill>
                  <a:schemeClr val="tx1"/>
                </a:solidFill>
              </a:rPr>
              <a:t>로 표시된 핀은 </a:t>
            </a: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PC3</a:t>
            </a:r>
            <a:r>
              <a:rPr lang="ko-KR" altLang="en-US" sz="1800" spc="0" dirty="0">
                <a:solidFill>
                  <a:schemeClr val="tx1"/>
                </a:solidFill>
              </a:rPr>
              <a:t>번 핀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5697953" y="2275360"/>
            <a:ext cx="427513" cy="1160486"/>
          </a:xfrm>
          <a:prstGeom prst="leftBracket">
            <a:avLst>
              <a:gd name="adj" fmla="val 0"/>
            </a:avLst>
          </a:prstGeom>
          <a:ln w="25400">
            <a:solidFill>
              <a:srgbClr val="00B0F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8438669" y="2275360"/>
            <a:ext cx="427513" cy="1160486"/>
          </a:xfrm>
          <a:prstGeom prst="leftBracket">
            <a:avLst>
              <a:gd name="adj" fmla="val 0"/>
            </a:avLst>
          </a:prstGeom>
          <a:ln w="25400">
            <a:solidFill>
              <a:srgbClr val="00B0F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2474884" y="2535746"/>
            <a:ext cx="1089004" cy="25202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00B0F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5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57338"/>
            <a:ext cx="4994153" cy="2814612"/>
            <a:chOff x="4147254" y="1557337"/>
            <a:chExt cx="4738618" cy="26705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4147254" y="1557337"/>
              <a:ext cx="4738618" cy="267059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핀들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972" y="1638446"/>
              <a:ext cx="4565182" cy="2301456"/>
            </a:xfrm>
            <a:prstGeom prst="rect">
              <a:avLst/>
            </a:prstGeom>
          </p:spPr>
        </p:pic>
      </p:grp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5815672" y="2358459"/>
            <a:ext cx="2932792" cy="994289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A3</a:t>
            </a:r>
            <a:r>
              <a:rPr lang="ko-KR" altLang="en-US" sz="1800" spc="0" dirty="0">
                <a:solidFill>
                  <a:schemeClr val="tx1"/>
                </a:solidFill>
              </a:rPr>
              <a:t>로 표시된 핀은 </a:t>
            </a: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PF3</a:t>
            </a:r>
            <a:r>
              <a:rPr lang="ko-KR" altLang="en-US" sz="1800" spc="0" dirty="0">
                <a:solidFill>
                  <a:schemeClr val="tx1"/>
                </a:solidFill>
              </a:rPr>
              <a:t>번 핀이나 </a:t>
            </a:r>
            <a:r>
              <a:rPr lang="en-US" altLang="ko-KR" sz="1800" spc="0" dirty="0">
                <a:solidFill>
                  <a:schemeClr val="tx1"/>
                </a:solidFill>
              </a:rPr>
              <a:t>PD11, PC1</a:t>
            </a:r>
            <a:r>
              <a:rPr lang="ko-KR" altLang="en-US" sz="1800" spc="0" dirty="0">
                <a:solidFill>
                  <a:schemeClr val="tx1"/>
                </a:solidFill>
              </a:rPr>
              <a:t>번 핀 중 선택 가능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5697953" y="2203352"/>
            <a:ext cx="427513" cy="1304502"/>
          </a:xfrm>
          <a:prstGeom prst="leftBracket">
            <a:avLst>
              <a:gd name="adj" fmla="val 0"/>
            </a:avLst>
          </a:prstGeom>
          <a:ln w="25400">
            <a:solidFill>
              <a:srgbClr val="00CC99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8438668" y="2203352"/>
            <a:ext cx="427513" cy="1304502"/>
          </a:xfrm>
          <a:prstGeom prst="leftBracket">
            <a:avLst>
              <a:gd name="adj" fmla="val 0"/>
            </a:avLst>
          </a:prstGeom>
          <a:ln w="25400">
            <a:solidFill>
              <a:srgbClr val="00CC99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2492324" y="2712616"/>
            <a:ext cx="1089004" cy="25202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00CC99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812752" y="2067694"/>
            <a:ext cx="662904" cy="576063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00CC99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1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57338"/>
            <a:ext cx="4994153" cy="2814612"/>
            <a:chOff x="4147254" y="1557337"/>
            <a:chExt cx="4738618" cy="26705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4147254" y="1557337"/>
              <a:ext cx="4738618" cy="267059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핀들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972" y="1638446"/>
              <a:ext cx="4565182" cy="2301456"/>
            </a:xfrm>
            <a:prstGeom prst="rect">
              <a:avLst/>
            </a:prstGeom>
          </p:spPr>
        </p:pic>
      </p:grp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5815672" y="2358459"/>
            <a:ext cx="2932792" cy="994289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A4</a:t>
            </a:r>
            <a:r>
              <a:rPr lang="ko-KR" altLang="en-US" sz="1800" spc="0" dirty="0">
                <a:solidFill>
                  <a:schemeClr val="tx1"/>
                </a:solidFill>
              </a:rPr>
              <a:t>로 표시된 핀은 </a:t>
            </a: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PF5</a:t>
            </a:r>
            <a:r>
              <a:rPr lang="ko-KR" altLang="en-US" sz="1800" spc="0" dirty="0">
                <a:solidFill>
                  <a:schemeClr val="tx1"/>
                </a:solidFill>
              </a:rPr>
              <a:t>번 핀이나 </a:t>
            </a:r>
            <a:r>
              <a:rPr lang="en-US" altLang="ko-KR" sz="1800" spc="0" dirty="0">
                <a:solidFill>
                  <a:schemeClr val="tx1"/>
                </a:solidFill>
              </a:rPr>
              <a:t>PD12, PC4</a:t>
            </a:r>
            <a:r>
              <a:rPr lang="ko-KR" altLang="en-US" sz="1800" spc="0" dirty="0">
                <a:solidFill>
                  <a:schemeClr val="tx1"/>
                </a:solidFill>
              </a:rPr>
              <a:t>번 핀 중 선택 가능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5697953" y="2203352"/>
            <a:ext cx="427513" cy="1304502"/>
          </a:xfrm>
          <a:prstGeom prst="leftBracket">
            <a:avLst>
              <a:gd name="adj" fmla="val 0"/>
            </a:avLst>
          </a:prstGeom>
          <a:ln w="25400">
            <a:solidFill>
              <a:srgbClr val="E48E1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8438668" y="2203352"/>
            <a:ext cx="427513" cy="1304502"/>
          </a:xfrm>
          <a:prstGeom prst="leftBracket">
            <a:avLst>
              <a:gd name="adj" fmla="val 0"/>
            </a:avLst>
          </a:prstGeom>
          <a:ln w="25400">
            <a:solidFill>
              <a:srgbClr val="E48E1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2492324" y="2855603"/>
            <a:ext cx="1089004" cy="25202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812752" y="2531568"/>
            <a:ext cx="662904" cy="576063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57338"/>
            <a:ext cx="4994153" cy="2814612"/>
            <a:chOff x="4147254" y="1557337"/>
            <a:chExt cx="4738618" cy="26705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4147254" y="1557337"/>
              <a:ext cx="4738618" cy="267059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핀들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972" y="1638446"/>
              <a:ext cx="4565182" cy="2301456"/>
            </a:xfrm>
            <a:prstGeom prst="rect">
              <a:avLst/>
            </a:prstGeom>
          </p:spPr>
        </p:pic>
      </p:grp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5697955" y="2358459"/>
            <a:ext cx="3168226" cy="994289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A5</a:t>
            </a:r>
            <a:r>
              <a:rPr lang="ko-KR" altLang="en-US" sz="1800" spc="0" dirty="0">
                <a:solidFill>
                  <a:schemeClr val="tx1"/>
                </a:solidFill>
              </a:rPr>
              <a:t>로 표시된 핀은 </a:t>
            </a: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PF10</a:t>
            </a:r>
            <a:r>
              <a:rPr lang="ko-KR" altLang="en-US" sz="1800" spc="0" dirty="0">
                <a:solidFill>
                  <a:schemeClr val="tx1"/>
                </a:solidFill>
              </a:rPr>
              <a:t>번 핀이나 </a:t>
            </a:r>
            <a:r>
              <a:rPr lang="en-US" altLang="ko-KR" sz="1800" spc="0" dirty="0">
                <a:solidFill>
                  <a:schemeClr val="tx1"/>
                </a:solidFill>
              </a:rPr>
              <a:t>PD13, PC5</a:t>
            </a:r>
            <a:r>
              <a:rPr lang="ko-KR" altLang="en-US" sz="1800" spc="0" dirty="0">
                <a:solidFill>
                  <a:schemeClr val="tx1"/>
                </a:solidFill>
              </a:rPr>
              <a:t>번 핀 중 선택 가능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5697953" y="2203352"/>
            <a:ext cx="427513" cy="1304502"/>
          </a:xfrm>
          <a:prstGeom prst="leftBracket">
            <a:avLst>
              <a:gd name="adj" fmla="val 0"/>
            </a:avLst>
          </a:prstGeom>
          <a:ln w="25400">
            <a:solidFill>
              <a:srgbClr val="667CE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8438668" y="2203352"/>
            <a:ext cx="427513" cy="1304502"/>
          </a:xfrm>
          <a:prstGeom prst="leftBracket">
            <a:avLst>
              <a:gd name="adj" fmla="val 0"/>
            </a:avLst>
          </a:prstGeom>
          <a:ln w="25400">
            <a:solidFill>
              <a:srgbClr val="667CE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2492324" y="3025148"/>
            <a:ext cx="1089004" cy="25202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667CE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812752" y="3014543"/>
            <a:ext cx="662904" cy="576063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667CE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83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57338"/>
            <a:ext cx="4994153" cy="2814612"/>
            <a:chOff x="4147254" y="1557337"/>
            <a:chExt cx="4738618" cy="26705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4147254" y="1557337"/>
              <a:ext cx="4738618" cy="2670597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Nucleo-F429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핀들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972" y="1638446"/>
              <a:ext cx="4565182" cy="2301456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755576" y="1678009"/>
            <a:ext cx="3168352" cy="461693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E70A3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89210886-F6EC-4D99-88D1-1B3B54DA8CB2}"/>
              </a:ext>
            </a:extLst>
          </p:cNvPr>
          <p:cNvSpPr/>
          <p:nvPr/>
        </p:nvSpPr>
        <p:spPr bwMode="auto">
          <a:xfrm rot="5400000">
            <a:off x="6448327" y="1356507"/>
            <a:ext cx="1673418" cy="3216275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E70A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180000" rIns="180000" rtlCol="0" anchor="t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회로도의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Solder Bridge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약자로 납으로 간단하게 연결할 수 있는 부분을 말함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납을 사용하여 간단하게 연결하거나 연결을 끊을 수 있음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76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실습 환경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포트에 </a:t>
            </a:r>
            <a:r>
              <a:rPr lang="ko-KR" altLang="en-US" sz="2000" spc="0" dirty="0" err="1">
                <a:solidFill>
                  <a:schemeClr val="tx1"/>
                </a:solidFill>
              </a:rPr>
              <a:t>가변저항</a:t>
            </a:r>
            <a:r>
              <a:rPr lang="ko-KR" altLang="en-US" sz="2000" spc="0" dirty="0">
                <a:solidFill>
                  <a:schemeClr val="tx1"/>
                </a:solidFill>
              </a:rPr>
              <a:t>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53100" y="2355726"/>
            <a:ext cx="8355333" cy="589295"/>
            <a:chOff x="553100" y="1571311"/>
            <a:chExt cx="8355333" cy="589295"/>
          </a:xfrm>
        </p:grpSpPr>
        <p:sp>
          <p:nvSpPr>
            <p:cNvPr id="11" name="모서리가 둥근 직사각형 10"/>
            <p:cNvSpPr/>
            <p:nvPr/>
          </p:nvSpPr>
          <p:spPr bwMode="auto">
            <a:xfrm>
              <a:off x="568358" y="1636911"/>
              <a:ext cx="8340075" cy="523695"/>
            </a:xfrm>
            <a:prstGeom prst="roundRect">
              <a:avLst>
                <a:gd name="adj" fmla="val 50000"/>
              </a:avLst>
            </a:prstGeom>
            <a:solidFill>
              <a:srgbClr val="EDB469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553100" y="1571311"/>
              <a:ext cx="8340075" cy="523695"/>
            </a:xfrm>
            <a:prstGeom prst="roundRect">
              <a:avLst>
                <a:gd name="adj" fmla="val 50000"/>
              </a:avLst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텍스트 개체 틀 7"/>
            <p:cNvSpPr txBox="1">
              <a:spLocks/>
            </p:cNvSpPr>
            <p:nvPr/>
          </p:nvSpPr>
          <p:spPr>
            <a:xfrm>
              <a:off x="913836" y="1633154"/>
              <a:ext cx="7618604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2000" spc="0" dirty="0">
                  <a:solidFill>
                    <a:schemeClr val="bg1"/>
                  </a:solidFill>
                </a:rPr>
                <a:t>ADC </a:t>
              </a:r>
              <a:r>
                <a:rPr lang="ko-KR" altLang="en-US" sz="2000" spc="0" dirty="0">
                  <a:solidFill>
                    <a:schemeClr val="bg1"/>
                  </a:solidFill>
                </a:rPr>
                <a:t>실습을 위해 </a:t>
              </a:r>
              <a:r>
                <a:rPr lang="en-US" altLang="ko-KR" sz="2000" spc="0" dirty="0">
                  <a:solidFill>
                    <a:schemeClr val="bg1"/>
                  </a:solidFill>
                </a:rPr>
                <a:t>ADC </a:t>
              </a:r>
              <a:r>
                <a:rPr lang="ko-KR" altLang="en-US" sz="2000" spc="0" dirty="0">
                  <a:solidFill>
                    <a:schemeClr val="bg1"/>
                  </a:solidFill>
                </a:rPr>
                <a:t>포트에 </a:t>
              </a:r>
              <a:r>
                <a:rPr lang="ko-KR" altLang="en-US" sz="2000" spc="0" dirty="0" err="1">
                  <a:solidFill>
                    <a:schemeClr val="bg1"/>
                  </a:solidFill>
                </a:rPr>
                <a:t>가변저항을</a:t>
              </a:r>
              <a:r>
                <a:rPr lang="ko-KR" altLang="en-US" sz="2000" spc="0" dirty="0">
                  <a:solidFill>
                    <a:schemeClr val="bg1"/>
                  </a:solidFill>
                </a:rPr>
                <a:t> 연결하여 실습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09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실습 환경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포트에 </a:t>
            </a:r>
            <a:r>
              <a:rPr lang="ko-KR" altLang="en-US" sz="2000" spc="0" dirty="0" err="1">
                <a:solidFill>
                  <a:schemeClr val="tx1"/>
                </a:solidFill>
              </a:rPr>
              <a:t>가변저항</a:t>
            </a:r>
            <a:r>
              <a:rPr lang="ko-KR" altLang="en-US" sz="2000" spc="0" dirty="0">
                <a:solidFill>
                  <a:schemeClr val="tx1"/>
                </a:solidFill>
              </a:rPr>
              <a:t>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39752" y="1557338"/>
            <a:ext cx="4310336" cy="3390900"/>
            <a:chOff x="539752" y="1557338"/>
            <a:chExt cx="4310336" cy="33909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539752" y="1557338"/>
              <a:ext cx="4310336" cy="3390900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A0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가변저항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연결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782" y="1635646"/>
              <a:ext cx="4170592" cy="2975817"/>
            </a:xfrm>
            <a:prstGeom prst="rect">
              <a:avLst/>
            </a:prstGeom>
          </p:spPr>
        </p:pic>
      </p:grp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89210886-F6EC-4D99-88D1-1B3B54DA8CB2}"/>
              </a:ext>
            </a:extLst>
          </p:cNvPr>
          <p:cNvSpPr/>
          <p:nvPr/>
        </p:nvSpPr>
        <p:spPr bwMode="auto">
          <a:xfrm rot="5400000">
            <a:off x="6538483" y="1452240"/>
            <a:ext cx="1108287" cy="3601096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180000" rIns="180000" rtlCol="0" anchor="t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Nucleo-144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보드가 아닌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Nucleo-32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보드이지만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핀 배열은 동일함</a:t>
            </a:r>
          </a:p>
        </p:txBody>
      </p:sp>
      <p:grpSp>
        <p:nvGrpSpPr>
          <p:cNvPr id="15" name="그룹 14"/>
          <p:cNvGrpSpPr/>
          <p:nvPr/>
        </p:nvGrpSpPr>
        <p:grpSpPr>
          <a:xfrm flipH="1">
            <a:off x="4881619" y="3036764"/>
            <a:ext cx="342229" cy="432048"/>
            <a:chOff x="4445795" y="2931790"/>
            <a:chExt cx="405141" cy="504056"/>
          </a:xfrm>
        </p:grpSpPr>
        <p:sp>
          <p:nvSpPr>
            <p:cNvPr id="16" name="갈매기형 수장 15"/>
            <p:cNvSpPr/>
            <p:nvPr/>
          </p:nvSpPr>
          <p:spPr bwMode="auto">
            <a:xfrm>
              <a:off x="4445795" y="2931790"/>
              <a:ext cx="254244" cy="504056"/>
            </a:xfrm>
            <a:prstGeom prst="chevron">
              <a:avLst>
                <a:gd name="adj" fmla="val 59662"/>
              </a:avLst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 bwMode="auto">
            <a:xfrm>
              <a:off x="4596692" y="2931790"/>
              <a:ext cx="254244" cy="504056"/>
            </a:xfrm>
            <a:prstGeom prst="chevron">
              <a:avLst>
                <a:gd name="adj" fmla="val 59662"/>
              </a:avLst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04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실습 환경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포트에 </a:t>
            </a:r>
            <a:r>
              <a:rPr lang="ko-KR" altLang="en-US" sz="2000" spc="0" dirty="0" err="1">
                <a:solidFill>
                  <a:schemeClr val="tx1"/>
                </a:solidFill>
              </a:rPr>
              <a:t>가변저항</a:t>
            </a:r>
            <a:r>
              <a:rPr lang="ko-KR" altLang="en-US" sz="2000" spc="0" dirty="0">
                <a:solidFill>
                  <a:schemeClr val="tx1"/>
                </a:solidFill>
              </a:rPr>
              <a:t>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39752" y="1557338"/>
            <a:ext cx="4310336" cy="3390900"/>
            <a:chOff x="539752" y="1557338"/>
            <a:chExt cx="4310336" cy="33909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539752" y="1557338"/>
              <a:ext cx="4310336" cy="3390900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A0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가변저항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연결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782" y="1635646"/>
              <a:ext cx="4170592" cy="2975817"/>
            </a:xfrm>
            <a:prstGeom prst="rect">
              <a:avLst/>
            </a:prstGeom>
          </p:spPr>
        </p:pic>
      </p:grp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89210886-F6EC-4D99-88D1-1B3B54DA8CB2}"/>
              </a:ext>
            </a:extLst>
          </p:cNvPr>
          <p:cNvSpPr/>
          <p:nvPr/>
        </p:nvSpPr>
        <p:spPr bwMode="auto">
          <a:xfrm rot="5400000">
            <a:off x="6435993" y="1452240"/>
            <a:ext cx="1313267" cy="3601096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667CE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180000" rIns="180000" rtlCol="0" anchor="t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핀 기준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핀인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CN9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커넥터의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핀에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가변저항의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가운데 선과 연결</a:t>
            </a:r>
          </a:p>
        </p:txBody>
      </p:sp>
      <p:grpSp>
        <p:nvGrpSpPr>
          <p:cNvPr id="19" name="그룹 18"/>
          <p:cNvGrpSpPr/>
          <p:nvPr/>
        </p:nvGrpSpPr>
        <p:grpSpPr>
          <a:xfrm flipH="1">
            <a:off x="4881619" y="3036764"/>
            <a:ext cx="342229" cy="432048"/>
            <a:chOff x="4445795" y="2931790"/>
            <a:chExt cx="405141" cy="504056"/>
          </a:xfrm>
          <a:solidFill>
            <a:srgbClr val="667CEC"/>
          </a:solidFill>
        </p:grpSpPr>
        <p:sp>
          <p:nvSpPr>
            <p:cNvPr id="20" name="갈매기형 수장 19"/>
            <p:cNvSpPr/>
            <p:nvPr/>
          </p:nvSpPr>
          <p:spPr bwMode="auto">
            <a:xfrm>
              <a:off x="4445795" y="2931790"/>
              <a:ext cx="254244" cy="504056"/>
            </a:xfrm>
            <a:prstGeom prst="chevron">
              <a:avLst>
                <a:gd name="adj" fmla="val 59662"/>
              </a:avLst>
            </a:prstGeom>
            <a:grp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 bwMode="auto">
            <a:xfrm>
              <a:off x="4596692" y="2931790"/>
              <a:ext cx="254244" cy="504056"/>
            </a:xfrm>
            <a:prstGeom prst="chevron">
              <a:avLst>
                <a:gd name="adj" fmla="val 59662"/>
              </a:avLst>
            </a:prstGeom>
            <a:grp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 rot="1370306">
            <a:off x="1180678" y="3772467"/>
            <a:ext cx="1350132" cy="254247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FFC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4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실습 환경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포트에 </a:t>
            </a:r>
            <a:r>
              <a:rPr lang="ko-KR" altLang="en-US" sz="2000" spc="0" dirty="0" err="1">
                <a:solidFill>
                  <a:schemeClr val="tx1"/>
                </a:solidFill>
              </a:rPr>
              <a:t>가변저항</a:t>
            </a:r>
            <a:r>
              <a:rPr lang="ko-KR" altLang="en-US" sz="2000" spc="0" dirty="0">
                <a:solidFill>
                  <a:schemeClr val="tx1"/>
                </a:solidFill>
              </a:rPr>
              <a:t>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39752" y="1557338"/>
            <a:ext cx="4310336" cy="3390900"/>
            <a:chOff x="539752" y="1557338"/>
            <a:chExt cx="4310336" cy="33909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539752" y="1557338"/>
              <a:ext cx="4310336" cy="3390900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A0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가변저항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연결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782" y="1635646"/>
              <a:ext cx="4170592" cy="2975817"/>
            </a:xfrm>
            <a:prstGeom prst="rect">
              <a:avLst/>
            </a:prstGeom>
          </p:spPr>
        </p:pic>
      </p:grp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89210886-F6EC-4D99-88D1-1B3B54DA8CB2}"/>
              </a:ext>
            </a:extLst>
          </p:cNvPr>
          <p:cNvSpPr/>
          <p:nvPr/>
        </p:nvSpPr>
        <p:spPr bwMode="auto">
          <a:xfrm rot="5400000">
            <a:off x="6656297" y="1452240"/>
            <a:ext cx="872659" cy="3601096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E70A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180000" rIns="180000" rtlCol="0" anchor="t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가변저항의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양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끝단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핀은 </a:t>
            </a:r>
            <a:b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3.3V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전원과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연결</a:t>
            </a:r>
          </a:p>
        </p:txBody>
      </p:sp>
      <p:grpSp>
        <p:nvGrpSpPr>
          <p:cNvPr id="19" name="그룹 18"/>
          <p:cNvGrpSpPr/>
          <p:nvPr/>
        </p:nvGrpSpPr>
        <p:grpSpPr>
          <a:xfrm flipH="1">
            <a:off x="4881619" y="3036764"/>
            <a:ext cx="342229" cy="432048"/>
            <a:chOff x="4445795" y="2931790"/>
            <a:chExt cx="405141" cy="504056"/>
          </a:xfrm>
          <a:solidFill>
            <a:srgbClr val="EE70A3"/>
          </a:solidFill>
        </p:grpSpPr>
        <p:sp>
          <p:nvSpPr>
            <p:cNvPr id="20" name="갈매기형 수장 19"/>
            <p:cNvSpPr/>
            <p:nvPr/>
          </p:nvSpPr>
          <p:spPr bwMode="auto">
            <a:xfrm>
              <a:off x="4445795" y="2931790"/>
              <a:ext cx="254244" cy="504056"/>
            </a:xfrm>
            <a:prstGeom prst="chevron">
              <a:avLst>
                <a:gd name="adj" fmla="val 59662"/>
              </a:avLst>
            </a:prstGeom>
            <a:grp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 bwMode="auto">
            <a:xfrm>
              <a:off x="4596692" y="2931790"/>
              <a:ext cx="254244" cy="504056"/>
            </a:xfrm>
            <a:prstGeom prst="chevron">
              <a:avLst>
                <a:gd name="adj" fmla="val 59662"/>
              </a:avLst>
            </a:prstGeom>
            <a:grp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 rot="20728144">
            <a:off x="1161644" y="3522953"/>
            <a:ext cx="1350132" cy="19086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FFC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 rot="20728144">
            <a:off x="1161644" y="3802376"/>
            <a:ext cx="1350132" cy="19086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FFC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A2B16-80BC-443F-950C-30E3BED2FB80}"/>
              </a:ext>
            </a:extLst>
          </p:cNvPr>
          <p:cNvSpPr txBox="1"/>
          <p:nvPr/>
        </p:nvSpPr>
        <p:spPr bwMode="auto">
          <a:xfrm>
            <a:off x="222908" y="60382"/>
            <a:ext cx="7328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복습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3C58E-0B19-4F17-A84D-D23892E83D20}"/>
              </a:ext>
            </a:extLst>
          </p:cNvPr>
          <p:cNvSpPr txBox="1"/>
          <p:nvPr/>
        </p:nvSpPr>
        <p:spPr bwMode="auto">
          <a:xfrm>
            <a:off x="547018" y="638846"/>
            <a:ext cx="661727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오픈플랫폼 입문의 가변저항제어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C88C6CB-6EF9-4409-96F8-97941DD71D35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 설정과 기본 함수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A84B5-691B-4A99-A746-59DBCD1057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E1F851-9017-40FA-9BD2-773E68D5F5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CC65C765-1B84-4E5A-AE54-0958443D05B1}"/>
              </a:ext>
            </a:extLst>
          </p:cNvPr>
          <p:cNvSpPr txBox="1">
            <a:spLocks/>
          </p:cNvSpPr>
          <p:nvPr/>
        </p:nvSpPr>
        <p:spPr>
          <a:xfrm>
            <a:off x="493393" y="1538833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https://cafe.naver.com/ctcemb/2539</a:t>
            </a:r>
          </a:p>
        </p:txBody>
      </p:sp>
    </p:spTree>
    <p:extLst>
      <p:ext uri="{BB962C8B-B14F-4D97-AF65-F5344CB8AC3E}">
        <p14:creationId xmlns:p14="http://schemas.microsoft.com/office/powerpoint/2010/main" val="1360221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실습 환경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모드의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508625" y="1557338"/>
            <a:ext cx="2952128" cy="3390900"/>
            <a:chOff x="5965455" y="1557338"/>
            <a:chExt cx="2952128" cy="33909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5965455" y="1557338"/>
              <a:ext cx="2952128" cy="3390900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PA3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번 핀 설정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7170" y="1635646"/>
              <a:ext cx="2788698" cy="3024336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7092280" y="2046533"/>
            <a:ext cx="1080120" cy="453209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71600" y="1877591"/>
            <a:ext cx="3960812" cy="1486247"/>
            <a:chOff x="971600" y="1877591"/>
            <a:chExt cx="3960812" cy="1486247"/>
          </a:xfrm>
        </p:grpSpPr>
        <p:sp>
          <p:nvSpPr>
            <p:cNvPr id="22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971600" y="2706100"/>
              <a:ext cx="3960812" cy="514864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t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chemeClr val="tx1"/>
                  </a:solidFill>
                </a:rPr>
                <a:t>ADC1_IN3, ADC2_IN3, </a:t>
              </a:r>
              <a:br>
                <a:rPr lang="en-US" altLang="ko-KR" sz="1800" spc="0" dirty="0">
                  <a:solidFill>
                    <a:schemeClr val="tx1"/>
                  </a:solidFill>
                </a:rPr>
              </a:br>
              <a:r>
                <a:rPr lang="en-US" altLang="ko-KR" sz="1800" spc="0" dirty="0">
                  <a:solidFill>
                    <a:schemeClr val="tx1"/>
                  </a:solidFill>
                </a:rPr>
                <a:t>ADC3_IN3 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중 하나를 선택할 수 있음</a:t>
              </a:r>
            </a:p>
          </p:txBody>
        </p:sp>
        <p:sp>
          <p:nvSpPr>
            <p:cNvPr id="23" name="왼쪽 대괄호 22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971600" y="1877591"/>
              <a:ext cx="427513" cy="1486247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971600" y="1877592"/>
              <a:ext cx="3960812" cy="828508"/>
            </a:xfrm>
            <a:prstGeom prst="rect">
              <a:avLst/>
            </a:prstGeom>
            <a:solidFill>
              <a:srgbClr val="EDB469">
                <a:alpha val="2000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2000" spc="0" dirty="0">
                  <a:solidFill>
                    <a:srgbClr val="E48E1C"/>
                  </a:solidFill>
                </a:rPr>
                <a:t>PA3</a:t>
              </a:r>
              <a:r>
                <a:rPr lang="ko-KR" altLang="en-US" sz="2000" spc="0" dirty="0">
                  <a:solidFill>
                    <a:srgbClr val="E48E1C"/>
                  </a:solidFill>
                </a:rPr>
                <a:t>번 핀</a:t>
              </a:r>
            </a:p>
          </p:txBody>
        </p:sp>
        <p:sp>
          <p:nvSpPr>
            <p:cNvPr id="25" name="왼쪽 대괄호 24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4504897" y="1877591"/>
              <a:ext cx="427513" cy="1486247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921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실습 환경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모드의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508625" y="1557338"/>
            <a:ext cx="2952128" cy="3390900"/>
            <a:chOff x="5965455" y="1557338"/>
            <a:chExt cx="2952128" cy="33909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5965455" y="1557338"/>
              <a:ext cx="2952128" cy="3390900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PA3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번 핀 설정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7170" y="1635646"/>
              <a:ext cx="2788698" cy="3024336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C5220-84FE-40C2-9C6E-F6856AAD7BAA}"/>
              </a:ext>
            </a:extLst>
          </p:cNvPr>
          <p:cNvSpPr/>
          <p:nvPr/>
        </p:nvSpPr>
        <p:spPr bwMode="auto">
          <a:xfrm>
            <a:off x="7092280" y="2046533"/>
            <a:ext cx="1080120" cy="165177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667CE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71600" y="1877591"/>
            <a:ext cx="3960812" cy="1486247"/>
            <a:chOff x="971600" y="1877591"/>
            <a:chExt cx="3960812" cy="1486247"/>
          </a:xfrm>
        </p:grpSpPr>
        <p:sp>
          <p:nvSpPr>
            <p:cNvPr id="22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971600" y="2706100"/>
              <a:ext cx="3960812" cy="514864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t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chemeClr val="tx1"/>
                  </a:solidFill>
                </a:rPr>
                <a:t>ADC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컨트롤러 </a:t>
              </a:r>
              <a:r>
                <a:rPr lang="en-US" altLang="ko-KR" sz="1800" spc="0" dirty="0">
                  <a:solidFill>
                    <a:schemeClr val="tx1"/>
                  </a:solidFill>
                </a:rPr>
                <a:t>1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번에 </a:t>
              </a:r>
              <a:br>
                <a:rPr lang="en-US" altLang="ko-KR" sz="1800" spc="0" dirty="0">
                  <a:solidFill>
                    <a:schemeClr val="tx1"/>
                  </a:solidFill>
                </a:rPr>
              </a:br>
              <a:r>
                <a:rPr lang="ko-KR" altLang="en-US" sz="1800" spc="0" dirty="0">
                  <a:solidFill>
                    <a:schemeClr val="tx1"/>
                  </a:solidFill>
                </a:rPr>
                <a:t>채널 </a:t>
              </a:r>
              <a:r>
                <a:rPr lang="en-US" altLang="ko-KR" sz="1800" spc="0" dirty="0">
                  <a:solidFill>
                    <a:schemeClr val="tx1"/>
                  </a:solidFill>
                </a:rPr>
                <a:t>3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번으로 선택한 것임</a:t>
              </a:r>
            </a:p>
          </p:txBody>
        </p:sp>
        <p:sp>
          <p:nvSpPr>
            <p:cNvPr id="23" name="왼쪽 대괄호 22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971600" y="1877591"/>
              <a:ext cx="427513" cy="1486247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971600" y="1877592"/>
              <a:ext cx="3960812" cy="828508"/>
            </a:xfrm>
            <a:prstGeom prst="rect">
              <a:avLst/>
            </a:prstGeom>
            <a:solidFill>
              <a:srgbClr val="667CEC">
                <a:alpha val="2000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2000" spc="0" dirty="0">
                  <a:solidFill>
                    <a:srgbClr val="667CEC"/>
                  </a:solidFill>
                </a:rPr>
                <a:t>일단 </a:t>
              </a:r>
              <a:r>
                <a:rPr lang="en-US" altLang="ko-KR" sz="2000" spc="0" dirty="0">
                  <a:solidFill>
                    <a:srgbClr val="667CEC"/>
                  </a:solidFill>
                </a:rPr>
                <a:t>ADC1_IN3</a:t>
              </a:r>
              <a:r>
                <a:rPr lang="ko-KR" altLang="en-US" sz="2000" spc="0" dirty="0">
                  <a:solidFill>
                    <a:srgbClr val="667CEC"/>
                  </a:solidFill>
                </a:rPr>
                <a:t>으로 선택</a:t>
              </a:r>
            </a:p>
          </p:txBody>
        </p:sp>
        <p:sp>
          <p:nvSpPr>
            <p:cNvPr id="25" name="왼쪽 대괄호 24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4504897" y="1877591"/>
              <a:ext cx="427513" cy="1486247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53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실습 환경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모드의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53100" y="2355726"/>
            <a:ext cx="8355333" cy="589295"/>
            <a:chOff x="553100" y="1571311"/>
            <a:chExt cx="8355333" cy="589295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568358" y="1636911"/>
              <a:ext cx="8340075" cy="523695"/>
            </a:xfrm>
            <a:prstGeom prst="roundRect">
              <a:avLst>
                <a:gd name="adj" fmla="val 50000"/>
              </a:avLst>
            </a:prstGeom>
            <a:solidFill>
              <a:srgbClr val="AAB6F4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553100" y="1571311"/>
              <a:ext cx="8340075" cy="523695"/>
            </a:xfrm>
            <a:prstGeom prst="roundRect">
              <a:avLst>
                <a:gd name="adj" fmla="val 50000"/>
              </a:avLst>
            </a:prstGeom>
            <a:solidFill>
              <a:srgbClr val="667CE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텍스트 개체 틀 7"/>
            <p:cNvSpPr txBox="1">
              <a:spLocks/>
            </p:cNvSpPr>
            <p:nvPr/>
          </p:nvSpPr>
          <p:spPr>
            <a:xfrm>
              <a:off x="913836" y="1633154"/>
              <a:ext cx="7618604" cy="400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2000" spc="0" dirty="0">
                  <a:solidFill>
                    <a:schemeClr val="bg1"/>
                  </a:solidFill>
                </a:rPr>
                <a:t>ADC</a:t>
              </a:r>
              <a:r>
                <a:rPr lang="ko-KR" altLang="en-US" sz="2000" spc="0" dirty="0">
                  <a:solidFill>
                    <a:schemeClr val="bg1"/>
                  </a:solidFill>
                </a:rPr>
                <a:t>는 </a:t>
              </a:r>
              <a:r>
                <a:rPr lang="ko-KR" altLang="en-US" sz="2000" spc="0" dirty="0" err="1">
                  <a:solidFill>
                    <a:schemeClr val="bg1"/>
                  </a:solidFill>
                </a:rPr>
                <a:t>폴링</a:t>
              </a:r>
              <a:r>
                <a:rPr lang="ko-KR" altLang="en-US" sz="2000" spc="0" dirty="0">
                  <a:solidFill>
                    <a:schemeClr val="bg1"/>
                  </a:solidFill>
                </a:rPr>
                <a:t> 모드나 인터럽트 모드를 선택할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8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실습 환경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모드의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123094" y="1572740"/>
            <a:ext cx="5184576" cy="2799210"/>
            <a:chOff x="1331640" y="1557338"/>
            <a:chExt cx="5759748" cy="3109752"/>
          </a:xfrm>
        </p:grpSpPr>
        <p:grpSp>
          <p:nvGrpSpPr>
            <p:cNvPr id="2" name="그룹 1"/>
            <p:cNvGrpSpPr/>
            <p:nvPr/>
          </p:nvGrpSpPr>
          <p:grpSpPr>
            <a:xfrm>
              <a:off x="1331640" y="1557338"/>
              <a:ext cx="5759748" cy="3109752"/>
              <a:chOff x="1619672" y="1851670"/>
              <a:chExt cx="5688632" cy="310975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7EC39C5-6CAB-453E-B41B-8301035CE355}"/>
                  </a:ext>
                </a:extLst>
              </p:cNvPr>
              <p:cNvSpPr/>
              <p:nvPr/>
            </p:nvSpPr>
            <p:spPr bwMode="auto">
              <a:xfrm>
                <a:off x="1619672" y="1851670"/>
                <a:ext cx="5688632" cy="3109752"/>
              </a:xfrm>
              <a:prstGeom prst="rect">
                <a:avLst/>
              </a:prstGeom>
              <a:pattFill prst="lt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>
                    <a:lumMod val="65000"/>
                  </a:schemeClr>
                </a:bgClr>
              </a:patt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marL="0"/>
                <a:r>
                  <a:rPr lang="ko-KR" altLang="en-US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인터럽트 모드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  <a:p>
                <a:pPr marL="0"/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폴링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모드 선택</a:t>
                </a: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1680" y="1923678"/>
                <a:ext cx="5544616" cy="2448272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5EB8A9-EFAA-41D2-B649-49B2082F8A0B}"/>
                </a:ext>
              </a:extLst>
            </p:cNvPr>
            <p:cNvSpPr/>
            <p:nvPr/>
          </p:nvSpPr>
          <p:spPr bwMode="auto">
            <a:xfrm>
              <a:off x="5216321" y="3435847"/>
              <a:ext cx="468083" cy="21602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 w="38100">
              <a:solidFill>
                <a:srgbClr val="EE70A3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58900" y="3650949"/>
            <a:ext cx="3134275" cy="1308209"/>
            <a:chOff x="5758900" y="3650949"/>
            <a:chExt cx="3134275" cy="1308209"/>
          </a:xfrm>
        </p:grpSpPr>
        <p:sp>
          <p:nvSpPr>
            <p:cNvPr id="22" name="양쪽 대괄호 21">
              <a:extLst>
                <a:ext uri="{FF2B5EF4-FFF2-40B4-BE49-F238E27FC236}">
                  <a16:creationId xmlns:a16="http://schemas.microsoft.com/office/drawing/2014/main" id="{89210886-F6EC-4D99-88D1-1B3B54DA8CB2}"/>
                </a:ext>
              </a:extLst>
            </p:cNvPr>
            <p:cNvSpPr/>
            <p:nvPr/>
          </p:nvSpPr>
          <p:spPr bwMode="auto">
            <a:xfrm rot="5400000">
              <a:off x="6904506" y="2970489"/>
              <a:ext cx="1025010" cy="2952328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E70A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180000" rIns="180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ADC1 Configuration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NVIC Settings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b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Enabled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선택</a:t>
              </a:r>
            </a:p>
          </p:txBody>
        </p:sp>
        <p:sp>
          <p:nvSpPr>
            <p:cNvPr id="15" name="화살표: 오각형 29">
              <a:extLst>
                <a:ext uri="{FF2B5EF4-FFF2-40B4-BE49-F238E27FC236}">
                  <a16:creationId xmlns:a16="http://schemas.microsoft.com/office/drawing/2014/main" id="{8A2FD7EA-7174-42A8-89FD-D523884B71D9}"/>
                </a:ext>
              </a:extLst>
            </p:cNvPr>
            <p:cNvSpPr/>
            <p:nvPr/>
          </p:nvSpPr>
          <p:spPr>
            <a:xfrm flipH="1">
              <a:off x="5758900" y="3650949"/>
              <a:ext cx="3134275" cy="360040"/>
            </a:xfrm>
            <a:prstGeom prst="homePlate">
              <a:avLst/>
            </a:prstGeom>
            <a:solidFill>
              <a:srgbClr val="EE70A3"/>
            </a:solidFill>
          </p:spPr>
          <p:txBody>
            <a:bodyPr wrap="none" lIns="0" tIns="0" rIns="0" bIns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인터럽트 모드 사용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9750" y="3663011"/>
            <a:ext cx="3132114" cy="1296147"/>
            <a:chOff x="539750" y="3663011"/>
            <a:chExt cx="3132114" cy="1296147"/>
          </a:xfrm>
        </p:grpSpPr>
        <p:sp>
          <p:nvSpPr>
            <p:cNvPr id="23" name="양쪽 대괄호 22">
              <a:extLst>
                <a:ext uri="{FF2B5EF4-FFF2-40B4-BE49-F238E27FC236}">
                  <a16:creationId xmlns:a16="http://schemas.microsoft.com/office/drawing/2014/main" id="{89210886-F6EC-4D99-88D1-1B3B54DA8CB2}"/>
                </a:ext>
              </a:extLst>
            </p:cNvPr>
            <p:cNvSpPr/>
            <p:nvPr/>
          </p:nvSpPr>
          <p:spPr bwMode="auto">
            <a:xfrm rot="5400000">
              <a:off x="1503409" y="2970489"/>
              <a:ext cx="1025010" cy="2952328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180000" rIns="180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ADC1 Configuration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NVIC Settings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b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Enabled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선택하지 않음</a:t>
              </a:r>
            </a:p>
          </p:txBody>
        </p:sp>
        <p:sp>
          <p:nvSpPr>
            <p:cNvPr id="18" name="화살표: 오각형 29">
              <a:extLst>
                <a:ext uri="{FF2B5EF4-FFF2-40B4-BE49-F238E27FC236}">
                  <a16:creationId xmlns:a16="http://schemas.microsoft.com/office/drawing/2014/main" id="{8A2FD7EA-7174-42A8-89FD-D523884B71D9}"/>
                </a:ext>
              </a:extLst>
            </p:cNvPr>
            <p:cNvSpPr/>
            <p:nvPr/>
          </p:nvSpPr>
          <p:spPr>
            <a:xfrm>
              <a:off x="547018" y="3663011"/>
              <a:ext cx="3124846" cy="360040"/>
            </a:xfrm>
            <a:prstGeom prst="homePlate">
              <a:avLst/>
            </a:prstGeom>
            <a:solidFill>
              <a:srgbClr val="00B0F0"/>
            </a:solidFill>
          </p:spPr>
          <p:txBody>
            <a:bodyPr wrap="none" lIns="0" tIns="0" rIns="0" bIns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폴링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61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폴링</a:t>
            </a:r>
            <a:r>
              <a:rPr lang="ko-KR" altLang="en-US" sz="2000" spc="0" dirty="0">
                <a:solidFill>
                  <a:schemeClr val="tx1"/>
                </a:solidFill>
              </a:rPr>
              <a:t> 모드 동영상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1800" spc="0" dirty="0">
                <a:solidFill>
                  <a:schemeClr val="tx1"/>
                </a:solidFill>
              </a:rPr>
              <a:t>를 사용하여 코드 생성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Main.c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main </a:t>
            </a:r>
            <a:r>
              <a:rPr lang="ko-KR" altLang="en-US" sz="1800" spc="0" dirty="0">
                <a:solidFill>
                  <a:schemeClr val="tx1"/>
                </a:solidFill>
              </a:rPr>
              <a:t>함수에 </a:t>
            </a: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 err="1">
                <a:solidFill>
                  <a:schemeClr val="tx1"/>
                </a:solidFill>
              </a:rPr>
              <a:t>폴링</a:t>
            </a:r>
            <a:r>
              <a:rPr lang="ko-KR" altLang="en-US" sz="1800" spc="0" dirty="0">
                <a:solidFill>
                  <a:schemeClr val="tx1"/>
                </a:solidFill>
              </a:rPr>
              <a:t> 모드 제어 코드 작성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HAL_ADC_Start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HAL_ADC_PollForConversion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HAL_ADC_GetValue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HAL_ADC_Stop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컴파일 후 펌웨어를 보드에 다운로드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가변저항을</a:t>
            </a:r>
            <a:r>
              <a:rPr lang="ko-KR" altLang="en-US" sz="1800" spc="0" dirty="0">
                <a:solidFill>
                  <a:schemeClr val="tx1"/>
                </a:solidFill>
              </a:rPr>
              <a:t> 조정하여 </a:t>
            </a: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>
                <a:solidFill>
                  <a:schemeClr val="tx1"/>
                </a:solidFill>
              </a:rPr>
              <a:t>값을 메시지 출력해 봄으로써 </a:t>
            </a: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>
                <a:solidFill>
                  <a:schemeClr val="tx1"/>
                </a:solidFill>
              </a:rPr>
              <a:t>제어 </a:t>
            </a:r>
            <a:r>
              <a:rPr lang="en-US" altLang="ko-KR" sz="1800" spc="0" dirty="0">
                <a:solidFill>
                  <a:schemeClr val="tx1"/>
                </a:solidFill>
              </a:rPr>
              <a:t>SW </a:t>
            </a:r>
            <a:r>
              <a:rPr lang="ko-KR" altLang="en-US" sz="1800" spc="0" dirty="0">
                <a:solidFill>
                  <a:schemeClr val="tx1"/>
                </a:solidFill>
              </a:rPr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3071509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인터럽트 동영상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1800" spc="0" dirty="0">
                <a:solidFill>
                  <a:schemeClr val="tx1"/>
                </a:solidFill>
              </a:rPr>
              <a:t>를 사용하여 코드 생성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Main.c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main </a:t>
            </a:r>
            <a:r>
              <a:rPr lang="ko-KR" altLang="en-US" sz="1800" spc="0" dirty="0">
                <a:solidFill>
                  <a:schemeClr val="tx1"/>
                </a:solidFill>
              </a:rPr>
              <a:t>함수에 </a:t>
            </a: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>
                <a:solidFill>
                  <a:schemeClr val="tx1"/>
                </a:solidFill>
              </a:rPr>
              <a:t>인터럽트 모드 제어 코드 작성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NVIC Settings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Enabled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인터럽트 모드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enable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/stm32f4xx_it.c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ADC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인터럽트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핸들러인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ADC_IRQHandler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생성됨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Main.c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ADC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인터럽트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callback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함수인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HAL_ADC_ConvCpltCallback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문에서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adc_value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확인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ko-KR" altLang="en-US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컴파일 후 펌웨어를 보드에 다운로드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가변저항을</a:t>
            </a:r>
            <a:r>
              <a:rPr lang="ko-KR" altLang="en-US" sz="1800" spc="0" dirty="0">
                <a:solidFill>
                  <a:schemeClr val="tx1"/>
                </a:solidFill>
              </a:rPr>
              <a:t> 조정하여 </a:t>
            </a: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>
                <a:solidFill>
                  <a:schemeClr val="tx1"/>
                </a:solidFill>
              </a:rPr>
              <a:t>값을 메시지 출력해 봄으로써 </a:t>
            </a: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>
                <a:solidFill>
                  <a:schemeClr val="tx1"/>
                </a:solidFill>
              </a:rPr>
              <a:t>제어 </a:t>
            </a:r>
            <a:r>
              <a:rPr lang="en-US" altLang="ko-KR" sz="1800" spc="0" dirty="0">
                <a:solidFill>
                  <a:schemeClr val="tx1"/>
                </a:solidFill>
              </a:rPr>
              <a:t>SW </a:t>
            </a:r>
            <a:r>
              <a:rPr lang="ko-KR" altLang="en-US" sz="1800" spc="0" dirty="0">
                <a:solidFill>
                  <a:schemeClr val="tx1"/>
                </a:solidFill>
              </a:rPr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240663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135A6-9603-4CF6-9051-BD9F5B6A556E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72B80-2557-4675-92B2-28B0B06EE082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7B546F75-B669-4BA8-949F-CB2D1C07874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AC78F-B806-440F-A15D-3ADC1051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99D52D-B9EB-43D7-B6DB-CFBDAAB991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04560C8-B28B-406B-8669-851A6E9F3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38858"/>
            <a:ext cx="2756926" cy="2067694"/>
          </a:xfrm>
          <a:prstGeom prst="rect">
            <a:avLst/>
          </a:prstGeom>
        </p:spPr>
      </p:pic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F93B1B8-4654-4653-8829-D68F3F500E66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원래</a:t>
            </a:r>
            <a:r>
              <a:rPr lang="en-US" altLang="ko-KR" sz="1800" spc="0" dirty="0">
                <a:solidFill>
                  <a:schemeClr val="tx1"/>
                </a:solidFill>
              </a:rPr>
              <a:t>16</a:t>
            </a:r>
            <a:r>
              <a:rPr lang="ko-KR" altLang="en-US" sz="1800" spc="0" dirty="0">
                <a:solidFill>
                  <a:schemeClr val="tx1"/>
                </a:solidFill>
              </a:rPr>
              <a:t>개 핀의 인터페이스 필요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하지만 </a:t>
            </a:r>
            <a:r>
              <a:rPr lang="en-US" altLang="ko-KR" sz="1800" spc="0" dirty="0">
                <a:solidFill>
                  <a:schemeClr val="tx1"/>
                </a:solidFill>
              </a:rPr>
              <a:t>I2C </a:t>
            </a:r>
            <a:r>
              <a:rPr lang="ko-KR" altLang="en-US" sz="1800" spc="0" dirty="0">
                <a:solidFill>
                  <a:schemeClr val="tx1"/>
                </a:solidFill>
              </a:rPr>
              <a:t>인터페이스를 가지는 컨트롤러를 중간에 사용하여 </a:t>
            </a:r>
            <a:r>
              <a:rPr lang="en-US" altLang="ko-KR" sz="1800" spc="0" dirty="0">
                <a:solidFill>
                  <a:schemeClr val="tx1"/>
                </a:solidFill>
              </a:rPr>
              <a:t>VCC, GND, I2C SDA, I2C SCL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4</a:t>
            </a:r>
            <a:r>
              <a:rPr lang="ko-KR" altLang="en-US" sz="1800" spc="0" dirty="0">
                <a:solidFill>
                  <a:schemeClr val="tx1"/>
                </a:solidFill>
              </a:rPr>
              <a:t>개의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핀만을</a:t>
            </a:r>
            <a:r>
              <a:rPr lang="ko-KR" altLang="en-US" sz="1800" spc="0" dirty="0">
                <a:solidFill>
                  <a:schemeClr val="tx1"/>
                </a:solidFill>
              </a:rPr>
              <a:t> 가지고 제어 가능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http://www.devicemart.co.kr/goods/view?no=1279486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BED770-C251-4D7A-B207-42313CC5B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77039" y="2931790"/>
            <a:ext cx="2001806" cy="18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65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DD2C70-32F8-4230-842B-40B20B3A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43491"/>
            <a:ext cx="1870362" cy="3147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DD540-E764-4331-A380-BA0715B859F3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A583A-FB07-424F-915A-33DB89EDF5ED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7E192085-6D2A-47D2-8D0C-D22BC5AE77F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r>
              <a:rPr lang="ko-KR" altLang="en-US" sz="2000" spc="0" dirty="0">
                <a:solidFill>
                  <a:schemeClr val="tx1"/>
                </a:solidFill>
              </a:rPr>
              <a:t> 회로도중 </a:t>
            </a:r>
            <a:r>
              <a:rPr lang="en-US" altLang="ko-KR" sz="2000" spc="0" dirty="0">
                <a:solidFill>
                  <a:schemeClr val="tx1"/>
                </a:solidFill>
              </a:rPr>
              <a:t>switch</a:t>
            </a:r>
            <a:r>
              <a:rPr lang="ko-KR" altLang="en-US" sz="2000" spc="0" dirty="0">
                <a:solidFill>
                  <a:schemeClr val="tx1"/>
                </a:solidFill>
              </a:rPr>
              <a:t> 회로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E2E743-BD51-455A-BA70-B0120A20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53598A-1262-4A1C-9229-E44546CB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A0AB33-932E-42B0-BF85-BD95BABD8880}"/>
              </a:ext>
            </a:extLst>
          </p:cNvPr>
          <p:cNvSpPr txBox="1">
            <a:spLocks/>
          </p:cNvSpPr>
          <p:nvPr/>
        </p:nvSpPr>
        <p:spPr>
          <a:xfrm>
            <a:off x="3851920" y="1779662"/>
            <a:ext cx="4824536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Reset </a:t>
            </a:r>
            <a:r>
              <a:rPr lang="ko-KR" altLang="en-US" sz="1800" spc="0" dirty="0">
                <a:solidFill>
                  <a:schemeClr val="tx1"/>
                </a:solidFill>
              </a:rPr>
              <a:t>버튼을 제외한 </a:t>
            </a:r>
            <a:r>
              <a:rPr lang="en-US" altLang="ko-KR" sz="1800" spc="0" dirty="0">
                <a:solidFill>
                  <a:schemeClr val="tx1"/>
                </a:solidFill>
              </a:rPr>
              <a:t>UP,DOWN, LEFT, RIGHT, SELECT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5</a:t>
            </a:r>
            <a:r>
              <a:rPr lang="ko-KR" altLang="en-US" sz="1800" spc="0" dirty="0">
                <a:solidFill>
                  <a:schemeClr val="tx1"/>
                </a:solidFill>
              </a:rPr>
              <a:t>개의 버튼 회로도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A0</a:t>
            </a:r>
            <a:r>
              <a:rPr lang="ko-KR" altLang="en-US" sz="1800" spc="0" dirty="0">
                <a:solidFill>
                  <a:schemeClr val="tx1"/>
                </a:solidFill>
              </a:rPr>
              <a:t>라는 아날로그 핀의 전압 레벨로 </a:t>
            </a:r>
            <a:r>
              <a:rPr lang="en-US" altLang="ko-KR" sz="1800" spc="0" dirty="0">
                <a:solidFill>
                  <a:schemeClr val="tx1"/>
                </a:solidFill>
              </a:rPr>
              <a:t>5</a:t>
            </a:r>
            <a:r>
              <a:rPr lang="ko-KR" altLang="en-US" sz="1800" spc="0" dirty="0">
                <a:solidFill>
                  <a:schemeClr val="tx1"/>
                </a:solidFill>
              </a:rPr>
              <a:t>개 버튼의 눌림 상태를 알 수 있음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이 회로를 이해하려면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</a:t>
            </a:r>
            <a:r>
              <a:rPr lang="ko-KR" altLang="en-US" sz="1800" spc="0" dirty="0">
                <a:solidFill>
                  <a:schemeClr val="tx1"/>
                </a:solidFill>
              </a:rPr>
              <a:t>를 이해해야 함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39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661FA-7D87-4DA2-8D6E-52790EF1B07C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2D476-65C3-47EA-9FFA-6341F0AD44C8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8B4F447-CB9F-40DA-A086-7BD677C29B94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Voltage divider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37452-DB86-4DC8-BD19-830A680C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176283-D316-44DF-8D0D-6B70B58BE1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7">
                <a:extLst>
                  <a:ext uri="{FF2B5EF4-FFF2-40B4-BE49-F238E27FC236}">
                    <a16:creationId xmlns:a16="http://schemas.microsoft.com/office/drawing/2014/main" id="{07A43861-8132-43FF-86D1-F76B911B04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1779662"/>
                <a:ext cx="4824536" cy="277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>
                <a:noAutofit/>
              </a:bodyPr>
              <a:lstStyle>
                <a:defPPr>
                  <a:defRPr lang="ko-KR"/>
                </a:defPPr>
                <a:lvl1pPr indent="0" defTabSz="914126" fontAlgn="base" latinLnBrk="0">
                  <a:spcBef>
                    <a:spcPts val="70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  <a:defRPr kumimoji="1" b="1" spc="10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</a:lstStyle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out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의 값은 아래 공식과 같이 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과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저항의 값으로 정해진다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in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5V,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=100</a:t>
                </a:r>
                <a:r>
                  <a:rPr lang="ko-KR" altLang="en-US" sz="1800" spc="0" dirty="0" err="1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,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= 200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spc="0" dirty="0" err="1">
                    <a:solidFill>
                      <a:schemeClr val="tx1"/>
                    </a:solidFill>
                  </a:rPr>
                  <a:t>Ω</a:t>
                </a: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out</a:t>
                </a:r>
                <a14:m>
                  <m:oMath xmlns:m="http://schemas.openxmlformats.org/officeDocument/2006/math">
                    <m:r>
                      <a:rPr lang="en-US" altLang="ko-KR" sz="1800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</m:num>
                      <m:den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</m:den>
                    </m:f>
                  </m:oMath>
                </a14:m>
                <a:r>
                  <a:rPr lang="el-GR" altLang="ko-KR" sz="1800" spc="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5=3.33V</a:t>
                </a: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https://en.wikipedia.org/wiki/Voltage_divider</a:t>
                </a: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텍스트 개체 틀 7">
                <a:extLst>
                  <a:ext uri="{FF2B5EF4-FFF2-40B4-BE49-F238E27FC236}">
                    <a16:creationId xmlns:a16="http://schemas.microsoft.com/office/drawing/2014/main" id="{07A43861-8132-43FF-86D1-F76B911B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779662"/>
                <a:ext cx="4824536" cy="277409"/>
              </a:xfrm>
              <a:prstGeom prst="rect">
                <a:avLst/>
              </a:prstGeom>
              <a:blipFill>
                <a:blip r:embed="rId4"/>
                <a:stretch>
                  <a:fillRect l="-2908" t="-28889" r="-632" b="-1062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1229F74-6819-47E6-910C-1408718E6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4341"/>
            <a:ext cx="2304256" cy="2960621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3DB2FB9-C734-4407-B9D5-BFEDDF06D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2813" y="2543781"/>
            <a:ext cx="2515421" cy="6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77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251C90-AFAA-4B49-A542-EFBC8C97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43491"/>
            <a:ext cx="2016224" cy="3393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CE612-3DE1-480D-849D-A0A1E6C86600}"/>
              </a:ext>
            </a:extLst>
          </p:cNvPr>
          <p:cNvSpPr txBox="1"/>
          <p:nvPr/>
        </p:nvSpPr>
        <p:spPr bwMode="auto">
          <a:xfrm>
            <a:off x="222908" y="60382"/>
            <a:ext cx="51704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7500C-C365-4146-9B4B-BC7C9425FE41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09D765A-5596-4EE5-8C36-F910AD76805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r>
              <a:rPr lang="ko-KR" altLang="en-US" sz="2000" spc="0" dirty="0">
                <a:solidFill>
                  <a:schemeClr val="tx1"/>
                </a:solidFill>
              </a:rPr>
              <a:t> 회로도중 </a:t>
            </a:r>
            <a:r>
              <a:rPr lang="en-US" altLang="ko-KR" sz="2000" spc="0" dirty="0">
                <a:solidFill>
                  <a:schemeClr val="tx1"/>
                </a:solidFill>
              </a:rPr>
              <a:t>switch</a:t>
            </a:r>
            <a:r>
              <a:rPr lang="ko-KR" altLang="en-US" sz="2000" spc="0" dirty="0">
                <a:solidFill>
                  <a:schemeClr val="tx1"/>
                </a:solidFill>
              </a:rPr>
              <a:t> 회로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E572CE-27A8-41F0-8597-1B790AA5B9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B1EC02-9CC6-46C1-A54F-72902D35A8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E04485C-A481-48CB-89DC-E7C0E129B290}"/>
              </a:ext>
            </a:extLst>
          </p:cNvPr>
          <p:cNvSpPr txBox="1">
            <a:spLocks/>
          </p:cNvSpPr>
          <p:nvPr/>
        </p:nvSpPr>
        <p:spPr>
          <a:xfrm>
            <a:off x="3851920" y="1779662"/>
            <a:ext cx="4824536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어떤 스위치도 누르지 않으면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은 </a:t>
            </a:r>
            <a:r>
              <a:rPr lang="en-US" altLang="ko-KR" sz="1800" spc="0" dirty="0">
                <a:solidFill>
                  <a:schemeClr val="tx1"/>
                </a:solidFill>
              </a:rPr>
              <a:t>pull-up</a:t>
            </a:r>
            <a:r>
              <a:rPr lang="ko-KR" altLang="en-US" sz="1800" spc="0" dirty="0">
                <a:solidFill>
                  <a:schemeClr val="tx1"/>
                </a:solidFill>
              </a:rPr>
              <a:t>저항역할이 되어 </a:t>
            </a:r>
            <a:r>
              <a:rPr lang="en-US" altLang="ko-KR" sz="1800" spc="0" dirty="0">
                <a:solidFill>
                  <a:schemeClr val="tx1"/>
                </a:solidFill>
              </a:rPr>
              <a:t>A0</a:t>
            </a:r>
            <a:r>
              <a:rPr lang="ko-KR" altLang="en-US" sz="1800" spc="0" dirty="0">
                <a:solidFill>
                  <a:schemeClr val="tx1"/>
                </a:solidFill>
              </a:rPr>
              <a:t>에 걸리는 전압은 </a:t>
            </a:r>
            <a:r>
              <a:rPr lang="en-US" altLang="ko-KR" sz="1800" spc="0" dirty="0">
                <a:solidFill>
                  <a:schemeClr val="tx1"/>
                </a:solidFill>
              </a:rPr>
              <a:t>5V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S1</a:t>
            </a:r>
            <a:r>
              <a:rPr lang="ko-KR" altLang="en-US" sz="1800" spc="0" dirty="0">
                <a:solidFill>
                  <a:schemeClr val="tx1"/>
                </a:solidFill>
              </a:rPr>
              <a:t>을 누르면 접지와 연결되므로 </a:t>
            </a:r>
            <a:r>
              <a:rPr lang="en-US" altLang="ko-KR" sz="1800" spc="0" dirty="0">
                <a:solidFill>
                  <a:schemeClr val="tx1"/>
                </a:solidFill>
              </a:rPr>
              <a:t>0V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S2</a:t>
            </a:r>
            <a:r>
              <a:rPr lang="ko-KR" altLang="en-US" sz="1800" spc="0" dirty="0">
                <a:solidFill>
                  <a:schemeClr val="tx1"/>
                </a:solidFill>
              </a:rPr>
              <a:t>를 누르면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R7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 </a:t>
            </a:r>
            <a:r>
              <a:rPr lang="ko-KR" altLang="en-US" sz="1800" spc="0" dirty="0">
                <a:solidFill>
                  <a:schemeClr val="tx1"/>
                </a:solidFill>
              </a:rPr>
              <a:t>에 의해 </a:t>
            </a:r>
            <a:r>
              <a:rPr lang="en-US" altLang="ko-KR" sz="1800" spc="0" dirty="0">
                <a:solidFill>
                  <a:schemeClr val="tx1"/>
                </a:solidFill>
              </a:rPr>
              <a:t>5V*(300/(2000+300)) = 0.7V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S3</a:t>
            </a:r>
            <a:r>
              <a:rPr lang="ko-KR" altLang="en-US" sz="1800" spc="0" dirty="0">
                <a:solidFill>
                  <a:schemeClr val="tx1"/>
                </a:solidFill>
              </a:rPr>
              <a:t>을 누르면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R7+R8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 </a:t>
            </a:r>
            <a:r>
              <a:rPr lang="ko-KR" altLang="en-US" sz="1800" spc="0" dirty="0">
                <a:solidFill>
                  <a:schemeClr val="tx1"/>
                </a:solidFill>
              </a:rPr>
              <a:t>에 의해 </a:t>
            </a:r>
            <a:r>
              <a:rPr lang="en-US" altLang="ko-KR" sz="1800" spc="0" dirty="0">
                <a:solidFill>
                  <a:schemeClr val="tx1"/>
                </a:solidFill>
              </a:rPr>
              <a:t>5V*((300+620)/(2000+(300+620)) = 1.6V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S4 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5V*(       /    +     ) = 2.46V 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>
                <a:solidFill>
                  <a:schemeClr val="tx1"/>
                </a:solidFill>
              </a:rPr>
              <a:t>S5 </a:t>
            </a:r>
            <a:r>
              <a:rPr lang="ko-KR" altLang="en-US" sz="1800" spc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5V*(       /    +     ) = 3.6V 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080847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576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아날로그 신호를 </a:t>
            </a:r>
            <a:r>
              <a:rPr lang="ko-KR" altLang="en-US" sz="18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변환해주는 장치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2846054" y="2067812"/>
            <a:ext cx="3742170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Analog to Digital Converter</a:t>
            </a:r>
          </a:p>
        </p:txBody>
      </p:sp>
    </p:spTree>
    <p:extLst>
      <p:ext uri="{BB962C8B-B14F-4D97-AF65-F5344CB8AC3E}">
        <p14:creationId xmlns:p14="http://schemas.microsoft.com/office/powerpoint/2010/main" val="3537307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A385A4-5D58-434B-8E35-0C61E077E3AE}"/>
              </a:ext>
            </a:extLst>
          </p:cNvPr>
          <p:cNvSpPr txBox="1"/>
          <p:nvPr/>
        </p:nvSpPr>
        <p:spPr bwMode="auto">
          <a:xfrm>
            <a:off x="222908" y="60382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심화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FE2F-BF7A-4C45-9528-807F2AB123ED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 </a:t>
            </a:r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ADC+Timer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869AC73-A8B0-45BB-87A1-83DA492965F7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+ Timer </a:t>
            </a:r>
            <a:r>
              <a:rPr lang="ko-KR" altLang="en-US" sz="2000" spc="0" dirty="0">
                <a:solidFill>
                  <a:schemeClr val="tx1"/>
                </a:solidFill>
              </a:rPr>
              <a:t>인터럽트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C6032-C472-4EDD-973B-4A13247A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169C92-F52F-416C-B816-E112BFF859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7D613716-EA48-4792-93CD-B75FD30D3982}"/>
              </a:ext>
            </a:extLst>
          </p:cNvPr>
          <p:cNvSpPr txBox="1">
            <a:spLocks/>
          </p:cNvSpPr>
          <p:nvPr/>
        </p:nvSpPr>
        <p:spPr>
          <a:xfrm>
            <a:off x="625006" y="1635646"/>
            <a:ext cx="797944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ADC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ko-KR" altLang="en-US" sz="1800" spc="0" dirty="0" err="1">
                <a:solidFill>
                  <a:schemeClr val="tx1"/>
                </a:solidFill>
              </a:rPr>
              <a:t>폴링</a:t>
            </a:r>
            <a:r>
              <a:rPr lang="ko-KR" altLang="en-US" sz="1800" spc="0" dirty="0">
                <a:solidFill>
                  <a:schemeClr val="tx1"/>
                </a:solidFill>
              </a:rPr>
              <a:t> 방식이나 인터럽트 방식을 선택하여 사용할 있음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폴링</a:t>
            </a:r>
            <a:r>
              <a:rPr lang="ko-KR" altLang="en-US" sz="1800" spc="0" dirty="0">
                <a:solidFill>
                  <a:schemeClr val="tx1"/>
                </a:solidFill>
              </a:rPr>
              <a:t> 방식은 </a:t>
            </a:r>
            <a:r>
              <a:rPr lang="en-US" altLang="ko-KR" sz="1800" spc="0" dirty="0" err="1">
                <a:solidFill>
                  <a:schemeClr val="tx1"/>
                </a:solidFill>
              </a:rPr>
              <a:t>HAL_Delay</a:t>
            </a:r>
            <a:r>
              <a:rPr lang="en-US" altLang="ko-KR" sz="1800" spc="0" dirty="0">
                <a:solidFill>
                  <a:schemeClr val="tx1"/>
                </a:solidFill>
              </a:rPr>
              <a:t>()</a:t>
            </a:r>
            <a:r>
              <a:rPr lang="ko-KR" altLang="en-US" sz="1800" spc="0" dirty="0">
                <a:solidFill>
                  <a:schemeClr val="tx1"/>
                </a:solidFill>
              </a:rPr>
              <a:t>를 사용하여 샘플링 주기를 조절할 수 있으나 코딩이 복잡하고 비효율적이 됨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ADC</a:t>
            </a:r>
            <a:r>
              <a:rPr lang="ko-KR" altLang="en-US" sz="1800" spc="0" dirty="0">
                <a:solidFill>
                  <a:schemeClr val="tx1"/>
                </a:solidFill>
              </a:rPr>
              <a:t> 인터럽트 방식을 사용하면 샘플링 주기를 조절하기가 어려워 너무 자주 인터럽트가 발생함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샘플링 주기를 제어하기 위해 </a:t>
            </a:r>
            <a:r>
              <a:rPr lang="en-US" altLang="ko-KR" sz="1800" spc="0" dirty="0">
                <a:solidFill>
                  <a:schemeClr val="tx1"/>
                </a:solidFill>
              </a:rPr>
              <a:t>Timer</a:t>
            </a:r>
            <a:r>
              <a:rPr lang="ko-KR" altLang="en-US" sz="1800" spc="0" dirty="0">
                <a:solidFill>
                  <a:schemeClr val="tx1"/>
                </a:solidFill>
              </a:rPr>
              <a:t>인터럽트와 </a:t>
            </a:r>
            <a:r>
              <a:rPr lang="en-US" altLang="ko-KR" sz="1800" spc="0" dirty="0">
                <a:solidFill>
                  <a:schemeClr val="tx1"/>
                </a:solidFill>
              </a:rPr>
              <a:t>ADC</a:t>
            </a:r>
            <a:r>
              <a:rPr lang="ko-KR" altLang="en-US" sz="1800" spc="0" dirty="0">
                <a:solidFill>
                  <a:schemeClr val="tx1"/>
                </a:solidFill>
              </a:rPr>
              <a:t>를 조합하여 사용할 수 있음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Timer </a:t>
            </a:r>
            <a:r>
              <a:rPr lang="ko-KR" altLang="en-US" sz="1800" spc="0" dirty="0">
                <a:solidFill>
                  <a:schemeClr val="tx1"/>
                </a:solidFill>
              </a:rPr>
              <a:t>인터럽트의 주기대로 </a:t>
            </a:r>
            <a:r>
              <a:rPr lang="en-US" altLang="ko-KR" sz="1800" spc="0" dirty="0">
                <a:solidFill>
                  <a:schemeClr val="tx1"/>
                </a:solidFill>
              </a:rPr>
              <a:t>ADC</a:t>
            </a:r>
            <a:r>
              <a:rPr lang="ko-KR" altLang="en-US" sz="1800" spc="0" dirty="0">
                <a:solidFill>
                  <a:schemeClr val="tx1"/>
                </a:solidFill>
              </a:rPr>
              <a:t>값을 얻을 수 있음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다음에 설명하는 예는 </a:t>
            </a:r>
            <a:r>
              <a:rPr lang="en-US" altLang="ko-KR" sz="1800" spc="0" dirty="0">
                <a:solidFill>
                  <a:schemeClr val="tx1"/>
                </a:solidFill>
              </a:rPr>
              <a:t>100ms</a:t>
            </a:r>
            <a:r>
              <a:rPr lang="ko-KR" altLang="en-US" sz="1800" spc="0" dirty="0">
                <a:solidFill>
                  <a:schemeClr val="tx1"/>
                </a:solidFill>
              </a:rPr>
              <a:t>의 주기로 </a:t>
            </a: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>
                <a:solidFill>
                  <a:schemeClr val="tx1"/>
                </a:solidFill>
              </a:rPr>
              <a:t>샘플링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45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25D8D-FDA7-4674-94DC-5655B20C2E53}"/>
              </a:ext>
            </a:extLst>
          </p:cNvPr>
          <p:cNvSpPr txBox="1"/>
          <p:nvPr/>
        </p:nvSpPr>
        <p:spPr bwMode="auto">
          <a:xfrm>
            <a:off x="222908" y="60382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심화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BA7E0-4754-4356-BF72-9D75E72D8AFF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15EC3F5-1CBD-4A20-BCEE-493EC0FAE40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+ Timer </a:t>
            </a:r>
            <a:r>
              <a:rPr lang="ko-KR" altLang="en-US" sz="2000" spc="0" dirty="0">
                <a:solidFill>
                  <a:schemeClr val="tx1"/>
                </a:solidFill>
              </a:rPr>
              <a:t>인터럽트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BA4CB-7E29-4390-8502-4B1FE15A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F423D-37AE-4E6F-AA9D-49317F784F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6FE21280-9DB3-47EF-B3EE-1389BA291A48}"/>
              </a:ext>
            </a:extLst>
          </p:cNvPr>
          <p:cNvSpPr txBox="1">
            <a:spLocks/>
          </p:cNvSpPr>
          <p:nvPr/>
        </p:nvSpPr>
        <p:spPr>
          <a:xfrm>
            <a:off x="623278" y="1446982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EXTI</a:t>
            </a:r>
            <a:r>
              <a:rPr lang="ko-KR" altLang="en-US" sz="2000" spc="0" dirty="0">
                <a:solidFill>
                  <a:schemeClr val="tx1"/>
                </a:solidFill>
              </a:rPr>
              <a:t> 인터럽트로 </a:t>
            </a:r>
            <a:r>
              <a:rPr lang="en-US" altLang="ko-KR" sz="2000" spc="0" dirty="0">
                <a:solidFill>
                  <a:schemeClr val="tx1"/>
                </a:solidFill>
              </a:rPr>
              <a:t>Long, Normal, Double 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433C7-96CF-4A7E-8037-25F600C784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33" y="1531450"/>
            <a:ext cx="216000" cy="21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8365C2-31CC-4FA3-BD76-43D2E2401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4" y="1813813"/>
            <a:ext cx="4078607" cy="3108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5BC5C0-2BBF-4B30-8049-06633AB0EFC1}"/>
              </a:ext>
            </a:extLst>
          </p:cNvPr>
          <p:cNvSpPr txBox="1"/>
          <p:nvPr/>
        </p:nvSpPr>
        <p:spPr bwMode="auto">
          <a:xfrm>
            <a:off x="4509948" y="293179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hlinkClick r:id="rId5"/>
              </a:rPr>
              <a:t>8</a:t>
            </a:r>
            <a:r>
              <a:rPr lang="ko-KR" altLang="en-US" sz="1800" b="1" dirty="0">
                <a:hlinkClick r:id="rId5"/>
              </a:rPr>
              <a:t>강 </a:t>
            </a:r>
            <a:r>
              <a:rPr lang="en-US" altLang="ko-KR" sz="1800" b="1" dirty="0">
                <a:hlinkClick r:id="rId5"/>
              </a:rPr>
              <a:t>STM32 </a:t>
            </a:r>
            <a:r>
              <a:rPr lang="en-US" altLang="ko-KR" sz="1800" b="1" dirty="0" err="1">
                <a:hlinkClick r:id="rId5"/>
              </a:rPr>
              <a:t>ADC+Timer</a:t>
            </a:r>
            <a:r>
              <a:rPr lang="en-US" altLang="ko-KR" sz="1800" b="1" dirty="0">
                <a:hlinkClick r:id="rId5"/>
              </a:rPr>
              <a:t> </a:t>
            </a:r>
            <a:r>
              <a:rPr lang="ko-KR" altLang="en-US" sz="1800" b="1" dirty="0">
                <a:hlinkClick r:id="rId5"/>
              </a:rPr>
              <a:t>인터럽트</a:t>
            </a:r>
            <a:r>
              <a:rPr lang="en-US" altLang="ko-KR" sz="1800" b="1" dirty="0">
                <a:hlinkClick r:id="rId5"/>
              </a:rPr>
              <a:t>, EXTI </a:t>
            </a:r>
            <a:r>
              <a:rPr lang="ko-KR" altLang="en-US" sz="1800" b="1" dirty="0">
                <a:hlinkClick r:id="rId5"/>
              </a:rPr>
              <a:t>심화 </a:t>
            </a:r>
            <a:r>
              <a:rPr lang="en-US" altLang="ko-KR" sz="1800" b="1" dirty="0">
                <a:hlinkClick r:id="rId5"/>
              </a:rPr>
              <a:t>- YouTube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59811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A239C-391B-410E-9271-713B4BCC2FCF}"/>
              </a:ext>
            </a:extLst>
          </p:cNvPr>
          <p:cNvSpPr txBox="1"/>
          <p:nvPr/>
        </p:nvSpPr>
        <p:spPr bwMode="auto">
          <a:xfrm>
            <a:off x="222908" y="60382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심화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ECE07-F5F0-4F33-B773-510BF8CFF48E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 </a:t>
            </a:r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ADC+Timer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35C49E34-B680-458E-BA10-95604AA6CF3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+ Timer </a:t>
            </a:r>
            <a:r>
              <a:rPr lang="ko-KR" altLang="en-US" sz="2000" spc="0" dirty="0">
                <a:solidFill>
                  <a:schemeClr val="tx1"/>
                </a:solidFill>
              </a:rPr>
              <a:t>인터럽트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2B529-5A8B-426D-97F6-A4DD68CD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948397-9F32-49B1-8199-ABE9E835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C673-C4E3-4EC5-A403-91A6D5A6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7922FCC-AF17-4E1A-B971-E6B0CDBE05AA}"/>
              </a:ext>
            </a:extLst>
          </p:cNvPr>
          <p:cNvSpPr txBox="1">
            <a:spLocks/>
          </p:cNvSpPr>
          <p:nvPr/>
        </p:nvSpPr>
        <p:spPr>
          <a:xfrm>
            <a:off x="4553290" y="1635646"/>
            <a:ext cx="426718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>
                <a:solidFill>
                  <a:schemeClr val="tx1"/>
                </a:solidFill>
              </a:rPr>
              <a:t>셋팅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A0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인 </a:t>
            </a: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PA3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번 핀을 </a:t>
            </a: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ADC1 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컨트롤러의 </a:t>
            </a: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IN3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번 채널 사용</a:t>
            </a:r>
            <a:endParaRPr lang="en-US" altLang="ko-KR" sz="1400" spc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Parameter Settings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에서 </a:t>
            </a:r>
            <a:r>
              <a:rPr lang="en-US" altLang="ko-KR" sz="1400" spc="0" dirty="0" err="1">
                <a:solidFill>
                  <a:schemeClr val="tx1"/>
                </a:solidFill>
                <a:latin typeface="+mj-ea"/>
                <a:ea typeface="+mj-ea"/>
              </a:rPr>
              <a:t>ADC_Regular_ConversionMode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에서 </a:t>
            </a: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External Trigger Conversion Source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Timer 3 Trigger Out event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를 선택</a:t>
            </a:r>
            <a:endParaRPr lang="en-US" altLang="ko-KR" sz="1400" spc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External Trigger Conversion Edge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Trigger detection on the rising edge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를 선택</a:t>
            </a:r>
            <a:endParaRPr lang="en-US" altLang="ko-KR" sz="1400" spc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F690B1-F67A-4464-A954-F1BBACB23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18" y="1538833"/>
            <a:ext cx="3521066" cy="32918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B5E489-EB4C-4E82-8389-17C5292C7375}"/>
              </a:ext>
            </a:extLst>
          </p:cNvPr>
          <p:cNvSpPr/>
          <p:nvPr/>
        </p:nvSpPr>
        <p:spPr bwMode="auto">
          <a:xfrm>
            <a:off x="1691680" y="3973774"/>
            <a:ext cx="2415004" cy="53695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45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D392A-B399-44FE-A015-F1C0C8600161}"/>
              </a:ext>
            </a:extLst>
          </p:cNvPr>
          <p:cNvSpPr txBox="1"/>
          <p:nvPr/>
        </p:nvSpPr>
        <p:spPr bwMode="auto">
          <a:xfrm>
            <a:off x="222908" y="60382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심화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C1FBC-458D-4AF8-8A7C-0456F559DE62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 </a:t>
            </a:r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ADC+Timer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F4BF7DF0-A704-4A97-9D1A-24B9F8E462C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+ Timer </a:t>
            </a:r>
            <a:r>
              <a:rPr lang="ko-KR" altLang="en-US" sz="2000" spc="0" dirty="0">
                <a:solidFill>
                  <a:schemeClr val="tx1"/>
                </a:solidFill>
              </a:rPr>
              <a:t>인터럽트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6884B-35B1-4A1E-A9C3-7BD6C57B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0017FD-0BD6-4F6B-A4B8-D50DA1AD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4E9281-B689-468C-9952-21F4C40AF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518121"/>
            <a:ext cx="4286968" cy="3090932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BA074C-39E3-4904-84FB-FCD78C85D513}"/>
              </a:ext>
            </a:extLst>
          </p:cNvPr>
          <p:cNvSpPr txBox="1">
            <a:spLocks/>
          </p:cNvSpPr>
          <p:nvPr/>
        </p:nvSpPr>
        <p:spPr>
          <a:xfrm>
            <a:off x="4706311" y="1486899"/>
            <a:ext cx="426718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Timer </a:t>
            </a:r>
            <a:r>
              <a:rPr lang="ko-KR" altLang="en-US" sz="1800" spc="0" dirty="0">
                <a:solidFill>
                  <a:schemeClr val="tx1"/>
                </a:solidFill>
              </a:rPr>
              <a:t>셋팅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spc="0" dirty="0">
                <a:solidFill>
                  <a:schemeClr val="tx1"/>
                </a:solidFill>
                <a:latin typeface="+mj-ea"/>
                <a:ea typeface="+mj-ea"/>
              </a:rPr>
              <a:t>TIM3</a:t>
            </a:r>
            <a:r>
              <a:rPr lang="ko-KR" altLang="en-US" sz="1400" spc="0" dirty="0">
                <a:solidFill>
                  <a:schemeClr val="tx1"/>
                </a:solidFill>
                <a:latin typeface="+mj-ea"/>
                <a:ea typeface="+mj-ea"/>
              </a:rPr>
              <a:t>를 사용</a:t>
            </a:r>
            <a:endParaRPr lang="en-US" altLang="ko-KR" sz="1400" spc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ea"/>
                <a:ea typeface="+mj-ea"/>
              </a:rPr>
              <a:t>Clock Source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en-US" altLang="ko-KR" sz="1400" dirty="0">
                <a:latin typeface="+mj-ea"/>
                <a:ea typeface="+mj-ea"/>
              </a:rPr>
              <a:t>Internal Clock</a:t>
            </a:r>
            <a:r>
              <a:rPr lang="ko-KR" altLang="en-US" sz="1400" dirty="0">
                <a:latin typeface="+mj-ea"/>
                <a:ea typeface="+mj-ea"/>
              </a:rPr>
              <a:t>사용</a:t>
            </a:r>
            <a:endParaRPr lang="en-US" altLang="ko-KR" sz="1400" dirty="0">
              <a:latin typeface="+mj-ea"/>
              <a:ea typeface="+mj-ea"/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ea"/>
                <a:ea typeface="+mj-ea"/>
              </a:rPr>
              <a:t>100ms</a:t>
            </a:r>
            <a:r>
              <a:rPr lang="ko-KR" altLang="en-US" sz="1400" dirty="0">
                <a:latin typeface="+mj-ea"/>
                <a:ea typeface="+mj-ea"/>
              </a:rPr>
              <a:t> 주기를 위해 </a:t>
            </a:r>
            <a:r>
              <a:rPr lang="en-US" altLang="ko-KR" sz="1400" dirty="0" err="1">
                <a:latin typeface="+mj-ea"/>
                <a:ea typeface="+mj-ea"/>
              </a:rPr>
              <a:t>Prescaler</a:t>
            </a:r>
            <a:r>
              <a:rPr lang="ko-KR" altLang="en-US" sz="1400" dirty="0">
                <a:latin typeface="+mj-ea"/>
                <a:ea typeface="+mj-ea"/>
              </a:rPr>
              <a:t> 를 </a:t>
            </a:r>
            <a:r>
              <a:rPr lang="en-US" altLang="ko-KR" sz="1400" dirty="0">
                <a:latin typeface="+mj-ea"/>
                <a:ea typeface="+mj-ea"/>
              </a:rPr>
              <a:t>10000, Period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en-US" altLang="ko-KR" sz="1400" dirty="0">
                <a:latin typeface="+mj-ea"/>
                <a:ea typeface="+mj-ea"/>
              </a:rPr>
              <a:t>900</a:t>
            </a:r>
            <a:r>
              <a:rPr lang="ko-KR" altLang="en-US" sz="1400" dirty="0">
                <a:latin typeface="+mj-ea"/>
                <a:ea typeface="+mj-ea"/>
              </a:rPr>
              <a:t>으로 셋팅</a:t>
            </a:r>
            <a:endParaRPr lang="en-US" altLang="ko-KR" sz="1400" dirty="0">
              <a:latin typeface="+mj-ea"/>
              <a:ea typeface="+mj-ea"/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ea"/>
                <a:ea typeface="+mj-ea"/>
              </a:rPr>
              <a:t>0.1</a:t>
            </a:r>
            <a:r>
              <a:rPr lang="ko-KR" altLang="en-US" sz="1400" dirty="0">
                <a:latin typeface="+mj-ea"/>
                <a:ea typeface="+mj-ea"/>
              </a:rPr>
              <a:t>초 </a:t>
            </a:r>
            <a:r>
              <a:rPr lang="en-US" altLang="ko-KR" sz="1400" dirty="0">
                <a:latin typeface="+mj-ea"/>
                <a:ea typeface="+mj-ea"/>
              </a:rPr>
              <a:t>= 10000 * (1/90M) * 900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ea"/>
                <a:ea typeface="+mj-ea"/>
              </a:rPr>
              <a:t>Trigger Output Parameters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Master/Slave Mode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>
                <a:latin typeface="+mj-ea"/>
                <a:ea typeface="+mj-ea"/>
              </a:rPr>
              <a:t>Enable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ea"/>
                <a:ea typeface="+mj-ea"/>
              </a:rPr>
              <a:t>Trigger Event Selection</a:t>
            </a:r>
            <a:r>
              <a:rPr lang="ko-KR" altLang="en-US" sz="1400" dirty="0">
                <a:latin typeface="+mj-ea"/>
                <a:ea typeface="+mj-ea"/>
              </a:rPr>
              <a:t>은 </a:t>
            </a:r>
            <a:r>
              <a:rPr lang="en-US" altLang="ko-KR" sz="1400" dirty="0">
                <a:latin typeface="+mj-ea"/>
                <a:ea typeface="+mj-ea"/>
              </a:rPr>
              <a:t>Update Event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ea"/>
                <a:ea typeface="+mj-ea"/>
              </a:rPr>
              <a:t>NVIC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TIM3 global interrupt enable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557E3-3020-410E-A7CD-E0250396561A}"/>
              </a:ext>
            </a:extLst>
          </p:cNvPr>
          <p:cNvSpPr/>
          <p:nvPr/>
        </p:nvSpPr>
        <p:spPr bwMode="auto">
          <a:xfrm>
            <a:off x="1342652" y="3503589"/>
            <a:ext cx="3085332" cy="88637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FEFC1-7320-40C9-8E61-979F89ECFBD3}"/>
              </a:ext>
            </a:extLst>
          </p:cNvPr>
          <p:cNvSpPr/>
          <p:nvPr/>
        </p:nvSpPr>
        <p:spPr bwMode="auto">
          <a:xfrm>
            <a:off x="1843441" y="2063450"/>
            <a:ext cx="928359" cy="14826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9A3DA1-6205-416C-BF1B-4DEFD88730CB}"/>
              </a:ext>
            </a:extLst>
          </p:cNvPr>
          <p:cNvSpPr/>
          <p:nvPr/>
        </p:nvSpPr>
        <p:spPr bwMode="auto">
          <a:xfrm>
            <a:off x="4089111" y="4815427"/>
            <a:ext cx="928359" cy="14826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43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E9F5D-6B62-486E-91CD-9FD60ED4D438}"/>
              </a:ext>
            </a:extLst>
          </p:cNvPr>
          <p:cNvSpPr txBox="1"/>
          <p:nvPr/>
        </p:nvSpPr>
        <p:spPr bwMode="auto">
          <a:xfrm>
            <a:off x="222908" y="60382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심화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59279-A541-4777-889D-E2DFCC7EDEB0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 </a:t>
            </a:r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ADC+Timer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963E5E0-EAFF-4F5F-8A3D-5A5579076D91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 + Timer </a:t>
            </a:r>
            <a:r>
              <a:rPr lang="ko-KR" altLang="en-US" sz="2000" spc="0" dirty="0">
                <a:solidFill>
                  <a:schemeClr val="tx1"/>
                </a:solidFill>
              </a:rPr>
              <a:t>인터럽트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21727-9F6B-4E94-8981-1D9685B2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C77A9E-38BF-4965-89BF-155B834E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35DB-8875-4DF3-9295-9D5BE3B64569}"/>
              </a:ext>
            </a:extLst>
          </p:cNvPr>
          <p:cNvSpPr txBox="1"/>
          <p:nvPr/>
        </p:nvSpPr>
        <p:spPr bwMode="auto">
          <a:xfrm>
            <a:off x="493393" y="1954969"/>
            <a:ext cx="2681935" cy="17851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UP_KEY_MIN 0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UP_KEY_MAX 10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DOWN_KEY_MIN 850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DOWN_KEY_MAX 870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LEFT_KEY_MIN 1940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LEFT_KEY_MAX 1960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RIGHT_KEY_MIN 2980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RIGHT_KEY_MAX 3010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AB60-C322-4B64-A6BE-85E3B6DC509F}"/>
              </a:ext>
            </a:extLst>
          </p:cNvPr>
          <p:cNvSpPr txBox="1"/>
          <p:nvPr/>
        </p:nvSpPr>
        <p:spPr bwMode="auto">
          <a:xfrm>
            <a:off x="3338957" y="819266"/>
            <a:ext cx="5490245" cy="42473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uint32_t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void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HAL_TIM_PeriodElapsedCallback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TIM_HandleTypeDef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*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htim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htim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-&gt;Instance==TIM3)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HAL_ADC_GetValue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(&amp;hadc1);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&lt;=UP_KEY_MAX)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	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printf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("UP\r\n");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&gt;= DOWN_KEY_MIN &amp;&amp;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&lt;=DOWN_KEY_MAX)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	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printf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("DOWN\r\n");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&gt;= LEFT_KEY_MIN &amp;&amp;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&lt;=LEFT_KEY_MAX)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	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printf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("LEFT\r\n");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&gt;= RIGHT_KEY_MIN &amp;&amp;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ADC_value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&lt;=RIGHT_KEY_MAX)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	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printf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("RIGHT\r\n");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}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24855-0F58-4D01-9525-C2D93D3AFE5D}"/>
              </a:ext>
            </a:extLst>
          </p:cNvPr>
          <p:cNvSpPr txBox="1"/>
          <p:nvPr/>
        </p:nvSpPr>
        <p:spPr bwMode="auto">
          <a:xfrm>
            <a:off x="585618" y="4020861"/>
            <a:ext cx="237953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전압 레벨을 통한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ADC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변환 값의 범위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A93B67-851B-4D49-9202-0E315DFA52C0}"/>
              </a:ext>
            </a:extLst>
          </p:cNvPr>
          <p:cNvCxnSpPr>
            <a:cxnSpLocks/>
          </p:cNvCxnSpPr>
          <p:nvPr/>
        </p:nvCxnSpPr>
        <p:spPr>
          <a:xfrm>
            <a:off x="1475656" y="3740073"/>
            <a:ext cx="0" cy="2412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20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5BABC-57E7-4B30-A871-6108F8509CE3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A0B91-FCB5-4782-86DC-94EF84294417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54A92F1-809E-4DD8-80FB-2EB4D70ACB34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721985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D270A-B460-48BD-976D-4219A8AD45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0A7674-4B54-441B-84E5-F07A9A83E5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376A7E-4403-4846-85D9-0C7D6688B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707654"/>
            <a:ext cx="1696915" cy="32918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5BD7AF-D5FF-4383-A576-BA98E426043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3568" y="4048322"/>
            <a:ext cx="648072" cy="635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B5664A-62A7-4962-8B22-F7BCD27CCF74}"/>
              </a:ext>
            </a:extLst>
          </p:cNvPr>
          <p:cNvSpPr txBox="1"/>
          <p:nvPr/>
        </p:nvSpPr>
        <p:spPr bwMode="auto">
          <a:xfrm>
            <a:off x="107504" y="3802101"/>
            <a:ext cx="11521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Select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키로 사용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7AB4FC-5F4F-49EB-B1B8-421962A6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684412"/>
            <a:ext cx="3015008" cy="1231577"/>
          </a:xfrm>
          <a:prstGeom prst="rect">
            <a:avLst/>
          </a:prstGeom>
        </p:spPr>
      </p:pic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8B10F599-6620-4CA5-930E-4A4253C2F650}"/>
              </a:ext>
            </a:extLst>
          </p:cNvPr>
          <p:cNvSpPr txBox="1">
            <a:spLocks/>
          </p:cNvSpPr>
          <p:nvPr/>
        </p:nvSpPr>
        <p:spPr>
          <a:xfrm>
            <a:off x="3923928" y="3236174"/>
            <a:ext cx="4824536" cy="14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User </a:t>
            </a:r>
            <a:r>
              <a:rPr lang="ko-KR" altLang="en-US" sz="1800" spc="0" dirty="0">
                <a:solidFill>
                  <a:schemeClr val="tx1"/>
                </a:solidFill>
              </a:rPr>
              <a:t>버튼의 회로도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평상시에는 </a:t>
            </a:r>
            <a:r>
              <a:rPr lang="en-US" altLang="ko-KR" sz="1800" spc="0" dirty="0">
                <a:solidFill>
                  <a:schemeClr val="tx1"/>
                </a:solidFill>
              </a:rPr>
              <a:t>220K pull-down</a:t>
            </a:r>
            <a:r>
              <a:rPr lang="ko-KR" altLang="en-US" sz="1800" spc="0" dirty="0">
                <a:solidFill>
                  <a:schemeClr val="tx1"/>
                </a:solidFill>
              </a:rPr>
              <a:t>저항에 의해 </a:t>
            </a:r>
            <a:r>
              <a:rPr lang="en-US" altLang="ko-KR" sz="1800" spc="0" dirty="0">
                <a:solidFill>
                  <a:schemeClr val="tx1"/>
                </a:solidFill>
              </a:rPr>
              <a:t>low</a:t>
            </a:r>
            <a:r>
              <a:rPr lang="ko-KR" altLang="en-US" sz="1800" spc="0" dirty="0">
                <a:solidFill>
                  <a:schemeClr val="tx1"/>
                </a:solidFill>
              </a:rPr>
              <a:t>상태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버튼을 누르면 </a:t>
            </a:r>
            <a:r>
              <a:rPr lang="en-US" altLang="ko-KR" sz="1800" spc="0" dirty="0">
                <a:solidFill>
                  <a:schemeClr val="tx1"/>
                </a:solidFill>
              </a:rPr>
              <a:t>VDD</a:t>
            </a:r>
            <a:r>
              <a:rPr lang="ko-KR" altLang="en-US" sz="1800" spc="0" dirty="0">
                <a:solidFill>
                  <a:schemeClr val="tx1"/>
                </a:solidFill>
              </a:rPr>
              <a:t>와 연결되어 </a:t>
            </a:r>
            <a:r>
              <a:rPr lang="en-US" altLang="ko-KR" sz="1800" spc="0" dirty="0">
                <a:solidFill>
                  <a:schemeClr val="tx1"/>
                </a:solidFill>
              </a:rPr>
              <a:t>high</a:t>
            </a:r>
            <a:r>
              <a:rPr lang="ko-KR" altLang="en-US" sz="1800" spc="0" dirty="0">
                <a:solidFill>
                  <a:schemeClr val="tx1"/>
                </a:solidFill>
              </a:rPr>
              <a:t>상태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C7C21-4924-419F-AAC2-38B2D3626F71}"/>
              </a:ext>
            </a:extLst>
          </p:cNvPr>
          <p:cNvSpPr/>
          <p:nvPr/>
        </p:nvSpPr>
        <p:spPr bwMode="auto">
          <a:xfrm>
            <a:off x="5940152" y="1779663"/>
            <a:ext cx="1152128" cy="113632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88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81907-5734-4FF2-A3EC-BB34E45931DF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6974F-0CFA-4771-A75B-6A0F13AEED3F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5AA39C95-BAE5-4802-9841-B499F877F6A5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721985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61ABEA-9065-458E-88C8-37F82EA2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2DAE6B-DCD8-4254-9F17-F657673DF5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162931F-0D9C-4907-82F2-F805CB5BA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74" y="1496791"/>
            <a:ext cx="4349092" cy="2383130"/>
          </a:xfrm>
          <a:prstGeom prst="rect">
            <a:avLst/>
          </a:prstGeom>
        </p:spPr>
      </p:pic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FA665DDB-93C3-4908-AE89-3F0F05D40363}"/>
              </a:ext>
            </a:extLst>
          </p:cNvPr>
          <p:cNvSpPr txBox="1">
            <a:spLocks/>
          </p:cNvSpPr>
          <p:nvPr/>
        </p:nvSpPr>
        <p:spPr>
          <a:xfrm>
            <a:off x="5148064" y="1579465"/>
            <a:ext cx="3240360" cy="54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GPIO Configuration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600" spc="0" dirty="0">
                <a:solidFill>
                  <a:schemeClr val="tx1"/>
                </a:solidFill>
                <a:latin typeface="+mj-ea"/>
                <a:ea typeface="+mj-ea"/>
              </a:rPr>
              <a:t>PC13</a:t>
            </a:r>
            <a:r>
              <a:rPr lang="ko-KR" altLang="en-US" sz="1600" spc="0" dirty="0">
                <a:solidFill>
                  <a:schemeClr val="tx1"/>
                </a:solidFill>
                <a:latin typeface="+mj-ea"/>
                <a:ea typeface="+mj-ea"/>
              </a:rPr>
              <a:t>번을 </a:t>
            </a:r>
            <a:r>
              <a:rPr lang="en-US" altLang="ko-KR" sz="1600" spc="0" dirty="0">
                <a:solidFill>
                  <a:schemeClr val="tx1"/>
                </a:solidFill>
                <a:latin typeface="+mj-ea"/>
                <a:ea typeface="+mj-ea"/>
              </a:rPr>
              <a:t>External Interrupt</a:t>
            </a:r>
            <a:r>
              <a:rPr lang="ko-KR" altLang="en-US" sz="1600" spc="0" dirty="0">
                <a:solidFill>
                  <a:schemeClr val="tx1"/>
                </a:solidFill>
                <a:latin typeface="+mj-ea"/>
                <a:ea typeface="+mj-ea"/>
              </a:rPr>
              <a:t>모드로 설정</a:t>
            </a:r>
            <a:endParaRPr lang="en-US" altLang="ko-KR" sz="1600" spc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600" spc="0" dirty="0">
                <a:solidFill>
                  <a:schemeClr val="tx1"/>
                </a:solidFill>
                <a:latin typeface="+mj-ea"/>
                <a:ea typeface="+mj-ea"/>
              </a:rPr>
              <a:t>Rising/Falling edge trigger</a:t>
            </a:r>
            <a:r>
              <a:rPr lang="ko-KR" altLang="en-US" sz="1600" spc="0" dirty="0">
                <a:solidFill>
                  <a:schemeClr val="tx1"/>
                </a:solidFill>
                <a:latin typeface="+mj-ea"/>
                <a:ea typeface="+mj-ea"/>
              </a:rPr>
              <a:t>로 설정</a:t>
            </a:r>
            <a:endParaRPr lang="en-US" altLang="ko-KR" sz="1600" spc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4576F1E-942E-4E4F-BA1A-0DEEEB708694}"/>
              </a:ext>
            </a:extLst>
          </p:cNvPr>
          <p:cNvGrpSpPr/>
          <p:nvPr/>
        </p:nvGrpSpPr>
        <p:grpSpPr>
          <a:xfrm>
            <a:off x="5196202" y="3519415"/>
            <a:ext cx="2784044" cy="721012"/>
            <a:chOff x="899592" y="2211244"/>
            <a:chExt cx="2784044" cy="72101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265803E-5175-47CD-84FB-03406C3A57E5}"/>
                </a:ext>
              </a:extLst>
            </p:cNvPr>
            <p:cNvGrpSpPr/>
            <p:nvPr/>
          </p:nvGrpSpPr>
          <p:grpSpPr>
            <a:xfrm>
              <a:off x="1710036" y="2211244"/>
              <a:ext cx="1973600" cy="721012"/>
              <a:chOff x="1015418" y="2362925"/>
              <a:chExt cx="1198694" cy="617047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1212A4E-A34E-4910-9865-DC079743C7A1}"/>
                  </a:ext>
                </a:extLst>
              </p:cNvPr>
              <p:cNvCxnSpPr/>
              <p:nvPr/>
            </p:nvCxnSpPr>
            <p:spPr>
              <a:xfrm flipV="1">
                <a:off x="1015418" y="2367972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D5C4FF5-840B-48AC-A1C1-00631FF04DF9}"/>
                  </a:ext>
                </a:extLst>
              </p:cNvPr>
              <p:cNvCxnSpPr/>
              <p:nvPr/>
            </p:nvCxnSpPr>
            <p:spPr>
              <a:xfrm flipV="1">
                <a:off x="1631077" y="2364797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7AC7356-612C-41CD-8379-B245DC309EC5}"/>
                  </a:ext>
                </a:extLst>
              </p:cNvPr>
              <p:cNvCxnSpPr/>
              <p:nvPr/>
            </p:nvCxnSpPr>
            <p:spPr>
              <a:xfrm flipH="1" flipV="1">
                <a:off x="1017634" y="2362925"/>
                <a:ext cx="6120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BB79E7B1-56EA-4318-801E-75ED3205B52B}"/>
                  </a:ext>
                </a:extLst>
              </p:cNvPr>
              <p:cNvCxnSpPr/>
              <p:nvPr/>
            </p:nvCxnSpPr>
            <p:spPr>
              <a:xfrm>
                <a:off x="1630912" y="2977565"/>
                <a:ext cx="5832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3C5E645-2387-4A07-A59B-09C1B6C7E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2" y="2928546"/>
              <a:ext cx="810444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66A2FD7-062B-49D3-8BC0-0508B9FF595A}"/>
              </a:ext>
            </a:extLst>
          </p:cNvPr>
          <p:cNvCxnSpPr/>
          <p:nvPr/>
        </p:nvCxnSpPr>
        <p:spPr>
          <a:xfrm>
            <a:off x="7017928" y="3795886"/>
            <a:ext cx="0" cy="711405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2604433-9E0B-47A8-ACA1-715CCFB356A3}"/>
              </a:ext>
            </a:extLst>
          </p:cNvPr>
          <p:cNvCxnSpPr>
            <a:cxnSpLocks/>
          </p:cNvCxnSpPr>
          <p:nvPr/>
        </p:nvCxnSpPr>
        <p:spPr>
          <a:xfrm flipV="1">
            <a:off x="6006646" y="3264885"/>
            <a:ext cx="0" cy="720080"/>
          </a:xfrm>
          <a:prstGeom prst="line">
            <a:avLst/>
          </a:prstGeom>
          <a:noFill/>
          <a:ln w="19050" cap="rnd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A441EFC-E844-4A74-82CA-4D7EAE723907}"/>
              </a:ext>
            </a:extLst>
          </p:cNvPr>
          <p:cNvCxnSpPr/>
          <p:nvPr/>
        </p:nvCxnSpPr>
        <p:spPr>
          <a:xfrm>
            <a:off x="6015820" y="3795886"/>
            <a:ext cx="996582" cy="0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C2E524-2A70-489B-A570-9124CAA463F5}"/>
              </a:ext>
            </a:extLst>
          </p:cNvPr>
          <p:cNvSpPr/>
          <p:nvPr/>
        </p:nvSpPr>
        <p:spPr>
          <a:xfrm flipH="1">
            <a:off x="5454724" y="4527958"/>
            <a:ext cx="20454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pPr latinLnBrk="1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kumimoji="0" lang="ko-KR" altLang="en-US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누른 동안 </a:t>
            </a:r>
            <a:r>
              <a:rPr kumimoji="0" lang="en-US" altLang="ko-KR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high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52F376-E042-444A-84D2-0294749E8BC1}"/>
              </a:ext>
            </a:extLst>
          </p:cNvPr>
          <p:cNvSpPr/>
          <p:nvPr/>
        </p:nvSpPr>
        <p:spPr bwMode="auto">
          <a:xfrm>
            <a:off x="2483768" y="3227723"/>
            <a:ext cx="2269298" cy="20812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FCCB74-752F-4952-9470-829D178A3A62}"/>
              </a:ext>
            </a:extLst>
          </p:cNvPr>
          <p:cNvCxnSpPr>
            <a:cxnSpLocks/>
          </p:cNvCxnSpPr>
          <p:nvPr/>
        </p:nvCxnSpPr>
        <p:spPr>
          <a:xfrm flipV="1">
            <a:off x="7020031" y="3227723"/>
            <a:ext cx="0" cy="720080"/>
          </a:xfrm>
          <a:prstGeom prst="line">
            <a:avLst/>
          </a:prstGeom>
          <a:noFill/>
          <a:ln w="19050" cap="rnd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9D2A1E-1182-4120-B456-F38B6EB9C971}"/>
              </a:ext>
            </a:extLst>
          </p:cNvPr>
          <p:cNvSpPr txBox="1"/>
          <p:nvPr/>
        </p:nvSpPr>
        <p:spPr bwMode="auto">
          <a:xfrm>
            <a:off x="7167216" y="309589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Ring/Falling Edge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이기 때문에 신호가 올라갈 때 내려갈 때 모두 인터럽트가 발생</a:t>
            </a:r>
          </a:p>
        </p:txBody>
      </p:sp>
    </p:spTree>
    <p:extLst>
      <p:ext uri="{BB962C8B-B14F-4D97-AF65-F5344CB8AC3E}">
        <p14:creationId xmlns:p14="http://schemas.microsoft.com/office/powerpoint/2010/main" val="1673569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5E7C10-93F7-49A1-AD7C-6D4BBD8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18" y="1707654"/>
            <a:ext cx="3052763" cy="201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001F11-60BC-4F5B-9302-D80B2349FA70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F036F-8988-4E17-A7B3-04FB4B527F09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DE991C6-C163-40FF-B9F4-033C872FBEE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721985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D8C827-5DF4-4140-BE94-0243C37263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610D7E-7088-46DA-9604-D30AF75D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277778-2C4D-44DF-8BDB-BF0A247C94D7}"/>
              </a:ext>
            </a:extLst>
          </p:cNvPr>
          <p:cNvSpPr/>
          <p:nvPr/>
        </p:nvSpPr>
        <p:spPr bwMode="auto">
          <a:xfrm>
            <a:off x="585618" y="3435846"/>
            <a:ext cx="2269298" cy="20812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BE9E3EB2-B39A-4085-9793-60406EF3F263}"/>
              </a:ext>
            </a:extLst>
          </p:cNvPr>
          <p:cNvSpPr txBox="1">
            <a:spLocks/>
          </p:cNvSpPr>
          <p:nvPr/>
        </p:nvSpPr>
        <p:spPr>
          <a:xfrm>
            <a:off x="4499992" y="1635646"/>
            <a:ext cx="3240360" cy="54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NVIC Configuration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+mj-ea"/>
                <a:ea typeface="+mj-ea"/>
              </a:rPr>
              <a:t>EXTI line[15:10] interrupts enable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24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4A11E-3607-4930-A0CB-0CA19471A49A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C0BDF-A773-46E5-B001-759B99186772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E94B984-C807-4DB0-96E1-45DE3E721017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721985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D5ED6-C25D-4D04-AC1D-4266267E56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E135E9-B21E-40F6-AFD2-E8D1644ECC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D7C3AF6-A2B3-42DD-857D-71E0C37EC500}"/>
              </a:ext>
            </a:extLst>
          </p:cNvPr>
          <p:cNvGrpSpPr/>
          <p:nvPr/>
        </p:nvGrpSpPr>
        <p:grpSpPr>
          <a:xfrm>
            <a:off x="689213" y="1850738"/>
            <a:ext cx="4032441" cy="721012"/>
            <a:chOff x="899592" y="2211244"/>
            <a:chExt cx="2784044" cy="72101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1C54BD2-E985-4F03-AD83-9349457E10D2}"/>
                </a:ext>
              </a:extLst>
            </p:cNvPr>
            <p:cNvGrpSpPr/>
            <p:nvPr/>
          </p:nvGrpSpPr>
          <p:grpSpPr>
            <a:xfrm>
              <a:off x="1710036" y="2211244"/>
              <a:ext cx="1973600" cy="721012"/>
              <a:chOff x="1015418" y="2362925"/>
              <a:chExt cx="1198694" cy="617047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B86C79-DC25-4FF9-8BB4-09A043B1E0B3}"/>
                  </a:ext>
                </a:extLst>
              </p:cNvPr>
              <p:cNvCxnSpPr/>
              <p:nvPr/>
            </p:nvCxnSpPr>
            <p:spPr>
              <a:xfrm flipV="1">
                <a:off x="1015418" y="2367972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3E92778-7182-4C77-84BE-7763C2A65E09}"/>
                  </a:ext>
                </a:extLst>
              </p:cNvPr>
              <p:cNvCxnSpPr/>
              <p:nvPr/>
            </p:nvCxnSpPr>
            <p:spPr>
              <a:xfrm flipV="1">
                <a:off x="1631077" y="2364797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1CBEDCF-BED4-4D8D-A0F7-30D280D5D6E0}"/>
                  </a:ext>
                </a:extLst>
              </p:cNvPr>
              <p:cNvCxnSpPr/>
              <p:nvPr/>
            </p:nvCxnSpPr>
            <p:spPr>
              <a:xfrm flipH="1" flipV="1">
                <a:off x="1017634" y="2362925"/>
                <a:ext cx="6120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B1BB04B-422A-4981-BBE8-9C531E974F71}"/>
                  </a:ext>
                </a:extLst>
              </p:cNvPr>
              <p:cNvCxnSpPr/>
              <p:nvPr/>
            </p:nvCxnSpPr>
            <p:spPr>
              <a:xfrm>
                <a:off x="1630912" y="2977565"/>
                <a:ext cx="5832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B8B7858-925F-478F-BCD0-4112F40880CE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2" y="2928546"/>
              <a:ext cx="810444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8DDFFBC-25C9-4B58-9464-5711A6DBF7A3}"/>
              </a:ext>
            </a:extLst>
          </p:cNvPr>
          <p:cNvGrpSpPr/>
          <p:nvPr/>
        </p:nvGrpSpPr>
        <p:grpSpPr>
          <a:xfrm>
            <a:off x="862950" y="2985164"/>
            <a:ext cx="3836752" cy="723652"/>
            <a:chOff x="862950" y="2985164"/>
            <a:chExt cx="3836752" cy="72365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695C4C-9708-47A5-9411-EDF3193A03D8}"/>
                </a:ext>
              </a:extLst>
            </p:cNvPr>
            <p:cNvGrpSpPr/>
            <p:nvPr/>
          </p:nvGrpSpPr>
          <p:grpSpPr>
            <a:xfrm>
              <a:off x="862950" y="2985164"/>
              <a:ext cx="2170401" cy="721012"/>
              <a:chOff x="899592" y="2211244"/>
              <a:chExt cx="2784044" cy="721012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6F859E2-3FCA-4D5F-A568-FA13ABE4E77C}"/>
                  </a:ext>
                </a:extLst>
              </p:cNvPr>
              <p:cNvGrpSpPr/>
              <p:nvPr/>
            </p:nvGrpSpPr>
            <p:grpSpPr>
              <a:xfrm>
                <a:off x="1710036" y="2211244"/>
                <a:ext cx="1973600" cy="721012"/>
                <a:chOff x="1015418" y="2362925"/>
                <a:chExt cx="1198694" cy="617047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45B3A85-44A0-4783-9219-B1B2DB25E290}"/>
                    </a:ext>
                  </a:extLst>
                </p:cNvPr>
                <p:cNvCxnSpPr/>
                <p:nvPr/>
              </p:nvCxnSpPr>
              <p:spPr>
                <a:xfrm flipV="1">
                  <a:off x="1015418" y="2367972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B988BF7-04B2-4E35-BFF8-4F71EE4612D6}"/>
                    </a:ext>
                  </a:extLst>
                </p:cNvPr>
                <p:cNvCxnSpPr/>
                <p:nvPr/>
              </p:nvCxnSpPr>
              <p:spPr>
                <a:xfrm flipV="1">
                  <a:off x="1631077" y="2364797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A7D1ECAC-0BC5-412B-B1F9-E1DF70C106E7}"/>
                    </a:ext>
                  </a:extLst>
                </p:cNvPr>
                <p:cNvCxnSpPr/>
                <p:nvPr/>
              </p:nvCxnSpPr>
              <p:spPr>
                <a:xfrm flipH="1" flipV="1">
                  <a:off x="1017634" y="2362925"/>
                  <a:ext cx="6120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E5AB5E64-644C-468D-A9E6-C6E370C684CC}"/>
                    </a:ext>
                  </a:extLst>
                </p:cNvPr>
                <p:cNvCxnSpPr/>
                <p:nvPr/>
              </p:nvCxnSpPr>
              <p:spPr>
                <a:xfrm>
                  <a:off x="1630912" y="2977565"/>
                  <a:ext cx="5832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0D58CED-750D-49AE-9632-EB4515E01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2928546"/>
                <a:ext cx="810444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4C2746-447A-4AF8-BADC-FF212BDF898E}"/>
                </a:ext>
              </a:extLst>
            </p:cNvPr>
            <p:cNvGrpSpPr/>
            <p:nvPr/>
          </p:nvGrpSpPr>
          <p:grpSpPr>
            <a:xfrm>
              <a:off x="2529301" y="2987804"/>
              <a:ext cx="2170401" cy="721012"/>
              <a:chOff x="899592" y="2211244"/>
              <a:chExt cx="2784044" cy="72101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0A46B58-26C7-457B-B087-E658D2C09626}"/>
                  </a:ext>
                </a:extLst>
              </p:cNvPr>
              <p:cNvGrpSpPr/>
              <p:nvPr/>
            </p:nvGrpSpPr>
            <p:grpSpPr>
              <a:xfrm>
                <a:off x="1710036" y="2211244"/>
                <a:ext cx="1973600" cy="721012"/>
                <a:chOff x="1015418" y="2362925"/>
                <a:chExt cx="1198694" cy="617047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3EF958A-1100-4ED8-ACAC-B002B407EB24}"/>
                    </a:ext>
                  </a:extLst>
                </p:cNvPr>
                <p:cNvCxnSpPr/>
                <p:nvPr/>
              </p:nvCxnSpPr>
              <p:spPr>
                <a:xfrm flipV="1">
                  <a:off x="1015418" y="2367972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1EC274B3-7EC5-4AEE-9C72-1D70CF2314F4}"/>
                    </a:ext>
                  </a:extLst>
                </p:cNvPr>
                <p:cNvCxnSpPr/>
                <p:nvPr/>
              </p:nvCxnSpPr>
              <p:spPr>
                <a:xfrm flipV="1">
                  <a:off x="1631077" y="2364797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BF4418F-B223-4911-9E68-FC4EF6D363E3}"/>
                    </a:ext>
                  </a:extLst>
                </p:cNvPr>
                <p:cNvCxnSpPr/>
                <p:nvPr/>
              </p:nvCxnSpPr>
              <p:spPr>
                <a:xfrm flipH="1" flipV="1">
                  <a:off x="1017634" y="2362925"/>
                  <a:ext cx="6120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AD0260F-D3C5-445E-9826-D68B8FB444BB}"/>
                    </a:ext>
                  </a:extLst>
                </p:cNvPr>
                <p:cNvCxnSpPr/>
                <p:nvPr/>
              </p:nvCxnSpPr>
              <p:spPr>
                <a:xfrm>
                  <a:off x="1630912" y="2977565"/>
                  <a:ext cx="5832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6D16CB6-F5E3-410B-AE8E-295F4306C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2928546"/>
                <a:ext cx="810444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5A82084-7AE0-4DB5-B669-E1D5E8B3F964}"/>
              </a:ext>
            </a:extLst>
          </p:cNvPr>
          <p:cNvGrpSpPr/>
          <p:nvPr/>
        </p:nvGrpSpPr>
        <p:grpSpPr>
          <a:xfrm>
            <a:off x="990711" y="4198562"/>
            <a:ext cx="2170401" cy="721012"/>
            <a:chOff x="899592" y="2211244"/>
            <a:chExt cx="2784044" cy="72101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FA239B0-C890-41D7-B973-99FC30848559}"/>
                </a:ext>
              </a:extLst>
            </p:cNvPr>
            <p:cNvGrpSpPr/>
            <p:nvPr/>
          </p:nvGrpSpPr>
          <p:grpSpPr>
            <a:xfrm>
              <a:off x="1710036" y="2211244"/>
              <a:ext cx="1973600" cy="721012"/>
              <a:chOff x="1015418" y="2362925"/>
              <a:chExt cx="1198694" cy="617047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D27DB7F-32EB-443D-97E5-900DAC9FA2AA}"/>
                  </a:ext>
                </a:extLst>
              </p:cNvPr>
              <p:cNvCxnSpPr/>
              <p:nvPr/>
            </p:nvCxnSpPr>
            <p:spPr>
              <a:xfrm flipV="1">
                <a:off x="1015418" y="2367972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72A476A-9DC4-474B-974A-813491F65515}"/>
                  </a:ext>
                </a:extLst>
              </p:cNvPr>
              <p:cNvCxnSpPr/>
              <p:nvPr/>
            </p:nvCxnSpPr>
            <p:spPr>
              <a:xfrm flipV="1">
                <a:off x="1631077" y="2364797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3487AD3-4335-4D8D-A920-D08317F90A5B}"/>
                  </a:ext>
                </a:extLst>
              </p:cNvPr>
              <p:cNvCxnSpPr/>
              <p:nvPr/>
            </p:nvCxnSpPr>
            <p:spPr>
              <a:xfrm flipH="1" flipV="1">
                <a:off x="1017634" y="2362925"/>
                <a:ext cx="6120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D5BE064-2FE6-4570-B258-AAA2090E9B84}"/>
                  </a:ext>
                </a:extLst>
              </p:cNvPr>
              <p:cNvCxnSpPr/>
              <p:nvPr/>
            </p:nvCxnSpPr>
            <p:spPr>
              <a:xfrm>
                <a:off x="1630912" y="2977565"/>
                <a:ext cx="5832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D19F481-6C3B-4FE6-B696-77BA926A5E04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2" y="2928546"/>
              <a:ext cx="810444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텍스트 개체 틀 7">
            <a:extLst>
              <a:ext uri="{FF2B5EF4-FFF2-40B4-BE49-F238E27FC236}">
                <a16:creationId xmlns:a16="http://schemas.microsoft.com/office/drawing/2014/main" id="{AC087BCE-5E02-46B0-AD71-3FFCCBEC21C9}"/>
              </a:ext>
            </a:extLst>
          </p:cNvPr>
          <p:cNvSpPr txBox="1">
            <a:spLocks/>
          </p:cNvSpPr>
          <p:nvPr/>
        </p:nvSpPr>
        <p:spPr>
          <a:xfrm>
            <a:off x="5276396" y="1403428"/>
            <a:ext cx="3672403" cy="252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400" spc="0" dirty="0">
                <a:solidFill>
                  <a:schemeClr val="tx1"/>
                </a:solidFill>
              </a:rPr>
              <a:t>Long click</a:t>
            </a:r>
            <a:r>
              <a:rPr lang="ko-KR" altLang="en-US" sz="1400" spc="0" dirty="0">
                <a:solidFill>
                  <a:schemeClr val="tx1"/>
                </a:solidFill>
              </a:rPr>
              <a:t>은  </a:t>
            </a:r>
            <a:r>
              <a:rPr lang="en-US" altLang="ko-KR" sz="1400" spc="0" dirty="0">
                <a:solidFill>
                  <a:schemeClr val="tx1"/>
                </a:solidFill>
              </a:rPr>
              <a:t>high</a:t>
            </a:r>
            <a:r>
              <a:rPr lang="ko-KR" altLang="en-US" sz="1400" spc="0" dirty="0">
                <a:solidFill>
                  <a:schemeClr val="tx1"/>
                </a:solidFill>
              </a:rPr>
              <a:t>인 구간의 길이로 구분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400" spc="0" dirty="0">
                <a:solidFill>
                  <a:schemeClr val="tx1"/>
                </a:solidFill>
              </a:rPr>
              <a:t>Double click</a:t>
            </a:r>
            <a:r>
              <a:rPr lang="ko-KR" altLang="en-US" sz="1400" spc="0" dirty="0">
                <a:solidFill>
                  <a:schemeClr val="tx1"/>
                </a:solidFill>
              </a:rPr>
              <a:t>은 </a:t>
            </a:r>
            <a:r>
              <a:rPr lang="en-US" altLang="ko-KR" sz="1400" spc="0" dirty="0">
                <a:solidFill>
                  <a:schemeClr val="tx1"/>
                </a:solidFill>
              </a:rPr>
              <a:t>high, low, high</a:t>
            </a:r>
            <a:r>
              <a:rPr lang="ko-KR" altLang="en-US" sz="1400" spc="0" dirty="0">
                <a:solidFill>
                  <a:schemeClr val="tx1"/>
                </a:solidFill>
              </a:rPr>
              <a:t>인 구간의 길이로 구분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400" spc="0" dirty="0">
                <a:solidFill>
                  <a:schemeClr val="tx1"/>
                </a:solidFill>
              </a:rPr>
              <a:t>Normal click</a:t>
            </a:r>
            <a:r>
              <a:rPr lang="ko-KR" altLang="en-US" sz="1400" spc="0" dirty="0">
                <a:solidFill>
                  <a:schemeClr val="tx1"/>
                </a:solidFill>
              </a:rPr>
              <a:t>은 </a:t>
            </a:r>
            <a:r>
              <a:rPr lang="en-US" altLang="ko-KR" sz="1400" spc="0" dirty="0">
                <a:solidFill>
                  <a:schemeClr val="tx1"/>
                </a:solidFill>
              </a:rPr>
              <a:t>high</a:t>
            </a:r>
            <a:r>
              <a:rPr lang="ko-KR" altLang="en-US" sz="1400" spc="0" dirty="0">
                <a:solidFill>
                  <a:schemeClr val="tx1"/>
                </a:solidFill>
              </a:rPr>
              <a:t>인 구간의 길이로 구분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400" spc="0" dirty="0">
                <a:solidFill>
                  <a:schemeClr val="tx1"/>
                </a:solidFill>
              </a:rPr>
              <a:t>그리고 테스트를 해보면 </a:t>
            </a:r>
            <a:r>
              <a:rPr lang="en-US" altLang="ko-KR" sz="1400" spc="0" dirty="0">
                <a:solidFill>
                  <a:schemeClr val="tx1"/>
                </a:solidFill>
              </a:rPr>
              <a:t>Noise</a:t>
            </a:r>
            <a:r>
              <a:rPr lang="ko-KR" altLang="en-US" sz="1400" spc="0" dirty="0">
                <a:solidFill>
                  <a:schemeClr val="tx1"/>
                </a:solidFill>
              </a:rPr>
              <a:t>에 해당하는 아주 짧은 </a:t>
            </a:r>
            <a:r>
              <a:rPr lang="en-US" altLang="ko-KR" sz="1400" spc="0" dirty="0">
                <a:solidFill>
                  <a:schemeClr val="tx1"/>
                </a:solidFill>
              </a:rPr>
              <a:t>high </a:t>
            </a:r>
            <a:r>
              <a:rPr lang="ko-KR" altLang="en-US" sz="1400" spc="0" dirty="0">
                <a:solidFill>
                  <a:schemeClr val="tx1"/>
                </a:solidFill>
              </a:rPr>
              <a:t>구간도 있음</a:t>
            </a:r>
            <a:r>
              <a:rPr lang="en-US" altLang="ko-KR" sz="1400" spc="0" dirty="0">
                <a:solidFill>
                  <a:schemeClr val="tx1"/>
                </a:solidFill>
              </a:rPr>
              <a:t>. </a:t>
            </a:r>
            <a:r>
              <a:rPr lang="ko-KR" altLang="en-US" sz="1400" spc="0" dirty="0">
                <a:solidFill>
                  <a:schemeClr val="tx1"/>
                </a:solidFill>
              </a:rPr>
              <a:t>이를 걸러 주어야 함</a:t>
            </a:r>
            <a:r>
              <a:rPr lang="en-US" altLang="ko-KR" sz="14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400" spc="0" dirty="0">
                <a:solidFill>
                  <a:schemeClr val="tx1"/>
                </a:solidFill>
              </a:rPr>
              <a:t>빨간색 화살표 순간이 모두 </a:t>
            </a:r>
            <a:r>
              <a:rPr lang="en-US" altLang="ko-KR" sz="1400" spc="0" dirty="0">
                <a:solidFill>
                  <a:schemeClr val="tx1"/>
                </a:solidFill>
              </a:rPr>
              <a:t>EXTI </a:t>
            </a:r>
            <a:r>
              <a:rPr lang="ko-KR" altLang="en-US" sz="1400" spc="0" dirty="0">
                <a:solidFill>
                  <a:schemeClr val="tx1"/>
                </a:solidFill>
              </a:rPr>
              <a:t>인터럽트 발생하는 시점으로 지난 번 발생한 시간에서 현재 발생한 시간의 차를 계산하면 펄스의 폭을 계산할 수 있음</a:t>
            </a:r>
            <a:r>
              <a:rPr lang="en-US" altLang="ko-KR" sz="14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400" spc="0" dirty="0">
                <a:solidFill>
                  <a:schemeClr val="tx1"/>
                </a:solidFill>
              </a:rPr>
              <a:t>인터럽트 시점이 </a:t>
            </a:r>
            <a:r>
              <a:rPr lang="en-US" altLang="ko-KR" sz="1400" spc="0" dirty="0">
                <a:solidFill>
                  <a:schemeClr val="tx1"/>
                </a:solidFill>
              </a:rPr>
              <a:t>Rising</a:t>
            </a:r>
            <a:r>
              <a:rPr lang="ko-KR" altLang="en-US" sz="1400" spc="0" dirty="0">
                <a:solidFill>
                  <a:schemeClr val="tx1"/>
                </a:solidFill>
              </a:rPr>
              <a:t>인지 </a:t>
            </a:r>
            <a:r>
              <a:rPr lang="en-US" altLang="ko-KR" sz="1400" spc="0" dirty="0">
                <a:solidFill>
                  <a:schemeClr val="tx1"/>
                </a:solidFill>
              </a:rPr>
              <a:t>falling</a:t>
            </a:r>
            <a:r>
              <a:rPr lang="ko-KR" altLang="en-US" sz="1400" spc="0" dirty="0">
                <a:solidFill>
                  <a:schemeClr val="tx1"/>
                </a:solidFill>
              </a:rPr>
              <a:t>인지는 </a:t>
            </a:r>
            <a:r>
              <a:rPr lang="en-US" altLang="ko-KR" sz="1400" spc="0" dirty="0" err="1">
                <a:solidFill>
                  <a:schemeClr val="tx1"/>
                </a:solidFill>
              </a:rPr>
              <a:t>HAL_GPIO_ReadPin</a:t>
            </a:r>
            <a:r>
              <a:rPr lang="en-US" altLang="ko-KR" sz="1400" spc="0" dirty="0">
                <a:solidFill>
                  <a:schemeClr val="tx1"/>
                </a:solidFill>
              </a:rPr>
              <a:t>()</a:t>
            </a:r>
            <a:r>
              <a:rPr lang="ko-KR" altLang="en-US" sz="1400" spc="0" dirty="0">
                <a:solidFill>
                  <a:schemeClr val="tx1"/>
                </a:solidFill>
              </a:rPr>
              <a:t>으로</a:t>
            </a:r>
            <a:r>
              <a:rPr lang="en-US" altLang="ko-KR" sz="1400" spc="0" dirty="0">
                <a:solidFill>
                  <a:schemeClr val="tx1"/>
                </a:solidFill>
              </a:rPr>
              <a:t> </a:t>
            </a:r>
            <a:r>
              <a:rPr lang="ko-KR" altLang="en-US" sz="1400" spc="0" dirty="0">
                <a:solidFill>
                  <a:schemeClr val="tx1"/>
                </a:solidFill>
              </a:rPr>
              <a:t>알 수 있음</a:t>
            </a:r>
            <a:r>
              <a:rPr lang="en-US" altLang="ko-KR" sz="14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400" spc="0" dirty="0">
                <a:solidFill>
                  <a:schemeClr val="tx1"/>
                </a:solidFill>
              </a:rPr>
              <a:t>Rising</a:t>
            </a:r>
            <a:r>
              <a:rPr lang="ko-KR" altLang="en-US" sz="1400" spc="0" dirty="0">
                <a:solidFill>
                  <a:schemeClr val="tx1"/>
                </a:solidFill>
              </a:rPr>
              <a:t>때는 </a:t>
            </a:r>
            <a:r>
              <a:rPr lang="en-US" altLang="ko-KR" sz="1400" spc="0" dirty="0">
                <a:solidFill>
                  <a:schemeClr val="tx1"/>
                </a:solidFill>
              </a:rPr>
              <a:t>high</a:t>
            </a:r>
            <a:r>
              <a:rPr lang="ko-KR" altLang="en-US" sz="1400" spc="0" dirty="0">
                <a:solidFill>
                  <a:schemeClr val="tx1"/>
                </a:solidFill>
              </a:rPr>
              <a:t>레벨</a:t>
            </a:r>
            <a:r>
              <a:rPr lang="en-US" altLang="ko-KR" sz="1400" spc="0" dirty="0">
                <a:solidFill>
                  <a:schemeClr val="tx1"/>
                </a:solidFill>
              </a:rPr>
              <a:t>, Falling</a:t>
            </a:r>
            <a:r>
              <a:rPr lang="ko-KR" altLang="en-US" sz="1400" spc="0" dirty="0">
                <a:solidFill>
                  <a:schemeClr val="tx1"/>
                </a:solidFill>
              </a:rPr>
              <a:t>일 때는 </a:t>
            </a:r>
            <a:r>
              <a:rPr lang="en-US" altLang="ko-KR" sz="1400" spc="0" dirty="0">
                <a:solidFill>
                  <a:schemeClr val="tx1"/>
                </a:solidFill>
              </a:rPr>
              <a:t>low </a:t>
            </a:r>
            <a:r>
              <a:rPr lang="ko-KR" altLang="en-US" sz="1400" spc="0" dirty="0">
                <a:solidFill>
                  <a:schemeClr val="tx1"/>
                </a:solidFill>
              </a:rPr>
              <a:t>레벨</a:t>
            </a:r>
            <a:endParaRPr lang="en-US" altLang="ko-KR" sz="1400" spc="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8AB75C-C020-4B32-8087-7FD933142434}"/>
              </a:ext>
            </a:extLst>
          </p:cNvPr>
          <p:cNvSpPr txBox="1"/>
          <p:nvPr/>
        </p:nvSpPr>
        <p:spPr bwMode="auto">
          <a:xfrm>
            <a:off x="3335622" y="1968134"/>
            <a:ext cx="1738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Long click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947A35-2BDC-42FF-8CA3-79793035DCA1}"/>
              </a:ext>
            </a:extLst>
          </p:cNvPr>
          <p:cNvSpPr txBox="1"/>
          <p:nvPr/>
        </p:nvSpPr>
        <p:spPr bwMode="auto">
          <a:xfrm>
            <a:off x="3210527" y="3302056"/>
            <a:ext cx="1738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Double click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A82EDD-80EC-459C-A811-F497C5819B1B}"/>
              </a:ext>
            </a:extLst>
          </p:cNvPr>
          <p:cNvSpPr txBox="1"/>
          <p:nvPr/>
        </p:nvSpPr>
        <p:spPr bwMode="auto">
          <a:xfrm>
            <a:off x="3333264" y="4355065"/>
            <a:ext cx="1738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Normal click</a:t>
            </a:r>
            <a:endParaRPr lang="ko-KR" altLang="en-US" sz="1800" b="1" dirty="0">
              <a:latin typeface="+mn-ea"/>
              <a:ea typeface="+mn-ea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C37153D-2E5B-449E-B333-FABB4836DA57}"/>
              </a:ext>
            </a:extLst>
          </p:cNvPr>
          <p:cNvCxnSpPr/>
          <p:nvPr/>
        </p:nvCxnSpPr>
        <p:spPr>
          <a:xfrm flipV="1">
            <a:off x="3335622" y="1601848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7C4EDE7-3610-4EF5-9366-F8BABF5FC1A6}"/>
              </a:ext>
            </a:extLst>
          </p:cNvPr>
          <p:cNvCxnSpPr/>
          <p:nvPr/>
        </p:nvCxnSpPr>
        <p:spPr>
          <a:xfrm flipV="1">
            <a:off x="1858992" y="1601848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83BD6CA-EFF8-4ADE-B95B-82E08D61DA0E}"/>
              </a:ext>
            </a:extLst>
          </p:cNvPr>
          <p:cNvCxnSpPr/>
          <p:nvPr/>
        </p:nvCxnSpPr>
        <p:spPr>
          <a:xfrm flipV="1">
            <a:off x="1494761" y="2804519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5C4B3A-E50C-4CA3-B4C3-8893D404355E}"/>
              </a:ext>
            </a:extLst>
          </p:cNvPr>
          <p:cNvCxnSpPr/>
          <p:nvPr/>
        </p:nvCxnSpPr>
        <p:spPr>
          <a:xfrm flipV="1">
            <a:off x="2283141" y="2804519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112358-6E41-41BF-86EA-799B661BF6D2}"/>
              </a:ext>
            </a:extLst>
          </p:cNvPr>
          <p:cNvCxnSpPr/>
          <p:nvPr/>
        </p:nvCxnSpPr>
        <p:spPr>
          <a:xfrm flipV="1">
            <a:off x="3161112" y="2804519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8C08902-7444-4A57-9ADE-1E01F6B5F65E}"/>
              </a:ext>
            </a:extLst>
          </p:cNvPr>
          <p:cNvCxnSpPr/>
          <p:nvPr/>
        </p:nvCxnSpPr>
        <p:spPr>
          <a:xfrm flipV="1">
            <a:off x="3949492" y="2792483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1BD8114-9A15-4F1A-892F-14CFA6CF1CA4}"/>
              </a:ext>
            </a:extLst>
          </p:cNvPr>
          <p:cNvCxnSpPr/>
          <p:nvPr/>
        </p:nvCxnSpPr>
        <p:spPr>
          <a:xfrm flipV="1">
            <a:off x="1622522" y="4031945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1C9A99A-EEC4-407B-AEDE-DA33E33D009B}"/>
              </a:ext>
            </a:extLst>
          </p:cNvPr>
          <p:cNvCxnSpPr/>
          <p:nvPr/>
        </p:nvCxnSpPr>
        <p:spPr>
          <a:xfrm flipV="1">
            <a:off x="2410902" y="4031945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19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8E7AAD-CA74-4647-A620-B1677E11EFBF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DF0B1-CE59-4FC9-B9BE-9D077305CFF6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27AB7F11-1AE1-40B1-8CC8-D7709EB7FB70}"/>
              </a:ext>
            </a:extLst>
          </p:cNvPr>
          <p:cNvSpPr txBox="1">
            <a:spLocks/>
          </p:cNvSpPr>
          <p:nvPr/>
        </p:nvSpPr>
        <p:spPr>
          <a:xfrm>
            <a:off x="577406" y="1308735"/>
            <a:ext cx="253933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BC098D-513B-43DD-9143-781DBDE4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52C559-1B10-44E0-9ED6-8A79CC48CA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0CF31-72A4-4106-A91B-1633F9CD152C}"/>
              </a:ext>
            </a:extLst>
          </p:cNvPr>
          <p:cNvSpPr txBox="1"/>
          <p:nvPr/>
        </p:nvSpPr>
        <p:spPr bwMode="auto">
          <a:xfrm>
            <a:off x="493393" y="1954969"/>
            <a:ext cx="2681935" cy="20928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typedef struct{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int32_t time;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GPIO_PinState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level;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}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ClickInfoDef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ClickInfoDef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click[3];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LONG_CLICK_MIN 1500  //1.5sec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LONG_CLICK_MAX 5000  //5sec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DOUBLE_CLICK_MIN 40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DOUBLE_CLICK_MAX 120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A0C3E-C0C2-48EE-8AAB-41A50BBC9B83}"/>
              </a:ext>
            </a:extLst>
          </p:cNvPr>
          <p:cNvSpPr txBox="1"/>
          <p:nvPr/>
        </p:nvSpPr>
        <p:spPr bwMode="auto">
          <a:xfrm>
            <a:off x="3426851" y="896183"/>
            <a:ext cx="5490245" cy="42473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void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HAL_GPIO_EXTI_Callback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(uint16_t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GPIO_Pin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GPIO_PinState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pin;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int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GPIO_Pin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== GPIO_PIN_13)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HAL_GetTick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time_interval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-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last_time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last_time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pin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HAL_GPIO_ReadPin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(GPIOC,GPIO_PIN_13);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if(time_interval&lt;=2) // noise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printf("Noise %d,%d\r\n",pin,time_interval);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else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{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click[2].time = click[1].time;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click[2].level = click[1].level;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click[1].time = click[0].time;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click[1].level = click[0].level;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click[0].time = time_interval;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click[0].level = pin;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130A5-D107-4460-8C9B-E3B4EFCC2568}"/>
              </a:ext>
            </a:extLst>
          </p:cNvPr>
          <p:cNvSpPr txBox="1"/>
          <p:nvPr/>
        </p:nvSpPr>
        <p:spPr bwMode="auto">
          <a:xfrm>
            <a:off x="5868144" y="4108817"/>
            <a:ext cx="17281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펄스를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개까지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E8147-590E-4CA9-B0F5-F1CC6E05751D}"/>
              </a:ext>
            </a:extLst>
          </p:cNvPr>
          <p:cNvSpPr txBox="1"/>
          <p:nvPr/>
        </p:nvSpPr>
        <p:spPr bwMode="auto">
          <a:xfrm>
            <a:off x="1543602" y="192001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펄스의 길이와 핀의 레벨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39D6A-FB53-4F29-AE8B-D1CA412122A3}"/>
              </a:ext>
            </a:extLst>
          </p:cNvPr>
          <p:cNvSpPr txBox="1"/>
          <p:nvPr/>
        </p:nvSpPr>
        <p:spPr bwMode="auto">
          <a:xfrm>
            <a:off x="1796588" y="2649306"/>
            <a:ext cx="17281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개의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click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406208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ko-KR" altLang="en-US" sz="2000" spc="0" dirty="0" err="1">
                <a:solidFill>
                  <a:schemeClr val="tx1"/>
                </a:solidFill>
              </a:rPr>
              <a:t>회로기호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육각형 10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843928" y="1560954"/>
            <a:ext cx="3455492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아날로그 신호를 디지털로 변환</a:t>
            </a:r>
          </a:p>
        </p:txBody>
      </p:sp>
      <p:pic>
        <p:nvPicPr>
          <p:cNvPr id="12" name="Picture 4" descr="http://4.bp.blogspot.com/-EJsr2Aq5hzY/T0i9_SoO6AI/AAAAAAAAE4Q/Qm-3hkuipBQ/s1600/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80" y="1995686"/>
            <a:ext cx="3311788" cy="203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076948" y="1560954"/>
            <a:ext cx="3455492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ADC </a:t>
            </a: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전기기호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5B68F0-B0BA-40E2-AFA0-C71D980F20AD}"/>
              </a:ext>
            </a:extLst>
          </p:cNvPr>
          <p:cNvCxnSpPr/>
          <p:nvPr/>
        </p:nvCxnSpPr>
        <p:spPr>
          <a:xfrm>
            <a:off x="4688184" y="2147804"/>
            <a:ext cx="0" cy="17281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593289" y="2579852"/>
            <a:ext cx="2343782" cy="864096"/>
            <a:chOff x="5596353" y="3536324"/>
            <a:chExt cx="2343782" cy="864096"/>
          </a:xfrm>
        </p:grpSpPr>
        <p:cxnSp>
          <p:nvCxnSpPr>
            <p:cNvPr id="6" name="직선 연결선 5"/>
            <p:cNvCxnSpPr>
              <a:endCxn id="2" idx="3"/>
            </p:cNvCxnSpPr>
            <p:nvPr/>
          </p:nvCxnSpPr>
          <p:spPr>
            <a:xfrm>
              <a:off x="5596353" y="3968372"/>
              <a:ext cx="19978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오각형 1"/>
            <p:cNvSpPr/>
            <p:nvPr/>
          </p:nvSpPr>
          <p:spPr bwMode="auto">
            <a:xfrm flipH="1">
              <a:off x="5796136" y="3536324"/>
              <a:ext cx="1944216" cy="864096"/>
            </a:xfrm>
            <a:prstGeom prst="homePlate">
              <a:avLst/>
            </a:prstGeom>
            <a:solidFill>
              <a:srgbClr val="00B0F0">
                <a:alpha val="54902"/>
              </a:srgbClr>
            </a:solidFill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7DE972-1C9A-450B-A514-3CA826D05C11}"/>
                </a:ext>
              </a:extLst>
            </p:cNvPr>
            <p:cNvSpPr/>
            <p:nvPr/>
          </p:nvSpPr>
          <p:spPr>
            <a:xfrm>
              <a:off x="6199113" y="3736297"/>
              <a:ext cx="1151503" cy="45343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ADC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7DE972-1C9A-450B-A514-3CA826D05C11}"/>
                </a:ext>
              </a:extLst>
            </p:cNvPr>
            <p:cNvSpPr/>
            <p:nvPr/>
          </p:nvSpPr>
          <p:spPr>
            <a:xfrm>
              <a:off x="7133663" y="3806146"/>
              <a:ext cx="678698" cy="31373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OUT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7DE972-1C9A-450B-A514-3CA826D05C11}"/>
                </a:ext>
              </a:extLst>
            </p:cNvPr>
            <p:cNvSpPr/>
            <p:nvPr/>
          </p:nvSpPr>
          <p:spPr>
            <a:xfrm>
              <a:off x="5737368" y="3806146"/>
              <a:ext cx="678698" cy="31373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3" name="직선 연결선 32"/>
            <p:cNvCxnSpPr>
              <a:stCxn id="2" idx="1"/>
            </p:cNvCxnSpPr>
            <p:nvPr/>
          </p:nvCxnSpPr>
          <p:spPr>
            <a:xfrm>
              <a:off x="7740352" y="3968372"/>
              <a:ext cx="19978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자유형 47"/>
          <p:cNvSpPr/>
          <p:nvPr/>
        </p:nvSpPr>
        <p:spPr bwMode="auto">
          <a:xfrm>
            <a:off x="5319302" y="2931790"/>
            <a:ext cx="220134" cy="184376"/>
          </a:xfrm>
          <a:custGeom>
            <a:avLst/>
            <a:gdLst>
              <a:gd name="connsiteX0" fmla="*/ 0 w 220134"/>
              <a:gd name="connsiteY0" fmla="*/ 115624 h 184376"/>
              <a:gd name="connsiteX1" fmla="*/ 48684 w 220134"/>
              <a:gd name="connsiteY1" fmla="*/ 1324 h 184376"/>
              <a:gd name="connsiteX2" fmla="*/ 154517 w 220134"/>
              <a:gd name="connsiteY2" fmla="*/ 183358 h 184376"/>
              <a:gd name="connsiteX3" fmla="*/ 220134 w 220134"/>
              <a:gd name="connsiteY3" fmla="*/ 79641 h 184376"/>
              <a:gd name="connsiteX4" fmla="*/ 220134 w 220134"/>
              <a:gd name="connsiteY4" fmla="*/ 79641 h 18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34" h="184376">
                <a:moveTo>
                  <a:pt x="0" y="115624"/>
                </a:moveTo>
                <a:cubicBezTo>
                  <a:pt x="11465" y="52829"/>
                  <a:pt x="22931" y="-9965"/>
                  <a:pt x="48684" y="1324"/>
                </a:cubicBezTo>
                <a:cubicBezTo>
                  <a:pt x="74437" y="12613"/>
                  <a:pt x="125942" y="170305"/>
                  <a:pt x="154517" y="183358"/>
                </a:cubicBezTo>
                <a:cubicBezTo>
                  <a:pt x="183092" y="196411"/>
                  <a:pt x="220134" y="79641"/>
                  <a:pt x="220134" y="79641"/>
                </a:cubicBezTo>
                <a:lnTo>
                  <a:pt x="220134" y="79641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988114" y="2865126"/>
            <a:ext cx="528647" cy="161769"/>
            <a:chOff x="7988114" y="2865126"/>
            <a:chExt cx="528647" cy="161769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7988114" y="3026895"/>
              <a:ext cx="828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154737" y="3025645"/>
              <a:ext cx="90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8063186" y="2865126"/>
              <a:ext cx="0" cy="16176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158346" y="2865126"/>
              <a:ext cx="4802" cy="15885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8054663" y="2867131"/>
              <a:ext cx="112935" cy="189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235484" y="2865126"/>
              <a:ext cx="0" cy="16176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8330644" y="2865126"/>
              <a:ext cx="4802" cy="15885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8226961" y="2867131"/>
              <a:ext cx="112935" cy="189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8412349" y="2865126"/>
              <a:ext cx="0" cy="16176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8403826" y="2867131"/>
              <a:ext cx="112935" cy="189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330644" y="3025645"/>
              <a:ext cx="90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010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F6996-67E3-4CA1-9031-FE4CFE0AFFAE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B4017-3553-4BD5-84D8-77DA31D4D59B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7830F7-3249-4D27-AA4E-59065029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7C4DE-4501-4C50-A044-BE6F8C716D01}"/>
              </a:ext>
            </a:extLst>
          </p:cNvPr>
          <p:cNvSpPr txBox="1"/>
          <p:nvPr/>
        </p:nvSpPr>
        <p:spPr bwMode="auto">
          <a:xfrm>
            <a:off x="743268" y="1079377"/>
            <a:ext cx="7657464" cy="378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if( click[2].level ==GPIO_PIN_RESET &amp;&amp; click[1].level == GPIO_PIN_SET &amp;&amp;  click[0].level ==GPIO_PIN_RESET)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for(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=0;i&lt;3;i++)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if(click[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].time&gt;= DOUBLE_CLICK_MIN &amp;&amp; click[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].time &lt;= DOUBLE_CLICK_MAX)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  continue;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else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  break;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==3)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printf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("Double Click\r\n");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}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if(click[0].level == GPIO_PIN_RESET &amp;&amp; click[0].time &gt;=LONG_CLICK_MIN) // long click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printf("Long Key\r\n");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}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else if(click[0].level == GPIO_PIN_RESET &amp;&amp; click[0].time &lt; LONG_CLICK_MIN &amp;&amp; click[0].time &gt; DOUBLE_CLICK_MAX)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printf("Select Key, %d\r\n",click[0].time);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C9E91-6ED5-40EF-BC11-D3EEB660B513}"/>
              </a:ext>
            </a:extLst>
          </p:cNvPr>
          <p:cNvSpPr txBox="1"/>
          <p:nvPr/>
        </p:nvSpPr>
        <p:spPr bwMode="auto">
          <a:xfrm>
            <a:off x="2843808" y="1275606"/>
            <a:ext cx="49685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현재 펄스는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low,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지난번 펄스는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high,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그전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pulse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low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66803F-5E47-4F61-99E7-FD9EBC8FDAF5}"/>
              </a:ext>
            </a:extLst>
          </p:cNvPr>
          <p:cNvGrpSpPr/>
          <p:nvPr/>
        </p:nvGrpSpPr>
        <p:grpSpPr>
          <a:xfrm>
            <a:off x="5613412" y="2359961"/>
            <a:ext cx="2684624" cy="432048"/>
            <a:chOff x="862950" y="2985164"/>
            <a:chExt cx="3836752" cy="72365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2DA47A5-97C9-48FA-9B0D-EDD08AC95637}"/>
                </a:ext>
              </a:extLst>
            </p:cNvPr>
            <p:cNvGrpSpPr/>
            <p:nvPr/>
          </p:nvGrpSpPr>
          <p:grpSpPr>
            <a:xfrm>
              <a:off x="862950" y="2985164"/>
              <a:ext cx="2170401" cy="721012"/>
              <a:chOff x="899592" y="2211244"/>
              <a:chExt cx="2784044" cy="72101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2ABEC93-3581-454C-945E-A901C174C827}"/>
                  </a:ext>
                </a:extLst>
              </p:cNvPr>
              <p:cNvGrpSpPr/>
              <p:nvPr/>
            </p:nvGrpSpPr>
            <p:grpSpPr>
              <a:xfrm>
                <a:off x="1710036" y="2211244"/>
                <a:ext cx="1973600" cy="721012"/>
                <a:chOff x="1015418" y="2362925"/>
                <a:chExt cx="1198694" cy="617047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41FF84D-0228-4E47-8EFA-CD13245C3C69}"/>
                    </a:ext>
                  </a:extLst>
                </p:cNvPr>
                <p:cNvCxnSpPr/>
                <p:nvPr/>
              </p:nvCxnSpPr>
              <p:spPr>
                <a:xfrm flipV="1">
                  <a:off x="1015418" y="2367972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E926B8-2FC7-47E7-95CE-DE8601B98B6F}"/>
                    </a:ext>
                  </a:extLst>
                </p:cNvPr>
                <p:cNvCxnSpPr/>
                <p:nvPr/>
              </p:nvCxnSpPr>
              <p:spPr>
                <a:xfrm flipV="1">
                  <a:off x="1631077" y="2364797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4B3CD405-FAB4-4A30-A620-ACD714B53DBF}"/>
                    </a:ext>
                  </a:extLst>
                </p:cNvPr>
                <p:cNvCxnSpPr/>
                <p:nvPr/>
              </p:nvCxnSpPr>
              <p:spPr>
                <a:xfrm flipH="1" flipV="1">
                  <a:off x="1017634" y="2362925"/>
                  <a:ext cx="6120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5CEA6350-520D-42ED-9FF0-280ACCDEA0BF}"/>
                    </a:ext>
                  </a:extLst>
                </p:cNvPr>
                <p:cNvCxnSpPr/>
                <p:nvPr/>
              </p:nvCxnSpPr>
              <p:spPr>
                <a:xfrm>
                  <a:off x="1630912" y="2977565"/>
                  <a:ext cx="5832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715E143-00FA-448A-A93F-4F4713515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2928546"/>
                <a:ext cx="810444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E30793A-41F4-45FB-9EDA-0BDCEB0BDDD2}"/>
                </a:ext>
              </a:extLst>
            </p:cNvPr>
            <p:cNvGrpSpPr/>
            <p:nvPr/>
          </p:nvGrpSpPr>
          <p:grpSpPr>
            <a:xfrm>
              <a:off x="2529301" y="2987804"/>
              <a:ext cx="2170401" cy="721012"/>
              <a:chOff x="899592" y="2211244"/>
              <a:chExt cx="2784044" cy="72101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4F1CA8-9CBC-4087-A88E-A5BCC25ADAB4}"/>
                  </a:ext>
                </a:extLst>
              </p:cNvPr>
              <p:cNvGrpSpPr/>
              <p:nvPr/>
            </p:nvGrpSpPr>
            <p:grpSpPr>
              <a:xfrm>
                <a:off x="1710036" y="2211244"/>
                <a:ext cx="1973600" cy="721012"/>
                <a:chOff x="1015418" y="2362925"/>
                <a:chExt cx="1198694" cy="617047"/>
              </a:xfrm>
            </p:grpSpPr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E3E76194-8BAB-48D6-9DE1-39B2C4BA06F8}"/>
                    </a:ext>
                  </a:extLst>
                </p:cNvPr>
                <p:cNvCxnSpPr/>
                <p:nvPr/>
              </p:nvCxnSpPr>
              <p:spPr>
                <a:xfrm flipV="1">
                  <a:off x="1015418" y="2367972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AC7E727-85BA-483F-8E5C-11CFE7EDCB6A}"/>
                    </a:ext>
                  </a:extLst>
                </p:cNvPr>
                <p:cNvCxnSpPr/>
                <p:nvPr/>
              </p:nvCxnSpPr>
              <p:spPr>
                <a:xfrm flipV="1">
                  <a:off x="1631077" y="2364797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342D3EF8-840D-4487-AF35-CA99D7CE3BE0}"/>
                    </a:ext>
                  </a:extLst>
                </p:cNvPr>
                <p:cNvCxnSpPr/>
                <p:nvPr/>
              </p:nvCxnSpPr>
              <p:spPr>
                <a:xfrm flipH="1" flipV="1">
                  <a:off x="1017634" y="2362925"/>
                  <a:ext cx="6120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E00AA1B-08C1-47A9-B796-A0ECCE86E72E}"/>
                    </a:ext>
                  </a:extLst>
                </p:cNvPr>
                <p:cNvCxnSpPr/>
                <p:nvPr/>
              </p:nvCxnSpPr>
              <p:spPr>
                <a:xfrm>
                  <a:off x="1630912" y="2977565"/>
                  <a:ext cx="5832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8524AE0-2EDA-4330-BB9C-12BD8C7BC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2928546"/>
                <a:ext cx="810444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8C369B-17B1-48C8-AC71-BC2077DC5A82}"/>
              </a:ext>
            </a:extLst>
          </p:cNvPr>
          <p:cNvCxnSpPr/>
          <p:nvPr/>
        </p:nvCxnSpPr>
        <p:spPr>
          <a:xfrm flipV="1">
            <a:off x="6621524" y="2145907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4E5DE9-7C38-4B66-B4F7-24A4C109D170}"/>
              </a:ext>
            </a:extLst>
          </p:cNvPr>
          <p:cNvCxnSpPr/>
          <p:nvPr/>
        </p:nvCxnSpPr>
        <p:spPr>
          <a:xfrm flipV="1">
            <a:off x="7221465" y="2105174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F1934A-398D-47B3-BC56-32F922C5814D}"/>
              </a:ext>
            </a:extLst>
          </p:cNvPr>
          <p:cNvCxnSpPr/>
          <p:nvPr/>
        </p:nvCxnSpPr>
        <p:spPr>
          <a:xfrm flipV="1">
            <a:off x="7769001" y="2115344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7F4AB5-50F6-4B45-8A11-C8431C7AEC91}"/>
              </a:ext>
            </a:extLst>
          </p:cNvPr>
          <p:cNvSpPr txBox="1"/>
          <p:nvPr/>
        </p:nvSpPr>
        <p:spPr bwMode="auto">
          <a:xfrm>
            <a:off x="1893317" y="1892402"/>
            <a:ext cx="33987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Double click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에 해당하는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pulse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폭을 유지하면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0D7F47-509B-474F-B210-C65D19453DDA}"/>
              </a:ext>
            </a:extLst>
          </p:cNvPr>
          <p:cNvSpPr txBox="1"/>
          <p:nvPr/>
        </p:nvSpPr>
        <p:spPr bwMode="auto">
          <a:xfrm>
            <a:off x="1547664" y="2761919"/>
            <a:ext cx="33987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개의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pulse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모두 위의 조건을 만족하면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207C8-EECF-49AA-A5E9-5924EFBE2B8E}"/>
              </a:ext>
            </a:extLst>
          </p:cNvPr>
          <p:cNvSpPr txBox="1"/>
          <p:nvPr/>
        </p:nvSpPr>
        <p:spPr bwMode="auto">
          <a:xfrm>
            <a:off x="2971111" y="3713443"/>
            <a:ext cx="42879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Button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을 누르다가 떼는 순간의 레벨이므로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Low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8C47A6-B13D-4A49-9D65-B4737EA24667}"/>
              </a:ext>
            </a:extLst>
          </p:cNvPr>
          <p:cNvCxnSpPr/>
          <p:nvPr/>
        </p:nvCxnSpPr>
        <p:spPr>
          <a:xfrm flipV="1">
            <a:off x="6054704" y="2145906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CAC129-794D-4E1F-84C4-24B78F6E06B3}"/>
              </a:ext>
            </a:extLst>
          </p:cNvPr>
          <p:cNvCxnSpPr>
            <a:cxnSpLocks/>
          </p:cNvCxnSpPr>
          <p:nvPr/>
        </p:nvCxnSpPr>
        <p:spPr>
          <a:xfrm>
            <a:off x="6031073" y="2920956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F98003-7E3A-4474-9B96-2AA8ED42CA10}"/>
              </a:ext>
            </a:extLst>
          </p:cNvPr>
          <p:cNvCxnSpPr>
            <a:cxnSpLocks/>
          </p:cNvCxnSpPr>
          <p:nvPr/>
        </p:nvCxnSpPr>
        <p:spPr>
          <a:xfrm>
            <a:off x="6645401" y="2922909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9DFA30-8689-4F07-8FB2-370103017EFD}"/>
              </a:ext>
            </a:extLst>
          </p:cNvPr>
          <p:cNvCxnSpPr>
            <a:cxnSpLocks/>
          </p:cNvCxnSpPr>
          <p:nvPr/>
        </p:nvCxnSpPr>
        <p:spPr>
          <a:xfrm>
            <a:off x="7221465" y="2920956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38E8AB-635B-4D23-9647-1019DF240C68}"/>
              </a:ext>
            </a:extLst>
          </p:cNvPr>
          <p:cNvSpPr txBox="1"/>
          <p:nvPr/>
        </p:nvSpPr>
        <p:spPr bwMode="auto">
          <a:xfrm>
            <a:off x="5917274" y="2954303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click[2].time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F711F2-4E0C-4937-B99D-2514F6067DF3}"/>
              </a:ext>
            </a:extLst>
          </p:cNvPr>
          <p:cNvSpPr txBox="1"/>
          <p:nvPr/>
        </p:nvSpPr>
        <p:spPr bwMode="auto">
          <a:xfrm>
            <a:off x="6569369" y="2940380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click[1].time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D31989-3D8F-47E0-A878-97763F8EE2D3}"/>
              </a:ext>
            </a:extLst>
          </p:cNvPr>
          <p:cNvSpPr txBox="1"/>
          <p:nvPr/>
        </p:nvSpPr>
        <p:spPr bwMode="auto">
          <a:xfrm>
            <a:off x="7210106" y="2933022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click[0].time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8B8674-6415-4B25-8CAA-3094F6B56840}"/>
              </a:ext>
            </a:extLst>
          </p:cNvPr>
          <p:cNvSpPr txBox="1"/>
          <p:nvPr/>
        </p:nvSpPr>
        <p:spPr bwMode="auto">
          <a:xfrm>
            <a:off x="7498279" y="1902433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click[0].level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FD8B3-C121-45D2-8CB5-5E27401C49BD}"/>
              </a:ext>
            </a:extLst>
          </p:cNvPr>
          <p:cNvSpPr txBox="1"/>
          <p:nvPr/>
        </p:nvSpPr>
        <p:spPr bwMode="auto">
          <a:xfrm>
            <a:off x="6854894" y="1909395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click[1].level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64122E-DF2E-4683-9467-14F14D4B6524}"/>
              </a:ext>
            </a:extLst>
          </p:cNvPr>
          <p:cNvSpPr txBox="1"/>
          <p:nvPr/>
        </p:nvSpPr>
        <p:spPr bwMode="auto">
          <a:xfrm>
            <a:off x="6169198" y="1979786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click[2].level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829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89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특징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3</a:t>
            </a:r>
            <a:r>
              <a:rPr lang="ko-KR" altLang="en-US" sz="1800" spc="0" dirty="0">
                <a:solidFill>
                  <a:schemeClr val="tx1"/>
                </a:solidFill>
              </a:rPr>
              <a:t>개의 </a:t>
            </a:r>
            <a:r>
              <a:rPr lang="en-US" altLang="ko-KR" sz="1800" spc="0" dirty="0">
                <a:solidFill>
                  <a:schemeClr val="tx1"/>
                </a:solidFill>
              </a:rPr>
              <a:t>ADC </a:t>
            </a:r>
            <a:r>
              <a:rPr lang="ko-KR" altLang="en-US" sz="1800" spc="0" dirty="0">
                <a:solidFill>
                  <a:schemeClr val="tx1"/>
                </a:solidFill>
              </a:rPr>
              <a:t>컨트롤러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각각 최대 </a:t>
            </a:r>
            <a:r>
              <a:rPr lang="en-US" altLang="ko-KR" sz="1800" spc="0" dirty="0">
                <a:solidFill>
                  <a:schemeClr val="tx1"/>
                </a:solidFill>
              </a:rPr>
              <a:t>12</a:t>
            </a:r>
            <a:r>
              <a:rPr lang="ko-KR" altLang="en-US" sz="1800" spc="0" dirty="0">
                <a:solidFill>
                  <a:schemeClr val="tx1"/>
                </a:solidFill>
              </a:rPr>
              <a:t>비트의 해상도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12</a:t>
            </a:r>
            <a:r>
              <a:rPr lang="ko-KR" altLang="en-US" sz="1800" spc="0" dirty="0">
                <a:solidFill>
                  <a:schemeClr val="tx1"/>
                </a:solidFill>
              </a:rPr>
              <a:t>비트는 </a:t>
            </a:r>
            <a:r>
              <a:rPr lang="en-US" altLang="ko-KR" sz="1800" spc="0" dirty="0">
                <a:solidFill>
                  <a:schemeClr val="tx1"/>
                </a:solidFill>
              </a:rPr>
              <a:t>2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12</a:t>
            </a:r>
            <a:r>
              <a:rPr lang="ko-KR" altLang="en-US" sz="1800" spc="0" dirty="0">
                <a:solidFill>
                  <a:schemeClr val="tx1"/>
                </a:solidFill>
              </a:rPr>
              <a:t>승이므로 </a:t>
            </a:r>
            <a:r>
              <a:rPr lang="en-US" altLang="ko-KR" sz="1800" spc="0" dirty="0">
                <a:solidFill>
                  <a:schemeClr val="tx1"/>
                </a:solidFill>
              </a:rPr>
              <a:t>0~4095</a:t>
            </a:r>
            <a:r>
              <a:rPr lang="ko-KR" altLang="en-US" sz="1800" spc="0" dirty="0">
                <a:solidFill>
                  <a:schemeClr val="tx1"/>
                </a:solidFill>
              </a:rPr>
              <a:t>까지의 범위로 디지털 값을 얻음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최대 </a:t>
            </a:r>
            <a:r>
              <a:rPr lang="en-US" altLang="ko-KR" sz="1800" spc="0" dirty="0">
                <a:solidFill>
                  <a:schemeClr val="tx1"/>
                </a:solidFill>
              </a:rPr>
              <a:t>24</a:t>
            </a:r>
            <a:r>
              <a:rPr lang="ko-KR" altLang="en-US" sz="1800" spc="0" dirty="0">
                <a:solidFill>
                  <a:schemeClr val="tx1"/>
                </a:solidFill>
              </a:rPr>
              <a:t>개의 채널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동시에 아날로그 신호를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처리할 수 있다는 의미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처리속도는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7.2MSPS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MSPS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Mega Sampling Per Second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이며 초당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7.2mega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속도로 샘플링 가능</a:t>
            </a:r>
          </a:p>
        </p:txBody>
      </p:sp>
    </p:spTree>
    <p:extLst>
      <p:ext uri="{BB962C8B-B14F-4D97-AF65-F5344CB8AC3E}">
        <p14:creationId xmlns:p14="http://schemas.microsoft.com/office/powerpoint/2010/main" val="203334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 </a:t>
            </a:r>
            <a:r>
              <a:rPr lang="ko-KR" altLang="en-US" sz="2000" spc="0" dirty="0">
                <a:solidFill>
                  <a:schemeClr val="tx1"/>
                </a:solidFill>
              </a:rPr>
              <a:t>특징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771800" y="1557338"/>
            <a:ext cx="3998005" cy="3037078"/>
            <a:chOff x="2878250" y="1557338"/>
            <a:chExt cx="3998005" cy="303707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C39C5-6CAB-453E-B41B-8301035CE355}"/>
                </a:ext>
              </a:extLst>
            </p:cNvPr>
            <p:cNvSpPr/>
            <p:nvPr/>
          </p:nvSpPr>
          <p:spPr bwMode="auto">
            <a:xfrm>
              <a:off x="2878250" y="1557338"/>
              <a:ext cx="3998005" cy="3037078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STM32F429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ADC 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 특징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2484" y="1623103"/>
              <a:ext cx="3869536" cy="267683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D27DE9-FA3A-4117-9F18-4B0267368B06}"/>
              </a:ext>
            </a:extLst>
          </p:cNvPr>
          <p:cNvSpPr txBox="1"/>
          <p:nvPr/>
        </p:nvSpPr>
        <p:spPr bwMode="auto">
          <a:xfrm>
            <a:off x="6588224" y="4689191"/>
            <a:ext cx="2555776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 rtlCol="0" anchor="t">
            <a:noAutofit/>
          </a:bodyPr>
          <a:lstStyle/>
          <a:p>
            <a:pPr algn="l"/>
            <a:r>
              <a:rPr lang="ko-KR" altLang="en-US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STM32F429 reference manual</a:t>
            </a:r>
          </a:p>
        </p:txBody>
      </p:sp>
    </p:spTree>
    <p:extLst>
      <p:ext uri="{BB962C8B-B14F-4D97-AF65-F5344CB8AC3E}">
        <p14:creationId xmlns:p14="http://schemas.microsoft.com/office/powerpoint/2010/main" val="360832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의 블록도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27DE9-FA3A-4117-9F18-4B0267368B06}"/>
              </a:ext>
            </a:extLst>
          </p:cNvPr>
          <p:cNvSpPr txBox="1"/>
          <p:nvPr/>
        </p:nvSpPr>
        <p:spPr bwMode="auto">
          <a:xfrm>
            <a:off x="6588224" y="4689191"/>
            <a:ext cx="2555776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 rtlCol="0" anchor="t">
            <a:noAutofit/>
          </a:bodyPr>
          <a:lstStyle/>
          <a:p>
            <a:pPr algn="l"/>
            <a:r>
              <a:rPr lang="ko-KR" altLang="en-US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STM32F429 reference manual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B8E7B8-F326-4362-8C2D-7B4C00304EAF}"/>
              </a:ext>
            </a:extLst>
          </p:cNvPr>
          <p:cNvSpPr/>
          <p:nvPr/>
        </p:nvSpPr>
        <p:spPr bwMode="auto">
          <a:xfrm>
            <a:off x="3346087" y="1563688"/>
            <a:ext cx="2734517" cy="338455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65000"/>
              </a:schemeClr>
            </a:bgClr>
          </a:patt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/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3918" t="3402" r="2465" b="900"/>
          <a:stretch/>
        </p:blipFill>
        <p:spPr>
          <a:xfrm>
            <a:off x="3419872" y="1632563"/>
            <a:ext cx="2586947" cy="324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34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8E7B8-F326-4362-8C2D-7B4C00304EAF}"/>
              </a:ext>
            </a:extLst>
          </p:cNvPr>
          <p:cNvSpPr/>
          <p:nvPr/>
        </p:nvSpPr>
        <p:spPr bwMode="auto">
          <a:xfrm>
            <a:off x="547985" y="1564347"/>
            <a:ext cx="4960640" cy="3380545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65000"/>
              </a:schemeClr>
            </a:bgClr>
          </a:patt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/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28396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ADC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ADC</a:t>
            </a:r>
            <a:r>
              <a:rPr lang="ko-KR" altLang="en-US" sz="2000" spc="0" dirty="0">
                <a:solidFill>
                  <a:schemeClr val="tx1"/>
                </a:solidFill>
              </a:rPr>
              <a:t>의 블록도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918" t="3402" r="2465" b="35360"/>
          <a:stretch/>
        </p:blipFill>
        <p:spPr>
          <a:xfrm>
            <a:off x="631189" y="1636149"/>
            <a:ext cx="4794232" cy="3236941"/>
          </a:xfrm>
          <a:prstGeom prst="rect">
            <a:avLst/>
          </a:prstGeom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5EB8A9-EFAA-41D2-B649-49B2082F8A0B}"/>
              </a:ext>
            </a:extLst>
          </p:cNvPr>
          <p:cNvSpPr/>
          <p:nvPr/>
        </p:nvSpPr>
        <p:spPr bwMode="auto">
          <a:xfrm>
            <a:off x="913946" y="3016200"/>
            <a:ext cx="489701" cy="347638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 w="38100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826465BE-123B-4352-A56C-19EA5BF05BAA}"/>
              </a:ext>
            </a:extLst>
          </p:cNvPr>
          <p:cNvSpPr/>
          <p:nvPr/>
        </p:nvSpPr>
        <p:spPr bwMode="auto">
          <a:xfrm rot="5400000">
            <a:off x="6158294" y="1734614"/>
            <a:ext cx="2104078" cy="3040013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648000" rtlCol="0" anchor="t"/>
          <a:lstStyle/>
          <a:p>
            <a:pPr marL="342900" lvl="2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1600" b="1" baseline="-25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REF+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1600" b="1" baseline="-25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REF-</a:t>
            </a: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</a:t>
            </a:r>
            <a:br>
              <a:rPr kumimoji="0"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 전압을 입력 받음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0970EC74-3390-4F90-A308-220D22ACB4CB}"/>
              </a:ext>
            </a:extLst>
          </p:cNvPr>
          <p:cNvSpPr/>
          <p:nvPr/>
        </p:nvSpPr>
        <p:spPr bwMode="auto">
          <a:xfrm>
            <a:off x="5690055" y="2202579"/>
            <a:ext cx="3038991" cy="519051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latinLnBrk="0">
              <a:buClr>
                <a:prstClr val="black">
                  <a:lumMod val="75000"/>
                  <a:lumOff val="25000"/>
                </a:prstClr>
              </a:buClr>
            </a:pPr>
            <a:r>
              <a:rPr kumimoji="0"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1800" b="1" baseline="-25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REF+</a:t>
            </a:r>
            <a:r>
              <a:rPr kumimoji="0"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kumimoji="0"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en-US" altLang="ko-KR" sz="1800" b="1" baseline="-25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REF-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0C4BB4-71FC-4506-BB24-C6030DCEACED}"/>
              </a:ext>
            </a:extLst>
          </p:cNvPr>
          <p:cNvSpPr/>
          <p:nvPr/>
        </p:nvSpPr>
        <p:spPr bwMode="auto">
          <a:xfrm>
            <a:off x="5790314" y="3442563"/>
            <a:ext cx="2840039" cy="707678"/>
          </a:xfrm>
          <a:prstGeom prst="rect">
            <a:avLst/>
          </a:prstGeom>
          <a:solidFill>
            <a:srgbClr val="E48E1C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72000" rIns="0" bIns="0" rtlCol="0" anchor="t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600" b="1" u="sng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 전압</a:t>
            </a:r>
            <a:br>
              <a:rPr lang="en-US" altLang="ko-KR" sz="1600" b="1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500" b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아날로그 신호의 음과 양의 최대 범위</a:t>
            </a:r>
          </a:p>
        </p:txBody>
      </p:sp>
    </p:spTree>
    <p:extLst>
      <p:ext uri="{BB962C8B-B14F-4D97-AF65-F5344CB8AC3E}">
        <p14:creationId xmlns:p14="http://schemas.microsoft.com/office/powerpoint/2010/main" val="4259951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65972</TotalTime>
  <Words>2806</Words>
  <Application>Microsoft Office PowerPoint</Application>
  <PresentationFormat>화면 슬라이드 쇼(16:9)</PresentationFormat>
  <Paragraphs>443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64" baseType="lpstr">
      <vt:lpstr>나눔고딕</vt:lpstr>
      <vt:lpstr>나눔바른고딕</vt:lpstr>
      <vt:lpstr>나눔스퀘어 Bold</vt:lpstr>
      <vt:lpstr>나눔스퀘어 ExtraBold</vt:lpstr>
      <vt:lpstr>돋움</vt:lpstr>
      <vt:lpstr>맑은 고딕</vt:lpstr>
      <vt:lpstr>Arial</vt:lpstr>
      <vt:lpstr>Calibri</vt:lpstr>
      <vt:lpstr>Cambria</vt:lpstr>
      <vt:lpstr>Cambria Math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5668</cp:revision>
  <cp:lastPrinted>2015-05-26T08:39:57Z</cp:lastPrinted>
  <dcterms:created xsi:type="dcterms:W3CDTF">2004-07-08T01:15:15Z</dcterms:created>
  <dcterms:modified xsi:type="dcterms:W3CDTF">2021-01-04T00:51:12Z</dcterms:modified>
</cp:coreProperties>
</file>