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5058" r:id="rId2"/>
  </p:sldMasterIdLst>
  <p:notesMasterIdLst>
    <p:notesMasterId r:id="rId27"/>
  </p:notesMasterIdLst>
  <p:handoutMasterIdLst>
    <p:handoutMasterId r:id="rId28"/>
  </p:handoutMasterIdLst>
  <p:sldIdLst>
    <p:sldId id="1635" r:id="rId3"/>
    <p:sldId id="1638" r:id="rId4"/>
    <p:sldId id="1581" r:id="rId5"/>
    <p:sldId id="1618" r:id="rId6"/>
    <p:sldId id="1612" r:id="rId7"/>
    <p:sldId id="1619" r:id="rId8"/>
    <p:sldId id="1613" r:id="rId9"/>
    <p:sldId id="1620" r:id="rId10"/>
    <p:sldId id="1621" r:id="rId11"/>
    <p:sldId id="1622" r:id="rId12"/>
    <p:sldId id="1623" r:id="rId13"/>
    <p:sldId id="1624" r:id="rId14"/>
    <p:sldId id="1625" r:id="rId15"/>
    <p:sldId id="1610" r:id="rId16"/>
    <p:sldId id="1614" r:id="rId17"/>
    <p:sldId id="1630" r:id="rId18"/>
    <p:sldId id="1615" r:id="rId19"/>
    <p:sldId id="1631" r:id="rId20"/>
    <p:sldId id="1632" r:id="rId21"/>
    <p:sldId id="1633" r:id="rId22"/>
    <p:sldId id="1616" r:id="rId23"/>
    <p:sldId id="1611" r:id="rId24"/>
    <p:sldId id="1639" r:id="rId25"/>
    <p:sldId id="1637" r:id="rId26"/>
  </p:sldIdLst>
  <p:sldSz cx="9144000" cy="5143500" type="screen16x9"/>
  <p:notesSz cx="6735763" cy="9866313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389582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779163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168745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558326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1947908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337489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2727071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116652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07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E1C"/>
    <a:srgbClr val="00CC99"/>
    <a:srgbClr val="00B0F0"/>
    <a:srgbClr val="EE70A3"/>
    <a:srgbClr val="667CEC"/>
    <a:srgbClr val="4BACC6"/>
    <a:srgbClr val="00BEED"/>
    <a:srgbClr val="000000"/>
    <a:srgbClr val="F2F2F2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89" autoAdjust="0"/>
    <p:restoredTop sz="93955" autoAdjust="0"/>
  </p:normalViewPr>
  <p:slideViewPr>
    <p:cSldViewPr>
      <p:cViewPr varScale="1">
        <p:scale>
          <a:sx n="148" d="100"/>
          <a:sy n="148" d="100"/>
        </p:scale>
        <p:origin x="132" y="156"/>
      </p:cViewPr>
      <p:guideLst/>
    </p:cSldViewPr>
  </p:slideViewPr>
  <p:outlineViewPr>
    <p:cViewPr>
      <p:scale>
        <a:sx n="33" d="100"/>
        <a:sy n="33" d="100"/>
      </p:scale>
      <p:origin x="36" y="148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954" y="-96"/>
      </p:cViewPr>
      <p:guideLst>
        <p:guide orient="horz" pos="3130"/>
        <p:guide pos="2144"/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>
              <a:defRPr/>
            </a:pPr>
            <a:fld id="{995E349A-2F5C-4CD5-9D55-29F99897CE80}" type="datetimeFigureOut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2021-01-04-Monday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>
              <a:defRPr/>
            </a:pPr>
            <a:fld id="{EE633E7D-3427-42F4-A51F-CFCCA527B5A1}" type="slidenum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9651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142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" y="741363"/>
            <a:ext cx="6572250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91" y="4684963"/>
            <a:ext cx="5387982" cy="444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142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6879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38958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77916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168745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5583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1947908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출처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en-US" altLang="ko-KR" dirty="0"/>
              <a:t>https://en.wikipedia.org/wiki/I%C2%B2C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611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출처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en-US" altLang="ko-KR" dirty="0"/>
              <a:t>https://en.wikipedia.org/wiki/I%C2%B2C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911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8987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4119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693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8E1EFF-9AE5-4EE5-9371-4661CE78F84F}"/>
              </a:ext>
            </a:extLst>
          </p:cNvPr>
          <p:cNvGrpSpPr/>
          <p:nvPr userDrawn="1"/>
        </p:nvGrpSpPr>
        <p:grpSpPr>
          <a:xfrm>
            <a:off x="1328458" y="1532036"/>
            <a:ext cx="3243542" cy="1284408"/>
            <a:chOff x="1328458" y="1532036"/>
            <a:chExt cx="3243542" cy="1284408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AAEEBEB-472F-49AD-AA46-50E23617C169}"/>
                </a:ext>
              </a:extLst>
            </p:cNvPr>
            <p:cNvSpPr/>
            <p:nvPr userDrawn="1"/>
          </p:nvSpPr>
          <p:spPr bwMode="auto">
            <a:xfrm>
              <a:off x="1328458" y="1532036"/>
              <a:ext cx="3243542" cy="6422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F63EC79-CF71-4090-ADF6-ADE97EE3DB0F}"/>
                </a:ext>
              </a:extLst>
            </p:cNvPr>
            <p:cNvSpPr/>
            <p:nvPr userDrawn="1"/>
          </p:nvSpPr>
          <p:spPr bwMode="auto">
            <a:xfrm>
              <a:off x="1328458" y="2174240"/>
              <a:ext cx="1803382" cy="6422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60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28A975-929F-4F31-92DA-E6F4B32598EE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0" y="2788"/>
            <a:ext cx="9144000" cy="5140711"/>
            <a:chOff x="0" y="2788"/>
            <a:chExt cx="9144000" cy="5140711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788"/>
              <a:ext cx="9144000" cy="514071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2195736" y="699542"/>
              <a:ext cx="6408712" cy="1800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2195736" y="2921520"/>
              <a:ext cx="3744416" cy="1306414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970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614">
          <p15:clr>
            <a:srgbClr val="FBAE40"/>
          </p15:clr>
        </p15:guide>
        <p15:guide id="5" pos="158">
          <p15:clr>
            <a:srgbClr val="FBAE40"/>
          </p15:clr>
        </p15:guide>
        <p15:guide id="9" orient="horz" pos="123">
          <p15:clr>
            <a:srgbClr val="FBAE40"/>
          </p15:clr>
        </p15:guide>
        <p15:guide id="11" pos="5602">
          <p15:clr>
            <a:srgbClr val="FBAE40"/>
          </p15:clr>
        </p15:guide>
        <p15:guide id="12" orient="horz" pos="3117">
          <p15:clr>
            <a:srgbClr val="FBAE40"/>
          </p15:clr>
        </p15:guide>
        <p15:guide id="13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107504" y="915566"/>
              <a:ext cx="4608512" cy="15841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107504" y="2283718"/>
              <a:ext cx="2520280" cy="108012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763960" y="15000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</a:p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507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"/>
            <a:ext cx="9144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1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0" userDrawn="1">
          <p15:clr>
            <a:srgbClr val="FBAE40"/>
          </p15:clr>
        </p15:guide>
        <p15:guide id="2" orient="horz" pos="2074" userDrawn="1">
          <p15:clr>
            <a:srgbClr val="FBAE40"/>
          </p15:clr>
        </p15:guide>
        <p15:guide id="5" pos="158" userDrawn="1">
          <p15:clr>
            <a:srgbClr val="FBAE40"/>
          </p15:clr>
        </p15:guide>
        <p15:guide id="6" pos="249" userDrawn="1">
          <p15:clr>
            <a:srgbClr val="FBAE40"/>
          </p15:clr>
        </p15:guide>
        <p15:guide id="7" pos="340" userDrawn="1">
          <p15:clr>
            <a:srgbClr val="FBAE40"/>
          </p15:clr>
        </p15:guide>
        <p15:guide id="8" orient="horz" pos="720" userDrawn="1">
          <p15:clr>
            <a:srgbClr val="FBAE40"/>
          </p15:clr>
        </p15:guide>
        <p15:guide id="9" orient="horz" pos="413" userDrawn="1">
          <p15:clr>
            <a:srgbClr val="FBAE40"/>
          </p15:clr>
        </p15:guide>
        <p15:guide id="10" orient="horz" pos="981" userDrawn="1">
          <p15:clr>
            <a:srgbClr val="FBAE40"/>
          </p15:clr>
        </p15:guide>
        <p15:guide id="11" pos="5602" userDrawn="1">
          <p15:clr>
            <a:srgbClr val="FBAE40"/>
          </p15:clr>
        </p15:guide>
        <p15:guide id="12" orient="horz" pos="3117" userDrawn="1">
          <p15:clr>
            <a:srgbClr val="FBAE40"/>
          </p15:clr>
        </p15:guide>
        <p15:guide id="13" pos="2294" userDrawn="1">
          <p15:clr>
            <a:srgbClr val="FBAE40"/>
          </p15:clr>
        </p15:guide>
        <p15:guide id="14" pos="357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62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614" userDrawn="1">
          <p15:clr>
            <a:srgbClr val="FBAE40"/>
          </p15:clr>
        </p15:guide>
        <p15:guide id="5" pos="158">
          <p15:clr>
            <a:srgbClr val="FBAE40"/>
          </p15:clr>
        </p15:guide>
        <p15:guide id="9" orient="horz" pos="123" userDrawn="1">
          <p15:clr>
            <a:srgbClr val="FBAE40"/>
          </p15:clr>
        </p15:guide>
        <p15:guide id="11" pos="5602">
          <p15:clr>
            <a:srgbClr val="FBAE40"/>
          </p15:clr>
        </p15:guide>
        <p15:guide id="12" orient="horz" pos="3117">
          <p15:clr>
            <a:srgbClr val="FBAE40"/>
          </p15:clr>
        </p15:guide>
        <p15:guide id="13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63EC79-CF71-4090-ADF6-ADE97EE3DB0F}"/>
              </a:ext>
            </a:extLst>
          </p:cNvPr>
          <p:cNvSpPr/>
          <p:nvPr userDrawn="1"/>
        </p:nvSpPr>
        <p:spPr bwMode="auto">
          <a:xfrm>
            <a:off x="2843808" y="777240"/>
            <a:ext cx="4608552" cy="120671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2BA5BF-A430-41B6-80C2-FCE282B74100}"/>
              </a:ext>
            </a:extLst>
          </p:cNvPr>
          <p:cNvSpPr/>
          <p:nvPr userDrawn="1"/>
        </p:nvSpPr>
        <p:spPr bwMode="auto">
          <a:xfrm>
            <a:off x="2843808" y="2712720"/>
            <a:ext cx="2474952" cy="84971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4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07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 t="-1128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4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B34BF-C490-48FC-ADA1-906FB74AFE3B}"/>
              </a:ext>
            </a:extLst>
          </p:cNvPr>
          <p:cNvGrpSpPr/>
          <p:nvPr userDrawn="1"/>
        </p:nvGrpSpPr>
        <p:grpSpPr>
          <a:xfrm>
            <a:off x="3221529" y="885825"/>
            <a:ext cx="2700942" cy="3267075"/>
            <a:chOff x="3237277" y="923925"/>
            <a:chExt cx="2669445" cy="32289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F71F1C-5870-41F1-8638-53C4EC5A8C34}"/>
                </a:ext>
              </a:extLst>
            </p:cNvPr>
            <p:cNvSpPr/>
            <p:nvPr/>
          </p:nvSpPr>
          <p:spPr bwMode="auto">
            <a:xfrm>
              <a:off x="3955920" y="923925"/>
              <a:ext cx="1232160" cy="1203326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17E5B19F-141F-48BA-963C-00308933D3D6}"/>
                </a:ext>
              </a:extLst>
            </p:cNvPr>
            <p:cNvSpPr/>
            <p:nvPr/>
          </p:nvSpPr>
          <p:spPr bwMode="auto">
            <a:xfrm>
              <a:off x="3237277" y="1600201"/>
              <a:ext cx="2669445" cy="2552700"/>
            </a:xfrm>
            <a:prstGeom prst="triangl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SME/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세트촬영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417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 userDrawn="1">
          <p15:clr>
            <a:srgbClr val="FBAE40"/>
          </p15:clr>
        </p15:guide>
        <p15:guide id="2" pos="2846" userDrawn="1">
          <p15:clr>
            <a:srgbClr val="FBAE40"/>
          </p15:clr>
        </p15:guide>
        <p15:guide id="3" orient="horz" pos="145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B34BF-C490-48FC-ADA1-906FB74AFE3B}"/>
              </a:ext>
            </a:extLst>
          </p:cNvPr>
          <p:cNvGrpSpPr/>
          <p:nvPr userDrawn="1"/>
        </p:nvGrpSpPr>
        <p:grpSpPr>
          <a:xfrm>
            <a:off x="1270809" y="885825"/>
            <a:ext cx="2700942" cy="3267075"/>
            <a:chOff x="3237277" y="923925"/>
            <a:chExt cx="2669445" cy="32289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F71F1C-5870-41F1-8638-53C4EC5A8C34}"/>
                </a:ext>
              </a:extLst>
            </p:cNvPr>
            <p:cNvSpPr/>
            <p:nvPr/>
          </p:nvSpPr>
          <p:spPr bwMode="auto">
            <a:xfrm>
              <a:off x="3955920" y="923925"/>
              <a:ext cx="1232160" cy="1203326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17E5B19F-141F-48BA-963C-00308933D3D6}"/>
                </a:ext>
              </a:extLst>
            </p:cNvPr>
            <p:cNvSpPr/>
            <p:nvPr/>
          </p:nvSpPr>
          <p:spPr bwMode="auto">
            <a:xfrm>
              <a:off x="3237277" y="1600201"/>
              <a:ext cx="2669445" cy="2552700"/>
            </a:xfrm>
            <a:prstGeom prst="triangl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SME/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세트촬영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514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>
          <p15:clr>
            <a:srgbClr val="FBAE40"/>
          </p15:clr>
        </p15:guide>
        <p15:guide id="2" pos="2846">
          <p15:clr>
            <a:srgbClr val="FBAE40"/>
          </p15:clr>
        </p15:guide>
        <p15:guide id="3" orient="horz" pos="145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67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>
          <p15:clr>
            <a:srgbClr val="FBAE40"/>
          </p15:clr>
        </p15:guide>
        <p15:guide id="2" pos="2846">
          <p15:clr>
            <a:srgbClr val="FBAE40"/>
          </p15:clr>
        </p15:guide>
        <p15:guide id="3" orient="horz" pos="145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552" y="54900"/>
            <a:ext cx="8340531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>
              <a:defRPr sz="2400" b="1" i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92265" y="51470"/>
            <a:ext cx="432048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/>
              <a:t>◈</a:t>
            </a: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5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107504" y="915566"/>
              <a:ext cx="4608512" cy="15841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107504" y="2283718"/>
              <a:ext cx="2520280" cy="108012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6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25257" y="252860"/>
            <a:ext cx="1210475" cy="39750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1" name="그룹 30"/>
          <p:cNvGrpSpPr/>
          <p:nvPr/>
        </p:nvGrpSpPr>
        <p:grpSpPr>
          <a:xfrm>
            <a:off x="7815540" y="252860"/>
            <a:ext cx="1305942" cy="3975075"/>
            <a:chOff x="8624049" y="290621"/>
            <a:chExt cx="1200989" cy="5138629"/>
          </a:xfrm>
        </p:grpSpPr>
        <p:sp>
          <p:nvSpPr>
            <p:cNvPr id="88" name="Rectangle 20"/>
            <p:cNvSpPr>
              <a:spLocks noChangeArrowheads="1"/>
            </p:cNvSpPr>
            <p:nvPr userDrawn="1"/>
          </p:nvSpPr>
          <p:spPr bwMode="auto">
            <a:xfrm>
              <a:off x="8624052" y="342900"/>
              <a:ext cx="1200986" cy="5086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kumimoji="0"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Rectangle 20"/>
            <p:cNvSpPr>
              <a:spLocks noChangeArrowheads="1"/>
            </p:cNvSpPr>
            <p:nvPr userDrawn="1"/>
          </p:nvSpPr>
          <p:spPr bwMode="auto">
            <a:xfrm>
              <a:off x="8624049" y="3836797"/>
              <a:ext cx="1200989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용어사전</a:t>
              </a:r>
            </a:p>
          </p:txBody>
        </p:sp>
        <p:sp>
          <p:nvSpPr>
            <p:cNvPr id="90" name="Rectangle 20"/>
            <p:cNvSpPr>
              <a:spLocks noChangeArrowheads="1"/>
            </p:cNvSpPr>
            <p:nvPr userDrawn="1"/>
          </p:nvSpPr>
          <p:spPr bwMode="auto">
            <a:xfrm>
              <a:off x="8624049" y="290621"/>
              <a:ext cx="1200988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화</a:t>
              </a:r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면설명</a:t>
              </a:r>
              <a:endPara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219938" y="4155926"/>
            <a:ext cx="8901538" cy="957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-7620" y="263302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시작하기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-7620" y="1107490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9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학습하기</a:t>
            </a:r>
            <a:endParaRPr lang="en-US" altLang="ko-KR" sz="900" b="1" baseline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230" y="1332569"/>
            <a:ext cx="1177200" cy="446276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defPPr>
              <a:defRPr lang="ko-KR"/>
            </a:defPPr>
            <a:lvl1pPr marL="77105" indent="-77105" algn="l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8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marL="77105" marR="0" lvl="0" indent="-771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>
                <a:solidFill>
                  <a:schemeClr val="tx1"/>
                </a:solidFill>
              </a:rPr>
              <a:t>STM32F429</a:t>
            </a:r>
            <a:r>
              <a:rPr lang="ko-KR" altLang="en-US" b="0" dirty="0">
                <a:solidFill>
                  <a:schemeClr val="tx1"/>
                </a:solidFill>
              </a:rPr>
              <a:t>의 </a:t>
            </a:r>
            <a:r>
              <a:rPr lang="en-US" altLang="ko-KR" b="0" dirty="0">
                <a:solidFill>
                  <a:schemeClr val="tx1"/>
                </a:solidFill>
              </a:rPr>
              <a:t>I2C</a:t>
            </a:r>
          </a:p>
          <a:p>
            <a:pPr marL="77105" marR="0" lvl="0" indent="-771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>
                <a:solidFill>
                  <a:schemeClr val="tx1"/>
                </a:solidFill>
              </a:rPr>
              <a:t>STM32F429</a:t>
            </a:r>
            <a:r>
              <a:rPr lang="ko-KR" altLang="en-US" b="0" dirty="0">
                <a:solidFill>
                  <a:schemeClr val="tx1"/>
                </a:solidFill>
              </a:rPr>
              <a:t>의 </a:t>
            </a:r>
            <a:r>
              <a:rPr lang="en-US" altLang="ko-KR" b="0" dirty="0">
                <a:solidFill>
                  <a:schemeClr val="tx1"/>
                </a:solidFill>
              </a:rPr>
              <a:t>I2C </a:t>
            </a:r>
            <a:r>
              <a:rPr lang="ko-KR" altLang="en-US" b="0" dirty="0">
                <a:solidFill>
                  <a:schemeClr val="tx1"/>
                </a:solidFill>
              </a:rPr>
              <a:t>제어 </a:t>
            </a:r>
            <a:r>
              <a:rPr lang="en-US" altLang="ko-KR" b="0" dirty="0">
                <a:solidFill>
                  <a:schemeClr val="tx1"/>
                </a:solidFill>
              </a:rPr>
              <a:t>SW </a:t>
            </a:r>
            <a:r>
              <a:rPr lang="ko-KR" altLang="en-US" b="0" dirty="0">
                <a:solidFill>
                  <a:schemeClr val="tx1"/>
                </a:solidFill>
              </a:rPr>
              <a:t>설계하기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-7621" y="2511545"/>
            <a:ext cx="1606128" cy="230822"/>
          </a:xfrm>
          <a:prstGeom prst="rect">
            <a:avLst/>
          </a:prstGeom>
          <a:noFill/>
          <a:ln>
            <a:noFill/>
          </a:ln>
        </p:spPr>
        <p:txBody>
          <a:bodyPr wrap="square"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활용하기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230" y="485721"/>
            <a:ext cx="1177200" cy="323165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Intro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 미리보기 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7230" y="2752641"/>
            <a:ext cx="1177200" cy="123111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쉽게 하는 펌웨어 설계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7876" y="3337550"/>
            <a:ext cx="1033746" cy="217176"/>
          </a:xfrm>
          <a:prstGeom prst="rect">
            <a:avLst/>
          </a:prstGeom>
          <a:noFill/>
          <a:ln>
            <a:noFill/>
          </a:ln>
        </p:spPr>
        <p:txBody>
          <a:bodyPr lIns="77916" tIns="38958" rIns="77916" bIns="3895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정리하기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230" y="3566067"/>
            <a:ext cx="1177200" cy="523220"/>
          </a:xfrm>
          <a:prstGeom prst="rect">
            <a:avLst/>
          </a:prstGeom>
          <a:noFill/>
          <a:ln>
            <a:noFill/>
          </a:ln>
        </p:spPr>
        <p:txBody>
          <a:bodyPr wrap="square" lIns="77916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ko-KR" altLang="en-US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퀴즈</a:t>
            </a:r>
            <a:endParaRPr kumimoji="1" lang="en-US" altLang="ko-KR" sz="800" b="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ko-KR" altLang="en-US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요점노트</a:t>
            </a:r>
            <a:endParaRPr kumimoji="1" lang="en-US" altLang="ko-KR" sz="800" b="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en-US" altLang="ko-KR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Outro</a:t>
            </a:r>
          </a:p>
        </p:txBody>
      </p:sp>
      <p:sp>
        <p:nvSpPr>
          <p:cNvPr id="51" name="Rectangle 19"/>
          <p:cNvSpPr>
            <a:spLocks noChangeArrowheads="1"/>
          </p:cNvSpPr>
          <p:nvPr/>
        </p:nvSpPr>
        <p:spPr bwMode="auto">
          <a:xfrm>
            <a:off x="25259" y="4155874"/>
            <a:ext cx="290650" cy="957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30" tIns="45715" rIns="72000" bIns="45715" anchor="ctr"/>
          <a:lstStyle/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Rectangle 22"/>
          <p:cNvSpPr>
            <a:spLocks noChangeArrowheads="1"/>
          </p:cNvSpPr>
          <p:nvPr/>
        </p:nvSpPr>
        <p:spPr bwMode="auto">
          <a:xfrm>
            <a:off x="25257" y="19025"/>
            <a:ext cx="386422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409429" y="19025"/>
            <a:ext cx="825001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펌웨어 설계</a:t>
            </a:r>
          </a:p>
        </p:txBody>
      </p:sp>
      <p:sp>
        <p:nvSpPr>
          <p:cNvPr id="80" name="Rectangle 22"/>
          <p:cNvSpPr>
            <a:spLocks noChangeArrowheads="1"/>
          </p:cNvSpPr>
          <p:nvPr/>
        </p:nvSpPr>
        <p:spPr bwMode="auto">
          <a:xfrm>
            <a:off x="1234430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rPr>
              <a:t>모듈명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0" name="Rectangle 19">
            <a:extLst>
              <a:ext uri="{FF2B5EF4-FFF2-40B4-BE49-F238E27FC236}">
                <a16:creationId xmlns:a16="http://schemas.microsoft.com/office/drawing/2014/main" id="{512B0758-14D0-4BDE-8C1E-5BC0B64BB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430" y="253583"/>
            <a:ext cx="6581112" cy="39023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9EB8E43D-F70A-4206-9391-A5C99C9C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587" y="19025"/>
            <a:ext cx="527805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화면번호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9B760E48-5E39-45AB-A355-BD927D28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392" y="19025"/>
            <a:ext cx="1021090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24000" tIns="45715" rIns="91430" bIns="45715" anchor="ctr"/>
          <a:lstStyle/>
          <a:p>
            <a:pPr algn="l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09_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1CBC2DFF-B09C-4D57-B1A5-B9D616F53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446" y="19025"/>
            <a:ext cx="3266141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09. I2C </a:t>
            </a:r>
            <a:r>
              <a:rPr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제어 </a:t>
            </a:r>
            <a:r>
              <a:rPr lang="en-US" altLang="ko-KR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SW </a:t>
            </a:r>
            <a:r>
              <a:rPr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설계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DA0E4A36-B519-499A-8005-3B9CFC8F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회차명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1678301A-0538-4B3D-B1F9-D38CA28AC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886" y="19025"/>
            <a:ext cx="2311042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펌웨어 구조 설계하기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69" r:id="rId2"/>
    <p:sldLayoutId id="2147485070" r:id="rId3"/>
    <p:sldLayoutId id="2147485071" r:id="rId4"/>
    <p:sldLayoutId id="2147485044" r:id="rId5"/>
    <p:sldLayoutId id="2147485072" r:id="rId6"/>
    <p:sldLayoutId id="2147485068" r:id="rId7"/>
    <p:sldLayoutId id="2147485038" r:id="rId8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46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3" r:id="rId1"/>
    <p:sldLayoutId id="2147485074" r:id="rId2"/>
    <p:sldLayoutId id="2147485075" r:id="rId3"/>
    <p:sldLayoutId id="2147485059" r:id="rId4"/>
    <p:sldLayoutId id="2147485060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1FFA68-83C0-43B9-B11D-3437E6569874}"/>
              </a:ext>
            </a:extLst>
          </p:cNvPr>
          <p:cNvSpPr/>
          <p:nvPr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알람시계 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I2C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27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6745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I2C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버스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I2C </a:t>
            </a:r>
            <a:r>
              <a:rPr lang="ko-KR" altLang="en-US" sz="2000" spc="0" dirty="0">
                <a:solidFill>
                  <a:schemeClr val="tx1"/>
                </a:solidFill>
              </a:rPr>
              <a:t>버스 프로토콜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3B5C15B9-FBA3-4E18-B950-19E2671DC181}"/>
              </a:ext>
            </a:extLst>
          </p:cNvPr>
          <p:cNvSpPr/>
          <p:nvPr/>
        </p:nvSpPr>
        <p:spPr bwMode="auto">
          <a:xfrm>
            <a:off x="547019" y="1581067"/>
            <a:ext cx="8346156" cy="787880"/>
          </a:xfrm>
          <a:prstGeom prst="flowChartDocument">
            <a:avLst/>
          </a:prstGeom>
          <a:solidFill>
            <a:srgbClr val="EE70A3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전송 포맷</a:t>
            </a: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B094E2F4-33C1-4E1A-A0DF-3BD4903B7413}"/>
              </a:ext>
            </a:extLst>
          </p:cNvPr>
          <p:cNvSpPr/>
          <p:nvPr/>
        </p:nvSpPr>
        <p:spPr>
          <a:xfrm>
            <a:off x="755575" y="2588820"/>
            <a:ext cx="8137599" cy="2359418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rtlCol="0" anchor="t"/>
          <a:lstStyle/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Slave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에게 값을 전송하는 포맷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byte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단위로 전송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Master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MSB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LSB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까지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7bit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보내고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신호는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R/W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신호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SCL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rising edge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때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SDA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신호를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가져감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마지막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ACK(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애크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신호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E27E8A7-9B0E-4AE6-BF55-61F89C7FAC42}"/>
              </a:ext>
            </a:extLst>
          </p:cNvPr>
          <p:cNvCxnSpPr>
            <a:cxnSpLocks/>
          </p:cNvCxnSpPr>
          <p:nvPr/>
        </p:nvCxnSpPr>
        <p:spPr>
          <a:xfrm flipH="1">
            <a:off x="755575" y="2366146"/>
            <a:ext cx="1" cy="2582092"/>
          </a:xfrm>
          <a:prstGeom prst="lin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E70A3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0C4BB4-71FC-4506-BB24-C6030DCEACED}"/>
              </a:ext>
            </a:extLst>
          </p:cNvPr>
          <p:cNvSpPr/>
          <p:nvPr/>
        </p:nvSpPr>
        <p:spPr bwMode="auto">
          <a:xfrm>
            <a:off x="1043608" y="4228158"/>
            <a:ext cx="7704856" cy="647848"/>
          </a:xfrm>
          <a:prstGeom prst="rect">
            <a:avLst/>
          </a:prstGeom>
          <a:solidFill>
            <a:srgbClr val="EE70A3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72000" rIns="0" bIns="0" rtlCol="0" anchor="t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600" b="1" u="sng" dirty="0">
                <a:solidFill>
                  <a:srgbClr val="EE70A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ACK </a:t>
            </a:r>
            <a:r>
              <a:rPr lang="ko-KR" altLang="en-US" sz="1600" b="1" u="sng" dirty="0">
                <a:solidFill>
                  <a:srgbClr val="EE70A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신호</a:t>
            </a:r>
            <a:br>
              <a:rPr lang="en-US" altLang="ko-KR" sz="1600" b="1" u="sng" dirty="0">
                <a:solidFill>
                  <a:srgbClr val="EE70A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500" b="1" u="sng" dirty="0">
              <a:solidFill>
                <a:srgbClr val="EE70A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Acknowledge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약자로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Slave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에게 값을 잘 받았다는 신호</a:t>
            </a:r>
          </a:p>
        </p:txBody>
      </p:sp>
    </p:spTree>
    <p:extLst>
      <p:ext uri="{BB962C8B-B14F-4D97-AF65-F5344CB8AC3E}">
        <p14:creationId xmlns:p14="http://schemas.microsoft.com/office/powerpoint/2010/main" val="369240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6745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I2C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버스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I2C </a:t>
            </a:r>
            <a:r>
              <a:rPr lang="ko-KR" altLang="en-US" sz="2000" spc="0" dirty="0">
                <a:solidFill>
                  <a:schemeClr val="tx1"/>
                </a:solidFill>
              </a:rPr>
              <a:t>버스 프로토콜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5" name="육각형 14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555159" y="1591373"/>
            <a:ext cx="8338016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I2C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버스 데이터 전송 포맷과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ACK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신호</a:t>
            </a:r>
            <a:endParaRPr lang="en-US" altLang="ko-KR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03AE15-90C6-437C-9CC5-DD788CD8BD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00" y="2138400"/>
            <a:ext cx="6977805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5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6745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I2C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버스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I2C </a:t>
            </a:r>
            <a:r>
              <a:rPr lang="ko-KR" altLang="en-US" sz="2000" spc="0" dirty="0">
                <a:solidFill>
                  <a:schemeClr val="tx1"/>
                </a:solidFill>
              </a:rPr>
              <a:t>버스 프로토콜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3B5C15B9-FBA3-4E18-B950-19E2671DC181}"/>
              </a:ext>
            </a:extLst>
          </p:cNvPr>
          <p:cNvSpPr/>
          <p:nvPr/>
        </p:nvSpPr>
        <p:spPr bwMode="auto">
          <a:xfrm>
            <a:off x="547019" y="1581067"/>
            <a:ext cx="8346156" cy="787880"/>
          </a:xfrm>
          <a:prstGeom prst="flowChartDocument">
            <a:avLst/>
          </a:prstGeom>
          <a:solidFill>
            <a:srgbClr val="00B0F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I2C slave address</a:t>
            </a: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B094E2F4-33C1-4E1A-A0DF-3BD4903B7413}"/>
              </a:ext>
            </a:extLst>
          </p:cNvPr>
          <p:cNvSpPr/>
          <p:nvPr/>
        </p:nvSpPr>
        <p:spPr>
          <a:xfrm>
            <a:off x="755575" y="2588820"/>
            <a:ext cx="8137599" cy="1567106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rtlCol="0" anchor="t"/>
          <a:lstStyle/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I2C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버스에는 여러 종류의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slave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칩들이 버스를 공유할 수 있기 때문에 </a:t>
            </a:r>
            <a:b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slave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칩 마다 고유한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주소값이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필요함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I2C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칩들은 공장 출하 때부터 고유의 주소를 가지며 대부분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datasheet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찾아보면 </a:t>
            </a:r>
            <a:b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고유의 주소를 알 수 있음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I2C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프로토콜에서 제일 먼저 나오는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I2C slave address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E27E8A7-9B0E-4AE6-BF55-61F89C7FAC42}"/>
              </a:ext>
            </a:extLst>
          </p:cNvPr>
          <p:cNvCxnSpPr>
            <a:cxnSpLocks/>
          </p:cNvCxnSpPr>
          <p:nvPr/>
        </p:nvCxnSpPr>
        <p:spPr>
          <a:xfrm flipH="1">
            <a:off x="755575" y="2366146"/>
            <a:ext cx="2" cy="1789780"/>
          </a:xfrm>
          <a:prstGeom prst="lin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B0F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1449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6745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I2C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버스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I2C </a:t>
            </a:r>
            <a:r>
              <a:rPr lang="ko-KR" altLang="en-US" sz="2000" spc="0" dirty="0">
                <a:solidFill>
                  <a:schemeClr val="tx1"/>
                </a:solidFill>
              </a:rPr>
              <a:t>버스 프로토콜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5" name="육각형 14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555159" y="1591373"/>
            <a:ext cx="8338016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I2C slave address</a:t>
            </a:r>
          </a:p>
        </p:txBody>
      </p:sp>
      <p:pic>
        <p:nvPicPr>
          <p:cNvPr id="3" name="그림 2" descr="어두운, 켜진, 기차, 밤이(가) 표시된 사진&#10;&#10;자동 생성된 설명">
            <a:extLst>
              <a:ext uri="{FF2B5EF4-FFF2-40B4-BE49-F238E27FC236}">
                <a16:creationId xmlns:a16="http://schemas.microsoft.com/office/drawing/2014/main" id="{A1EE684B-5544-4915-B6A3-F27EBBA8D6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07" y="2198668"/>
            <a:ext cx="4968000" cy="1582762"/>
          </a:xfrm>
          <a:prstGeom prst="rect">
            <a:avLst/>
          </a:prstGeom>
        </p:spPr>
      </p:pic>
      <p:pic>
        <p:nvPicPr>
          <p:cNvPr id="5" name="그림 4" descr="실내, 노트북, 앉아있는, 컴퓨터이(가) 표시된 사진&#10;&#10;자동 생성된 설명">
            <a:extLst>
              <a:ext uri="{FF2B5EF4-FFF2-40B4-BE49-F238E27FC236}">
                <a16:creationId xmlns:a16="http://schemas.microsoft.com/office/drawing/2014/main" id="{3D61E439-295D-457C-8FB6-777C384FF8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07" y="3939902"/>
            <a:ext cx="2520000" cy="82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58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6745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I2C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개요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I2C </a:t>
            </a:r>
            <a:r>
              <a:rPr lang="ko-KR" altLang="en-US" sz="2000" spc="0" dirty="0">
                <a:solidFill>
                  <a:schemeClr val="tx1"/>
                </a:solidFill>
              </a:rPr>
              <a:t>특징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539750" y="1555750"/>
            <a:ext cx="4320282" cy="3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총 </a:t>
            </a:r>
            <a:r>
              <a:rPr lang="en-US" altLang="ko-KR" sz="1800" spc="0" dirty="0">
                <a:solidFill>
                  <a:schemeClr val="tx1"/>
                </a:solidFill>
              </a:rPr>
              <a:t>3</a:t>
            </a:r>
            <a:r>
              <a:rPr lang="ko-KR" altLang="en-US" sz="1800" spc="0" dirty="0">
                <a:solidFill>
                  <a:schemeClr val="tx1"/>
                </a:solidFill>
              </a:rPr>
              <a:t>개의 </a:t>
            </a:r>
            <a:r>
              <a:rPr lang="en-US" altLang="ko-KR" sz="1800" spc="0" dirty="0">
                <a:solidFill>
                  <a:schemeClr val="tx1"/>
                </a:solidFill>
              </a:rPr>
              <a:t>I2C </a:t>
            </a:r>
            <a:r>
              <a:rPr lang="ko-KR" altLang="en-US" sz="1800" spc="0" dirty="0">
                <a:solidFill>
                  <a:schemeClr val="tx1"/>
                </a:solidFill>
              </a:rPr>
              <a:t>컨트롤러 내장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I2C </a:t>
            </a:r>
            <a:r>
              <a:rPr lang="ko-KR" altLang="en-US" sz="1800" spc="0" dirty="0">
                <a:solidFill>
                  <a:schemeClr val="tx1"/>
                </a:solidFill>
              </a:rPr>
              <a:t>버스의 </a:t>
            </a:r>
            <a:r>
              <a:rPr lang="en-US" altLang="ko-KR" sz="1800" spc="0" dirty="0">
                <a:solidFill>
                  <a:schemeClr val="tx1"/>
                </a:solidFill>
              </a:rPr>
              <a:t>Master</a:t>
            </a:r>
            <a:r>
              <a:rPr lang="ko-KR" altLang="en-US" sz="1800" spc="0" dirty="0">
                <a:solidFill>
                  <a:schemeClr val="tx1"/>
                </a:solidFill>
              </a:rPr>
              <a:t>로도 동작할 수도 있고 </a:t>
            </a:r>
            <a:r>
              <a:rPr lang="en-US" altLang="ko-KR" sz="1800" spc="0" dirty="0">
                <a:solidFill>
                  <a:schemeClr val="tx1"/>
                </a:solidFill>
              </a:rPr>
              <a:t>Slave</a:t>
            </a:r>
            <a:r>
              <a:rPr lang="ko-KR" altLang="en-US" sz="1800" spc="0" dirty="0">
                <a:solidFill>
                  <a:schemeClr val="tx1"/>
                </a:solidFill>
              </a:rPr>
              <a:t>로도 동작할 수 있음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표준 모드인 </a:t>
            </a:r>
            <a:r>
              <a:rPr lang="en-US" altLang="ko-KR" sz="1800" spc="0" dirty="0">
                <a:solidFill>
                  <a:schemeClr val="tx1"/>
                </a:solidFill>
              </a:rPr>
              <a:t>100kHz</a:t>
            </a:r>
            <a:r>
              <a:rPr lang="ko-KR" altLang="en-US" sz="1800" spc="0" dirty="0">
                <a:solidFill>
                  <a:schemeClr val="tx1"/>
                </a:solidFill>
              </a:rPr>
              <a:t>로 동작 가능하고</a:t>
            </a:r>
            <a:r>
              <a:rPr lang="en-US" altLang="ko-KR" sz="1800" spc="0" dirty="0">
                <a:solidFill>
                  <a:schemeClr val="tx1"/>
                </a:solidFill>
              </a:rPr>
              <a:t> Fast </a:t>
            </a:r>
            <a:r>
              <a:rPr lang="ko-KR" altLang="en-US" sz="1800" spc="0" dirty="0">
                <a:solidFill>
                  <a:schemeClr val="tx1"/>
                </a:solidFill>
              </a:rPr>
              <a:t>모드인 </a:t>
            </a:r>
            <a:r>
              <a:rPr lang="en-US" altLang="ko-KR" sz="1800" spc="0" dirty="0">
                <a:solidFill>
                  <a:schemeClr val="tx1"/>
                </a:solidFill>
              </a:rPr>
              <a:t>400kHz</a:t>
            </a:r>
            <a:r>
              <a:rPr lang="ko-KR" altLang="en-US" sz="1800" spc="0" dirty="0">
                <a:solidFill>
                  <a:schemeClr val="tx1"/>
                </a:solidFill>
              </a:rPr>
              <a:t>로도 동작 가능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에러 관련 여러 기능 지원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통신의 성공 유무와 에러 관련된 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ko-KR" altLang="en-US" sz="1800" spc="0" dirty="0">
                <a:solidFill>
                  <a:schemeClr val="tx1"/>
                </a:solidFill>
              </a:rPr>
              <a:t>인터럽트 지원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DMA </a:t>
            </a:r>
            <a:r>
              <a:rPr lang="ko-KR" altLang="en-US" sz="1800" spc="0" dirty="0">
                <a:solidFill>
                  <a:schemeClr val="tx1"/>
                </a:solidFill>
              </a:rPr>
              <a:t>모드 지원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436096" y="1543810"/>
            <a:ext cx="3457079" cy="3404428"/>
            <a:chOff x="5312828" y="1580373"/>
            <a:chExt cx="3528392" cy="351277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0CCDDF8-9A6C-44F6-B9F3-820C11A1C4C0}"/>
                </a:ext>
              </a:extLst>
            </p:cNvPr>
            <p:cNvSpPr/>
            <p:nvPr/>
          </p:nvSpPr>
          <p:spPr bwMode="auto">
            <a:xfrm>
              <a:off x="5312828" y="1580373"/>
              <a:ext cx="3528392" cy="3512779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STM32F429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I2C 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특징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6096" y="1693630"/>
              <a:ext cx="3281857" cy="3071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757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6745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I2C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개요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I2C </a:t>
            </a:r>
            <a:r>
              <a:rPr lang="ko-KR" altLang="en-US" sz="2000" spc="0" dirty="0">
                <a:solidFill>
                  <a:schemeClr val="tx1"/>
                </a:solidFill>
              </a:rPr>
              <a:t>컨트롤러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436096" y="1543810"/>
            <a:ext cx="3457079" cy="3404428"/>
            <a:chOff x="5436096" y="1543810"/>
            <a:chExt cx="3457079" cy="340442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0CCDDF8-9A6C-44F6-B9F3-820C11A1C4C0}"/>
                </a:ext>
              </a:extLst>
            </p:cNvPr>
            <p:cNvSpPr/>
            <p:nvPr/>
          </p:nvSpPr>
          <p:spPr bwMode="auto">
            <a:xfrm>
              <a:off x="5436096" y="1543810"/>
              <a:ext cx="3457079" cy="340442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STM32F429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I2C 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컨트롤러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4715" y="1635646"/>
              <a:ext cx="3239840" cy="3030637"/>
            </a:xfrm>
            <a:prstGeom prst="rect">
              <a:avLst/>
            </a:prstGeom>
          </p:spPr>
        </p:pic>
      </p:grp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89210886-F6EC-4D99-88D1-1B3B54DA8CB2}"/>
              </a:ext>
            </a:extLst>
          </p:cNvPr>
          <p:cNvSpPr/>
          <p:nvPr/>
        </p:nvSpPr>
        <p:spPr bwMode="auto">
          <a:xfrm rot="5400000">
            <a:off x="2349398" y="1022797"/>
            <a:ext cx="862844" cy="4446455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E48E1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180000" rIns="180000" rtlCol="0" anchor="t"/>
          <a:lstStyle/>
          <a:p>
            <a:pPr marL="34290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 핀으로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라인인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SDA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b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Clock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라인인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SCL 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076056" y="3030000"/>
            <a:ext cx="342229" cy="432048"/>
            <a:chOff x="4445795" y="2931790"/>
            <a:chExt cx="405141" cy="504056"/>
          </a:xfrm>
        </p:grpSpPr>
        <p:sp>
          <p:nvSpPr>
            <p:cNvPr id="13" name="갈매기형 수장 12"/>
            <p:cNvSpPr/>
            <p:nvPr/>
          </p:nvSpPr>
          <p:spPr bwMode="auto">
            <a:xfrm>
              <a:off x="4445795" y="2931790"/>
              <a:ext cx="254244" cy="504056"/>
            </a:xfrm>
            <a:prstGeom prst="chevron">
              <a:avLst>
                <a:gd name="adj" fmla="val 59662"/>
              </a:avLst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갈매기형 수장 13"/>
            <p:cNvSpPr/>
            <p:nvPr/>
          </p:nvSpPr>
          <p:spPr bwMode="auto">
            <a:xfrm>
              <a:off x="4596692" y="2931790"/>
              <a:ext cx="254244" cy="504056"/>
            </a:xfrm>
            <a:prstGeom prst="chevron">
              <a:avLst>
                <a:gd name="adj" fmla="val 59662"/>
              </a:avLst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CC5220-84FE-40C2-9C6E-F6856AAD7BAA}"/>
              </a:ext>
            </a:extLst>
          </p:cNvPr>
          <p:cNvSpPr/>
          <p:nvPr/>
        </p:nvSpPr>
        <p:spPr bwMode="auto">
          <a:xfrm>
            <a:off x="5562142" y="2067694"/>
            <a:ext cx="378010" cy="288032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E48E1C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CC5220-84FE-40C2-9C6E-F6856AAD7BAA}"/>
              </a:ext>
            </a:extLst>
          </p:cNvPr>
          <p:cNvSpPr/>
          <p:nvPr/>
        </p:nvSpPr>
        <p:spPr bwMode="auto">
          <a:xfrm>
            <a:off x="5562142" y="2997238"/>
            <a:ext cx="378010" cy="288032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E48E1C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26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6745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I2C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개요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I2C </a:t>
            </a:r>
            <a:r>
              <a:rPr lang="ko-KR" altLang="en-US" sz="2000" spc="0" dirty="0">
                <a:solidFill>
                  <a:schemeClr val="tx1"/>
                </a:solidFill>
              </a:rPr>
              <a:t>컨트롤러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436096" y="1543810"/>
            <a:ext cx="3457079" cy="3404428"/>
            <a:chOff x="5436096" y="1543810"/>
            <a:chExt cx="3457079" cy="340442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0CCDDF8-9A6C-44F6-B9F3-820C11A1C4C0}"/>
                </a:ext>
              </a:extLst>
            </p:cNvPr>
            <p:cNvSpPr/>
            <p:nvPr/>
          </p:nvSpPr>
          <p:spPr bwMode="auto">
            <a:xfrm>
              <a:off x="5436096" y="1543810"/>
              <a:ext cx="3457079" cy="340442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STM32F429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I2C 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컨트롤러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4715" y="1635646"/>
              <a:ext cx="3239840" cy="3030637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5076056" y="3030000"/>
            <a:ext cx="342229" cy="432048"/>
            <a:chOff x="4445795" y="2931790"/>
            <a:chExt cx="405141" cy="504056"/>
          </a:xfrm>
          <a:solidFill>
            <a:srgbClr val="00CC99"/>
          </a:solidFill>
        </p:grpSpPr>
        <p:sp>
          <p:nvSpPr>
            <p:cNvPr id="13" name="갈매기형 수장 12"/>
            <p:cNvSpPr/>
            <p:nvPr/>
          </p:nvSpPr>
          <p:spPr bwMode="auto">
            <a:xfrm>
              <a:off x="4445795" y="2931790"/>
              <a:ext cx="254244" cy="504056"/>
            </a:xfrm>
            <a:prstGeom prst="chevron">
              <a:avLst>
                <a:gd name="adj" fmla="val 59662"/>
              </a:avLst>
            </a:prstGeom>
            <a:grpFill/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갈매기형 수장 13"/>
            <p:cNvSpPr/>
            <p:nvPr/>
          </p:nvSpPr>
          <p:spPr bwMode="auto">
            <a:xfrm>
              <a:off x="4596692" y="2931790"/>
              <a:ext cx="254244" cy="504056"/>
            </a:xfrm>
            <a:prstGeom prst="chevron">
              <a:avLst>
                <a:gd name="adj" fmla="val 59662"/>
              </a:avLst>
            </a:prstGeom>
            <a:grpFill/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CC5220-84FE-40C2-9C6E-F6856AAD7BAA}"/>
              </a:ext>
            </a:extLst>
          </p:cNvPr>
          <p:cNvSpPr/>
          <p:nvPr/>
        </p:nvSpPr>
        <p:spPr bwMode="auto">
          <a:xfrm>
            <a:off x="6948264" y="2715766"/>
            <a:ext cx="1224136" cy="504056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00CC99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89210886-F6EC-4D99-88D1-1B3B54DA8CB2}"/>
              </a:ext>
            </a:extLst>
          </p:cNvPr>
          <p:cNvSpPr/>
          <p:nvPr/>
        </p:nvSpPr>
        <p:spPr bwMode="auto">
          <a:xfrm rot="5400000">
            <a:off x="2349398" y="1022797"/>
            <a:ext cx="862844" cy="4446455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00CC9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180000" rIns="180000" rtlCol="0" anchor="t"/>
          <a:lstStyle/>
          <a:p>
            <a:pPr marL="34290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I2C slave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모드로 동작할 때 필요한 </a:t>
            </a:r>
            <a:b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Own address register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등이 있음</a:t>
            </a:r>
          </a:p>
        </p:txBody>
      </p:sp>
    </p:spTree>
    <p:extLst>
      <p:ext uri="{BB962C8B-B14F-4D97-AF65-F5344CB8AC3E}">
        <p14:creationId xmlns:p14="http://schemas.microsoft.com/office/powerpoint/2010/main" val="140234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6745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I2C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개요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I2C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618564" y="2480213"/>
            <a:ext cx="211689" cy="346729"/>
            <a:chOff x="4618563" y="2427208"/>
            <a:chExt cx="211689" cy="346729"/>
          </a:xfrm>
        </p:grpSpPr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74260FA-903A-4824-B87C-7584EF24B3F8}"/>
                </a:ext>
              </a:extLst>
            </p:cNvPr>
            <p:cNvSpPr/>
            <p:nvPr/>
          </p:nvSpPr>
          <p:spPr bwMode="auto">
            <a:xfrm rot="10800000">
              <a:off x="4618563" y="2427208"/>
              <a:ext cx="211689" cy="144864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buClr>
                  <a:prstClr val="black">
                    <a:lumMod val="75000"/>
                    <a:lumOff val="25000"/>
                  </a:prstClr>
                </a:buClr>
              </a:pPr>
              <a:endPara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274260FA-903A-4824-B87C-7584EF24B3F8}"/>
                </a:ext>
              </a:extLst>
            </p:cNvPr>
            <p:cNvSpPr/>
            <p:nvPr/>
          </p:nvSpPr>
          <p:spPr bwMode="auto">
            <a:xfrm rot="10800000">
              <a:off x="4618563" y="2629073"/>
              <a:ext cx="211689" cy="144864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buClr>
                  <a:prstClr val="black">
                    <a:lumMod val="75000"/>
                    <a:lumOff val="25000"/>
                  </a:prstClr>
                </a:buClr>
              </a:pPr>
              <a:endPara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88384" y="1851670"/>
            <a:ext cx="7472048" cy="580695"/>
            <a:chOff x="988384" y="1851670"/>
            <a:chExt cx="7472048" cy="580695"/>
          </a:xfrm>
        </p:grpSpPr>
        <p:sp>
          <p:nvSpPr>
            <p:cNvPr id="13" name="모서리가 둥근 직사각형 12"/>
            <p:cNvSpPr/>
            <p:nvPr/>
          </p:nvSpPr>
          <p:spPr bwMode="auto">
            <a:xfrm>
              <a:off x="988384" y="1908670"/>
              <a:ext cx="7472048" cy="523695"/>
            </a:xfrm>
            <a:prstGeom prst="roundRect">
              <a:avLst>
                <a:gd name="adj" fmla="val 50000"/>
              </a:avLst>
            </a:prstGeom>
            <a:solidFill>
              <a:srgbClr val="EDB469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 bwMode="auto">
            <a:xfrm>
              <a:off x="988384" y="1851670"/>
              <a:ext cx="7472048" cy="523695"/>
            </a:xfrm>
            <a:prstGeom prst="roundRect">
              <a:avLst>
                <a:gd name="adj" fmla="val 50000"/>
              </a:avLst>
            </a:prstGeom>
            <a:solidFill>
              <a:srgbClr val="E48E1C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8780E0-C1C4-411C-90C6-6D54B64F95D3}"/>
                </a:ext>
              </a:extLst>
            </p:cNvPr>
            <p:cNvSpPr/>
            <p:nvPr/>
          </p:nvSpPr>
          <p:spPr>
            <a:xfrm>
              <a:off x="2334972" y="1913462"/>
              <a:ext cx="47788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Nucleo-F429 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보드의 </a:t>
              </a:r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I2C 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인터페이스 사용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988384" y="2903727"/>
            <a:ext cx="7472048" cy="580695"/>
            <a:chOff x="988384" y="2903727"/>
            <a:chExt cx="7472048" cy="580695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988384" y="2960727"/>
              <a:ext cx="7472048" cy="523695"/>
            </a:xfrm>
            <a:prstGeom prst="roundRect">
              <a:avLst>
                <a:gd name="adj" fmla="val 50000"/>
              </a:avLst>
            </a:prstGeom>
            <a:solidFill>
              <a:srgbClr val="EDB469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988384" y="2903727"/>
              <a:ext cx="7472048" cy="523695"/>
            </a:xfrm>
            <a:prstGeom prst="roundRect">
              <a:avLst>
                <a:gd name="adj" fmla="val 50000"/>
              </a:avLst>
            </a:prstGeom>
            <a:solidFill>
              <a:srgbClr val="E48E1C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A8780E0-C1C4-411C-90C6-6D54B64F95D3}"/>
                </a:ext>
              </a:extLst>
            </p:cNvPr>
            <p:cNvSpPr/>
            <p:nvPr/>
          </p:nvSpPr>
          <p:spPr>
            <a:xfrm>
              <a:off x="1988724" y="2965519"/>
              <a:ext cx="54713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Zio 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커넥터가 </a:t>
              </a:r>
              <a:r>
                <a:rPr lang="ko-KR" altLang="en-US" sz="20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아두이노와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호환된다는 것을 이용함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915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6745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I2C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개요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I2C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539750" y="1555750"/>
            <a:ext cx="3888234" cy="202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Nucleo-F429</a:t>
            </a:r>
            <a:r>
              <a:rPr lang="ko-KR" altLang="en-US" sz="1800" spc="0" dirty="0">
                <a:solidFill>
                  <a:schemeClr val="tx1"/>
                </a:solidFill>
              </a:rPr>
              <a:t>보드의 </a:t>
            </a:r>
            <a:r>
              <a:rPr lang="en-US" altLang="ko-KR" sz="1800" spc="0" dirty="0">
                <a:solidFill>
                  <a:schemeClr val="tx1"/>
                </a:solidFill>
              </a:rPr>
              <a:t>I2C</a:t>
            </a:r>
            <a:r>
              <a:rPr lang="ko-KR" altLang="en-US" sz="1800" spc="0" dirty="0">
                <a:solidFill>
                  <a:schemeClr val="tx1"/>
                </a:solidFill>
              </a:rPr>
              <a:t>인터페이스를 사용하기 위해 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en-US" altLang="ko-KR" sz="1800" spc="0" dirty="0">
                <a:solidFill>
                  <a:schemeClr val="tx1"/>
                </a:solidFill>
              </a:rPr>
              <a:t>Zio </a:t>
            </a:r>
            <a:r>
              <a:rPr lang="ko-KR" altLang="en-US" sz="1800" spc="0" dirty="0">
                <a:solidFill>
                  <a:schemeClr val="tx1"/>
                </a:solidFill>
              </a:rPr>
              <a:t>커넥터가 </a:t>
            </a:r>
            <a:r>
              <a:rPr lang="ko-KR" altLang="en-US" sz="1800" spc="0" dirty="0" err="1">
                <a:solidFill>
                  <a:schemeClr val="tx1"/>
                </a:solidFill>
              </a:rPr>
              <a:t>아두이노와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ko-KR" altLang="en-US" sz="1800" spc="0" dirty="0">
                <a:solidFill>
                  <a:schemeClr val="tx1"/>
                </a:solidFill>
              </a:rPr>
              <a:t>호환된다는 것을 이용함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 err="1">
                <a:solidFill>
                  <a:schemeClr val="tx1"/>
                </a:solidFill>
              </a:rPr>
              <a:t>아두이노는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r>
              <a:rPr lang="en-US" altLang="ko-KR" sz="1800" spc="0" dirty="0">
                <a:solidFill>
                  <a:schemeClr val="tx1"/>
                </a:solidFill>
              </a:rPr>
              <a:t>A4, A5</a:t>
            </a:r>
            <a:r>
              <a:rPr lang="ko-KR" altLang="en-US" sz="1800" spc="0" dirty="0">
                <a:solidFill>
                  <a:schemeClr val="tx1"/>
                </a:solidFill>
              </a:rPr>
              <a:t>번 핀과 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ko-KR" altLang="en-US" sz="1800" spc="0" dirty="0">
                <a:solidFill>
                  <a:schemeClr val="tx1"/>
                </a:solidFill>
              </a:rPr>
              <a:t>오른쪽 </a:t>
            </a:r>
            <a:r>
              <a:rPr lang="ko-KR" altLang="en-US" sz="1800" spc="0" dirty="0" err="1">
                <a:solidFill>
                  <a:schemeClr val="tx1"/>
                </a:solidFill>
              </a:rPr>
              <a:t>최상단에</a:t>
            </a:r>
            <a:r>
              <a:rPr lang="ko-KR" altLang="en-US" sz="1800" spc="0" dirty="0">
                <a:solidFill>
                  <a:schemeClr val="tx1"/>
                </a:solidFill>
              </a:rPr>
              <a:t> 위치한 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en-US" altLang="ko-KR" sz="1800" spc="0" dirty="0">
                <a:solidFill>
                  <a:schemeClr val="tx1"/>
                </a:solidFill>
              </a:rPr>
              <a:t>27, 28</a:t>
            </a:r>
            <a:r>
              <a:rPr lang="ko-KR" altLang="en-US" sz="1800" spc="0" dirty="0">
                <a:solidFill>
                  <a:schemeClr val="tx1"/>
                </a:solidFill>
              </a:rPr>
              <a:t>번 핀이 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en-US" altLang="ko-KR" sz="1800" spc="0" dirty="0">
                <a:solidFill>
                  <a:schemeClr val="tx1"/>
                </a:solidFill>
              </a:rPr>
              <a:t>I2C </a:t>
            </a:r>
            <a:r>
              <a:rPr lang="ko-KR" altLang="en-US" sz="1800" spc="0" dirty="0">
                <a:solidFill>
                  <a:schemeClr val="tx1"/>
                </a:solidFill>
              </a:rPr>
              <a:t>인터페이스로 사용 가능</a:t>
            </a:r>
            <a:endParaRPr lang="en-US" altLang="ko-KR" sz="1800" spc="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00687" y="1543810"/>
            <a:ext cx="4392488" cy="3404428"/>
            <a:chOff x="4480305" y="1543810"/>
            <a:chExt cx="4392488" cy="340442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0CCDDF8-9A6C-44F6-B9F3-820C11A1C4C0}"/>
                </a:ext>
              </a:extLst>
            </p:cNvPr>
            <p:cNvSpPr/>
            <p:nvPr/>
          </p:nvSpPr>
          <p:spPr bwMode="auto">
            <a:xfrm>
              <a:off x="4480305" y="1543810"/>
              <a:ext cx="4392488" cy="340442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r>
                <a:rPr lang="ko-KR" altLang="en-US" sz="16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아두이노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우노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pinout</a:t>
              </a:r>
              <a:endPara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" name="Picture 2" descr="https://t1.daumcdn.net/cfile/tistory/99EB66435A70072507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31"/>
            <a:stretch/>
          </p:blipFill>
          <p:spPr bwMode="auto">
            <a:xfrm>
              <a:off x="4551966" y="1605741"/>
              <a:ext cx="4249167" cy="305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CC5220-84FE-40C2-9C6E-F6856AAD7BAA}"/>
              </a:ext>
            </a:extLst>
          </p:cNvPr>
          <p:cNvSpPr/>
          <p:nvPr/>
        </p:nvSpPr>
        <p:spPr bwMode="auto">
          <a:xfrm>
            <a:off x="5135550" y="3795886"/>
            <a:ext cx="1020625" cy="216024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E48E1C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CC5220-84FE-40C2-9C6E-F6856AAD7BAA}"/>
              </a:ext>
            </a:extLst>
          </p:cNvPr>
          <p:cNvSpPr/>
          <p:nvPr/>
        </p:nvSpPr>
        <p:spPr bwMode="auto">
          <a:xfrm>
            <a:off x="7020272" y="2787774"/>
            <a:ext cx="1224136" cy="216024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E48E1C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6745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I2C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개요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I2C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36F3B2DE-8FE3-4184-A8AF-BCE7C7C290DA}"/>
              </a:ext>
            </a:extLst>
          </p:cNvPr>
          <p:cNvSpPr txBox="1">
            <a:spLocks/>
          </p:cNvSpPr>
          <p:nvPr/>
        </p:nvSpPr>
        <p:spPr>
          <a:xfrm>
            <a:off x="559387" y="2325776"/>
            <a:ext cx="8333788" cy="514864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</p:spPr>
        <p:txBody>
          <a:bodyPr wrap="square" lIns="0" tIns="7200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>
                <a:srgbClr val="536FFF"/>
              </a:buClr>
            </a:pPr>
            <a:r>
              <a:rPr lang="ko-KR" altLang="en-US" sz="1800" spc="0" dirty="0" err="1">
                <a:solidFill>
                  <a:schemeClr val="tx1"/>
                </a:solidFill>
              </a:rPr>
              <a:t>아두이노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r>
              <a:rPr lang="en-US" altLang="ko-KR" sz="1800" spc="0" dirty="0">
                <a:solidFill>
                  <a:schemeClr val="tx1"/>
                </a:solidFill>
              </a:rPr>
              <a:t>27, 28</a:t>
            </a:r>
            <a:r>
              <a:rPr lang="ko-KR" altLang="en-US" sz="1800" spc="0" dirty="0">
                <a:solidFill>
                  <a:schemeClr val="tx1"/>
                </a:solidFill>
              </a:rPr>
              <a:t>번 핀에 해당하는 위치인 </a:t>
            </a:r>
            <a:r>
              <a:rPr lang="en-US" altLang="ko-KR" sz="1800" spc="0" dirty="0">
                <a:solidFill>
                  <a:schemeClr val="tx1"/>
                </a:solidFill>
              </a:rPr>
              <a:t>CN7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2, 4</a:t>
            </a:r>
            <a:r>
              <a:rPr lang="ko-KR" altLang="en-US" sz="1800" spc="0" dirty="0">
                <a:solidFill>
                  <a:schemeClr val="tx1"/>
                </a:solidFill>
              </a:rPr>
              <a:t>번 핀을 이용</a:t>
            </a:r>
          </a:p>
        </p:txBody>
      </p:sp>
      <p:sp>
        <p:nvSpPr>
          <p:cNvPr id="15" name="왼쪽 대괄호 14">
            <a:extLst>
              <a:ext uri="{FF2B5EF4-FFF2-40B4-BE49-F238E27FC236}">
                <a16:creationId xmlns:a16="http://schemas.microsoft.com/office/drawing/2014/main" id="{4175269E-C959-4B18-B401-79B1F14884EA}"/>
              </a:ext>
            </a:extLst>
          </p:cNvPr>
          <p:cNvSpPr/>
          <p:nvPr/>
        </p:nvSpPr>
        <p:spPr>
          <a:xfrm>
            <a:off x="559387" y="1581067"/>
            <a:ext cx="427513" cy="1257250"/>
          </a:xfrm>
          <a:prstGeom prst="leftBracket">
            <a:avLst>
              <a:gd name="adj" fmla="val 0"/>
            </a:avLst>
          </a:prstGeom>
          <a:ln w="25400">
            <a:solidFill>
              <a:srgbClr val="E48E1C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9D7091E5-08D1-44CD-8F64-6FD5048523E1}"/>
              </a:ext>
            </a:extLst>
          </p:cNvPr>
          <p:cNvSpPr txBox="1">
            <a:spLocks/>
          </p:cNvSpPr>
          <p:nvPr/>
        </p:nvSpPr>
        <p:spPr>
          <a:xfrm>
            <a:off x="559387" y="1581067"/>
            <a:ext cx="8333788" cy="608635"/>
          </a:xfrm>
          <a:prstGeom prst="rect">
            <a:avLst/>
          </a:prstGeom>
          <a:solidFill>
            <a:srgbClr val="E48E1C">
              <a:alpha val="20000"/>
            </a:srgbClr>
          </a:solidFill>
          <a:ln w="222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>
                <a:srgbClr val="536FFF"/>
              </a:buClr>
            </a:pPr>
            <a:r>
              <a:rPr lang="en-US" altLang="ko-KR" sz="1800" spc="0" dirty="0">
                <a:solidFill>
                  <a:srgbClr val="E48E1C"/>
                </a:solidFill>
              </a:rPr>
              <a:t>Nucleo-F429 </a:t>
            </a:r>
            <a:r>
              <a:rPr lang="ko-KR" altLang="en-US" sz="1800" spc="0" dirty="0">
                <a:solidFill>
                  <a:srgbClr val="E48E1C"/>
                </a:solidFill>
              </a:rPr>
              <a:t>보드</a:t>
            </a:r>
            <a:endParaRPr lang="en-US" altLang="ko-KR" sz="1800" spc="0" dirty="0">
              <a:solidFill>
                <a:srgbClr val="E48E1C"/>
              </a:solidFill>
            </a:endParaRPr>
          </a:p>
        </p:txBody>
      </p: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BCF4D6DE-F933-4C6F-B887-909BB2F7EAF7}"/>
              </a:ext>
            </a:extLst>
          </p:cNvPr>
          <p:cNvSpPr/>
          <p:nvPr/>
        </p:nvSpPr>
        <p:spPr>
          <a:xfrm flipH="1">
            <a:off x="8465662" y="1581067"/>
            <a:ext cx="427513" cy="1257250"/>
          </a:xfrm>
          <a:prstGeom prst="leftBracket">
            <a:avLst>
              <a:gd name="adj" fmla="val 0"/>
            </a:avLst>
          </a:prstGeom>
          <a:ln w="25400">
            <a:solidFill>
              <a:srgbClr val="E48E1C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4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7D98A-79D8-4454-A297-B49B44DA95A6}"/>
              </a:ext>
            </a:extLst>
          </p:cNvPr>
          <p:cNvSpPr txBox="1"/>
          <p:nvPr/>
        </p:nvSpPr>
        <p:spPr bwMode="auto">
          <a:xfrm>
            <a:off x="222908" y="60382"/>
            <a:ext cx="100700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몸풀기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D854F-D277-4A5D-A920-6389FE43B347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 err="1">
                <a:latin typeface="나눔바른고딕" pitchFamily="50" charset="-127"/>
                <a:ea typeface="나눔바른고딕" pitchFamily="50" charset="-127"/>
              </a:rPr>
              <a:t>아두이노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FF328E-D057-4B20-B2E0-9BC2A65732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C28F86-2C36-48FD-A5B7-9B689134C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962578"/>
            <a:ext cx="2606377" cy="3082888"/>
          </a:xfrm>
          <a:prstGeom prst="rect">
            <a:avLst/>
          </a:prstGeom>
        </p:spPr>
      </p:pic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F7EF8CB3-FCE6-4292-933A-D8A6238D4E43}"/>
              </a:ext>
            </a:extLst>
          </p:cNvPr>
          <p:cNvSpPr txBox="1">
            <a:spLocks/>
          </p:cNvSpPr>
          <p:nvPr/>
        </p:nvSpPr>
        <p:spPr>
          <a:xfrm>
            <a:off x="634981" y="4495669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 err="1">
                <a:solidFill>
                  <a:schemeClr val="tx1"/>
                </a:solidFill>
              </a:rPr>
              <a:t>아두이노에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r>
              <a:rPr lang="en-US" altLang="ko-KR" sz="1800" spc="0" dirty="0">
                <a:solidFill>
                  <a:schemeClr val="tx1"/>
                </a:solidFill>
              </a:rPr>
              <a:t>I2C LCD</a:t>
            </a:r>
            <a:r>
              <a:rPr lang="ko-KR" altLang="en-US" sz="1800" spc="0" dirty="0">
                <a:solidFill>
                  <a:schemeClr val="tx1"/>
                </a:solidFill>
              </a:rPr>
              <a:t> 모듈을 연결하고 </a:t>
            </a:r>
            <a:r>
              <a:rPr lang="en-US" altLang="ko-KR" sz="1800" spc="0" dirty="0">
                <a:solidFill>
                  <a:schemeClr val="tx1"/>
                </a:solidFill>
              </a:rPr>
              <a:t>i2c_scanner </a:t>
            </a:r>
            <a:r>
              <a:rPr lang="ko-KR" altLang="en-US" sz="1800" spc="0" dirty="0">
                <a:solidFill>
                  <a:schemeClr val="tx1"/>
                </a:solidFill>
              </a:rPr>
              <a:t>예제를 사용하여 </a:t>
            </a:r>
            <a:r>
              <a:rPr lang="en-US" altLang="ko-KR" sz="1800" spc="0" dirty="0">
                <a:solidFill>
                  <a:schemeClr val="tx1"/>
                </a:solidFill>
              </a:rPr>
              <a:t>I2C slave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r>
              <a:rPr lang="en-US" altLang="ko-KR" sz="1800" spc="0" dirty="0">
                <a:solidFill>
                  <a:schemeClr val="tx1"/>
                </a:solidFill>
              </a:rPr>
              <a:t>address</a:t>
            </a:r>
            <a:r>
              <a:rPr lang="ko-KR" altLang="en-US" sz="1800" spc="0" dirty="0">
                <a:solidFill>
                  <a:schemeClr val="tx1"/>
                </a:solidFill>
              </a:rPr>
              <a:t>를 </a:t>
            </a:r>
            <a:r>
              <a:rPr lang="ko-KR" altLang="en-US" sz="1800" spc="0" dirty="0" err="1">
                <a:solidFill>
                  <a:schemeClr val="tx1"/>
                </a:solidFill>
              </a:rPr>
              <a:t>알아내시오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944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6745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I2C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개요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I2C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CF8"/>
              </a:clrFrom>
              <a:clrTo>
                <a:srgbClr val="FFFC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428" y="2065189"/>
            <a:ext cx="5608462" cy="2454572"/>
          </a:xfrm>
          <a:prstGeom prst="rect">
            <a:avLst/>
          </a:prstGeom>
        </p:spPr>
      </p:pic>
      <p:sp>
        <p:nvSpPr>
          <p:cNvPr id="18" name="육각형 17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555159" y="1591373"/>
            <a:ext cx="8338016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I2C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</a:t>
            </a:r>
            <a:endParaRPr lang="en-US" altLang="ko-KR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CC5220-84FE-40C2-9C6E-F6856AAD7BAA}"/>
              </a:ext>
            </a:extLst>
          </p:cNvPr>
          <p:cNvSpPr/>
          <p:nvPr/>
        </p:nvSpPr>
        <p:spPr bwMode="auto">
          <a:xfrm>
            <a:off x="3275856" y="2931790"/>
            <a:ext cx="3168352" cy="432048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E48E1C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7A6135-0971-4685-B839-C9C8B4EE7833}"/>
              </a:ext>
            </a:extLst>
          </p:cNvPr>
          <p:cNvGrpSpPr/>
          <p:nvPr/>
        </p:nvGrpSpPr>
        <p:grpSpPr>
          <a:xfrm>
            <a:off x="6211959" y="3900521"/>
            <a:ext cx="2681216" cy="1047717"/>
            <a:chOff x="5169375" y="2000466"/>
            <a:chExt cx="2681216" cy="728978"/>
          </a:xfrm>
        </p:grpSpPr>
        <p:sp>
          <p:nvSpPr>
            <p:cNvPr id="24" name="양쪽 대괄호 23">
              <a:extLst>
                <a:ext uri="{FF2B5EF4-FFF2-40B4-BE49-F238E27FC236}">
                  <a16:creationId xmlns:a16="http://schemas.microsoft.com/office/drawing/2014/main" id="{02A3CD49-E1D1-4BB2-8AEE-D46F5E28B37F}"/>
                </a:ext>
              </a:extLst>
            </p:cNvPr>
            <p:cNvSpPr/>
            <p:nvPr/>
          </p:nvSpPr>
          <p:spPr bwMode="auto">
            <a:xfrm rot="5400000">
              <a:off x="6124987" y="1173587"/>
              <a:ext cx="707594" cy="2371960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lIns="0" rIns="0" rtlCol="0" anchor="ctr"/>
            <a:lstStyle/>
            <a:p>
              <a:pPr marL="698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</a:pPr>
              <a:endPara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8C8BFFF-6D06-4268-B039-C1A3D685438E}"/>
                </a:ext>
              </a:extLst>
            </p:cNvPr>
            <p:cNvSpPr/>
            <p:nvPr/>
          </p:nvSpPr>
          <p:spPr bwMode="auto">
            <a:xfrm>
              <a:off x="5169375" y="2000466"/>
              <a:ext cx="2681216" cy="728978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536FFF"/>
                </a:buClr>
              </a:pPr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PB8</a:t>
              </a:r>
              <a:r>
                <a:rPr lang="ko-KR" altLang="en-US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번 핀을 </a:t>
              </a:r>
              <a:b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I2C clock</a:t>
              </a:r>
              <a:r>
                <a:rPr lang="ko-KR" altLang="en-US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핀으로</a:t>
              </a:r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br>
                <a:rPr lang="ko-KR" altLang="en-US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PB9</a:t>
              </a:r>
              <a:r>
                <a:rPr lang="ko-KR" altLang="en-US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번 핀을 </a:t>
              </a:r>
              <a:b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I2C data </a:t>
              </a:r>
              <a:r>
                <a:rPr lang="ko-KR" altLang="en-US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핀으로 설정</a:t>
              </a:r>
            </a:p>
          </p:txBody>
        </p:sp>
        <p:sp>
          <p:nvSpPr>
            <p:cNvPr id="26" name="왼쪽 대괄호 25">
              <a:extLst>
                <a:ext uri="{FF2B5EF4-FFF2-40B4-BE49-F238E27FC236}">
                  <a16:creationId xmlns:a16="http://schemas.microsoft.com/office/drawing/2014/main" id="{E9696197-DAC3-4D09-84D5-B2B022A3F3C5}"/>
                </a:ext>
              </a:extLst>
            </p:cNvPr>
            <p:cNvSpPr/>
            <p:nvPr/>
          </p:nvSpPr>
          <p:spPr>
            <a:xfrm>
              <a:off x="5292804" y="2005768"/>
              <a:ext cx="191076" cy="718375"/>
            </a:xfrm>
            <a:prstGeom prst="leftBracket">
              <a:avLst>
                <a:gd name="adj" fmla="val 0"/>
              </a:avLst>
            </a:prstGeom>
            <a:ln w="15875">
              <a:solidFill>
                <a:srgbClr val="E48E1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왼쪽 대괄호 26">
              <a:extLst>
                <a:ext uri="{FF2B5EF4-FFF2-40B4-BE49-F238E27FC236}">
                  <a16:creationId xmlns:a16="http://schemas.microsoft.com/office/drawing/2014/main" id="{F570869E-C257-441F-A1DD-6F8F866C997F}"/>
                </a:ext>
              </a:extLst>
            </p:cNvPr>
            <p:cNvSpPr/>
            <p:nvPr/>
          </p:nvSpPr>
          <p:spPr>
            <a:xfrm flipH="1">
              <a:off x="7473688" y="2005768"/>
              <a:ext cx="191076" cy="718375"/>
            </a:xfrm>
            <a:prstGeom prst="leftBracket">
              <a:avLst>
                <a:gd name="adj" fmla="val 0"/>
              </a:avLst>
            </a:prstGeom>
            <a:ln w="15875">
              <a:solidFill>
                <a:srgbClr val="E48E1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꺾인 연결선 2"/>
          <p:cNvCxnSpPr>
            <a:stCxn id="19" idx="3"/>
            <a:endCxn id="24" idx="1"/>
          </p:cNvCxnSpPr>
          <p:nvPr/>
        </p:nvCxnSpPr>
        <p:spPr>
          <a:xfrm>
            <a:off x="6444208" y="3147814"/>
            <a:ext cx="1077160" cy="760331"/>
          </a:xfrm>
          <a:prstGeom prst="bentConnector2">
            <a:avLst/>
          </a:prstGeom>
          <a:ln w="12700">
            <a:solidFill>
              <a:srgbClr val="E48E1C"/>
            </a:solidFill>
            <a:prstDash val="solid"/>
            <a:headEnd type="none" w="med" len="me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353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500534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LCD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제어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실습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539750" y="1555750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 err="1">
                <a:solidFill>
                  <a:schemeClr val="tx1"/>
                </a:solidFill>
              </a:rPr>
              <a:t>CubeMX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를 사용하여 </a:t>
            </a:r>
            <a:r>
              <a:rPr lang="en-US" altLang="ko-KR" sz="1800" spc="0" dirty="0">
                <a:solidFill>
                  <a:schemeClr val="tx1"/>
                </a:solidFill>
              </a:rPr>
              <a:t>I2C1</a:t>
            </a:r>
            <a:r>
              <a:rPr lang="ko-KR" altLang="en-US" sz="1800" spc="0" dirty="0">
                <a:solidFill>
                  <a:schemeClr val="tx1"/>
                </a:solidFill>
              </a:rPr>
              <a:t>을 </a:t>
            </a:r>
            <a:r>
              <a:rPr lang="en-US" altLang="ko-KR" sz="1800" spc="0" dirty="0">
                <a:solidFill>
                  <a:schemeClr val="tx1"/>
                </a:solidFill>
              </a:rPr>
              <a:t>enable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PB9</a:t>
            </a:r>
            <a:r>
              <a:rPr lang="ko-KR" altLang="en-US" sz="1800" spc="0" dirty="0">
                <a:solidFill>
                  <a:schemeClr val="tx1"/>
                </a:solidFill>
              </a:rPr>
              <a:t>번 핀과 </a:t>
            </a:r>
            <a:r>
              <a:rPr lang="en-US" altLang="ko-KR" sz="1800" spc="0" dirty="0">
                <a:solidFill>
                  <a:schemeClr val="tx1"/>
                </a:solidFill>
              </a:rPr>
              <a:t>PB8</a:t>
            </a:r>
            <a:r>
              <a:rPr lang="ko-KR" altLang="en-US" sz="1800" spc="0" dirty="0">
                <a:solidFill>
                  <a:schemeClr val="tx1"/>
                </a:solidFill>
              </a:rPr>
              <a:t>번 핀을 </a:t>
            </a:r>
            <a:r>
              <a:rPr lang="en-US" altLang="ko-KR" sz="1800" spc="0" dirty="0">
                <a:solidFill>
                  <a:schemeClr val="tx1"/>
                </a:solidFill>
              </a:rPr>
              <a:t>I2C </a:t>
            </a:r>
            <a:r>
              <a:rPr lang="ko-KR" altLang="en-US" sz="1800" spc="0" dirty="0">
                <a:solidFill>
                  <a:schemeClr val="tx1"/>
                </a:solidFill>
              </a:rPr>
              <a:t>용도의 핀으로 설정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LCM1602 LCD </a:t>
            </a:r>
            <a:r>
              <a:rPr lang="ko-KR" altLang="en-US" sz="1800" spc="0" dirty="0">
                <a:solidFill>
                  <a:schemeClr val="tx1"/>
                </a:solidFill>
              </a:rPr>
              <a:t>모듈을 장착하고 </a:t>
            </a:r>
            <a:r>
              <a:rPr lang="en-US" altLang="ko-KR" sz="1800" spc="0" dirty="0">
                <a:solidFill>
                  <a:schemeClr val="tx1"/>
                </a:solidFill>
              </a:rPr>
              <a:t>I2C slave address</a:t>
            </a:r>
            <a:r>
              <a:rPr lang="ko-KR" altLang="en-US" sz="1800" spc="0" dirty="0">
                <a:solidFill>
                  <a:schemeClr val="tx1"/>
                </a:solidFill>
              </a:rPr>
              <a:t>를 </a:t>
            </a:r>
            <a:r>
              <a:rPr lang="en-US" altLang="ko-KR" sz="1800" spc="0" dirty="0">
                <a:solidFill>
                  <a:schemeClr val="tx1"/>
                </a:solidFill>
              </a:rPr>
              <a:t>PCF8574</a:t>
            </a:r>
            <a:r>
              <a:rPr lang="ko-KR" altLang="en-US" sz="1800" spc="0" dirty="0">
                <a:solidFill>
                  <a:schemeClr val="tx1"/>
                </a:solidFill>
              </a:rPr>
              <a:t>칩의 </a:t>
            </a:r>
            <a:r>
              <a:rPr lang="en-US" altLang="ko-KR" sz="1800" spc="0" dirty="0">
                <a:solidFill>
                  <a:schemeClr val="tx1"/>
                </a:solidFill>
              </a:rPr>
              <a:t>datasheet</a:t>
            </a:r>
            <a:r>
              <a:rPr lang="ko-KR" altLang="en-US" sz="1800" spc="0" dirty="0">
                <a:solidFill>
                  <a:schemeClr val="tx1"/>
                </a:solidFill>
              </a:rPr>
              <a:t>와 </a:t>
            </a:r>
            <a:r>
              <a:rPr lang="en-US" altLang="ko-KR" sz="1800" spc="0" dirty="0">
                <a:solidFill>
                  <a:schemeClr val="tx1"/>
                </a:solidFill>
              </a:rPr>
              <a:t>LCD </a:t>
            </a:r>
            <a:r>
              <a:rPr lang="ko-KR" altLang="en-US" sz="1800" spc="0" dirty="0">
                <a:solidFill>
                  <a:schemeClr val="tx1"/>
                </a:solidFill>
              </a:rPr>
              <a:t>모듈의 회로도를 통해 </a:t>
            </a:r>
            <a:r>
              <a:rPr lang="ko-KR" altLang="en-US" sz="1800" spc="0" dirty="0" err="1">
                <a:solidFill>
                  <a:schemeClr val="tx1"/>
                </a:solidFill>
              </a:rPr>
              <a:t>확인하시오</a:t>
            </a:r>
            <a:r>
              <a:rPr lang="en-US" altLang="ko-KR" sz="1800" spc="0" dirty="0">
                <a:solidFill>
                  <a:schemeClr val="tx1"/>
                </a:solidFill>
              </a:rPr>
              <a:t>. 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slave address</a:t>
            </a:r>
            <a:r>
              <a:rPr lang="ko-KR" altLang="en-US" sz="1800" spc="0" dirty="0">
                <a:solidFill>
                  <a:schemeClr val="tx1"/>
                </a:solidFill>
              </a:rPr>
              <a:t>를 </a:t>
            </a:r>
            <a:r>
              <a:rPr lang="en-US" altLang="ko-KR" sz="1800" spc="0" dirty="0">
                <a:solidFill>
                  <a:schemeClr val="tx1"/>
                </a:solidFill>
              </a:rPr>
              <a:t>HAL_I2C_IsDeviceReady() </a:t>
            </a:r>
            <a:r>
              <a:rPr lang="ko-KR" altLang="en-US" sz="1800" spc="0" dirty="0">
                <a:solidFill>
                  <a:schemeClr val="tx1"/>
                </a:solidFill>
              </a:rPr>
              <a:t>함수를 사용하여 </a:t>
            </a:r>
            <a:r>
              <a:rPr lang="ko-KR" altLang="en-US" sz="1800" spc="0" dirty="0" err="1">
                <a:solidFill>
                  <a:schemeClr val="tx1"/>
                </a:solidFill>
              </a:rPr>
              <a:t>확인하시오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  <a:endParaRPr lang="ko-KR" altLang="en-US" sz="18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75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500534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LCD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제어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실습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539750" y="1555750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LCM1602 </a:t>
            </a:r>
            <a:r>
              <a:rPr lang="ko-KR" altLang="en-US" sz="1800" spc="0" dirty="0">
                <a:solidFill>
                  <a:schemeClr val="tx1"/>
                </a:solidFill>
              </a:rPr>
              <a:t>모듈을 사용한 예제인 </a:t>
            </a:r>
            <a:r>
              <a:rPr lang="en-US" altLang="ko-KR" sz="1800" spc="0" dirty="0">
                <a:solidFill>
                  <a:schemeClr val="tx1"/>
                </a:solidFill>
              </a:rPr>
              <a:t>https://github.com/afiskon/stm32-i2c-lcd-1602 </a:t>
            </a:r>
            <a:r>
              <a:rPr lang="ko-KR" altLang="en-US" sz="1800" spc="0" dirty="0">
                <a:solidFill>
                  <a:schemeClr val="tx1"/>
                </a:solidFill>
              </a:rPr>
              <a:t>을 참고하여 블루투스 시계의 </a:t>
            </a:r>
            <a:r>
              <a:rPr lang="en-US" altLang="ko-KR" sz="1800" spc="0" dirty="0">
                <a:solidFill>
                  <a:schemeClr val="tx1"/>
                </a:solidFill>
              </a:rPr>
              <a:t>LCD </a:t>
            </a:r>
            <a:r>
              <a:rPr lang="ko-KR" altLang="en-US" sz="1800" spc="0" dirty="0">
                <a:solidFill>
                  <a:schemeClr val="tx1"/>
                </a:solidFill>
              </a:rPr>
              <a:t>부분을 </a:t>
            </a:r>
            <a:r>
              <a:rPr lang="ko-KR" altLang="en-US" sz="1800" spc="0" dirty="0" err="1">
                <a:solidFill>
                  <a:schemeClr val="tx1"/>
                </a:solidFill>
              </a:rPr>
              <a:t>완성하시오</a:t>
            </a:r>
            <a:r>
              <a:rPr lang="en-US" altLang="ko-KR" sz="1800" spc="0" dirty="0">
                <a:solidFill>
                  <a:schemeClr val="tx1"/>
                </a:solidFill>
              </a:rPr>
              <a:t>. 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LCD</a:t>
            </a:r>
            <a:r>
              <a:rPr lang="ko-KR" altLang="en-US" sz="1800" spc="0" dirty="0">
                <a:solidFill>
                  <a:schemeClr val="tx1"/>
                </a:solidFill>
              </a:rPr>
              <a:t>관련 코드를 </a:t>
            </a:r>
            <a:r>
              <a:rPr lang="en-US" altLang="ko-KR" sz="1800" spc="0" dirty="0" err="1">
                <a:solidFill>
                  <a:schemeClr val="tx1"/>
                </a:solidFill>
              </a:rPr>
              <a:t>Src</a:t>
            </a:r>
            <a:r>
              <a:rPr lang="en-US" altLang="ko-KR" sz="1800" spc="0" dirty="0">
                <a:solidFill>
                  <a:schemeClr val="tx1"/>
                </a:solidFill>
              </a:rPr>
              <a:t>/</a:t>
            </a:r>
            <a:r>
              <a:rPr lang="en-US" altLang="ko-KR" sz="1800" spc="0" dirty="0" err="1">
                <a:solidFill>
                  <a:schemeClr val="tx1"/>
                </a:solidFill>
              </a:rPr>
              <a:t>lcd.c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파일에 모아서 </a:t>
            </a:r>
            <a:r>
              <a:rPr lang="ko-KR" altLang="en-US" sz="1800" spc="0" dirty="0" err="1">
                <a:solidFill>
                  <a:schemeClr val="tx1"/>
                </a:solidFill>
              </a:rPr>
              <a:t>관리하시오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  <a:endParaRPr lang="ko-KR" altLang="en-US" sz="18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75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2EEA3-CCDD-4060-BE66-83E6FB1CC869}"/>
              </a:ext>
            </a:extLst>
          </p:cNvPr>
          <p:cNvSpPr txBox="1"/>
          <p:nvPr/>
        </p:nvSpPr>
        <p:spPr bwMode="auto">
          <a:xfrm>
            <a:off x="222908" y="60382"/>
            <a:ext cx="189827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알람시계 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5A54B0-8265-4724-9CDC-32331CD4CB74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소스코드 관리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07B01F2C-5D4F-4FDC-BB66-4D61FC4DC25C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0BA74F-6942-4284-B61F-DBF466003C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D83CE8-4835-4A85-A157-D29DB8906CF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54FAFB2F-D544-4BF7-B21F-C635EBC047B7}"/>
              </a:ext>
            </a:extLst>
          </p:cNvPr>
          <p:cNvSpPr txBox="1">
            <a:spLocks/>
          </p:cNvSpPr>
          <p:nvPr/>
        </p:nvSpPr>
        <p:spPr>
          <a:xfrm>
            <a:off x="539750" y="1555750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지금 까지 작업한 </a:t>
            </a:r>
            <a:r>
              <a:rPr lang="en-US" altLang="ko-KR" sz="1800" spc="0" dirty="0">
                <a:solidFill>
                  <a:schemeClr val="tx1"/>
                </a:solidFill>
              </a:rPr>
              <a:t>GPIO, UART, ADC, I2C </a:t>
            </a:r>
            <a:r>
              <a:rPr lang="ko-KR" altLang="en-US" sz="1800" spc="0" dirty="0">
                <a:solidFill>
                  <a:schemeClr val="tx1"/>
                </a:solidFill>
              </a:rPr>
              <a:t>관련 소스 코드를 모두 </a:t>
            </a:r>
            <a:r>
              <a:rPr lang="en-US" altLang="ko-KR" sz="1800" spc="0" dirty="0">
                <a:solidFill>
                  <a:schemeClr val="tx1"/>
                </a:solidFill>
              </a:rPr>
              <a:t>merge</a:t>
            </a:r>
            <a:r>
              <a:rPr lang="ko-KR" altLang="en-US" sz="1800" spc="0" dirty="0" err="1">
                <a:solidFill>
                  <a:schemeClr val="tx1"/>
                </a:solidFill>
              </a:rPr>
              <a:t>하시오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 err="1">
                <a:solidFill>
                  <a:schemeClr val="tx1"/>
                </a:solidFill>
              </a:rPr>
              <a:t>Src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폴더 아래에 각각 관련 코드를 </a:t>
            </a:r>
            <a:r>
              <a:rPr lang="en-US" altLang="ko-KR" sz="1800" spc="0" dirty="0" err="1">
                <a:solidFill>
                  <a:schemeClr val="tx1"/>
                </a:solidFill>
              </a:rPr>
              <a:t>gpio.c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en-US" altLang="ko-KR" sz="1800" spc="0" dirty="0" err="1">
                <a:solidFill>
                  <a:schemeClr val="tx1"/>
                </a:solidFill>
              </a:rPr>
              <a:t>uart.c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en-US" altLang="ko-KR" sz="1800" spc="0" dirty="0" err="1">
                <a:solidFill>
                  <a:schemeClr val="tx1"/>
                </a:solidFill>
              </a:rPr>
              <a:t>adc.c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en-US" altLang="ko-KR" sz="1800" spc="0" dirty="0" err="1">
                <a:solidFill>
                  <a:schemeClr val="tx1"/>
                </a:solidFill>
              </a:rPr>
              <a:t>lcd.c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로 분리하여 </a:t>
            </a:r>
            <a:r>
              <a:rPr lang="ko-KR" altLang="en-US" sz="1800" spc="0" dirty="0" err="1">
                <a:solidFill>
                  <a:schemeClr val="tx1"/>
                </a:solidFill>
              </a:rPr>
              <a:t>관리하시오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 err="1">
                <a:solidFill>
                  <a:schemeClr val="tx1"/>
                </a:solidFill>
              </a:rPr>
              <a:t>Gpio.c</a:t>
            </a:r>
            <a:r>
              <a:rPr lang="ko-KR" altLang="en-US" sz="1800" spc="0" dirty="0">
                <a:solidFill>
                  <a:schemeClr val="tx1"/>
                </a:solidFill>
              </a:rPr>
              <a:t>에는 </a:t>
            </a:r>
            <a:r>
              <a:rPr lang="en-US" altLang="ko-KR" sz="1800" spc="0" dirty="0">
                <a:solidFill>
                  <a:schemeClr val="tx1"/>
                </a:solidFill>
              </a:rPr>
              <a:t>Select</a:t>
            </a:r>
            <a:r>
              <a:rPr lang="ko-KR" altLang="en-US" sz="1800" spc="0" dirty="0">
                <a:solidFill>
                  <a:schemeClr val="tx1"/>
                </a:solidFill>
              </a:rPr>
              <a:t>키 관련 코드를 </a:t>
            </a:r>
            <a:r>
              <a:rPr lang="en-US" altLang="ko-KR" sz="1800" spc="0" dirty="0" err="1">
                <a:solidFill>
                  <a:schemeClr val="tx1"/>
                </a:solidFill>
              </a:rPr>
              <a:t>Uart.c</a:t>
            </a:r>
            <a:r>
              <a:rPr lang="ko-KR" altLang="en-US" sz="1800" spc="0" dirty="0">
                <a:solidFill>
                  <a:schemeClr val="tx1"/>
                </a:solidFill>
              </a:rPr>
              <a:t>에는 </a:t>
            </a:r>
            <a:r>
              <a:rPr lang="en-US" altLang="ko-KR" sz="1800" spc="0" dirty="0">
                <a:solidFill>
                  <a:schemeClr val="tx1"/>
                </a:solidFill>
              </a:rPr>
              <a:t>BT </a:t>
            </a:r>
            <a:r>
              <a:rPr lang="ko-KR" altLang="en-US" sz="1800" spc="0" dirty="0">
                <a:solidFill>
                  <a:schemeClr val="tx1"/>
                </a:solidFill>
              </a:rPr>
              <a:t>모듈 관련 코드를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en-US" altLang="ko-KR" sz="1800" spc="0" dirty="0" err="1">
                <a:solidFill>
                  <a:schemeClr val="tx1"/>
                </a:solidFill>
              </a:rPr>
              <a:t>adc.c</a:t>
            </a:r>
            <a:r>
              <a:rPr lang="ko-KR" altLang="en-US" sz="1800" spc="0" dirty="0">
                <a:solidFill>
                  <a:schemeClr val="tx1"/>
                </a:solidFill>
              </a:rPr>
              <a:t>에는 </a:t>
            </a:r>
            <a:r>
              <a:rPr lang="en-US" altLang="ko-KR" sz="1800" spc="0" dirty="0" err="1">
                <a:solidFill>
                  <a:schemeClr val="tx1"/>
                </a:solidFill>
              </a:rPr>
              <a:t>ADC+timer</a:t>
            </a:r>
            <a:r>
              <a:rPr lang="ko-KR" altLang="en-US" sz="1800" spc="0" dirty="0">
                <a:solidFill>
                  <a:schemeClr val="tx1"/>
                </a:solidFill>
              </a:rPr>
              <a:t>관련 코드를 </a:t>
            </a:r>
            <a:r>
              <a:rPr lang="en-US" altLang="ko-KR" sz="1800" spc="0" dirty="0" err="1">
                <a:solidFill>
                  <a:schemeClr val="tx1"/>
                </a:solidFill>
              </a:rPr>
              <a:t>lcd.c</a:t>
            </a:r>
            <a:r>
              <a:rPr lang="ko-KR" altLang="en-US" sz="1800" spc="0" dirty="0">
                <a:solidFill>
                  <a:schemeClr val="tx1"/>
                </a:solidFill>
              </a:rPr>
              <a:t>에는 </a:t>
            </a:r>
            <a:r>
              <a:rPr lang="en-US" altLang="ko-KR" sz="1800" spc="0" dirty="0">
                <a:solidFill>
                  <a:schemeClr val="tx1"/>
                </a:solidFill>
              </a:rPr>
              <a:t>LCM1602 </a:t>
            </a:r>
            <a:r>
              <a:rPr lang="ko-KR" altLang="en-US" sz="1800" spc="0" dirty="0">
                <a:solidFill>
                  <a:schemeClr val="tx1"/>
                </a:solidFill>
              </a:rPr>
              <a:t>관련 코드를 </a:t>
            </a:r>
            <a:r>
              <a:rPr lang="ko-KR" altLang="en-US" sz="1800" spc="0" dirty="0" err="1">
                <a:solidFill>
                  <a:schemeClr val="tx1"/>
                </a:solidFill>
              </a:rPr>
              <a:t>넣으시오</a:t>
            </a:r>
            <a:r>
              <a:rPr lang="en-US" altLang="ko-KR" sz="1800" spc="0">
                <a:solidFill>
                  <a:schemeClr val="tx1"/>
                </a:solidFill>
              </a:rPr>
              <a:t>.</a:t>
            </a:r>
            <a:endParaRPr lang="ko-KR" altLang="en-US" sz="18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218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36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6745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I2C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버스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I2C </a:t>
            </a:r>
            <a:r>
              <a:rPr lang="ko-KR" altLang="en-US" sz="2000" spc="0" dirty="0">
                <a:solidFill>
                  <a:schemeClr val="tx1"/>
                </a:solidFill>
              </a:rPr>
              <a:t>버스의 소개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539750" y="1555750"/>
            <a:ext cx="6328200" cy="166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 err="1">
                <a:solidFill>
                  <a:schemeClr val="tx1"/>
                </a:solidFill>
              </a:rPr>
              <a:t>아이투씨</a:t>
            </a:r>
            <a:r>
              <a:rPr lang="ko-KR" altLang="en-US" sz="1800" spc="0" dirty="0">
                <a:solidFill>
                  <a:schemeClr val="tx1"/>
                </a:solidFill>
              </a:rPr>
              <a:t> 또는 </a:t>
            </a:r>
            <a:r>
              <a:rPr lang="ko-KR" altLang="en-US" sz="1800" spc="0" dirty="0" err="1">
                <a:solidFill>
                  <a:schemeClr val="tx1"/>
                </a:solidFill>
              </a:rPr>
              <a:t>아이스퀘어씨라고</a:t>
            </a:r>
            <a:r>
              <a:rPr lang="ko-KR" altLang="en-US" sz="1800" spc="0" dirty="0">
                <a:solidFill>
                  <a:schemeClr val="tx1"/>
                </a:solidFill>
              </a:rPr>
              <a:t> 읽음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Inter-Integrated Circuit</a:t>
            </a:r>
            <a:r>
              <a:rPr lang="ko-KR" altLang="en-US" sz="1800" spc="0" dirty="0">
                <a:solidFill>
                  <a:schemeClr val="tx1"/>
                </a:solidFill>
              </a:rPr>
              <a:t>의 약자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Philips</a:t>
            </a:r>
            <a:r>
              <a:rPr lang="ko-KR" altLang="en-US" sz="1800" spc="0" dirty="0">
                <a:solidFill>
                  <a:schemeClr val="tx1"/>
                </a:solidFill>
              </a:rPr>
              <a:t>사에 의해 만들어짐 </a:t>
            </a:r>
            <a:r>
              <a:rPr lang="en-US" altLang="ko-KR" sz="1800" spc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spc="0" dirty="0">
                <a:solidFill>
                  <a:schemeClr val="tx1"/>
                </a:solidFill>
              </a:rPr>
              <a:t>현재는 </a:t>
            </a:r>
            <a:r>
              <a:rPr lang="en-US" altLang="ko-KR" sz="1800" spc="0" dirty="0">
                <a:solidFill>
                  <a:schemeClr val="tx1"/>
                </a:solidFill>
              </a:rPr>
              <a:t>NXP </a:t>
            </a:r>
            <a:r>
              <a:rPr lang="ko-KR" altLang="en-US" sz="1800" spc="0" dirty="0">
                <a:solidFill>
                  <a:schemeClr val="tx1"/>
                </a:solidFill>
              </a:rPr>
              <a:t>반도체로 분사함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반도체 칩과 반도체 </a:t>
            </a:r>
            <a:r>
              <a:rPr lang="ko-KR" altLang="en-US" sz="1800" spc="0" dirty="0" err="1">
                <a:solidFill>
                  <a:schemeClr val="tx1"/>
                </a:solidFill>
              </a:rPr>
              <a:t>칩간의</a:t>
            </a:r>
            <a:r>
              <a:rPr lang="ko-KR" altLang="en-US" sz="1800" spc="0" dirty="0">
                <a:solidFill>
                  <a:schemeClr val="tx1"/>
                </a:solidFill>
              </a:rPr>
              <a:t> 통신 방법으로 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ko-KR" altLang="en-US" sz="1800" spc="0" dirty="0">
                <a:solidFill>
                  <a:schemeClr val="tx1"/>
                </a:solidFill>
              </a:rPr>
              <a:t>아주 널리 사용되고 있음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948959" y="1557338"/>
            <a:ext cx="1944216" cy="2452577"/>
            <a:chOff x="6516216" y="1543810"/>
            <a:chExt cx="1728192" cy="218006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0CCDDF8-9A6C-44F6-B9F3-820C11A1C4C0}"/>
                </a:ext>
              </a:extLst>
            </p:cNvPr>
            <p:cNvSpPr/>
            <p:nvPr/>
          </p:nvSpPr>
          <p:spPr bwMode="auto">
            <a:xfrm>
              <a:off x="6516216" y="1543810"/>
              <a:ext cx="1728192" cy="218006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I2C 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버스 로고</a:t>
              </a:r>
            </a:p>
          </p:txBody>
        </p:sp>
        <p:pic>
          <p:nvPicPr>
            <p:cNvPr id="14" name="Picture 2" descr="i2c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55" t="8648" r="10666" b="8437"/>
            <a:stretch/>
          </p:blipFill>
          <p:spPr bwMode="auto">
            <a:xfrm>
              <a:off x="6588224" y="1635646"/>
              <a:ext cx="1584176" cy="18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730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6745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I2C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버스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I2C </a:t>
            </a:r>
            <a:r>
              <a:rPr lang="ko-KR" altLang="en-US" sz="2000" spc="0" dirty="0">
                <a:solidFill>
                  <a:schemeClr val="tx1"/>
                </a:solidFill>
              </a:rPr>
              <a:t>버스의 소개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539749" y="1555750"/>
            <a:ext cx="6409210" cy="195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Data </a:t>
            </a:r>
            <a:r>
              <a:rPr lang="ko-KR" altLang="en-US" sz="1800" spc="0" dirty="0">
                <a:solidFill>
                  <a:schemeClr val="tx1"/>
                </a:solidFill>
              </a:rPr>
              <a:t>선과 </a:t>
            </a:r>
            <a:r>
              <a:rPr lang="en-US" altLang="ko-KR" sz="1800" spc="0" dirty="0">
                <a:solidFill>
                  <a:schemeClr val="tx1"/>
                </a:solidFill>
              </a:rPr>
              <a:t>clock </a:t>
            </a:r>
            <a:r>
              <a:rPr lang="ko-KR" altLang="en-US" sz="1800" spc="0" dirty="0">
                <a:solidFill>
                  <a:schemeClr val="tx1"/>
                </a:solidFill>
              </a:rPr>
              <a:t>선 </a:t>
            </a:r>
            <a:r>
              <a:rPr lang="en-US" altLang="ko-KR" sz="1800" spc="0" dirty="0">
                <a:solidFill>
                  <a:schemeClr val="tx1"/>
                </a:solidFill>
              </a:rPr>
              <a:t>2</a:t>
            </a:r>
            <a:r>
              <a:rPr lang="ko-KR" altLang="en-US" sz="1800" spc="0" dirty="0">
                <a:solidFill>
                  <a:schemeClr val="tx1"/>
                </a:solidFill>
              </a:rPr>
              <a:t>개로만 통신이 가능함</a:t>
            </a: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특히 여러 칩을 연결할 때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선만으로 모든 칩의 연결이 </a:t>
            </a:r>
            <a:b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가능하여 널리 사용됨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Protocol</a:t>
            </a:r>
            <a:r>
              <a:rPr lang="ko-KR" altLang="en-US" sz="1800" spc="0" dirty="0">
                <a:solidFill>
                  <a:schemeClr val="tx1"/>
                </a:solidFill>
              </a:rPr>
              <a:t>이 간편함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주로 </a:t>
            </a:r>
            <a:r>
              <a:rPr lang="en-US" altLang="ko-KR" sz="1800" spc="0" dirty="0">
                <a:solidFill>
                  <a:schemeClr val="tx1"/>
                </a:solidFill>
              </a:rPr>
              <a:t>control</a:t>
            </a:r>
            <a:r>
              <a:rPr lang="ko-KR" altLang="en-US" sz="1800" spc="0" dirty="0">
                <a:solidFill>
                  <a:schemeClr val="tx1"/>
                </a:solidFill>
              </a:rPr>
              <a:t>용으로 사용되며 저속이기 때문에 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ko-KR" altLang="en-US" sz="1800" spc="0" dirty="0">
                <a:solidFill>
                  <a:schemeClr val="tx1"/>
                </a:solidFill>
              </a:rPr>
              <a:t>전용 </a:t>
            </a:r>
            <a:r>
              <a:rPr lang="en-US" altLang="ko-KR" sz="1800" spc="0" dirty="0">
                <a:solidFill>
                  <a:schemeClr val="tx1"/>
                </a:solidFill>
              </a:rPr>
              <a:t>HW</a:t>
            </a:r>
            <a:r>
              <a:rPr lang="ko-KR" altLang="en-US" sz="1800" spc="0" dirty="0">
                <a:solidFill>
                  <a:schemeClr val="tx1"/>
                </a:solidFill>
              </a:rPr>
              <a:t>없이 일반 </a:t>
            </a:r>
            <a:r>
              <a:rPr lang="en-US" altLang="ko-KR" sz="1800" spc="0" dirty="0">
                <a:solidFill>
                  <a:schemeClr val="tx1"/>
                </a:solidFill>
              </a:rPr>
              <a:t>GPIO</a:t>
            </a:r>
            <a:r>
              <a:rPr lang="ko-KR" altLang="en-US" sz="1800" spc="0" dirty="0">
                <a:solidFill>
                  <a:schemeClr val="tx1"/>
                </a:solidFill>
              </a:rPr>
              <a:t>로도 구현 가능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948959" y="1557338"/>
            <a:ext cx="1944216" cy="2452577"/>
            <a:chOff x="6516216" y="1543810"/>
            <a:chExt cx="1728192" cy="218006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0CCDDF8-9A6C-44F6-B9F3-820C11A1C4C0}"/>
                </a:ext>
              </a:extLst>
            </p:cNvPr>
            <p:cNvSpPr/>
            <p:nvPr/>
          </p:nvSpPr>
          <p:spPr bwMode="auto">
            <a:xfrm>
              <a:off x="6516216" y="1543810"/>
              <a:ext cx="1728192" cy="218006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I2C 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버스 로고</a:t>
              </a:r>
            </a:p>
          </p:txBody>
        </p:sp>
        <p:pic>
          <p:nvPicPr>
            <p:cNvPr id="9" name="Picture 2" descr="i2c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55" t="8648" r="10666" b="8437"/>
            <a:stretch/>
          </p:blipFill>
          <p:spPr bwMode="auto">
            <a:xfrm>
              <a:off x="6588224" y="1635646"/>
              <a:ext cx="1584176" cy="18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770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6745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I2C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버스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I2C </a:t>
            </a:r>
            <a:r>
              <a:rPr lang="ko-KR" altLang="en-US" sz="2000" spc="0" dirty="0">
                <a:solidFill>
                  <a:schemeClr val="tx1"/>
                </a:solidFill>
              </a:rPr>
              <a:t>버스의 연결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539750" y="1555750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I2C</a:t>
            </a:r>
            <a:r>
              <a:rPr lang="ko-KR" altLang="en-US" sz="1800" spc="0" dirty="0">
                <a:solidFill>
                  <a:schemeClr val="tx1"/>
                </a:solidFill>
              </a:rPr>
              <a:t>버스에 여러 개의 칩을 연결할 때 </a:t>
            </a:r>
            <a:r>
              <a:rPr lang="en-US" altLang="ko-KR" sz="1800" spc="0" dirty="0">
                <a:solidFill>
                  <a:schemeClr val="tx1"/>
                </a:solidFill>
              </a:rPr>
              <a:t>SDA</a:t>
            </a:r>
            <a:r>
              <a:rPr lang="ko-KR" altLang="en-US" sz="1800" spc="0" dirty="0">
                <a:solidFill>
                  <a:schemeClr val="tx1"/>
                </a:solidFill>
              </a:rPr>
              <a:t>라는 </a:t>
            </a:r>
            <a:r>
              <a:rPr lang="en-US" altLang="ko-KR" sz="1800" spc="0" dirty="0">
                <a:solidFill>
                  <a:schemeClr val="tx1"/>
                </a:solidFill>
              </a:rPr>
              <a:t>data</a:t>
            </a:r>
            <a:r>
              <a:rPr lang="ko-KR" altLang="en-US" sz="1800" spc="0" dirty="0">
                <a:solidFill>
                  <a:schemeClr val="tx1"/>
                </a:solidFill>
              </a:rPr>
              <a:t>선과 </a:t>
            </a:r>
            <a:r>
              <a:rPr lang="en-US" altLang="ko-KR" sz="1800" spc="0" dirty="0">
                <a:solidFill>
                  <a:schemeClr val="tx1"/>
                </a:solidFill>
              </a:rPr>
              <a:t>SCL</a:t>
            </a:r>
            <a:r>
              <a:rPr lang="ko-KR" altLang="en-US" sz="1800" spc="0" dirty="0">
                <a:solidFill>
                  <a:schemeClr val="tx1"/>
                </a:solidFill>
              </a:rPr>
              <a:t>이라는 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en-US" altLang="ko-KR" sz="1800" spc="0" dirty="0">
                <a:solidFill>
                  <a:schemeClr val="tx1"/>
                </a:solidFill>
              </a:rPr>
              <a:t>clock</a:t>
            </a:r>
            <a:r>
              <a:rPr lang="ko-KR" altLang="en-US" sz="1800" spc="0" dirty="0">
                <a:solidFill>
                  <a:schemeClr val="tx1"/>
                </a:solidFill>
              </a:rPr>
              <a:t>선만으로 연결이 가능함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SDA, SCL </a:t>
            </a:r>
            <a:r>
              <a:rPr lang="ko-KR" altLang="en-US" sz="1800" spc="0" dirty="0">
                <a:solidFill>
                  <a:schemeClr val="tx1"/>
                </a:solidFill>
              </a:rPr>
              <a:t>라인은 </a:t>
            </a:r>
            <a:r>
              <a:rPr lang="en-US" altLang="ko-KR" sz="1800" spc="0" dirty="0" err="1">
                <a:solidFill>
                  <a:schemeClr val="tx1"/>
                </a:solidFill>
              </a:rPr>
              <a:t>Vdd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전원과 연결된 </a:t>
            </a:r>
            <a:r>
              <a:rPr lang="en-US" altLang="ko-KR" sz="1800" spc="0" dirty="0">
                <a:solidFill>
                  <a:schemeClr val="tx1"/>
                </a:solidFill>
              </a:rPr>
              <a:t>pull-up </a:t>
            </a:r>
            <a:r>
              <a:rPr lang="ko-KR" altLang="en-US" sz="1800" spc="0" dirty="0">
                <a:solidFill>
                  <a:schemeClr val="tx1"/>
                </a:solidFill>
              </a:rPr>
              <a:t>저항으로 연결되어 있음</a:t>
            </a:r>
            <a:endParaRPr lang="en-US" altLang="ko-KR" sz="1800" spc="0" dirty="0">
              <a:solidFill>
                <a:schemeClr val="tx1"/>
              </a:solidFill>
            </a:endParaRPr>
          </a:p>
        </p:txBody>
      </p:sp>
      <p:pic>
        <p:nvPicPr>
          <p:cNvPr id="9" name="Picture 2" descr="http://www.cypress.com/sites/default/files/inline/fckImages/myresources/AN5098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07" y="3004760"/>
            <a:ext cx="3312368" cy="195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육각형 9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2662374" y="2627644"/>
            <a:ext cx="3781834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I2C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버스 연결의 예</a:t>
            </a:r>
            <a:endParaRPr lang="en-US" altLang="ko-KR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14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6745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I2C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버스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I2C </a:t>
            </a:r>
            <a:r>
              <a:rPr lang="ko-KR" altLang="en-US" sz="2000" spc="0" dirty="0">
                <a:solidFill>
                  <a:schemeClr val="tx1"/>
                </a:solidFill>
              </a:rPr>
              <a:t>버스의 연결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auto">
          <a:xfrm>
            <a:off x="542176" y="3687878"/>
            <a:ext cx="4101832" cy="36000"/>
          </a:xfrm>
          <a:prstGeom prst="rect">
            <a:avLst/>
          </a:prstGeom>
          <a:solidFill>
            <a:srgbClr val="E48E1C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배지 12"/>
          <p:cNvSpPr/>
          <p:nvPr/>
        </p:nvSpPr>
        <p:spPr bwMode="auto">
          <a:xfrm>
            <a:off x="542176" y="1557445"/>
            <a:ext cx="4101832" cy="473591"/>
          </a:xfrm>
          <a:prstGeom prst="plaque">
            <a:avLst>
              <a:gd name="adj" fmla="val 0"/>
            </a:avLst>
          </a:prstGeom>
          <a:solidFill>
            <a:srgbClr val="E48E1C"/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1695" y="2259293"/>
            <a:ext cx="3850564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마이크로 프로세서의 약자로 </a:t>
            </a:r>
            <a:b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버스에 연결된 칩들 중 </a:t>
            </a:r>
            <a:b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하나가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master 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역할을 할 때 </a:t>
            </a:r>
            <a:b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나머지는 모두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slave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되어 동작함</a:t>
            </a: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227"/>
          <p:cNvSpPr>
            <a:spLocks noChangeArrowheads="1"/>
          </p:cNvSpPr>
          <p:nvPr/>
        </p:nvSpPr>
        <p:spPr bwMode="auto">
          <a:xfrm>
            <a:off x="1129209" y="1613847"/>
            <a:ext cx="2887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lvl="0" latinLnBrk="0">
              <a:buClr>
                <a:prstClr val="black">
                  <a:lumMod val="75000"/>
                  <a:lumOff val="25000"/>
                </a:prstClr>
              </a:buClr>
            </a:pPr>
            <a:r>
              <a:rPr kumimoji="0" lang="en-US" altLang="ko-KR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μC</a:t>
            </a:r>
            <a:endParaRPr lang="en-US" altLang="ko-KR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 bwMode="auto">
          <a:xfrm rot="18900000">
            <a:off x="2450004" y="1861999"/>
            <a:ext cx="286175" cy="216000"/>
          </a:xfrm>
          <a:prstGeom prst="rtTriangle">
            <a:avLst/>
          </a:prstGeom>
          <a:solidFill>
            <a:srgbClr val="E48E1C"/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791343" y="3687878"/>
            <a:ext cx="4101832" cy="36000"/>
          </a:xfrm>
          <a:prstGeom prst="rect">
            <a:avLst/>
          </a:prstGeom>
          <a:solidFill>
            <a:srgbClr val="667CEC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배지 18"/>
          <p:cNvSpPr/>
          <p:nvPr/>
        </p:nvSpPr>
        <p:spPr bwMode="auto">
          <a:xfrm>
            <a:off x="4791343" y="1557445"/>
            <a:ext cx="4101832" cy="473591"/>
          </a:xfrm>
          <a:prstGeom prst="plaque">
            <a:avLst>
              <a:gd name="adj" fmla="val 0"/>
            </a:avLst>
          </a:prstGeom>
          <a:solidFill>
            <a:srgbClr val="667CEC"/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10862" y="2402616"/>
            <a:ext cx="3850564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개의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slave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 </a:t>
            </a:r>
            <a:b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I2C slave address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</a:t>
            </a:r>
            <a:b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하나의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slave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와만 통신하게 됨</a:t>
            </a:r>
          </a:p>
        </p:txBody>
      </p:sp>
      <p:sp>
        <p:nvSpPr>
          <p:cNvPr id="21" name="직사각형 227"/>
          <p:cNvSpPr>
            <a:spLocks noChangeArrowheads="1"/>
          </p:cNvSpPr>
          <p:nvPr/>
        </p:nvSpPr>
        <p:spPr bwMode="auto">
          <a:xfrm>
            <a:off x="5378376" y="1613847"/>
            <a:ext cx="2887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lvl="0" latinLnBrk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칩</a:t>
            </a:r>
            <a:endParaRPr lang="en-US" altLang="ko-KR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각 삼각형 21"/>
          <p:cNvSpPr/>
          <p:nvPr/>
        </p:nvSpPr>
        <p:spPr bwMode="auto">
          <a:xfrm rot="18900000">
            <a:off x="6699171" y="1861999"/>
            <a:ext cx="286175" cy="216000"/>
          </a:xfrm>
          <a:prstGeom prst="rtTriangle">
            <a:avLst/>
          </a:prstGeom>
          <a:solidFill>
            <a:srgbClr val="667CEC"/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54969" y="3939902"/>
            <a:ext cx="8338205" cy="523695"/>
          </a:xfrm>
          <a:prstGeom prst="rect">
            <a:avLst/>
          </a:prstGeom>
          <a:solidFill>
            <a:srgbClr val="FF5F9E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54969" y="3939902"/>
            <a:ext cx="2454889" cy="523695"/>
          </a:xfrm>
          <a:prstGeom prst="rect">
            <a:avLst/>
          </a:prstGeom>
          <a:solidFill>
            <a:srgbClr val="EE70A3"/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텍스트 개체 틀 7"/>
          <p:cNvSpPr txBox="1">
            <a:spLocks/>
          </p:cNvSpPr>
          <p:nvPr/>
        </p:nvSpPr>
        <p:spPr>
          <a:xfrm>
            <a:off x="755516" y="4017134"/>
            <a:ext cx="2110326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chemeClr val="bg1"/>
                </a:solidFill>
              </a:rPr>
              <a:t>통신 속도</a:t>
            </a:r>
            <a:endParaRPr lang="en-US" altLang="ko-KR" sz="1800" spc="0" dirty="0">
              <a:solidFill>
                <a:schemeClr val="bg1"/>
              </a:solidFill>
            </a:endParaRPr>
          </a:p>
        </p:txBody>
      </p:sp>
      <p:sp>
        <p:nvSpPr>
          <p:cNvPr id="30" name="텍스트 개체 틀 7"/>
          <p:cNvSpPr txBox="1">
            <a:spLocks/>
          </p:cNvSpPr>
          <p:nvPr/>
        </p:nvSpPr>
        <p:spPr>
          <a:xfrm>
            <a:off x="3153874" y="4026658"/>
            <a:ext cx="5607552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chemeClr val="tx1"/>
                </a:solidFill>
              </a:rPr>
              <a:t>표준 모드에서 </a:t>
            </a:r>
            <a:r>
              <a:rPr lang="en-US" altLang="ko-KR" sz="1800" spc="0" dirty="0">
                <a:solidFill>
                  <a:schemeClr val="tx1"/>
                </a:solidFill>
              </a:rPr>
              <a:t>100KHz, fast </a:t>
            </a:r>
            <a:r>
              <a:rPr lang="ko-KR" altLang="en-US" sz="1800" spc="0" dirty="0">
                <a:solidFill>
                  <a:schemeClr val="tx1"/>
                </a:solidFill>
              </a:rPr>
              <a:t>모드에서 </a:t>
            </a:r>
            <a:r>
              <a:rPr lang="en-US" altLang="ko-KR" sz="1800" spc="0" dirty="0">
                <a:solidFill>
                  <a:schemeClr val="tx1"/>
                </a:solidFill>
              </a:rPr>
              <a:t>400kHz</a:t>
            </a:r>
            <a:r>
              <a:rPr lang="ko-KR" altLang="en-US" sz="1800" spc="0" dirty="0">
                <a:solidFill>
                  <a:schemeClr val="tx1"/>
                </a:solidFill>
              </a:rPr>
              <a:t>로 동작</a:t>
            </a:r>
          </a:p>
        </p:txBody>
      </p:sp>
      <p:sp>
        <p:nvSpPr>
          <p:cNvPr id="31" name="직각 삼각형 30"/>
          <p:cNvSpPr/>
          <p:nvPr/>
        </p:nvSpPr>
        <p:spPr bwMode="auto">
          <a:xfrm rot="13500000">
            <a:off x="2806259" y="4081456"/>
            <a:ext cx="286175" cy="216000"/>
          </a:xfrm>
          <a:prstGeom prst="rtTriangle">
            <a:avLst/>
          </a:prstGeom>
          <a:solidFill>
            <a:srgbClr val="EE70A3"/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1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6745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I2C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버스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I2C </a:t>
            </a:r>
            <a:r>
              <a:rPr lang="ko-KR" altLang="en-US" sz="2000" spc="0" dirty="0">
                <a:solidFill>
                  <a:schemeClr val="tx1"/>
                </a:solidFill>
              </a:rPr>
              <a:t>버스 프로토콜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3B5C15B9-FBA3-4E18-B950-19E2671DC181}"/>
              </a:ext>
            </a:extLst>
          </p:cNvPr>
          <p:cNvSpPr/>
          <p:nvPr/>
        </p:nvSpPr>
        <p:spPr bwMode="auto">
          <a:xfrm>
            <a:off x="547019" y="1581067"/>
            <a:ext cx="8346156" cy="787880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Master, Slave</a:t>
            </a: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B094E2F4-33C1-4E1A-A0DF-3BD4903B7413}"/>
              </a:ext>
            </a:extLst>
          </p:cNvPr>
          <p:cNvSpPr/>
          <p:nvPr/>
        </p:nvSpPr>
        <p:spPr>
          <a:xfrm>
            <a:off x="755575" y="2588820"/>
            <a:ext cx="8137599" cy="2359418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rtlCol="0" anchor="t"/>
          <a:lstStyle/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버스는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Slave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개념을 가짐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버스에 물려있는 디바이스는 누구나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Slave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가능함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E27E8A7-9B0E-4AE6-BF55-61F89C7FAC42}"/>
              </a:ext>
            </a:extLst>
          </p:cNvPr>
          <p:cNvCxnSpPr>
            <a:cxnSpLocks/>
          </p:cNvCxnSpPr>
          <p:nvPr/>
        </p:nvCxnSpPr>
        <p:spPr>
          <a:xfrm flipH="1">
            <a:off x="755575" y="2366146"/>
            <a:ext cx="1" cy="2582092"/>
          </a:xfrm>
          <a:prstGeom prst="lin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48E1C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0C4BB4-71FC-4506-BB24-C6030DCEACED}"/>
              </a:ext>
            </a:extLst>
          </p:cNvPr>
          <p:cNvSpPr/>
          <p:nvPr/>
        </p:nvSpPr>
        <p:spPr bwMode="auto">
          <a:xfrm>
            <a:off x="1043608" y="2942848"/>
            <a:ext cx="3600400" cy="1501110"/>
          </a:xfrm>
          <a:prstGeom prst="rect">
            <a:avLst/>
          </a:prstGeom>
          <a:solidFill>
            <a:srgbClr val="E48E1C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72000" rIns="0" bIns="0" rtlCol="0" anchor="t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600" b="1" u="sng" dirty="0">
                <a:solidFill>
                  <a:srgbClr val="E48E1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</a:t>
            </a:r>
            <a:br>
              <a:rPr lang="en-US" altLang="ko-KR" sz="1600" b="1" u="sng" dirty="0">
                <a:solidFill>
                  <a:srgbClr val="E48E1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500" b="1" u="sng" dirty="0">
              <a:solidFill>
                <a:srgbClr val="E48E1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버스를 잡은 주인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I2C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GPIO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구현한다면 </a:t>
            </a:r>
            <a:b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b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GPIO output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설정하여 </a:t>
            </a:r>
            <a:b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GPIO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레벨을 결정함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0C4BB4-71FC-4506-BB24-C6030DCEACED}"/>
              </a:ext>
            </a:extLst>
          </p:cNvPr>
          <p:cNvSpPr/>
          <p:nvPr/>
        </p:nvSpPr>
        <p:spPr bwMode="auto">
          <a:xfrm>
            <a:off x="4968391" y="2942848"/>
            <a:ext cx="3600400" cy="1501110"/>
          </a:xfrm>
          <a:prstGeom prst="rect">
            <a:avLst/>
          </a:prstGeom>
          <a:solidFill>
            <a:srgbClr val="E48E1C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72000" rIns="0" bIns="0" rtlCol="0" anchor="t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600" b="1" u="sng" dirty="0">
                <a:solidFill>
                  <a:srgbClr val="E48E1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Slave</a:t>
            </a:r>
            <a:br>
              <a:rPr lang="en-US" altLang="ko-KR" sz="1600" b="1" u="sng" dirty="0">
                <a:solidFill>
                  <a:srgbClr val="E48E1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500" b="1" u="sng" dirty="0">
              <a:solidFill>
                <a:srgbClr val="E48E1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에게 잡힌 노예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I2C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GPIO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구현한다면 </a:t>
            </a:r>
            <a:b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Slave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b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GPIO input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설정되어 </a:t>
            </a:r>
            <a:b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GPIO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레벨을 인식함</a:t>
            </a:r>
          </a:p>
        </p:txBody>
      </p:sp>
    </p:spTree>
    <p:extLst>
      <p:ext uri="{BB962C8B-B14F-4D97-AF65-F5344CB8AC3E}">
        <p14:creationId xmlns:p14="http://schemas.microsoft.com/office/powerpoint/2010/main" val="242758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6745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I2C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버스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I2C </a:t>
            </a:r>
            <a:r>
              <a:rPr lang="ko-KR" altLang="en-US" sz="2000" spc="0" dirty="0">
                <a:solidFill>
                  <a:schemeClr val="tx1"/>
                </a:solidFill>
              </a:rPr>
              <a:t>버스 프로토콜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3B5C15B9-FBA3-4E18-B950-19E2671DC181}"/>
              </a:ext>
            </a:extLst>
          </p:cNvPr>
          <p:cNvSpPr/>
          <p:nvPr/>
        </p:nvSpPr>
        <p:spPr bwMode="auto">
          <a:xfrm>
            <a:off x="547019" y="1581067"/>
            <a:ext cx="8346156" cy="787880"/>
          </a:xfrm>
          <a:prstGeom prst="flowChartDocument">
            <a:avLst/>
          </a:prstGeom>
          <a:solidFill>
            <a:srgbClr val="667CE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조건과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Stop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B094E2F4-33C1-4E1A-A0DF-3BD4903B7413}"/>
              </a:ext>
            </a:extLst>
          </p:cNvPr>
          <p:cNvSpPr/>
          <p:nvPr/>
        </p:nvSpPr>
        <p:spPr>
          <a:xfrm>
            <a:off x="755575" y="2588820"/>
            <a:ext cx="8137599" cy="2215178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rtlCol="0" anchor="t"/>
          <a:lstStyle/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I2C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여러 개의 칩이 같은 버스에 연결되어 있을 수 있기 때문에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Slave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에게 </a:t>
            </a:r>
            <a:b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알려줄 수 있는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조건과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Stop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조건이 있음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모두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만드는 조건으로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pull-up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저항에 의해 모두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high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있다가 </a:t>
            </a:r>
            <a:b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SDA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low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하고 약간의 시간차를 두고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SCL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low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하면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조건이 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E27E8A7-9B0E-4AE6-BF55-61F89C7FAC42}"/>
              </a:ext>
            </a:extLst>
          </p:cNvPr>
          <p:cNvCxnSpPr>
            <a:cxnSpLocks/>
          </p:cNvCxnSpPr>
          <p:nvPr/>
        </p:nvCxnSpPr>
        <p:spPr>
          <a:xfrm flipH="1">
            <a:off x="755575" y="2366146"/>
            <a:ext cx="2" cy="2437852"/>
          </a:xfrm>
          <a:prstGeom prst="lin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667CEC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0C4BB4-71FC-4506-BB24-C6030DCEACED}"/>
              </a:ext>
            </a:extLst>
          </p:cNvPr>
          <p:cNvSpPr/>
          <p:nvPr/>
        </p:nvSpPr>
        <p:spPr bwMode="auto">
          <a:xfrm>
            <a:off x="1043608" y="3219822"/>
            <a:ext cx="3600400" cy="720080"/>
          </a:xfrm>
          <a:prstGeom prst="rect">
            <a:avLst/>
          </a:prstGeom>
          <a:solidFill>
            <a:srgbClr val="667CEC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72000" rIns="0" bIns="0" rtlCol="0" anchor="t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600" b="1" u="sng" dirty="0">
                <a:solidFill>
                  <a:srgbClr val="667CE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 </a:t>
            </a:r>
            <a:r>
              <a:rPr lang="ko-KR" altLang="en-US" sz="1600" b="1" u="sng" dirty="0">
                <a:solidFill>
                  <a:srgbClr val="667CE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br>
              <a:rPr lang="en-US" altLang="ko-KR" sz="1600" b="1" u="sng" dirty="0">
                <a:solidFill>
                  <a:srgbClr val="E48E1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500" b="1" u="sng" dirty="0">
              <a:solidFill>
                <a:srgbClr val="E48E1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I2C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통신을 시작하는 조건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0C4BB4-71FC-4506-BB24-C6030DCEACED}"/>
              </a:ext>
            </a:extLst>
          </p:cNvPr>
          <p:cNvSpPr/>
          <p:nvPr/>
        </p:nvSpPr>
        <p:spPr bwMode="auto">
          <a:xfrm>
            <a:off x="4968391" y="3219822"/>
            <a:ext cx="3600400" cy="720080"/>
          </a:xfrm>
          <a:prstGeom prst="rect">
            <a:avLst/>
          </a:prstGeom>
          <a:solidFill>
            <a:srgbClr val="667CEC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72000" rIns="0" bIns="0" rtlCol="0" anchor="t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600" b="1" u="sng" dirty="0">
                <a:solidFill>
                  <a:srgbClr val="667CE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Stop </a:t>
            </a:r>
            <a:r>
              <a:rPr lang="ko-KR" altLang="en-US" sz="1600" b="1" u="sng" dirty="0">
                <a:solidFill>
                  <a:srgbClr val="667CE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br>
              <a:rPr lang="en-US" altLang="ko-KR" sz="1600" b="1" u="sng" dirty="0">
                <a:solidFill>
                  <a:srgbClr val="E48E1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500" b="1" u="sng" dirty="0">
              <a:solidFill>
                <a:srgbClr val="E48E1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I2C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통신을 끝내는 조건</a:t>
            </a:r>
          </a:p>
        </p:txBody>
      </p:sp>
    </p:spTree>
    <p:extLst>
      <p:ext uri="{BB962C8B-B14F-4D97-AF65-F5344CB8AC3E}">
        <p14:creationId xmlns:p14="http://schemas.microsoft.com/office/powerpoint/2010/main" val="420787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6745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I2C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버스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I2C </a:t>
            </a:r>
            <a:r>
              <a:rPr lang="ko-KR" altLang="en-US" sz="2000" spc="0" dirty="0">
                <a:solidFill>
                  <a:schemeClr val="tx1"/>
                </a:solidFill>
              </a:rPr>
              <a:t>버스 프로토콜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5" name="육각형 14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555159" y="1591373"/>
            <a:ext cx="8338016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I2C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버스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조건과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Stop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 </a:t>
            </a:r>
            <a:endParaRPr lang="en-US" altLang="ko-KR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앉아있는, 전면, 보는, 사진이(가) 표시된 사진&#10;&#10;자동 생성된 설명">
            <a:extLst>
              <a:ext uri="{FF2B5EF4-FFF2-40B4-BE49-F238E27FC236}">
                <a16:creationId xmlns:a16="http://schemas.microsoft.com/office/drawing/2014/main" id="{220F2377-A4C5-487A-AE42-9B2C689340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75" y="2438961"/>
            <a:ext cx="6352583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7045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>
          <a:noFill/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  <a:headEnd type="none" w="med" len="me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48E1C"/>
        </a:solidFill>
        <a:ln w="28575">
          <a:noFill/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2700">
          <a:solidFill>
            <a:schemeClr val="tx1">
              <a:lumMod val="85000"/>
              <a:lumOff val="15000"/>
            </a:schemeClr>
          </a:solidFill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65412</TotalTime>
  <Words>1008</Words>
  <Application>Microsoft Office PowerPoint</Application>
  <PresentationFormat>화면 슬라이드 쇼(16:9)</PresentationFormat>
  <Paragraphs>159</Paragraphs>
  <Slides>24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나눔고딕</vt:lpstr>
      <vt:lpstr>나눔바른고딕</vt:lpstr>
      <vt:lpstr>나눔스퀘어 Bold</vt:lpstr>
      <vt:lpstr>돋움</vt:lpstr>
      <vt:lpstr>맑은 고딕</vt:lpstr>
      <vt:lpstr>Arial</vt:lpstr>
      <vt:lpstr>Calibri</vt:lpstr>
      <vt:lpstr>Cambria</vt:lpstr>
      <vt:lpstr>Wingdings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CELK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creator>CELK</dc:creator>
  <cp:lastModifiedBy>김남호</cp:lastModifiedBy>
  <cp:revision>5589</cp:revision>
  <cp:lastPrinted>2015-05-26T08:39:57Z</cp:lastPrinted>
  <dcterms:created xsi:type="dcterms:W3CDTF">2004-07-08T01:15:15Z</dcterms:created>
  <dcterms:modified xsi:type="dcterms:W3CDTF">2021-01-04T10:33:45Z</dcterms:modified>
</cp:coreProperties>
</file>