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5058" r:id="rId2"/>
  </p:sldMasterIdLst>
  <p:notesMasterIdLst>
    <p:notesMasterId r:id="rId41"/>
  </p:notesMasterIdLst>
  <p:handoutMasterIdLst>
    <p:handoutMasterId r:id="rId42"/>
  </p:handoutMasterIdLst>
  <p:sldIdLst>
    <p:sldId id="1730" r:id="rId3"/>
    <p:sldId id="1733" r:id="rId4"/>
    <p:sldId id="1734" r:id="rId5"/>
    <p:sldId id="1735" r:id="rId6"/>
    <p:sldId id="1736" r:id="rId7"/>
    <p:sldId id="1737" r:id="rId8"/>
    <p:sldId id="1738" r:id="rId9"/>
    <p:sldId id="1326" r:id="rId10"/>
    <p:sldId id="1679" r:id="rId11"/>
    <p:sldId id="1680" r:id="rId12"/>
    <p:sldId id="1681" r:id="rId13"/>
    <p:sldId id="1682" r:id="rId14"/>
    <p:sldId id="1683" r:id="rId15"/>
    <p:sldId id="1684" r:id="rId16"/>
    <p:sldId id="1685" r:id="rId17"/>
    <p:sldId id="1686" r:id="rId18"/>
    <p:sldId id="1687" r:id="rId19"/>
    <p:sldId id="1688" r:id="rId20"/>
    <p:sldId id="1689" r:id="rId21"/>
    <p:sldId id="1690" r:id="rId22"/>
    <p:sldId id="1691" r:id="rId23"/>
    <p:sldId id="1692" r:id="rId24"/>
    <p:sldId id="1729" r:id="rId25"/>
    <p:sldId id="1693" r:id="rId26"/>
    <p:sldId id="1694" r:id="rId27"/>
    <p:sldId id="1695" r:id="rId28"/>
    <p:sldId id="1697" r:id="rId29"/>
    <p:sldId id="1696" r:id="rId30"/>
    <p:sldId id="1727" r:id="rId31"/>
    <p:sldId id="1715" r:id="rId32"/>
    <p:sldId id="1716" r:id="rId33"/>
    <p:sldId id="1717" r:id="rId34"/>
    <p:sldId id="1719" r:id="rId35"/>
    <p:sldId id="1718" r:id="rId36"/>
    <p:sldId id="1673" r:id="rId37"/>
    <p:sldId id="1720" r:id="rId38"/>
    <p:sldId id="1739" r:id="rId39"/>
    <p:sldId id="1732" r:id="rId40"/>
  </p:sldIdLst>
  <p:sldSz cx="9144000" cy="5143500" type="screen16x9"/>
  <p:notesSz cx="6735763" cy="9866313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389582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779163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168745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558326" algn="ctr" rtl="0" fontAlgn="base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1947908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337489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2727071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116652" algn="l" defTabSz="779163" rtl="0" eaLnBrk="1" latinLnBrk="1" hangingPunct="1">
      <a:defRPr kumimoji="1" sz="9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orient="horz" pos="3107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39A9DC"/>
    <a:srgbClr val="EE70A3"/>
    <a:srgbClr val="667CEC"/>
    <a:srgbClr val="E48E1C"/>
    <a:srgbClr val="536FFF"/>
    <a:srgbClr val="FFFFFF"/>
    <a:srgbClr val="D9D9D9"/>
    <a:srgbClr val="B4CCE3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5461" autoAdjust="0"/>
  </p:normalViewPr>
  <p:slideViewPr>
    <p:cSldViewPr>
      <p:cViewPr varScale="1">
        <p:scale>
          <a:sx n="134" d="100"/>
          <a:sy n="134" d="100"/>
        </p:scale>
        <p:origin x="120" y="390"/>
      </p:cViewPr>
      <p:guideLst/>
    </p:cSldViewPr>
  </p:slideViewPr>
  <p:outlineViewPr>
    <p:cViewPr>
      <p:scale>
        <a:sx n="33" d="100"/>
        <a:sy n="33" d="100"/>
      </p:scale>
      <p:origin x="0" y="-9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3408"/>
    </p:cViewPr>
  </p:sorterViewPr>
  <p:notesViewPr>
    <p:cSldViewPr>
      <p:cViewPr varScale="1">
        <p:scale>
          <a:sx n="78" d="100"/>
          <a:sy n="78" d="100"/>
        </p:scale>
        <p:origin x="3996" y="96"/>
      </p:cViewPr>
      <p:guideLst>
        <p:guide orient="horz" pos="3130"/>
        <p:guide pos="2144"/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2" y="1"/>
            <a:ext cx="2918621" cy="493237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pPr>
              <a:defRPr/>
            </a:pPr>
            <a:fld id="{995E349A-2F5C-4CD5-9D55-29F99897CE80}" type="datetimeFigureOut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2021-01-06-Wednesday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2" y="9371501"/>
            <a:ext cx="2918621" cy="493236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pPr>
              <a:defRPr/>
            </a:pPr>
            <a:fld id="{EE633E7D-3427-42F4-A51F-CFCCA527B5A1}" type="slidenum"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9651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142" y="1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41363"/>
            <a:ext cx="6572250" cy="3697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91" y="4684963"/>
            <a:ext cx="5387982" cy="4440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142" y="9369925"/>
            <a:ext cx="2917051" cy="49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44" tIns="45371" rIns="90744" bIns="45371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57F922E9-5D2F-476E-8777-0371A815ABE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6879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389582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779163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168745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558326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1947908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8E1EFF-9AE5-4EE5-9371-4661CE78F84F}"/>
              </a:ext>
            </a:extLst>
          </p:cNvPr>
          <p:cNvGrpSpPr/>
          <p:nvPr userDrawn="1"/>
        </p:nvGrpSpPr>
        <p:grpSpPr>
          <a:xfrm>
            <a:off x="1328458" y="1532036"/>
            <a:ext cx="3243542" cy="1284408"/>
            <a:chOff x="1328458" y="1532036"/>
            <a:chExt cx="3243542" cy="1284408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AAEEBEB-472F-49AD-AA46-50E23617C169}"/>
                </a:ext>
              </a:extLst>
            </p:cNvPr>
            <p:cNvSpPr/>
            <p:nvPr userDrawn="1"/>
          </p:nvSpPr>
          <p:spPr bwMode="auto">
            <a:xfrm>
              <a:off x="1328458" y="1532036"/>
              <a:ext cx="324354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F63EC79-CF71-4090-ADF6-ADE97EE3DB0F}"/>
                </a:ext>
              </a:extLst>
            </p:cNvPr>
            <p:cNvSpPr/>
            <p:nvPr userDrawn="1"/>
          </p:nvSpPr>
          <p:spPr bwMode="auto">
            <a:xfrm>
              <a:off x="1328458" y="2174240"/>
              <a:ext cx="1803382" cy="6422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60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28A975-929F-4F31-92DA-E6F4B32598EE}"/>
              </a:ext>
            </a:extLst>
          </p:cNvPr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0" y="2788"/>
            <a:ext cx="9144000" cy="5140711"/>
            <a:chOff x="0" y="2788"/>
            <a:chExt cx="9144000" cy="5140711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788"/>
              <a:ext cx="9144000" cy="5140711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2195736" y="699542"/>
              <a:ext cx="6408712" cy="180020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2195736" y="2921520"/>
              <a:ext cx="3744416" cy="1306414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7056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763960" y="15000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</a:p>
          <a:p>
            <a:pPr algn="l"/>
            <a:r>
              <a:rPr lang="en-US" altLang="ko-K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425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"/>
            <a:ext cx="914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1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70" userDrawn="1">
          <p15:clr>
            <a:srgbClr val="FBAE40"/>
          </p15:clr>
        </p15:guide>
        <p15:guide id="2" orient="horz" pos="2074" userDrawn="1">
          <p15:clr>
            <a:srgbClr val="FBAE40"/>
          </p15:clr>
        </p15:guide>
        <p15:guide id="5" pos="158" userDrawn="1">
          <p15:clr>
            <a:srgbClr val="FBAE40"/>
          </p15:clr>
        </p15:guide>
        <p15:guide id="6" pos="249" userDrawn="1">
          <p15:clr>
            <a:srgbClr val="FBAE40"/>
          </p15:clr>
        </p15:guide>
        <p15:guide id="7" pos="340" userDrawn="1">
          <p15:clr>
            <a:srgbClr val="FBAE40"/>
          </p15:clr>
        </p15:guide>
        <p15:guide id="8" orient="horz" pos="720" userDrawn="1">
          <p15:clr>
            <a:srgbClr val="FBAE40"/>
          </p15:clr>
        </p15:guide>
        <p15:guide id="9" orient="horz" pos="413" userDrawn="1">
          <p15:clr>
            <a:srgbClr val="FBAE40"/>
          </p15:clr>
        </p15:guide>
        <p15:guide id="10" orient="horz" pos="981" userDrawn="1">
          <p15:clr>
            <a:srgbClr val="FBAE40"/>
          </p15:clr>
        </p15:guide>
        <p15:guide id="11" pos="5602" userDrawn="1">
          <p15:clr>
            <a:srgbClr val="FBAE40"/>
          </p15:clr>
        </p15:guide>
        <p15:guide id="12" orient="horz" pos="3117" userDrawn="1">
          <p15:clr>
            <a:srgbClr val="FBAE40"/>
          </p15:clr>
        </p15:guide>
        <p15:guide id="13" pos="2294" userDrawn="1">
          <p15:clr>
            <a:srgbClr val="FBAE40"/>
          </p15:clr>
        </p15:guide>
        <p15:guide id="14" pos="35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62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614" userDrawn="1">
          <p15:clr>
            <a:srgbClr val="FBAE40"/>
          </p15:clr>
        </p15:guide>
        <p15:guide id="5" pos="158">
          <p15:clr>
            <a:srgbClr val="FBAE40"/>
          </p15:clr>
        </p15:guide>
        <p15:guide id="9" orient="horz" pos="123" userDrawn="1">
          <p15:clr>
            <a:srgbClr val="FBAE40"/>
          </p15:clr>
        </p15:guide>
        <p15:guide id="11" pos="5602">
          <p15:clr>
            <a:srgbClr val="FBAE40"/>
          </p15:clr>
        </p15:guide>
        <p15:guide id="12" orient="horz" pos="3117">
          <p15:clr>
            <a:srgbClr val="FBAE40"/>
          </p15:clr>
        </p15:guide>
        <p15:guide id="13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F63EC79-CF71-4090-ADF6-ADE97EE3DB0F}"/>
              </a:ext>
            </a:extLst>
          </p:cNvPr>
          <p:cNvSpPr/>
          <p:nvPr userDrawn="1"/>
        </p:nvSpPr>
        <p:spPr bwMode="auto">
          <a:xfrm>
            <a:off x="2843808" y="777240"/>
            <a:ext cx="4608552" cy="120671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2BA5BF-A430-41B6-80C2-FCE282B74100}"/>
              </a:ext>
            </a:extLst>
          </p:cNvPr>
          <p:cNvSpPr/>
          <p:nvPr userDrawn="1"/>
        </p:nvSpPr>
        <p:spPr bwMode="auto">
          <a:xfrm>
            <a:off x="2843808" y="2712720"/>
            <a:ext cx="2474952" cy="84971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04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07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9">
            <a:extLst>
              <a:ext uri="{FF2B5EF4-FFF2-40B4-BE49-F238E27FC236}">
                <a16:creationId xmlns:a16="http://schemas.microsoft.com/office/drawing/2014/main" id="{E7322095-37E6-4F45-8BA6-1DE508A629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430" y="253583"/>
            <a:ext cx="6581112" cy="3902344"/>
          </a:xfrm>
          <a:prstGeom prst="rect">
            <a:avLst/>
          </a:prstGeom>
          <a:blipFill>
            <a:blip r:embed="rId2"/>
            <a:stretch>
              <a:fillRect t="-1128"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063BA-7D28-474C-801C-BFFD88C14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4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322152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41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 userDrawn="1">
          <p15:clr>
            <a:srgbClr val="FBAE40"/>
          </p15:clr>
        </p15:guide>
        <p15:guide id="2" pos="2846" userDrawn="1">
          <p15:clr>
            <a:srgbClr val="FBAE40"/>
          </p15:clr>
        </p15:guide>
        <p15:guide id="3" orient="horz" pos="145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B34BF-C490-48FC-ADA1-906FB74AFE3B}"/>
              </a:ext>
            </a:extLst>
          </p:cNvPr>
          <p:cNvGrpSpPr/>
          <p:nvPr userDrawn="1"/>
        </p:nvGrpSpPr>
        <p:grpSpPr>
          <a:xfrm>
            <a:off x="1270809" y="885825"/>
            <a:ext cx="2700942" cy="3267075"/>
            <a:chOff x="3237277" y="923925"/>
            <a:chExt cx="2669445" cy="322897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F71F1C-5870-41F1-8638-53C4EC5A8C34}"/>
                </a:ext>
              </a:extLst>
            </p:cNvPr>
            <p:cNvSpPr/>
            <p:nvPr/>
          </p:nvSpPr>
          <p:spPr bwMode="auto">
            <a:xfrm>
              <a:off x="3955920" y="923925"/>
              <a:ext cx="1232160" cy="1203326"/>
            </a:xfrm>
            <a:prstGeom prst="ellips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  <a:ea typeface="나눔고딕" panose="020D0604000000000000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17E5B19F-141F-48BA-963C-00308933D3D6}"/>
                </a:ext>
              </a:extLst>
            </p:cNvPr>
            <p:cNvSpPr/>
            <p:nvPr/>
          </p:nvSpPr>
          <p:spPr bwMode="auto">
            <a:xfrm>
              <a:off x="3237277" y="1600201"/>
              <a:ext cx="2669445" cy="2552700"/>
            </a:xfrm>
            <a:prstGeom prst="triangle">
              <a:avLst/>
            </a:prstGeom>
            <a:solidFill>
              <a:srgbClr val="000000"/>
            </a:solidFill>
            <a:ln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SME/</a:t>
              </a:r>
            </a:p>
            <a:p>
              <a:pPr algn="ctr"/>
              <a:r>
                <a:rPr lang="ko-KR" altLang="en-US" dirty="0">
                  <a:solidFill>
                    <a:schemeClr val="bg1"/>
                  </a:solidFill>
                  <a:ea typeface="나눔고딕" panose="020D0604000000000000" pitchFamily="50" charset="-127"/>
                </a:rPr>
                <a:t>세트촬영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7514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37F59-7682-42C9-8E7C-0B6B39C42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98356" y="33655"/>
            <a:ext cx="168910" cy="162559"/>
          </a:xfrm>
          <a:prstGeom prst="rect">
            <a:avLst/>
          </a:prstGeom>
        </p:spPr>
        <p:txBody>
          <a:bodyPr wrap="none" anchor="ctr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kumimoji="1" lang="ko-KR" altLang="en-US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67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5">
          <p15:clr>
            <a:srgbClr val="FBAE40"/>
          </p15:clr>
        </p15:guide>
        <p15:guide id="2" pos="2846">
          <p15:clr>
            <a:srgbClr val="FBAE40"/>
          </p15:clr>
        </p15:guide>
        <p15:guide id="3" orient="horz" pos="145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9552" y="54900"/>
            <a:ext cx="8340531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>
              <a:defRPr sz="2400" b="1" i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제목 4"/>
          <p:cNvSpPr txBox="1">
            <a:spLocks/>
          </p:cNvSpPr>
          <p:nvPr userDrawn="1"/>
        </p:nvSpPr>
        <p:spPr>
          <a:xfrm>
            <a:off x="92265" y="51470"/>
            <a:ext cx="432048" cy="39899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i="0" kern="12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Calibri" pitchFamily="34" charset="0"/>
                <a:ea typeface="맑은 고딕" pitchFamily="50" charset="-127"/>
              </a:defRPr>
            </a:lvl5pPr>
            <a:lvl6pPr marL="389580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779159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168738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558317" algn="ctr" rtl="0" fontAlgn="base" latinLnBrk="1">
              <a:spcBef>
                <a:spcPct val="0"/>
              </a:spcBef>
              <a:spcAft>
                <a:spcPct val="0"/>
              </a:spcAft>
              <a:defRPr sz="37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ko-KR" altLang="en-US" dirty="0"/>
              <a:t>◈</a:t>
            </a:r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75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Rectangle 19">
              <a:extLst>
                <a:ext uri="{FF2B5EF4-FFF2-40B4-BE49-F238E27FC236}">
                  <a16:creationId xmlns:a16="http://schemas.microsoft.com/office/drawing/2014/main" id="{E7322095-37E6-4F45-8BA6-1DE508A62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noFill/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>
                <a:defRPr/>
              </a:pPr>
              <a:endParaRPr kumimoji="0" lang="ko-KR" altLang="ko-KR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" name="직사각형 3"/>
            <p:cNvSpPr/>
            <p:nvPr userDrawn="1"/>
          </p:nvSpPr>
          <p:spPr bwMode="auto">
            <a:xfrm>
              <a:off x="107504" y="915566"/>
              <a:ext cx="4608512" cy="1584176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/>
            <p:cNvSpPr/>
            <p:nvPr userDrawn="1"/>
          </p:nvSpPr>
          <p:spPr bwMode="auto">
            <a:xfrm>
              <a:off x="107504" y="2283718"/>
              <a:ext cx="2520280" cy="1080120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B16F77-1DCD-49C6-B4A2-5B8A88AEC462}"/>
              </a:ext>
            </a:extLst>
          </p:cNvPr>
          <p:cNvSpPr/>
          <p:nvPr userDrawn="1"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53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19"/>
          <p:cNvSpPr>
            <a:spLocks noChangeArrowheads="1"/>
          </p:cNvSpPr>
          <p:nvPr/>
        </p:nvSpPr>
        <p:spPr bwMode="auto">
          <a:xfrm>
            <a:off x="25257" y="252860"/>
            <a:ext cx="1210475" cy="39750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1" name="그룹 30"/>
          <p:cNvGrpSpPr/>
          <p:nvPr/>
        </p:nvGrpSpPr>
        <p:grpSpPr>
          <a:xfrm>
            <a:off x="7815540" y="252860"/>
            <a:ext cx="1305942" cy="3975075"/>
            <a:chOff x="8624049" y="290621"/>
            <a:chExt cx="1200989" cy="5138629"/>
          </a:xfrm>
        </p:grpSpPr>
        <p:sp>
          <p:nvSpPr>
            <p:cNvPr id="88" name="Rectangle 20"/>
            <p:cNvSpPr>
              <a:spLocks noChangeArrowheads="1"/>
            </p:cNvSpPr>
            <p:nvPr userDrawn="1"/>
          </p:nvSpPr>
          <p:spPr bwMode="auto">
            <a:xfrm>
              <a:off x="8624052" y="342900"/>
              <a:ext cx="1200986" cy="50863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30000"/>
                </a:lnSpc>
                <a:defRPr/>
              </a:pPr>
              <a:endParaRPr kumimoji="0"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Rectangle 20"/>
            <p:cNvSpPr>
              <a:spLocks noChangeArrowheads="1"/>
            </p:cNvSpPr>
            <p:nvPr userDrawn="1"/>
          </p:nvSpPr>
          <p:spPr bwMode="auto">
            <a:xfrm>
              <a:off x="8624049" y="3836797"/>
              <a:ext cx="1200989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용어사전</a:t>
              </a:r>
            </a:p>
          </p:txBody>
        </p:sp>
        <p:sp>
          <p:nvSpPr>
            <p:cNvPr id="90" name="Rectangle 20"/>
            <p:cNvSpPr>
              <a:spLocks noChangeArrowheads="1"/>
            </p:cNvSpPr>
            <p:nvPr userDrawn="1"/>
          </p:nvSpPr>
          <p:spPr bwMode="auto">
            <a:xfrm>
              <a:off x="8624049" y="290621"/>
              <a:ext cx="1200988" cy="214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kumimoji="0"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화</a:t>
              </a:r>
              <a:r>
                <a:rPr lang="ko-KR" altLang="en-US" sz="8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면설명</a:t>
              </a:r>
              <a:endPara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83" name="Rectangle 19"/>
          <p:cNvSpPr>
            <a:spLocks noChangeArrowheads="1"/>
          </p:cNvSpPr>
          <p:nvPr/>
        </p:nvSpPr>
        <p:spPr bwMode="auto">
          <a:xfrm>
            <a:off x="219938" y="4155926"/>
            <a:ext cx="8901538" cy="9570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-7620" y="263302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시작하기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-7620" y="1107490"/>
            <a:ext cx="1048670" cy="230822"/>
          </a:xfrm>
          <a:prstGeom prst="rect">
            <a:avLst/>
          </a:prstGeom>
          <a:noFill/>
          <a:ln>
            <a:noFill/>
          </a:ln>
        </p:spPr>
        <p:txBody>
          <a:bodyPr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</a:t>
            </a:r>
            <a:r>
              <a:rPr lang="ko-KR" altLang="en-US" sz="900" b="1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학습하기</a:t>
            </a:r>
            <a:endParaRPr lang="en-US" altLang="ko-KR" sz="900" b="1" baseline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7230" y="1332569"/>
            <a:ext cx="1177200" cy="769441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defPPr>
              <a:defRPr lang="ko-KR"/>
            </a:defPPr>
            <a:lvl1pPr marL="77105" indent="-77105" algn="l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8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eaLnBrk="0" hangingPunct="0">
              <a:defRPr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타이머 구조</a:t>
            </a:r>
            <a:endParaRPr lang="en-US" altLang="ko-KR" b="0" dirty="0">
              <a:solidFill>
                <a:schemeClr val="tx1"/>
              </a:solidFill>
            </a:endParaRPr>
          </a:p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b="0" dirty="0">
                <a:solidFill>
                  <a:schemeClr val="tx1"/>
                </a:solidFill>
              </a:rPr>
              <a:t>STM32F429</a:t>
            </a:r>
            <a:r>
              <a:rPr lang="ko-KR" altLang="en-US" b="0" dirty="0">
                <a:solidFill>
                  <a:schemeClr val="tx1"/>
                </a:solidFill>
              </a:rPr>
              <a:t>의 타이머 제어 </a:t>
            </a:r>
            <a:r>
              <a:rPr lang="en-US" altLang="ko-KR" b="0" dirty="0">
                <a:solidFill>
                  <a:schemeClr val="tx1"/>
                </a:solidFill>
              </a:rPr>
              <a:t>SW </a:t>
            </a:r>
            <a:r>
              <a:rPr lang="ko-KR" altLang="en-US" b="0" dirty="0">
                <a:solidFill>
                  <a:schemeClr val="tx1"/>
                </a:solidFill>
              </a:rPr>
              <a:t>설계하기</a:t>
            </a:r>
          </a:p>
          <a:p>
            <a:pPr marL="77105" marR="0" lvl="0" indent="-7710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-7621" y="2511545"/>
            <a:ext cx="1606128" cy="230822"/>
          </a:xfrm>
          <a:prstGeom prst="rect">
            <a:avLst/>
          </a:prstGeom>
          <a:noFill/>
          <a:ln>
            <a:noFill/>
          </a:ln>
        </p:spPr>
        <p:txBody>
          <a:bodyPr wrap="square" lIns="91430" tIns="45715" rIns="91430" bIns="45715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활용하기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7230" y="485721"/>
            <a:ext cx="1177200" cy="323165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Intro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7105" indent="-77105" algn="l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ko-KR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8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미리보기 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7230" y="2752641"/>
            <a:ext cx="1177200" cy="123111"/>
          </a:xfrm>
          <a:prstGeom prst="rect">
            <a:avLst/>
          </a:prstGeom>
          <a:noFill/>
          <a:ln>
            <a:noFill/>
          </a:ln>
        </p:spPr>
        <p:txBody>
          <a:bodyPr wrap="square" lIns="9143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lang="ko-KR" altLang="en-US" sz="8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 하는 펌웨어 설계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27876" y="3337550"/>
            <a:ext cx="1033746" cy="217176"/>
          </a:xfrm>
          <a:prstGeom prst="rect">
            <a:avLst/>
          </a:prstGeom>
          <a:noFill/>
          <a:ln>
            <a:noFill/>
          </a:ln>
        </p:spPr>
        <p:txBody>
          <a:bodyPr lIns="77916" tIns="38958" rIns="77916" bIns="38958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spcBef>
                <a:spcPts val="600"/>
              </a:spcBef>
              <a:buFont typeface="맑은 고딕" pitchFamily="50" charset="-127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▶ 정리하기</a:t>
            </a:r>
            <a:endParaRPr lang="en-US" altLang="ko-KR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7230" y="3566067"/>
            <a:ext cx="1177200" cy="523220"/>
          </a:xfrm>
          <a:prstGeom prst="rect">
            <a:avLst/>
          </a:prstGeom>
          <a:noFill/>
          <a:ln>
            <a:noFill/>
          </a:ln>
        </p:spPr>
        <p:txBody>
          <a:bodyPr wrap="square" lIns="77916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퀴즈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ko-KR" altLang="en-US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요점노트</a:t>
            </a:r>
            <a:endParaRPr kumimoji="1" lang="en-US" altLang="ko-KR" sz="800" b="0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77105" indent="-77105" algn="l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/>
            </a:pPr>
            <a:r>
              <a:rPr kumimoji="1" lang="en-US" altLang="ko-KR" sz="800" b="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Outro</a:t>
            </a:r>
          </a:p>
        </p:txBody>
      </p:sp>
      <p:sp>
        <p:nvSpPr>
          <p:cNvPr id="51" name="Rectangle 19"/>
          <p:cNvSpPr>
            <a:spLocks noChangeArrowheads="1"/>
          </p:cNvSpPr>
          <p:nvPr/>
        </p:nvSpPr>
        <p:spPr bwMode="auto">
          <a:xfrm>
            <a:off x="25259" y="4155874"/>
            <a:ext cx="290650" cy="957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91430" tIns="45715" rIns="72000" bIns="45715" anchor="ctr"/>
          <a:lstStyle/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kumimoji="1"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00000"/>
              </a:lnSpc>
              <a:defRPr/>
            </a:pPr>
            <a:r>
              <a:rPr kumimoji="1"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션</a:t>
            </a:r>
            <a:endParaRPr kumimoji="0" lang="ko-KR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Rectangle 22"/>
          <p:cNvSpPr>
            <a:spLocks noChangeArrowheads="1"/>
          </p:cNvSpPr>
          <p:nvPr/>
        </p:nvSpPr>
        <p:spPr bwMode="auto">
          <a:xfrm>
            <a:off x="25257" y="19025"/>
            <a:ext cx="386422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과정명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Rectangle 22"/>
          <p:cNvSpPr>
            <a:spLocks noChangeArrowheads="1"/>
          </p:cNvSpPr>
          <p:nvPr/>
        </p:nvSpPr>
        <p:spPr bwMode="auto">
          <a:xfrm>
            <a:off x="409429" y="19025"/>
            <a:ext cx="82500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설계</a:t>
            </a:r>
          </a:p>
        </p:txBody>
      </p:sp>
      <p:sp>
        <p:nvSpPr>
          <p:cNvPr id="80" name="Rectangle 22"/>
          <p:cNvSpPr>
            <a:spLocks noChangeArrowheads="1"/>
          </p:cNvSpPr>
          <p:nvPr/>
        </p:nvSpPr>
        <p:spPr bwMode="auto">
          <a:xfrm>
            <a:off x="1234430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모듈명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76456" y="4912901"/>
            <a:ext cx="432048" cy="230599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50FDCC27-B19A-4A8C-A2EB-1A8261DEBF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0" name="Rectangle 19">
            <a:extLst>
              <a:ext uri="{FF2B5EF4-FFF2-40B4-BE49-F238E27FC236}">
                <a16:creationId xmlns:a16="http://schemas.microsoft.com/office/drawing/2014/main" id="{512B0758-14D0-4BDE-8C1E-5BC0B64BB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430" y="253583"/>
            <a:ext cx="6581112" cy="39023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>
              <a:defRPr/>
            </a:pPr>
            <a:endParaRPr kumimoji="0" lang="ko-KR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9EB8E43D-F70A-4206-9391-A5C99C9C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587" y="19025"/>
            <a:ext cx="527805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화면번호</a:t>
            </a: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9B760E48-5E39-45AB-A355-BD927D28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392" y="19025"/>
            <a:ext cx="1021090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24000" tIns="45715" rIns="91430" bIns="45715" anchor="ctr"/>
          <a:lstStyle/>
          <a:p>
            <a:pPr algn="l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06_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CBC2DFF-B09C-4D57-B1A5-B9D616F5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446" y="19025"/>
            <a:ext cx="3266141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06. </a:t>
            </a:r>
            <a:r>
              <a:rPr lang="ko-KR" altLang="en-US" sz="800" b="1" kern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타이머 </a:t>
            </a:r>
            <a:r>
              <a:rPr lang="ko-KR" altLang="en-US" sz="8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제어 </a:t>
            </a:r>
            <a:r>
              <a:rPr lang="en-US" altLang="ko-KR" sz="8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SW </a:t>
            </a:r>
            <a:r>
              <a:rPr lang="ko-KR" altLang="en-US" sz="800" b="1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설계</a:t>
            </a:r>
            <a:endParaRPr lang="ko-KR" altLang="en-US" sz="800" b="1" kern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DA0E4A36-B519-499A-8005-3B9CFC8F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19025"/>
            <a:ext cx="382518" cy="2040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회차명</a:t>
            </a:r>
            <a:endParaRPr kumimoji="0"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1678301A-0538-4B3D-B1F9-D38CA28A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886" y="19025"/>
            <a:ext cx="2311042" cy="2040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펌웨어 구조 설계하기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37" r:id="rId1"/>
    <p:sldLayoutId id="2147485069" r:id="rId2"/>
    <p:sldLayoutId id="2147485070" r:id="rId3"/>
    <p:sldLayoutId id="2147485071" r:id="rId4"/>
    <p:sldLayoutId id="2147485044" r:id="rId5"/>
    <p:sldLayoutId id="2147485072" r:id="rId6"/>
    <p:sldLayoutId id="2147485068" r:id="rId7"/>
    <p:sldLayoutId id="2147485038" r:id="rId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4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73" r:id="rId1"/>
    <p:sldLayoutId id="2147485074" r:id="rId2"/>
    <p:sldLayoutId id="2147485075" r:id="rId3"/>
    <p:sldLayoutId id="2147485059" r:id="rId4"/>
    <p:sldLayoutId id="2147485060" r:id="rId5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itchFamily="34" charset="0"/>
          <a:ea typeface="맑은 고딕" pitchFamily="50" charset="-127"/>
        </a:defRPr>
      </a:lvl5pPr>
      <a:lvl6pPr marL="389580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779159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168738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558317" algn="ctr" rtl="0" fontAlgn="base" latinLnBrk="1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92184" indent="-29218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067" indent="-24348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394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528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107" indent="-194789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686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65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44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23" indent="-194789" algn="l" defTabSz="779159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0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59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38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1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897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76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5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34" algn="l" defTabSz="779159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66F454-39A0-4AA7-B1BB-E6B914C3204D}"/>
              </a:ext>
            </a:extLst>
          </p:cNvPr>
          <p:cNvSpPr/>
          <p:nvPr/>
        </p:nvSpPr>
        <p:spPr>
          <a:xfrm>
            <a:off x="611560" y="1347614"/>
            <a:ext cx="3960440" cy="115212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l"/>
            <a:r>
              <a:rPr lang="ko-KR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알람시계 타이머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71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clock </a:t>
            </a:r>
            <a:r>
              <a:rPr lang="ko-KR" altLang="en-US" sz="2000" spc="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총 </a:t>
            </a:r>
            <a:r>
              <a:rPr lang="en-US" altLang="ko-KR" sz="1800" spc="0" dirty="0">
                <a:solidFill>
                  <a:schemeClr val="tx1"/>
                </a:solidFill>
              </a:rPr>
              <a:t>4</a:t>
            </a:r>
            <a:r>
              <a:rPr lang="ko-KR" altLang="en-US" sz="1800" spc="0" dirty="0">
                <a:solidFill>
                  <a:schemeClr val="tx1"/>
                </a:solidFill>
              </a:rPr>
              <a:t>개의 </a:t>
            </a:r>
            <a:r>
              <a:rPr lang="en-US" altLang="ko-KR" sz="1800" spc="0" dirty="0">
                <a:solidFill>
                  <a:schemeClr val="tx1"/>
                </a:solidFill>
              </a:rPr>
              <a:t>clock</a:t>
            </a:r>
            <a:r>
              <a:rPr lang="ko-KR" altLang="en-US" sz="1800" spc="0" dirty="0">
                <a:solidFill>
                  <a:schemeClr val="tx1"/>
                </a:solidFill>
              </a:rPr>
              <a:t>이 있으며 각각 </a:t>
            </a:r>
            <a:r>
              <a:rPr lang="en-US" altLang="ko-KR" sz="1800" spc="0" dirty="0">
                <a:solidFill>
                  <a:schemeClr val="tx1"/>
                </a:solidFill>
              </a:rPr>
              <a:t>External</a:t>
            </a:r>
            <a:r>
              <a:rPr lang="ko-KR" altLang="en-US" sz="1800" spc="0" dirty="0">
                <a:solidFill>
                  <a:schemeClr val="tx1"/>
                </a:solidFill>
              </a:rPr>
              <a:t>이나 </a:t>
            </a:r>
            <a:r>
              <a:rPr lang="en-US" altLang="ko-KR" sz="1800" spc="0" dirty="0">
                <a:solidFill>
                  <a:schemeClr val="tx1"/>
                </a:solidFill>
              </a:rPr>
              <a:t>Internal</a:t>
            </a:r>
            <a:r>
              <a:rPr lang="ko-KR" altLang="en-US" sz="1800" spc="0" dirty="0">
                <a:solidFill>
                  <a:schemeClr val="tx1"/>
                </a:solidFill>
              </a:rPr>
              <a:t>로 선택 가능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40580" y="2131464"/>
            <a:ext cx="8423908" cy="1608999"/>
            <a:chOff x="561362" y="2131464"/>
            <a:chExt cx="7801051" cy="1608999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2516707" y="2160369"/>
              <a:ext cx="1866266" cy="1568920"/>
            </a:xfrm>
            <a:prstGeom prst="rect">
              <a:avLst/>
            </a:prstGeom>
            <a:solidFill>
              <a:srgbClr val="667CE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순서도: 문서 17"/>
            <p:cNvSpPr/>
            <p:nvPr/>
          </p:nvSpPr>
          <p:spPr bwMode="auto">
            <a:xfrm>
              <a:off x="2516099" y="2203799"/>
              <a:ext cx="1862587" cy="1397841"/>
            </a:xfrm>
            <a:prstGeom prst="flowChartDocument">
              <a:avLst/>
            </a:prstGeom>
            <a:solidFill>
              <a:srgbClr val="FFFFFF">
                <a:alpha val="20000"/>
              </a:srgb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561970" y="2157433"/>
              <a:ext cx="1866266" cy="1568920"/>
            </a:xfrm>
            <a:prstGeom prst="rect">
              <a:avLst/>
            </a:prstGeom>
            <a:solidFill>
              <a:srgbClr val="E48E1C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순서도: 문서 19"/>
            <p:cNvSpPr/>
            <p:nvPr/>
          </p:nvSpPr>
          <p:spPr bwMode="auto">
            <a:xfrm>
              <a:off x="561362" y="2200863"/>
              <a:ext cx="1862587" cy="1397841"/>
            </a:xfrm>
            <a:prstGeom prst="flowChartDocument">
              <a:avLst/>
            </a:prstGeom>
            <a:solidFill>
              <a:srgbClr val="FFFFFF">
                <a:alpha val="20000"/>
              </a:srgb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4475113" y="2171543"/>
              <a:ext cx="1866266" cy="1568920"/>
            </a:xfrm>
            <a:prstGeom prst="rect">
              <a:avLst/>
            </a:prstGeom>
            <a:solidFill>
              <a:srgbClr val="EE70A3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순서도: 문서 21"/>
            <p:cNvSpPr/>
            <p:nvPr/>
          </p:nvSpPr>
          <p:spPr bwMode="auto">
            <a:xfrm>
              <a:off x="4474505" y="2214973"/>
              <a:ext cx="1862587" cy="1397841"/>
            </a:xfrm>
            <a:prstGeom prst="flowChartDocument">
              <a:avLst/>
            </a:prstGeom>
            <a:solidFill>
              <a:srgbClr val="FFFFFF">
                <a:alpha val="20000"/>
              </a:srgb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TextBox 80"/>
            <p:cNvSpPr txBox="1"/>
            <p:nvPr/>
          </p:nvSpPr>
          <p:spPr>
            <a:xfrm>
              <a:off x="2638047" y="2893599"/>
              <a:ext cx="1635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High Speed Internal</a:t>
              </a:r>
            </a:p>
          </p:txBody>
        </p:sp>
        <p:sp>
          <p:nvSpPr>
            <p:cNvPr id="24" name="TextBox 29"/>
            <p:cNvSpPr txBox="1"/>
            <p:nvPr/>
          </p:nvSpPr>
          <p:spPr>
            <a:xfrm>
              <a:off x="669113" y="2890663"/>
              <a:ext cx="16350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High Speed External</a:t>
              </a:r>
            </a:p>
          </p:txBody>
        </p:sp>
        <p:sp>
          <p:nvSpPr>
            <p:cNvPr id="25" name="TextBox 28"/>
            <p:cNvSpPr txBox="1"/>
            <p:nvPr/>
          </p:nvSpPr>
          <p:spPr>
            <a:xfrm>
              <a:off x="4581177" y="2699290"/>
              <a:ext cx="16350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Low Speed External (32.768KHz)</a:t>
              </a:r>
            </a:p>
          </p:txBody>
        </p:sp>
        <p:sp>
          <p:nvSpPr>
            <p:cNvPr id="26" name="TextBox 39"/>
            <p:cNvSpPr txBox="1"/>
            <p:nvPr/>
          </p:nvSpPr>
          <p:spPr>
            <a:xfrm>
              <a:off x="1110441" y="2131464"/>
              <a:ext cx="738132" cy="391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kumimoji="0" lang="en-US" altLang="ko-KR" sz="2000" b="1" kern="0" dirty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HSE</a:t>
              </a:r>
            </a:p>
          </p:txBody>
        </p:sp>
        <p:sp>
          <p:nvSpPr>
            <p:cNvPr id="27" name="TextBox 39"/>
            <p:cNvSpPr txBox="1"/>
            <p:nvPr/>
          </p:nvSpPr>
          <p:spPr>
            <a:xfrm>
              <a:off x="5034597" y="2145574"/>
              <a:ext cx="738132" cy="391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kumimoji="0" lang="en-US" altLang="ko-KR" sz="2000" b="1" kern="0" dirty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LSE</a:t>
              </a:r>
            </a:p>
          </p:txBody>
        </p:sp>
        <p:sp>
          <p:nvSpPr>
            <p:cNvPr id="28" name="TextBox 39"/>
            <p:cNvSpPr txBox="1"/>
            <p:nvPr/>
          </p:nvSpPr>
          <p:spPr>
            <a:xfrm>
              <a:off x="3073487" y="2134400"/>
              <a:ext cx="738132" cy="391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kumimoji="0" lang="en-US" altLang="ko-KR" sz="2000" b="1" kern="0" dirty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HSI</a:t>
              </a: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1376063" y="2474126"/>
              <a:ext cx="233185" cy="27047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5291654" y="2488236"/>
              <a:ext cx="233185" cy="27047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3333248" y="2477062"/>
              <a:ext cx="233185" cy="27047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9C6916C-C2FF-4F7A-A535-A24B2955D68A}"/>
                </a:ext>
              </a:extLst>
            </p:cNvPr>
            <p:cNvGrpSpPr/>
            <p:nvPr/>
          </p:nvGrpSpPr>
          <p:grpSpPr>
            <a:xfrm>
              <a:off x="6444594" y="2180882"/>
              <a:ext cx="1917819" cy="1550241"/>
              <a:chOff x="6874571" y="3137147"/>
              <a:chExt cx="1360947" cy="1367507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4A6F87B-3E72-4226-ABD0-03AC1F8B359A}"/>
                  </a:ext>
                </a:extLst>
              </p:cNvPr>
              <p:cNvSpPr/>
              <p:nvPr/>
            </p:nvSpPr>
            <p:spPr bwMode="auto">
              <a:xfrm>
                <a:off x="6874571" y="3137147"/>
                <a:ext cx="1321753" cy="1367507"/>
              </a:xfrm>
              <a:prstGeom prst="rect">
                <a:avLst/>
              </a:prstGeom>
              <a:solidFill>
                <a:srgbClr val="00B0F0"/>
              </a:solidFill>
              <a:ln w="28575">
                <a:noFill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lvl="3" eaLnBrk="0" latinLnBrk="1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36FFF"/>
                  </a:buClr>
                </a:pPr>
                <a:endParaRPr lang="en-US" altLang="ko-KR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948CD8A-B5B7-41E5-BDA1-179A36EA2FB1}"/>
                  </a:ext>
                </a:extLst>
              </p:cNvPr>
              <p:cNvSpPr/>
              <p:nvPr/>
            </p:nvSpPr>
            <p:spPr>
              <a:xfrm>
                <a:off x="6874572" y="3791858"/>
                <a:ext cx="1360946" cy="5158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lvl="3" eaLnBrk="0" latinLnBrk="1" hangingPunct="0">
                  <a:buClr>
                    <a:srgbClr val="536FFF"/>
                  </a:buClr>
                </a:pPr>
                <a:r>
                  <a:rPr lang="en-US" altLang="ko-KR" sz="1600" b="1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Low Speed Internal (32KHz)</a:t>
                </a:r>
                <a:endParaRPr lang="ko-KR" altLang="en-US" sz="16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40" name="순서도: 문서 39"/>
            <p:cNvSpPr/>
            <p:nvPr/>
          </p:nvSpPr>
          <p:spPr bwMode="auto">
            <a:xfrm>
              <a:off x="6428130" y="2221077"/>
              <a:ext cx="1862587" cy="1397841"/>
            </a:xfrm>
            <a:prstGeom prst="flowChartDocument">
              <a:avLst/>
            </a:prstGeom>
            <a:solidFill>
              <a:srgbClr val="FFFFFF">
                <a:alpha val="20000"/>
              </a:srgbClr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TextBox 39"/>
            <p:cNvSpPr txBox="1"/>
            <p:nvPr/>
          </p:nvSpPr>
          <p:spPr>
            <a:xfrm>
              <a:off x="7034438" y="2145574"/>
              <a:ext cx="738132" cy="391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kumimoji="0" lang="en-US" altLang="ko-KR" sz="2000" b="1" kern="0" dirty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LSI</a:t>
              </a:r>
            </a:p>
          </p:txBody>
        </p:sp>
        <p:sp>
          <p:nvSpPr>
            <p:cNvPr id="42" name="직사각형 41"/>
            <p:cNvSpPr/>
            <p:nvPr/>
          </p:nvSpPr>
          <p:spPr bwMode="auto">
            <a:xfrm>
              <a:off x="7288791" y="2485731"/>
              <a:ext cx="233185" cy="27047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03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clock </a:t>
            </a:r>
            <a:r>
              <a:rPr lang="ko-KR" altLang="en-US" sz="2000" spc="0" dirty="0">
                <a:solidFill>
                  <a:schemeClr val="tx1"/>
                </a:solidFill>
              </a:rPr>
              <a:t>관련 상태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7" name="육각형 36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539552" y="1560954"/>
            <a:ext cx="5166313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Nucleo-F429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 clock </a:t>
            </a:r>
            <a:r>
              <a:rPr lang="ko-KR" altLang="en-US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크리스탈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92" y="1995686"/>
            <a:ext cx="3845632" cy="2865374"/>
          </a:xfrm>
          <a:prstGeom prst="rect">
            <a:avLst/>
          </a:prstGeom>
        </p:spPr>
      </p:pic>
      <p:sp>
        <p:nvSpPr>
          <p:cNvPr id="39" name="화살표: 오른쪽 7">
            <a:extLst>
              <a:ext uri="{FF2B5EF4-FFF2-40B4-BE49-F238E27FC236}">
                <a16:creationId xmlns:a16="http://schemas.microsoft.com/office/drawing/2014/main" id="{020E0CDB-706A-4097-B94C-6AFF54E04F0B}"/>
              </a:ext>
            </a:extLst>
          </p:cNvPr>
          <p:cNvSpPr/>
          <p:nvPr/>
        </p:nvSpPr>
        <p:spPr bwMode="auto">
          <a:xfrm rot="5400000">
            <a:off x="6880490" y="2998032"/>
            <a:ext cx="643479" cy="366980"/>
          </a:xfrm>
          <a:prstGeom prst="rightArrow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C7A6135-0971-4685-B839-C9C8B4EE7833}"/>
              </a:ext>
            </a:extLst>
          </p:cNvPr>
          <p:cNvGrpSpPr/>
          <p:nvPr/>
        </p:nvGrpSpPr>
        <p:grpSpPr>
          <a:xfrm>
            <a:off x="5871595" y="2500681"/>
            <a:ext cx="2681216" cy="728978"/>
            <a:chOff x="5169375" y="2000466"/>
            <a:chExt cx="2681216" cy="728978"/>
          </a:xfrm>
        </p:grpSpPr>
        <p:sp>
          <p:nvSpPr>
            <p:cNvPr id="48" name="양쪽 대괄호 47">
              <a:extLst>
                <a:ext uri="{FF2B5EF4-FFF2-40B4-BE49-F238E27FC236}">
                  <a16:creationId xmlns:a16="http://schemas.microsoft.com/office/drawing/2014/main" id="{02A3CD49-E1D1-4BB2-8AEE-D46F5E28B37F}"/>
                </a:ext>
              </a:extLst>
            </p:cNvPr>
            <p:cNvSpPr/>
            <p:nvPr/>
          </p:nvSpPr>
          <p:spPr bwMode="auto">
            <a:xfrm rot="5400000">
              <a:off x="6124987" y="1173587"/>
              <a:ext cx="707594" cy="2371960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0" rIns="0" rtlCol="0" anchor="ctr"/>
            <a:lstStyle/>
            <a:p>
              <a:pPr marL="698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</a:pPr>
              <a:endPara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C8BFFF-6D06-4268-B039-C1A3D685438E}"/>
                </a:ext>
              </a:extLst>
            </p:cNvPr>
            <p:cNvSpPr/>
            <p:nvPr/>
          </p:nvSpPr>
          <p:spPr bwMode="auto">
            <a:xfrm>
              <a:off x="5169375" y="2000466"/>
              <a:ext cx="2681216" cy="728978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536FFF"/>
                </a:buClr>
              </a:pPr>
              <a:r>
                <a:rPr lang="en-US" altLang="ko-KR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X3 8MHz</a:t>
              </a:r>
              <a:endPara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왼쪽 대괄호 49">
              <a:extLst>
                <a:ext uri="{FF2B5EF4-FFF2-40B4-BE49-F238E27FC236}">
                  <a16:creationId xmlns:a16="http://schemas.microsoft.com/office/drawing/2014/main" id="{E9696197-DAC3-4D09-84D5-B2B022A3F3C5}"/>
                </a:ext>
              </a:extLst>
            </p:cNvPr>
            <p:cNvSpPr/>
            <p:nvPr/>
          </p:nvSpPr>
          <p:spPr>
            <a:xfrm>
              <a:off x="5292804" y="2005768"/>
              <a:ext cx="191076" cy="718375"/>
            </a:xfrm>
            <a:prstGeom prst="leftBracket">
              <a:avLst>
                <a:gd name="adj" fmla="val 0"/>
              </a:avLst>
            </a:prstGeom>
            <a:ln w="15875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왼쪽 대괄호 50">
              <a:extLst>
                <a:ext uri="{FF2B5EF4-FFF2-40B4-BE49-F238E27FC236}">
                  <a16:creationId xmlns:a16="http://schemas.microsoft.com/office/drawing/2014/main" id="{F570869E-C257-441F-A1DD-6F8F866C997F}"/>
                </a:ext>
              </a:extLst>
            </p:cNvPr>
            <p:cNvSpPr/>
            <p:nvPr/>
          </p:nvSpPr>
          <p:spPr>
            <a:xfrm flipH="1">
              <a:off x="7473688" y="2005768"/>
              <a:ext cx="191076" cy="718375"/>
            </a:xfrm>
            <a:prstGeom prst="leftBracket">
              <a:avLst>
                <a:gd name="adj" fmla="val 0"/>
              </a:avLst>
            </a:prstGeom>
            <a:ln w="15875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양쪽 대괄호 51">
            <a:extLst>
              <a:ext uri="{FF2B5EF4-FFF2-40B4-BE49-F238E27FC236}">
                <a16:creationId xmlns:a16="http://schemas.microsoft.com/office/drawing/2014/main" id="{F71E13E4-1FFE-4DE9-A9FB-E062DA236D53}"/>
              </a:ext>
            </a:extLst>
          </p:cNvPr>
          <p:cNvSpPr/>
          <p:nvPr/>
        </p:nvSpPr>
        <p:spPr bwMode="auto">
          <a:xfrm rot="5400000">
            <a:off x="6604463" y="2555920"/>
            <a:ext cx="1273670" cy="3168352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0" rIns="0" rtlCol="0" anchor="ctr"/>
          <a:lstStyle/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크리스탈이며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미장착되어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있음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1763688" y="3038945"/>
            <a:ext cx="2241528" cy="253529"/>
          </a:xfrm>
          <a:prstGeom prst="rect">
            <a:avLst/>
          </a:prstGeom>
          <a:noFill/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40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clock </a:t>
            </a:r>
            <a:r>
              <a:rPr lang="ko-KR" altLang="en-US" sz="2000" spc="0" dirty="0">
                <a:solidFill>
                  <a:schemeClr val="tx1"/>
                </a:solidFill>
              </a:rPr>
              <a:t>관련 상태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7" name="육각형 36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539552" y="1560954"/>
            <a:ext cx="5166313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Nucleo-F429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 clock </a:t>
            </a:r>
            <a:r>
              <a:rPr lang="ko-KR" altLang="en-US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크리스탈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92" y="1995686"/>
            <a:ext cx="3845632" cy="2865374"/>
          </a:xfrm>
          <a:prstGeom prst="rect">
            <a:avLst/>
          </a:prstGeom>
        </p:spPr>
      </p:pic>
      <p:sp>
        <p:nvSpPr>
          <p:cNvPr id="39" name="화살표: 오른쪽 7">
            <a:extLst>
              <a:ext uri="{FF2B5EF4-FFF2-40B4-BE49-F238E27FC236}">
                <a16:creationId xmlns:a16="http://schemas.microsoft.com/office/drawing/2014/main" id="{020E0CDB-706A-4097-B94C-6AFF54E04F0B}"/>
              </a:ext>
            </a:extLst>
          </p:cNvPr>
          <p:cNvSpPr/>
          <p:nvPr/>
        </p:nvSpPr>
        <p:spPr bwMode="auto">
          <a:xfrm rot="5400000">
            <a:off x="6880490" y="2998032"/>
            <a:ext cx="643479" cy="366980"/>
          </a:xfrm>
          <a:prstGeom prst="rightArrow">
            <a:avLst/>
          </a:prstGeom>
          <a:solidFill>
            <a:srgbClr val="536FFF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C7A6135-0971-4685-B839-C9C8B4EE7833}"/>
              </a:ext>
            </a:extLst>
          </p:cNvPr>
          <p:cNvGrpSpPr/>
          <p:nvPr/>
        </p:nvGrpSpPr>
        <p:grpSpPr>
          <a:xfrm>
            <a:off x="5871595" y="2500681"/>
            <a:ext cx="2681216" cy="728978"/>
            <a:chOff x="5169375" y="2000466"/>
            <a:chExt cx="2681216" cy="728978"/>
          </a:xfrm>
        </p:grpSpPr>
        <p:sp>
          <p:nvSpPr>
            <p:cNvPr id="48" name="양쪽 대괄호 47">
              <a:extLst>
                <a:ext uri="{FF2B5EF4-FFF2-40B4-BE49-F238E27FC236}">
                  <a16:creationId xmlns:a16="http://schemas.microsoft.com/office/drawing/2014/main" id="{02A3CD49-E1D1-4BB2-8AEE-D46F5E28B37F}"/>
                </a:ext>
              </a:extLst>
            </p:cNvPr>
            <p:cNvSpPr/>
            <p:nvPr/>
          </p:nvSpPr>
          <p:spPr bwMode="auto">
            <a:xfrm rot="5400000">
              <a:off x="6124987" y="1173587"/>
              <a:ext cx="707594" cy="2371960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0" rIns="0" rtlCol="0" anchor="ctr"/>
            <a:lstStyle/>
            <a:p>
              <a:pPr marL="698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</a:pPr>
              <a:endPara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C8BFFF-6D06-4268-B039-C1A3D685438E}"/>
                </a:ext>
              </a:extLst>
            </p:cNvPr>
            <p:cNvSpPr/>
            <p:nvPr/>
          </p:nvSpPr>
          <p:spPr bwMode="auto">
            <a:xfrm>
              <a:off x="5169375" y="2000466"/>
              <a:ext cx="2681216" cy="728978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536FFF"/>
                </a:buClr>
              </a:pPr>
              <a:r>
                <a:rPr lang="en-US" altLang="ko-KR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[N/A]</a:t>
              </a:r>
              <a:endPara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왼쪽 대괄호 49">
              <a:extLst>
                <a:ext uri="{FF2B5EF4-FFF2-40B4-BE49-F238E27FC236}">
                  <a16:creationId xmlns:a16="http://schemas.microsoft.com/office/drawing/2014/main" id="{E9696197-DAC3-4D09-84D5-B2B022A3F3C5}"/>
                </a:ext>
              </a:extLst>
            </p:cNvPr>
            <p:cNvSpPr/>
            <p:nvPr/>
          </p:nvSpPr>
          <p:spPr>
            <a:xfrm>
              <a:off x="5292804" y="2005768"/>
              <a:ext cx="191076" cy="718375"/>
            </a:xfrm>
            <a:prstGeom prst="leftBracket">
              <a:avLst>
                <a:gd name="adj" fmla="val 0"/>
              </a:avLst>
            </a:prstGeom>
            <a:ln w="15875">
              <a:solidFill>
                <a:srgbClr val="536FFF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왼쪽 대괄호 50">
              <a:extLst>
                <a:ext uri="{FF2B5EF4-FFF2-40B4-BE49-F238E27FC236}">
                  <a16:creationId xmlns:a16="http://schemas.microsoft.com/office/drawing/2014/main" id="{F570869E-C257-441F-A1DD-6F8F866C997F}"/>
                </a:ext>
              </a:extLst>
            </p:cNvPr>
            <p:cNvSpPr/>
            <p:nvPr/>
          </p:nvSpPr>
          <p:spPr>
            <a:xfrm flipH="1">
              <a:off x="7473688" y="2005768"/>
              <a:ext cx="191076" cy="718375"/>
            </a:xfrm>
            <a:prstGeom prst="leftBracket">
              <a:avLst>
                <a:gd name="adj" fmla="val 0"/>
              </a:avLst>
            </a:prstGeom>
            <a:ln w="15875">
              <a:solidFill>
                <a:srgbClr val="536FFF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양쪽 대괄호 51">
            <a:extLst>
              <a:ext uri="{FF2B5EF4-FFF2-40B4-BE49-F238E27FC236}">
                <a16:creationId xmlns:a16="http://schemas.microsoft.com/office/drawing/2014/main" id="{F71E13E4-1FFE-4DE9-A9FB-E062DA236D53}"/>
              </a:ext>
            </a:extLst>
          </p:cNvPr>
          <p:cNvSpPr/>
          <p:nvPr/>
        </p:nvSpPr>
        <p:spPr bwMode="auto">
          <a:xfrm rot="5400000">
            <a:off x="6604463" y="2555920"/>
            <a:ext cx="1273670" cy="3168352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0" rIns="0" rtlCol="0" anchor="ctr"/>
          <a:lstStyle/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Not Assembled 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의미로 </a:t>
            </a:r>
            <a:r>
              <a:rPr lang="ko-KR" altLang="en-US" sz="1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미조립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상태임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1763688" y="3038945"/>
            <a:ext cx="2241528" cy="253529"/>
          </a:xfrm>
          <a:prstGeom prst="rect">
            <a:avLst/>
          </a:prstGeom>
          <a:noFill/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74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clock </a:t>
            </a:r>
            <a:r>
              <a:rPr lang="ko-KR" altLang="en-US" sz="2000" spc="0" dirty="0">
                <a:solidFill>
                  <a:schemeClr val="tx1"/>
                </a:solidFill>
              </a:rPr>
              <a:t>관련 상태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870216EA-B718-4158-A03B-D85C16DD4D0F}"/>
              </a:ext>
            </a:extLst>
          </p:cNvPr>
          <p:cNvSpPr/>
          <p:nvPr/>
        </p:nvSpPr>
        <p:spPr bwMode="auto">
          <a:xfrm>
            <a:off x="817990" y="2607814"/>
            <a:ext cx="8075129" cy="540000"/>
          </a:xfrm>
          <a:prstGeom prst="rightBracket">
            <a:avLst>
              <a:gd name="adj" fmla="val 0"/>
            </a:avLst>
          </a:prstGeom>
          <a:solidFill>
            <a:srgbClr val="FF5F9E">
              <a:alpha val="12000"/>
            </a:srgbClr>
          </a:solidFill>
          <a:ln w="12700">
            <a:solidFill>
              <a:srgbClr val="FF339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endParaRPr lang="ko-KR" altLang="en-US" sz="18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모서리가 둥근 직사각형 13">
            <a:extLst>
              <a:ext uri="{FF2B5EF4-FFF2-40B4-BE49-F238E27FC236}">
                <a16:creationId xmlns:a16="http://schemas.microsoft.com/office/drawing/2014/main" id="{6FC73F48-90ED-44B1-83FB-B67AEE721E5B}"/>
              </a:ext>
            </a:extLst>
          </p:cNvPr>
          <p:cNvSpPr/>
          <p:nvPr/>
        </p:nvSpPr>
        <p:spPr bwMode="auto">
          <a:xfrm>
            <a:off x="547019" y="2607814"/>
            <a:ext cx="540000" cy="540000"/>
          </a:xfrm>
          <a:prstGeom prst="roundRect">
            <a:avLst>
              <a:gd name="adj" fmla="val 50000"/>
            </a:avLst>
          </a:prstGeom>
          <a:solidFill>
            <a:srgbClr val="EE70A3"/>
          </a:solidFill>
          <a:ln w="25400">
            <a:solidFill>
              <a:schemeClr val="bg1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04700A-9F3F-47A4-8C0B-6EAAC0735036}"/>
              </a:ext>
            </a:extLst>
          </p:cNvPr>
          <p:cNvSpPr/>
          <p:nvPr/>
        </p:nvSpPr>
        <p:spPr>
          <a:xfrm>
            <a:off x="952345" y="2708537"/>
            <a:ext cx="79303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HSE(High Speed External)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선택할 수 없고 </a:t>
            </a:r>
            <a:r>
              <a:rPr lang="en-US" altLang="ko-KR" sz="1600" b="1" dirty="0">
                <a:solidFill>
                  <a:srgbClr val="FF33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HSI(High Speed Internal) </a:t>
            </a:r>
            <a:r>
              <a:rPr lang="ko-KR" altLang="en-US" sz="1600" b="1" dirty="0">
                <a:solidFill>
                  <a:srgbClr val="FF339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해야 함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16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86" y="2081044"/>
            <a:ext cx="3029744" cy="28383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clock </a:t>
            </a:r>
            <a:r>
              <a:rPr lang="ko-KR" altLang="en-US" sz="2000" spc="0" dirty="0">
                <a:solidFill>
                  <a:schemeClr val="tx1"/>
                </a:solidFill>
              </a:rPr>
              <a:t>관련 상태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7" name="육각형 36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539552" y="1560954"/>
            <a:ext cx="5166313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Nucleo-F429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RTC clock </a:t>
            </a:r>
            <a:r>
              <a:rPr lang="ko-KR" altLang="en-US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크리스탈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화살표: 오른쪽 7">
            <a:extLst>
              <a:ext uri="{FF2B5EF4-FFF2-40B4-BE49-F238E27FC236}">
                <a16:creationId xmlns:a16="http://schemas.microsoft.com/office/drawing/2014/main" id="{020E0CDB-706A-4097-B94C-6AFF54E04F0B}"/>
              </a:ext>
            </a:extLst>
          </p:cNvPr>
          <p:cNvSpPr/>
          <p:nvPr/>
        </p:nvSpPr>
        <p:spPr bwMode="auto">
          <a:xfrm rot="5400000">
            <a:off x="6880490" y="2998032"/>
            <a:ext cx="643479" cy="366980"/>
          </a:xfrm>
          <a:prstGeom prst="rightArrow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C7A6135-0971-4685-B839-C9C8B4EE7833}"/>
              </a:ext>
            </a:extLst>
          </p:cNvPr>
          <p:cNvGrpSpPr/>
          <p:nvPr/>
        </p:nvGrpSpPr>
        <p:grpSpPr>
          <a:xfrm>
            <a:off x="5590067" y="2500681"/>
            <a:ext cx="3244272" cy="728978"/>
            <a:chOff x="5169375" y="2000466"/>
            <a:chExt cx="2681216" cy="728978"/>
          </a:xfrm>
        </p:grpSpPr>
        <p:sp>
          <p:nvSpPr>
            <p:cNvPr id="48" name="양쪽 대괄호 47">
              <a:extLst>
                <a:ext uri="{FF2B5EF4-FFF2-40B4-BE49-F238E27FC236}">
                  <a16:creationId xmlns:a16="http://schemas.microsoft.com/office/drawing/2014/main" id="{02A3CD49-E1D1-4BB2-8AEE-D46F5E28B37F}"/>
                </a:ext>
              </a:extLst>
            </p:cNvPr>
            <p:cNvSpPr/>
            <p:nvPr/>
          </p:nvSpPr>
          <p:spPr bwMode="auto">
            <a:xfrm rot="5400000">
              <a:off x="6124987" y="1173587"/>
              <a:ext cx="707594" cy="2371960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0" rIns="0" rtlCol="0" anchor="ctr"/>
            <a:lstStyle/>
            <a:p>
              <a:pPr marL="698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</a:pPr>
              <a:endPara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C8BFFF-6D06-4268-B039-C1A3D685438E}"/>
                </a:ext>
              </a:extLst>
            </p:cNvPr>
            <p:cNvSpPr/>
            <p:nvPr/>
          </p:nvSpPr>
          <p:spPr bwMode="auto">
            <a:xfrm>
              <a:off x="5169375" y="2000466"/>
              <a:ext cx="2681216" cy="728978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536FFF"/>
                </a:buClr>
              </a:pPr>
              <a:r>
                <a:rPr lang="en-US" altLang="ko-KR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RTC clock</a:t>
              </a:r>
              <a:r>
                <a:rPr lang="ko-KR" altLang="en-US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에 해당하는 </a:t>
              </a:r>
              <a:br>
                <a:rPr lang="en-US" altLang="ko-KR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LSE(Low Speed External)</a:t>
              </a:r>
              <a:endPara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왼쪽 대괄호 49">
              <a:extLst>
                <a:ext uri="{FF2B5EF4-FFF2-40B4-BE49-F238E27FC236}">
                  <a16:creationId xmlns:a16="http://schemas.microsoft.com/office/drawing/2014/main" id="{E9696197-DAC3-4D09-84D5-B2B022A3F3C5}"/>
                </a:ext>
              </a:extLst>
            </p:cNvPr>
            <p:cNvSpPr/>
            <p:nvPr/>
          </p:nvSpPr>
          <p:spPr>
            <a:xfrm>
              <a:off x="5292804" y="2005768"/>
              <a:ext cx="191076" cy="718375"/>
            </a:xfrm>
            <a:prstGeom prst="leftBracket">
              <a:avLst>
                <a:gd name="adj" fmla="val 0"/>
              </a:avLst>
            </a:prstGeom>
            <a:ln w="15875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왼쪽 대괄호 50">
              <a:extLst>
                <a:ext uri="{FF2B5EF4-FFF2-40B4-BE49-F238E27FC236}">
                  <a16:creationId xmlns:a16="http://schemas.microsoft.com/office/drawing/2014/main" id="{F570869E-C257-441F-A1DD-6F8F866C997F}"/>
                </a:ext>
              </a:extLst>
            </p:cNvPr>
            <p:cNvSpPr/>
            <p:nvPr/>
          </p:nvSpPr>
          <p:spPr>
            <a:xfrm flipH="1">
              <a:off x="7473688" y="2005768"/>
              <a:ext cx="191076" cy="718375"/>
            </a:xfrm>
            <a:prstGeom prst="leftBracket">
              <a:avLst>
                <a:gd name="adj" fmla="val 0"/>
              </a:avLst>
            </a:prstGeom>
            <a:ln w="15875">
              <a:solidFill>
                <a:srgbClr val="E48E1C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양쪽 대괄호 51">
            <a:extLst>
              <a:ext uri="{FF2B5EF4-FFF2-40B4-BE49-F238E27FC236}">
                <a16:creationId xmlns:a16="http://schemas.microsoft.com/office/drawing/2014/main" id="{F71E13E4-1FFE-4DE9-A9FB-E062DA236D53}"/>
              </a:ext>
            </a:extLst>
          </p:cNvPr>
          <p:cNvSpPr/>
          <p:nvPr/>
        </p:nvSpPr>
        <p:spPr bwMode="auto">
          <a:xfrm rot="5400000">
            <a:off x="6604463" y="2555920"/>
            <a:ext cx="1273670" cy="3168352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0" rIns="0" rtlCol="0" anchor="ctr"/>
          <a:lstStyle/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X2 32.768KHz </a:t>
            </a:r>
            <a:r>
              <a:rPr lang="ko-KR" altLang="en-US" sz="1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크리스탈로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장착되어 있음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2222826" y="4087656"/>
            <a:ext cx="2241528" cy="253529"/>
          </a:xfrm>
          <a:prstGeom prst="rect">
            <a:avLst/>
          </a:prstGeom>
          <a:noFill/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9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86" y="2081044"/>
            <a:ext cx="3029744" cy="28383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clock </a:t>
            </a:r>
            <a:r>
              <a:rPr lang="ko-KR" altLang="en-US" sz="2000" spc="0" dirty="0">
                <a:solidFill>
                  <a:schemeClr val="tx1"/>
                </a:solidFill>
              </a:rPr>
              <a:t>관련 상태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7" name="육각형 36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539552" y="1560954"/>
            <a:ext cx="5166313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Nucleo-F429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보드의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RTC clock </a:t>
            </a:r>
            <a:r>
              <a:rPr lang="ko-KR" altLang="en-US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크리스탈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화살표: 오른쪽 7">
            <a:extLst>
              <a:ext uri="{FF2B5EF4-FFF2-40B4-BE49-F238E27FC236}">
                <a16:creationId xmlns:a16="http://schemas.microsoft.com/office/drawing/2014/main" id="{020E0CDB-706A-4097-B94C-6AFF54E04F0B}"/>
              </a:ext>
            </a:extLst>
          </p:cNvPr>
          <p:cNvSpPr/>
          <p:nvPr/>
        </p:nvSpPr>
        <p:spPr bwMode="auto">
          <a:xfrm rot="5400000">
            <a:off x="6880490" y="2998032"/>
            <a:ext cx="643479" cy="366980"/>
          </a:xfrm>
          <a:prstGeom prst="rightArrow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C7A6135-0971-4685-B839-C9C8B4EE7833}"/>
              </a:ext>
            </a:extLst>
          </p:cNvPr>
          <p:cNvGrpSpPr/>
          <p:nvPr/>
        </p:nvGrpSpPr>
        <p:grpSpPr>
          <a:xfrm>
            <a:off x="5599767" y="2500681"/>
            <a:ext cx="3132493" cy="728978"/>
            <a:chOff x="5169375" y="2000466"/>
            <a:chExt cx="2588837" cy="728978"/>
          </a:xfrm>
        </p:grpSpPr>
        <p:sp>
          <p:nvSpPr>
            <p:cNvPr id="48" name="양쪽 대괄호 47">
              <a:extLst>
                <a:ext uri="{FF2B5EF4-FFF2-40B4-BE49-F238E27FC236}">
                  <a16:creationId xmlns:a16="http://schemas.microsoft.com/office/drawing/2014/main" id="{02A3CD49-E1D1-4BB2-8AEE-D46F5E28B37F}"/>
                </a:ext>
              </a:extLst>
            </p:cNvPr>
            <p:cNvSpPr/>
            <p:nvPr/>
          </p:nvSpPr>
          <p:spPr bwMode="auto">
            <a:xfrm rot="5400000">
              <a:off x="6124987" y="1173587"/>
              <a:ext cx="707594" cy="2371960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0" rIns="0" rtlCol="0" anchor="ctr"/>
            <a:lstStyle/>
            <a:p>
              <a:pPr marL="69850" algn="l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</a:pPr>
              <a:endPara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8C8BFFF-6D06-4268-B039-C1A3D685438E}"/>
                </a:ext>
              </a:extLst>
            </p:cNvPr>
            <p:cNvSpPr/>
            <p:nvPr/>
          </p:nvSpPr>
          <p:spPr bwMode="auto">
            <a:xfrm>
              <a:off x="5169375" y="2000466"/>
              <a:ext cx="2588837" cy="728978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536FFF"/>
                </a:buClr>
              </a:pPr>
              <a:r>
                <a:rPr lang="ko-KR" altLang="en-US" sz="1800" b="1" dirty="0" err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초단위의</a:t>
              </a:r>
              <a:r>
                <a:rPr lang="ko-KR" altLang="en-US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시간을 재는 </a:t>
              </a:r>
              <a:br>
                <a:rPr lang="en-US" altLang="ko-KR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18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LS(Low Speed)</a:t>
              </a:r>
              <a:endPara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왼쪽 대괄호 49">
              <a:extLst>
                <a:ext uri="{FF2B5EF4-FFF2-40B4-BE49-F238E27FC236}">
                  <a16:creationId xmlns:a16="http://schemas.microsoft.com/office/drawing/2014/main" id="{E9696197-DAC3-4D09-84D5-B2B022A3F3C5}"/>
                </a:ext>
              </a:extLst>
            </p:cNvPr>
            <p:cNvSpPr/>
            <p:nvPr/>
          </p:nvSpPr>
          <p:spPr>
            <a:xfrm>
              <a:off x="5292804" y="2005768"/>
              <a:ext cx="191076" cy="718375"/>
            </a:xfrm>
            <a:prstGeom prst="leftBracket">
              <a:avLst>
                <a:gd name="adj" fmla="val 0"/>
              </a:avLst>
            </a:prstGeom>
            <a:ln w="15875">
              <a:solidFill>
                <a:srgbClr val="536FFF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왼쪽 대괄호 50">
              <a:extLst>
                <a:ext uri="{FF2B5EF4-FFF2-40B4-BE49-F238E27FC236}">
                  <a16:creationId xmlns:a16="http://schemas.microsoft.com/office/drawing/2014/main" id="{F570869E-C257-441F-A1DD-6F8F866C997F}"/>
                </a:ext>
              </a:extLst>
            </p:cNvPr>
            <p:cNvSpPr/>
            <p:nvPr/>
          </p:nvSpPr>
          <p:spPr>
            <a:xfrm flipH="1">
              <a:off x="7473688" y="2005768"/>
              <a:ext cx="191076" cy="718375"/>
            </a:xfrm>
            <a:prstGeom prst="leftBracket">
              <a:avLst>
                <a:gd name="adj" fmla="val 0"/>
              </a:avLst>
            </a:prstGeom>
            <a:ln w="15875">
              <a:solidFill>
                <a:srgbClr val="536FFF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양쪽 대괄호 51">
            <a:extLst>
              <a:ext uri="{FF2B5EF4-FFF2-40B4-BE49-F238E27FC236}">
                <a16:creationId xmlns:a16="http://schemas.microsoft.com/office/drawing/2014/main" id="{F71E13E4-1FFE-4DE9-A9FB-E062DA236D53}"/>
              </a:ext>
            </a:extLst>
          </p:cNvPr>
          <p:cNvSpPr/>
          <p:nvPr/>
        </p:nvSpPr>
        <p:spPr bwMode="auto">
          <a:xfrm rot="5400000">
            <a:off x="6604463" y="2555920"/>
            <a:ext cx="1273670" cy="3168352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0" rIns="0" rtlCol="0" anchor="ctr"/>
          <a:lstStyle/>
          <a:p>
            <a:pPr marL="34290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LSE,LSI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가능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외부 </a:t>
            </a:r>
            <a:r>
              <a:rPr lang="ko-KR" altLang="en-US" sz="1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크리스탈인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32.768KHz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더 정확하므로 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LSE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선택하는 것이 바람직함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2222826" y="4087656"/>
            <a:ext cx="2241528" cy="253529"/>
          </a:xfrm>
          <a:prstGeom prst="rect">
            <a:avLst/>
          </a:prstGeom>
          <a:noFill/>
          <a:ln w="158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9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chemeClr val="tx1"/>
                </a:solidFill>
              </a:rPr>
              <a:t>CubeMX</a:t>
            </a:r>
            <a:r>
              <a:rPr lang="ko-KR" altLang="en-US" sz="2000" spc="0" dirty="0">
                <a:solidFill>
                  <a:schemeClr val="tx1"/>
                </a:solidFill>
              </a:rPr>
              <a:t>로 </a:t>
            </a: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clock </a:t>
            </a:r>
            <a:r>
              <a:rPr lang="ko-KR" altLang="en-US" sz="2000" spc="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B0FC8D62-4D24-421C-B4EE-62353F18F501}"/>
              </a:ext>
            </a:extLst>
          </p:cNvPr>
          <p:cNvSpPr txBox="1">
            <a:spLocks/>
          </p:cNvSpPr>
          <p:nvPr/>
        </p:nvSpPr>
        <p:spPr>
          <a:xfrm>
            <a:off x="539056" y="1563638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STM32F429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Clock </a:t>
            </a:r>
            <a:r>
              <a:rPr lang="ko-KR" altLang="en-US" sz="1800" spc="0" dirty="0">
                <a:solidFill>
                  <a:schemeClr val="tx1"/>
                </a:solidFill>
              </a:rPr>
              <a:t>설정은 복잡하지만 </a:t>
            </a:r>
            <a:r>
              <a:rPr lang="en-US" altLang="ko-KR" sz="1800" spc="0" dirty="0" err="1">
                <a:solidFill>
                  <a:schemeClr val="tx1"/>
                </a:solidFill>
              </a:rPr>
              <a:t>CubeMX</a:t>
            </a:r>
            <a:r>
              <a:rPr lang="ko-KR" altLang="en-US" sz="1800" spc="0" dirty="0">
                <a:solidFill>
                  <a:schemeClr val="tx1"/>
                </a:solidFill>
              </a:rPr>
              <a:t>툴을 사용하여 비교적 쉽게 설정이 가능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388938" lvl="1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</a:pPr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다음은 </a:t>
            </a:r>
            <a:r>
              <a:rPr lang="en-US" altLang="ko-KR" sz="1800" spc="0" dirty="0">
                <a:solidFill>
                  <a:schemeClr val="tx1"/>
                </a:solidFill>
              </a:rPr>
              <a:t>Nucleo-F429</a:t>
            </a:r>
            <a:r>
              <a:rPr lang="ko-KR" altLang="en-US" sz="1800" spc="0" dirty="0">
                <a:solidFill>
                  <a:schemeClr val="tx1"/>
                </a:solidFill>
              </a:rPr>
              <a:t>보드에 맞게 최대 </a:t>
            </a:r>
            <a:r>
              <a:rPr lang="en-US" altLang="ko-KR" sz="1800" spc="0" dirty="0">
                <a:solidFill>
                  <a:schemeClr val="tx1"/>
                </a:solidFill>
              </a:rPr>
              <a:t>CPU</a:t>
            </a:r>
            <a:r>
              <a:rPr lang="ko-KR" altLang="en-US" sz="1800" spc="0" dirty="0">
                <a:solidFill>
                  <a:schemeClr val="tx1"/>
                </a:solidFill>
              </a:rPr>
              <a:t>속도로 설정하는 과정을 설명함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Nucleo-F429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보드를 기준으로 한 새로운 프로젝트 생성</a:t>
            </a:r>
          </a:p>
          <a:p>
            <a:pPr marL="419100" lvl="1" indent="-190500" algn="l">
              <a:spcBef>
                <a:spcPts val="0"/>
              </a:spcBef>
              <a:spcAft>
                <a:spcPts val="600"/>
              </a:spcAft>
              <a:buClr>
                <a:srgbClr val="FF9933"/>
              </a:buClr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Low Speed Clock: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LSE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선택</a:t>
            </a:r>
          </a:p>
        </p:txBody>
      </p:sp>
    </p:spTree>
    <p:extLst>
      <p:ext uri="{BB962C8B-B14F-4D97-AF65-F5344CB8AC3E}">
        <p14:creationId xmlns:p14="http://schemas.microsoft.com/office/powerpoint/2010/main" val="298465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/>
          <p:cNvSpPr/>
          <p:nvPr/>
        </p:nvSpPr>
        <p:spPr bwMode="auto">
          <a:xfrm>
            <a:off x="942156" y="2240326"/>
            <a:ext cx="7214405" cy="2347648"/>
          </a:xfrm>
          <a:prstGeom prst="roundRect">
            <a:avLst>
              <a:gd name="adj" fmla="val 18082"/>
            </a:avLst>
          </a:prstGeom>
          <a:solidFill>
            <a:srgbClr val="FF9501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chemeClr val="tx1"/>
                </a:solidFill>
              </a:rPr>
              <a:t>CubeMX</a:t>
            </a:r>
            <a:r>
              <a:rPr lang="ko-KR" altLang="en-US" sz="2000" spc="0" dirty="0">
                <a:solidFill>
                  <a:schemeClr val="tx1"/>
                </a:solidFill>
              </a:rPr>
              <a:t>로 </a:t>
            </a: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clock </a:t>
            </a:r>
            <a:r>
              <a:rPr lang="ko-KR" altLang="en-US" sz="2000" spc="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B0FC8D62-4D24-421C-B4EE-62353F18F501}"/>
              </a:ext>
            </a:extLst>
          </p:cNvPr>
          <p:cNvSpPr txBox="1">
            <a:spLocks/>
          </p:cNvSpPr>
          <p:nvPr/>
        </p:nvSpPr>
        <p:spPr>
          <a:xfrm>
            <a:off x="539056" y="1563638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CubeMX</a:t>
            </a:r>
            <a:r>
              <a:rPr lang="ko-KR" altLang="en-US" sz="1800" spc="0" dirty="0">
                <a:solidFill>
                  <a:schemeClr val="tx1"/>
                </a:solidFill>
              </a:rPr>
              <a:t>로 </a:t>
            </a:r>
            <a:r>
              <a:rPr lang="en-US" altLang="ko-KR" sz="1800" spc="0" dirty="0">
                <a:solidFill>
                  <a:schemeClr val="tx1"/>
                </a:solidFill>
              </a:rPr>
              <a:t>LSE</a:t>
            </a:r>
            <a:r>
              <a:rPr lang="ko-KR" altLang="en-US" sz="1800" spc="0" dirty="0">
                <a:solidFill>
                  <a:schemeClr val="tx1"/>
                </a:solidFill>
              </a:rPr>
              <a:t>를 선택하는 과정</a:t>
            </a: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2053193" y="2715766"/>
            <a:ext cx="173781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Core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8E97096A-C111-4205-BD74-D10009CD7163}"/>
              </a:ext>
            </a:extLst>
          </p:cNvPr>
          <p:cNvSpPr/>
          <p:nvPr/>
        </p:nvSpPr>
        <p:spPr bwMode="auto">
          <a:xfrm>
            <a:off x="4086051" y="2715766"/>
            <a:ext cx="170539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RCC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59632B1C-2E3B-4812-A49E-4C0F7B139A83}"/>
              </a:ext>
            </a:extLst>
          </p:cNvPr>
          <p:cNvSpPr/>
          <p:nvPr/>
        </p:nvSpPr>
        <p:spPr bwMode="auto">
          <a:xfrm rot="5400000">
            <a:off x="3832684" y="2952509"/>
            <a:ext cx="211689" cy="14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순서도: 문서 11">
            <a:extLst>
              <a:ext uri="{FF2B5EF4-FFF2-40B4-BE49-F238E27FC236}">
                <a16:creationId xmlns:a16="http://schemas.microsoft.com/office/drawing/2014/main" id="{10DD7127-C99B-416D-B4A7-2898FA610B3A}"/>
              </a:ext>
            </a:extLst>
          </p:cNvPr>
          <p:cNvSpPr/>
          <p:nvPr/>
        </p:nvSpPr>
        <p:spPr bwMode="auto">
          <a:xfrm>
            <a:off x="6086490" y="2715766"/>
            <a:ext cx="1619355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LSE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CE976A6-34AE-4C66-AEF4-EBA9A9689C51}"/>
              </a:ext>
            </a:extLst>
          </p:cNvPr>
          <p:cNvSpPr/>
          <p:nvPr/>
        </p:nvSpPr>
        <p:spPr bwMode="auto">
          <a:xfrm rot="5400000">
            <a:off x="5833122" y="2952509"/>
            <a:ext cx="211689" cy="14486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B094E2F4-33C1-4E1A-A0DF-3BD4903B7413}"/>
              </a:ext>
            </a:extLst>
          </p:cNvPr>
          <p:cNvSpPr/>
          <p:nvPr/>
        </p:nvSpPr>
        <p:spPr>
          <a:xfrm>
            <a:off x="1440140" y="3813306"/>
            <a:ext cx="6551255" cy="388945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rtlCol="0" anchor="t"/>
          <a:lstStyle/>
          <a:p>
            <a:pPr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Crystal/Ceramic Resonator 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736889" y="2072424"/>
            <a:ext cx="504000" cy="504000"/>
          </a:xfrm>
          <a:prstGeom prst="roundRect">
            <a:avLst>
              <a:gd name="adj" fmla="val 50000"/>
            </a:avLst>
          </a:prstGeom>
          <a:solidFill>
            <a:srgbClr val="E48E1C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66"/>
          <p:cNvSpPr txBox="1"/>
          <p:nvPr/>
        </p:nvSpPr>
        <p:spPr>
          <a:xfrm>
            <a:off x="817991" y="207452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defTabSz="913581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1</a:t>
            </a:r>
            <a:endParaRPr kumimoji="0" lang="ko-KR" altLang="en-US" sz="2400" b="1" kern="0" dirty="0">
              <a:solidFill>
                <a:schemeClr val="bg1"/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816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chemeClr val="tx1"/>
                </a:solidFill>
              </a:rPr>
              <a:t>CubeMX</a:t>
            </a:r>
            <a:r>
              <a:rPr lang="ko-KR" altLang="en-US" sz="2000" spc="0" dirty="0">
                <a:solidFill>
                  <a:schemeClr val="tx1"/>
                </a:solidFill>
              </a:rPr>
              <a:t>로 </a:t>
            </a: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clock </a:t>
            </a:r>
            <a:r>
              <a:rPr lang="ko-KR" altLang="en-US" sz="2000" spc="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B0FC8D62-4D24-421C-B4EE-62353F18F501}"/>
              </a:ext>
            </a:extLst>
          </p:cNvPr>
          <p:cNvSpPr txBox="1">
            <a:spLocks/>
          </p:cNvSpPr>
          <p:nvPr/>
        </p:nvSpPr>
        <p:spPr>
          <a:xfrm>
            <a:off x="539056" y="1563638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 err="1">
                <a:solidFill>
                  <a:schemeClr val="tx1"/>
                </a:solidFill>
              </a:rPr>
              <a:t>CubeMX</a:t>
            </a:r>
            <a:r>
              <a:rPr lang="ko-KR" altLang="en-US" sz="1800" spc="0" dirty="0">
                <a:solidFill>
                  <a:schemeClr val="tx1"/>
                </a:solidFill>
              </a:rPr>
              <a:t>로 </a:t>
            </a:r>
            <a:r>
              <a:rPr lang="en-US" altLang="ko-KR" sz="1800" spc="0" dirty="0">
                <a:solidFill>
                  <a:schemeClr val="tx1"/>
                </a:solidFill>
              </a:rPr>
              <a:t>LSE</a:t>
            </a:r>
            <a:r>
              <a:rPr lang="ko-KR" altLang="en-US" sz="1800" spc="0" dirty="0">
                <a:solidFill>
                  <a:schemeClr val="tx1"/>
                </a:solidFill>
              </a:rPr>
              <a:t>를 선택하는 과정</a:t>
            </a: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736889" y="2072424"/>
            <a:ext cx="504000" cy="504000"/>
          </a:xfrm>
          <a:prstGeom prst="roundRect">
            <a:avLst>
              <a:gd name="adj" fmla="val 50000"/>
            </a:avLst>
          </a:prstGeom>
          <a:solidFill>
            <a:srgbClr val="536FFF"/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66"/>
          <p:cNvSpPr txBox="1"/>
          <p:nvPr/>
        </p:nvSpPr>
        <p:spPr>
          <a:xfrm>
            <a:off x="801961" y="2074526"/>
            <a:ext cx="37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defTabSz="913581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24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rPr>
              <a:t>2</a:t>
            </a:r>
            <a:endParaRPr kumimoji="0" lang="ko-KR" altLang="en-US" sz="2400" b="1" kern="0" dirty="0">
              <a:solidFill>
                <a:schemeClr val="bg1"/>
              </a:solidFill>
              <a:latin typeface="나눔고딕 Bold" panose="020D0304000000000000" pitchFamily="50" charset="-127"/>
              <a:ea typeface="나눔고딕 Bold" panose="020D03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827584" y="2076161"/>
            <a:ext cx="7848871" cy="504000"/>
          </a:xfrm>
          <a:prstGeom prst="roundRect">
            <a:avLst>
              <a:gd name="adj" fmla="val 50000"/>
            </a:avLst>
          </a:prstGeom>
          <a:solidFill>
            <a:srgbClr val="536FFF">
              <a:alpha val="20000"/>
            </a:srgbClr>
          </a:solidFill>
          <a:ln w="25400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41"/>
          <p:cNvSpPr txBox="1"/>
          <p:nvPr/>
        </p:nvSpPr>
        <p:spPr>
          <a:xfrm>
            <a:off x="1321654" y="2152166"/>
            <a:ext cx="771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1pPr>
            <a:lvl2pPr marL="389582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2pPr>
            <a:lvl3pPr marL="779163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3pPr>
            <a:lvl4pPr marL="1168745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4pPr>
            <a:lvl5pPr marL="1558326" algn="ctr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5pPr>
            <a:lvl6pPr marL="1947908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6pPr>
            <a:lvl7pPr marL="2337489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7pPr>
            <a:lvl8pPr marL="2727071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8pPr>
            <a:lvl9pPr marL="3116652" algn="l" defTabSz="779163" rtl="0" eaLnBrk="1" latinLnBrk="1" hangingPunct="1">
              <a:defRPr kumimoji="1" sz="900" kern="1200">
                <a:solidFill>
                  <a:schemeClr val="tx1"/>
                </a:solidFill>
                <a:latin typeface="돋움" pitchFamily="50" charset="-127"/>
                <a:ea typeface="돋움" pitchFamily="50" charset="-127"/>
                <a:cs typeface="+mn-cs"/>
              </a:defRPr>
            </a:lvl9pPr>
          </a:lstStyle>
          <a:p>
            <a:pPr algn="l" defTabSz="913581" fontAlgn="auto" latinLnBrk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PC14</a:t>
            </a: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번과 </a:t>
            </a:r>
            <a: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PC15</a:t>
            </a: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번이 </a:t>
            </a:r>
            <a:r>
              <a:rPr kumimoji="0" lang="en-US" altLang="ko-KR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RCC_OSC32_IN, RCC_OSC32_OUT</a:t>
            </a:r>
            <a:r>
              <a:rPr kumimoji="0" lang="ko-KR" altLang="en-US" sz="16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수정됨을 확인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738642" y="2715822"/>
            <a:ext cx="7937813" cy="504000"/>
            <a:chOff x="970948" y="1296372"/>
            <a:chExt cx="7937813" cy="504000"/>
          </a:xfrm>
        </p:grpSpPr>
        <p:sp>
          <p:nvSpPr>
            <p:cNvPr id="18" name="모서리가 둥근 직사각형 17"/>
            <p:cNvSpPr/>
            <p:nvPr/>
          </p:nvSpPr>
          <p:spPr bwMode="auto">
            <a:xfrm>
              <a:off x="1027272" y="1296372"/>
              <a:ext cx="7881489" cy="504000"/>
            </a:xfrm>
            <a:prstGeom prst="roundRect">
              <a:avLst>
                <a:gd name="adj" fmla="val 50000"/>
              </a:avLst>
            </a:prstGeom>
            <a:solidFill>
              <a:srgbClr val="FF5F9E">
                <a:alpha val="20000"/>
              </a:srgbClr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 bwMode="auto">
            <a:xfrm>
              <a:off x="970948" y="1296372"/>
              <a:ext cx="504000" cy="504000"/>
            </a:xfrm>
            <a:prstGeom prst="roundRect">
              <a:avLst>
                <a:gd name="adj" fmla="val 50000"/>
              </a:avLst>
            </a:prstGeom>
            <a:solidFill>
              <a:srgbClr val="EE70A3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41"/>
            <p:cNvSpPr txBox="1"/>
            <p:nvPr/>
          </p:nvSpPr>
          <p:spPr>
            <a:xfrm>
              <a:off x="1562970" y="1361488"/>
              <a:ext cx="73457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l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6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Timers -&gt; RTC </a:t>
              </a:r>
              <a:r>
                <a:rPr kumimoji="0" lang="ko-KR" altLang="en-US" sz="16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에 </a:t>
              </a:r>
              <a:r>
                <a:rPr kumimoji="0" lang="en-US" altLang="ko-KR" sz="16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Activate Clock Source</a:t>
              </a:r>
              <a:r>
                <a:rPr kumimoji="0" lang="ko-KR" altLang="en-US" sz="16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를 활성화</a:t>
              </a:r>
            </a:p>
          </p:txBody>
        </p:sp>
        <p:sp>
          <p:nvSpPr>
            <p:cNvPr id="22" name="TextBox 66"/>
            <p:cNvSpPr txBox="1"/>
            <p:nvPr/>
          </p:nvSpPr>
          <p:spPr>
            <a:xfrm>
              <a:off x="1045545" y="1298474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400" b="1" kern="0" dirty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3</a:t>
              </a:r>
              <a:endParaRPr kumimoji="0" lang="ko-KR" altLang="en-US" sz="24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57655" y="3414539"/>
            <a:ext cx="8494865" cy="504000"/>
            <a:chOff x="970948" y="1296372"/>
            <a:chExt cx="8494865" cy="504000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1027272" y="1296372"/>
              <a:ext cx="7862476" cy="504000"/>
            </a:xfrm>
            <a:prstGeom prst="roundRect">
              <a:avLst>
                <a:gd name="adj" fmla="val 50000"/>
              </a:avLst>
            </a:prstGeom>
            <a:solidFill>
              <a:srgbClr val="0086C8">
                <a:alpha val="20000"/>
              </a:srgbClr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 bwMode="auto">
            <a:xfrm>
              <a:off x="970948" y="1296372"/>
              <a:ext cx="504000" cy="504000"/>
            </a:xfrm>
            <a:prstGeom prst="roundRect">
              <a:avLst>
                <a:gd name="adj" fmla="val 50000"/>
              </a:avLst>
            </a:prstGeom>
            <a:solidFill>
              <a:srgbClr val="0086C8"/>
            </a:solidFill>
            <a:ln w="25400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Box 41"/>
            <p:cNvSpPr txBox="1"/>
            <p:nvPr/>
          </p:nvSpPr>
          <p:spPr>
            <a:xfrm>
              <a:off x="1562971" y="1361488"/>
              <a:ext cx="7902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algn="l"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8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Clock Configuration</a:t>
              </a:r>
              <a:r>
                <a:rPr kumimoji="0" lang="ko-KR" altLang="en-US" sz="18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에서 </a:t>
              </a:r>
              <a:r>
                <a:rPr kumimoji="0" lang="en-US" altLang="ko-KR" sz="18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RTC Clock Mux</a:t>
              </a:r>
              <a:r>
                <a:rPr kumimoji="0" lang="ko-KR" altLang="en-US" sz="18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를 </a:t>
              </a:r>
              <a:r>
                <a:rPr kumimoji="0" lang="en-US" altLang="ko-KR" sz="18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LSE</a:t>
              </a:r>
              <a:r>
                <a:rPr kumimoji="0" lang="ko-KR" altLang="en-US" sz="1800" b="1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 선택</a:t>
              </a:r>
            </a:p>
          </p:txBody>
        </p:sp>
        <p:sp>
          <p:nvSpPr>
            <p:cNvPr id="27" name="TextBox 66"/>
            <p:cNvSpPr txBox="1"/>
            <p:nvPr/>
          </p:nvSpPr>
          <p:spPr>
            <a:xfrm>
              <a:off x="1028098" y="1298474"/>
              <a:ext cx="367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defTabSz="913581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2400" b="1" kern="0">
                  <a:solidFill>
                    <a:schemeClr val="bg1"/>
                  </a:solidFill>
                  <a:latin typeface="나눔고딕 Bold" panose="020D0304000000000000" pitchFamily="50" charset="-127"/>
                  <a:ea typeface="나눔고딕 Bold" panose="020D0304000000000000" pitchFamily="50" charset="-127"/>
                </a:rPr>
                <a:t>4</a:t>
              </a:r>
              <a:endParaRPr kumimoji="0" lang="ko-KR" altLang="en-US" sz="2400" b="1" kern="0" dirty="0">
                <a:solidFill>
                  <a:schemeClr val="bg1"/>
                </a:solidFill>
                <a:latin typeface="나눔고딕 Bold" panose="020D0304000000000000" pitchFamily="50" charset="-127"/>
                <a:ea typeface="나눔고딕 Bold" panose="020D03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18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chemeClr val="tx1"/>
                </a:solidFill>
              </a:rPr>
              <a:t>CubeMX</a:t>
            </a:r>
            <a:r>
              <a:rPr lang="ko-KR" altLang="en-US" sz="2000" spc="0" dirty="0">
                <a:solidFill>
                  <a:schemeClr val="tx1"/>
                </a:solidFill>
              </a:rPr>
              <a:t>로 </a:t>
            </a: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clock </a:t>
            </a:r>
            <a:r>
              <a:rPr lang="ko-KR" altLang="en-US" sz="2000" spc="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0" name="육각형 9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1971551" y="1560954"/>
            <a:ext cx="5166313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CubexMX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통한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LSE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3" y="1957386"/>
            <a:ext cx="5294007" cy="299062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4554706" y="3507854"/>
            <a:ext cx="2880320" cy="297423"/>
          </a:xfrm>
          <a:prstGeom prst="rect">
            <a:avLst/>
          </a:prstGeom>
          <a:solidFill>
            <a:schemeClr val="bg1"/>
          </a:solidFill>
          <a:ln w="158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r>
              <a:rPr lang="en-US" altLang="ko-KR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Crystal/Ceramic Resonator</a:t>
            </a:r>
            <a:endParaRPr lang="ko-KR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3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424CF-FC30-4025-8A99-55E4BDE7245D}"/>
              </a:ext>
            </a:extLst>
          </p:cNvPr>
          <p:cNvSpPr txBox="1"/>
          <p:nvPr/>
        </p:nvSpPr>
        <p:spPr bwMode="auto">
          <a:xfrm>
            <a:off x="222908" y="60382"/>
            <a:ext cx="100700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몸풀기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D613A6-61D8-4B90-8485-6CB765947A82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 err="1">
                <a:latin typeface="나눔바른고딕" pitchFamily="50" charset="-127"/>
                <a:ea typeface="나눔바른고딕" pitchFamily="50" charset="-127"/>
              </a:rPr>
              <a:t>아두이노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I2C</a:t>
            </a:r>
            <a:endParaRPr lang="ko-KR" altLang="en-US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84E79C-94C9-4BB2-ABEE-1BF3DAB7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F935F77-D14F-4E8A-958E-426E9A53B0B3}"/>
              </a:ext>
            </a:extLst>
          </p:cNvPr>
          <p:cNvGrpSpPr/>
          <p:nvPr/>
        </p:nvGrpSpPr>
        <p:grpSpPr>
          <a:xfrm>
            <a:off x="406440" y="1200432"/>
            <a:ext cx="8331121" cy="2742636"/>
            <a:chOff x="454292" y="1477963"/>
            <a:chExt cx="8331121" cy="274263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71AA08-768B-440E-965D-DE132387DDA8}"/>
                </a:ext>
              </a:extLst>
            </p:cNvPr>
            <p:cNvSpPr/>
            <p:nvPr/>
          </p:nvSpPr>
          <p:spPr bwMode="auto">
            <a:xfrm>
              <a:off x="1226347" y="1756823"/>
              <a:ext cx="1371325" cy="1321279"/>
            </a:xfrm>
            <a:prstGeom prst="ellipse">
              <a:avLst/>
            </a:prstGeom>
            <a:gradFill flip="none" rotWithShape="1">
              <a:gsLst>
                <a:gs pos="0">
                  <a:srgbClr val="9966FF"/>
                </a:gs>
                <a:gs pos="100000">
                  <a:srgbClr val="5A2781"/>
                </a:gs>
              </a:gsLst>
              <a:path path="circle">
                <a:fillToRect r="100000" b="100000"/>
              </a:path>
              <a:tileRect l="-100000" t="-100000"/>
            </a:gra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en-US" altLang="ko-KR" sz="1800" b="1" spc="-150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TimerOne</a:t>
              </a:r>
              <a:endParaRPr lang="en-US" altLang="ko-KR" sz="1800" b="1" spc="-150" dirty="0">
                <a:ln>
                  <a:solidFill>
                    <a:srgbClr val="E2E2E2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atinLnBrk="1">
                <a:spcBef>
                  <a:spcPts val="0"/>
                </a:spcBef>
                <a:spcAft>
                  <a:spcPts val="0"/>
                </a:spcAft>
                <a:buClr>
                  <a:prstClr val="white">
                    <a:lumMod val="50000"/>
                  </a:prstClr>
                </a:buClr>
              </a:pPr>
              <a:r>
                <a:rPr lang="ko-KR" altLang="en-US" sz="1800" b="1" spc="-150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라이브러리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36EF429-4686-40A6-A29D-4ADFC69768AA}"/>
                </a:ext>
              </a:extLst>
            </p:cNvPr>
            <p:cNvSpPr/>
            <p:nvPr/>
          </p:nvSpPr>
          <p:spPr>
            <a:xfrm>
              <a:off x="454292" y="3635824"/>
              <a:ext cx="291543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marL="0" lvl="2" eaLnBrk="0" latinLnBrk="1" hangingPunct="0">
                <a:spcBef>
                  <a:spcPct val="20000"/>
                </a:spcBef>
                <a:spcAft>
                  <a:spcPts val="4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아두이노의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내부 타이머를 </a:t>
              </a:r>
              <a:b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직접 사용해  타이머 구현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7670CEE-BD79-4AC6-A4C1-967A964C0F00}"/>
                </a:ext>
              </a:extLst>
            </p:cNvPr>
            <p:cNvSpPr/>
            <p:nvPr/>
          </p:nvSpPr>
          <p:spPr>
            <a:xfrm>
              <a:off x="4191229" y="3635824"/>
              <a:ext cx="388044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  <a:cs typeface="+mn-cs"/>
                </a:defRPr>
              </a:lvl9pPr>
            </a:lstStyle>
            <a:p>
              <a:pPr marL="0" lvl="2" eaLnBrk="0" latinLnBrk="1" hangingPunct="0">
                <a:spcBef>
                  <a:spcPct val="20000"/>
                </a:spcBef>
                <a:spcAft>
                  <a:spcPts val="400"/>
                </a:spcAft>
                <a:buClr>
                  <a:prstClr val="white">
                    <a:lumMod val="50000"/>
                  </a:prstClr>
                </a:buClr>
              </a:pPr>
              <a:r>
                <a:rPr kumimoji="0" lang="ko-KR" altLang="en-US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아두이노의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내부 타이머를 직접 사용하지 않고 </a:t>
              </a:r>
              <a:b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kumimoji="0" lang="en-US" altLang="ko-KR" sz="1600" b="1" spc="-113" dirty="0" err="1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millis</a:t>
              </a:r>
              <a:r>
                <a:rPr kumimoji="0" lang="en-US" altLang="ko-KR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()</a:t>
              </a:r>
              <a:r>
                <a:rPr kumimoji="0" lang="ko-KR" altLang="en-US" sz="1600" b="1" spc="-113" dirty="0">
                  <a:ln>
                    <a:solidFill>
                      <a:srgbClr val="E2E2E2"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함수를 이용해 타이머 구현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7A53D78-A62E-497B-B2C5-680983A97A4B}"/>
                </a:ext>
              </a:extLst>
            </p:cNvPr>
            <p:cNvGrpSpPr/>
            <p:nvPr/>
          </p:nvGrpSpPr>
          <p:grpSpPr>
            <a:xfrm>
              <a:off x="3477487" y="1477963"/>
              <a:ext cx="5307926" cy="1879001"/>
              <a:chOff x="3477487" y="1477963"/>
              <a:chExt cx="5307926" cy="1879001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8C9D248D-175B-47AB-A9E4-B433902F7B18}"/>
                  </a:ext>
                </a:extLst>
              </p:cNvPr>
              <p:cNvGrpSpPr/>
              <p:nvPr/>
            </p:nvGrpSpPr>
            <p:grpSpPr>
              <a:xfrm>
                <a:off x="3930651" y="1756823"/>
                <a:ext cx="4401599" cy="1321280"/>
                <a:chOff x="3914844" y="1756823"/>
                <a:chExt cx="4401599" cy="1321280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A2B59D5E-948D-42B9-B1A2-54FF685A6E73}"/>
                    </a:ext>
                  </a:extLst>
                </p:cNvPr>
                <p:cNvSpPr/>
                <p:nvPr/>
              </p:nvSpPr>
              <p:spPr bwMode="auto">
                <a:xfrm>
                  <a:off x="3914844" y="1756823"/>
                  <a:ext cx="1293032" cy="13212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6DDD80"/>
                    </a:gs>
                    <a:gs pos="100000">
                      <a:srgbClr val="26A23B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2700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9582" algn="ctr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79163" algn="ctr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68745" algn="ctr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58326" algn="ctr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947908" algn="l" defTabSz="779163" rtl="0" eaLnBrk="1" latinLnBrk="1" hangingPunct="1"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337489" algn="l" defTabSz="779163" rtl="0" eaLnBrk="1" latinLnBrk="1" hangingPunct="1"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727071" algn="l" defTabSz="779163" rtl="0" eaLnBrk="1" latinLnBrk="1" hangingPunct="1"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116652" algn="l" defTabSz="779163" rtl="0" eaLnBrk="1" latinLnBrk="1" hangingPunct="1"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atinLnBrk="1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white">
                        <a:lumMod val="50000"/>
                      </a:prstClr>
                    </a:buClr>
                  </a:pPr>
                  <a:r>
                    <a:rPr lang="en-US" altLang="ko-KR" sz="1800" b="1" spc="-150" dirty="0">
                      <a:ln>
                        <a:solidFill>
                          <a:srgbClr val="E2E2E2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SW Timer</a:t>
                  </a:r>
                </a:p>
                <a:p>
                  <a:pPr latinLnBrk="1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white">
                        <a:lumMod val="50000"/>
                      </a:prstClr>
                    </a:buClr>
                  </a:pPr>
                  <a:r>
                    <a:rPr lang="ko-KR" altLang="en-US" sz="1800" b="1" spc="-150" dirty="0">
                      <a:ln>
                        <a:solidFill>
                          <a:srgbClr val="E2E2E2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라이브러리</a:t>
                  </a: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9BD8D992-A987-40A9-8B7F-03EB9C2C5F63}"/>
                    </a:ext>
                  </a:extLst>
                </p:cNvPr>
                <p:cNvSpPr/>
                <p:nvPr/>
              </p:nvSpPr>
              <p:spPr bwMode="auto">
                <a:xfrm>
                  <a:off x="5469127" y="1756823"/>
                  <a:ext cx="1293032" cy="13212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4D52A"/>
                    </a:gs>
                    <a:gs pos="100000">
                      <a:srgbClr val="C0A900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2700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9582" algn="ctr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79163" algn="ctr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68745" algn="ctr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58326" algn="ctr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947908" algn="l" defTabSz="779163" rtl="0" eaLnBrk="1" latinLnBrk="1" hangingPunct="1"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337489" algn="l" defTabSz="779163" rtl="0" eaLnBrk="1" latinLnBrk="1" hangingPunct="1"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727071" algn="l" defTabSz="779163" rtl="0" eaLnBrk="1" latinLnBrk="1" hangingPunct="1"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116652" algn="l" defTabSz="779163" rtl="0" eaLnBrk="1" latinLnBrk="1" hangingPunct="1"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atinLnBrk="1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white">
                        <a:lumMod val="50000"/>
                      </a:prstClr>
                    </a:buClr>
                  </a:pPr>
                  <a:r>
                    <a:rPr lang="en-US" altLang="ko-KR" sz="1800" b="1" spc="-150" dirty="0" err="1">
                      <a:ln>
                        <a:solidFill>
                          <a:srgbClr val="E2E2E2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SimpleTimer</a:t>
                  </a:r>
                  <a:endParaRPr lang="en-US" altLang="ko-KR" sz="1800" b="1" spc="-150" dirty="0">
                    <a:ln>
                      <a:solidFill>
                        <a:srgbClr val="E2E2E2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D2F4AFFA-36E1-4478-9889-F17AD88AA23D}"/>
                    </a:ext>
                  </a:extLst>
                </p:cNvPr>
                <p:cNvSpPr/>
                <p:nvPr/>
              </p:nvSpPr>
              <p:spPr bwMode="auto">
                <a:xfrm>
                  <a:off x="7023411" y="1756823"/>
                  <a:ext cx="1293032" cy="13212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E6E50"/>
                    </a:gs>
                    <a:gs pos="100000">
                      <a:srgbClr val="E94923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12700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>
                  <a:defPPr>
                    <a:defRPr lang="ko-KR"/>
                  </a:defPPr>
                  <a:lvl1pPr algn="ctr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9582" algn="ctr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779163" algn="ctr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168745" algn="ctr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58326" algn="ctr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947908" algn="l" defTabSz="779163" rtl="0" eaLnBrk="1" latinLnBrk="1" hangingPunct="1"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337489" algn="l" defTabSz="779163" rtl="0" eaLnBrk="1" latinLnBrk="1" hangingPunct="1"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727071" algn="l" defTabSz="779163" rtl="0" eaLnBrk="1" latinLnBrk="1" hangingPunct="1"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116652" algn="l" defTabSz="779163" rtl="0" eaLnBrk="1" latinLnBrk="1" hangingPunct="1">
                    <a:defRPr kumimoji="1" sz="9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atinLnBrk="1">
                    <a:spcBef>
                      <a:spcPts val="0"/>
                    </a:spcBef>
                    <a:spcAft>
                      <a:spcPts val="0"/>
                    </a:spcAft>
                    <a:buClr>
                      <a:prstClr val="white">
                        <a:lumMod val="50000"/>
                      </a:prstClr>
                    </a:buClr>
                  </a:pPr>
                  <a:r>
                    <a:rPr lang="en-US" altLang="ko-KR" sz="1800" b="1" spc="-150" dirty="0">
                      <a:ln>
                        <a:solidFill>
                          <a:srgbClr val="E2E2E2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Metro</a:t>
                  </a:r>
                </a:p>
              </p:txBody>
            </p:sp>
          </p:grpSp>
          <p:sp>
            <p:nvSpPr>
              <p:cNvPr id="12" name="양쪽 중괄호 11">
                <a:extLst>
                  <a:ext uri="{FF2B5EF4-FFF2-40B4-BE49-F238E27FC236}">
                    <a16:creationId xmlns:a16="http://schemas.microsoft.com/office/drawing/2014/main" id="{5670E9C3-8CC7-4ED4-919E-834E77C88CA7}"/>
                  </a:ext>
                </a:extLst>
              </p:cNvPr>
              <p:cNvSpPr/>
              <p:nvPr/>
            </p:nvSpPr>
            <p:spPr>
              <a:xfrm>
                <a:off x="3477487" y="1477963"/>
                <a:ext cx="5307926" cy="1879001"/>
              </a:xfrm>
              <a:prstGeom prst="bracePair">
                <a:avLst>
                  <a:gd name="adj" fmla="val 10264"/>
                </a:avLst>
              </a:prstGeom>
              <a:ln w="38100">
                <a:solidFill>
                  <a:srgbClr val="7FCA5A"/>
                </a:solidFill>
                <a:headEnd type="non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89582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9163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68745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58326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947908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37489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27071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16652" algn="l" defTabSz="779163" rtl="0" eaLnBrk="1" latinLnBrk="1" hangingPunct="1"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sp>
          <p:nvSpPr>
            <p:cNvPr id="10" name="양쪽 중괄호 9">
              <a:extLst>
                <a:ext uri="{FF2B5EF4-FFF2-40B4-BE49-F238E27FC236}">
                  <a16:creationId xmlns:a16="http://schemas.microsoft.com/office/drawing/2014/main" id="{47070B2F-4599-4397-93C4-63F6DF3AD2C9}"/>
                </a:ext>
              </a:extLst>
            </p:cNvPr>
            <p:cNvSpPr/>
            <p:nvPr/>
          </p:nvSpPr>
          <p:spPr>
            <a:xfrm>
              <a:off x="702381" y="1477963"/>
              <a:ext cx="2381288" cy="1879001"/>
            </a:xfrm>
            <a:prstGeom prst="bracePair">
              <a:avLst>
                <a:gd name="adj" fmla="val 10264"/>
              </a:avLst>
            </a:prstGeom>
            <a:ln w="38100">
              <a:solidFill>
                <a:srgbClr val="9663F9"/>
              </a:solidFill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9582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79163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68745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8326" algn="ctr" rtl="0" fontAlgn="base">
                <a:spcBef>
                  <a:spcPct val="0"/>
                </a:spcBef>
                <a:spcAft>
                  <a:spcPct val="0"/>
                </a:spcAft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947908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37489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727071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116652" algn="l" defTabSz="779163" rtl="0" eaLnBrk="1" latinLnBrk="1" hangingPunct="1">
                <a:defRPr kumimoji="1"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F60ADC86-6546-4CBB-846F-CD29FBECE48F}"/>
              </a:ext>
            </a:extLst>
          </p:cNvPr>
          <p:cNvSpPr txBox="1">
            <a:spLocks/>
          </p:cNvSpPr>
          <p:nvPr/>
        </p:nvSpPr>
        <p:spPr>
          <a:xfrm>
            <a:off x="634981" y="4495669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 err="1">
                <a:solidFill>
                  <a:schemeClr val="tx1"/>
                </a:solidFill>
              </a:rPr>
              <a:t>아두이노에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en-US" altLang="ko-KR" sz="1800" spc="0" dirty="0" err="1">
                <a:solidFill>
                  <a:schemeClr val="tx1"/>
                </a:solidFill>
              </a:rPr>
              <a:t>TimerOne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라이브러리를 설치하고 </a:t>
            </a:r>
            <a:r>
              <a:rPr lang="en-US" altLang="ko-KR" sz="1800" spc="0" dirty="0">
                <a:solidFill>
                  <a:schemeClr val="tx1"/>
                </a:solidFill>
              </a:rPr>
              <a:t>100ms</a:t>
            </a:r>
            <a:r>
              <a:rPr lang="ko-KR" altLang="en-US" sz="1800" spc="0" dirty="0">
                <a:solidFill>
                  <a:schemeClr val="tx1"/>
                </a:solidFill>
              </a:rPr>
              <a:t>마다 타이머 인터럽트를 발생시키고 </a:t>
            </a:r>
            <a:r>
              <a:rPr lang="en-US" altLang="ko-KR" sz="1800" spc="0" dirty="0">
                <a:solidFill>
                  <a:schemeClr val="tx1"/>
                </a:solidFill>
              </a:rPr>
              <a:t>1</a:t>
            </a:r>
            <a:r>
              <a:rPr lang="ko-KR" altLang="en-US" sz="1800" spc="0" dirty="0">
                <a:solidFill>
                  <a:schemeClr val="tx1"/>
                </a:solidFill>
              </a:rPr>
              <a:t>초마다 </a:t>
            </a:r>
            <a:r>
              <a:rPr lang="en-US" altLang="ko-KR" sz="1800" spc="0" dirty="0">
                <a:solidFill>
                  <a:schemeClr val="tx1"/>
                </a:solidFill>
              </a:rPr>
              <a:t>D13 </a:t>
            </a:r>
            <a:r>
              <a:rPr lang="ko-KR" altLang="en-US" sz="1800" spc="0" dirty="0">
                <a:solidFill>
                  <a:schemeClr val="tx1"/>
                </a:solidFill>
              </a:rPr>
              <a:t>에 연결된 </a:t>
            </a:r>
            <a:r>
              <a:rPr lang="en-US" altLang="ko-KR" sz="1800" spc="0" dirty="0">
                <a:solidFill>
                  <a:schemeClr val="tx1"/>
                </a:solidFill>
              </a:rPr>
              <a:t>LED</a:t>
            </a:r>
            <a:r>
              <a:rPr lang="ko-KR" altLang="en-US" sz="1800" spc="0" dirty="0">
                <a:solidFill>
                  <a:schemeClr val="tx1"/>
                </a:solidFill>
              </a:rPr>
              <a:t>를 </a:t>
            </a:r>
            <a:r>
              <a:rPr lang="en-US" altLang="ko-KR" sz="1800" spc="0" dirty="0">
                <a:solidFill>
                  <a:schemeClr val="tx1"/>
                </a:solidFill>
              </a:rPr>
              <a:t>Blink</a:t>
            </a:r>
            <a:r>
              <a:rPr lang="ko-KR" altLang="en-US" sz="1800" spc="0" dirty="0" err="1">
                <a:solidFill>
                  <a:schemeClr val="tx1"/>
                </a:solidFill>
              </a:rPr>
              <a:t>하시오</a:t>
            </a:r>
            <a:r>
              <a:rPr lang="en-US" altLang="ko-KR" sz="1800" spc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756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chemeClr val="tx1"/>
                </a:solidFill>
              </a:rPr>
              <a:t>CubeMX</a:t>
            </a:r>
            <a:r>
              <a:rPr lang="ko-KR" altLang="en-US" sz="2000" spc="0" dirty="0">
                <a:solidFill>
                  <a:schemeClr val="tx1"/>
                </a:solidFill>
              </a:rPr>
              <a:t>로 </a:t>
            </a: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clock </a:t>
            </a:r>
            <a:r>
              <a:rPr lang="ko-KR" altLang="en-US" sz="2000" spc="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0" name="육각형 9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1971551" y="1560954"/>
            <a:ext cx="5166313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clock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핀 설정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570" y="1965590"/>
            <a:ext cx="3183166" cy="286013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7FB339-EE82-4BC0-B2F6-6E490CB4B455}"/>
              </a:ext>
            </a:extLst>
          </p:cNvPr>
          <p:cNvSpPr/>
          <p:nvPr/>
        </p:nvSpPr>
        <p:spPr bwMode="auto">
          <a:xfrm>
            <a:off x="3893696" y="4277362"/>
            <a:ext cx="706913" cy="191686"/>
          </a:xfrm>
          <a:prstGeom prst="rect">
            <a:avLst/>
          </a:prstGeom>
          <a:solidFill>
            <a:srgbClr val="00CD4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9159" latinLnBrk="1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14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7FB339-EE82-4BC0-B2F6-6E490CB4B455}"/>
              </a:ext>
            </a:extLst>
          </p:cNvPr>
          <p:cNvSpPr/>
          <p:nvPr/>
        </p:nvSpPr>
        <p:spPr bwMode="auto">
          <a:xfrm>
            <a:off x="3893696" y="4493010"/>
            <a:ext cx="706913" cy="191686"/>
          </a:xfrm>
          <a:prstGeom prst="rect">
            <a:avLst/>
          </a:prstGeom>
          <a:solidFill>
            <a:srgbClr val="00CD44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779159" latinLnBrk="1"/>
            <a:r>
              <a: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15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7FB339-EE82-4BC0-B2F6-6E490CB4B455}"/>
              </a:ext>
            </a:extLst>
          </p:cNvPr>
          <p:cNvSpPr/>
          <p:nvPr/>
        </p:nvSpPr>
        <p:spPr bwMode="auto">
          <a:xfrm>
            <a:off x="1835697" y="4242899"/>
            <a:ext cx="2102490" cy="480853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779159" latinLnBrk="1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RCC_OSC32_IN</a:t>
            </a:r>
          </a:p>
          <a:p>
            <a:pPr algn="r" defTabSz="779159" latinLnBrk="1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RCC_OSC32_OUT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235715" y="4230829"/>
            <a:ext cx="2364894" cy="492923"/>
          </a:xfrm>
          <a:prstGeom prst="rect">
            <a:avLst/>
          </a:prstGeom>
          <a:noFill/>
          <a:ln w="158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74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chemeClr val="tx1"/>
                </a:solidFill>
              </a:rPr>
              <a:t>CubeMX</a:t>
            </a:r>
            <a:r>
              <a:rPr lang="ko-KR" altLang="en-US" sz="2000" spc="0" dirty="0">
                <a:solidFill>
                  <a:schemeClr val="tx1"/>
                </a:solidFill>
              </a:rPr>
              <a:t>로 </a:t>
            </a: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clock </a:t>
            </a:r>
            <a:r>
              <a:rPr lang="ko-KR" altLang="en-US" sz="2000" spc="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0" name="육각형 9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1971551" y="1560954"/>
            <a:ext cx="5166313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RTC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설정을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Activate Clock Source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460" y="1979692"/>
            <a:ext cx="4283764" cy="3007378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3627090" y="2571750"/>
            <a:ext cx="2880320" cy="297423"/>
            <a:chOff x="3627090" y="2571750"/>
            <a:chExt cx="2880320" cy="297423"/>
          </a:xfrm>
        </p:grpSpPr>
        <p:sp>
          <p:nvSpPr>
            <p:cNvPr id="21" name="직사각형 20"/>
            <p:cNvSpPr/>
            <p:nvPr/>
          </p:nvSpPr>
          <p:spPr bwMode="auto">
            <a:xfrm>
              <a:off x="3627090" y="2571750"/>
              <a:ext cx="2880320" cy="297423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C000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r>
                <a:rPr lang="en-US" altLang="ko-KR" sz="14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Activate Clock Source</a:t>
              </a:r>
              <a:endParaRPr lang="ko-KR" alt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 bwMode="auto">
            <a:xfrm>
              <a:off x="3686712" y="2643758"/>
              <a:ext cx="157341" cy="144016"/>
            </a:xfrm>
            <a:prstGeom prst="rect">
              <a:avLst/>
            </a:prstGeom>
            <a:solidFill>
              <a:srgbClr val="39A9D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V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144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 err="1">
                <a:solidFill>
                  <a:schemeClr val="tx1"/>
                </a:solidFill>
              </a:rPr>
              <a:t>CubeMX</a:t>
            </a:r>
            <a:r>
              <a:rPr lang="ko-KR" altLang="en-US" sz="2000" spc="0" dirty="0">
                <a:solidFill>
                  <a:schemeClr val="tx1"/>
                </a:solidFill>
              </a:rPr>
              <a:t>로 </a:t>
            </a:r>
            <a:r>
              <a:rPr lang="en-US" altLang="ko-KR" sz="2000" spc="0" dirty="0">
                <a:solidFill>
                  <a:schemeClr val="tx1"/>
                </a:solidFill>
              </a:rPr>
              <a:t>Nucleo-F429 </a:t>
            </a:r>
            <a:r>
              <a:rPr lang="ko-KR" altLang="en-US" sz="2000" spc="0" dirty="0">
                <a:solidFill>
                  <a:schemeClr val="tx1"/>
                </a:solidFill>
              </a:rPr>
              <a:t>보드의 </a:t>
            </a:r>
            <a:r>
              <a:rPr lang="en-US" altLang="ko-KR" sz="2000" spc="0" dirty="0">
                <a:solidFill>
                  <a:schemeClr val="tx1"/>
                </a:solidFill>
              </a:rPr>
              <a:t>clock </a:t>
            </a:r>
            <a:r>
              <a:rPr lang="ko-KR" altLang="en-US" sz="2000" spc="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0" name="육각형 9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1971551" y="1560954"/>
            <a:ext cx="5166313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LSE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492" y="2009038"/>
            <a:ext cx="4625721" cy="28746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7FB339-EE82-4BC0-B2F6-6E490CB4B455}"/>
              </a:ext>
            </a:extLst>
          </p:cNvPr>
          <p:cNvSpPr/>
          <p:nvPr/>
        </p:nvSpPr>
        <p:spPr bwMode="auto">
          <a:xfrm>
            <a:off x="4067944" y="2897671"/>
            <a:ext cx="518315" cy="203929"/>
          </a:xfrm>
          <a:prstGeom prst="rect">
            <a:avLst/>
          </a:prstGeom>
          <a:solidFill>
            <a:schemeClr val="bg1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779159" latinLnBrk="1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LSE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7FB339-EE82-4BC0-B2F6-6E490CB4B455}"/>
              </a:ext>
            </a:extLst>
          </p:cNvPr>
          <p:cNvSpPr/>
          <p:nvPr/>
        </p:nvSpPr>
        <p:spPr bwMode="auto">
          <a:xfrm>
            <a:off x="4980784" y="3017173"/>
            <a:ext cx="798031" cy="2039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779159" latinLnBrk="1"/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32,768</a:t>
            </a:r>
            <a:endParaRPr lang="ko-KR" altLang="en-US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995936" y="2799552"/>
            <a:ext cx="1872208" cy="492923"/>
          </a:xfrm>
          <a:prstGeom prst="rect">
            <a:avLst/>
          </a:prstGeom>
          <a:noFill/>
          <a:ln w="15875">
            <a:solidFill>
              <a:srgbClr val="C0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5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타이머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타이머의 종류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492746C-A641-4F28-9A87-685EEB6A3B5E}"/>
              </a:ext>
            </a:extLst>
          </p:cNvPr>
          <p:cNvSpPr/>
          <p:nvPr/>
        </p:nvSpPr>
        <p:spPr bwMode="auto">
          <a:xfrm>
            <a:off x="385393" y="2474824"/>
            <a:ext cx="1657328" cy="866668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Systick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A85B8F99-24BD-4584-B652-A0C6930E55AC}"/>
              </a:ext>
            </a:extLst>
          </p:cNvPr>
          <p:cNvSpPr/>
          <p:nvPr/>
        </p:nvSpPr>
        <p:spPr bwMode="auto">
          <a:xfrm>
            <a:off x="2113013" y="2474824"/>
            <a:ext cx="1657328" cy="866668"/>
          </a:xfrm>
          <a:prstGeom prst="flowChartDocument">
            <a:avLst/>
          </a:prstGeom>
          <a:solidFill>
            <a:srgbClr val="667C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WatchDog</a:t>
            </a:r>
            <a:br>
              <a:rPr lang="en-US" altLang="ko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Timer</a:t>
            </a:r>
            <a:br>
              <a:rPr lang="en-US" altLang="ko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(IWDG,WWDG)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59CEC893-75FB-49D0-926A-F2406EF0DA48}"/>
              </a:ext>
            </a:extLst>
          </p:cNvPr>
          <p:cNvSpPr/>
          <p:nvPr/>
        </p:nvSpPr>
        <p:spPr bwMode="auto">
          <a:xfrm>
            <a:off x="3817678" y="2474824"/>
            <a:ext cx="1657328" cy="866668"/>
          </a:xfrm>
          <a:prstGeom prst="flowChartDocument">
            <a:avLst/>
          </a:prstGeom>
          <a:solidFill>
            <a:srgbClr val="EE70A3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Basic Timer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B4A7A297-B8CC-4990-BC23-709003C9FD56}"/>
              </a:ext>
            </a:extLst>
          </p:cNvPr>
          <p:cNvSpPr/>
          <p:nvPr/>
        </p:nvSpPr>
        <p:spPr bwMode="auto">
          <a:xfrm>
            <a:off x="5530487" y="2474824"/>
            <a:ext cx="1657328" cy="866668"/>
          </a:xfrm>
          <a:prstGeom prst="flowChartDocument">
            <a:avLst/>
          </a:prstGeom>
          <a:solidFill>
            <a:srgbClr val="39A9D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General purpose Timer</a:t>
            </a:r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07B52739-BCBA-4B16-B0E2-D069A9B88761}"/>
              </a:ext>
            </a:extLst>
          </p:cNvPr>
          <p:cNvSpPr/>
          <p:nvPr/>
        </p:nvSpPr>
        <p:spPr bwMode="auto">
          <a:xfrm>
            <a:off x="7235152" y="2474824"/>
            <a:ext cx="1657328" cy="866668"/>
          </a:xfrm>
          <a:prstGeom prst="flowChartDocument">
            <a:avLst/>
          </a:prstGeom>
          <a:solidFill>
            <a:srgbClr val="00CC99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Advanced-control Timer</a:t>
            </a:r>
          </a:p>
        </p:txBody>
      </p:sp>
    </p:spTree>
    <p:extLst>
      <p:ext uri="{BB962C8B-B14F-4D97-AF65-F5344CB8AC3E}">
        <p14:creationId xmlns:p14="http://schemas.microsoft.com/office/powerpoint/2010/main" val="239606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타이머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타이머의 종류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24B709C6-0F54-4A42-9A49-26A41D9AD5EF}"/>
              </a:ext>
            </a:extLst>
          </p:cNvPr>
          <p:cNvSpPr/>
          <p:nvPr/>
        </p:nvSpPr>
        <p:spPr bwMode="auto">
          <a:xfrm rot="5400000">
            <a:off x="4064643" y="-1080847"/>
            <a:ext cx="1304993" cy="8354781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468000" rtlCol="0" anchor="t"/>
          <a:lstStyle/>
          <a:p>
            <a:pPr marL="69850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항상 동작하는 시스템 타이머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HAL_Delay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함수등에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</a:t>
            </a:r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083B0778-5AC4-4A00-9ABC-5DEE9F925170}"/>
              </a:ext>
            </a:extLst>
          </p:cNvPr>
          <p:cNvSpPr/>
          <p:nvPr/>
        </p:nvSpPr>
        <p:spPr bwMode="auto">
          <a:xfrm>
            <a:off x="3125988" y="2067812"/>
            <a:ext cx="3182302" cy="7878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SysTick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607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타이머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타이머의 종류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24B709C6-0F54-4A42-9A49-26A41D9AD5EF}"/>
              </a:ext>
            </a:extLst>
          </p:cNvPr>
          <p:cNvSpPr/>
          <p:nvPr/>
        </p:nvSpPr>
        <p:spPr bwMode="auto">
          <a:xfrm rot="5400000">
            <a:off x="4064643" y="-1080847"/>
            <a:ext cx="1304993" cy="8354781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667CE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468000" rtlCol="0" anchor="t"/>
          <a:lstStyle/>
          <a:p>
            <a:pPr marL="69850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오동작을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탐지하여 문제가 발생하면 </a:t>
            </a:r>
            <a:r>
              <a:rPr lang="ko-KR" altLang="en-US" sz="1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재부팅시켜주는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타이머</a:t>
            </a:r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083B0778-5AC4-4A00-9ABC-5DEE9F925170}"/>
              </a:ext>
            </a:extLst>
          </p:cNvPr>
          <p:cNvSpPr/>
          <p:nvPr/>
        </p:nvSpPr>
        <p:spPr bwMode="auto">
          <a:xfrm>
            <a:off x="3125988" y="2067812"/>
            <a:ext cx="3182302" cy="787880"/>
          </a:xfrm>
          <a:prstGeom prst="flowChartDocument">
            <a:avLst/>
          </a:prstGeom>
          <a:solidFill>
            <a:srgbClr val="667C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WatchDog</a:t>
            </a: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Timer(IWDG,WWDG)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617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타이머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타이머의 종류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24B709C6-0F54-4A42-9A49-26A41D9AD5EF}"/>
              </a:ext>
            </a:extLst>
          </p:cNvPr>
          <p:cNvSpPr/>
          <p:nvPr/>
        </p:nvSpPr>
        <p:spPr bwMode="auto">
          <a:xfrm rot="5400000">
            <a:off x="4064643" y="-1080847"/>
            <a:ext cx="1304993" cy="8354781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E70A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468000" rtlCol="0" anchor="t"/>
          <a:lstStyle/>
          <a:p>
            <a:pPr marL="69850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입출력 기능은 없고 시간기반 타이머용도 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TIMx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(x:6,7)</a:t>
            </a:r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083B0778-5AC4-4A00-9ABC-5DEE9F925170}"/>
              </a:ext>
            </a:extLst>
          </p:cNvPr>
          <p:cNvSpPr/>
          <p:nvPr/>
        </p:nvSpPr>
        <p:spPr bwMode="auto">
          <a:xfrm>
            <a:off x="3125988" y="2067812"/>
            <a:ext cx="3182302" cy="787880"/>
          </a:xfrm>
          <a:prstGeom prst="flowChartDocument">
            <a:avLst/>
          </a:prstGeom>
          <a:solidFill>
            <a:srgbClr val="EE70A3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Basic Timer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445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타이머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타이머의 종류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24B709C6-0F54-4A42-9A49-26A41D9AD5EF}"/>
              </a:ext>
            </a:extLst>
          </p:cNvPr>
          <p:cNvSpPr/>
          <p:nvPr/>
        </p:nvSpPr>
        <p:spPr bwMode="auto">
          <a:xfrm rot="5400000">
            <a:off x="4064643" y="-1080847"/>
            <a:ext cx="1304993" cy="8354781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468000" rtlCol="0" anchor="t"/>
          <a:lstStyle/>
          <a:p>
            <a:pPr marL="69850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범용 타이머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비교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원펄스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입력캡쳐등으로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사용하는 타이머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TIMx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(x: 2~5,9~14)</a:t>
            </a:r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083B0778-5AC4-4A00-9ABC-5DEE9F925170}"/>
              </a:ext>
            </a:extLst>
          </p:cNvPr>
          <p:cNvSpPr/>
          <p:nvPr/>
        </p:nvSpPr>
        <p:spPr bwMode="auto">
          <a:xfrm>
            <a:off x="3125988" y="2067812"/>
            <a:ext cx="3182302" cy="787880"/>
          </a:xfrm>
          <a:prstGeom prst="flowChartDocument">
            <a:avLst/>
          </a:prstGeom>
          <a:solidFill>
            <a:srgbClr val="00B0F0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General purpose Timer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396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타이머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타이머의 종류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24B709C6-0F54-4A42-9A49-26A41D9AD5EF}"/>
              </a:ext>
            </a:extLst>
          </p:cNvPr>
          <p:cNvSpPr/>
          <p:nvPr/>
        </p:nvSpPr>
        <p:spPr bwMode="auto">
          <a:xfrm rot="5400000">
            <a:off x="4064643" y="-1080847"/>
            <a:ext cx="1304993" cy="8354781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00CC99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468000" rtlCol="0" anchor="t"/>
          <a:lstStyle/>
          <a:p>
            <a:pPr marL="69850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범용 타이머보다 많은 기능을 가지는 타이머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주로 모터 제어와 디지털 파워변환 용도로 사용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8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TIMx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(x:1,8)</a:t>
            </a:r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083B0778-5AC4-4A00-9ABC-5DEE9F925170}"/>
              </a:ext>
            </a:extLst>
          </p:cNvPr>
          <p:cNvSpPr/>
          <p:nvPr/>
        </p:nvSpPr>
        <p:spPr bwMode="auto">
          <a:xfrm>
            <a:off x="3125988" y="2067812"/>
            <a:ext cx="3182302" cy="787880"/>
          </a:xfrm>
          <a:prstGeom prst="flowChartDocument">
            <a:avLst/>
          </a:prstGeom>
          <a:solidFill>
            <a:srgbClr val="00CC99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Advanced-control Timer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774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4027C7-462F-4068-9103-C5B7E9CE2C88}"/>
              </a:ext>
            </a:extLst>
          </p:cNvPr>
          <p:cNvSpPr/>
          <p:nvPr/>
        </p:nvSpPr>
        <p:spPr bwMode="auto">
          <a:xfrm>
            <a:off x="5747091" y="2676710"/>
            <a:ext cx="1018090" cy="277409"/>
          </a:xfrm>
          <a:prstGeom prst="rect">
            <a:avLst/>
          </a:prstGeom>
          <a:solidFill>
            <a:srgbClr val="FFDF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4027C7-462F-4068-9103-C5B7E9CE2C88}"/>
              </a:ext>
            </a:extLst>
          </p:cNvPr>
          <p:cNvSpPr/>
          <p:nvPr/>
        </p:nvSpPr>
        <p:spPr bwMode="auto">
          <a:xfrm>
            <a:off x="4329681" y="2683949"/>
            <a:ext cx="1243775" cy="277409"/>
          </a:xfrm>
          <a:prstGeom prst="rect">
            <a:avLst/>
          </a:prstGeom>
          <a:solidFill>
            <a:srgbClr val="FFDF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4027C7-462F-4068-9103-C5B7E9CE2C88}"/>
              </a:ext>
            </a:extLst>
          </p:cNvPr>
          <p:cNvSpPr/>
          <p:nvPr/>
        </p:nvSpPr>
        <p:spPr bwMode="auto">
          <a:xfrm>
            <a:off x="3084546" y="2683950"/>
            <a:ext cx="1083127" cy="277409"/>
          </a:xfrm>
          <a:prstGeom prst="rect">
            <a:avLst/>
          </a:prstGeom>
          <a:solidFill>
            <a:srgbClr val="FFDF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타이머 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General purpose Timer</a:t>
            </a:r>
            <a:r>
              <a:rPr lang="ko-KR" altLang="en-US" sz="2000" spc="0" dirty="0">
                <a:solidFill>
                  <a:schemeClr val="tx1"/>
                </a:solidFill>
              </a:rPr>
              <a:t>를 사용한 타이머 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General purpose timer</a:t>
            </a:r>
            <a:r>
              <a:rPr lang="ko-KR" altLang="en-US" sz="1800" spc="0" dirty="0">
                <a:solidFill>
                  <a:schemeClr val="tx1"/>
                </a:solidFill>
              </a:rPr>
              <a:t>인 </a:t>
            </a:r>
            <a:r>
              <a:rPr lang="en-US" altLang="ko-KR" sz="1800" spc="0" dirty="0">
                <a:solidFill>
                  <a:schemeClr val="tx1"/>
                </a:solidFill>
              </a:rPr>
              <a:t>TIM2</a:t>
            </a:r>
            <a:r>
              <a:rPr lang="ko-KR" altLang="en-US" sz="1800" spc="0" dirty="0">
                <a:solidFill>
                  <a:schemeClr val="tx1"/>
                </a:solidFill>
              </a:rPr>
              <a:t>를 이용하여 </a:t>
            </a:r>
            <a:r>
              <a:rPr lang="en-US" altLang="ko-KR" sz="1800" spc="0" dirty="0">
                <a:solidFill>
                  <a:schemeClr val="tx1"/>
                </a:solidFill>
              </a:rPr>
              <a:t>10ms </a:t>
            </a:r>
            <a:r>
              <a:rPr lang="ko-KR" altLang="en-US" sz="1800" spc="0" dirty="0">
                <a:solidFill>
                  <a:schemeClr val="tx1"/>
                </a:solidFill>
              </a:rPr>
              <a:t>주기의 타이머 인터럽트를 발생시키는 설정 예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60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원하는 주기를 발생시키려면 기본적으로 </a:t>
            </a:r>
            <a:r>
              <a:rPr lang="en-US" altLang="ko-KR" sz="1800" spc="0" dirty="0">
                <a:solidFill>
                  <a:schemeClr val="tx1"/>
                </a:solidFill>
              </a:rPr>
              <a:t>3</a:t>
            </a:r>
            <a:r>
              <a:rPr lang="ko-KR" altLang="en-US" sz="1800" spc="0" dirty="0">
                <a:solidFill>
                  <a:schemeClr val="tx1"/>
                </a:solidFill>
              </a:rPr>
              <a:t>가지를 설정할 수 있어야 함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60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Timer</a:t>
            </a:r>
            <a:r>
              <a:rPr lang="ko-KR" altLang="en-US" sz="1800" spc="0" dirty="0">
                <a:solidFill>
                  <a:schemeClr val="tx1"/>
                </a:solidFill>
              </a:rPr>
              <a:t>에 공급되는 버스 </a:t>
            </a:r>
            <a:r>
              <a:rPr lang="en-US" altLang="ko-KR" sz="1800" spc="0" dirty="0">
                <a:solidFill>
                  <a:schemeClr val="tx1"/>
                </a:solidFill>
              </a:rPr>
              <a:t>Clock </a:t>
            </a:r>
            <a:r>
              <a:rPr lang="ko-KR" altLang="en-US" sz="1800" spc="0" dirty="0">
                <a:solidFill>
                  <a:schemeClr val="tx1"/>
                </a:solidFill>
              </a:rPr>
              <a:t>속도 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en-US" altLang="ko-KR" sz="1800" spc="0" dirty="0" err="1">
                <a:solidFill>
                  <a:schemeClr val="tx1"/>
                </a:solidFill>
              </a:rPr>
              <a:t>Prescaler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값 </a:t>
            </a:r>
            <a:r>
              <a:rPr lang="en-US" altLang="ko-KR" sz="1800" spc="0" dirty="0">
                <a:solidFill>
                  <a:schemeClr val="tx1"/>
                </a:solidFill>
              </a:rPr>
              <a:t>, </a:t>
            </a:r>
            <a:r>
              <a:rPr lang="en-US" altLang="ko-KR" sz="1800" spc="0" dirty="0" err="1">
                <a:solidFill>
                  <a:schemeClr val="tx1"/>
                </a:solidFill>
              </a:rPr>
              <a:t>Peroid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352465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B1AD6E-0551-404A-9041-3F35E22489AF}"/>
              </a:ext>
            </a:extLst>
          </p:cNvPr>
          <p:cNvSpPr txBox="1"/>
          <p:nvPr/>
        </p:nvSpPr>
        <p:spPr bwMode="auto">
          <a:xfrm>
            <a:off x="222908" y="60382"/>
            <a:ext cx="73289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복습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2C675-1399-4E8A-8D1F-2D64B4667667}"/>
              </a:ext>
            </a:extLst>
          </p:cNvPr>
          <p:cNvSpPr txBox="1"/>
          <p:nvPr/>
        </p:nvSpPr>
        <p:spPr bwMode="auto">
          <a:xfrm>
            <a:off x="547018" y="638846"/>
            <a:ext cx="784140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오픈플랫폼 입문의 인터럽트 기능 사용하기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타이머기능 사용하기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EE3AAFC-1354-477E-B9D4-B256D445CF8D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인터럽트 기능 사용하기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20822E-AFE1-4CDF-9A17-E51569E193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5773D1-8A9A-44D7-9FFB-B44C9B2263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24D35DB7-8739-437C-A4E5-F2DDCA48CAE7}"/>
              </a:ext>
            </a:extLst>
          </p:cNvPr>
          <p:cNvSpPr txBox="1">
            <a:spLocks/>
          </p:cNvSpPr>
          <p:nvPr/>
        </p:nvSpPr>
        <p:spPr>
          <a:xfrm>
            <a:off x="493393" y="1538833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https://cafe.naver.com/ctcemb/2541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629DF5AE-C100-4768-BDAC-B6E926AA7A1C}"/>
              </a:ext>
            </a:extLst>
          </p:cNvPr>
          <p:cNvSpPr txBox="1">
            <a:spLocks/>
          </p:cNvSpPr>
          <p:nvPr/>
        </p:nvSpPr>
        <p:spPr>
          <a:xfrm>
            <a:off x="624880" y="2423503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타이머 기능 사용하기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409762-B394-4621-839B-DC08414C19C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7763" y="2465737"/>
            <a:ext cx="216000" cy="216000"/>
          </a:xfrm>
          <a:prstGeom prst="rect">
            <a:avLst/>
          </a:prstGeom>
        </p:spPr>
      </p:pic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857CC899-1A2D-469B-AFBF-9A873FF05FC8}"/>
              </a:ext>
            </a:extLst>
          </p:cNvPr>
          <p:cNvSpPr txBox="1">
            <a:spLocks/>
          </p:cNvSpPr>
          <p:nvPr/>
        </p:nvSpPr>
        <p:spPr>
          <a:xfrm>
            <a:off x="525763" y="2859376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https://cafe.naver.com/ctcemb/2542</a:t>
            </a:r>
          </a:p>
        </p:txBody>
      </p:sp>
    </p:spTree>
    <p:extLst>
      <p:ext uri="{BB962C8B-B14F-4D97-AF65-F5344CB8AC3E}">
        <p14:creationId xmlns:p14="http://schemas.microsoft.com/office/powerpoint/2010/main" val="3294054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타이머 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General purpose Timer</a:t>
            </a:r>
            <a:r>
              <a:rPr lang="ko-KR" altLang="en-US" sz="2000" spc="0" dirty="0">
                <a:solidFill>
                  <a:schemeClr val="tx1"/>
                </a:solidFill>
              </a:rPr>
              <a:t>를 사용한 타이머 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5" name="육각형 14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403774" y="1564695"/>
            <a:ext cx="5166313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TIM2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버스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clock</a:t>
            </a: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20" y="2086505"/>
            <a:ext cx="4921324" cy="2774855"/>
          </a:xfrm>
          <a:prstGeom prst="rect">
            <a:avLst/>
          </a:prstGeom>
        </p:spPr>
      </p:pic>
      <p:sp>
        <p:nvSpPr>
          <p:cNvPr id="20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2609300" y="2212767"/>
            <a:ext cx="755259" cy="30515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rgbClr val="536FFF"/>
              </a:buClr>
            </a:pPr>
            <a:r>
              <a:rPr kumimoji="0" lang="en-US" altLang="ko-KR" sz="1400" dirty="0">
                <a:latin typeface="맑은 고딕"/>
                <a:ea typeface="맑은 고딕" panose="020B0503020000020004" pitchFamily="50" charset="-127"/>
              </a:rPr>
              <a:t>APB1</a:t>
            </a:r>
            <a:endParaRPr lang="en-US" altLang="ko-KR" sz="1400" spc="0" dirty="0">
              <a:solidFill>
                <a:schemeClr val="tx1"/>
              </a:solidFill>
            </a:endParaRP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1987950" y="4556210"/>
            <a:ext cx="755259" cy="30515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rgbClr val="536FFF"/>
              </a:buClr>
            </a:pPr>
            <a:r>
              <a:rPr kumimoji="0" lang="en-US" altLang="ko-KR" sz="1400" dirty="0">
                <a:latin typeface="맑은 고딕"/>
                <a:ea typeface="맑은 고딕" panose="020B0503020000020004" pitchFamily="50" charset="-127"/>
              </a:rPr>
              <a:t>TIM2</a:t>
            </a:r>
            <a:endParaRPr lang="en-US" altLang="ko-KR" sz="1400" spc="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E27E8A7-9B0E-4AE6-BF55-61F89C7FAC42}"/>
              </a:ext>
            </a:extLst>
          </p:cNvPr>
          <p:cNvCxnSpPr>
            <a:cxnSpLocks/>
          </p:cNvCxnSpPr>
          <p:nvPr/>
        </p:nvCxnSpPr>
        <p:spPr>
          <a:xfrm flipH="1">
            <a:off x="3364646" y="2212767"/>
            <a:ext cx="2791530" cy="1"/>
          </a:xfrm>
          <a:prstGeom prst="lin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27E8A7-9B0E-4AE6-BF55-61F89C7FAC42}"/>
              </a:ext>
            </a:extLst>
          </p:cNvPr>
          <p:cNvCxnSpPr>
            <a:cxnSpLocks/>
          </p:cNvCxnSpPr>
          <p:nvPr/>
        </p:nvCxnSpPr>
        <p:spPr>
          <a:xfrm flipH="1">
            <a:off x="2742384" y="4557862"/>
            <a:ext cx="2981744" cy="1"/>
          </a:xfrm>
          <a:prstGeom prst="lin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E27E8A7-9B0E-4AE6-BF55-61F89C7FAC42}"/>
              </a:ext>
            </a:extLst>
          </p:cNvPr>
          <p:cNvCxnSpPr>
            <a:cxnSpLocks/>
          </p:cNvCxnSpPr>
          <p:nvPr/>
        </p:nvCxnSpPr>
        <p:spPr>
          <a:xfrm flipH="1" flipV="1">
            <a:off x="5730407" y="2212767"/>
            <a:ext cx="1" cy="2301517"/>
          </a:xfrm>
          <a:prstGeom prst="lin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8216A6-D794-455E-BED1-62249F9B1512}"/>
              </a:ext>
            </a:extLst>
          </p:cNvPr>
          <p:cNvSpPr/>
          <p:nvPr/>
        </p:nvSpPr>
        <p:spPr bwMode="auto">
          <a:xfrm>
            <a:off x="6345435" y="3547771"/>
            <a:ext cx="2507375" cy="320123"/>
          </a:xfrm>
          <a:prstGeom prst="rec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TIM2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APB1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232654-F636-401C-92E1-0C5432791F42}"/>
              </a:ext>
            </a:extLst>
          </p:cNvPr>
          <p:cNvSpPr/>
          <p:nvPr/>
        </p:nvSpPr>
        <p:spPr>
          <a:xfrm>
            <a:off x="6236572" y="2043490"/>
            <a:ext cx="2588103" cy="3385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타이머에 따라 공급되는 버스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clock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다름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5444840-9799-4640-B293-B57C119526C1}"/>
              </a:ext>
            </a:extLst>
          </p:cNvPr>
          <p:cNvGrpSpPr/>
          <p:nvPr/>
        </p:nvGrpSpPr>
        <p:grpSpPr>
          <a:xfrm>
            <a:off x="7516474" y="2849453"/>
            <a:ext cx="165296" cy="573946"/>
            <a:chOff x="6211864" y="3008415"/>
            <a:chExt cx="165296" cy="573946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B0FB6421-C611-4202-AAF5-F638E90D3A07}"/>
                </a:ext>
              </a:extLst>
            </p:cNvPr>
            <p:cNvSpPr/>
            <p:nvPr/>
          </p:nvSpPr>
          <p:spPr bwMode="auto">
            <a:xfrm flipV="1">
              <a:off x="6211864" y="3233205"/>
              <a:ext cx="165296" cy="124366"/>
            </a:xfrm>
            <a:prstGeom prst="triangle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5DE7691E-B219-4525-A6F1-2FDE71F5EBBF}"/>
                </a:ext>
              </a:extLst>
            </p:cNvPr>
            <p:cNvSpPr/>
            <p:nvPr/>
          </p:nvSpPr>
          <p:spPr bwMode="auto">
            <a:xfrm flipV="1">
              <a:off x="6211864" y="3008415"/>
              <a:ext cx="165296" cy="124366"/>
            </a:xfrm>
            <a:prstGeom prst="triangle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CD686687-9D12-41A1-BF64-75698B65857B}"/>
                </a:ext>
              </a:extLst>
            </p:cNvPr>
            <p:cNvSpPr/>
            <p:nvPr/>
          </p:nvSpPr>
          <p:spPr bwMode="auto">
            <a:xfrm flipV="1">
              <a:off x="6211864" y="3457995"/>
              <a:ext cx="165296" cy="124366"/>
            </a:xfrm>
            <a:prstGeom prst="triangle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l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112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타이머 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General purpose Timer</a:t>
            </a:r>
            <a:r>
              <a:rPr lang="ko-KR" altLang="en-US" sz="2000" spc="0" dirty="0">
                <a:solidFill>
                  <a:schemeClr val="tx1"/>
                </a:solidFill>
              </a:rPr>
              <a:t>를 사용한 타이머 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5" name="육각형 14">
            <a:extLst>
              <a:ext uri="{FF2B5EF4-FFF2-40B4-BE49-F238E27FC236}">
                <a16:creationId xmlns:a16="http://schemas.microsoft.com/office/drawing/2014/main" id="{574CDAA9-43CE-4903-9AFF-E087397F6B4F}"/>
              </a:ext>
            </a:extLst>
          </p:cNvPr>
          <p:cNvSpPr/>
          <p:nvPr/>
        </p:nvSpPr>
        <p:spPr>
          <a:xfrm>
            <a:off x="403774" y="1564695"/>
            <a:ext cx="5166313" cy="377116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lIns="0" tIns="0" rIns="0" bIns="0" anchor="ctr">
            <a:noAutofit/>
          </a:bodyPr>
          <a:lstStyle/>
          <a:p>
            <a:pPr marL="0" lvl="3" eaLnBrk="0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536FFF"/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APB1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속도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47" y="2067694"/>
            <a:ext cx="5998861" cy="1694002"/>
          </a:xfrm>
          <a:prstGeom prst="rect">
            <a:avLst/>
          </a:prstGeom>
        </p:spPr>
      </p:pic>
      <p:sp>
        <p:nvSpPr>
          <p:cNvPr id="26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4716016" y="2919920"/>
            <a:ext cx="3384376" cy="30515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spcBef>
                <a:spcPts val="0"/>
              </a:spcBef>
              <a:buClr>
                <a:srgbClr val="536FFF"/>
              </a:buClr>
            </a:pPr>
            <a:r>
              <a:rPr kumimoji="0" lang="en-US" altLang="ko-KR" sz="1400" dirty="0">
                <a:latin typeface="맑은 고딕"/>
                <a:ea typeface="맑은 고딕" panose="020B0503020000020004" pitchFamily="50" charset="-127"/>
              </a:rPr>
              <a:t>     APB1 Timer clocks (MHz)</a:t>
            </a:r>
            <a:endParaRPr lang="en-US" altLang="ko-KR" sz="1400" spc="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748968" y="2974423"/>
            <a:ext cx="527134" cy="19614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/>
            <a:r>
              <a:rPr lang="en-US" altLang="ko-KR" sz="1400" dirty="0">
                <a:solidFill>
                  <a:sysClr val="windowText" lastClr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90</a:t>
            </a:r>
            <a:endParaRPr lang="ko-KR" altLang="en-US" sz="1400" dirty="0">
              <a:solidFill>
                <a:sysClr val="windowText" lastClr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E27E8A7-9B0E-4AE6-BF55-61F89C7FAC42}"/>
              </a:ext>
            </a:extLst>
          </p:cNvPr>
          <p:cNvCxnSpPr>
            <a:cxnSpLocks/>
          </p:cNvCxnSpPr>
          <p:nvPr/>
        </p:nvCxnSpPr>
        <p:spPr>
          <a:xfrm flipH="1">
            <a:off x="4716016" y="4585527"/>
            <a:ext cx="432048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667CEC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E27E8A7-9B0E-4AE6-BF55-61F89C7FAC42}"/>
              </a:ext>
            </a:extLst>
          </p:cNvPr>
          <p:cNvCxnSpPr>
            <a:cxnSpLocks/>
          </p:cNvCxnSpPr>
          <p:nvPr/>
        </p:nvCxnSpPr>
        <p:spPr>
          <a:xfrm flipV="1">
            <a:off x="4716017" y="3170568"/>
            <a:ext cx="0" cy="1424671"/>
          </a:xfrm>
          <a:prstGeom prst="lin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667CEC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232654-F636-401C-92E1-0C5432791F42}"/>
              </a:ext>
            </a:extLst>
          </p:cNvPr>
          <p:cNvSpPr/>
          <p:nvPr/>
        </p:nvSpPr>
        <p:spPr>
          <a:xfrm>
            <a:off x="5148064" y="4403008"/>
            <a:ext cx="3127268" cy="33855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lvl="2" eaLnBrk="0" latinLnBrk="1" hangingPunct="0"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APB1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90MHz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동작함</a:t>
            </a:r>
          </a:p>
        </p:txBody>
      </p:sp>
    </p:spTree>
    <p:extLst>
      <p:ext uri="{BB962C8B-B14F-4D97-AF65-F5344CB8AC3E}">
        <p14:creationId xmlns:p14="http://schemas.microsoft.com/office/powerpoint/2010/main" val="2319217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타이머 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General purpose Timer</a:t>
            </a:r>
            <a:r>
              <a:rPr lang="ko-KR" altLang="en-US" sz="2000" spc="0" dirty="0">
                <a:solidFill>
                  <a:schemeClr val="tx1"/>
                </a:solidFill>
              </a:rPr>
              <a:t>를 사용한 타이머 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TIM2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clock source </a:t>
            </a:r>
            <a:r>
              <a:rPr lang="ko-KR" altLang="en-US" sz="1800" spc="0" dirty="0">
                <a:solidFill>
                  <a:schemeClr val="tx1"/>
                </a:solidFill>
              </a:rPr>
              <a:t>를 </a:t>
            </a:r>
            <a:r>
              <a:rPr lang="en-US" altLang="ko-KR" sz="1800" spc="0" dirty="0">
                <a:solidFill>
                  <a:schemeClr val="tx1"/>
                </a:solidFill>
              </a:rPr>
              <a:t>Internal clock</a:t>
            </a:r>
            <a:r>
              <a:rPr lang="ko-KR" altLang="en-US" sz="1800" spc="0" dirty="0">
                <a:solidFill>
                  <a:schemeClr val="tx1"/>
                </a:solidFill>
              </a:rPr>
              <a:t>으로 설정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733356" y="2051266"/>
            <a:ext cx="7943100" cy="2824740"/>
            <a:chOff x="556028" y="1564695"/>
            <a:chExt cx="7943100" cy="2824740"/>
          </a:xfrm>
        </p:grpSpPr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574CDAA9-43CE-4903-9AFF-E087397F6B4F}"/>
                </a:ext>
              </a:extLst>
            </p:cNvPr>
            <p:cNvSpPr/>
            <p:nvPr/>
          </p:nvSpPr>
          <p:spPr>
            <a:xfrm>
              <a:off x="1907704" y="1564695"/>
              <a:ext cx="5166313" cy="377116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lIns="0" tIns="0" rIns="0" bIns="0" anchor="ctr">
              <a:noAutofit/>
            </a:bodyPr>
            <a:lstStyle/>
            <a:p>
              <a:pPr marL="0" lvl="3" eaLnBrk="0" latinLnBrk="1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6FFF"/>
                </a:buClr>
              </a:pPr>
              <a:r>
                <a:rPr lang="en-US" altLang="ko-KR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TIM2</a:t>
              </a:r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Clock Source</a:t>
              </a:r>
              <a:endPara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028" y="2139702"/>
              <a:ext cx="7943100" cy="2249733"/>
            </a:xfrm>
            <a:prstGeom prst="rect">
              <a:avLst/>
            </a:prstGeom>
          </p:spPr>
        </p:pic>
        <p:sp>
          <p:nvSpPr>
            <p:cNvPr id="34" name="텍스트 개체 틀 7">
              <a:extLst>
                <a:ext uri="{FF2B5EF4-FFF2-40B4-BE49-F238E27FC236}">
                  <a16:creationId xmlns:a16="http://schemas.microsoft.com/office/drawing/2014/main" id="{C69366B2-D8F3-4FDE-ABB2-26BF44BA447E}"/>
                </a:ext>
              </a:extLst>
            </p:cNvPr>
            <p:cNvSpPr txBox="1">
              <a:spLocks/>
            </p:cNvSpPr>
            <p:nvPr/>
          </p:nvSpPr>
          <p:spPr>
            <a:xfrm>
              <a:off x="647346" y="3939902"/>
              <a:ext cx="2052446" cy="305150"/>
            </a:xfrm>
            <a:prstGeom prst="rect">
              <a:avLst/>
            </a:prstGeom>
            <a:solidFill>
              <a:srgbClr val="39A9DC"/>
            </a:solidFill>
            <a:ln w="19050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 algn="l">
                <a:spcBef>
                  <a:spcPts val="0"/>
                </a:spcBef>
                <a:buClr>
                  <a:srgbClr val="536FFF"/>
                </a:buClr>
              </a:pPr>
              <a:r>
                <a:rPr lang="en-US" altLang="ko-KR" sz="1400" spc="0" dirty="0">
                  <a:solidFill>
                    <a:srgbClr val="FFC000"/>
                  </a:solidFill>
                </a:rPr>
                <a:t>  V</a:t>
              </a:r>
              <a:r>
                <a:rPr lang="en-US" altLang="ko-KR" sz="1400" spc="0" dirty="0">
                  <a:solidFill>
                    <a:schemeClr val="tx1"/>
                  </a:solidFill>
                </a:rPr>
                <a:t>  </a:t>
              </a:r>
              <a:r>
                <a:rPr lang="en-US" altLang="ko-KR" sz="1400" spc="0" dirty="0">
                  <a:solidFill>
                    <a:schemeClr val="bg1"/>
                  </a:solidFill>
                </a:rPr>
                <a:t>TIM2</a:t>
              </a:r>
            </a:p>
          </p:txBody>
        </p:sp>
        <p:sp>
          <p:nvSpPr>
            <p:cNvPr id="35" name="텍스트 개체 틀 7">
              <a:extLst>
                <a:ext uri="{FF2B5EF4-FFF2-40B4-BE49-F238E27FC236}">
                  <a16:creationId xmlns:a16="http://schemas.microsoft.com/office/drawing/2014/main" id="{C69366B2-D8F3-4FDE-ABB2-26BF44BA447E}"/>
                </a:ext>
              </a:extLst>
            </p:cNvPr>
            <p:cNvSpPr txBox="1">
              <a:spLocks/>
            </p:cNvSpPr>
            <p:nvPr/>
          </p:nvSpPr>
          <p:spPr>
            <a:xfrm>
              <a:off x="3415798" y="2987325"/>
              <a:ext cx="2250732" cy="3051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ts val="0"/>
                </a:spcBef>
                <a:buClr>
                  <a:srgbClr val="536FFF"/>
                </a:buClr>
              </a:pPr>
              <a:r>
                <a:rPr kumimoji="0" lang="en-US" altLang="ko-KR" sz="1400" dirty="0">
                  <a:latin typeface="맑은 고딕"/>
                  <a:ea typeface="맑은 고딕" panose="020B0503020000020004" pitchFamily="50" charset="-127"/>
                </a:rPr>
                <a:t>Internal clock</a:t>
              </a:r>
              <a:endParaRPr lang="en-US" altLang="ko-KR" sz="1400" spc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71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타이머 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General purpose Timer</a:t>
            </a:r>
            <a:r>
              <a:rPr lang="ko-KR" altLang="en-US" sz="2000" spc="0" dirty="0">
                <a:solidFill>
                  <a:schemeClr val="tx1"/>
                </a:solidFill>
              </a:rPr>
              <a:t>를 사용한 타이머 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701B53-7049-47CF-A722-2C7607410700}"/>
              </a:ext>
            </a:extLst>
          </p:cNvPr>
          <p:cNvGrpSpPr/>
          <p:nvPr/>
        </p:nvGrpSpPr>
        <p:grpSpPr>
          <a:xfrm>
            <a:off x="547790" y="1563638"/>
            <a:ext cx="3908177" cy="1360251"/>
            <a:chOff x="5676627" y="2244064"/>
            <a:chExt cx="3217903" cy="1360251"/>
          </a:xfrm>
        </p:grpSpPr>
        <p:sp>
          <p:nvSpPr>
            <p:cNvPr id="18" name="양쪽 대괄호 17">
              <a:extLst>
                <a:ext uri="{FF2B5EF4-FFF2-40B4-BE49-F238E27FC236}">
                  <a16:creationId xmlns:a16="http://schemas.microsoft.com/office/drawing/2014/main" id="{3D0052C3-BBD5-4B89-B0D8-44048C3BFFA5}"/>
                </a:ext>
              </a:extLst>
            </p:cNvPr>
            <p:cNvSpPr/>
            <p:nvPr/>
          </p:nvSpPr>
          <p:spPr bwMode="auto">
            <a:xfrm rot="5400000">
              <a:off x="6605589" y="1315375"/>
              <a:ext cx="1360251" cy="3217630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E48E1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648000" rtlCol="0" anchor="t"/>
            <a:lstStyle/>
            <a:p>
              <a:pPr marL="69850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</a:pPr>
              <a:endParaRPr lang="it-IT" altLang="ko-KR" sz="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69850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</a:pPr>
              <a:r>
                <a:rPr lang="it-IT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Period      (1/APB1)      Prescaler</a:t>
              </a:r>
            </a:p>
          </p:txBody>
        </p:sp>
        <p:sp>
          <p:nvSpPr>
            <p:cNvPr id="19" name="순서도: 문서 18">
              <a:extLst>
                <a:ext uri="{FF2B5EF4-FFF2-40B4-BE49-F238E27FC236}">
                  <a16:creationId xmlns:a16="http://schemas.microsoft.com/office/drawing/2014/main" id="{AAF33A36-F3AF-444E-8E99-71D5A55DC293}"/>
                </a:ext>
              </a:extLst>
            </p:cNvPr>
            <p:cNvSpPr/>
            <p:nvPr/>
          </p:nvSpPr>
          <p:spPr bwMode="auto">
            <a:xfrm>
              <a:off x="5676627" y="2244065"/>
              <a:ext cx="3216548" cy="519051"/>
            </a:xfrm>
            <a:prstGeom prst="flowChartDocument">
              <a:avLst/>
            </a:prstGeom>
            <a:solidFill>
              <a:srgbClr val="E48E1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원하는 주기</a:t>
              </a:r>
              <a:endPara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1CB2C52-EFB0-47D6-A9BA-0788997263FE}"/>
              </a:ext>
            </a:extLst>
          </p:cNvPr>
          <p:cNvGrpSpPr/>
          <p:nvPr/>
        </p:nvGrpSpPr>
        <p:grpSpPr>
          <a:xfrm>
            <a:off x="5000777" y="1563639"/>
            <a:ext cx="3908179" cy="1360255"/>
            <a:chOff x="5676625" y="2600648"/>
            <a:chExt cx="3217905" cy="1360255"/>
          </a:xfrm>
        </p:grpSpPr>
        <p:sp>
          <p:nvSpPr>
            <p:cNvPr id="21" name="양쪽 대괄호 20">
              <a:extLst>
                <a:ext uri="{FF2B5EF4-FFF2-40B4-BE49-F238E27FC236}">
                  <a16:creationId xmlns:a16="http://schemas.microsoft.com/office/drawing/2014/main" id="{42BFEA22-20F6-47A5-82A5-1ABCC8738016}"/>
                </a:ext>
              </a:extLst>
            </p:cNvPr>
            <p:cNvSpPr/>
            <p:nvPr/>
          </p:nvSpPr>
          <p:spPr bwMode="auto">
            <a:xfrm rot="5400000">
              <a:off x="6605588" y="1671960"/>
              <a:ext cx="1360254" cy="3217631"/>
            </a:xfrm>
            <a:prstGeom prst="bracketPair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667CEC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vert270" lIns="648000" rtlCol="0" anchor="t"/>
            <a:lstStyle/>
            <a:p>
              <a:pPr marL="69850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</a:pPr>
              <a:endParaRPr lang="de-DE" altLang="ko-KR" sz="1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69850">
                <a:spcBef>
                  <a:spcPts val="0"/>
                </a:spcBef>
                <a:spcAft>
                  <a:spcPts val="600"/>
                </a:spcAft>
                <a:buClr>
                  <a:srgbClr val="536FFF"/>
                </a:buClr>
              </a:pPr>
              <a:r>
                <a:rPr lang="de-DE" altLang="ko-KR" sz="16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900       (1/90MHz)      1000</a:t>
              </a:r>
            </a:p>
          </p:txBody>
        </p:sp>
        <p:sp>
          <p:nvSpPr>
            <p:cNvPr id="22" name="순서도: 문서 21">
              <a:extLst>
                <a:ext uri="{FF2B5EF4-FFF2-40B4-BE49-F238E27FC236}">
                  <a16:creationId xmlns:a16="http://schemas.microsoft.com/office/drawing/2014/main" id="{F2CEA7AE-6C72-4D06-A4DC-92C32D735A8E}"/>
                </a:ext>
              </a:extLst>
            </p:cNvPr>
            <p:cNvSpPr/>
            <p:nvPr/>
          </p:nvSpPr>
          <p:spPr bwMode="auto">
            <a:xfrm>
              <a:off x="5676625" y="2600648"/>
              <a:ext cx="3216549" cy="519051"/>
            </a:xfrm>
            <a:prstGeom prst="flowChartDocument">
              <a:avLst/>
            </a:prstGeom>
            <a:solidFill>
              <a:srgbClr val="667CEC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buClr>
                  <a:prstClr val="black">
                    <a:lumMod val="75000"/>
                    <a:lumOff val="25000"/>
                  </a:prstClr>
                </a:buClr>
              </a:pPr>
              <a:r>
                <a:rPr lang="en-US" altLang="ko-KR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0.01 </a:t>
              </a:r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초</a:t>
              </a:r>
              <a:endPara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곱셈 기호 2"/>
          <p:cNvSpPr/>
          <p:nvPr/>
        </p:nvSpPr>
        <p:spPr bwMode="auto">
          <a:xfrm>
            <a:off x="1614008" y="2268479"/>
            <a:ext cx="299107" cy="360040"/>
          </a:xfrm>
          <a:prstGeom prst="mathMultiply">
            <a:avLst>
              <a:gd name="adj1" fmla="val 12080"/>
            </a:avLst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곱셈 기호 22"/>
          <p:cNvSpPr/>
          <p:nvPr/>
        </p:nvSpPr>
        <p:spPr bwMode="auto">
          <a:xfrm>
            <a:off x="2781838" y="2268479"/>
            <a:ext cx="299107" cy="360040"/>
          </a:xfrm>
          <a:prstGeom prst="mathMultiply">
            <a:avLst>
              <a:gd name="adj1" fmla="val 12080"/>
            </a:avLst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곱셈 기호 23"/>
          <p:cNvSpPr/>
          <p:nvPr/>
        </p:nvSpPr>
        <p:spPr bwMode="auto">
          <a:xfrm>
            <a:off x="6045191" y="2275818"/>
            <a:ext cx="299107" cy="360040"/>
          </a:xfrm>
          <a:prstGeom prst="mathMultiply">
            <a:avLst>
              <a:gd name="adj1" fmla="val 12080"/>
            </a:avLst>
          </a:prstGeom>
          <a:solidFill>
            <a:srgbClr val="667C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곱셈 기호 29"/>
          <p:cNvSpPr/>
          <p:nvPr/>
        </p:nvSpPr>
        <p:spPr bwMode="auto">
          <a:xfrm>
            <a:off x="7443387" y="2275818"/>
            <a:ext cx="299107" cy="360040"/>
          </a:xfrm>
          <a:prstGeom prst="mathMultiply">
            <a:avLst>
              <a:gd name="adj1" fmla="val 12080"/>
            </a:avLst>
          </a:prstGeom>
          <a:solidFill>
            <a:srgbClr val="667C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83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타이머 레지스터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General purpose Timer</a:t>
            </a:r>
            <a:r>
              <a:rPr lang="ko-KR" altLang="en-US" sz="2000" spc="0" dirty="0">
                <a:solidFill>
                  <a:schemeClr val="tx1"/>
                </a:solidFill>
              </a:rPr>
              <a:t>를 사용한 타이머 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251394" y="1564695"/>
            <a:ext cx="6336704" cy="3455327"/>
            <a:chOff x="1251394" y="1564695"/>
            <a:chExt cx="6336704" cy="3455327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574CDAA9-43CE-4903-9AFF-E087397F6B4F}"/>
                </a:ext>
              </a:extLst>
            </p:cNvPr>
            <p:cNvSpPr/>
            <p:nvPr/>
          </p:nvSpPr>
          <p:spPr>
            <a:xfrm>
              <a:off x="1907704" y="1564695"/>
              <a:ext cx="5166313" cy="377116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 lIns="0" tIns="0" rIns="0" bIns="0" anchor="ctr">
              <a:noAutofit/>
            </a:bodyPr>
            <a:lstStyle/>
            <a:p>
              <a:pPr marL="0" lvl="3" eaLnBrk="0" latinLnBrk="1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6FFF"/>
                </a:buClr>
              </a:pPr>
              <a:r>
                <a:rPr lang="en-US" altLang="ko-KR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TIM2</a:t>
              </a:r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의 </a:t>
              </a:r>
              <a:r>
                <a:rPr lang="en-US" altLang="ko-KR" sz="18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Prescaler</a:t>
              </a:r>
              <a:r>
                <a:rPr lang="ko-KR" altLang="en-US" sz="1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와 </a:t>
              </a:r>
              <a:r>
                <a:rPr lang="en-US" altLang="ko-KR" sz="18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Peroid</a:t>
              </a:r>
              <a:endPara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1394" y="1995686"/>
              <a:ext cx="6336704" cy="3024336"/>
            </a:xfrm>
            <a:prstGeom prst="rect">
              <a:avLst/>
            </a:prstGeom>
          </p:spPr>
        </p:pic>
        <p:sp>
          <p:nvSpPr>
            <p:cNvPr id="32" name="텍스트 개체 틀 7">
              <a:extLst>
                <a:ext uri="{FF2B5EF4-FFF2-40B4-BE49-F238E27FC236}">
                  <a16:creationId xmlns:a16="http://schemas.microsoft.com/office/drawing/2014/main" id="{C69366B2-D8F3-4FDE-ABB2-26BF44BA447E}"/>
                </a:ext>
              </a:extLst>
            </p:cNvPr>
            <p:cNvSpPr txBox="1">
              <a:spLocks/>
            </p:cNvSpPr>
            <p:nvPr/>
          </p:nvSpPr>
          <p:spPr>
            <a:xfrm>
              <a:off x="1824512" y="3292475"/>
              <a:ext cx="4824536" cy="3051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ts val="0"/>
                </a:spcBef>
                <a:buClr>
                  <a:srgbClr val="536FFF"/>
                </a:buClr>
              </a:pPr>
              <a:r>
                <a:rPr lang="en-US" altLang="ko-KR" sz="1400" spc="0" dirty="0" err="1">
                  <a:solidFill>
                    <a:schemeClr val="tx1"/>
                  </a:solidFill>
                </a:rPr>
                <a:t>Prescaler</a:t>
              </a:r>
              <a:r>
                <a:rPr lang="en-US" altLang="ko-KR" sz="1400" spc="0" dirty="0">
                  <a:solidFill>
                    <a:schemeClr val="tx1"/>
                  </a:solidFill>
                </a:rPr>
                <a:t> (PSC – 16 bits value)                                      1000</a:t>
              </a: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1413310" y="3832876"/>
              <a:ext cx="5629716" cy="130924"/>
            </a:xfrm>
            <a:prstGeom prst="rect">
              <a:avLst/>
            </a:prstGeom>
            <a:solidFill>
              <a:srgbClr val="B4CCE3"/>
            </a:solidFill>
            <a:ln w="28575">
              <a:noFill/>
              <a:headEnd type="none" w="med" len="med"/>
              <a:tailEnd type="triangl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/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Counter Period (</a:t>
              </a:r>
              <a:r>
                <a:rPr lang="en-US" altLang="ko-KR" sz="1400" b="1" dirty="0" err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AutoReload</a:t>
              </a:r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Register -32 bits </a:t>
              </a:r>
              <a:r>
                <a:rPr lang="en-US" altLang="ko-KR" sz="1400" b="1" dirty="0" err="1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va.</a:t>
              </a:r>
              <a:r>
                <a:rPr lang="en-US" altLang="ko-KR" sz="1400" b="1" dirty="0">
                  <a:solidFill>
                    <a:sysClr val="windowText" lastClr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..       900</a:t>
              </a:r>
            </a:p>
          </p:txBody>
        </p:sp>
        <p:sp>
          <p:nvSpPr>
            <p:cNvPr id="33" name="텍스트 개체 틀 7">
              <a:extLst>
                <a:ext uri="{FF2B5EF4-FFF2-40B4-BE49-F238E27FC236}">
                  <a16:creationId xmlns:a16="http://schemas.microsoft.com/office/drawing/2014/main" id="{C69366B2-D8F3-4FDE-ABB2-26BF44BA447E}"/>
                </a:ext>
              </a:extLst>
            </p:cNvPr>
            <p:cNvSpPr txBox="1">
              <a:spLocks/>
            </p:cNvSpPr>
            <p:nvPr/>
          </p:nvSpPr>
          <p:spPr>
            <a:xfrm>
              <a:off x="1824512" y="3747849"/>
              <a:ext cx="5051744" cy="3051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indent="0" defTabSz="914126" fontAlgn="base" latinLnBrk="0">
                <a:spcBef>
                  <a:spcPts val="700"/>
                </a:spcBef>
                <a:spcAft>
                  <a:spcPts val="0"/>
                </a:spcAft>
                <a:buFont typeface="Wingdings" panose="05000000000000000000" pitchFamily="2" charset="2"/>
                <a:buNone/>
                <a:defRPr kumimoji="1" b="1" spc="100">
                  <a:solidFill>
                    <a:prstClr val="black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1pPr>
            </a:lstStyle>
            <a:p>
              <a:pPr>
                <a:spcBef>
                  <a:spcPts val="0"/>
                </a:spcBef>
                <a:buClr>
                  <a:srgbClr val="536FFF"/>
                </a:buClr>
              </a:pPr>
              <a:endParaRPr lang="en-US" altLang="ko-KR" sz="1400" spc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57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7214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 err="1">
                <a:latin typeface="나눔바른고딕" pitchFamily="50" charset="-127"/>
                <a:ea typeface="나눔바른고딕" pitchFamily="50" charset="-127"/>
              </a:rPr>
              <a:t>Systick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타이머 제어 초기화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생성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동영상</a:t>
            </a:r>
            <a:endParaRPr lang="en-US" altLang="ko-KR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547019" y="1584420"/>
            <a:ext cx="408787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CubeMX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보드 선택</a:t>
            </a:r>
          </a:p>
        </p:txBody>
      </p:sp>
      <p:sp>
        <p:nvSpPr>
          <p:cNvPr id="15" name="순서도: 문서 14">
            <a:extLst>
              <a:ext uri="{FF2B5EF4-FFF2-40B4-BE49-F238E27FC236}">
                <a16:creationId xmlns:a16="http://schemas.microsoft.com/office/drawing/2014/main" id="{8E97096A-C111-4205-BD74-D10009CD7163}"/>
              </a:ext>
            </a:extLst>
          </p:cNvPr>
          <p:cNvSpPr/>
          <p:nvPr/>
        </p:nvSpPr>
        <p:spPr bwMode="auto">
          <a:xfrm>
            <a:off x="5148064" y="1636901"/>
            <a:ext cx="3747076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clock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59632B1C-2E3B-4812-A49E-4C0F7B139A83}"/>
              </a:ext>
            </a:extLst>
          </p:cNvPr>
          <p:cNvSpPr/>
          <p:nvPr/>
        </p:nvSpPr>
        <p:spPr bwMode="auto">
          <a:xfrm rot="5400000">
            <a:off x="4785634" y="1833507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951549" y="2719894"/>
            <a:ext cx="368334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NVIC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설정에 </a:t>
            </a:r>
            <a:b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Systick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타이머 설정 확인</a:t>
            </a: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8E97096A-C111-4205-BD74-D10009CD7163}"/>
              </a:ext>
            </a:extLst>
          </p:cNvPr>
          <p:cNvSpPr/>
          <p:nvPr/>
        </p:nvSpPr>
        <p:spPr bwMode="auto">
          <a:xfrm>
            <a:off x="5148064" y="2719894"/>
            <a:ext cx="3747076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코드 생성</a:t>
            </a: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6CE976A6-34AE-4C66-AEF4-EBA9A9689C51}"/>
              </a:ext>
            </a:extLst>
          </p:cNvPr>
          <p:cNvSpPr/>
          <p:nvPr/>
        </p:nvSpPr>
        <p:spPr bwMode="auto">
          <a:xfrm rot="5400000">
            <a:off x="566330" y="3995878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59632B1C-2E3B-4812-A49E-4C0F7B139A83}"/>
              </a:ext>
            </a:extLst>
          </p:cNvPr>
          <p:cNvSpPr/>
          <p:nvPr/>
        </p:nvSpPr>
        <p:spPr bwMode="auto">
          <a:xfrm rot="5400000">
            <a:off x="4785634" y="2916500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951547" y="3714507"/>
            <a:ext cx="3683346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초단위로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메시지를</a:t>
            </a:r>
            <a:b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출력하는 코드 설계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6CE976A6-34AE-4C66-AEF4-EBA9A9689C51}"/>
              </a:ext>
            </a:extLst>
          </p:cNvPr>
          <p:cNvSpPr/>
          <p:nvPr/>
        </p:nvSpPr>
        <p:spPr bwMode="auto">
          <a:xfrm rot="5400000">
            <a:off x="566330" y="3001264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순서도: 문서 25">
            <a:extLst>
              <a:ext uri="{FF2B5EF4-FFF2-40B4-BE49-F238E27FC236}">
                <a16:creationId xmlns:a16="http://schemas.microsoft.com/office/drawing/2014/main" id="{8E97096A-C111-4205-BD74-D10009CD7163}"/>
              </a:ext>
            </a:extLst>
          </p:cNvPr>
          <p:cNvSpPr/>
          <p:nvPr/>
        </p:nvSpPr>
        <p:spPr bwMode="auto">
          <a:xfrm>
            <a:off x="5146099" y="3714507"/>
            <a:ext cx="3747076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 확인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59632B1C-2E3B-4812-A49E-4C0F7B139A83}"/>
              </a:ext>
            </a:extLst>
          </p:cNvPr>
          <p:cNvSpPr/>
          <p:nvPr/>
        </p:nvSpPr>
        <p:spPr bwMode="auto">
          <a:xfrm rot="5400000">
            <a:off x="4783669" y="3911113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양쪽 대괄호 27">
            <a:extLst>
              <a:ext uri="{FF2B5EF4-FFF2-40B4-BE49-F238E27FC236}">
                <a16:creationId xmlns:a16="http://schemas.microsoft.com/office/drawing/2014/main" id="{B094E2F4-33C1-4E1A-A0DF-3BD4903B7413}"/>
              </a:ext>
            </a:extLst>
          </p:cNvPr>
          <p:cNvSpPr/>
          <p:nvPr/>
        </p:nvSpPr>
        <p:spPr>
          <a:xfrm>
            <a:off x="951547" y="4646740"/>
            <a:ext cx="5060613" cy="354091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rtlCol="0" anchor="t"/>
          <a:lstStyle/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1ms</a:t>
            </a:r>
            <a:r>
              <a:rPr lang="ko-KR" altLang="en-US" sz="16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속도의 인터럽트가 발생함을 확인하기 위함</a:t>
            </a:r>
            <a:endParaRPr lang="en-US" altLang="ko-KR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E27E8A7-9B0E-4AE6-BF55-61F89C7FAC42}"/>
              </a:ext>
            </a:extLst>
          </p:cNvPr>
          <p:cNvCxnSpPr>
            <a:cxnSpLocks/>
          </p:cNvCxnSpPr>
          <p:nvPr/>
        </p:nvCxnSpPr>
        <p:spPr>
          <a:xfrm>
            <a:off x="951547" y="4424066"/>
            <a:ext cx="0" cy="524172"/>
          </a:xfrm>
          <a:prstGeom prst="lin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04232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57214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제어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설계하기</a:t>
            </a:r>
            <a:endParaRPr kumimoji="1" lang="ko-KR" altLang="en-US" sz="2400" b="1" kern="1200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8346157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 err="1">
                <a:latin typeface="나눔바른고딕" pitchFamily="50" charset="-127"/>
                <a:ea typeface="나눔바른고딕" pitchFamily="50" charset="-127"/>
              </a:rPr>
              <a:t>Systick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타이머 제어 초기화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SW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생성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동영상</a:t>
            </a:r>
            <a:endParaRPr lang="en-US" altLang="ko-KR" sz="2000" spc="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B0FC8D62-4D24-421C-B4EE-62353F18F501}"/>
              </a:ext>
            </a:extLst>
          </p:cNvPr>
          <p:cNvSpPr txBox="1">
            <a:spLocks/>
          </p:cNvSpPr>
          <p:nvPr/>
        </p:nvSpPr>
        <p:spPr>
          <a:xfrm>
            <a:off x="539056" y="1563638"/>
            <a:ext cx="835342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앞에 소개된 코드를 작성하고 동작시켜 테스트 진행</a:t>
            </a: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547019" y="1995686"/>
            <a:ext cx="408787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앞에 작성된 코드에 추가하여 </a:t>
            </a:r>
            <a:b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Timer2 clock source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</a:p>
        </p:txBody>
      </p:sp>
      <p:sp>
        <p:nvSpPr>
          <p:cNvPr id="15" name="순서도: 문서 14">
            <a:extLst>
              <a:ext uri="{FF2B5EF4-FFF2-40B4-BE49-F238E27FC236}">
                <a16:creationId xmlns:a16="http://schemas.microsoft.com/office/drawing/2014/main" id="{8E97096A-C111-4205-BD74-D10009CD7163}"/>
              </a:ext>
            </a:extLst>
          </p:cNvPr>
          <p:cNvSpPr/>
          <p:nvPr/>
        </p:nvSpPr>
        <p:spPr bwMode="auto">
          <a:xfrm>
            <a:off x="5148064" y="2048167"/>
            <a:ext cx="3747076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Prescaler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Period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59632B1C-2E3B-4812-A49E-4C0F7B139A83}"/>
              </a:ext>
            </a:extLst>
          </p:cNvPr>
          <p:cNvSpPr/>
          <p:nvPr/>
        </p:nvSpPr>
        <p:spPr bwMode="auto">
          <a:xfrm rot="5400000">
            <a:off x="4785634" y="2244773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951549" y="3131160"/>
            <a:ext cx="3683344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TIM2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NVIC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설정에서 </a:t>
            </a:r>
            <a:b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TIM2 break interrupt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</a:t>
            </a: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8E97096A-C111-4205-BD74-D10009CD7163}"/>
              </a:ext>
            </a:extLst>
          </p:cNvPr>
          <p:cNvSpPr/>
          <p:nvPr/>
        </p:nvSpPr>
        <p:spPr bwMode="auto">
          <a:xfrm>
            <a:off x="5148064" y="3131160"/>
            <a:ext cx="3747076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TIM2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 </a:t>
            </a: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PeriodElapsed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Callback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작성</a:t>
            </a: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6CE976A6-34AE-4C66-AEF4-EBA9A9689C51}"/>
              </a:ext>
            </a:extLst>
          </p:cNvPr>
          <p:cNvSpPr/>
          <p:nvPr/>
        </p:nvSpPr>
        <p:spPr bwMode="auto">
          <a:xfrm rot="5400000">
            <a:off x="566330" y="4407144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59632B1C-2E3B-4812-A49E-4C0F7B139A83}"/>
              </a:ext>
            </a:extLst>
          </p:cNvPr>
          <p:cNvSpPr/>
          <p:nvPr/>
        </p:nvSpPr>
        <p:spPr bwMode="auto">
          <a:xfrm rot="5400000">
            <a:off x="4785634" y="3327766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3B5C15B9-FBA3-4E18-B950-19E2671DC181}"/>
              </a:ext>
            </a:extLst>
          </p:cNvPr>
          <p:cNvSpPr/>
          <p:nvPr/>
        </p:nvSpPr>
        <p:spPr bwMode="auto">
          <a:xfrm>
            <a:off x="951547" y="4125773"/>
            <a:ext cx="3683346" cy="787880"/>
          </a:xfrm>
          <a:prstGeom prst="flowChartDocumen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10ms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timer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초 </a:t>
            </a:r>
            <a:b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단위의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counter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UART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출력하기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6CE976A6-34AE-4C66-AEF4-EBA9A9689C51}"/>
              </a:ext>
            </a:extLst>
          </p:cNvPr>
          <p:cNvSpPr/>
          <p:nvPr/>
        </p:nvSpPr>
        <p:spPr bwMode="auto">
          <a:xfrm rot="5400000">
            <a:off x="566330" y="3412530"/>
            <a:ext cx="211689" cy="225139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endParaRPr lang="ko-KR" altLang="en-US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62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5EC84B-5FD5-4CA7-B98A-221562C597C1}"/>
              </a:ext>
            </a:extLst>
          </p:cNvPr>
          <p:cNvSpPr txBox="1"/>
          <p:nvPr/>
        </p:nvSpPr>
        <p:spPr bwMode="auto">
          <a:xfrm>
            <a:off x="222908" y="60382"/>
            <a:ext cx="189827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알람시계 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B3480-4DC3-4361-9466-EB95F327A6B3}"/>
              </a:ext>
            </a:extLst>
          </p:cNvPr>
          <p:cNvSpPr txBox="1"/>
          <p:nvPr/>
        </p:nvSpPr>
        <p:spPr bwMode="auto">
          <a:xfrm>
            <a:off x="547018" y="638846"/>
            <a:ext cx="4006273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소스코드 관리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12020FA8-FABD-48A2-9D1B-21DCE9D4B6E1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B15CA3-62F0-45BB-93FE-8EDB29E495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D31C2C4-613F-47D5-9F98-F30A8108DC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9A96E182-5E78-4FF2-8898-2A629213104F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타이머 관련 코드를 분리하여 </a:t>
            </a:r>
            <a:r>
              <a:rPr lang="en-US" altLang="ko-KR" sz="1800" spc="0" dirty="0" err="1">
                <a:solidFill>
                  <a:schemeClr val="tx1"/>
                </a:solidFill>
              </a:rPr>
              <a:t>Src</a:t>
            </a:r>
            <a:r>
              <a:rPr lang="en-US" altLang="ko-KR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>
                <a:solidFill>
                  <a:schemeClr val="tx1"/>
                </a:solidFill>
              </a:rPr>
              <a:t>폴더 아래에 </a:t>
            </a:r>
            <a:r>
              <a:rPr lang="en-US" altLang="ko-KR" sz="1800" spc="0" dirty="0" err="1">
                <a:solidFill>
                  <a:schemeClr val="tx1"/>
                </a:solidFill>
              </a:rPr>
              <a:t>timer.c</a:t>
            </a:r>
            <a:r>
              <a:rPr lang="ko-KR" altLang="en-US" sz="1800" spc="0" dirty="0">
                <a:solidFill>
                  <a:schemeClr val="tx1"/>
                </a:solidFill>
              </a:rPr>
              <a:t>로 </a:t>
            </a:r>
            <a:r>
              <a:rPr lang="ko-KR" altLang="en-US" sz="1800" spc="0" dirty="0" err="1">
                <a:solidFill>
                  <a:schemeClr val="tx1"/>
                </a:solidFill>
              </a:rPr>
              <a:t>관리하시오</a:t>
            </a:r>
            <a:r>
              <a:rPr lang="en-US" altLang="ko-KR" sz="1800" spc="0">
                <a:solidFill>
                  <a:schemeClr val="tx1"/>
                </a:solidFill>
              </a:rPr>
              <a:t>.</a:t>
            </a:r>
            <a:endParaRPr lang="en-US" altLang="ko-KR" sz="1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81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63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C946B-44FE-4B29-9E70-C30A728AF14C}"/>
              </a:ext>
            </a:extLst>
          </p:cNvPr>
          <p:cNvSpPr txBox="1"/>
          <p:nvPr/>
        </p:nvSpPr>
        <p:spPr bwMode="auto">
          <a:xfrm>
            <a:off x="222908" y="60382"/>
            <a:ext cx="39308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실제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는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어떻게 생겼을까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71882-50E4-42DA-A73D-D8F1D05BC67C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ARM SoC(System On Chip)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B4E14852-193A-47D9-B9B7-8DDEC0060E7F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웨이퍼 한 장에 똑같은 여러 개의 </a:t>
            </a:r>
            <a:r>
              <a:rPr lang="en-US" altLang="ko-KR" sz="2000" spc="0" dirty="0">
                <a:solidFill>
                  <a:schemeClr val="tx1"/>
                </a:solidFill>
              </a:rPr>
              <a:t>IC</a:t>
            </a:r>
            <a:r>
              <a:rPr lang="ko-KR" altLang="en-US" sz="2000" spc="0" dirty="0">
                <a:solidFill>
                  <a:schemeClr val="tx1"/>
                </a:solidFill>
              </a:rPr>
              <a:t>칩이 생산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91A114-7D25-4C92-9601-597ED73112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E4856F9-4F75-4323-9783-306FC27332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4466C6-1D40-440F-BF0F-6F60D5D46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34" y="1389744"/>
            <a:ext cx="2736966" cy="263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65AB6D3-E326-44F2-BD60-CCBE648EE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448170"/>
            <a:ext cx="2665288" cy="302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B0F3C5F3-35F9-4CA5-BA95-199F0FDB0677}"/>
              </a:ext>
            </a:extLst>
          </p:cNvPr>
          <p:cNvSpPr txBox="1">
            <a:spLocks/>
          </p:cNvSpPr>
          <p:nvPr/>
        </p:nvSpPr>
        <p:spPr>
          <a:xfrm>
            <a:off x="493393" y="4637867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http://recipes.egloos.com/4990377</a:t>
            </a:r>
          </a:p>
        </p:txBody>
      </p:sp>
      <p:pic>
        <p:nvPicPr>
          <p:cNvPr id="1034" name="Picture 10" descr="2분기 실리콘 웨이퍼 출하량 전년비 5.6% 하락 - KIPOST(키포스트)">
            <a:extLst>
              <a:ext uri="{FF2B5EF4-FFF2-40B4-BE49-F238E27FC236}">
                <a16:creationId xmlns:a16="http://schemas.microsoft.com/office/drawing/2014/main" id="{2F0A91E8-BB23-4AC4-9C87-08605D8A9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12" y="2012835"/>
            <a:ext cx="3072239" cy="20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5B07455-F438-4313-BC07-280B7CBD0D1A}"/>
              </a:ext>
            </a:extLst>
          </p:cNvPr>
          <p:cNvCxnSpPr/>
          <p:nvPr/>
        </p:nvCxnSpPr>
        <p:spPr>
          <a:xfrm flipV="1">
            <a:off x="2699792" y="2139702"/>
            <a:ext cx="864096" cy="822836"/>
          </a:xfrm>
          <a:prstGeom prst="straightConnector1">
            <a:avLst/>
          </a:prstGeom>
          <a:ln w="317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6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40D5F9-C80D-4174-B147-7ABAC2764648}"/>
              </a:ext>
            </a:extLst>
          </p:cNvPr>
          <p:cNvSpPr txBox="1"/>
          <p:nvPr/>
        </p:nvSpPr>
        <p:spPr bwMode="auto">
          <a:xfrm>
            <a:off x="222908" y="60382"/>
            <a:ext cx="245387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ARM Core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와 버스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2F459-587E-4FA9-BF9F-B229BDE673AD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ARM core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와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IP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들은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AMBA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라는 버스로 통신</a:t>
            </a:r>
            <a:endParaRPr lang="en-US" altLang="ko-KR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94C2FF5D-9451-495A-8F3D-002CBC20146F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AMBA - SoC</a:t>
            </a:r>
            <a:r>
              <a:rPr lang="ko-KR" altLang="en-US" sz="2000" spc="0" dirty="0">
                <a:solidFill>
                  <a:schemeClr val="tx1"/>
                </a:solidFill>
              </a:rPr>
              <a:t>안에서 </a:t>
            </a:r>
            <a:r>
              <a:rPr lang="en-US" altLang="ko-KR" sz="2000" spc="0" dirty="0">
                <a:solidFill>
                  <a:schemeClr val="tx1"/>
                </a:solidFill>
              </a:rPr>
              <a:t>IP</a:t>
            </a:r>
            <a:r>
              <a:rPr lang="ko-KR" altLang="en-US" sz="2000" spc="0" dirty="0" err="1">
                <a:solidFill>
                  <a:schemeClr val="tx1"/>
                </a:solidFill>
              </a:rPr>
              <a:t>끼리의</a:t>
            </a:r>
            <a:r>
              <a:rPr lang="ko-KR" altLang="en-US" sz="2000" spc="0" dirty="0">
                <a:solidFill>
                  <a:schemeClr val="tx1"/>
                </a:solidFill>
              </a:rPr>
              <a:t> </a:t>
            </a:r>
            <a:r>
              <a:rPr lang="en-US" altLang="ko-KR" sz="2000" spc="0" dirty="0">
                <a:solidFill>
                  <a:schemeClr val="tx1"/>
                </a:solidFill>
              </a:rPr>
              <a:t>Bus </a:t>
            </a:r>
            <a:r>
              <a:rPr lang="ko-KR" altLang="en-US" sz="2000" spc="0" dirty="0">
                <a:solidFill>
                  <a:schemeClr val="tx1"/>
                </a:solidFill>
              </a:rPr>
              <a:t>규격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672CE-56E7-43C1-9674-5B3B92BB5D1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F1793C-9E34-4F4D-A289-6294FBF2D2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35C2017-8FB5-4B01-9790-08A6F3CB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59624"/>
            <a:ext cx="427933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24F467-4E5B-47C5-B556-96E90B919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22" y="1779662"/>
            <a:ext cx="46672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DB4DDB6F-3DD2-4BB6-8425-4449180118BE}"/>
              </a:ext>
            </a:extLst>
          </p:cNvPr>
          <p:cNvSpPr txBox="1">
            <a:spLocks/>
          </p:cNvSpPr>
          <p:nvPr/>
        </p:nvSpPr>
        <p:spPr>
          <a:xfrm>
            <a:off x="683568" y="4291557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ARM</a:t>
            </a:r>
            <a:r>
              <a:rPr lang="ko-KR" altLang="en-US" sz="1800" spc="0" dirty="0">
                <a:solidFill>
                  <a:schemeClr val="tx1"/>
                </a:solidFill>
              </a:rPr>
              <a:t>사가 만든 </a:t>
            </a:r>
            <a:r>
              <a:rPr lang="en-US" altLang="ko-KR" sz="1800" spc="0" dirty="0">
                <a:solidFill>
                  <a:schemeClr val="tx1"/>
                </a:solidFill>
              </a:rPr>
              <a:t>AMBA</a:t>
            </a:r>
            <a:r>
              <a:rPr lang="ko-KR" altLang="en-US" sz="1800" spc="0" dirty="0">
                <a:solidFill>
                  <a:schemeClr val="tx1"/>
                </a:solidFill>
              </a:rPr>
              <a:t>버스는 크게 </a:t>
            </a:r>
            <a:r>
              <a:rPr lang="en-US" altLang="ko-KR" sz="1800" spc="0" dirty="0">
                <a:solidFill>
                  <a:schemeClr val="tx1"/>
                </a:solidFill>
              </a:rPr>
              <a:t>AHB</a:t>
            </a:r>
            <a:r>
              <a:rPr lang="ko-KR" altLang="en-US" sz="1800" spc="0" dirty="0">
                <a:solidFill>
                  <a:schemeClr val="tx1"/>
                </a:solidFill>
              </a:rPr>
              <a:t>버스와 </a:t>
            </a:r>
            <a:r>
              <a:rPr lang="en-US" altLang="ko-KR" sz="1800" spc="0" dirty="0">
                <a:solidFill>
                  <a:schemeClr val="tx1"/>
                </a:solidFill>
              </a:rPr>
              <a:t>APB</a:t>
            </a:r>
            <a:r>
              <a:rPr lang="ko-KR" altLang="en-US" sz="1800" spc="0" dirty="0">
                <a:solidFill>
                  <a:schemeClr val="tx1"/>
                </a:solidFill>
              </a:rPr>
              <a:t>버스가 있음</a:t>
            </a:r>
            <a:endParaRPr lang="en-US" altLang="ko-KR" sz="1800" spc="0" dirty="0">
              <a:solidFill>
                <a:schemeClr val="tx1"/>
              </a:solidFill>
            </a:endParaRP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71FDDAB3-4691-4821-AEB2-FA07877799F0}"/>
              </a:ext>
            </a:extLst>
          </p:cNvPr>
          <p:cNvSpPr txBox="1">
            <a:spLocks/>
          </p:cNvSpPr>
          <p:nvPr/>
        </p:nvSpPr>
        <p:spPr>
          <a:xfrm>
            <a:off x="645793" y="4790267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http://recipes.egloos.com/4990377</a:t>
            </a:r>
          </a:p>
        </p:txBody>
      </p:sp>
    </p:spTree>
    <p:extLst>
      <p:ext uri="{BB962C8B-B14F-4D97-AF65-F5344CB8AC3E}">
        <p14:creationId xmlns:p14="http://schemas.microsoft.com/office/powerpoint/2010/main" val="80832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928B45-F57F-4600-856F-8234C252905C}"/>
              </a:ext>
            </a:extLst>
          </p:cNvPr>
          <p:cNvSpPr txBox="1"/>
          <p:nvPr/>
        </p:nvSpPr>
        <p:spPr bwMode="auto">
          <a:xfrm>
            <a:off x="222908" y="60382"/>
            <a:ext cx="361509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CPU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지도 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memory map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4FE98-ABDC-4C47-A670-0A7C21F14342}"/>
              </a:ext>
            </a:extLst>
          </p:cNvPr>
          <p:cNvSpPr txBox="1"/>
          <p:nvPr/>
        </p:nvSpPr>
        <p:spPr bwMode="auto">
          <a:xfrm>
            <a:off x="547018" y="638846"/>
            <a:ext cx="676128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CPU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내부의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Register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들은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memory map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주소로 접근</a:t>
            </a:r>
            <a:endParaRPr lang="en-US" altLang="ko-KR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1E70FA3B-25FB-44AC-8DDD-55FA691D81EA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memory map</a:t>
            </a:r>
            <a:endParaRPr lang="ko-KR" altLang="en-US" sz="2000" spc="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86C92F-7C53-49C3-86CE-08796276F0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948C65-EACD-4EAE-9249-F7D9ED3E61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49533A-6EB8-49A7-86F1-A6CC9E2CC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543810"/>
            <a:ext cx="2692631" cy="3363838"/>
          </a:xfrm>
          <a:prstGeom prst="rect">
            <a:avLst/>
          </a:prstGeom>
        </p:spPr>
      </p:pic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9A85C07E-A274-4FA8-AC40-35EC98A6FDFD}"/>
              </a:ext>
            </a:extLst>
          </p:cNvPr>
          <p:cNvSpPr txBox="1">
            <a:spLocks/>
          </p:cNvSpPr>
          <p:nvPr/>
        </p:nvSpPr>
        <p:spPr>
          <a:xfrm>
            <a:off x="3995936" y="1635646"/>
            <a:ext cx="496835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Memory map</a:t>
            </a:r>
            <a:r>
              <a:rPr lang="ko-KR" altLang="en-US" sz="1800" spc="0" dirty="0">
                <a:solidFill>
                  <a:schemeClr val="tx1"/>
                </a:solidFill>
              </a:rPr>
              <a:t>은 </a:t>
            </a:r>
            <a:r>
              <a:rPr lang="en-US" altLang="ko-KR" sz="1800" spc="0" dirty="0">
                <a:solidFill>
                  <a:schemeClr val="tx1"/>
                </a:solidFill>
              </a:rPr>
              <a:t>ARM core</a:t>
            </a:r>
            <a:r>
              <a:rPr lang="ko-KR" altLang="en-US" sz="1800" spc="0" dirty="0">
                <a:solidFill>
                  <a:schemeClr val="tx1"/>
                </a:solidFill>
              </a:rPr>
              <a:t>와 </a:t>
            </a:r>
            <a:r>
              <a:rPr lang="en-US" altLang="ko-KR" sz="1800" spc="0" dirty="0">
                <a:solidFill>
                  <a:schemeClr val="tx1"/>
                </a:solidFill>
              </a:rPr>
              <a:t>IP</a:t>
            </a:r>
            <a:r>
              <a:rPr lang="ko-KR" altLang="en-US" sz="1800" spc="0" dirty="0">
                <a:solidFill>
                  <a:schemeClr val="tx1"/>
                </a:solidFill>
              </a:rPr>
              <a:t>들을 </a:t>
            </a:r>
            <a:r>
              <a:rPr lang="en-US" altLang="ko-KR" sz="1800" spc="0" dirty="0">
                <a:solidFill>
                  <a:schemeClr val="tx1"/>
                </a:solidFill>
              </a:rPr>
              <a:t>AMBA</a:t>
            </a:r>
            <a:r>
              <a:rPr lang="ko-KR" altLang="en-US" sz="1800" spc="0" dirty="0">
                <a:solidFill>
                  <a:schemeClr val="tx1"/>
                </a:solidFill>
              </a:rPr>
              <a:t>버스로 연결할 때 정한 주소 모음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STM32F429 datasheet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en-US" altLang="ko-KR" sz="1800" spc="0" dirty="0">
                <a:solidFill>
                  <a:schemeClr val="tx1"/>
                </a:solidFill>
              </a:rPr>
              <a:t>P.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en-US" altLang="ko-KR" sz="1800" spc="0" dirty="0">
                <a:solidFill>
                  <a:schemeClr val="tx1"/>
                </a:solidFill>
              </a:rPr>
              <a:t>86</a:t>
            </a:r>
          </a:p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APB1 : 0x4000 0000 ~ 0x4000 7FFF</a:t>
            </a:r>
          </a:p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APB2 : 0x4001 0000 ~ 0x40016BFF</a:t>
            </a:r>
          </a:p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AHB1 : 0x4002 0000 ~ 0x4007 FFFF</a:t>
            </a:r>
          </a:p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AHB2 : 0x5000 0000 ~ 0x5006 0BFF</a:t>
            </a:r>
          </a:p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AHB3 : 0x6000 0000 ~ 0xDFFF FFFF</a:t>
            </a:r>
          </a:p>
        </p:txBody>
      </p:sp>
    </p:spTree>
    <p:extLst>
      <p:ext uri="{BB962C8B-B14F-4D97-AF65-F5344CB8AC3E}">
        <p14:creationId xmlns:p14="http://schemas.microsoft.com/office/powerpoint/2010/main" val="92851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989FC-4AAB-4281-A2A1-7394365ED6B9}"/>
              </a:ext>
            </a:extLst>
          </p:cNvPr>
          <p:cNvSpPr txBox="1"/>
          <p:nvPr/>
        </p:nvSpPr>
        <p:spPr bwMode="auto">
          <a:xfrm>
            <a:off x="222908" y="60382"/>
            <a:ext cx="50081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Memory map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으로 레지스터 주소 찾기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AB724-9380-4D45-9588-3362C10CD027}"/>
              </a:ext>
            </a:extLst>
          </p:cNvPr>
          <p:cNvSpPr txBox="1"/>
          <p:nvPr/>
        </p:nvSpPr>
        <p:spPr bwMode="auto">
          <a:xfrm>
            <a:off x="547018" y="638846"/>
            <a:ext cx="6761286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GPIOB 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레지스터 주소 찾기</a:t>
            </a:r>
            <a:endParaRPr lang="en-US" altLang="ko-KR" sz="2200" b="1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49A80EBB-9A65-456C-8A4C-9BA96733B570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ko-KR" altLang="en-US" sz="2000" spc="0" dirty="0">
                <a:solidFill>
                  <a:schemeClr val="tx1"/>
                </a:solidFill>
              </a:rPr>
              <a:t>메모리 </a:t>
            </a:r>
            <a:r>
              <a:rPr lang="ko-KR" altLang="en-US" sz="2000" spc="0" dirty="0" err="1">
                <a:solidFill>
                  <a:schemeClr val="tx1"/>
                </a:solidFill>
              </a:rPr>
              <a:t>맵의</a:t>
            </a:r>
            <a:r>
              <a:rPr lang="ko-KR" altLang="en-US" sz="2000" spc="0" dirty="0">
                <a:solidFill>
                  <a:schemeClr val="tx1"/>
                </a:solidFill>
              </a:rPr>
              <a:t> 레지스터에 관련 버스 표기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0016FB-B73E-45AE-8D0B-3639758664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C61809-F563-49B3-AAF9-E7A7284A5E2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B6D69C-E9FB-46D7-BC0E-71AF8322A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524958"/>
            <a:ext cx="2845477" cy="3507854"/>
          </a:xfrm>
          <a:prstGeom prst="rect">
            <a:avLst/>
          </a:prstGeom>
        </p:spPr>
      </p:pic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1DD57B37-1773-4593-B2E4-8DF91AA39833}"/>
              </a:ext>
            </a:extLst>
          </p:cNvPr>
          <p:cNvSpPr txBox="1">
            <a:spLocks/>
          </p:cNvSpPr>
          <p:nvPr/>
        </p:nvSpPr>
        <p:spPr>
          <a:xfrm>
            <a:off x="3995936" y="1635646"/>
            <a:ext cx="496835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STM32F429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en-US" altLang="ko-KR" sz="1800" spc="0" dirty="0">
                <a:solidFill>
                  <a:schemeClr val="tx1"/>
                </a:solidFill>
              </a:rPr>
              <a:t>Reference Manual P.65</a:t>
            </a: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9A5B0484-09E2-4B23-A573-B5EA6D49AFDE}"/>
              </a:ext>
            </a:extLst>
          </p:cNvPr>
          <p:cNvSpPr txBox="1">
            <a:spLocks/>
          </p:cNvSpPr>
          <p:nvPr/>
        </p:nvSpPr>
        <p:spPr>
          <a:xfrm>
            <a:off x="3995936" y="2146141"/>
            <a:ext cx="496835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GPIOB </a:t>
            </a:r>
            <a:r>
              <a:rPr lang="ko-KR" altLang="en-US" sz="1800" spc="0" dirty="0">
                <a:solidFill>
                  <a:schemeClr val="tx1"/>
                </a:solidFill>
              </a:rPr>
              <a:t>레지스터는 </a:t>
            </a:r>
            <a:r>
              <a:rPr lang="en-US" altLang="ko-KR" sz="1800" spc="0" dirty="0">
                <a:solidFill>
                  <a:schemeClr val="tx1"/>
                </a:solidFill>
              </a:rPr>
              <a:t>0x40020400~0x400207FF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EF3088D-FDBC-4EB2-A1C4-B6D6318DD4FC}"/>
              </a:ext>
            </a:extLst>
          </p:cNvPr>
          <p:cNvSpPr/>
          <p:nvPr/>
        </p:nvSpPr>
        <p:spPr bwMode="auto">
          <a:xfrm>
            <a:off x="755576" y="4299942"/>
            <a:ext cx="1440160" cy="288032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08C39A54-D863-49DD-B859-8FD3B4158315}"/>
              </a:ext>
            </a:extLst>
          </p:cNvPr>
          <p:cNvSpPr txBox="1">
            <a:spLocks/>
          </p:cNvSpPr>
          <p:nvPr/>
        </p:nvSpPr>
        <p:spPr>
          <a:xfrm>
            <a:off x="4067944" y="3075806"/>
            <a:ext cx="4968354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TIM2</a:t>
            </a:r>
            <a:r>
              <a:rPr lang="ko-KR" altLang="en-US" sz="1800" spc="0" dirty="0">
                <a:solidFill>
                  <a:schemeClr val="tx1"/>
                </a:solidFill>
              </a:rPr>
              <a:t>는 관련 레지스터가 </a:t>
            </a:r>
            <a:r>
              <a:rPr lang="en-US" altLang="ko-KR" sz="1800" spc="0" dirty="0">
                <a:solidFill>
                  <a:schemeClr val="tx1"/>
                </a:solidFill>
              </a:rPr>
              <a:t>0x40000000~0x400003FF </a:t>
            </a:r>
            <a:r>
              <a:rPr lang="ko-KR" altLang="en-US" sz="1800" spc="0" dirty="0">
                <a:solidFill>
                  <a:schemeClr val="tx1"/>
                </a:solidFill>
              </a:rPr>
              <a:t>이고 해당 버스는 </a:t>
            </a:r>
            <a:r>
              <a:rPr lang="en-US" altLang="ko-KR" sz="1800" spc="0" dirty="0">
                <a:solidFill>
                  <a:schemeClr val="tx1"/>
                </a:solidFill>
              </a:rPr>
              <a:t>APB1</a:t>
            </a:r>
          </a:p>
        </p:txBody>
      </p:sp>
    </p:spTree>
    <p:extLst>
      <p:ext uri="{BB962C8B-B14F-4D97-AF65-F5344CB8AC3E}">
        <p14:creationId xmlns:p14="http://schemas.microsoft.com/office/powerpoint/2010/main" val="329864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clock </a:t>
            </a:r>
            <a:r>
              <a:rPr lang="ko-KR" altLang="en-US" sz="2000" spc="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24B709C6-0F54-4A42-9A49-26A41D9AD5EF}"/>
              </a:ext>
            </a:extLst>
          </p:cNvPr>
          <p:cNvSpPr/>
          <p:nvPr/>
        </p:nvSpPr>
        <p:spPr bwMode="auto">
          <a:xfrm rot="5400000">
            <a:off x="4221239" y="-1237444"/>
            <a:ext cx="991799" cy="8354781"/>
          </a:xfrm>
          <a:prstGeom prst="bracketPai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E48E1C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lIns="468000" rtlCol="0" anchor="t"/>
          <a:lstStyle/>
          <a:p>
            <a:pPr marL="69850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</a:pP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180MHz</a:t>
            </a:r>
            <a:r>
              <a:rPr lang="ko-KR" altLang="en-US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속도로 동작할 수 있는 </a:t>
            </a:r>
            <a:r>
              <a:rPr lang="en-US" altLang="ko-KR" sz="18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CPU</a:t>
            </a:r>
          </a:p>
        </p:txBody>
      </p:sp>
      <p:sp>
        <p:nvSpPr>
          <p:cNvPr id="15" name="순서도: 문서 14">
            <a:extLst>
              <a:ext uri="{FF2B5EF4-FFF2-40B4-BE49-F238E27FC236}">
                <a16:creationId xmlns:a16="http://schemas.microsoft.com/office/drawing/2014/main" id="{083B0778-5AC4-4A00-9ABC-5DEE9F925170}"/>
              </a:ext>
            </a:extLst>
          </p:cNvPr>
          <p:cNvSpPr/>
          <p:nvPr/>
        </p:nvSpPr>
        <p:spPr bwMode="auto">
          <a:xfrm>
            <a:off x="3125988" y="2067812"/>
            <a:ext cx="3182302" cy="787880"/>
          </a:xfrm>
          <a:prstGeom prst="flowChartDocument">
            <a:avLst/>
          </a:prstGeom>
          <a:solidFill>
            <a:srgbClr val="E48E1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STM32F429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640361" y="3606774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동작 속도가 빠르면 전력소모가 많음</a:t>
            </a:r>
          </a:p>
          <a:p>
            <a:pPr marL="273050" indent="-273050" algn="l">
              <a:spcBef>
                <a:spcPts val="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ko-KR" altLang="en-US" sz="1800" spc="0" dirty="0">
                <a:solidFill>
                  <a:schemeClr val="tx1"/>
                </a:solidFill>
              </a:rPr>
              <a:t>전력소모를 최소화해야 하는 응용분야에서는 최대 속도로 동작시킬 필요 없음</a:t>
            </a:r>
            <a:endParaRPr lang="en-US" altLang="ko-KR" sz="1800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4027C7-462F-4068-9103-C5B7E9CE2C88}"/>
              </a:ext>
            </a:extLst>
          </p:cNvPr>
          <p:cNvSpPr/>
          <p:nvPr/>
        </p:nvSpPr>
        <p:spPr bwMode="auto">
          <a:xfrm>
            <a:off x="8133345" y="2715766"/>
            <a:ext cx="432048" cy="277409"/>
          </a:xfrm>
          <a:prstGeom prst="rect">
            <a:avLst/>
          </a:prstGeom>
          <a:solidFill>
            <a:srgbClr val="FFDF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4027C7-462F-4068-9103-C5B7E9CE2C88}"/>
              </a:ext>
            </a:extLst>
          </p:cNvPr>
          <p:cNvSpPr/>
          <p:nvPr/>
        </p:nvSpPr>
        <p:spPr bwMode="auto">
          <a:xfrm>
            <a:off x="763814" y="2973979"/>
            <a:ext cx="369633" cy="277409"/>
          </a:xfrm>
          <a:prstGeom prst="rect">
            <a:avLst/>
          </a:prstGeom>
          <a:solidFill>
            <a:srgbClr val="FFDF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4027C7-462F-4068-9103-C5B7E9CE2C88}"/>
              </a:ext>
            </a:extLst>
          </p:cNvPr>
          <p:cNvSpPr/>
          <p:nvPr/>
        </p:nvSpPr>
        <p:spPr bwMode="auto">
          <a:xfrm>
            <a:off x="4425498" y="2258963"/>
            <a:ext cx="1370638" cy="277409"/>
          </a:xfrm>
          <a:prstGeom prst="rect">
            <a:avLst/>
          </a:prstGeom>
          <a:solidFill>
            <a:srgbClr val="FFDF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4027C7-462F-4068-9103-C5B7E9CE2C88}"/>
              </a:ext>
            </a:extLst>
          </p:cNvPr>
          <p:cNvSpPr/>
          <p:nvPr/>
        </p:nvSpPr>
        <p:spPr bwMode="auto">
          <a:xfrm>
            <a:off x="3065063" y="2258963"/>
            <a:ext cx="1083127" cy="277409"/>
          </a:xfrm>
          <a:prstGeom prst="rect">
            <a:avLst/>
          </a:prstGeom>
          <a:solidFill>
            <a:srgbClr val="FFDFEC"/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B0057-7906-47A7-AA02-57FABE077208}"/>
              </a:ext>
            </a:extLst>
          </p:cNvPr>
          <p:cNvSpPr txBox="1"/>
          <p:nvPr/>
        </p:nvSpPr>
        <p:spPr bwMode="auto">
          <a:xfrm>
            <a:off x="222908" y="60382"/>
            <a:ext cx="38523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의 타이머 구조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F08F2-34B5-45F7-8887-26A3EAAAAA83}"/>
              </a:ext>
            </a:extLst>
          </p:cNvPr>
          <p:cNvSpPr txBox="1"/>
          <p:nvPr/>
        </p:nvSpPr>
        <p:spPr bwMode="auto">
          <a:xfrm>
            <a:off x="547018" y="638846"/>
            <a:ext cx="5129882" cy="323732"/>
          </a:xfrm>
          <a:prstGeom prst="rect">
            <a:avLst/>
          </a:prstGeom>
          <a:noFill/>
          <a:ln>
            <a:noFill/>
          </a:ln>
        </p:spPr>
        <p:txBody>
          <a:bodyPr wrap="square" lIns="108000" tIns="0" rIns="0" bIns="0" rtlCol="0" anchor="ctr">
            <a:noAutofit/>
          </a:bodyPr>
          <a:lstStyle/>
          <a:p>
            <a:pPr algn="l"/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STM32F429</a:t>
            </a:r>
            <a:r>
              <a:rPr lang="ko-KR" altLang="en-US" sz="2200" b="1" dirty="0">
                <a:latin typeface="나눔바른고딕" pitchFamily="50" charset="-127"/>
                <a:ea typeface="나눔바른고딕" pitchFamily="50" charset="-127"/>
              </a:rPr>
              <a:t>의 </a:t>
            </a:r>
            <a:r>
              <a:rPr lang="en-US" altLang="ko-KR" sz="2200" b="1" dirty="0">
                <a:latin typeface="나눔바른고딕" pitchFamily="50" charset="-127"/>
                <a:ea typeface="나눔바른고딕" pitchFamily="50" charset="-127"/>
              </a:rPr>
              <a:t>clock</a:t>
            </a:r>
          </a:p>
        </p:txBody>
      </p:sp>
      <p:sp>
        <p:nvSpPr>
          <p:cNvPr id="43" name="육각형 42">
            <a:extLst>
              <a:ext uri="{FF2B5EF4-FFF2-40B4-BE49-F238E27FC236}">
                <a16:creationId xmlns:a16="http://schemas.microsoft.com/office/drawing/2014/main" id="{A5CAA032-CDFD-4091-9C42-0BC90EBC47D4}"/>
              </a:ext>
            </a:extLst>
          </p:cNvPr>
          <p:cNvSpPr/>
          <p:nvPr/>
        </p:nvSpPr>
        <p:spPr bwMode="auto">
          <a:xfrm>
            <a:off x="817991" y="1188452"/>
            <a:ext cx="97277" cy="83859"/>
          </a:xfrm>
          <a:prstGeom prst="hexagon">
            <a:avLst/>
          </a:prstGeom>
          <a:solidFill>
            <a:srgbClr val="FFFFFF">
              <a:alpha val="50196"/>
            </a:srgbClr>
          </a:solidFill>
          <a:ln w="28575">
            <a:noFill/>
            <a:headEnd type="none" w="med" len="med"/>
            <a:tailEnd type="triangl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l"/>
            <a:endParaRPr lang="ko-KR" altLang="en-US" dirty="0">
              <a:solidFill>
                <a:sysClr val="windowText" lastClr="000000"/>
              </a:solidFill>
              <a:ea typeface="나눔고딕" panose="020D0604000000000000" pitchFamily="50" charset="-127"/>
            </a:endParaRPr>
          </a:p>
        </p:txBody>
      </p:sp>
      <p:sp>
        <p:nvSpPr>
          <p:cNvPr id="44" name="텍스트 개체 틀 7">
            <a:extLst>
              <a:ext uri="{FF2B5EF4-FFF2-40B4-BE49-F238E27FC236}">
                <a16:creationId xmlns:a16="http://schemas.microsoft.com/office/drawing/2014/main" id="{B281FD7A-0BE7-4884-A9A3-8BD7EF281D42}"/>
              </a:ext>
            </a:extLst>
          </p:cNvPr>
          <p:cNvSpPr txBox="1">
            <a:spLocks/>
          </p:cNvSpPr>
          <p:nvPr/>
        </p:nvSpPr>
        <p:spPr>
          <a:xfrm>
            <a:off x="592510" y="1102960"/>
            <a:ext cx="6172670" cy="30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000" tIns="0" rIns="0" bIns="0" anchor="ctr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>
              <a:buClr>
                <a:prstClr val="black">
                  <a:lumMod val="75000"/>
                  <a:lumOff val="25000"/>
                </a:prstClr>
              </a:buClr>
            </a:pPr>
            <a:r>
              <a:rPr lang="en-US" altLang="ko-KR" sz="2000" spc="0" dirty="0">
                <a:solidFill>
                  <a:schemeClr val="tx1"/>
                </a:solidFill>
              </a:rPr>
              <a:t>STM32F429</a:t>
            </a:r>
            <a:r>
              <a:rPr lang="ko-KR" altLang="en-US" sz="2000" spc="0" dirty="0">
                <a:solidFill>
                  <a:schemeClr val="tx1"/>
                </a:solidFill>
              </a:rPr>
              <a:t>의 </a:t>
            </a:r>
            <a:r>
              <a:rPr lang="en-US" altLang="ko-KR" sz="2000" spc="0" dirty="0">
                <a:solidFill>
                  <a:schemeClr val="tx1"/>
                </a:solidFill>
              </a:rPr>
              <a:t>clock </a:t>
            </a:r>
            <a:r>
              <a:rPr lang="ko-KR" altLang="en-US" sz="2000" spc="0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4DFCEE25-2DAB-4AD7-A9C4-C97924DA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932" y="633869"/>
            <a:ext cx="333686" cy="33368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090A74E8-B85D-4F6A-9F9E-131AC2B0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393" y="1145194"/>
            <a:ext cx="216000" cy="216000"/>
          </a:xfrm>
          <a:prstGeom prst="rect">
            <a:avLst/>
          </a:prstGeom>
        </p:spPr>
      </p:pic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C69366B2-D8F3-4FDE-ABB2-26BF44BA447E}"/>
              </a:ext>
            </a:extLst>
          </p:cNvPr>
          <p:cNvSpPr txBox="1">
            <a:spLocks/>
          </p:cNvSpPr>
          <p:nvPr/>
        </p:nvSpPr>
        <p:spPr>
          <a:xfrm>
            <a:off x="539750" y="1555750"/>
            <a:ext cx="8280722" cy="27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>
            <a:noAutofit/>
          </a:bodyPr>
          <a:lstStyle>
            <a:defPPr>
              <a:defRPr lang="ko-KR"/>
            </a:defPPr>
            <a:lvl1pPr indent="0" defTabSz="914126" fontAlgn="base" latinLnBrk="0">
              <a:spcBef>
                <a:spcPts val="7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 spc="10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73050" indent="-273050" algn="l">
              <a:spcBef>
                <a:spcPts val="60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STM32F429</a:t>
            </a:r>
            <a:r>
              <a:rPr lang="ko-KR" altLang="en-US" sz="1800" spc="0" dirty="0">
                <a:solidFill>
                  <a:schemeClr val="tx1"/>
                </a:solidFill>
              </a:rPr>
              <a:t>는 외부에 </a:t>
            </a:r>
            <a:r>
              <a:rPr lang="en-US" altLang="ko-KR" sz="1800" spc="0" dirty="0">
                <a:solidFill>
                  <a:schemeClr val="tx1"/>
                </a:solidFill>
              </a:rPr>
              <a:t>clock(</a:t>
            </a:r>
            <a:r>
              <a:rPr lang="ko-KR" altLang="en-US" sz="1800" spc="0" dirty="0" err="1">
                <a:solidFill>
                  <a:schemeClr val="tx1"/>
                </a:solidFill>
              </a:rPr>
              <a:t>크리스탈이나</a:t>
            </a:r>
            <a:r>
              <a:rPr lang="ko-KR" altLang="en-US" sz="1800" spc="0" dirty="0">
                <a:solidFill>
                  <a:schemeClr val="tx1"/>
                </a:solidFill>
              </a:rPr>
              <a:t> </a:t>
            </a:r>
            <a:r>
              <a:rPr lang="ko-KR" altLang="en-US" sz="1800" spc="0" dirty="0" err="1">
                <a:solidFill>
                  <a:schemeClr val="tx1"/>
                </a:solidFill>
              </a:rPr>
              <a:t>오실레이터</a:t>
            </a:r>
            <a:r>
              <a:rPr lang="en-US" altLang="ko-KR" sz="1800" spc="0" dirty="0">
                <a:solidFill>
                  <a:schemeClr val="tx1"/>
                </a:solidFill>
              </a:rPr>
              <a:t>)</a:t>
            </a:r>
            <a:r>
              <a:rPr lang="ko-KR" altLang="en-US" sz="1800" spc="0" dirty="0">
                <a:solidFill>
                  <a:schemeClr val="tx1"/>
                </a:solidFill>
              </a:rPr>
              <a:t>을 장착하지 않아도 사용이 가능함</a:t>
            </a:r>
          </a:p>
          <a:p>
            <a:pPr marL="273050" indent="-273050" algn="l">
              <a:spcBef>
                <a:spcPts val="60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CPU </a:t>
            </a:r>
            <a:r>
              <a:rPr lang="ko-KR" altLang="en-US" sz="1800" spc="0" dirty="0">
                <a:solidFill>
                  <a:schemeClr val="tx1"/>
                </a:solidFill>
              </a:rPr>
              <a:t>내부에 </a:t>
            </a:r>
            <a:r>
              <a:rPr lang="en-US" altLang="ko-KR" sz="1800" spc="0" dirty="0">
                <a:solidFill>
                  <a:schemeClr val="tx1"/>
                </a:solidFill>
              </a:rPr>
              <a:t>16MHz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CPU clock</a:t>
            </a:r>
            <a:r>
              <a:rPr lang="ko-KR" altLang="en-US" sz="1800" spc="0" dirty="0">
                <a:solidFill>
                  <a:schemeClr val="tx1"/>
                </a:solidFill>
              </a:rPr>
              <a:t>과 </a:t>
            </a:r>
            <a:r>
              <a:rPr lang="en-US" altLang="ko-KR" sz="1800" spc="0" dirty="0">
                <a:solidFill>
                  <a:schemeClr val="tx1"/>
                </a:solidFill>
              </a:rPr>
              <a:t>32KHz</a:t>
            </a:r>
            <a:r>
              <a:rPr lang="ko-KR" altLang="en-US" sz="1800" spc="0" dirty="0">
                <a:solidFill>
                  <a:schemeClr val="tx1"/>
                </a:solidFill>
              </a:rPr>
              <a:t>의 </a:t>
            </a:r>
            <a:r>
              <a:rPr lang="en-US" altLang="ko-KR" sz="1800" spc="0" dirty="0">
                <a:solidFill>
                  <a:schemeClr val="tx1"/>
                </a:solidFill>
              </a:rPr>
              <a:t>RTC(Real Time Clock)</a:t>
            </a:r>
            <a:r>
              <a:rPr lang="ko-KR" altLang="en-US" sz="1800" spc="0" dirty="0">
                <a:solidFill>
                  <a:schemeClr val="tx1"/>
                </a:solidFill>
              </a:rPr>
              <a:t>가 있음</a:t>
            </a:r>
            <a:endParaRPr lang="en-US" altLang="ko-KR" sz="1800" spc="0" dirty="0">
              <a:solidFill>
                <a:schemeClr val="tx1"/>
              </a:solidFill>
            </a:endParaRPr>
          </a:p>
          <a:p>
            <a:pPr marL="273050" indent="-273050" algn="l">
              <a:spcBef>
                <a:spcPts val="600"/>
              </a:spcBef>
              <a:spcAft>
                <a:spcPts val="600"/>
              </a:spcAft>
              <a:buClr>
                <a:srgbClr val="536FFF"/>
              </a:buClr>
              <a:buFont typeface="나눔고딕" panose="020D0604000000000000" pitchFamily="50" charset="-127"/>
              <a:buChar char="⇢"/>
            </a:pPr>
            <a:r>
              <a:rPr lang="en-US" altLang="ko-KR" sz="1800" spc="0" dirty="0">
                <a:solidFill>
                  <a:schemeClr val="tx1"/>
                </a:solidFill>
              </a:rPr>
              <a:t>CPU clock</a:t>
            </a:r>
            <a:r>
              <a:rPr lang="ko-KR" altLang="en-US" sz="1800" spc="0" dirty="0">
                <a:solidFill>
                  <a:schemeClr val="tx1"/>
                </a:solidFill>
              </a:rPr>
              <a:t>은 </a:t>
            </a:r>
            <a:r>
              <a:rPr lang="en-US" altLang="ko-KR" sz="1800" spc="0" dirty="0">
                <a:solidFill>
                  <a:schemeClr val="tx1"/>
                </a:solidFill>
              </a:rPr>
              <a:t>HSE, HSI </a:t>
            </a:r>
            <a:r>
              <a:rPr lang="ko-KR" altLang="en-US" sz="1800" spc="0" dirty="0">
                <a:solidFill>
                  <a:schemeClr val="tx1"/>
                </a:solidFill>
              </a:rPr>
              <a:t>중 하나를 선택할 수 있고 </a:t>
            </a:r>
            <a:r>
              <a:rPr lang="ko-KR" altLang="en-US" sz="1800" spc="0" dirty="0" err="1">
                <a:solidFill>
                  <a:schemeClr val="tx1"/>
                </a:solidFill>
              </a:rPr>
              <a:t>초단위</a:t>
            </a:r>
            <a:r>
              <a:rPr lang="ko-KR" altLang="en-US" sz="1800" spc="0" dirty="0">
                <a:solidFill>
                  <a:schemeClr val="tx1"/>
                </a:solidFill>
              </a:rPr>
              <a:t> 시간을 재는 </a:t>
            </a:r>
            <a:r>
              <a:rPr lang="en-US" altLang="ko-KR" sz="1800" spc="0" dirty="0">
                <a:solidFill>
                  <a:schemeClr val="tx1"/>
                </a:solidFill>
              </a:rPr>
              <a:t>RTC</a:t>
            </a:r>
            <a:r>
              <a:rPr lang="ko-KR" altLang="en-US" sz="1800" spc="0" dirty="0">
                <a:solidFill>
                  <a:schemeClr val="tx1"/>
                </a:solidFill>
              </a:rPr>
              <a:t>는 </a:t>
            </a:r>
            <a:r>
              <a:rPr lang="en-US" altLang="ko-KR" sz="1800" spc="0" dirty="0">
                <a:solidFill>
                  <a:schemeClr val="tx1"/>
                </a:solidFill>
              </a:rPr>
              <a:t>LSE, LSI</a:t>
            </a:r>
            <a:r>
              <a:rPr lang="ko-KR" altLang="en-US" sz="1800" spc="0" dirty="0">
                <a:solidFill>
                  <a:schemeClr val="tx1"/>
                </a:solidFill>
              </a:rPr>
              <a:t>중 하나를 선택가능</a:t>
            </a:r>
          </a:p>
        </p:txBody>
      </p:sp>
    </p:spTree>
    <p:extLst>
      <p:ext uri="{BB962C8B-B14F-4D97-AF65-F5344CB8AC3E}">
        <p14:creationId xmlns:p14="http://schemas.microsoft.com/office/powerpoint/2010/main" val="92581618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  <a:headEnd type="none" w="med" len="me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48E1C"/>
        </a:solidFill>
        <a:ln w="28575">
          <a:noFill/>
          <a:headEnd type="none" w="med" len="med"/>
          <a:tailEnd type="triangle" w="med" len="med"/>
        </a:ln>
        <a:effectLst/>
      </a:spPr>
      <a:bodyPr rtlCol="0" anchor="ctr"/>
      <a:lstStyle>
        <a:defPPr marL="0" algn="l">
          <a:defRPr dirty="0" smtClean="0">
            <a:solidFill>
              <a:sysClr val="windowText" lastClr="000000"/>
            </a:solidFill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2700">
          <a:solidFill>
            <a:schemeClr val="tx1">
              <a:lumMod val="85000"/>
              <a:lumOff val="15000"/>
            </a:schemeClr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</a:spPr>
      <a:bodyPr wrap="square" rtlCol="0" anchor="t">
        <a:spAutoFit/>
      </a:bodyPr>
      <a:lstStyle>
        <a:defPPr algn="l">
          <a:defRPr sz="1800" b="1" dirty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67576</TotalTime>
  <Words>1307</Words>
  <Application>Microsoft Office PowerPoint</Application>
  <PresentationFormat>화면 슬라이드 쇼(16:9)</PresentationFormat>
  <Paragraphs>248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53" baseType="lpstr">
      <vt:lpstr>나눔고딕</vt:lpstr>
      <vt:lpstr>나눔고딕 Bold</vt:lpstr>
      <vt:lpstr>나눔고딕 ExtraBold</vt:lpstr>
      <vt:lpstr>나눔바른고딕</vt:lpstr>
      <vt:lpstr>나눔스퀘어 Bold</vt:lpstr>
      <vt:lpstr>나눔스퀘어 ExtraBold</vt:lpstr>
      <vt:lpstr>돋움</vt:lpstr>
      <vt:lpstr>맑은 고딕</vt:lpstr>
      <vt:lpstr>Arial</vt:lpstr>
      <vt:lpstr>Arial Black</vt:lpstr>
      <vt:lpstr>Calibri</vt:lpstr>
      <vt:lpstr>Cambria</vt:lpstr>
      <vt:lpstr>Wingdings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CELK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</dc:title>
  <dc:creator>CELK</dc:creator>
  <cp:lastModifiedBy>김남호</cp:lastModifiedBy>
  <cp:revision>5306</cp:revision>
  <cp:lastPrinted>2015-05-26T08:39:57Z</cp:lastPrinted>
  <dcterms:created xsi:type="dcterms:W3CDTF">2004-07-08T01:15:15Z</dcterms:created>
  <dcterms:modified xsi:type="dcterms:W3CDTF">2021-01-06T10:49:16Z</dcterms:modified>
</cp:coreProperties>
</file>