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47"/>
  </p:notesMasterIdLst>
  <p:handoutMasterIdLst>
    <p:handoutMasterId r:id="rId48"/>
  </p:handoutMasterIdLst>
  <p:sldIdLst>
    <p:sldId id="1635" r:id="rId3"/>
    <p:sldId id="1636" r:id="rId4"/>
    <p:sldId id="1326" r:id="rId5"/>
    <p:sldId id="1606" r:id="rId6"/>
    <p:sldId id="1566" r:id="rId7"/>
    <p:sldId id="1603" r:id="rId8"/>
    <p:sldId id="1561" r:id="rId9"/>
    <p:sldId id="1567" r:id="rId10"/>
    <p:sldId id="1568" r:id="rId11"/>
    <p:sldId id="1607" r:id="rId12"/>
    <p:sldId id="1608" r:id="rId13"/>
    <p:sldId id="1609" r:id="rId14"/>
    <p:sldId id="1569" r:id="rId15"/>
    <p:sldId id="1626" r:id="rId16"/>
    <p:sldId id="1570" r:id="rId17"/>
    <p:sldId id="1634" r:id="rId18"/>
    <p:sldId id="1571" r:id="rId19"/>
    <p:sldId id="1610" r:id="rId20"/>
    <p:sldId id="1562" r:id="rId21"/>
    <p:sldId id="1613" r:id="rId22"/>
    <p:sldId id="1614" r:id="rId23"/>
    <p:sldId id="1618" r:id="rId24"/>
    <p:sldId id="1625" r:id="rId25"/>
    <p:sldId id="1615" r:id="rId26"/>
    <p:sldId id="1616" r:id="rId27"/>
    <p:sldId id="1617" r:id="rId28"/>
    <p:sldId id="1437" r:id="rId29"/>
    <p:sldId id="1619" r:id="rId30"/>
    <p:sldId id="1620" r:id="rId31"/>
    <p:sldId id="1621" r:id="rId32"/>
    <p:sldId id="1604" r:id="rId33"/>
    <p:sldId id="1622" r:id="rId34"/>
    <p:sldId id="1623" r:id="rId35"/>
    <p:sldId id="1624" r:id="rId36"/>
    <p:sldId id="1543" r:id="rId37"/>
    <p:sldId id="1627" r:id="rId38"/>
    <p:sldId id="1628" r:id="rId39"/>
    <p:sldId id="1629" r:id="rId40"/>
    <p:sldId id="1630" r:id="rId41"/>
    <p:sldId id="1631" r:id="rId42"/>
    <p:sldId id="1632" r:id="rId43"/>
    <p:sldId id="1633" r:id="rId44"/>
    <p:sldId id="1605" r:id="rId45"/>
    <p:sldId id="1637" r:id="rId46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" initials="lina" lastIdx="1" clrIdx="0">
    <p:extLst>
      <p:ext uri="{19B8F6BF-5375-455C-9EA6-DF929625EA0E}">
        <p15:presenceInfo xmlns:p15="http://schemas.microsoft.com/office/powerpoint/2012/main" userId="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6D9F1"/>
    <a:srgbClr val="E48E1C"/>
    <a:srgbClr val="FAC090"/>
    <a:srgbClr val="667CEC"/>
    <a:srgbClr val="EE70A3"/>
    <a:srgbClr val="0086C8"/>
    <a:srgbClr val="00B0F0"/>
    <a:srgbClr val="FF33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53" autoAdjust="0"/>
  </p:normalViewPr>
  <p:slideViewPr>
    <p:cSldViewPr>
      <p:cViewPr varScale="1">
        <p:scale>
          <a:sx n="148" d="100"/>
          <a:sy n="148" d="100"/>
        </p:scale>
        <p:origin x="132" y="156"/>
      </p:cViewPr>
      <p:guideLst/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2020-03-24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32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0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569387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플래시 메모리</a:t>
            </a:r>
            <a:endParaRPr lang="en-US" altLang="ko-KR" b="0" dirty="0">
              <a:solidFill>
                <a:schemeClr val="tx1"/>
              </a:solidFill>
            </a:endParaRP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b="0" dirty="0">
                <a:solidFill>
                  <a:schemeClr val="tx1"/>
                </a:solidFill>
              </a:rPr>
              <a:t>플래시 메모리 프로그래밍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11. Flash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3AF1BB-78DA-428A-BEDB-ED76733F72E9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Flash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423145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E8CF3-7016-47B0-96E0-4747D3F8854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1AE9DB10-B5B9-43BD-BE6E-894BA252173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E7DE1E2-A566-47B9-A00A-F88322838E3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spc="0" dirty="0">
                <a:solidFill>
                  <a:schemeClr val="tx1"/>
                </a:solidFill>
              </a:rPr>
              <a:t> 메모리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601BA6-7D60-44CA-94AB-A1B3E23B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72AE34-920C-40F4-A03C-92DB71B9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9BD40DDC-7FE8-48EE-9FED-985E03185242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PROM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35ED88C-D39C-4E0C-8C83-88F1AE7A87B1}"/>
              </a:ext>
            </a:extLst>
          </p:cNvPr>
          <p:cNvGrpSpPr/>
          <p:nvPr/>
        </p:nvGrpSpPr>
        <p:grpSpPr>
          <a:xfrm>
            <a:off x="936635" y="1943955"/>
            <a:ext cx="7451789" cy="504000"/>
            <a:chOff x="970948" y="1296372"/>
            <a:chExt cx="7451789" cy="504000"/>
          </a:xfrm>
        </p:grpSpPr>
        <p:sp>
          <p:nvSpPr>
            <p:cNvPr id="92" name="모서리가 둥근 직사각형 36">
              <a:extLst>
                <a:ext uri="{FF2B5EF4-FFF2-40B4-BE49-F238E27FC236}">
                  <a16:creationId xmlns:a16="http://schemas.microsoft.com/office/drawing/2014/main" id="{DF93D37F-CCCA-4D07-8DF8-DE731E4CB79E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모서리가 둥근 직사각형 41">
              <a:extLst>
                <a:ext uri="{FF2B5EF4-FFF2-40B4-BE49-F238E27FC236}">
                  <a16:creationId xmlns:a16="http://schemas.microsoft.com/office/drawing/2014/main" id="{26EF027C-456A-46F8-ADAC-1DCB23A3ABFC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41">
              <a:extLst>
                <a:ext uri="{FF2B5EF4-FFF2-40B4-BE49-F238E27FC236}">
                  <a16:creationId xmlns:a16="http://schemas.microsoft.com/office/drawing/2014/main" id="{AB06306B-91FA-4CD0-994A-59108CCF1F85}"/>
                </a:ext>
              </a:extLst>
            </p:cNvPr>
            <p:cNvSpPr txBox="1"/>
            <p:nvPr/>
          </p:nvSpPr>
          <p:spPr>
            <a:xfrm>
              <a:off x="1562971" y="1361488"/>
              <a:ext cx="39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Programmable Read Only Memory</a:t>
              </a:r>
            </a:p>
          </p:txBody>
        </p:sp>
        <p:sp>
          <p:nvSpPr>
            <p:cNvPr id="95" name="TextBox 66">
              <a:extLst>
                <a:ext uri="{FF2B5EF4-FFF2-40B4-BE49-F238E27FC236}">
                  <a16:creationId xmlns:a16="http://schemas.microsoft.com/office/drawing/2014/main" id="{9F414F8A-46E4-487B-97EC-E22BD9D05522}"/>
                </a:ext>
              </a:extLst>
            </p:cNvPr>
            <p:cNvSpPr txBox="1"/>
            <p:nvPr/>
          </p:nvSpPr>
          <p:spPr>
            <a:xfrm>
              <a:off x="1052050" y="129847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1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4C1A03E-55BF-4AE0-A238-1C18EC062CCD}"/>
              </a:ext>
            </a:extLst>
          </p:cNvPr>
          <p:cNvGrpSpPr/>
          <p:nvPr/>
        </p:nvGrpSpPr>
        <p:grpSpPr>
          <a:xfrm>
            <a:off x="936635" y="2528317"/>
            <a:ext cx="7451789" cy="504000"/>
            <a:chOff x="970948" y="1296372"/>
            <a:chExt cx="7451789" cy="504000"/>
          </a:xfrm>
        </p:grpSpPr>
        <p:sp>
          <p:nvSpPr>
            <p:cNvPr id="97" name="모서리가 둥근 직사각형 37">
              <a:extLst>
                <a:ext uri="{FF2B5EF4-FFF2-40B4-BE49-F238E27FC236}">
                  <a16:creationId xmlns:a16="http://schemas.microsoft.com/office/drawing/2014/main" id="{69E7C63A-081A-468A-A57C-DEC332C4E6A0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FF5F9E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모서리가 둥근 직사각형 39">
              <a:extLst>
                <a:ext uri="{FF2B5EF4-FFF2-40B4-BE49-F238E27FC236}">
                  <a16:creationId xmlns:a16="http://schemas.microsoft.com/office/drawing/2014/main" id="{B4A9945F-00D6-40C2-899D-4C03D4011E25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TextBox 41">
              <a:extLst>
                <a:ext uri="{FF2B5EF4-FFF2-40B4-BE49-F238E27FC236}">
                  <a16:creationId xmlns:a16="http://schemas.microsoft.com/office/drawing/2014/main" id="{92434BC3-56E2-4821-9AE7-E4C08DA30861}"/>
                </a:ext>
              </a:extLst>
            </p:cNvPr>
            <p:cNvSpPr txBox="1"/>
            <p:nvPr/>
          </p:nvSpPr>
          <p:spPr>
            <a:xfrm>
              <a:off x="1562971" y="1361488"/>
              <a:ext cx="5923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defTabSz="913581" fontAlgn="auto" latinLnBrk="1">
                <a:spcBef>
                  <a:spcPts val="0"/>
                </a:spcBef>
                <a:spcAft>
                  <a:spcPts val="0"/>
                </a:spcAft>
                <a:defRPr kumimoji="0" sz="1800" b="1" kern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dirty="0"/>
                <a:t>사용자가 </a:t>
              </a:r>
              <a:r>
                <a:rPr lang="en-US" altLang="ko-KR" dirty="0"/>
                <a:t>1</a:t>
              </a:r>
              <a:r>
                <a:rPr lang="ko-KR" altLang="en-US" dirty="0"/>
                <a:t>회에 한해서 새로운 내용을 기록할 수 있는 </a:t>
              </a:r>
              <a:r>
                <a:rPr lang="en-US" altLang="ko-KR" dirty="0"/>
                <a:t>ROM</a:t>
              </a:r>
              <a:endParaRPr lang="ko-KR" altLang="en-US" dirty="0"/>
            </a:p>
          </p:txBody>
        </p:sp>
        <p:sp>
          <p:nvSpPr>
            <p:cNvPr id="100" name="TextBox 66">
              <a:extLst>
                <a:ext uri="{FF2B5EF4-FFF2-40B4-BE49-F238E27FC236}">
                  <a16:creationId xmlns:a16="http://schemas.microsoft.com/office/drawing/2014/main" id="{08A62540-F3A8-455F-BC41-D1A0042B315C}"/>
                </a:ext>
              </a:extLst>
            </p:cNvPr>
            <p:cNvSpPr txBox="1"/>
            <p:nvPr/>
          </p:nvSpPr>
          <p:spPr>
            <a:xfrm>
              <a:off x="1045545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2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930217D-7764-4F23-826F-2B6696950048}"/>
              </a:ext>
            </a:extLst>
          </p:cNvPr>
          <p:cNvGrpSpPr/>
          <p:nvPr/>
        </p:nvGrpSpPr>
        <p:grpSpPr>
          <a:xfrm>
            <a:off x="936635" y="3120039"/>
            <a:ext cx="7451789" cy="504000"/>
            <a:chOff x="970948" y="1296372"/>
            <a:chExt cx="7451789" cy="504000"/>
          </a:xfrm>
        </p:grpSpPr>
        <p:sp>
          <p:nvSpPr>
            <p:cNvPr id="102" name="모서리가 둥근 직사각형 44">
              <a:extLst>
                <a:ext uri="{FF2B5EF4-FFF2-40B4-BE49-F238E27FC236}">
                  <a16:creationId xmlns:a16="http://schemas.microsoft.com/office/drawing/2014/main" id="{0D08A91B-0441-494E-8AA5-2B894433D301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536FFF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모서리가 둥근 직사각형 45">
              <a:extLst>
                <a:ext uri="{FF2B5EF4-FFF2-40B4-BE49-F238E27FC236}">
                  <a16:creationId xmlns:a16="http://schemas.microsoft.com/office/drawing/2014/main" id="{9D3B26AC-E42D-403C-ABF6-4AA9D894909E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536FFF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TextBox 41">
              <a:extLst>
                <a:ext uri="{FF2B5EF4-FFF2-40B4-BE49-F238E27FC236}">
                  <a16:creationId xmlns:a16="http://schemas.microsoft.com/office/drawing/2014/main" id="{C280C0A7-C14E-48C6-B360-8F71A7589933}"/>
                </a:ext>
              </a:extLst>
            </p:cNvPr>
            <p:cNvSpPr txBox="1"/>
            <p:nvPr/>
          </p:nvSpPr>
          <p:spPr>
            <a:xfrm>
              <a:off x="1562971" y="1361488"/>
              <a:ext cx="570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메모리 제조 시 모든 메모리 비트가 퓨즈로 연결하는 방식</a:t>
              </a:r>
            </a:p>
          </p:txBody>
        </p:sp>
        <p:sp>
          <p:nvSpPr>
            <p:cNvPr id="105" name="TextBox 66">
              <a:extLst>
                <a:ext uri="{FF2B5EF4-FFF2-40B4-BE49-F238E27FC236}">
                  <a16:creationId xmlns:a16="http://schemas.microsoft.com/office/drawing/2014/main" id="{A9992D12-161B-4179-BF74-EB69F387D65A}"/>
                </a:ext>
              </a:extLst>
            </p:cNvPr>
            <p:cNvSpPr txBox="1"/>
            <p:nvPr/>
          </p:nvSpPr>
          <p:spPr>
            <a:xfrm>
              <a:off x="1045544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3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025BADB4-7CA3-4756-88FD-D6767E7E25C5}"/>
              </a:ext>
            </a:extLst>
          </p:cNvPr>
          <p:cNvSpPr/>
          <p:nvPr/>
        </p:nvSpPr>
        <p:spPr bwMode="auto">
          <a:xfrm>
            <a:off x="554479" y="4209328"/>
            <a:ext cx="8075129" cy="729746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E20E448A-041B-4EF2-AA43-A68DCB0CE171}"/>
              </a:ext>
            </a:extLst>
          </p:cNvPr>
          <p:cNvSpPr/>
          <p:nvPr/>
        </p:nvSpPr>
        <p:spPr bwMode="auto">
          <a:xfrm>
            <a:off x="283508" y="4304201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F5E6CB-F3FE-4698-A655-A12657739D1C}"/>
              </a:ext>
            </a:extLst>
          </p:cNvPr>
          <p:cNvSpPr/>
          <p:nvPr/>
        </p:nvSpPr>
        <p:spPr>
          <a:xfrm>
            <a:off x="787418" y="4281814"/>
            <a:ext cx="7769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원하면 높은 전압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12V,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 전압은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3.3~5V)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가해 </a:t>
            </a:r>
            <a:b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내부의 퓨즈를 끊는 방식으로 수정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한번만 수정 가능</a:t>
            </a:r>
          </a:p>
        </p:txBody>
      </p:sp>
    </p:spTree>
    <p:extLst>
      <p:ext uri="{BB962C8B-B14F-4D97-AF65-F5344CB8AC3E}">
        <p14:creationId xmlns:p14="http://schemas.microsoft.com/office/powerpoint/2010/main" val="31742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E8CF3-7016-47B0-96E0-4747D3F8854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1AE9DB10-B5B9-43BD-BE6E-894BA252173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E7DE1E2-A566-47B9-A00A-F88322838E3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601BA6-7D60-44CA-94AB-A1B3E23B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72AE34-920C-40F4-A03C-92DB71B9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9BD40DDC-7FE8-48EE-9FED-985E03185242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92" name="모서리가 둥근 직사각형 36">
            <a:extLst>
              <a:ext uri="{FF2B5EF4-FFF2-40B4-BE49-F238E27FC236}">
                <a16:creationId xmlns:a16="http://schemas.microsoft.com/office/drawing/2014/main" id="{DF93D37F-CCCA-4D07-8DF8-DE731E4CB79E}"/>
              </a:ext>
            </a:extLst>
          </p:cNvPr>
          <p:cNvSpPr/>
          <p:nvPr/>
        </p:nvSpPr>
        <p:spPr bwMode="auto">
          <a:xfrm>
            <a:off x="1492250" y="2067750"/>
            <a:ext cx="7395465" cy="504000"/>
          </a:xfrm>
          <a:prstGeom prst="roundRect">
            <a:avLst>
              <a:gd name="adj" fmla="val 5000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AB06306B-91FA-4CD0-994A-59108CCF1F85}"/>
              </a:ext>
            </a:extLst>
          </p:cNvPr>
          <p:cNvSpPr txBox="1"/>
          <p:nvPr/>
        </p:nvSpPr>
        <p:spPr>
          <a:xfrm>
            <a:off x="3641725" y="2130367"/>
            <a:ext cx="39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Erasable PROM, </a:t>
            </a:r>
            <a:r>
              <a:rPr kumimoji="0" lang="ko-KR" altLang="en-US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가능한 </a:t>
            </a:r>
            <a:r>
              <a:rPr kumimoji="0" lang="en-US" altLang="ko-KR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endParaRPr kumimoji="0" lang="ko-KR" altLang="en-US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모서리가 둥근 직사각형 37">
            <a:extLst>
              <a:ext uri="{FF2B5EF4-FFF2-40B4-BE49-F238E27FC236}">
                <a16:creationId xmlns:a16="http://schemas.microsoft.com/office/drawing/2014/main" id="{69E7C63A-081A-468A-A57C-DEC332C4E6A0}"/>
              </a:ext>
            </a:extLst>
          </p:cNvPr>
          <p:cNvSpPr/>
          <p:nvPr/>
        </p:nvSpPr>
        <p:spPr bwMode="auto">
          <a:xfrm>
            <a:off x="1492251" y="2644837"/>
            <a:ext cx="7395465" cy="504000"/>
          </a:xfrm>
          <a:prstGeom prst="roundRect">
            <a:avLst>
              <a:gd name="adj" fmla="val 50000"/>
            </a:avLst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41">
            <a:extLst>
              <a:ext uri="{FF2B5EF4-FFF2-40B4-BE49-F238E27FC236}">
                <a16:creationId xmlns:a16="http://schemas.microsoft.com/office/drawing/2014/main" id="{92434BC3-56E2-4821-9AE7-E4C08DA30861}"/>
              </a:ext>
            </a:extLst>
          </p:cNvPr>
          <p:cNvSpPr txBox="1"/>
          <p:nvPr/>
        </p:nvSpPr>
        <p:spPr>
          <a:xfrm>
            <a:off x="3641725" y="2697726"/>
            <a:ext cx="409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defTabSz="913581" fontAlgn="auto" latinLnBrk="1">
              <a:spcBef>
                <a:spcPts val="0"/>
              </a:spcBef>
              <a:spcAft>
                <a:spcPts val="0"/>
              </a:spcAft>
              <a:defRPr kumimoji="0" sz="18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dirty="0"/>
              <a:t>한번이 아닌 여러 번 수정 가능한 </a:t>
            </a:r>
            <a:r>
              <a:rPr lang="en-US" altLang="ko-KR" dirty="0"/>
              <a:t>ROM</a:t>
            </a:r>
            <a:endParaRPr lang="ko-KR" altLang="en-US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0D08A91B-0441-494E-8AA5-2B894433D301}"/>
              </a:ext>
            </a:extLst>
          </p:cNvPr>
          <p:cNvSpPr/>
          <p:nvPr/>
        </p:nvSpPr>
        <p:spPr bwMode="auto">
          <a:xfrm>
            <a:off x="1492249" y="3221924"/>
            <a:ext cx="7395465" cy="504000"/>
          </a:xfrm>
          <a:prstGeom prst="roundRect">
            <a:avLst>
              <a:gd name="adj" fmla="val 50000"/>
            </a:avLst>
          </a:prstGeom>
          <a:solidFill>
            <a:srgbClr val="536FFF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41">
            <a:extLst>
              <a:ext uri="{FF2B5EF4-FFF2-40B4-BE49-F238E27FC236}">
                <a16:creationId xmlns:a16="http://schemas.microsoft.com/office/drawing/2014/main" id="{C280C0A7-C14E-48C6-B360-8F71A7589933}"/>
              </a:ext>
            </a:extLst>
          </p:cNvPr>
          <p:cNvSpPr txBox="1"/>
          <p:nvPr/>
        </p:nvSpPr>
        <p:spPr>
          <a:xfrm>
            <a:off x="3641725" y="3308699"/>
            <a:ext cx="26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지우는 방식에 따른 종류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6EE68724-E187-48A3-8A07-7FF91861CDF9}"/>
              </a:ext>
            </a:extLst>
          </p:cNvPr>
          <p:cNvSpPr/>
          <p:nvPr/>
        </p:nvSpPr>
        <p:spPr>
          <a:xfrm>
            <a:off x="3241984" y="4176496"/>
            <a:ext cx="2626159" cy="83099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Ultra-Violet Erasable Programmable Read Only Memory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E394BE-1A48-4734-9619-205CE797FD98}"/>
              </a:ext>
            </a:extLst>
          </p:cNvPr>
          <p:cNvSpPr/>
          <p:nvPr/>
        </p:nvSpPr>
        <p:spPr bwMode="auto">
          <a:xfrm>
            <a:off x="3205984" y="3763585"/>
            <a:ext cx="2470916" cy="41291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자외선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UVEPROM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271463-7C6B-44BA-BF94-AB7510653527}"/>
              </a:ext>
            </a:extLst>
          </p:cNvPr>
          <p:cNvSpPr/>
          <p:nvPr/>
        </p:nvSpPr>
        <p:spPr bwMode="auto">
          <a:xfrm>
            <a:off x="5867677" y="3764806"/>
            <a:ext cx="2952796" cy="40637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전압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(12V) : EEPROM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0C12158-C109-4A8F-B76C-EB71FC319536}"/>
              </a:ext>
            </a:extLst>
          </p:cNvPr>
          <p:cNvCxnSpPr/>
          <p:nvPr/>
        </p:nvCxnSpPr>
        <p:spPr>
          <a:xfrm>
            <a:off x="5796136" y="3760238"/>
            <a:ext cx="0" cy="118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818A30C1-B039-4399-B14E-DDEDC5C08C5B}"/>
              </a:ext>
            </a:extLst>
          </p:cNvPr>
          <p:cNvSpPr/>
          <p:nvPr/>
        </p:nvSpPr>
        <p:spPr>
          <a:xfrm>
            <a:off x="5867678" y="4176495"/>
            <a:ext cx="2880786" cy="83099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Electrically Erasable Programmable Read-Only Memory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1C05262-3D18-4C3A-B1F8-1ECADAD57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1965600"/>
            <a:ext cx="2956241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8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E8CF3-7016-47B0-96E0-4747D3F8854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1AE9DB10-B5B9-43BD-BE6E-894BA252173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E7DE1E2-A566-47B9-A00A-F88322838E3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601BA6-7D60-44CA-94AB-A1B3E23B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72AE34-920C-40F4-A03C-92DB71B9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9BD40DDC-7FE8-48EE-9FED-985E03185242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EPROM</a:t>
            </a:r>
          </a:p>
        </p:txBody>
      </p:sp>
      <p:sp>
        <p:nvSpPr>
          <p:cNvPr id="56" name="양쪽 대괄호 55">
            <a:extLst>
              <a:ext uri="{FF2B5EF4-FFF2-40B4-BE49-F238E27FC236}">
                <a16:creationId xmlns:a16="http://schemas.microsoft.com/office/drawing/2014/main" id="{1E94F130-03FF-4ECC-A721-626062913A6E}"/>
              </a:ext>
            </a:extLst>
          </p:cNvPr>
          <p:cNvSpPr/>
          <p:nvPr/>
        </p:nvSpPr>
        <p:spPr>
          <a:xfrm>
            <a:off x="3641725" y="3829159"/>
            <a:ext cx="4550635" cy="984885"/>
          </a:xfrm>
          <a:prstGeom prst="bracketPair">
            <a:avLst>
              <a:gd name="adj" fmla="val 0"/>
            </a:avLst>
          </a:prstGeom>
          <a:solidFill>
            <a:srgbClr val="F2F2F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361950" lvl="1" indent="-180975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EPROM eraser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지울 수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1950" lvl="1" indent="-180975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지우는 시간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30~40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1950" lvl="1" indent="-180975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지울 수 있는 횟수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전후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AEB43C-3A65-4E74-BA40-3D39CF1A12BE}"/>
              </a:ext>
            </a:extLst>
          </p:cNvPr>
          <p:cNvCxnSpPr>
            <a:cxnSpLocks/>
          </p:cNvCxnSpPr>
          <p:nvPr/>
        </p:nvCxnSpPr>
        <p:spPr>
          <a:xfrm>
            <a:off x="6746874" y="3070359"/>
            <a:ext cx="0" cy="755626"/>
          </a:xfrm>
          <a:prstGeom prst="straightConnector1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6EE5A51-BC11-4F7C-80C2-8E3959674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1965600"/>
            <a:ext cx="2956241" cy="2214000"/>
          </a:xfrm>
          <a:prstGeom prst="rect">
            <a:avLst/>
          </a:prstGeom>
        </p:spPr>
      </p:pic>
      <p:pic>
        <p:nvPicPr>
          <p:cNvPr id="5" name="그림 4" descr="녹색, 앉아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B9928CA8-B77E-4F0B-A5D6-E0B10BA8F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965600"/>
            <a:ext cx="2834185" cy="1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F5CD0-605F-4659-A278-51FD0CB38B0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00607A86-A108-4B87-82F6-6970B473FB1B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F94E029-9F81-4413-96D8-1384807E76D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BFFC7F-E22A-4B45-8FCA-3D95144D7B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3B31ADA-5535-47C7-AEAB-DDB1310C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F9BE6832-58B0-4F1A-8249-3F1E2F45BE9C}"/>
              </a:ext>
            </a:extLst>
          </p:cNvPr>
          <p:cNvSpPr txBox="1">
            <a:spLocks/>
          </p:cNvSpPr>
          <p:nvPr/>
        </p:nvSpPr>
        <p:spPr>
          <a:xfrm>
            <a:off x="405060" y="1569305"/>
            <a:ext cx="9351515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224DF525-A2E4-4477-B938-867988D40D16}"/>
              </a:ext>
            </a:extLst>
          </p:cNvPr>
          <p:cNvSpPr/>
          <p:nvPr/>
        </p:nvSpPr>
        <p:spPr bwMode="auto">
          <a:xfrm>
            <a:off x="1497710" y="2053562"/>
            <a:ext cx="7395465" cy="734212"/>
          </a:xfrm>
          <a:prstGeom prst="roundRect">
            <a:avLst>
              <a:gd name="adj" fmla="val 5000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8D18E456-3BE4-4CBD-8FD6-3AC745573B39}"/>
              </a:ext>
            </a:extLst>
          </p:cNvPr>
          <p:cNvSpPr txBox="1"/>
          <p:nvPr/>
        </p:nvSpPr>
        <p:spPr>
          <a:xfrm>
            <a:off x="3635896" y="2109357"/>
            <a:ext cx="506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Electrically Erasable Programmable Read-Only Memory, E2PROM</a:t>
            </a:r>
          </a:p>
        </p:txBody>
      </p:sp>
      <p:sp>
        <p:nvSpPr>
          <p:cNvPr id="56" name="모서리가 둥근 직사각형 37">
            <a:extLst>
              <a:ext uri="{FF2B5EF4-FFF2-40B4-BE49-F238E27FC236}">
                <a16:creationId xmlns:a16="http://schemas.microsoft.com/office/drawing/2014/main" id="{8DDAD2E8-0B95-470F-8D3F-00D53FD6FD65}"/>
              </a:ext>
            </a:extLst>
          </p:cNvPr>
          <p:cNvSpPr/>
          <p:nvPr/>
        </p:nvSpPr>
        <p:spPr bwMode="auto">
          <a:xfrm>
            <a:off x="2699793" y="2859782"/>
            <a:ext cx="6233558" cy="504000"/>
          </a:xfrm>
          <a:prstGeom prst="roundRect">
            <a:avLst>
              <a:gd name="adj" fmla="val 50000"/>
            </a:avLst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41">
            <a:extLst>
              <a:ext uri="{FF2B5EF4-FFF2-40B4-BE49-F238E27FC236}">
                <a16:creationId xmlns:a16="http://schemas.microsoft.com/office/drawing/2014/main" id="{F8BB4C72-6164-40C7-B2D3-CACE423AAA10}"/>
              </a:ext>
            </a:extLst>
          </p:cNvPr>
          <p:cNvSpPr txBox="1"/>
          <p:nvPr/>
        </p:nvSpPr>
        <p:spPr>
          <a:xfrm>
            <a:off x="3635896" y="2908656"/>
            <a:ext cx="494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defTabSz="913581" fontAlgn="auto" latinLnBrk="1">
              <a:spcBef>
                <a:spcPts val="0"/>
              </a:spcBef>
              <a:spcAft>
                <a:spcPts val="0"/>
              </a:spcAft>
              <a:defRPr kumimoji="0" sz="18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dirty="0"/>
              <a:t>첫 제품 </a:t>
            </a:r>
            <a:r>
              <a:rPr lang="en-US" altLang="ko-KR" dirty="0"/>
              <a:t>: 1983</a:t>
            </a:r>
            <a:r>
              <a:rPr lang="ko-KR" altLang="en-US" dirty="0"/>
              <a:t>년 인텔사의 </a:t>
            </a:r>
            <a:r>
              <a:rPr lang="en-US" altLang="ko-KR" dirty="0"/>
              <a:t>2816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27B85B79-B997-4890-903F-280C3275B677}"/>
              </a:ext>
            </a:extLst>
          </p:cNvPr>
          <p:cNvSpPr/>
          <p:nvPr/>
        </p:nvSpPr>
        <p:spPr bwMode="auto">
          <a:xfrm>
            <a:off x="1497710" y="3468926"/>
            <a:ext cx="7395465" cy="671339"/>
          </a:xfrm>
          <a:prstGeom prst="roundRect">
            <a:avLst>
              <a:gd name="adj" fmla="val 50000"/>
            </a:avLst>
          </a:prstGeom>
          <a:solidFill>
            <a:srgbClr val="536FFF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190549B4-E667-4A96-ADBB-859836B7BD5F}"/>
              </a:ext>
            </a:extLst>
          </p:cNvPr>
          <p:cNvSpPr txBox="1"/>
          <p:nvPr/>
        </p:nvSpPr>
        <p:spPr>
          <a:xfrm>
            <a:off x="3635896" y="3498329"/>
            <a:ext cx="417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칩의 한 핀에 전기적 신호를 가해줌으로써 </a:t>
            </a:r>
            <a:br>
              <a:rPr kumimoji="0" lang="ko-KR" altLang="en-US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en-US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 데이터가 지워지게 되어 있는 </a:t>
            </a:r>
            <a:r>
              <a:rPr kumimoji="0" lang="en-US" altLang="ko-KR" sz="1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endParaRPr kumimoji="0" lang="ko-KR" altLang="en-US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A59E3ED3-7B40-420A-ABBB-F5F5AC16B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62000"/>
            <a:ext cx="2996195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F5CD0-605F-4659-A278-51FD0CB38B0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00607A86-A108-4B87-82F6-6970B473FB1B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F94E029-9F81-4413-96D8-1384807E76D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BFFC7F-E22A-4B45-8FCA-3D95144D7B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3B31ADA-5535-47C7-AEAB-DDB1310C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F9BE6832-58B0-4F1A-8249-3F1E2F45BE9C}"/>
              </a:ext>
            </a:extLst>
          </p:cNvPr>
          <p:cNvSpPr txBox="1">
            <a:spLocks/>
          </p:cNvSpPr>
          <p:nvPr/>
        </p:nvSpPr>
        <p:spPr>
          <a:xfrm>
            <a:off x="405060" y="1569305"/>
            <a:ext cx="9351515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65" name="텍스트 개체 틀 7">
            <a:extLst>
              <a:ext uri="{FF2B5EF4-FFF2-40B4-BE49-F238E27FC236}">
                <a16:creationId xmlns:a16="http://schemas.microsoft.com/office/drawing/2014/main" id="{33EBE5A3-663A-4CB5-8CC8-88ED1B568C88}"/>
              </a:ext>
            </a:extLst>
          </p:cNvPr>
          <p:cNvSpPr txBox="1">
            <a:spLocks/>
          </p:cNvSpPr>
          <p:nvPr/>
        </p:nvSpPr>
        <p:spPr>
          <a:xfrm>
            <a:off x="3435301" y="4530030"/>
            <a:ext cx="5265933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A0F352DD-44D3-4C14-B91B-4665545F1F8A}"/>
              </a:ext>
            </a:extLst>
          </p:cNvPr>
          <p:cNvSpPr/>
          <p:nvPr/>
        </p:nvSpPr>
        <p:spPr>
          <a:xfrm>
            <a:off x="3629621" y="3712814"/>
            <a:ext cx="4550635" cy="1077218"/>
          </a:xfrm>
          <a:prstGeom prst="bracketPair">
            <a:avLst>
              <a:gd name="adj" fmla="val 0"/>
            </a:avLst>
          </a:prstGeom>
          <a:solidFill>
            <a:srgbClr val="F2F2F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수정을 위해 높은 전압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12V)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필요하므로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소켓형태로 부착하고 필요하면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롬라이터를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수정하고 다시 보드에 부착하는 방식 사용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8B2805-6460-48C9-930A-9B025EED1AF8}"/>
              </a:ext>
            </a:extLst>
          </p:cNvPr>
          <p:cNvCxnSpPr>
            <a:cxnSpLocks/>
          </p:cNvCxnSpPr>
          <p:nvPr/>
        </p:nvCxnSpPr>
        <p:spPr>
          <a:xfrm>
            <a:off x="5796136" y="3292475"/>
            <a:ext cx="0" cy="405522"/>
          </a:xfrm>
          <a:prstGeom prst="straightConnector1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2FE39D1-A86D-44EB-BFF4-AC3532FF2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62000"/>
            <a:ext cx="2996195" cy="2242800"/>
          </a:xfrm>
          <a:prstGeom prst="rect">
            <a:avLst/>
          </a:prstGeom>
        </p:spPr>
      </p:pic>
      <p:pic>
        <p:nvPicPr>
          <p:cNvPr id="3" name="그림 2" descr="회로이(가) 표시된 사진&#10;&#10;자동 생성된 설명">
            <a:extLst>
              <a:ext uri="{FF2B5EF4-FFF2-40B4-BE49-F238E27FC236}">
                <a16:creationId xmlns:a16="http://schemas.microsoft.com/office/drawing/2014/main" id="{C97C84DB-1675-4F55-8847-48FDC862F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00" y="1850400"/>
            <a:ext cx="2745552" cy="18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4237-40F8-459C-AE44-0322AC9A45B5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180748A8-585D-46E8-9C86-5910C859753A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C61E48D9-D7C8-4E9E-9AF4-040C1A2C3E88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9E8DE20-C3FD-4109-993B-5DEE3044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6EAF1DE-A9A9-47D1-9414-C0B194A30F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76C76532-D5BC-4452-B31E-DB6D1766CB79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플래시 메모리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D6D85-DBD4-464A-9705-387E954935F2}"/>
              </a:ext>
            </a:extLst>
          </p:cNvPr>
          <p:cNvSpPr/>
          <p:nvPr/>
        </p:nvSpPr>
        <p:spPr bwMode="auto">
          <a:xfrm>
            <a:off x="827344" y="2061749"/>
            <a:ext cx="3735301" cy="2088232"/>
          </a:xfrm>
          <a:prstGeom prst="rect">
            <a:avLst/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74EE02AE-EF9B-4BD1-984A-BCB9D164BBD5}"/>
              </a:ext>
            </a:extLst>
          </p:cNvPr>
          <p:cNvSpPr/>
          <p:nvPr/>
        </p:nvSpPr>
        <p:spPr bwMode="auto">
          <a:xfrm rot="10800000">
            <a:off x="817990" y="2217446"/>
            <a:ext cx="3754009" cy="1860526"/>
          </a:xfrm>
          <a:prstGeom prst="flowChartDocument">
            <a:avLst/>
          </a:prstGeom>
          <a:solidFill>
            <a:srgbClr val="FFFFFF">
              <a:alpha val="20000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2E4DFFF4-1EFF-4BCD-AE7A-91E424A2D9FA}"/>
              </a:ext>
            </a:extLst>
          </p:cNvPr>
          <p:cNvSpPr txBox="1"/>
          <p:nvPr/>
        </p:nvSpPr>
        <p:spPr>
          <a:xfrm>
            <a:off x="900049" y="2966614"/>
            <a:ext cx="365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모든 단점 해결한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거의 모든 전자 제품에 내장되어 사용되고 있음</a:t>
            </a: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96BAE9FC-C45B-4F62-A5E6-9A1A503D0C01}"/>
              </a:ext>
            </a:extLst>
          </p:cNvPr>
          <p:cNvSpPr txBox="1"/>
          <p:nvPr/>
        </p:nvSpPr>
        <p:spPr>
          <a:xfrm>
            <a:off x="2465833" y="2158954"/>
            <a:ext cx="45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32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9980EB-ABC8-4227-BBF4-45396FAB7C88}"/>
              </a:ext>
            </a:extLst>
          </p:cNvPr>
          <p:cNvSpPr/>
          <p:nvPr/>
        </p:nvSpPr>
        <p:spPr bwMode="auto">
          <a:xfrm>
            <a:off x="2539810" y="2632852"/>
            <a:ext cx="310368" cy="36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AA5265-8FDF-4823-852F-DB6194E19AEF}"/>
              </a:ext>
            </a:extLst>
          </p:cNvPr>
          <p:cNvSpPr/>
          <p:nvPr/>
        </p:nvSpPr>
        <p:spPr bwMode="auto">
          <a:xfrm>
            <a:off x="4715686" y="2060211"/>
            <a:ext cx="3754009" cy="2088232"/>
          </a:xfrm>
          <a:prstGeom prst="rect">
            <a:avLst/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순서도: 문서 57">
            <a:extLst>
              <a:ext uri="{FF2B5EF4-FFF2-40B4-BE49-F238E27FC236}">
                <a16:creationId xmlns:a16="http://schemas.microsoft.com/office/drawing/2014/main" id="{11E275FA-2EA2-4E23-94BB-7F53F208595B}"/>
              </a:ext>
            </a:extLst>
          </p:cNvPr>
          <p:cNvSpPr>
            <a:spLocks/>
          </p:cNvSpPr>
          <p:nvPr/>
        </p:nvSpPr>
        <p:spPr bwMode="auto">
          <a:xfrm rot="10800000">
            <a:off x="4711987" y="2215908"/>
            <a:ext cx="3754009" cy="1860526"/>
          </a:xfrm>
          <a:prstGeom prst="flowChartDocument">
            <a:avLst/>
          </a:prstGeom>
          <a:solidFill>
            <a:srgbClr val="FFFFFF">
              <a:alpha val="20000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CB35ABAB-A29D-4F7D-91A9-9D063DF78781}"/>
              </a:ext>
            </a:extLst>
          </p:cNvPr>
          <p:cNvSpPr txBox="1"/>
          <p:nvPr/>
        </p:nvSpPr>
        <p:spPr>
          <a:xfrm>
            <a:off x="4948248" y="2965076"/>
            <a:ext cx="328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지우기 위해 높은 전압이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따로 필요치 않음</a:t>
            </a:r>
          </a:p>
        </p:txBody>
      </p:sp>
      <p:sp>
        <p:nvSpPr>
          <p:cNvPr id="63" name="TextBox 39">
            <a:extLst>
              <a:ext uri="{FF2B5EF4-FFF2-40B4-BE49-F238E27FC236}">
                <a16:creationId xmlns:a16="http://schemas.microsoft.com/office/drawing/2014/main" id="{0A133635-85BB-4572-97C5-5843BF654ED7}"/>
              </a:ext>
            </a:extLst>
          </p:cNvPr>
          <p:cNvSpPr txBox="1"/>
          <p:nvPr/>
        </p:nvSpPr>
        <p:spPr>
          <a:xfrm>
            <a:off x="6246365" y="2157416"/>
            <a:ext cx="69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3200" b="1" kern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</a:t>
            </a:r>
            <a:endParaRPr kumimoji="0" lang="en-US" altLang="ko-KR" sz="3200" b="1" kern="0" dirty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0966CF-5437-4081-99C7-4193958EB26B}"/>
              </a:ext>
            </a:extLst>
          </p:cNvPr>
          <p:cNvSpPr>
            <a:spLocks/>
          </p:cNvSpPr>
          <p:nvPr/>
        </p:nvSpPr>
        <p:spPr bwMode="auto">
          <a:xfrm>
            <a:off x="6437506" y="2632852"/>
            <a:ext cx="310368" cy="36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6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7147A4-78FA-48C7-A2A5-0F6667C54ADC}"/>
              </a:ext>
            </a:extLst>
          </p:cNvPr>
          <p:cNvSpPr/>
          <p:nvPr/>
        </p:nvSpPr>
        <p:spPr bwMode="auto">
          <a:xfrm>
            <a:off x="828236" y="2058169"/>
            <a:ext cx="3719802" cy="2088232"/>
          </a:xfrm>
          <a:prstGeom prst="rect">
            <a:avLst/>
          </a:prstGeom>
          <a:solidFill>
            <a:srgbClr val="667CE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순서도: 문서 72">
            <a:extLst>
              <a:ext uri="{FF2B5EF4-FFF2-40B4-BE49-F238E27FC236}">
                <a16:creationId xmlns:a16="http://schemas.microsoft.com/office/drawing/2014/main" id="{761EC630-DFBD-431C-B326-1146BD9FCFA0}"/>
              </a:ext>
            </a:extLst>
          </p:cNvPr>
          <p:cNvSpPr/>
          <p:nvPr/>
        </p:nvSpPr>
        <p:spPr bwMode="auto">
          <a:xfrm rot="10800000">
            <a:off x="828236" y="2213866"/>
            <a:ext cx="3712470" cy="1860526"/>
          </a:xfrm>
          <a:prstGeom prst="flowChartDocument">
            <a:avLst/>
          </a:prstGeom>
          <a:solidFill>
            <a:srgbClr val="FFFFFF">
              <a:alpha val="20000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80">
            <a:extLst>
              <a:ext uri="{FF2B5EF4-FFF2-40B4-BE49-F238E27FC236}">
                <a16:creationId xmlns:a16="http://schemas.microsoft.com/office/drawing/2014/main" id="{AA4B1E9B-367B-4610-8271-019A3045C81C}"/>
              </a:ext>
            </a:extLst>
          </p:cNvPr>
          <p:cNvSpPr txBox="1"/>
          <p:nvPr/>
        </p:nvSpPr>
        <p:spPr>
          <a:xfrm>
            <a:off x="837671" y="2893663"/>
            <a:ext cx="36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EEPROM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과는 달리 한번 지울 때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지우기 때문에 지우는 속도도 훨씬 빠름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4237-40F8-459C-AE44-0322AC9A45B5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180748A8-585D-46E8-9C86-5910C859753A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C61E48D9-D7C8-4E9E-9AF4-040C1A2C3E88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9E8DE20-C3FD-4109-993B-5DEE3044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6EAF1DE-A9A9-47D1-9414-C0B194A30F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76C76532-D5BC-4452-B31E-DB6D1766CB79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플래시 메모리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D6D85-DBD4-464A-9705-387E954935F2}"/>
              </a:ext>
            </a:extLst>
          </p:cNvPr>
          <p:cNvSpPr/>
          <p:nvPr/>
        </p:nvSpPr>
        <p:spPr bwMode="auto">
          <a:xfrm>
            <a:off x="4710604" y="2058169"/>
            <a:ext cx="3750313" cy="2088232"/>
          </a:xfrm>
          <a:prstGeom prst="rect">
            <a:avLst/>
          </a:prstGeom>
          <a:solidFill>
            <a:srgbClr val="0086C8"/>
          </a:solidFill>
          <a:ln w="25400">
            <a:noFill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74EE02AE-EF9B-4BD1-984A-BCB9D164BBD5}"/>
              </a:ext>
            </a:extLst>
          </p:cNvPr>
          <p:cNvSpPr/>
          <p:nvPr/>
        </p:nvSpPr>
        <p:spPr bwMode="auto">
          <a:xfrm rot="10800000">
            <a:off x="4710604" y="2198943"/>
            <a:ext cx="3742921" cy="1875305"/>
          </a:xfrm>
          <a:prstGeom prst="flowChartDocument">
            <a:avLst/>
          </a:prstGeom>
          <a:solidFill>
            <a:srgbClr val="FFFFFF">
              <a:alpha val="20000"/>
            </a:srgbClr>
          </a:solidFill>
          <a:ln w="28575">
            <a:noFill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2E4DFFF4-1EFF-4BCD-AE7A-91E424A2D9FA}"/>
              </a:ext>
            </a:extLst>
          </p:cNvPr>
          <p:cNvSpPr txBox="1"/>
          <p:nvPr/>
        </p:nvSpPr>
        <p:spPr>
          <a:xfrm>
            <a:off x="4721692" y="2762675"/>
            <a:ext cx="3742921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롬라이터와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같은 별도의 장비도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필요없고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쓰는 속도도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빨라졌기 때문에 개발 속도도 비약적으로 발전함</a:t>
            </a:r>
          </a:p>
        </p:txBody>
      </p:sp>
      <p:sp>
        <p:nvSpPr>
          <p:cNvPr id="93" name="TextBox 39">
            <a:extLst>
              <a:ext uri="{FF2B5EF4-FFF2-40B4-BE49-F238E27FC236}">
                <a16:creationId xmlns:a16="http://schemas.microsoft.com/office/drawing/2014/main" id="{B1806BAE-6FE8-4E9E-B6EC-C1CF5C8E3BAB}"/>
              </a:ext>
            </a:extLst>
          </p:cNvPr>
          <p:cNvSpPr txBox="1"/>
          <p:nvPr/>
        </p:nvSpPr>
        <p:spPr>
          <a:xfrm>
            <a:off x="2465833" y="2158954"/>
            <a:ext cx="45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32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4D7E20-7D00-4C46-AC43-BFD74760D5CC}"/>
              </a:ext>
            </a:extLst>
          </p:cNvPr>
          <p:cNvSpPr/>
          <p:nvPr/>
        </p:nvSpPr>
        <p:spPr bwMode="auto">
          <a:xfrm>
            <a:off x="2539810" y="2632852"/>
            <a:ext cx="310368" cy="36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39">
            <a:extLst>
              <a:ext uri="{FF2B5EF4-FFF2-40B4-BE49-F238E27FC236}">
                <a16:creationId xmlns:a16="http://schemas.microsoft.com/office/drawing/2014/main" id="{8FEBBFDD-F298-48C7-BEAA-A63651C765EC}"/>
              </a:ext>
            </a:extLst>
          </p:cNvPr>
          <p:cNvSpPr txBox="1"/>
          <p:nvPr/>
        </p:nvSpPr>
        <p:spPr>
          <a:xfrm>
            <a:off x="6217790" y="2157416"/>
            <a:ext cx="69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32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4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AC03E0-B224-4D39-9900-A32E709622DB}"/>
              </a:ext>
            </a:extLst>
          </p:cNvPr>
          <p:cNvSpPr>
            <a:spLocks/>
          </p:cNvSpPr>
          <p:nvPr/>
        </p:nvSpPr>
        <p:spPr bwMode="auto">
          <a:xfrm>
            <a:off x="6408931" y="2632852"/>
            <a:ext cx="310368" cy="36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53AA8-16A7-4620-A091-8D09A38D3BD4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0E7883D-1CFC-45F3-AA17-AB105CF6F11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6427B8A-5D8D-4B32-9542-82FD2FAA290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D7791BB-6EB9-4B2E-98A7-C544C898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BDD9F23-1C61-4EB9-9241-1A7088D6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C3ECF491-06F9-48F3-804D-50B03C2DCF25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플래시 메모리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8F62E3-DCDA-4CFC-9361-ADCA9FB63307}"/>
              </a:ext>
            </a:extLst>
          </p:cNvPr>
          <p:cNvGrpSpPr/>
          <p:nvPr/>
        </p:nvGrpSpPr>
        <p:grpSpPr>
          <a:xfrm>
            <a:off x="2318687" y="2104413"/>
            <a:ext cx="1632179" cy="1367508"/>
            <a:chOff x="2627783" y="3137146"/>
            <a:chExt cx="1795397" cy="136750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4A9E027-3AAF-4505-A6A4-81641D733727}"/>
                </a:ext>
              </a:extLst>
            </p:cNvPr>
            <p:cNvSpPr/>
            <p:nvPr/>
          </p:nvSpPr>
          <p:spPr bwMode="auto">
            <a:xfrm>
              <a:off x="2627784" y="3137147"/>
              <a:ext cx="1795396" cy="1367507"/>
            </a:xfrm>
            <a:prstGeom prst="rect">
              <a:avLst/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 eaLnBrk="0" latinLnBrk="1" hangingPunct="0">
                <a:lnSpc>
                  <a:spcPct val="110000"/>
                </a:lnSpc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순서도: 문서 48">
              <a:extLst>
                <a:ext uri="{FF2B5EF4-FFF2-40B4-BE49-F238E27FC236}">
                  <a16:creationId xmlns:a16="http://schemas.microsoft.com/office/drawing/2014/main" id="{6E43A086-7C63-44D6-9223-68F7BF931D81}"/>
                </a:ext>
              </a:extLst>
            </p:cNvPr>
            <p:cNvSpPr/>
            <p:nvPr/>
          </p:nvSpPr>
          <p:spPr bwMode="auto">
            <a:xfrm>
              <a:off x="2627783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47B94F-E30F-4DB5-8D86-E1CE935F422C}"/>
                </a:ext>
              </a:extLst>
            </p:cNvPr>
            <p:cNvSpPr/>
            <p:nvPr/>
          </p:nvSpPr>
          <p:spPr>
            <a:xfrm>
              <a:off x="2635410" y="3642777"/>
              <a:ext cx="1785389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NAND FLASH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F4F2B1-E487-4388-935E-EA235A9C9B53}"/>
              </a:ext>
            </a:extLst>
          </p:cNvPr>
          <p:cNvGrpSpPr/>
          <p:nvPr/>
        </p:nvGrpSpPr>
        <p:grpSpPr>
          <a:xfrm>
            <a:off x="639723" y="2104413"/>
            <a:ext cx="1632179" cy="1367508"/>
            <a:chOff x="683567" y="3137146"/>
            <a:chExt cx="1795397" cy="136750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7D236D-B870-4129-A394-8D78DCF47E04}"/>
                </a:ext>
              </a:extLst>
            </p:cNvPr>
            <p:cNvSpPr/>
            <p:nvPr/>
          </p:nvSpPr>
          <p:spPr bwMode="auto">
            <a:xfrm>
              <a:off x="683568" y="3137147"/>
              <a:ext cx="1795396" cy="1367507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/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순서도: 문서 52">
              <a:extLst>
                <a:ext uri="{FF2B5EF4-FFF2-40B4-BE49-F238E27FC236}">
                  <a16:creationId xmlns:a16="http://schemas.microsoft.com/office/drawing/2014/main" id="{2A8594C3-2AF3-4BE0-9C38-8612B50B808D}"/>
                </a:ext>
              </a:extLst>
            </p:cNvPr>
            <p:cNvSpPr/>
            <p:nvPr/>
          </p:nvSpPr>
          <p:spPr bwMode="auto">
            <a:xfrm>
              <a:off x="683567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BE2D27C-823F-4CA4-824B-B5D2232CC472}"/>
                </a:ext>
              </a:extLst>
            </p:cNvPr>
            <p:cNvSpPr/>
            <p:nvPr/>
          </p:nvSpPr>
          <p:spPr>
            <a:xfrm>
              <a:off x="707903" y="3504277"/>
              <a:ext cx="1746725" cy="646331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NOR FLASH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04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53AA8-16A7-4620-A091-8D09A38D3BD4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0E7883D-1CFC-45F3-AA17-AB105CF6F11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6427B8A-5D8D-4B32-9542-82FD2FAA290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dirty="0"/>
              <a:t>의 종류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D7791BB-6EB9-4B2E-98A7-C544C898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BDD9F23-1C61-4EB9-9241-1A7088D6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C3ECF491-06F9-48F3-804D-50B03C2DCF25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플래시 메모리</a:t>
            </a: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85DD6E47-05F6-4F49-9AC5-9063421E01FA}"/>
              </a:ext>
            </a:extLst>
          </p:cNvPr>
          <p:cNvSpPr/>
          <p:nvPr/>
        </p:nvSpPr>
        <p:spPr>
          <a:xfrm>
            <a:off x="4348245" y="2104413"/>
            <a:ext cx="4550635" cy="1800493"/>
          </a:xfrm>
          <a:prstGeom prst="bracketPair">
            <a:avLst>
              <a:gd name="adj" fmla="val 0"/>
            </a:avLst>
          </a:prstGeom>
          <a:solidFill>
            <a:srgbClr val="F2F2F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 flash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비해 가격이 몇 배 저렴함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Bad block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발생할 수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해결하기 위한 여러 가지 노력으로 현재는 가장 많이 사용되는 메모리가 되고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NAND flash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제품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USB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MMC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SSD, eMMC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8F62E3-DCDA-4CFC-9361-ADCA9FB63307}"/>
              </a:ext>
            </a:extLst>
          </p:cNvPr>
          <p:cNvGrpSpPr/>
          <p:nvPr/>
        </p:nvGrpSpPr>
        <p:grpSpPr>
          <a:xfrm>
            <a:off x="2318687" y="2104413"/>
            <a:ext cx="1632179" cy="1367508"/>
            <a:chOff x="2627783" y="3137146"/>
            <a:chExt cx="1795397" cy="136750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4A9E027-3AAF-4505-A6A4-81641D733727}"/>
                </a:ext>
              </a:extLst>
            </p:cNvPr>
            <p:cNvSpPr/>
            <p:nvPr/>
          </p:nvSpPr>
          <p:spPr bwMode="auto">
            <a:xfrm>
              <a:off x="2627784" y="3137147"/>
              <a:ext cx="1795396" cy="1367507"/>
            </a:xfrm>
            <a:prstGeom prst="rect">
              <a:avLst/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 eaLnBrk="0" latinLnBrk="1" hangingPunct="0">
                <a:lnSpc>
                  <a:spcPct val="110000"/>
                </a:lnSpc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순서도: 문서 48">
              <a:extLst>
                <a:ext uri="{FF2B5EF4-FFF2-40B4-BE49-F238E27FC236}">
                  <a16:creationId xmlns:a16="http://schemas.microsoft.com/office/drawing/2014/main" id="{6E43A086-7C63-44D6-9223-68F7BF931D81}"/>
                </a:ext>
              </a:extLst>
            </p:cNvPr>
            <p:cNvSpPr/>
            <p:nvPr/>
          </p:nvSpPr>
          <p:spPr bwMode="auto">
            <a:xfrm>
              <a:off x="2627783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47B94F-E30F-4DB5-8D86-E1CE935F422C}"/>
                </a:ext>
              </a:extLst>
            </p:cNvPr>
            <p:cNvSpPr/>
            <p:nvPr/>
          </p:nvSpPr>
          <p:spPr>
            <a:xfrm>
              <a:off x="2635410" y="3642777"/>
              <a:ext cx="1785389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NAND FLASH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F4F2B1-E487-4388-935E-EA235A9C9B53}"/>
              </a:ext>
            </a:extLst>
          </p:cNvPr>
          <p:cNvGrpSpPr/>
          <p:nvPr/>
        </p:nvGrpSpPr>
        <p:grpSpPr>
          <a:xfrm>
            <a:off x="639723" y="2104413"/>
            <a:ext cx="1632179" cy="1367508"/>
            <a:chOff x="683567" y="3137146"/>
            <a:chExt cx="1795397" cy="136750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7D236D-B870-4129-A394-8D78DCF47E04}"/>
                </a:ext>
              </a:extLst>
            </p:cNvPr>
            <p:cNvSpPr/>
            <p:nvPr/>
          </p:nvSpPr>
          <p:spPr bwMode="auto">
            <a:xfrm>
              <a:off x="683568" y="3137147"/>
              <a:ext cx="1795396" cy="1367507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/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순서도: 문서 52">
              <a:extLst>
                <a:ext uri="{FF2B5EF4-FFF2-40B4-BE49-F238E27FC236}">
                  <a16:creationId xmlns:a16="http://schemas.microsoft.com/office/drawing/2014/main" id="{2A8594C3-2AF3-4BE0-9C38-8612B50B808D}"/>
                </a:ext>
              </a:extLst>
            </p:cNvPr>
            <p:cNvSpPr/>
            <p:nvPr/>
          </p:nvSpPr>
          <p:spPr bwMode="auto">
            <a:xfrm>
              <a:off x="683567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BE2D27C-823F-4CA4-824B-B5D2232CC472}"/>
                </a:ext>
              </a:extLst>
            </p:cNvPr>
            <p:cNvSpPr/>
            <p:nvPr/>
          </p:nvSpPr>
          <p:spPr>
            <a:xfrm>
              <a:off x="707903" y="3504277"/>
              <a:ext cx="1746725" cy="646331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NOR FLASH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03D7B7D-C146-4485-B16E-2498BAC15016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948702" y="2794710"/>
            <a:ext cx="371715" cy="0"/>
          </a:xfrm>
          <a:prstGeom prst="line">
            <a:avLst/>
          </a:prstGeom>
          <a:ln w="12700" cap="sq">
            <a:solidFill>
              <a:srgbClr val="667CE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7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28471DD-EE19-4A1E-B564-25245172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791" y="1030155"/>
            <a:ext cx="3507056" cy="3429735"/>
          </a:xfrm>
          <a:prstGeom prst="rect">
            <a:avLst/>
          </a:prstGeom>
        </p:spPr>
      </p:pic>
      <p:sp>
        <p:nvSpPr>
          <p:cNvPr id="137" name="텍스트 개체 틀 7">
            <a:extLst>
              <a:ext uri="{FF2B5EF4-FFF2-40B4-BE49-F238E27FC236}">
                <a16:creationId xmlns:a16="http://schemas.microsoft.com/office/drawing/2014/main" id="{1FF8CCD3-C8B5-4381-81CC-23A5E01BE9D6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4955730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맵은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CPU</a:t>
            </a:r>
            <a:r>
              <a:rPr lang="ko-KR" altLang="en-US" sz="1800" spc="0" dirty="0">
                <a:solidFill>
                  <a:schemeClr val="tx1"/>
                </a:solidFill>
              </a:rPr>
              <a:t>가 메모리는 물론 장착된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주변 장치를 제어하기 위한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레지스터의 어드레스들을 정리한 지도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STM32F429ZI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2Mbyte </a:t>
            </a:r>
            <a:r>
              <a:rPr lang="ko-KR" altLang="en-US" sz="1800" spc="0" dirty="0">
                <a:solidFill>
                  <a:schemeClr val="tx1"/>
                </a:solidFill>
              </a:rPr>
              <a:t>크기의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ko-KR" altLang="en-US" sz="1800" spc="0" dirty="0">
                <a:solidFill>
                  <a:schemeClr val="tx1"/>
                </a:solidFill>
              </a:rPr>
              <a:t>플래시 메모리를 가짐 </a:t>
            </a:r>
          </a:p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2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20A12-AD91-48EC-B920-4E636084E363}"/>
              </a:ext>
            </a:extLst>
          </p:cNvPr>
          <p:cNvSpPr/>
          <p:nvPr/>
        </p:nvSpPr>
        <p:spPr>
          <a:xfrm>
            <a:off x="2339752" y="933451"/>
            <a:ext cx="6480719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메모리에 대해 설명할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플래시 메모리에 대해 설명할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플래시 메모리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프로그램을 설계할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플래시 메모리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프로그램을 설계할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E9E5A7-16FD-4A66-8D6F-AA017B68102C}"/>
              </a:ext>
            </a:extLst>
          </p:cNvPr>
          <p:cNvSpPr/>
          <p:nvPr/>
        </p:nvSpPr>
        <p:spPr>
          <a:xfrm>
            <a:off x="2339752" y="3075806"/>
            <a:ext cx="5089264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플래시 메모리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메모리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50762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D7907F5-0C97-4821-AE03-7463DE2C3E76}"/>
              </a:ext>
            </a:extLst>
          </p:cNvPr>
          <p:cNvGrpSpPr/>
          <p:nvPr/>
        </p:nvGrpSpPr>
        <p:grpSpPr>
          <a:xfrm>
            <a:off x="2764445" y="1030155"/>
            <a:ext cx="6103402" cy="3850623"/>
            <a:chOff x="2614819" y="675363"/>
            <a:chExt cx="6103402" cy="3850623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028471DD-EE19-4A1E-B564-25245172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1165" y="675363"/>
              <a:ext cx="3507056" cy="3429735"/>
            </a:xfrm>
            <a:prstGeom prst="rect">
              <a:avLst/>
            </a:prstGeom>
          </p:spPr>
        </p:pic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F388255-0A5A-48FD-8023-703AEF84080B}"/>
                </a:ext>
              </a:extLst>
            </p:cNvPr>
            <p:cNvCxnSpPr/>
            <p:nvPr/>
          </p:nvCxnSpPr>
          <p:spPr>
            <a:xfrm flipH="1" flipV="1">
              <a:off x="5931245" y="3324098"/>
              <a:ext cx="360040" cy="242439"/>
            </a:xfrm>
            <a:prstGeom prst="line">
              <a:avLst/>
            </a:prstGeom>
            <a:ln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0F74B5C-8744-4C34-93D7-0E41B2C8B70A}"/>
                </a:ext>
              </a:extLst>
            </p:cNvPr>
            <p:cNvCxnSpPr/>
            <p:nvPr/>
          </p:nvCxnSpPr>
          <p:spPr>
            <a:xfrm flipH="1">
              <a:off x="5931245" y="3918491"/>
              <a:ext cx="360040" cy="594394"/>
            </a:xfrm>
            <a:prstGeom prst="line">
              <a:avLst/>
            </a:prstGeom>
            <a:ln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63702025-8A52-4916-BA62-30AA60FDB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4819" y="3310996"/>
              <a:ext cx="3316426" cy="1214990"/>
            </a:xfrm>
            <a:prstGeom prst="rect">
              <a:avLst/>
            </a:prstGeom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AC4E57F-DE18-4F6C-AE27-6C27DD8738D6}"/>
                </a:ext>
              </a:extLst>
            </p:cNvPr>
            <p:cNvSpPr/>
            <p:nvPr/>
          </p:nvSpPr>
          <p:spPr bwMode="auto">
            <a:xfrm>
              <a:off x="2625907" y="3758553"/>
              <a:ext cx="3314496" cy="159938"/>
            </a:xfrm>
            <a:prstGeom prst="rect">
              <a:avLst/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F046920E-6F87-4118-B046-4920891663FD}"/>
              </a:ext>
            </a:extLst>
          </p:cNvPr>
          <p:cNvSpPr/>
          <p:nvPr/>
        </p:nvSpPr>
        <p:spPr bwMode="auto">
          <a:xfrm>
            <a:off x="382933" y="2637762"/>
            <a:ext cx="4968700" cy="523695"/>
          </a:xfrm>
          <a:prstGeom prst="roundRect">
            <a:avLst>
              <a:gd name="adj" fmla="val 50000"/>
            </a:avLst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31">
            <a:extLst>
              <a:ext uri="{FF2B5EF4-FFF2-40B4-BE49-F238E27FC236}">
                <a16:creationId xmlns:a16="http://schemas.microsoft.com/office/drawing/2014/main" id="{8D500C2B-2288-4CD6-881A-E9B0C547BAC4}"/>
              </a:ext>
            </a:extLst>
          </p:cNvPr>
          <p:cNvSpPr/>
          <p:nvPr/>
        </p:nvSpPr>
        <p:spPr bwMode="auto">
          <a:xfrm>
            <a:off x="382932" y="2637762"/>
            <a:ext cx="1978155" cy="523695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84A31A30-1086-4D16-9A62-F3D49D0708C3}"/>
              </a:ext>
            </a:extLst>
          </p:cNvPr>
          <p:cNvSpPr txBox="1">
            <a:spLocks/>
          </p:cNvSpPr>
          <p:nvPr/>
        </p:nvSpPr>
        <p:spPr>
          <a:xfrm>
            <a:off x="460076" y="2714993"/>
            <a:ext cx="1828281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bg1"/>
                </a:solidFill>
              </a:rPr>
              <a:t>2Mbyte</a:t>
            </a:r>
            <a:r>
              <a:rPr lang="ko-KR" altLang="en-US" sz="1800" spc="0" dirty="0">
                <a:solidFill>
                  <a:schemeClr val="bg1"/>
                </a:solidFill>
              </a:rPr>
              <a:t>의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6777D747-6B75-4545-89CA-BF54D84A6E89}"/>
              </a:ext>
            </a:extLst>
          </p:cNvPr>
          <p:cNvSpPr txBox="1">
            <a:spLocks/>
          </p:cNvSpPr>
          <p:nvPr/>
        </p:nvSpPr>
        <p:spPr>
          <a:xfrm>
            <a:off x="2438231" y="2724518"/>
            <a:ext cx="162971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/>
              <a:t>0~0x1FFFFF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EB58EA3B-E406-4A24-B41B-27459D7906D7}"/>
              </a:ext>
            </a:extLst>
          </p:cNvPr>
          <p:cNvSpPr/>
          <p:nvPr/>
        </p:nvSpPr>
        <p:spPr bwMode="auto">
          <a:xfrm>
            <a:off x="392090" y="1917681"/>
            <a:ext cx="4959543" cy="540000"/>
          </a:xfrm>
          <a:prstGeom prst="roundRect">
            <a:avLst>
              <a:gd name="adj" fmla="val 5000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5A8713A9-D044-481A-8C7C-7E7AEA2E9885}"/>
              </a:ext>
            </a:extLst>
          </p:cNvPr>
          <p:cNvSpPr/>
          <p:nvPr/>
        </p:nvSpPr>
        <p:spPr bwMode="auto">
          <a:xfrm>
            <a:off x="382933" y="1917681"/>
            <a:ext cx="1978155" cy="540000"/>
          </a:xfrm>
          <a:prstGeom prst="roundRect">
            <a:avLst>
              <a:gd name="adj" fmla="val 50000"/>
            </a:avLst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1788A0AF-6D91-4006-9AF9-84C6CFC551A0}"/>
              </a:ext>
            </a:extLst>
          </p:cNvPr>
          <p:cNvSpPr txBox="1">
            <a:spLocks/>
          </p:cNvSpPr>
          <p:nvPr/>
        </p:nvSpPr>
        <p:spPr>
          <a:xfrm>
            <a:off x="583479" y="1994914"/>
            <a:ext cx="154024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어드레스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A1B95515-6AEF-463E-B024-98E4C7296F82}"/>
              </a:ext>
            </a:extLst>
          </p:cNvPr>
          <p:cNvSpPr txBox="1">
            <a:spLocks/>
          </p:cNvSpPr>
          <p:nvPr/>
        </p:nvSpPr>
        <p:spPr>
          <a:xfrm>
            <a:off x="2370245" y="2003065"/>
            <a:ext cx="300575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0x08000000~0x081FFFFF</a:t>
            </a:r>
          </a:p>
        </p:txBody>
      </p:sp>
    </p:spTree>
    <p:extLst>
      <p:ext uri="{BB962C8B-B14F-4D97-AF65-F5344CB8AC3E}">
        <p14:creationId xmlns:p14="http://schemas.microsoft.com/office/powerpoint/2010/main" val="355537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1A043ED-6BF9-4177-8188-30C9DF1A9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543810"/>
            <a:ext cx="3105032" cy="321265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29D73F0-D3A8-4CAD-9346-EC9FB45D8F95}"/>
              </a:ext>
            </a:extLst>
          </p:cNvPr>
          <p:cNvGrpSpPr/>
          <p:nvPr/>
        </p:nvGrpSpPr>
        <p:grpSpPr>
          <a:xfrm>
            <a:off x="2941548" y="1807170"/>
            <a:ext cx="1738359" cy="2949292"/>
            <a:chOff x="592509" y="1851670"/>
            <a:chExt cx="1738359" cy="2949292"/>
          </a:xfrm>
        </p:grpSpPr>
        <p:sp>
          <p:nvSpPr>
            <p:cNvPr id="31" name="모서리가 둥근 직사각형 21">
              <a:extLst>
                <a:ext uri="{FF2B5EF4-FFF2-40B4-BE49-F238E27FC236}">
                  <a16:creationId xmlns:a16="http://schemas.microsoft.com/office/drawing/2014/main" id="{A7F5EBAD-D572-4371-BFF1-A6584890F519}"/>
                </a:ext>
              </a:extLst>
            </p:cNvPr>
            <p:cNvSpPr/>
            <p:nvPr/>
          </p:nvSpPr>
          <p:spPr bwMode="auto">
            <a:xfrm>
              <a:off x="592509" y="1851670"/>
              <a:ext cx="573351" cy="2448272"/>
            </a:xfrm>
            <a:prstGeom prst="roundRect">
              <a:avLst>
                <a:gd name="adj" fmla="val 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모서리가 둥근 직사각형 21">
              <a:extLst>
                <a:ext uri="{FF2B5EF4-FFF2-40B4-BE49-F238E27FC236}">
                  <a16:creationId xmlns:a16="http://schemas.microsoft.com/office/drawing/2014/main" id="{4FAE7696-3FAA-4DAE-9AB6-76644444A37C}"/>
                </a:ext>
              </a:extLst>
            </p:cNvPr>
            <p:cNvSpPr/>
            <p:nvPr/>
          </p:nvSpPr>
          <p:spPr bwMode="auto">
            <a:xfrm>
              <a:off x="592509" y="4299942"/>
              <a:ext cx="1738359" cy="263360"/>
            </a:xfrm>
            <a:prstGeom prst="roundRect">
              <a:avLst>
                <a:gd name="adj" fmla="val 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모서리가 둥근 직사각형 21">
              <a:extLst>
                <a:ext uri="{FF2B5EF4-FFF2-40B4-BE49-F238E27FC236}">
                  <a16:creationId xmlns:a16="http://schemas.microsoft.com/office/drawing/2014/main" id="{5E79457E-276A-4FCE-B8EA-BFF04CD193E0}"/>
                </a:ext>
              </a:extLst>
            </p:cNvPr>
            <p:cNvSpPr/>
            <p:nvPr/>
          </p:nvSpPr>
          <p:spPr bwMode="auto">
            <a:xfrm>
              <a:off x="592509" y="4562336"/>
              <a:ext cx="573351" cy="238626"/>
            </a:xfrm>
            <a:prstGeom prst="roundRect">
              <a:avLst>
                <a:gd name="adj" fmla="val 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2856622F-95C1-4D23-AAC6-AE7EE99576ED}"/>
              </a:ext>
            </a:extLst>
          </p:cNvPr>
          <p:cNvSpPr txBox="1">
            <a:spLocks/>
          </p:cNvSpPr>
          <p:nvPr/>
        </p:nvSpPr>
        <p:spPr>
          <a:xfrm>
            <a:off x="2775533" y="3640712"/>
            <a:ext cx="1952920" cy="36923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72000" indent="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Wingdings" panose="05000000000000000000" pitchFamily="2" charset="2"/>
              <a:buNone/>
              <a:defRPr sz="18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System memory</a:t>
            </a:r>
            <a:endParaRPr lang="ko-KR" altLang="en-US" dirty="0"/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30781EAC-9FBD-410C-A492-502387CDAEC0}"/>
              </a:ext>
            </a:extLst>
          </p:cNvPr>
          <p:cNvSpPr txBox="1">
            <a:spLocks/>
          </p:cNvSpPr>
          <p:nvPr/>
        </p:nvSpPr>
        <p:spPr>
          <a:xfrm>
            <a:off x="875051" y="4452533"/>
            <a:ext cx="1656184" cy="36923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72000" indent="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Wingdings" panose="05000000000000000000" pitchFamily="2" charset="2"/>
              <a:buNone/>
              <a:defRPr sz="18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Option bytes</a:t>
            </a:r>
            <a:endParaRPr lang="ko-KR" altLang="en-US" dirty="0"/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7D5068F1-A648-4382-B843-8884D03951DF}"/>
              </a:ext>
            </a:extLst>
          </p:cNvPr>
          <p:cNvSpPr txBox="1">
            <a:spLocks/>
          </p:cNvSpPr>
          <p:nvPr/>
        </p:nvSpPr>
        <p:spPr>
          <a:xfrm>
            <a:off x="4902685" y="4202506"/>
            <a:ext cx="719451" cy="36923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72000" indent="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Wingdings" panose="05000000000000000000" pitchFamily="2" charset="2"/>
              <a:buNone/>
              <a:defRPr sz="18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OTP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A7FB2F-7B0B-407B-8A03-CB6C7B57555C}"/>
              </a:ext>
            </a:extLst>
          </p:cNvPr>
          <p:cNvCxnSpPr>
            <a:cxnSpLocks/>
          </p:cNvCxnSpPr>
          <p:nvPr/>
        </p:nvCxnSpPr>
        <p:spPr>
          <a:xfrm>
            <a:off x="3228223" y="2656558"/>
            <a:ext cx="0" cy="277049"/>
          </a:xfrm>
          <a:prstGeom prst="line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9D83D7-8F64-42E3-942F-B1D3039B66CE}"/>
              </a:ext>
            </a:extLst>
          </p:cNvPr>
          <p:cNvCxnSpPr>
            <a:cxnSpLocks/>
          </p:cNvCxnSpPr>
          <p:nvPr/>
        </p:nvCxnSpPr>
        <p:spPr>
          <a:xfrm>
            <a:off x="3797729" y="4011910"/>
            <a:ext cx="0" cy="243532"/>
          </a:xfrm>
          <a:prstGeom prst="line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62EBE3-A4B3-4B92-8234-9C5D329E7643}"/>
              </a:ext>
            </a:extLst>
          </p:cNvPr>
          <p:cNvCxnSpPr>
            <a:cxnSpLocks/>
          </p:cNvCxnSpPr>
          <p:nvPr/>
        </p:nvCxnSpPr>
        <p:spPr>
          <a:xfrm>
            <a:off x="2544101" y="4637149"/>
            <a:ext cx="371715" cy="0"/>
          </a:xfrm>
          <a:prstGeom prst="line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D949AF8-3159-4621-886C-01F23571E731}"/>
              </a:ext>
            </a:extLst>
          </p:cNvPr>
          <p:cNvCxnSpPr>
            <a:cxnSpLocks/>
          </p:cNvCxnSpPr>
          <p:nvPr/>
        </p:nvCxnSpPr>
        <p:spPr>
          <a:xfrm flipH="1">
            <a:off x="4532255" y="4452533"/>
            <a:ext cx="378094" cy="0"/>
          </a:xfrm>
          <a:prstGeom prst="line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87357767-3B67-48F5-9B59-6B79F22BB9B1}"/>
              </a:ext>
            </a:extLst>
          </p:cNvPr>
          <p:cNvSpPr txBox="1">
            <a:spLocks/>
          </p:cNvSpPr>
          <p:nvPr/>
        </p:nvSpPr>
        <p:spPr>
          <a:xfrm>
            <a:off x="1741261" y="2287327"/>
            <a:ext cx="1760605" cy="369231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72000"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Main memory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AECBE1-3228-4BE5-B289-2019AA5197B6}"/>
              </a:ext>
            </a:extLst>
          </p:cNvPr>
          <p:cNvGrpSpPr/>
          <p:nvPr/>
        </p:nvGrpSpPr>
        <p:grpSpPr>
          <a:xfrm>
            <a:off x="4028704" y="1976946"/>
            <a:ext cx="4206529" cy="1757528"/>
            <a:chOff x="4028705" y="2936764"/>
            <a:chExt cx="4206529" cy="1757528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53F2BC15-8C8A-4283-BF2F-29D3D54D8A8E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주요 플래시 메모리 공간으로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Bank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각각은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16Kbytes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또는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64Kbytes, 12Kbytes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크기의 섹터로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24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섹터로 구성</a:t>
              </a:r>
              <a:endParaRPr lang="en-US" altLang="ko-KR" sz="16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CEC6732-BDD0-40B3-B6CB-2BF884F27E24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955104-9081-4CC0-8130-31E168AE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A0A1565C-80C7-4E9F-8F06-08E665921F4C}"/>
              </a:ext>
            </a:extLst>
          </p:cNvPr>
          <p:cNvSpPr/>
          <p:nvPr/>
        </p:nvSpPr>
        <p:spPr bwMode="auto">
          <a:xfrm>
            <a:off x="558936" y="1801874"/>
            <a:ext cx="556680" cy="2498067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8CC8C1-233E-493A-A323-DF899AB33E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143910" y="2020049"/>
            <a:ext cx="2884795" cy="833043"/>
          </a:xfrm>
          <a:prstGeom prst="straightConnector1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C0ABD23D-701A-4606-A135-1DFB881DCC3D}"/>
              </a:ext>
            </a:extLst>
          </p:cNvPr>
          <p:cNvSpPr/>
          <p:nvPr/>
        </p:nvSpPr>
        <p:spPr bwMode="auto">
          <a:xfrm>
            <a:off x="4028705" y="1760523"/>
            <a:ext cx="4206529" cy="519051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memory</a:t>
            </a: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441760A-7276-41DC-B5B6-C07386617ABC}"/>
              </a:ext>
            </a:extLst>
          </p:cNvPr>
          <p:cNvSpPr txBox="1"/>
          <p:nvPr/>
        </p:nvSpPr>
        <p:spPr>
          <a:xfrm>
            <a:off x="5173125" y="590719"/>
            <a:ext cx="217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memory</a:t>
            </a:r>
          </a:p>
        </p:txBody>
      </p:sp>
    </p:spTree>
    <p:extLst>
      <p:ext uri="{BB962C8B-B14F-4D97-AF65-F5344CB8AC3E}">
        <p14:creationId xmlns:p14="http://schemas.microsoft.com/office/powerpoint/2010/main" val="221239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AECBE1-3228-4BE5-B289-2019AA5197B6}"/>
              </a:ext>
            </a:extLst>
          </p:cNvPr>
          <p:cNvGrpSpPr/>
          <p:nvPr/>
        </p:nvGrpSpPr>
        <p:grpSpPr>
          <a:xfrm>
            <a:off x="4028704" y="1976946"/>
            <a:ext cx="4206529" cy="1757528"/>
            <a:chOff x="4028705" y="2936764"/>
            <a:chExt cx="4206529" cy="1757528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53F2BC15-8C8A-4283-BF2F-29D3D54D8A8E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spc="0" dirty="0">
                  <a:solidFill>
                    <a:schemeClr val="tx1"/>
                  </a:solidFill>
                </a:rPr>
                <a:t>0x1FFF0000~0x1FFF77FF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의 어드레스 공간을 가짐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spc="0" dirty="0">
                  <a:solidFill>
                    <a:schemeClr val="tx1"/>
                  </a:solidFill>
                </a:rPr>
                <a:t>CPU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가 부팅할 때 사용하는 메모리 공간으로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Boot mode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에 따라 사용 유무가 결정되는 공간</a:t>
              </a:r>
              <a:endParaRPr lang="en-US" altLang="ko-KR" sz="16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CEC6732-BDD0-40B3-B6CB-2BF884F27E24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E70A3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955104-9081-4CC0-8130-31E168AE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A0A1565C-80C7-4E9F-8F06-08E665921F4C}"/>
              </a:ext>
            </a:extLst>
          </p:cNvPr>
          <p:cNvSpPr/>
          <p:nvPr/>
        </p:nvSpPr>
        <p:spPr bwMode="auto">
          <a:xfrm>
            <a:off x="561514" y="4269844"/>
            <a:ext cx="2714342" cy="174114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8CC8C1-233E-493A-A323-DF899AB33E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19673" y="2020049"/>
            <a:ext cx="2409032" cy="2207885"/>
          </a:xfrm>
          <a:prstGeom prst="straightConnector1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C0ABD23D-701A-4606-A135-1DFB881DCC3D}"/>
              </a:ext>
            </a:extLst>
          </p:cNvPr>
          <p:cNvSpPr/>
          <p:nvPr/>
        </p:nvSpPr>
        <p:spPr bwMode="auto">
          <a:xfrm>
            <a:off x="4028705" y="1760523"/>
            <a:ext cx="4206529" cy="519051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memory</a:t>
            </a: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441760A-7276-41DC-B5B6-C07386617ABC}"/>
              </a:ext>
            </a:extLst>
          </p:cNvPr>
          <p:cNvSpPr txBox="1"/>
          <p:nvPr/>
        </p:nvSpPr>
        <p:spPr>
          <a:xfrm>
            <a:off x="5173125" y="590719"/>
            <a:ext cx="217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memory</a:t>
            </a:r>
          </a:p>
        </p:txBody>
      </p:sp>
    </p:spTree>
    <p:extLst>
      <p:ext uri="{BB962C8B-B14F-4D97-AF65-F5344CB8AC3E}">
        <p14:creationId xmlns:p14="http://schemas.microsoft.com/office/powerpoint/2010/main" val="298367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4AE21B-E7D4-4AF1-A359-4CDE14D9EEC2}"/>
              </a:ext>
            </a:extLst>
          </p:cNvPr>
          <p:cNvGrpSpPr/>
          <p:nvPr/>
        </p:nvGrpSpPr>
        <p:grpSpPr>
          <a:xfrm>
            <a:off x="4034080" y="2139248"/>
            <a:ext cx="4206529" cy="1944670"/>
            <a:chOff x="4028705" y="2749622"/>
            <a:chExt cx="4206529" cy="1944670"/>
          </a:xfrm>
        </p:grpSpPr>
        <p:sp>
          <p:nvSpPr>
            <p:cNvPr id="54" name="텍스트 개체 틀 7">
              <a:extLst>
                <a:ext uri="{FF2B5EF4-FFF2-40B4-BE49-F238E27FC236}">
                  <a16:creationId xmlns:a16="http://schemas.microsoft.com/office/drawing/2014/main" id="{B62E67FD-48C3-4B54-890D-52D950E845FB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749622"/>
              <a:ext cx="4206529" cy="1944670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endParaRPr lang="en-US" altLang="ko-KR" sz="16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ECDF30A-3EE1-4BD7-A6DD-F4C87CFE524F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E70A3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955104-9081-4CC0-8130-31E168AE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A0A1565C-80C7-4E9F-8F06-08E665921F4C}"/>
              </a:ext>
            </a:extLst>
          </p:cNvPr>
          <p:cNvSpPr/>
          <p:nvPr/>
        </p:nvSpPr>
        <p:spPr bwMode="auto">
          <a:xfrm>
            <a:off x="561514" y="4269844"/>
            <a:ext cx="2714342" cy="174114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8CC8C1-233E-493A-A323-DF899AB33E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19673" y="2020049"/>
            <a:ext cx="2409032" cy="2207885"/>
          </a:xfrm>
          <a:prstGeom prst="straightConnector1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C0ABD23D-701A-4606-A135-1DFB881DCC3D}"/>
              </a:ext>
            </a:extLst>
          </p:cNvPr>
          <p:cNvSpPr/>
          <p:nvPr/>
        </p:nvSpPr>
        <p:spPr bwMode="auto">
          <a:xfrm>
            <a:off x="4028705" y="1760523"/>
            <a:ext cx="4206529" cy="519051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memory</a:t>
            </a: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441760A-7276-41DC-B5B6-C07386617ABC}"/>
              </a:ext>
            </a:extLst>
          </p:cNvPr>
          <p:cNvSpPr txBox="1"/>
          <p:nvPr/>
        </p:nvSpPr>
        <p:spPr>
          <a:xfrm>
            <a:off x="5173125" y="590719"/>
            <a:ext cx="217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memory</a:t>
            </a:r>
          </a:p>
        </p:txBody>
      </p:sp>
      <p:sp>
        <p:nvSpPr>
          <p:cNvPr id="48" name="텍스트 개체 틀 7">
            <a:extLst>
              <a:ext uri="{FF2B5EF4-FFF2-40B4-BE49-F238E27FC236}">
                <a16:creationId xmlns:a16="http://schemas.microsoft.com/office/drawing/2014/main" id="{8AC4AFE8-D948-4EBB-9E3A-B23D963D0D44}"/>
              </a:ext>
            </a:extLst>
          </p:cNvPr>
          <p:cNvSpPr txBox="1">
            <a:spLocks/>
          </p:cNvSpPr>
          <p:nvPr/>
        </p:nvSpPr>
        <p:spPr>
          <a:xfrm>
            <a:off x="4159050" y="2353848"/>
            <a:ext cx="3960812" cy="435804"/>
          </a:xfrm>
          <a:prstGeom prst="rect">
            <a:avLst/>
          </a:prstGeom>
          <a:solidFill>
            <a:srgbClr val="EE70A3">
              <a:alpha val="30000"/>
            </a:srgbClr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Boot mode </a:t>
            </a:r>
            <a:r>
              <a:rPr lang="ko-KR" altLang="en-US" sz="1600" spc="0" dirty="0">
                <a:solidFill>
                  <a:schemeClr val="tx1"/>
                </a:solidFill>
              </a:rPr>
              <a:t>중 펌웨어 업데이트 모드</a:t>
            </a:r>
          </a:p>
        </p:txBody>
      </p:sp>
      <p:sp>
        <p:nvSpPr>
          <p:cNvPr id="49" name="텍스트 개체 틀 7">
            <a:extLst>
              <a:ext uri="{FF2B5EF4-FFF2-40B4-BE49-F238E27FC236}">
                <a16:creationId xmlns:a16="http://schemas.microsoft.com/office/drawing/2014/main" id="{0082C488-E265-4264-994A-A80DA7D516C0}"/>
              </a:ext>
            </a:extLst>
          </p:cNvPr>
          <p:cNvSpPr txBox="1">
            <a:spLocks/>
          </p:cNvSpPr>
          <p:nvPr/>
        </p:nvSpPr>
        <p:spPr>
          <a:xfrm>
            <a:off x="4151450" y="2912295"/>
            <a:ext cx="3960812" cy="435804"/>
          </a:xfrm>
          <a:prstGeom prst="rect">
            <a:avLst/>
          </a:prstGeom>
          <a:solidFill>
            <a:srgbClr val="EE70A3">
              <a:alpha val="30000"/>
            </a:srgbClr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UART1</a:t>
            </a:r>
            <a:r>
              <a:rPr lang="ko-KR" altLang="en-US" sz="1600" spc="0" dirty="0">
                <a:solidFill>
                  <a:schemeClr val="tx1"/>
                </a:solidFill>
              </a:rPr>
              <a:t>을 통해 </a:t>
            </a:r>
            <a:r>
              <a:rPr lang="en-US" altLang="ko-KR" sz="1600" spc="0" dirty="0">
                <a:solidFill>
                  <a:schemeClr val="tx1"/>
                </a:solidFill>
              </a:rPr>
              <a:t>Flash loader </a:t>
            </a:r>
            <a:r>
              <a:rPr lang="ko-KR" altLang="en-US" sz="1600" spc="0" dirty="0">
                <a:solidFill>
                  <a:schemeClr val="tx1"/>
                </a:solidFill>
              </a:rPr>
              <a:t>툴 사용</a:t>
            </a:r>
          </a:p>
        </p:txBody>
      </p:sp>
      <p:sp>
        <p:nvSpPr>
          <p:cNvPr id="50" name="텍스트 개체 틀 7">
            <a:extLst>
              <a:ext uri="{FF2B5EF4-FFF2-40B4-BE49-F238E27FC236}">
                <a16:creationId xmlns:a16="http://schemas.microsoft.com/office/drawing/2014/main" id="{AD031654-F89E-43AB-B5BF-772263968B0A}"/>
              </a:ext>
            </a:extLst>
          </p:cNvPr>
          <p:cNvSpPr txBox="1">
            <a:spLocks/>
          </p:cNvSpPr>
          <p:nvPr/>
        </p:nvSpPr>
        <p:spPr>
          <a:xfrm>
            <a:off x="4151450" y="3486976"/>
            <a:ext cx="3960812" cy="435804"/>
          </a:xfrm>
          <a:prstGeom prst="rect">
            <a:avLst/>
          </a:prstGeom>
          <a:solidFill>
            <a:srgbClr val="EE70A3">
              <a:alpha val="30000"/>
            </a:srgbClr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Main memory</a:t>
            </a:r>
            <a:r>
              <a:rPr lang="ko-KR" altLang="en-US" sz="1600" spc="0" dirty="0">
                <a:solidFill>
                  <a:schemeClr val="tx1"/>
                </a:solidFill>
              </a:rPr>
              <a:t>에 펌웨어 다운로드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F5850455-D555-40A9-9D61-663E386B7743}"/>
              </a:ext>
            </a:extLst>
          </p:cNvPr>
          <p:cNvSpPr/>
          <p:nvPr/>
        </p:nvSpPr>
        <p:spPr bwMode="auto">
          <a:xfrm flipV="1">
            <a:off x="6041721" y="2793869"/>
            <a:ext cx="165296" cy="124366"/>
          </a:xfrm>
          <a:prstGeom prst="triangle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0FA5EAB5-CBE0-427C-BB17-BF62B15CA479}"/>
              </a:ext>
            </a:extLst>
          </p:cNvPr>
          <p:cNvSpPr/>
          <p:nvPr/>
        </p:nvSpPr>
        <p:spPr bwMode="auto">
          <a:xfrm flipV="1">
            <a:off x="6039457" y="3348099"/>
            <a:ext cx="165296" cy="124366"/>
          </a:xfrm>
          <a:prstGeom prst="triangle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8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955104-9081-4CC0-8130-31E168AE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A0A1565C-80C7-4E9F-8F06-08E665921F4C}"/>
              </a:ext>
            </a:extLst>
          </p:cNvPr>
          <p:cNvSpPr/>
          <p:nvPr/>
        </p:nvSpPr>
        <p:spPr bwMode="auto">
          <a:xfrm>
            <a:off x="566530" y="4420430"/>
            <a:ext cx="2714342" cy="95509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8CC8C1-233E-493A-A323-DF899AB33E2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619672" y="2543057"/>
            <a:ext cx="2409031" cy="1828893"/>
          </a:xfrm>
          <a:prstGeom prst="straightConnector1">
            <a:avLst/>
          </a:prstGeom>
          <a:ln w="12700" cap="sq">
            <a:solidFill>
              <a:srgbClr val="667CE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B4C381-8D61-4E27-B66C-8EBE626F797B}"/>
              </a:ext>
            </a:extLst>
          </p:cNvPr>
          <p:cNvGrpSpPr/>
          <p:nvPr/>
        </p:nvGrpSpPr>
        <p:grpSpPr>
          <a:xfrm>
            <a:off x="4028704" y="2557931"/>
            <a:ext cx="4206530" cy="910571"/>
            <a:chOff x="4028704" y="2557931"/>
            <a:chExt cx="4206530" cy="910571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53F2BC15-8C8A-4283-BF2F-29D3D54D8A8E}"/>
                </a:ext>
              </a:extLst>
            </p:cNvPr>
            <p:cNvSpPr txBox="1">
              <a:spLocks/>
            </p:cNvSpPr>
            <p:nvPr/>
          </p:nvSpPr>
          <p:spPr>
            <a:xfrm>
              <a:off x="4028704" y="2557931"/>
              <a:ext cx="4206529" cy="90697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marL="357750" indent="-285750" algn="l" defTabSz="914126" latinLnBrk="0"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  <a:defRPr sz="1600" b="1" spc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One Time Programmable </a:t>
              </a:r>
              <a:r>
                <a:rPr lang="ko-KR" altLang="en-US" dirty="0"/>
                <a:t>공간</a:t>
              </a:r>
              <a:endParaRPr lang="en-US" altLang="ko-KR" dirty="0"/>
            </a:p>
            <a:p>
              <a:r>
                <a:rPr lang="ko-KR" altLang="en-US" dirty="0"/>
                <a:t>한번 쓸 수 있는 사용자 메모리 공간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6FADA4C-6ECA-44B5-B0DF-AA3175890A8E}"/>
                </a:ext>
              </a:extLst>
            </p:cNvPr>
            <p:cNvCxnSpPr/>
            <p:nvPr/>
          </p:nvCxnSpPr>
          <p:spPr>
            <a:xfrm>
              <a:off x="4028705" y="3468502"/>
              <a:ext cx="4206529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4CDACC06-91AE-4425-9BAE-E056142527F8}"/>
              </a:ext>
            </a:extLst>
          </p:cNvPr>
          <p:cNvSpPr/>
          <p:nvPr/>
        </p:nvSpPr>
        <p:spPr bwMode="auto">
          <a:xfrm>
            <a:off x="4028703" y="2283531"/>
            <a:ext cx="4206530" cy="519051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OTP</a:t>
            </a:r>
          </a:p>
        </p:txBody>
      </p:sp>
    </p:spTree>
    <p:extLst>
      <p:ext uri="{BB962C8B-B14F-4D97-AF65-F5344CB8AC3E}">
        <p14:creationId xmlns:p14="http://schemas.microsoft.com/office/powerpoint/2010/main" val="198747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AB70F05-D7DF-412F-B975-BEAF3AB0F03B}"/>
              </a:ext>
            </a:extLst>
          </p:cNvPr>
          <p:cNvGrpSpPr/>
          <p:nvPr/>
        </p:nvGrpSpPr>
        <p:grpSpPr>
          <a:xfrm>
            <a:off x="4028705" y="3145263"/>
            <a:ext cx="4206529" cy="1514719"/>
            <a:chOff x="4028705" y="1993135"/>
            <a:chExt cx="4206529" cy="1514719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53F2BC15-8C8A-4283-BF2F-29D3D54D8A8E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1993135"/>
              <a:ext cx="4206529" cy="1514719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marL="357750" indent="-285750" algn="l" defTabSz="914126" latinLnBrk="0"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  <a:defRPr sz="1600" b="1" spc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Watchdog </a:t>
              </a:r>
              <a:r>
                <a:rPr lang="ko-KR" altLang="en-US" dirty="0"/>
                <a:t>설정</a:t>
              </a:r>
              <a:r>
                <a:rPr lang="en-US" altLang="ko-KR" dirty="0"/>
                <a:t>, Read/Write protection</a:t>
              </a:r>
              <a:r>
                <a:rPr lang="ko-KR" altLang="en-US" dirty="0"/>
                <a:t>과 같은 시스템관련 설정을 담당하는 </a:t>
              </a:r>
              <a:r>
                <a:rPr lang="en-US" altLang="ko-KR" dirty="0"/>
                <a:t>16bytes </a:t>
              </a:r>
              <a:r>
                <a:rPr lang="ko-KR" altLang="en-US" dirty="0"/>
                <a:t>저장소</a:t>
              </a:r>
              <a:endParaRPr lang="en-US" altLang="ko-KR" dirty="0"/>
            </a:p>
            <a:p>
              <a:r>
                <a:rPr lang="en-US" altLang="ko-KR" dirty="0"/>
                <a:t>Main </a:t>
              </a:r>
              <a:r>
                <a:rPr lang="ko-KR" altLang="en-US" dirty="0"/>
                <a:t>메모리의 </a:t>
              </a:r>
              <a:r>
                <a:rPr lang="en-US" altLang="ko-KR" dirty="0"/>
                <a:t>Bank1, 2</a:t>
              </a:r>
              <a:r>
                <a:rPr lang="ko-KR" altLang="en-US" dirty="0"/>
                <a:t>에 대한 각각의 설정 담당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B466D4E-390F-404D-B883-83406FBC9DFF}"/>
                </a:ext>
              </a:extLst>
            </p:cNvPr>
            <p:cNvCxnSpPr/>
            <p:nvPr/>
          </p:nvCxnSpPr>
          <p:spPr>
            <a:xfrm>
              <a:off x="4028705" y="3507854"/>
              <a:ext cx="4206529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09EB5D-A01A-460F-9D1A-07F2B26E5F96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A1DA765-1A74-4DA2-A219-3DEF1F2683DE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텍스트 개체 틀 7">
            <a:extLst>
              <a:ext uri="{FF2B5EF4-FFF2-40B4-BE49-F238E27FC236}">
                <a16:creationId xmlns:a16="http://schemas.microsoft.com/office/drawing/2014/main" id="{285E8599-2A62-442D-9AA4-8F997A852D0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B30F170A-9D45-4C80-AAEC-96D47DFA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B11F96-30EC-4F6B-811C-F9AEEF76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955104-9081-4CC0-8130-31E168AE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A0A1565C-80C7-4E9F-8F06-08E665921F4C}"/>
              </a:ext>
            </a:extLst>
          </p:cNvPr>
          <p:cNvSpPr/>
          <p:nvPr/>
        </p:nvSpPr>
        <p:spPr bwMode="auto">
          <a:xfrm>
            <a:off x="566530" y="4504654"/>
            <a:ext cx="2714342" cy="261688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8CC8C1-233E-493A-A323-DF899AB33E2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71600" y="3033462"/>
            <a:ext cx="3057105" cy="1471192"/>
          </a:xfrm>
          <a:prstGeom prst="straightConnector1">
            <a:avLst/>
          </a:prstGeom>
          <a:ln w="12700" cap="sq">
            <a:solidFill>
              <a:srgbClr val="00B0F0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42E830AE-851C-494D-B86C-B332879EEA56}"/>
              </a:ext>
            </a:extLst>
          </p:cNvPr>
          <p:cNvSpPr/>
          <p:nvPr/>
        </p:nvSpPr>
        <p:spPr bwMode="auto">
          <a:xfrm>
            <a:off x="4028705" y="2773936"/>
            <a:ext cx="4206530" cy="519051"/>
          </a:xfrm>
          <a:prstGeom prst="flowChartDocument">
            <a:avLst/>
          </a:prstGeom>
          <a:solidFill>
            <a:srgbClr val="00B0F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 bytes</a:t>
            </a:r>
          </a:p>
        </p:txBody>
      </p:sp>
    </p:spTree>
    <p:extLst>
      <p:ext uri="{BB962C8B-B14F-4D97-AF65-F5344CB8AC3E}">
        <p14:creationId xmlns:p14="http://schemas.microsoft.com/office/powerpoint/2010/main" val="135961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B24120-A5A4-4F8D-9DDE-C30C3674C380}"/>
              </a:ext>
            </a:extLst>
          </p:cNvPr>
          <p:cNvGrpSpPr/>
          <p:nvPr/>
        </p:nvGrpSpPr>
        <p:grpSpPr>
          <a:xfrm>
            <a:off x="5220073" y="1995686"/>
            <a:ext cx="3528392" cy="1234810"/>
            <a:chOff x="4028705" y="2936764"/>
            <a:chExt cx="4206529" cy="1757528"/>
          </a:xfrm>
        </p:grpSpPr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CEB56A34-1A5C-4BB1-BCD5-2BFA0FB07110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플래시는 모든 프로젝트에 기본적으로 포함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따로 선택사항 없음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1AB240C-3BC5-44A4-8BE8-EE714664AF05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53FBBC7E-3111-4C8D-A19C-16434A9DFBFC}"/>
              </a:ext>
            </a:extLst>
          </p:cNvPr>
          <p:cNvSpPr/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CubeMX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82F98-7E43-41DF-975C-3DF326E549BA}"/>
              </a:ext>
            </a:extLst>
          </p:cNvPr>
          <p:cNvSpPr/>
          <p:nvPr/>
        </p:nvSpPr>
        <p:spPr>
          <a:xfrm>
            <a:off x="5292081" y="2898441"/>
            <a:ext cx="3384367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600" b="1" dirty="0">
              <a:solidFill>
                <a:srgbClr val="E48E1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C68B5E-BE9D-4E70-BD01-1019CCA320F9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22F7924-A28A-450C-AD95-DCEF48C59CE6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A883E0-572B-4969-BE78-1E7306FD6AC6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24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1F2BDC-B8E2-4AF7-B3F0-872AECF7072D}"/>
              </a:ext>
            </a:extLst>
          </p:cNvPr>
          <p:cNvGrpSpPr/>
          <p:nvPr/>
        </p:nvGrpSpPr>
        <p:grpSpPr>
          <a:xfrm>
            <a:off x="5220073" y="1923678"/>
            <a:ext cx="3528392" cy="828898"/>
            <a:chOff x="4028705" y="2936764"/>
            <a:chExt cx="4206529" cy="1757528"/>
          </a:xfrm>
        </p:grpSpPr>
        <p:sp>
          <p:nvSpPr>
            <p:cNvPr id="20" name="텍스트 개체 틀 7">
              <a:extLst>
                <a:ext uri="{FF2B5EF4-FFF2-40B4-BE49-F238E27FC236}">
                  <a16:creationId xmlns:a16="http://schemas.microsoft.com/office/drawing/2014/main" id="{0CC49323-34EE-489B-9AA7-E8B20D35651E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플래시 메모리의 어드레스 확인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92711D-0038-4D70-888D-7B3D5B07C383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E70A3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0F8B569-8E01-4108-93B8-1978E72E5A5E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 맵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7F136A-4AD7-4E91-AEC8-A9F98A2F053E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D2AE6D-F0AB-4C9C-9DD7-FDCABA3F06D8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D79039-E6FC-4396-9157-E6CF5D0CE68B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11C7D2-E50B-4E6D-9FBF-B80070AD7076}"/>
              </a:ext>
            </a:extLst>
          </p:cNvPr>
          <p:cNvGrpSpPr/>
          <p:nvPr/>
        </p:nvGrpSpPr>
        <p:grpSpPr>
          <a:xfrm>
            <a:off x="5220072" y="2116464"/>
            <a:ext cx="3528392" cy="910571"/>
            <a:chOff x="4028704" y="2557931"/>
            <a:chExt cx="4206530" cy="910571"/>
          </a:xfrm>
        </p:grpSpPr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02996BFD-0D27-4648-8081-33A0B8472C89}"/>
                </a:ext>
              </a:extLst>
            </p:cNvPr>
            <p:cNvSpPr txBox="1">
              <a:spLocks/>
            </p:cNvSpPr>
            <p:nvPr/>
          </p:nvSpPr>
          <p:spPr>
            <a:xfrm>
              <a:off x="4028704" y="2557931"/>
              <a:ext cx="4206529" cy="90697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marL="357750" indent="-285750" algn="l" defTabSz="914126" latinLnBrk="0"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  <a:defRPr sz="1600" b="1" spc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ko-KR" altLang="en-US" dirty="0"/>
                <a:t>개의 </a:t>
              </a:r>
              <a:r>
                <a:rPr lang="en-US" altLang="ko-KR" dirty="0"/>
                <a:t>32</a:t>
              </a:r>
              <a:r>
                <a:rPr lang="ko-KR" altLang="en-US" dirty="0"/>
                <a:t>비트 데이터를 읽는 코드 작성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402AC3-F309-465E-A9F9-8FF81A3964CB}"/>
                </a:ext>
              </a:extLst>
            </p:cNvPr>
            <p:cNvCxnSpPr/>
            <p:nvPr/>
          </p:nvCxnSpPr>
          <p:spPr>
            <a:xfrm>
              <a:off x="4028705" y="3468502"/>
              <a:ext cx="4206529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A33495DD-6F40-43BD-94B7-984D8BD4D17F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페이지의 시작 번지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2DC62E-4B90-47D8-AE56-41F4090DFAF2}"/>
              </a:ext>
            </a:extLst>
          </p:cNvPr>
          <p:cNvSpPr/>
          <p:nvPr/>
        </p:nvSpPr>
        <p:spPr>
          <a:xfrm>
            <a:off x="5720318" y="2802933"/>
            <a:ext cx="2527897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600" b="1" dirty="0">
              <a:solidFill>
                <a:srgbClr val="667CE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FACC81-D5BB-40BE-A656-DDE5AA3B1322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1F9F6-1056-4C33-81D4-B4AC8F8B3DF1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9C3D82-16DB-4A94-A634-71DA8825D1FF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8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메모리 반도체 개요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E00C0AD-CF5D-4E9B-B78F-8A92873A3546}"/>
              </a:ext>
            </a:extLst>
          </p:cNvPr>
          <p:cNvSpPr/>
          <p:nvPr/>
        </p:nvSpPr>
        <p:spPr>
          <a:xfrm>
            <a:off x="539750" y="2348933"/>
            <a:ext cx="4330445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 Access Memory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휘발성 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9C217-3327-454C-BB70-EB3107D56E62}"/>
              </a:ext>
            </a:extLst>
          </p:cNvPr>
          <p:cNvSpPr/>
          <p:nvPr/>
        </p:nvSpPr>
        <p:spPr bwMode="auto">
          <a:xfrm>
            <a:off x="539750" y="1707654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600C5-51D5-4382-8DC1-822BAFF96AFA}"/>
              </a:ext>
            </a:extLst>
          </p:cNvPr>
          <p:cNvSpPr/>
          <p:nvPr/>
        </p:nvSpPr>
        <p:spPr bwMode="auto">
          <a:xfrm>
            <a:off x="4804362" y="1712208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94C8C9-77C5-4E17-9616-3FCB21B7F3FA}"/>
              </a:ext>
            </a:extLst>
          </p:cNvPr>
          <p:cNvCxnSpPr/>
          <p:nvPr/>
        </p:nvCxnSpPr>
        <p:spPr>
          <a:xfrm>
            <a:off x="4573761" y="1784216"/>
            <a:ext cx="0" cy="17281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0F60CAFE-8AF3-4695-A6D5-4354E029065D}"/>
              </a:ext>
            </a:extLst>
          </p:cNvPr>
          <p:cNvSpPr/>
          <p:nvPr/>
        </p:nvSpPr>
        <p:spPr>
          <a:xfrm>
            <a:off x="4804362" y="2348933"/>
            <a:ext cx="4330445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Only Memory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 휘발성 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715A86F-D04D-492D-97A9-4C2CCE8B9D56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BD2B0E-7055-499B-B35D-4F5201518209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F487EA-8561-448D-97B3-191A3E34FB37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DDB8376D-D04D-41B8-9478-90FAD4ECF819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00B0F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읽은 값을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메시지로 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출력하는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71141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8BD0D99E-625B-4E36-84D2-FC82E90ED65E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후 테스트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ED2100-0C20-4561-9E24-E43AFF72E68A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9819C0-CA68-46F5-B5D7-9D82D6BDD143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DD0747-28BE-4553-81F4-9F07905DF987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4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C974CD-AB23-4F1C-B2CC-382603D1C853}"/>
              </a:ext>
            </a:extLst>
          </p:cNvPr>
          <p:cNvGrpSpPr/>
          <p:nvPr/>
        </p:nvGrpSpPr>
        <p:grpSpPr>
          <a:xfrm>
            <a:off x="5220073" y="1779662"/>
            <a:ext cx="3528392" cy="1234810"/>
            <a:chOff x="4028705" y="2936764"/>
            <a:chExt cx="4206529" cy="1757528"/>
          </a:xfrm>
        </p:grpSpPr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C62A1B5B-9E15-474F-BA73-45D8FB4D3B4A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spc="0" dirty="0">
                  <a:solidFill>
                    <a:schemeClr val="tx1"/>
                  </a:solidFill>
                </a:rPr>
                <a:t>10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32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비트 데이터를 읽는 코드 작성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0E92CA6-05AF-43B6-BCA6-7237AEA884B2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B032E52C-E8A4-4DD5-9300-1CD0033A7457}"/>
              </a:ext>
            </a:extLst>
          </p:cNvPr>
          <p:cNvSpPr/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메모리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Bank2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시작 번지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0x08100000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D6F65D-5D07-4817-8401-8A241B196728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6D18C4-3730-41EE-86AF-571677698C7E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AF46EB-A215-4CDA-9052-F0FDBE2AA29C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125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3F13BE1F-1468-46B2-922C-3A28881C4AEC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읽은 값을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메시지로 </a:t>
            </a: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출력하는 코드 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F99FBE-2F8E-45A3-9D0D-F444C4F2DF47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2990DF-2D85-4BDE-99C4-42178DB8D8CA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FB834C-8A30-4E67-94B9-923ACC466BBB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92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Read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2D707C6D-7114-4D9D-8362-38CE0495351E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후 테스트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A50DC5-3E2E-4AF0-81C7-2BE36BF640F8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4203C9-F658-4618-81D1-2BD170C15DEC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9CF54F-9B95-4A50-A6A9-11721A91553F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35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A2BFC612-697D-4500-9E90-90EEC124442B}"/>
              </a:ext>
            </a:extLst>
          </p:cNvPr>
          <p:cNvSpPr/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 생성된 프로젝트 작업 시작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10C739-9EF4-4181-8E59-1B2D577AA331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C50E36-B669-4A4A-86D2-8C52E73BE800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7FCFE2-080A-4C49-9C54-4D91CD71629E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1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D10C739-9EF4-4181-8E59-1B2D577AA331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C50E36-B669-4A4A-86D2-8C52E73BE800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7FCFE2-080A-4C49-9C54-4D91CD71629E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06283EBB-AA87-419C-B1C8-49A372C1B11D}"/>
              </a:ext>
            </a:extLst>
          </p:cNvPr>
          <p:cNvSpPr>
            <a:spLocks/>
          </p:cNvSpPr>
          <p:nvPr/>
        </p:nvSpPr>
        <p:spPr bwMode="auto">
          <a:xfrm>
            <a:off x="5220072" y="1557337"/>
            <a:ext cx="3528392" cy="1158429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위해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HAL_FLASH_Unlock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사용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7CD66910-7183-44E9-A9D8-8967EB756725}"/>
              </a:ext>
            </a:extLst>
          </p:cNvPr>
          <p:cNvSpPr txBox="1">
            <a:spLocks/>
          </p:cNvSpPr>
          <p:nvPr/>
        </p:nvSpPr>
        <p:spPr>
          <a:xfrm>
            <a:off x="5788516" y="1891873"/>
            <a:ext cx="2376264" cy="27884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wrap="square" lIns="91342" tIns="45670" rIns="91342" bIns="108000" anchor="ctr" anchorCtr="0">
            <a:noAutofit/>
          </a:bodyPr>
          <a:lstStyle>
            <a:defPPr>
              <a:defRPr lang="ko-KR"/>
            </a:defPPr>
            <a:lvl1pPr marL="357750" indent="-28575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  <a:defRPr sz="16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rgbClr val="EE70A3"/>
                </a:solidFill>
              </a:rPr>
              <a:t>HAL_FLASH_Unlock</a:t>
            </a:r>
            <a:r>
              <a:rPr lang="en-US" altLang="ko-KR" dirty="0">
                <a:solidFill>
                  <a:srgbClr val="EE70A3"/>
                </a:solidFill>
              </a:rPr>
              <a:t>()</a:t>
            </a:r>
            <a:endParaRPr lang="ko-KR" altLang="en-US" dirty="0">
              <a:solidFill>
                <a:srgbClr val="EE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1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9552A5-D269-412F-B63D-6E1FFE1DE067}"/>
              </a:ext>
            </a:extLst>
          </p:cNvPr>
          <p:cNvGrpSpPr/>
          <p:nvPr/>
        </p:nvGrpSpPr>
        <p:grpSpPr>
          <a:xfrm>
            <a:off x="5220072" y="2116464"/>
            <a:ext cx="3528392" cy="1247374"/>
            <a:chOff x="4028704" y="2557931"/>
            <a:chExt cx="4206530" cy="910571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BA4CF161-DAC4-48D5-901D-D1D6E0695FF3}"/>
                </a:ext>
              </a:extLst>
            </p:cNvPr>
            <p:cNvSpPr txBox="1">
              <a:spLocks/>
            </p:cNvSpPr>
            <p:nvPr/>
          </p:nvSpPr>
          <p:spPr>
            <a:xfrm>
              <a:off x="4028704" y="2557931"/>
              <a:ext cx="4206529" cy="90697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marL="357750" indent="-285750" algn="l" defTabSz="914126" latinLnBrk="0"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  <a:defRPr sz="1600" b="1" spc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endParaRPr lang="ko-KR" altLang="en-US" dirty="0"/>
            </a:p>
            <a:p>
              <a:r>
                <a:rPr lang="en-US" altLang="ko-KR" dirty="0"/>
                <a:t>Erase type, Erase</a:t>
              </a:r>
              <a:r>
                <a:rPr lang="ko-KR" altLang="en-US" dirty="0"/>
                <a:t>할 페이지</a:t>
              </a:r>
              <a:r>
                <a:rPr lang="en-US" altLang="ko-KR" dirty="0"/>
                <a:t>, Erase</a:t>
              </a:r>
              <a:r>
                <a:rPr lang="ko-KR" altLang="en-US" dirty="0"/>
                <a:t>할 페이지의 개수 등을 기입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7D474F-C785-4722-9959-2758795A7920}"/>
                </a:ext>
              </a:extLst>
            </p:cNvPr>
            <p:cNvCxnSpPr/>
            <p:nvPr/>
          </p:nvCxnSpPr>
          <p:spPr>
            <a:xfrm>
              <a:off x="4028705" y="3468502"/>
              <a:ext cx="4206529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6FE353F8-1558-4B83-BA49-90E5955AFB4F}"/>
              </a:ext>
            </a:extLst>
          </p:cNvPr>
          <p:cNvSpPr>
            <a:spLocks/>
          </p:cNvSpPr>
          <p:nvPr/>
        </p:nvSpPr>
        <p:spPr bwMode="auto">
          <a:xfrm>
            <a:off x="5220072" y="1557337"/>
            <a:ext cx="3528392" cy="1158423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HAL_FLASHEx_Erase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55E1E6-98B9-4701-B649-26E3C2D45502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B497587-B6A7-485C-ADF1-8CCC2577E01A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7E703-2B8F-4C0E-93E2-142E3554A336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8DE76D4B-2407-4CF1-A502-B471A719C26D}"/>
              </a:ext>
            </a:extLst>
          </p:cNvPr>
          <p:cNvSpPr txBox="1">
            <a:spLocks/>
          </p:cNvSpPr>
          <p:nvPr/>
        </p:nvSpPr>
        <p:spPr>
          <a:xfrm>
            <a:off x="5788516" y="1891873"/>
            <a:ext cx="2376264" cy="27884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wrap="square" lIns="91342" tIns="45670" rIns="91342" bIns="108000" anchor="ctr" anchorCtr="0">
            <a:noAutofit/>
          </a:bodyPr>
          <a:lstStyle>
            <a:defPPr>
              <a:defRPr lang="ko-KR"/>
            </a:defPPr>
            <a:lvl1pPr marL="357750" indent="-28575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  <a:defRPr sz="16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rgbClr val="667CEC"/>
                </a:solidFill>
              </a:rPr>
              <a:t>HAL_FLASHEx_Erase</a:t>
            </a:r>
            <a:r>
              <a:rPr lang="en-US" altLang="ko-KR" dirty="0">
                <a:solidFill>
                  <a:srgbClr val="667CEC"/>
                </a:solidFill>
              </a:rPr>
              <a:t>()</a:t>
            </a:r>
            <a:endParaRPr lang="ko-KR" altLang="en-US" dirty="0">
              <a:solidFill>
                <a:srgbClr val="667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37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2B93B5EE-5C97-4687-97C0-0E76D0F7E0B7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지웠음을 확인하기 위해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페이지의 데이터를 읽어 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9A9EC2-5B30-45EB-AD89-C58A628BB9F5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CBA77C-6F4B-4EC4-A3AF-3FC8F8ECEFFB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F724E5-F210-491D-9106-3CBA0299EC4F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237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A2BFC612-697D-4500-9E90-90EEC124442B}"/>
              </a:ext>
            </a:extLst>
          </p:cNvPr>
          <p:cNvSpPr/>
          <p:nvPr/>
        </p:nvSpPr>
        <p:spPr bwMode="auto">
          <a:xfrm>
            <a:off x="5220072" y="1557338"/>
            <a:ext cx="3528392" cy="115920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위해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HAL_FLASH_Program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10C739-9EF4-4181-8E59-1B2D577AA331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C50E36-B669-4A4A-86D2-8C52E73BE800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7FCFE2-080A-4C49-9C54-4D91CD71629E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EBAC5C63-D008-4D94-A9FA-230AE51B5D7A}"/>
              </a:ext>
            </a:extLst>
          </p:cNvPr>
          <p:cNvSpPr txBox="1">
            <a:spLocks/>
          </p:cNvSpPr>
          <p:nvPr/>
        </p:nvSpPr>
        <p:spPr>
          <a:xfrm>
            <a:off x="5724128" y="1891873"/>
            <a:ext cx="2520280" cy="27884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wrap="square" lIns="91342" tIns="45670" rIns="91342" bIns="108000" anchor="ctr" anchorCtr="0">
            <a:noAutofit/>
          </a:bodyPr>
          <a:lstStyle>
            <a:defPPr>
              <a:defRPr lang="ko-KR"/>
            </a:defPPr>
            <a:lvl1pPr marL="357750" indent="-28575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  <a:defRPr sz="16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72000" indent="0">
              <a:buNone/>
            </a:pPr>
            <a:endParaRPr lang="en-US" altLang="ko-KR" dirty="0">
              <a:solidFill>
                <a:srgbClr val="E48E1C"/>
              </a:solidFill>
            </a:endParaRPr>
          </a:p>
          <a:p>
            <a:pPr marL="0" indent="0" algn="ctr">
              <a:buNone/>
            </a:pPr>
            <a:r>
              <a:rPr lang="en-US" altLang="ko-KR" dirty="0" err="1">
                <a:solidFill>
                  <a:srgbClr val="E48E1C"/>
                </a:solidFill>
              </a:rPr>
              <a:t>HAL_FLASH_Program</a:t>
            </a:r>
            <a:r>
              <a:rPr lang="en-US" altLang="ko-KR" dirty="0">
                <a:solidFill>
                  <a:srgbClr val="E48E1C"/>
                </a:solidFill>
              </a:rPr>
              <a:t>()</a:t>
            </a:r>
            <a:br>
              <a:rPr lang="en-US" altLang="ko-KR" dirty="0">
                <a:solidFill>
                  <a:srgbClr val="E48E1C"/>
                </a:solidFill>
              </a:rPr>
            </a:br>
            <a:endParaRPr lang="ko-KR" altLang="en-US" dirty="0">
              <a:solidFill>
                <a:srgbClr val="E48E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메모리 반도체 개요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E00C0AD-CF5D-4E9B-B78F-8A92873A3546}"/>
              </a:ext>
            </a:extLst>
          </p:cNvPr>
          <p:cNvSpPr/>
          <p:nvPr/>
        </p:nvSpPr>
        <p:spPr>
          <a:xfrm>
            <a:off x="539750" y="2348933"/>
            <a:ext cx="4330445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 Access Memory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휘발성 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9C217-3327-454C-BB70-EB3107D56E62}"/>
              </a:ext>
            </a:extLst>
          </p:cNvPr>
          <p:cNvSpPr/>
          <p:nvPr/>
        </p:nvSpPr>
        <p:spPr bwMode="auto">
          <a:xfrm>
            <a:off x="539750" y="1707654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600C5-51D5-4382-8DC1-822BAFF96AFA}"/>
              </a:ext>
            </a:extLst>
          </p:cNvPr>
          <p:cNvSpPr/>
          <p:nvPr/>
        </p:nvSpPr>
        <p:spPr bwMode="auto">
          <a:xfrm>
            <a:off x="4804362" y="1712208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94C8C9-77C5-4E17-9616-3FCB21B7F3FA}"/>
              </a:ext>
            </a:extLst>
          </p:cNvPr>
          <p:cNvCxnSpPr/>
          <p:nvPr/>
        </p:nvCxnSpPr>
        <p:spPr>
          <a:xfrm>
            <a:off x="4573761" y="1784216"/>
            <a:ext cx="0" cy="17281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0F60CAFE-8AF3-4695-A6D5-4354E029065D}"/>
              </a:ext>
            </a:extLst>
          </p:cNvPr>
          <p:cNvSpPr/>
          <p:nvPr/>
        </p:nvSpPr>
        <p:spPr>
          <a:xfrm>
            <a:off x="4804362" y="2348933"/>
            <a:ext cx="4330445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Only Memory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 휘발성 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37B46B-3EA0-4DDA-951D-DC4A1DE2D9EB}"/>
              </a:ext>
            </a:extLst>
          </p:cNvPr>
          <p:cNvGrpSpPr/>
          <p:nvPr/>
        </p:nvGrpSpPr>
        <p:grpSpPr>
          <a:xfrm>
            <a:off x="4961085" y="3025875"/>
            <a:ext cx="3557756" cy="1130051"/>
            <a:chOff x="4961085" y="3025875"/>
            <a:chExt cx="3557756" cy="11300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4A566A-A280-48CC-907F-6A59AE96E036}"/>
                </a:ext>
              </a:extLst>
            </p:cNvPr>
            <p:cNvSpPr/>
            <p:nvPr/>
          </p:nvSpPr>
          <p:spPr bwMode="auto">
            <a:xfrm>
              <a:off x="4961085" y="3487942"/>
              <a:ext cx="3312367" cy="320123"/>
            </a:xfrm>
            <a:prstGeom prst="rect">
              <a:avLst/>
            </a:prstGeom>
            <a:solidFill>
              <a:srgbClr val="EE70A3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2" eaLnBrk="0" latinLnBrk="1" hangingPunct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전원이 꺼졌다가 다시 들어와도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DCFE8B-4E59-47C2-A895-9DD16187BE5E}"/>
                </a:ext>
              </a:extLst>
            </p:cNvPr>
            <p:cNvGrpSpPr/>
            <p:nvPr/>
          </p:nvGrpSpPr>
          <p:grpSpPr>
            <a:xfrm>
              <a:off x="5719116" y="3025875"/>
              <a:ext cx="165296" cy="349156"/>
              <a:chOff x="6211864" y="3233205"/>
              <a:chExt cx="165296" cy="349156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94183BD4-BE6E-4FAE-B025-D98CFD0A3C83}"/>
                  </a:ext>
                </a:extLst>
              </p:cNvPr>
              <p:cNvSpPr/>
              <p:nvPr/>
            </p:nvSpPr>
            <p:spPr bwMode="auto">
              <a:xfrm flipV="1">
                <a:off x="6211864" y="3233205"/>
                <a:ext cx="165296" cy="124366"/>
              </a:xfrm>
              <a:prstGeom prst="triangle">
                <a:avLst/>
              </a:prstGeom>
              <a:solidFill>
                <a:srgbClr val="EE70A3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0ADC2DD9-4287-47BB-9F49-A0EA1A850760}"/>
                  </a:ext>
                </a:extLst>
              </p:cNvPr>
              <p:cNvSpPr/>
              <p:nvPr/>
            </p:nvSpPr>
            <p:spPr bwMode="auto">
              <a:xfrm flipV="1">
                <a:off x="6211864" y="3457995"/>
                <a:ext cx="165296" cy="124366"/>
              </a:xfrm>
              <a:prstGeom prst="triangle">
                <a:avLst/>
              </a:prstGeom>
              <a:solidFill>
                <a:srgbClr val="EE70A3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5D8442-46D6-4E74-969C-AE496D6B69F8}"/>
                </a:ext>
              </a:extLst>
            </p:cNvPr>
            <p:cNvSpPr/>
            <p:nvPr/>
          </p:nvSpPr>
          <p:spPr bwMode="auto">
            <a:xfrm>
              <a:off x="4961085" y="3835803"/>
              <a:ext cx="3557756" cy="320123"/>
            </a:xfrm>
            <a:prstGeom prst="rect">
              <a:avLst/>
            </a:prstGeom>
            <a:solidFill>
              <a:srgbClr val="EE70A3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0" lvl="2" eaLnBrk="0" latinLnBrk="1" hangingPunct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원래의 데이터가 살아 있는 메모리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DF6CB1-7FC1-4983-AC5F-F8D5997C00C8}"/>
              </a:ext>
            </a:extLst>
          </p:cNvPr>
          <p:cNvGrpSpPr/>
          <p:nvPr/>
        </p:nvGrpSpPr>
        <p:grpSpPr>
          <a:xfrm>
            <a:off x="629774" y="3025875"/>
            <a:ext cx="3557756" cy="1130051"/>
            <a:chOff x="629774" y="3050668"/>
            <a:chExt cx="3557756" cy="113005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881D4D-6A32-4AEB-B3A1-F9CFC702A207}"/>
                </a:ext>
              </a:extLst>
            </p:cNvPr>
            <p:cNvSpPr/>
            <p:nvPr/>
          </p:nvSpPr>
          <p:spPr bwMode="auto">
            <a:xfrm>
              <a:off x="629774" y="3512735"/>
              <a:ext cx="3312367" cy="320123"/>
            </a:xfrm>
            <a:prstGeom prst="rec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2" eaLnBrk="0" latinLnBrk="1" hangingPunct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전원이 꺼졌다가 다시 들어오면 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9BC787B-0897-4F47-B267-CA042BDF48EA}"/>
                </a:ext>
              </a:extLst>
            </p:cNvPr>
            <p:cNvGrpSpPr/>
            <p:nvPr/>
          </p:nvGrpSpPr>
          <p:grpSpPr>
            <a:xfrm>
              <a:off x="1387805" y="3050668"/>
              <a:ext cx="165296" cy="349156"/>
              <a:chOff x="6211864" y="3233205"/>
              <a:chExt cx="165296" cy="349156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4BAF8DC3-55A9-46C7-AB5B-7315AC964A8A}"/>
                  </a:ext>
                </a:extLst>
              </p:cNvPr>
              <p:cNvSpPr/>
              <p:nvPr/>
            </p:nvSpPr>
            <p:spPr bwMode="auto">
              <a:xfrm flipV="1">
                <a:off x="6211864" y="3233205"/>
                <a:ext cx="165296" cy="124366"/>
              </a:xfrm>
              <a:prstGeom prst="triangle">
                <a:avLst/>
              </a:prstGeom>
              <a:solidFill>
                <a:srgbClr val="E48E1C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E5B6B64C-421E-4548-A94D-F106DE50E47E}"/>
                  </a:ext>
                </a:extLst>
              </p:cNvPr>
              <p:cNvSpPr/>
              <p:nvPr/>
            </p:nvSpPr>
            <p:spPr bwMode="auto">
              <a:xfrm flipV="1">
                <a:off x="6211864" y="3457995"/>
                <a:ext cx="165296" cy="124366"/>
              </a:xfrm>
              <a:prstGeom prst="triangle">
                <a:avLst/>
              </a:prstGeom>
              <a:solidFill>
                <a:srgbClr val="E48E1C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0F50A3-F779-4EFE-9D87-6A5222E24B6E}"/>
                </a:ext>
              </a:extLst>
            </p:cNvPr>
            <p:cNvSpPr/>
            <p:nvPr/>
          </p:nvSpPr>
          <p:spPr bwMode="auto">
            <a:xfrm>
              <a:off x="629774" y="3860596"/>
              <a:ext cx="3557756" cy="320123"/>
            </a:xfrm>
            <a:prstGeom prst="rec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0" lvl="2" eaLnBrk="0" latinLnBrk="1" hangingPunct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원래의 데이터가 없어지는 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268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1B5908-C38B-4676-8BE1-21ACAC5955EA}"/>
              </a:ext>
            </a:extLst>
          </p:cNvPr>
          <p:cNvGrpSpPr/>
          <p:nvPr/>
        </p:nvGrpSpPr>
        <p:grpSpPr>
          <a:xfrm>
            <a:off x="5220073" y="2174900"/>
            <a:ext cx="3528392" cy="828898"/>
            <a:chOff x="4028705" y="2936764"/>
            <a:chExt cx="4206529" cy="1757528"/>
          </a:xfrm>
        </p:grpSpPr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2362D99D-BD9E-4D25-906C-FC4A2485580B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936764"/>
              <a:ext cx="4206529" cy="175752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spc="0" dirty="0">
                  <a:solidFill>
                    <a:schemeClr val="tx1"/>
                  </a:solidFill>
                </a:rPr>
                <a:t>Half word, Word, Double word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단위로 쓸 수 있음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3730BBD-BD3D-48A3-B94E-050FD26B1FB8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E70A3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3F13BE1F-1468-46B2-922C-3A28881C4AEC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78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Word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데이터를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F99FBE-2F8E-45A3-9D0D-F444C4F2DF47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2990DF-2D85-4BDE-99C4-42178DB8D8CA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FB834C-8A30-4E67-94B9-923ACC466BBB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29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7B9518-A424-4EEC-96E4-74256BE95C2C}"/>
              </a:ext>
            </a:extLst>
          </p:cNvPr>
          <p:cNvGrpSpPr/>
          <p:nvPr/>
        </p:nvGrpSpPr>
        <p:grpSpPr>
          <a:xfrm>
            <a:off x="5220072" y="2116464"/>
            <a:ext cx="3528392" cy="887334"/>
            <a:chOff x="4028704" y="2557931"/>
            <a:chExt cx="4206530" cy="910571"/>
          </a:xfrm>
        </p:grpSpPr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8BD81EEE-A232-484F-B039-CA617EFB42CB}"/>
                </a:ext>
              </a:extLst>
            </p:cNvPr>
            <p:cNvSpPr txBox="1">
              <a:spLocks/>
            </p:cNvSpPr>
            <p:nvPr/>
          </p:nvSpPr>
          <p:spPr>
            <a:xfrm>
              <a:off x="4028704" y="2557931"/>
              <a:ext cx="4206529" cy="90697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marL="357750" indent="-285750" algn="l" defTabSz="914126" latinLnBrk="0"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  <a:defRPr sz="1600" b="1" spc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E09B4EC-0EEC-496F-B731-C8E6F1091C81}"/>
                </a:ext>
              </a:extLst>
            </p:cNvPr>
            <p:cNvCxnSpPr/>
            <p:nvPr/>
          </p:nvCxnSpPr>
          <p:spPr>
            <a:xfrm>
              <a:off x="4028705" y="3468502"/>
              <a:ext cx="4206529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6FE353F8-1558-4B83-BA49-90E5955AFB4F}"/>
              </a:ext>
            </a:extLst>
          </p:cNvPr>
          <p:cNvSpPr>
            <a:spLocks/>
          </p:cNvSpPr>
          <p:nvPr/>
        </p:nvSpPr>
        <p:spPr bwMode="auto">
          <a:xfrm>
            <a:off x="5220071" y="1563688"/>
            <a:ext cx="3528392" cy="1014397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Lock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위해 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HAL_FLASH_Lock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55E1E6-98B9-4701-B649-26E3C2D45502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B497587-B6A7-485C-ADF1-8CCC2577E01A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7E703-2B8F-4C0E-93E2-142E3554A336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2A2F7047-4BE2-4BB8-AAFB-20A73CDB093E}"/>
              </a:ext>
            </a:extLst>
          </p:cNvPr>
          <p:cNvSpPr txBox="1">
            <a:spLocks/>
          </p:cNvSpPr>
          <p:nvPr/>
        </p:nvSpPr>
        <p:spPr>
          <a:xfrm>
            <a:off x="5796135" y="1843766"/>
            <a:ext cx="2376264" cy="27884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wrap="square" lIns="91342" tIns="45670" rIns="91342" bIns="108000" anchor="ctr" anchorCtr="0">
            <a:noAutofit/>
          </a:bodyPr>
          <a:lstStyle>
            <a:defPPr>
              <a:defRPr lang="ko-KR"/>
            </a:defPPr>
            <a:lvl1pPr marL="357750" indent="-285750" algn="l" defTabSz="914126" latinLnBrk="0">
              <a:spcBef>
                <a:spcPts val="0"/>
              </a:spcBef>
              <a:spcAft>
                <a:spcPts val="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  <a:defRPr sz="1600" b="1" spc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rgbClr val="667CEC"/>
                </a:solidFill>
              </a:rPr>
              <a:t>HAL_FLASH_Lock</a:t>
            </a:r>
            <a:r>
              <a:rPr lang="en-US" altLang="ko-KR" dirty="0">
                <a:solidFill>
                  <a:srgbClr val="667CEC"/>
                </a:solidFill>
              </a:rPr>
              <a:t>()</a:t>
            </a:r>
            <a:endParaRPr lang="ko-KR" altLang="en-US" dirty="0">
              <a:solidFill>
                <a:srgbClr val="667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2B93B5EE-5C97-4687-97C0-0E76D0F7E0B7}"/>
              </a:ext>
            </a:extLst>
          </p:cNvPr>
          <p:cNvSpPr>
            <a:spLocks/>
          </p:cNvSpPr>
          <p:nvPr/>
        </p:nvSpPr>
        <p:spPr bwMode="auto">
          <a:xfrm>
            <a:off x="5220072" y="1557338"/>
            <a:ext cx="3528392" cy="726380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데이터를 읽어 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9A9EC2-5B30-45EB-AD89-C58A628BB9F5}"/>
              </a:ext>
            </a:extLst>
          </p:cNvPr>
          <p:cNvGrpSpPr/>
          <p:nvPr/>
        </p:nvGrpSpPr>
        <p:grpSpPr>
          <a:xfrm>
            <a:off x="539750" y="1563688"/>
            <a:ext cx="4319587" cy="3361603"/>
            <a:chOff x="539750" y="1563688"/>
            <a:chExt cx="4319587" cy="336160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CBA77C-6F4B-4EC4-A3AF-3FC8F8ECEFFB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F724E5-F210-491D-9106-3CBA0299EC4F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49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BA5CB07-4E79-4AB7-BF62-4E9865DB6249}"/>
              </a:ext>
            </a:extLst>
          </p:cNvPr>
          <p:cNvGrpSpPr/>
          <p:nvPr/>
        </p:nvGrpSpPr>
        <p:grpSpPr>
          <a:xfrm>
            <a:off x="2412206" y="1192308"/>
            <a:ext cx="4319587" cy="2953475"/>
            <a:chOff x="539750" y="1563688"/>
            <a:chExt cx="4319587" cy="33616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C60D01-23FD-4EE3-B44D-69912C0E29E0}"/>
                </a:ext>
              </a:extLst>
            </p:cNvPr>
            <p:cNvSpPr/>
            <p:nvPr/>
          </p:nvSpPr>
          <p:spPr bwMode="auto">
            <a:xfrm>
              <a:off x="539750" y="1563688"/>
              <a:ext cx="4319587" cy="3361603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ACA520-BAF9-4764-A125-48DEE9665B1E}"/>
                </a:ext>
              </a:extLst>
            </p:cNvPr>
            <p:cNvSpPr/>
            <p:nvPr/>
          </p:nvSpPr>
          <p:spPr bwMode="auto">
            <a:xfrm>
              <a:off x="638433" y="1632866"/>
              <a:ext cx="4149591" cy="3171132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ko-KR" altLang="en-US" dirty="0">
                  <a:solidFill>
                    <a:sysClr val="windowText" lastClr="000000"/>
                  </a:solidFill>
                </a:rPr>
                <a:t>실습 이미지 캡처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3377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플래시 메모리 프로그래밍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Erase/Write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프로그래밍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E2AF4E79-DAAE-49FD-B515-1FF226CF6606}"/>
              </a:ext>
            </a:extLst>
          </p:cNvPr>
          <p:cNvSpPr/>
          <p:nvPr/>
        </p:nvSpPr>
        <p:spPr bwMode="auto">
          <a:xfrm>
            <a:off x="554479" y="4218268"/>
            <a:ext cx="8075129" cy="729746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:a16="http://schemas.microsoft.com/office/drawing/2014/main" id="{FDE8423C-BAB8-4DC2-BC7A-137387F0089F}"/>
              </a:ext>
            </a:extLst>
          </p:cNvPr>
          <p:cNvSpPr/>
          <p:nvPr/>
        </p:nvSpPr>
        <p:spPr bwMode="auto">
          <a:xfrm>
            <a:off x="283508" y="4313141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528F36-3E65-4FC1-AC4F-1EF9C25CC0B9}"/>
              </a:ext>
            </a:extLst>
          </p:cNvPr>
          <p:cNvSpPr/>
          <p:nvPr/>
        </p:nvSpPr>
        <p:spPr>
          <a:xfrm>
            <a:off x="787418" y="4290754"/>
            <a:ext cx="7769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플래시는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Power off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후에도 날아가지 않는다는 것을 확인하기 위해 </a:t>
            </a:r>
            <a:b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Power off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후에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kumimoji="0" lang="en-US" altLang="ko-KR" sz="16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loade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해당 페이지를 읽어 데이터를 확인함</a:t>
            </a:r>
          </a:p>
        </p:txBody>
      </p:sp>
    </p:spTree>
    <p:extLst>
      <p:ext uri="{BB962C8B-B14F-4D97-AF65-F5344CB8AC3E}">
        <p14:creationId xmlns:p14="http://schemas.microsoft.com/office/powerpoint/2010/main" val="4143788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93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9E46D-6653-4957-AADA-24778B6B4D4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45BC0D52-8B06-4524-AEDB-DD194375EF2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785E47FE-D519-45B7-A112-1F3F48000FD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메모리 반도체의 종류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2BC7C8-4C82-4C69-8B96-BF4AA015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F8F645-D314-489E-9528-BCBF8170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ECE2C4-15BB-443C-95EB-0B101774D15E}"/>
              </a:ext>
            </a:extLst>
          </p:cNvPr>
          <p:cNvGrpSpPr/>
          <p:nvPr/>
        </p:nvGrpSpPr>
        <p:grpSpPr>
          <a:xfrm>
            <a:off x="547018" y="1724370"/>
            <a:ext cx="7844721" cy="1350551"/>
            <a:chOff x="547018" y="1724370"/>
            <a:chExt cx="7844721" cy="135055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77AE614-7274-4B4F-A213-EC1721187E50}"/>
                </a:ext>
              </a:extLst>
            </p:cNvPr>
            <p:cNvCxnSpPr>
              <a:cxnSpLocks/>
            </p:cNvCxnSpPr>
            <p:nvPr/>
          </p:nvCxnSpPr>
          <p:spPr>
            <a:xfrm>
              <a:off x="3641725" y="2002445"/>
              <a:ext cx="4668990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0F2B220-00D6-4EA5-8D09-2F3FB39A6A8A}"/>
                </a:ext>
              </a:extLst>
            </p:cNvPr>
            <p:cNvGrpSpPr/>
            <p:nvPr/>
          </p:nvGrpSpPr>
          <p:grpSpPr>
            <a:xfrm>
              <a:off x="2987844" y="2002444"/>
              <a:ext cx="743463" cy="721912"/>
              <a:chOff x="10264975" y="1559272"/>
              <a:chExt cx="340991" cy="721912"/>
            </a:xfrm>
          </p:grpSpPr>
          <p:cxnSp>
            <p:nvCxnSpPr>
              <p:cNvPr id="57" name="꺾인 연결선 31">
                <a:extLst>
                  <a:ext uri="{FF2B5EF4-FFF2-40B4-BE49-F238E27FC236}">
                    <a16:creationId xmlns:a16="http://schemas.microsoft.com/office/drawing/2014/main" id="{31FCEBCC-16EA-45DD-A06F-1183BDBF2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4976" y="1559272"/>
                <a:ext cx="340990" cy="36095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E48E1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꺾인 연결선 32">
                <a:extLst>
                  <a:ext uri="{FF2B5EF4-FFF2-40B4-BE49-F238E27FC236}">
                    <a16:creationId xmlns:a16="http://schemas.microsoft.com/office/drawing/2014/main" id="{745092C2-4809-487E-9C28-7E24EDAF7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4975" y="1920229"/>
                <a:ext cx="340990" cy="36095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E48E1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팔각형 50">
              <a:extLst>
                <a:ext uri="{FF2B5EF4-FFF2-40B4-BE49-F238E27FC236}">
                  <a16:creationId xmlns:a16="http://schemas.microsoft.com/office/drawing/2014/main" id="{205D8345-ED77-4F5B-B78E-5EAB4097C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18" y="1724370"/>
              <a:ext cx="2507113" cy="1278062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2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RAM</a:t>
              </a:r>
              <a:endPara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(Random Access Memory)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휘발성 메모리</a:t>
              </a:r>
            </a:p>
          </p:txBody>
        </p:sp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2C5A2C2F-74F9-4001-AC6B-21146B961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651" y="1724370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팔각형 52">
              <a:extLst>
                <a:ext uri="{FF2B5EF4-FFF2-40B4-BE49-F238E27FC236}">
                  <a16:creationId xmlns:a16="http://schemas.microsoft.com/office/drawing/2014/main" id="{34FD3E00-63E9-4652-8962-4F738881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089" y="1737526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SDRAM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팔각형 53">
              <a:extLst>
                <a:ext uri="{FF2B5EF4-FFF2-40B4-BE49-F238E27FC236}">
                  <a16:creationId xmlns:a16="http://schemas.microsoft.com/office/drawing/2014/main" id="{0CD85AEF-CF49-409F-88DF-C6C5AB7D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277" y="1737526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팔각형 54">
              <a:extLst>
                <a:ext uri="{FF2B5EF4-FFF2-40B4-BE49-F238E27FC236}">
                  <a16:creationId xmlns:a16="http://schemas.microsoft.com/office/drawing/2014/main" id="{42DCB02D-499D-4A15-B9F7-DA1B2B0D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5465" y="1724370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DDR SDRAM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팔각형 55">
              <a:extLst>
                <a:ext uri="{FF2B5EF4-FFF2-40B4-BE49-F238E27FC236}">
                  <a16:creationId xmlns:a16="http://schemas.microsoft.com/office/drawing/2014/main" id="{10E5DBB7-EDF3-4CBF-BE02-55A9EC4E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642" y="2518772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SRAM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EFA42F-3696-4497-B3CE-8895BA744E96}"/>
              </a:ext>
            </a:extLst>
          </p:cNvPr>
          <p:cNvGrpSpPr/>
          <p:nvPr/>
        </p:nvGrpSpPr>
        <p:grpSpPr>
          <a:xfrm>
            <a:off x="554597" y="3230292"/>
            <a:ext cx="7837142" cy="1350551"/>
            <a:chOff x="547018" y="3124569"/>
            <a:chExt cx="7837142" cy="135055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09B799-19B1-4DA0-B7D0-4648E1AFFB6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44" y="3763600"/>
              <a:ext cx="4123705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58CD78E-22FA-4559-AB7E-2077028075C5}"/>
                </a:ext>
              </a:extLst>
            </p:cNvPr>
            <p:cNvGrpSpPr/>
            <p:nvPr/>
          </p:nvGrpSpPr>
          <p:grpSpPr>
            <a:xfrm>
              <a:off x="6983478" y="3402642"/>
              <a:ext cx="743463" cy="721912"/>
              <a:chOff x="10264975" y="1559272"/>
              <a:chExt cx="340991" cy="721912"/>
            </a:xfrm>
            <a:solidFill>
              <a:srgbClr val="667CEC"/>
            </a:solidFill>
          </p:grpSpPr>
          <p:cxnSp>
            <p:nvCxnSpPr>
              <p:cNvPr id="68" name="꺾인 연결선 31">
                <a:extLst>
                  <a:ext uri="{FF2B5EF4-FFF2-40B4-BE49-F238E27FC236}">
                    <a16:creationId xmlns:a16="http://schemas.microsoft.com/office/drawing/2014/main" id="{6A03A1EE-3BEC-4AD5-9FBE-ECC55F526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4976" y="1559272"/>
                <a:ext cx="340990" cy="360957"/>
              </a:xfrm>
              <a:prstGeom prst="bentConnector3">
                <a:avLst>
                  <a:gd name="adj1" fmla="val 50000"/>
                </a:avLst>
              </a:prstGeom>
              <a:grpFill/>
              <a:ln w="28575">
                <a:solidFill>
                  <a:srgbClr val="667CE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꺾인 연결선 32">
                <a:extLst>
                  <a:ext uri="{FF2B5EF4-FFF2-40B4-BE49-F238E27FC236}">
                    <a16:creationId xmlns:a16="http://schemas.microsoft.com/office/drawing/2014/main" id="{AA140B5A-938E-4DA1-848F-7F421A493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4975" y="1920229"/>
                <a:ext cx="340990" cy="360955"/>
              </a:xfrm>
              <a:prstGeom prst="bentConnector3">
                <a:avLst>
                  <a:gd name="adj1" fmla="val 50000"/>
                </a:avLst>
              </a:prstGeom>
              <a:grpFill/>
              <a:ln w="28575">
                <a:solidFill>
                  <a:srgbClr val="667CE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팔각형 61">
              <a:extLst>
                <a:ext uri="{FF2B5EF4-FFF2-40B4-BE49-F238E27FC236}">
                  <a16:creationId xmlns:a16="http://schemas.microsoft.com/office/drawing/2014/main" id="{7DB3019B-396D-49DC-98BA-3863109C1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18" y="3124569"/>
              <a:ext cx="2507113" cy="1278062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2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ROM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(Read Only Memory)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비 휘발성 메모리</a:t>
              </a:r>
            </a:p>
          </p:txBody>
        </p:sp>
        <p:sp>
          <p:nvSpPr>
            <p:cNvPr id="63" name="팔각형 62">
              <a:extLst>
                <a:ext uri="{FF2B5EF4-FFF2-40B4-BE49-F238E27FC236}">
                  <a16:creationId xmlns:a16="http://schemas.microsoft.com/office/drawing/2014/main" id="{7D2872A8-4911-4728-9777-E1F27E2AF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642" y="3435875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EPROM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팔각형 63">
              <a:extLst>
                <a:ext uri="{FF2B5EF4-FFF2-40B4-BE49-F238E27FC236}">
                  <a16:creationId xmlns:a16="http://schemas.microsoft.com/office/drawing/2014/main" id="{D1C67CE5-5907-4B72-A413-D1D8EE22D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089" y="3435875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EEPROM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팔각형 64">
              <a:extLst>
                <a:ext uri="{FF2B5EF4-FFF2-40B4-BE49-F238E27FC236}">
                  <a16:creationId xmlns:a16="http://schemas.microsoft.com/office/drawing/2014/main" id="{79E85BB4-7D59-4C09-8E2E-A78DF0991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275" y="3445132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FLASH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팔각형 65">
              <a:extLst>
                <a:ext uri="{FF2B5EF4-FFF2-40B4-BE49-F238E27FC236}">
                  <a16:creationId xmlns:a16="http://schemas.microsoft.com/office/drawing/2014/main" id="{E8EAA6F7-879D-44C0-9A50-1B1F55734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886" y="3124569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NAND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팔각형 66">
              <a:extLst>
                <a:ext uri="{FF2B5EF4-FFF2-40B4-BE49-F238E27FC236}">
                  <a16:creationId xmlns:a16="http://schemas.microsoft.com/office/drawing/2014/main" id="{089EDA26-F517-4A56-B1BC-D2CFC68B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886" y="3918971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NOR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94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9E46D-6653-4957-AADA-24778B6B4D4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45BC0D52-8B06-4524-AEDB-DD194375EF2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785E47FE-D519-45B7-A112-1F3F48000FD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메모리 반도체의 종류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2BC7C8-4C82-4C69-8B96-BF4AA015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F8F645-D314-489E-9528-BCBF8170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1F50BE69-772D-4CA7-ABED-957133DA49D4}"/>
              </a:ext>
            </a:extLst>
          </p:cNvPr>
          <p:cNvGrpSpPr/>
          <p:nvPr/>
        </p:nvGrpSpPr>
        <p:grpSpPr>
          <a:xfrm>
            <a:off x="2557733" y="4510435"/>
            <a:ext cx="3622993" cy="400782"/>
            <a:chOff x="2760501" y="4475120"/>
            <a:chExt cx="3622993" cy="400782"/>
          </a:xfrm>
        </p:grpSpPr>
        <p:sp>
          <p:nvSpPr>
            <p:cNvPr id="52" name="양쪽 대괄호 51">
              <a:extLst>
                <a:ext uri="{FF2B5EF4-FFF2-40B4-BE49-F238E27FC236}">
                  <a16:creationId xmlns:a16="http://schemas.microsoft.com/office/drawing/2014/main" id="{9D582CA0-DDA9-4549-AB62-E1B83423658C}"/>
                </a:ext>
              </a:extLst>
            </p:cNvPr>
            <p:cNvSpPr/>
            <p:nvPr/>
          </p:nvSpPr>
          <p:spPr>
            <a:xfrm>
              <a:off x="2760501" y="4475120"/>
              <a:ext cx="3622993" cy="400782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36000" rtlCol="0" anchor="t"/>
            <a:lstStyle/>
            <a:p>
              <a:pPr marL="27305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플래시 메모리는</a:t>
              </a: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ROM</a:t>
              </a:r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한 종류</a:t>
              </a: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2212449-CE8D-44BD-95F1-D70319A5AF2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501" y="4475120"/>
              <a:ext cx="0" cy="40078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1B97C84-4CCC-4947-AACD-B911BC9219A5}"/>
              </a:ext>
            </a:extLst>
          </p:cNvPr>
          <p:cNvGrpSpPr/>
          <p:nvPr/>
        </p:nvGrpSpPr>
        <p:grpSpPr>
          <a:xfrm>
            <a:off x="547018" y="1724370"/>
            <a:ext cx="7844721" cy="1350551"/>
            <a:chOff x="547018" y="1724370"/>
            <a:chExt cx="7844721" cy="1350551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3E13CB5-BDB2-4A40-B2D2-119ED501D5D7}"/>
                </a:ext>
              </a:extLst>
            </p:cNvPr>
            <p:cNvCxnSpPr>
              <a:cxnSpLocks/>
            </p:cNvCxnSpPr>
            <p:nvPr/>
          </p:nvCxnSpPr>
          <p:spPr>
            <a:xfrm>
              <a:off x="3641725" y="2002445"/>
              <a:ext cx="4668990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9CB0085-377F-4698-81F7-61F28F71EBCD}"/>
                </a:ext>
              </a:extLst>
            </p:cNvPr>
            <p:cNvGrpSpPr/>
            <p:nvPr/>
          </p:nvGrpSpPr>
          <p:grpSpPr>
            <a:xfrm>
              <a:off x="2987844" y="2002444"/>
              <a:ext cx="743463" cy="721912"/>
              <a:chOff x="10264975" y="1559272"/>
              <a:chExt cx="340991" cy="721912"/>
            </a:xfrm>
          </p:grpSpPr>
          <p:cxnSp>
            <p:nvCxnSpPr>
              <p:cNvPr id="42" name="꺾인 연결선 31">
                <a:extLst>
                  <a:ext uri="{FF2B5EF4-FFF2-40B4-BE49-F238E27FC236}">
                    <a16:creationId xmlns:a16="http://schemas.microsoft.com/office/drawing/2014/main" id="{D1F28981-5E9F-4FEF-B8B7-60427D0B5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4976" y="1559272"/>
                <a:ext cx="340990" cy="36095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E48E1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꺾인 연결선 32">
                <a:extLst>
                  <a:ext uri="{FF2B5EF4-FFF2-40B4-BE49-F238E27FC236}">
                    <a16:creationId xmlns:a16="http://schemas.microsoft.com/office/drawing/2014/main" id="{08F24095-576E-4B19-9B59-1F5BB244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4975" y="1920229"/>
                <a:ext cx="340990" cy="36095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E48E1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팔각형 53">
              <a:extLst>
                <a:ext uri="{FF2B5EF4-FFF2-40B4-BE49-F238E27FC236}">
                  <a16:creationId xmlns:a16="http://schemas.microsoft.com/office/drawing/2014/main" id="{991CF330-41B5-48B2-A5A2-851E85AA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18" y="1724370"/>
              <a:ext cx="2507113" cy="1278062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2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RAM</a:t>
              </a:r>
              <a:endPara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(Random Access Memory)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휘발성 메모리</a:t>
              </a:r>
            </a:p>
          </p:txBody>
        </p:sp>
        <p:sp>
          <p:nvSpPr>
            <p:cNvPr id="55" name="팔각형 54">
              <a:extLst>
                <a:ext uri="{FF2B5EF4-FFF2-40B4-BE49-F238E27FC236}">
                  <a16:creationId xmlns:a16="http://schemas.microsoft.com/office/drawing/2014/main" id="{8FB68EC0-0F15-4DEE-847B-A6D2CE148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651" y="1724370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팔각형 56">
              <a:extLst>
                <a:ext uri="{FF2B5EF4-FFF2-40B4-BE49-F238E27FC236}">
                  <a16:creationId xmlns:a16="http://schemas.microsoft.com/office/drawing/2014/main" id="{AF3C425D-FF8F-4056-B74D-F54991C4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089" y="1737526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SDRAM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팔각형 57">
              <a:extLst>
                <a:ext uri="{FF2B5EF4-FFF2-40B4-BE49-F238E27FC236}">
                  <a16:creationId xmlns:a16="http://schemas.microsoft.com/office/drawing/2014/main" id="{63D46535-BDF2-45E4-AB9F-D15C82BB1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277" y="1737526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팔각형 58">
              <a:extLst>
                <a:ext uri="{FF2B5EF4-FFF2-40B4-BE49-F238E27FC236}">
                  <a16:creationId xmlns:a16="http://schemas.microsoft.com/office/drawing/2014/main" id="{FE14B2E9-4E2E-4703-ACA6-3CD355E4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5465" y="1724370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DDR SDRAM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팔각형 60">
              <a:extLst>
                <a:ext uri="{FF2B5EF4-FFF2-40B4-BE49-F238E27FC236}">
                  <a16:creationId xmlns:a16="http://schemas.microsoft.com/office/drawing/2014/main" id="{16313E43-159E-4ADC-A15D-FBBBA104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642" y="2518772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E48E1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/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SRAM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66D81B2-2301-4614-B1E0-BD5411613EE8}"/>
              </a:ext>
            </a:extLst>
          </p:cNvPr>
          <p:cNvGrpSpPr/>
          <p:nvPr/>
        </p:nvGrpSpPr>
        <p:grpSpPr>
          <a:xfrm>
            <a:off x="554597" y="3230292"/>
            <a:ext cx="7837142" cy="1350551"/>
            <a:chOff x="547018" y="3124569"/>
            <a:chExt cx="7837142" cy="135055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F52A176-F26D-4027-9EC9-08DF873DCD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44" y="3763600"/>
              <a:ext cx="4123705" cy="0"/>
            </a:xfrm>
            <a:prstGeom prst="line">
              <a:avLst/>
            </a:prstGeom>
            <a:ln w="28575">
              <a:solidFill>
                <a:srgbClr val="667CEC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C820A3D-FBDF-44E4-9D88-026997DD4D36}"/>
                </a:ext>
              </a:extLst>
            </p:cNvPr>
            <p:cNvGrpSpPr/>
            <p:nvPr/>
          </p:nvGrpSpPr>
          <p:grpSpPr>
            <a:xfrm>
              <a:off x="6983478" y="3402642"/>
              <a:ext cx="743463" cy="721912"/>
              <a:chOff x="10264975" y="1559272"/>
              <a:chExt cx="340991" cy="721912"/>
            </a:xfrm>
            <a:solidFill>
              <a:srgbClr val="667CEC"/>
            </a:solidFill>
          </p:grpSpPr>
          <p:cxnSp>
            <p:nvCxnSpPr>
              <p:cNvPr id="74" name="꺾인 연결선 31">
                <a:extLst>
                  <a:ext uri="{FF2B5EF4-FFF2-40B4-BE49-F238E27FC236}">
                    <a16:creationId xmlns:a16="http://schemas.microsoft.com/office/drawing/2014/main" id="{98C9C42A-A723-4270-A1B6-1AB76B54FE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4976" y="1559272"/>
                <a:ext cx="340990" cy="360957"/>
              </a:xfrm>
              <a:prstGeom prst="bentConnector3">
                <a:avLst>
                  <a:gd name="adj1" fmla="val 50000"/>
                </a:avLst>
              </a:prstGeom>
              <a:grpFill/>
              <a:ln w="28575">
                <a:solidFill>
                  <a:srgbClr val="667CE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꺾인 연결선 32">
                <a:extLst>
                  <a:ext uri="{FF2B5EF4-FFF2-40B4-BE49-F238E27FC236}">
                    <a16:creationId xmlns:a16="http://schemas.microsoft.com/office/drawing/2014/main" id="{2BBEE4F2-8FC2-4650-9564-88DA2179D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4975" y="1920229"/>
                <a:ext cx="340990" cy="360955"/>
              </a:xfrm>
              <a:prstGeom prst="bentConnector3">
                <a:avLst>
                  <a:gd name="adj1" fmla="val 50000"/>
                </a:avLst>
              </a:prstGeom>
              <a:grpFill/>
              <a:ln w="28575">
                <a:solidFill>
                  <a:srgbClr val="667CE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팔각형 67">
              <a:extLst>
                <a:ext uri="{FF2B5EF4-FFF2-40B4-BE49-F238E27FC236}">
                  <a16:creationId xmlns:a16="http://schemas.microsoft.com/office/drawing/2014/main" id="{F554732D-BB4F-4BD5-9490-26826A5F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18" y="3124569"/>
              <a:ext cx="2507113" cy="1278062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2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ROM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(Read Only Memory)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비 휘발성 메모리</a:t>
              </a:r>
            </a:p>
          </p:txBody>
        </p:sp>
        <p:sp>
          <p:nvSpPr>
            <p:cNvPr id="69" name="팔각형 68">
              <a:extLst>
                <a:ext uri="{FF2B5EF4-FFF2-40B4-BE49-F238E27FC236}">
                  <a16:creationId xmlns:a16="http://schemas.microsoft.com/office/drawing/2014/main" id="{B24A7E31-D60A-4CD0-BA18-43D585B7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642" y="3435875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EPROM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팔각형 69">
              <a:extLst>
                <a:ext uri="{FF2B5EF4-FFF2-40B4-BE49-F238E27FC236}">
                  <a16:creationId xmlns:a16="http://schemas.microsoft.com/office/drawing/2014/main" id="{279F7DFD-6523-4FA7-8C51-C495057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089" y="3435875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EEPROM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팔각형 70">
              <a:extLst>
                <a:ext uri="{FF2B5EF4-FFF2-40B4-BE49-F238E27FC236}">
                  <a16:creationId xmlns:a16="http://schemas.microsoft.com/office/drawing/2014/main" id="{10829346-DF33-409F-BBBF-34B4E8CCE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275" y="3445132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solidFill>
                <a:srgbClr val="667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FLASH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E4389910-3885-4A2F-AEF2-1CF660D73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886" y="3124569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NAND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팔각형 72">
              <a:extLst>
                <a:ext uri="{FF2B5EF4-FFF2-40B4-BE49-F238E27FC236}">
                  <a16:creationId xmlns:a16="http://schemas.microsoft.com/office/drawing/2014/main" id="{7CF4B308-2974-4751-986B-44896A9F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886" y="3918971"/>
              <a:ext cx="896274" cy="556149"/>
            </a:xfrm>
            <a:prstGeom prst="octagon">
              <a:avLst>
                <a:gd name="adj" fmla="val 10058"/>
              </a:avLst>
            </a:prstGeom>
            <a:solidFill>
              <a:srgbClr val="667CE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NOR</a:t>
              </a:r>
              <a:endPara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80F436-844D-42F0-BE4D-229D6D2B60F0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96ECC325-7C03-4366-B0C3-818570F15F3C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2D702029-490C-4B27-8D06-1DD268E0246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lang="ko-KR" altLang="en-US" sz="2000" spc="0" dirty="0">
                <a:solidFill>
                  <a:schemeClr val="tx1"/>
                </a:solidFill>
              </a:rPr>
              <a:t>의 역사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70D1EF9-B8D8-4D8D-8DFE-104026A2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EB399A-5BCE-414A-A95F-070D8E74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0DFD8A-A6C7-4AD9-871E-DCC46BFF5347}"/>
              </a:ext>
            </a:extLst>
          </p:cNvPr>
          <p:cNvGrpSpPr/>
          <p:nvPr/>
        </p:nvGrpSpPr>
        <p:grpSpPr>
          <a:xfrm>
            <a:off x="539552" y="1635646"/>
            <a:ext cx="7270729" cy="504000"/>
            <a:chOff x="970948" y="1296372"/>
            <a:chExt cx="7270729" cy="504000"/>
          </a:xfrm>
        </p:grpSpPr>
        <p:sp>
          <p:nvSpPr>
            <p:cNvPr id="57" name="모서리가 둥근 직사각형 36">
              <a:extLst>
                <a:ext uri="{FF2B5EF4-FFF2-40B4-BE49-F238E27FC236}">
                  <a16:creationId xmlns:a16="http://schemas.microsoft.com/office/drawing/2014/main" id="{C09CC80F-2732-45B7-8FDC-D4DF29E2D1FB}"/>
                </a:ext>
              </a:extLst>
            </p:cNvPr>
            <p:cNvSpPr/>
            <p:nvPr/>
          </p:nvSpPr>
          <p:spPr bwMode="auto">
            <a:xfrm>
              <a:off x="1027272" y="1296372"/>
              <a:ext cx="7214405" cy="504000"/>
            </a:xfrm>
            <a:prstGeom prst="roundRect">
              <a:avLst>
                <a:gd name="adj" fmla="val 5000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모서리가 둥근 직사각형 41">
              <a:extLst>
                <a:ext uri="{FF2B5EF4-FFF2-40B4-BE49-F238E27FC236}">
                  <a16:creationId xmlns:a16="http://schemas.microsoft.com/office/drawing/2014/main" id="{5B6A3713-72C7-42D8-9790-5D7C0531E605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TextBox 41">
              <a:extLst>
                <a:ext uri="{FF2B5EF4-FFF2-40B4-BE49-F238E27FC236}">
                  <a16:creationId xmlns:a16="http://schemas.microsoft.com/office/drawing/2014/main" id="{40A28D58-F0FD-4AFB-BAD6-DCA6C162A945}"/>
                </a:ext>
              </a:extLst>
            </p:cNvPr>
            <p:cNvSpPr txBox="1"/>
            <p:nvPr/>
          </p:nvSpPr>
          <p:spPr>
            <a:xfrm>
              <a:off x="1562970" y="1361488"/>
              <a:ext cx="6392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말 그대로 사용자는 쓰지는 못하고 읽기만 할 수 있는 메모리</a:t>
              </a:r>
              <a:endParaRPr kumimoji="0" lang="ko-KR" altLang="en-US" sz="1800" b="1" kern="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0" name="TextBox 66">
              <a:extLst>
                <a:ext uri="{FF2B5EF4-FFF2-40B4-BE49-F238E27FC236}">
                  <a16:creationId xmlns:a16="http://schemas.microsoft.com/office/drawing/2014/main" id="{3C04F66E-28D2-41DD-B43B-DBF90855744F}"/>
                </a:ext>
              </a:extLst>
            </p:cNvPr>
            <p:cNvSpPr txBox="1"/>
            <p:nvPr/>
          </p:nvSpPr>
          <p:spPr>
            <a:xfrm>
              <a:off x="1052050" y="129847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1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270FCDA-47B4-48F7-B19A-A68C87E4AB68}"/>
              </a:ext>
            </a:extLst>
          </p:cNvPr>
          <p:cNvGrpSpPr/>
          <p:nvPr/>
        </p:nvGrpSpPr>
        <p:grpSpPr>
          <a:xfrm>
            <a:off x="539552" y="2330971"/>
            <a:ext cx="7270729" cy="504000"/>
            <a:chOff x="970948" y="1296372"/>
            <a:chExt cx="7270729" cy="504000"/>
          </a:xfrm>
        </p:grpSpPr>
        <p:sp>
          <p:nvSpPr>
            <p:cNvPr id="63" name="모서리가 둥근 직사각형 37">
              <a:extLst>
                <a:ext uri="{FF2B5EF4-FFF2-40B4-BE49-F238E27FC236}">
                  <a16:creationId xmlns:a16="http://schemas.microsoft.com/office/drawing/2014/main" id="{B72F2D1B-6235-40F6-942A-DEEC3AA5D18B}"/>
                </a:ext>
              </a:extLst>
            </p:cNvPr>
            <p:cNvSpPr/>
            <p:nvPr/>
          </p:nvSpPr>
          <p:spPr bwMode="auto">
            <a:xfrm>
              <a:off x="1027272" y="1296372"/>
              <a:ext cx="7214405" cy="504000"/>
            </a:xfrm>
            <a:prstGeom prst="roundRect">
              <a:avLst>
                <a:gd name="adj" fmla="val 50000"/>
              </a:avLst>
            </a:prstGeom>
            <a:solidFill>
              <a:srgbClr val="FF5F9E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모서리가 둥근 직사각형 39">
              <a:extLst>
                <a:ext uri="{FF2B5EF4-FFF2-40B4-BE49-F238E27FC236}">
                  <a16:creationId xmlns:a16="http://schemas.microsoft.com/office/drawing/2014/main" id="{E537EDBB-4F73-487F-B6A5-EBC9315D1D0C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50B0EAF8-FD20-4750-9FC9-0E502E0B2486}"/>
                </a:ext>
              </a:extLst>
            </p:cNvPr>
            <p:cNvSpPr txBox="1"/>
            <p:nvPr/>
          </p:nvSpPr>
          <p:spPr>
            <a:xfrm>
              <a:off x="1562970" y="1361488"/>
              <a:ext cx="502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공장에서 한번은 메모리에 원하는 값을 써야 함</a:t>
              </a:r>
              <a:endParaRPr kumimoji="0" lang="en-US" altLang="ko-KR" sz="1800" b="1" kern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6">
              <a:extLst>
                <a:ext uri="{FF2B5EF4-FFF2-40B4-BE49-F238E27FC236}">
                  <a16:creationId xmlns:a16="http://schemas.microsoft.com/office/drawing/2014/main" id="{ABB426E9-04C3-49FD-9D5A-F723BAB109AF}"/>
                </a:ext>
              </a:extLst>
            </p:cNvPr>
            <p:cNvSpPr txBox="1"/>
            <p:nvPr/>
          </p:nvSpPr>
          <p:spPr>
            <a:xfrm>
              <a:off x="1045545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2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sp>
        <p:nvSpPr>
          <p:cNvPr id="75" name="모서리가 둥근 직사각형 12">
            <a:extLst>
              <a:ext uri="{FF2B5EF4-FFF2-40B4-BE49-F238E27FC236}">
                <a16:creationId xmlns:a16="http://schemas.microsoft.com/office/drawing/2014/main" id="{82F6FE0B-780D-49AE-B616-7B11AB79CCA1}"/>
              </a:ext>
            </a:extLst>
          </p:cNvPr>
          <p:cNvSpPr/>
          <p:nvPr/>
        </p:nvSpPr>
        <p:spPr bwMode="auto">
          <a:xfrm>
            <a:off x="524128" y="3867894"/>
            <a:ext cx="8075129" cy="729746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모서리가 둥근 직사각형 13">
            <a:extLst>
              <a:ext uri="{FF2B5EF4-FFF2-40B4-BE49-F238E27FC236}">
                <a16:creationId xmlns:a16="http://schemas.microsoft.com/office/drawing/2014/main" id="{C3A1F9E2-8E8E-49B3-9346-3031C46774EC}"/>
              </a:ext>
            </a:extLst>
          </p:cNvPr>
          <p:cNvSpPr/>
          <p:nvPr/>
        </p:nvSpPr>
        <p:spPr bwMode="auto">
          <a:xfrm>
            <a:off x="253157" y="3962767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D71DE1-D113-4856-87F6-D6B24DC3DCF6}"/>
              </a:ext>
            </a:extLst>
          </p:cNvPr>
          <p:cNvSpPr/>
          <p:nvPr/>
        </p:nvSpPr>
        <p:spPr>
          <a:xfrm>
            <a:off x="757067" y="3940380"/>
            <a:ext cx="7769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ROM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기술이 발달하면서 공장에서만 쓰는 것이 가능했다가 </a:t>
            </a:r>
            <a:b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kumimoji="0" lang="ko-KR" altLang="en-US" sz="1600" b="1" kern="0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마음대로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쓸 수 있는 수준이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kumimoji="0" lang="ko-KR" altLang="en-US" sz="1600" b="1" kern="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0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F9283-9242-4397-917B-290E5B00BE56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78FC0BA2-F183-4512-8AD7-45C2B2C40350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FE6EB115-F462-45EB-823D-A350CE81CEA3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lang="ko-KR" altLang="en-US" sz="2000" spc="0" dirty="0">
                <a:solidFill>
                  <a:schemeClr val="tx1"/>
                </a:solidFill>
              </a:rPr>
              <a:t>의 역사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1A621DB-7ED0-479C-8A7E-CABC053F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92CA9A-7B28-4310-8CDD-709840AA0B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61" name="순서도: 문서 60">
            <a:extLst>
              <a:ext uri="{FF2B5EF4-FFF2-40B4-BE49-F238E27FC236}">
                <a16:creationId xmlns:a16="http://schemas.microsoft.com/office/drawing/2014/main" id="{48DA4C37-B777-4704-B951-EC8299EF47A3}"/>
              </a:ext>
            </a:extLst>
          </p:cNvPr>
          <p:cNvSpPr/>
          <p:nvPr/>
        </p:nvSpPr>
        <p:spPr bwMode="auto">
          <a:xfrm>
            <a:off x="270274" y="1851670"/>
            <a:ext cx="137678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Mask ROM </a:t>
            </a:r>
          </a:p>
        </p:txBody>
      </p:sp>
      <p:sp>
        <p:nvSpPr>
          <p:cNvPr id="62" name="순서도: 문서 61">
            <a:extLst>
              <a:ext uri="{FF2B5EF4-FFF2-40B4-BE49-F238E27FC236}">
                <a16:creationId xmlns:a16="http://schemas.microsoft.com/office/drawing/2014/main" id="{708EE127-4A7D-453B-9E0B-79A7B35E62F5}"/>
              </a:ext>
            </a:extLst>
          </p:cNvPr>
          <p:cNvSpPr>
            <a:spLocks/>
          </p:cNvSpPr>
          <p:nvPr/>
        </p:nvSpPr>
        <p:spPr bwMode="auto">
          <a:xfrm>
            <a:off x="2088484" y="1851670"/>
            <a:ext cx="137678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EDE16147-435A-491B-BD42-CF3C24566838}"/>
              </a:ext>
            </a:extLst>
          </p:cNvPr>
          <p:cNvSpPr/>
          <p:nvPr/>
        </p:nvSpPr>
        <p:spPr bwMode="auto">
          <a:xfrm rot="5400000">
            <a:off x="1761924" y="2173178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순서도: 문서 63">
            <a:extLst>
              <a:ext uri="{FF2B5EF4-FFF2-40B4-BE49-F238E27FC236}">
                <a16:creationId xmlns:a16="http://schemas.microsoft.com/office/drawing/2014/main" id="{37685E31-A135-41DD-9D9B-8C3150A754CD}"/>
              </a:ext>
            </a:extLst>
          </p:cNvPr>
          <p:cNvSpPr>
            <a:spLocks/>
          </p:cNvSpPr>
          <p:nvPr/>
        </p:nvSpPr>
        <p:spPr bwMode="auto">
          <a:xfrm>
            <a:off x="3906693" y="1851670"/>
            <a:ext cx="137678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EPROM</a:t>
            </a: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1FB9A087-4AE8-479F-AC89-740E02CD7FA0}"/>
              </a:ext>
            </a:extLst>
          </p:cNvPr>
          <p:cNvSpPr/>
          <p:nvPr/>
        </p:nvSpPr>
        <p:spPr bwMode="auto">
          <a:xfrm rot="5400000">
            <a:off x="3580133" y="2173178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순서도: 문서 65">
            <a:extLst>
              <a:ext uri="{FF2B5EF4-FFF2-40B4-BE49-F238E27FC236}">
                <a16:creationId xmlns:a16="http://schemas.microsoft.com/office/drawing/2014/main" id="{5E150ADF-5CB9-4BCF-8D17-57F7C3E8A141}"/>
              </a:ext>
            </a:extLst>
          </p:cNvPr>
          <p:cNvSpPr>
            <a:spLocks/>
          </p:cNvSpPr>
          <p:nvPr/>
        </p:nvSpPr>
        <p:spPr bwMode="auto">
          <a:xfrm>
            <a:off x="5724902" y="1851670"/>
            <a:ext cx="137678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EEPROM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33DCD4F1-8D60-49A1-9997-7F8B582AFF48}"/>
              </a:ext>
            </a:extLst>
          </p:cNvPr>
          <p:cNvSpPr/>
          <p:nvPr/>
        </p:nvSpPr>
        <p:spPr bwMode="auto">
          <a:xfrm rot="5400000">
            <a:off x="5398342" y="2173178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순서도: 문서 67">
            <a:extLst>
              <a:ext uri="{FF2B5EF4-FFF2-40B4-BE49-F238E27FC236}">
                <a16:creationId xmlns:a16="http://schemas.microsoft.com/office/drawing/2014/main" id="{8136D04F-BBCD-4326-99D7-A2987A6C108D}"/>
              </a:ext>
            </a:extLst>
          </p:cNvPr>
          <p:cNvSpPr>
            <a:spLocks/>
          </p:cNvSpPr>
          <p:nvPr/>
        </p:nvSpPr>
        <p:spPr bwMode="auto">
          <a:xfrm>
            <a:off x="7543110" y="1851670"/>
            <a:ext cx="137678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671F4B7A-5E26-4C0B-8AC9-C8042E5EE57B}"/>
              </a:ext>
            </a:extLst>
          </p:cNvPr>
          <p:cNvSpPr/>
          <p:nvPr/>
        </p:nvSpPr>
        <p:spPr bwMode="auto">
          <a:xfrm rot="5400000">
            <a:off x="7216551" y="2173178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2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936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플래시 메모리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E8CF3-7016-47B0-96E0-4747D3F88549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플래시 메모리란 무엇인가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1AE9DB10-B5B9-43BD-BE6E-894BA2521731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DE7DE1E2-A566-47B9-A00A-F88322838E3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ROM(</a:t>
            </a:r>
            <a:r>
              <a:rPr kumimoji="0" lang="en-US" altLang="ko-KR" sz="2000" kern="0" dirty="0"/>
              <a:t>Read Only Memory)</a:t>
            </a:r>
            <a:r>
              <a:rPr kumimoji="0" lang="ko-KR" altLang="en-US" sz="2000" kern="0" spc="0" dirty="0">
                <a:solidFill>
                  <a:schemeClr val="tx1"/>
                </a:solidFill>
              </a:rPr>
              <a:t> 메모리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601BA6-7D60-44CA-94AB-A1B3E23B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72AE34-920C-40F4-A03C-92DB71B9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9BD40DDC-7FE8-48EE-9FED-985E03185242}"/>
              </a:ext>
            </a:extLst>
          </p:cNvPr>
          <p:cNvSpPr txBox="1">
            <a:spLocks/>
          </p:cNvSpPr>
          <p:nvPr/>
        </p:nvSpPr>
        <p:spPr>
          <a:xfrm>
            <a:off x="405061" y="1569305"/>
            <a:ext cx="806463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57750" indent="-285750" algn="l">
              <a:spcBef>
                <a:spcPts val="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Mask ROM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35ED88C-D39C-4E0C-8C83-88F1AE7A87B1}"/>
              </a:ext>
            </a:extLst>
          </p:cNvPr>
          <p:cNvGrpSpPr/>
          <p:nvPr/>
        </p:nvGrpSpPr>
        <p:grpSpPr>
          <a:xfrm>
            <a:off x="936635" y="1943955"/>
            <a:ext cx="7451789" cy="504000"/>
            <a:chOff x="970948" y="1296372"/>
            <a:chExt cx="7451789" cy="504000"/>
          </a:xfrm>
        </p:grpSpPr>
        <p:sp>
          <p:nvSpPr>
            <p:cNvPr id="92" name="모서리가 둥근 직사각형 36">
              <a:extLst>
                <a:ext uri="{FF2B5EF4-FFF2-40B4-BE49-F238E27FC236}">
                  <a16:creationId xmlns:a16="http://schemas.microsoft.com/office/drawing/2014/main" id="{DF93D37F-CCCA-4D07-8DF8-DE731E4CB79E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FF9501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모서리가 둥근 직사각형 41">
              <a:extLst>
                <a:ext uri="{FF2B5EF4-FFF2-40B4-BE49-F238E27FC236}">
                  <a16:creationId xmlns:a16="http://schemas.microsoft.com/office/drawing/2014/main" id="{26EF027C-456A-46F8-ADAC-1DCB23A3ABFC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41">
              <a:extLst>
                <a:ext uri="{FF2B5EF4-FFF2-40B4-BE49-F238E27FC236}">
                  <a16:creationId xmlns:a16="http://schemas.microsoft.com/office/drawing/2014/main" id="{AB06306B-91FA-4CD0-994A-59108CCF1F85}"/>
                </a:ext>
              </a:extLst>
            </p:cNvPr>
            <p:cNvSpPr txBox="1"/>
            <p:nvPr/>
          </p:nvSpPr>
          <p:spPr>
            <a:xfrm>
              <a:off x="1562971" y="1361488"/>
              <a:ext cx="39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최초의 </a:t>
              </a:r>
              <a:r>
                <a:rPr kumimoji="0" lang="en-US" altLang="ko-KR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ROM</a:t>
              </a:r>
            </a:p>
          </p:txBody>
        </p:sp>
        <p:sp>
          <p:nvSpPr>
            <p:cNvPr id="95" name="TextBox 66">
              <a:extLst>
                <a:ext uri="{FF2B5EF4-FFF2-40B4-BE49-F238E27FC236}">
                  <a16:creationId xmlns:a16="http://schemas.microsoft.com/office/drawing/2014/main" id="{9F414F8A-46E4-487B-97EC-E22BD9D05522}"/>
                </a:ext>
              </a:extLst>
            </p:cNvPr>
            <p:cNvSpPr txBox="1"/>
            <p:nvPr/>
          </p:nvSpPr>
          <p:spPr>
            <a:xfrm>
              <a:off x="1052050" y="129847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1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4C1A03E-55BF-4AE0-A238-1C18EC062CCD}"/>
              </a:ext>
            </a:extLst>
          </p:cNvPr>
          <p:cNvGrpSpPr/>
          <p:nvPr/>
        </p:nvGrpSpPr>
        <p:grpSpPr>
          <a:xfrm>
            <a:off x="936635" y="2528317"/>
            <a:ext cx="7451789" cy="504000"/>
            <a:chOff x="970948" y="1296372"/>
            <a:chExt cx="7451789" cy="504000"/>
          </a:xfrm>
        </p:grpSpPr>
        <p:sp>
          <p:nvSpPr>
            <p:cNvPr id="97" name="모서리가 둥근 직사각형 37">
              <a:extLst>
                <a:ext uri="{FF2B5EF4-FFF2-40B4-BE49-F238E27FC236}">
                  <a16:creationId xmlns:a16="http://schemas.microsoft.com/office/drawing/2014/main" id="{69E7C63A-081A-468A-A57C-DEC332C4E6A0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FF5F9E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모서리가 둥근 직사각형 39">
              <a:extLst>
                <a:ext uri="{FF2B5EF4-FFF2-40B4-BE49-F238E27FC236}">
                  <a16:creationId xmlns:a16="http://schemas.microsoft.com/office/drawing/2014/main" id="{B4A9945F-00D6-40C2-899D-4C03D4011E25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TextBox 41">
              <a:extLst>
                <a:ext uri="{FF2B5EF4-FFF2-40B4-BE49-F238E27FC236}">
                  <a16:creationId xmlns:a16="http://schemas.microsoft.com/office/drawing/2014/main" id="{92434BC3-56E2-4821-9AE7-E4C08DA30861}"/>
                </a:ext>
              </a:extLst>
            </p:cNvPr>
            <p:cNvSpPr txBox="1"/>
            <p:nvPr/>
          </p:nvSpPr>
          <p:spPr>
            <a:xfrm>
              <a:off x="1562971" y="1361488"/>
              <a:ext cx="570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defTabSz="913581" fontAlgn="auto" latinLnBrk="1">
                <a:spcBef>
                  <a:spcPts val="0"/>
                </a:spcBef>
                <a:spcAft>
                  <a:spcPts val="0"/>
                </a:spcAft>
                <a:defRPr kumimoji="0" sz="1800" b="1" kern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dirty="0"/>
                <a:t>공장에서 한번 제조하면 사용자는 읽기만 가능한 </a:t>
              </a:r>
              <a:r>
                <a:rPr lang="en-US" altLang="ko-KR" dirty="0"/>
                <a:t>ROM</a:t>
              </a:r>
            </a:p>
          </p:txBody>
        </p:sp>
        <p:sp>
          <p:nvSpPr>
            <p:cNvPr id="100" name="TextBox 66">
              <a:extLst>
                <a:ext uri="{FF2B5EF4-FFF2-40B4-BE49-F238E27FC236}">
                  <a16:creationId xmlns:a16="http://schemas.microsoft.com/office/drawing/2014/main" id="{08A62540-F3A8-455F-BC41-D1A0042B315C}"/>
                </a:ext>
              </a:extLst>
            </p:cNvPr>
            <p:cNvSpPr txBox="1"/>
            <p:nvPr/>
          </p:nvSpPr>
          <p:spPr>
            <a:xfrm>
              <a:off x="1045545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2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930217D-7764-4F23-826F-2B6696950048}"/>
              </a:ext>
            </a:extLst>
          </p:cNvPr>
          <p:cNvGrpSpPr/>
          <p:nvPr/>
        </p:nvGrpSpPr>
        <p:grpSpPr>
          <a:xfrm>
            <a:off x="936635" y="3120039"/>
            <a:ext cx="7451789" cy="504000"/>
            <a:chOff x="970948" y="1296372"/>
            <a:chExt cx="7451789" cy="504000"/>
          </a:xfrm>
        </p:grpSpPr>
        <p:sp>
          <p:nvSpPr>
            <p:cNvPr id="102" name="모서리가 둥근 직사각형 44">
              <a:extLst>
                <a:ext uri="{FF2B5EF4-FFF2-40B4-BE49-F238E27FC236}">
                  <a16:creationId xmlns:a16="http://schemas.microsoft.com/office/drawing/2014/main" id="{0D08A91B-0441-494E-8AA5-2B894433D301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536FFF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모서리가 둥근 직사각형 45">
              <a:extLst>
                <a:ext uri="{FF2B5EF4-FFF2-40B4-BE49-F238E27FC236}">
                  <a16:creationId xmlns:a16="http://schemas.microsoft.com/office/drawing/2014/main" id="{9D3B26AC-E42D-403C-ABF6-4AA9D894909E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536FFF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TextBox 41">
              <a:extLst>
                <a:ext uri="{FF2B5EF4-FFF2-40B4-BE49-F238E27FC236}">
                  <a16:creationId xmlns:a16="http://schemas.microsoft.com/office/drawing/2014/main" id="{C280C0A7-C14E-48C6-B360-8F71A7589933}"/>
                </a:ext>
              </a:extLst>
            </p:cNvPr>
            <p:cNvSpPr txBox="1"/>
            <p:nvPr/>
          </p:nvSpPr>
          <p:spPr>
            <a:xfrm>
              <a:off x="1562971" y="1361488"/>
              <a:ext cx="570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마치 사진 현상하듯 같은 </a:t>
              </a:r>
              <a:r>
                <a:rPr kumimoji="0" lang="ko-KR" altLang="en-US" sz="1800" b="1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값만을</a:t>
              </a: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계속 찍는 방식</a:t>
              </a:r>
            </a:p>
          </p:txBody>
        </p:sp>
        <p:sp>
          <p:nvSpPr>
            <p:cNvPr id="105" name="TextBox 66">
              <a:extLst>
                <a:ext uri="{FF2B5EF4-FFF2-40B4-BE49-F238E27FC236}">
                  <a16:creationId xmlns:a16="http://schemas.microsoft.com/office/drawing/2014/main" id="{A9992D12-161B-4179-BF74-EB69F387D65A}"/>
                </a:ext>
              </a:extLst>
            </p:cNvPr>
            <p:cNvSpPr txBox="1"/>
            <p:nvPr/>
          </p:nvSpPr>
          <p:spPr>
            <a:xfrm>
              <a:off x="1045544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3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457E536-49C7-4008-9365-E9BECEFD5D8F}"/>
              </a:ext>
            </a:extLst>
          </p:cNvPr>
          <p:cNvGrpSpPr/>
          <p:nvPr/>
        </p:nvGrpSpPr>
        <p:grpSpPr>
          <a:xfrm>
            <a:off x="936635" y="3680445"/>
            <a:ext cx="7451789" cy="504000"/>
            <a:chOff x="970948" y="1296372"/>
            <a:chExt cx="7451789" cy="504000"/>
          </a:xfrm>
        </p:grpSpPr>
        <p:sp>
          <p:nvSpPr>
            <p:cNvPr id="107" name="모서리가 둥근 직사각형 50">
              <a:extLst>
                <a:ext uri="{FF2B5EF4-FFF2-40B4-BE49-F238E27FC236}">
                  <a16:creationId xmlns:a16="http://schemas.microsoft.com/office/drawing/2014/main" id="{356FCC90-1E8B-4501-917D-85E09D9A9E78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0086C8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모서리가 둥근 직사각형 51">
              <a:extLst>
                <a:ext uri="{FF2B5EF4-FFF2-40B4-BE49-F238E27FC236}">
                  <a16:creationId xmlns:a16="http://schemas.microsoft.com/office/drawing/2014/main" id="{A2A35AF7-C1C1-42B7-B6B4-9BF4702B1FF2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0086C8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TextBox 41">
              <a:extLst>
                <a:ext uri="{FF2B5EF4-FFF2-40B4-BE49-F238E27FC236}">
                  <a16:creationId xmlns:a16="http://schemas.microsoft.com/office/drawing/2014/main" id="{C6E9526A-9D8F-4B37-90AD-D1E3B5E4DC20}"/>
                </a:ext>
              </a:extLst>
            </p:cNvPr>
            <p:cNvSpPr txBox="1"/>
            <p:nvPr/>
          </p:nvSpPr>
          <p:spPr>
            <a:xfrm>
              <a:off x="1562971" y="1361488"/>
              <a:ext cx="685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사진 현상과 같이 마스크 안에 형성되기 때문에 붙여진 이름</a:t>
              </a:r>
            </a:p>
          </p:txBody>
        </p:sp>
        <p:sp>
          <p:nvSpPr>
            <p:cNvPr id="110" name="TextBox 66">
              <a:extLst>
                <a:ext uri="{FF2B5EF4-FFF2-40B4-BE49-F238E27FC236}">
                  <a16:creationId xmlns:a16="http://schemas.microsoft.com/office/drawing/2014/main" id="{6CDA8C9D-39B6-4514-86B8-53ADAABD3E1B}"/>
                </a:ext>
              </a:extLst>
            </p:cNvPr>
            <p:cNvSpPr txBox="1"/>
            <p:nvPr/>
          </p:nvSpPr>
          <p:spPr>
            <a:xfrm>
              <a:off x="1028098" y="1298474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4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E925D88-271D-48C9-BD45-F2BD876D7F45}"/>
              </a:ext>
            </a:extLst>
          </p:cNvPr>
          <p:cNvGrpSpPr/>
          <p:nvPr/>
        </p:nvGrpSpPr>
        <p:grpSpPr>
          <a:xfrm>
            <a:off x="936635" y="4256509"/>
            <a:ext cx="7451789" cy="504000"/>
            <a:chOff x="970948" y="1296372"/>
            <a:chExt cx="7451789" cy="504000"/>
          </a:xfrm>
        </p:grpSpPr>
        <p:sp>
          <p:nvSpPr>
            <p:cNvPr id="112" name="모서리가 둥근 직사각형 55">
              <a:extLst>
                <a:ext uri="{FF2B5EF4-FFF2-40B4-BE49-F238E27FC236}">
                  <a16:creationId xmlns:a16="http://schemas.microsoft.com/office/drawing/2014/main" id="{F1F2760D-B16D-4540-B285-4CCB1E866FF0}"/>
                </a:ext>
              </a:extLst>
            </p:cNvPr>
            <p:cNvSpPr/>
            <p:nvPr/>
          </p:nvSpPr>
          <p:spPr bwMode="auto">
            <a:xfrm>
              <a:off x="1027272" y="1296372"/>
              <a:ext cx="7395465" cy="504000"/>
            </a:xfrm>
            <a:prstGeom prst="roundRect">
              <a:avLst>
                <a:gd name="adj" fmla="val 50000"/>
              </a:avLst>
            </a:prstGeom>
            <a:solidFill>
              <a:srgbClr val="00B050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모서리가 둥근 직사각형 56">
              <a:extLst>
                <a:ext uri="{FF2B5EF4-FFF2-40B4-BE49-F238E27FC236}">
                  <a16:creationId xmlns:a16="http://schemas.microsoft.com/office/drawing/2014/main" id="{FDDA28BF-2291-454A-B5C6-8301F198A746}"/>
                </a:ext>
              </a:extLst>
            </p:cNvPr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70896151-3043-4818-827B-02F341A24272}"/>
                </a:ext>
              </a:extLst>
            </p:cNvPr>
            <p:cNvSpPr txBox="1"/>
            <p:nvPr/>
          </p:nvSpPr>
          <p:spPr>
            <a:xfrm>
              <a:off x="1562971" y="1361488"/>
              <a:ext cx="39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사용자는 수정 불가능</a:t>
              </a:r>
              <a:endParaRPr kumimoji="0" lang="ko-KR" altLang="en-US" sz="1800" b="1" kern="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5" name="TextBox 66">
              <a:extLst>
                <a:ext uri="{FF2B5EF4-FFF2-40B4-BE49-F238E27FC236}">
                  <a16:creationId xmlns:a16="http://schemas.microsoft.com/office/drawing/2014/main" id="{65D17FA0-73E0-47F5-BF21-070CDF86986D}"/>
                </a:ext>
              </a:extLst>
            </p:cNvPr>
            <p:cNvSpPr txBox="1"/>
            <p:nvPr/>
          </p:nvSpPr>
          <p:spPr>
            <a:xfrm>
              <a:off x="1037623" y="1298474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5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1784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65399</TotalTime>
  <Words>1402</Words>
  <Application>Microsoft Office PowerPoint</Application>
  <PresentationFormat>화면 슬라이드 쇼(16:9)</PresentationFormat>
  <Paragraphs>318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나눔고딕</vt:lpstr>
      <vt:lpstr>나눔고딕 Bold</vt:lpstr>
      <vt:lpstr>나눔고딕 ExtraBold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5279</cp:revision>
  <cp:lastPrinted>2015-05-26T08:39:57Z</cp:lastPrinted>
  <dcterms:created xsi:type="dcterms:W3CDTF">2004-07-08T01:15:15Z</dcterms:created>
  <dcterms:modified xsi:type="dcterms:W3CDTF">2020-03-24T01:57:25Z</dcterms:modified>
</cp:coreProperties>
</file>