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19"/>
  </p:notesMasterIdLst>
  <p:handoutMasterIdLst>
    <p:handoutMasterId r:id="rId20"/>
  </p:handoutMasterIdLst>
  <p:sldIdLst>
    <p:sldId id="1628" r:id="rId3"/>
    <p:sldId id="1629" r:id="rId4"/>
    <p:sldId id="1640" r:id="rId5"/>
    <p:sldId id="1641" r:id="rId6"/>
    <p:sldId id="1642" r:id="rId7"/>
    <p:sldId id="1326" r:id="rId8"/>
    <p:sldId id="1631" r:id="rId9"/>
    <p:sldId id="1632" r:id="rId10"/>
    <p:sldId id="1633" r:id="rId11"/>
    <p:sldId id="1634" r:id="rId12"/>
    <p:sldId id="1635" r:id="rId13"/>
    <p:sldId id="1636" r:id="rId14"/>
    <p:sldId id="1637" r:id="rId15"/>
    <p:sldId id="1638" r:id="rId16"/>
    <p:sldId id="1639" r:id="rId17"/>
    <p:sldId id="1630" r:id="rId18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536FFF"/>
    <a:srgbClr val="DDE2FF"/>
    <a:srgbClr val="FFDFEC"/>
    <a:srgbClr val="EE70A3"/>
    <a:srgbClr val="E48E1C"/>
    <a:srgbClr val="667CEC"/>
    <a:srgbClr val="FF3399"/>
    <a:srgbClr val="00B050"/>
    <a:srgbClr val="008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7" autoAdjust="0"/>
    <p:restoredTop sz="95461" autoAdjust="0"/>
  </p:normalViewPr>
  <p:slideViewPr>
    <p:cSldViewPr>
      <p:cViewPr varScale="1">
        <p:scale>
          <a:sx n="160" d="100"/>
          <a:sy n="160" d="100"/>
        </p:scale>
        <p:origin x="150" y="288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2022-08-08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9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5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569387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JTAG </a:t>
            </a:r>
            <a:r>
              <a:rPr lang="ko-KR" altLang="en-US" b="0" dirty="0" err="1">
                <a:solidFill>
                  <a:schemeClr val="tx1"/>
                </a:solidFill>
              </a:rPr>
              <a:t>디버거</a:t>
            </a:r>
            <a:r>
              <a:rPr lang="ko-KR" altLang="en-US" b="0" dirty="0">
                <a:solidFill>
                  <a:schemeClr val="tx1"/>
                </a:solidFill>
              </a:rPr>
              <a:t> 소개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JTAG </a:t>
            </a:r>
            <a:r>
              <a:rPr lang="ko-KR" altLang="en-US" b="0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12. JTAG </a:t>
            </a:r>
            <a:r>
              <a:rPr lang="ko-KR" altLang="en-US" sz="800" kern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디버거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사용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2443AE-15F2-4AE6-ABF6-D5430CAF56B9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RTOS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5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0B6F8-EA58-415C-9527-3B749E53CD15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A0A59-35C7-4B77-BE0C-DDE07D1D617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2F98A032-894C-472C-8284-1B986F31186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STM32CubeIDE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 err="1">
                <a:solidFill>
                  <a:schemeClr val="tx1"/>
                </a:solidFill>
              </a:rPr>
              <a:t>FreeRTOS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A7311-3ABF-4143-AF9B-1510F4225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DC164B-F97F-4E89-989F-B8CBBC03DD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BB2CFC-7D20-4374-8076-84E6DB17D3E6}"/>
              </a:ext>
            </a:extLst>
          </p:cNvPr>
          <p:cNvSpPr txBox="1">
            <a:spLocks/>
          </p:cNvSpPr>
          <p:nvPr/>
        </p:nvSpPr>
        <p:spPr>
          <a:xfrm>
            <a:off x="4860032" y="1635646"/>
            <a:ext cx="410445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Middleware</a:t>
            </a:r>
            <a:r>
              <a:rPr lang="ko-KR" altLang="en-US" sz="1800" spc="0" dirty="0">
                <a:solidFill>
                  <a:schemeClr val="tx1"/>
                </a:solidFill>
              </a:rPr>
              <a:t>에 </a:t>
            </a:r>
            <a:r>
              <a:rPr lang="en-US" altLang="ko-KR" sz="1800" spc="0" dirty="0">
                <a:solidFill>
                  <a:schemeClr val="tx1"/>
                </a:solidFill>
              </a:rPr>
              <a:t>FREERTOS</a:t>
            </a:r>
            <a:r>
              <a:rPr lang="ko-KR" altLang="en-US" sz="1800" spc="0" dirty="0">
                <a:solidFill>
                  <a:schemeClr val="tx1"/>
                </a:solidFill>
              </a:rPr>
              <a:t>선택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Interface</a:t>
            </a:r>
            <a:r>
              <a:rPr lang="ko-KR" altLang="en-US" sz="1800" spc="0" dirty="0">
                <a:solidFill>
                  <a:schemeClr val="tx1"/>
                </a:solidFill>
              </a:rPr>
              <a:t>에 </a:t>
            </a:r>
            <a:r>
              <a:rPr lang="en-US" altLang="ko-KR" sz="1800" spc="0" dirty="0">
                <a:solidFill>
                  <a:schemeClr val="tx1"/>
                </a:solidFill>
              </a:rPr>
              <a:t>CMSIS_V1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CMSIS_V2</a:t>
            </a:r>
            <a:r>
              <a:rPr lang="ko-KR" altLang="en-US" sz="1800" spc="0" dirty="0">
                <a:solidFill>
                  <a:schemeClr val="tx1"/>
                </a:solidFill>
              </a:rPr>
              <a:t>를 선택가능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여기서는 </a:t>
            </a:r>
            <a:r>
              <a:rPr lang="en-US" altLang="ko-KR" sz="1800" spc="0" dirty="0">
                <a:solidFill>
                  <a:schemeClr val="tx1"/>
                </a:solidFill>
              </a:rPr>
              <a:t>CMSIS_V2 </a:t>
            </a:r>
            <a:r>
              <a:rPr lang="ko-KR" altLang="en-US" sz="1800" spc="0" dirty="0">
                <a:solidFill>
                  <a:schemeClr val="tx1"/>
                </a:solidFill>
              </a:rPr>
              <a:t>선택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CMSIS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it-IT" altLang="ko-KR" sz="1800" spc="0" dirty="0">
                <a:solidFill>
                  <a:schemeClr val="tx1"/>
                </a:solidFill>
              </a:rPr>
              <a:t>Cortex Microcontroller Software Interface Standard </a:t>
            </a:r>
            <a:r>
              <a:rPr lang="ko-KR" altLang="en-US" sz="1800" spc="0" dirty="0">
                <a:solidFill>
                  <a:schemeClr val="tx1"/>
                </a:solidFill>
              </a:rPr>
              <a:t>로 </a:t>
            </a:r>
            <a:r>
              <a:rPr lang="en-US" altLang="ko-KR" sz="1800" spc="0" dirty="0">
                <a:solidFill>
                  <a:schemeClr val="tx1"/>
                </a:solidFill>
              </a:rPr>
              <a:t>ARM Cortex </a:t>
            </a:r>
            <a:r>
              <a:rPr lang="ko-KR" altLang="en-US" sz="1800" spc="0" dirty="0" err="1">
                <a:solidFill>
                  <a:schemeClr val="tx1"/>
                </a:solidFill>
              </a:rPr>
              <a:t>시리즈끼리의</a:t>
            </a:r>
            <a:r>
              <a:rPr lang="ko-KR" altLang="en-US" sz="1800" spc="0" dirty="0">
                <a:solidFill>
                  <a:schemeClr val="tx1"/>
                </a:solidFill>
              </a:rPr>
              <a:t> 호환성을 위해 </a:t>
            </a:r>
            <a:r>
              <a:rPr lang="en-US" altLang="ko-KR" sz="1800" spc="0" dirty="0">
                <a:solidFill>
                  <a:schemeClr val="tx1"/>
                </a:solidFill>
              </a:rPr>
              <a:t>ARM</a:t>
            </a:r>
            <a:r>
              <a:rPr lang="ko-KR" altLang="en-US" sz="1800" spc="0" dirty="0">
                <a:solidFill>
                  <a:schemeClr val="tx1"/>
                </a:solidFill>
              </a:rPr>
              <a:t>사에서 정한 소프트웨어 인터페이스 표준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00" spc="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320098-337C-41A2-9F41-7FB1B544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3" y="1707654"/>
            <a:ext cx="4306661" cy="29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6E6564-CB26-45BC-B795-CC4F40C2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23830"/>
            <a:ext cx="3847331" cy="128792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9D2BF-92AB-42F5-92E7-4B8C773C20D8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F6644-2FEE-4559-AA07-13FC346A6A0C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C4A40EC1-66D6-4552-9308-CB084AC76C8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STM32CubeIDE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 err="1">
                <a:solidFill>
                  <a:schemeClr val="tx1"/>
                </a:solidFill>
              </a:rPr>
              <a:t>FreeRTOS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E22DD-D492-42B6-9697-0D0013CAB3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CB5458-9C4C-4C71-AF05-224305B15A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93B1CC-0902-4F39-B9F5-8C3FD4681F03}"/>
              </a:ext>
            </a:extLst>
          </p:cNvPr>
          <p:cNvSpPr txBox="1">
            <a:spLocks/>
          </p:cNvSpPr>
          <p:nvPr/>
        </p:nvSpPr>
        <p:spPr>
          <a:xfrm>
            <a:off x="755576" y="1543810"/>
            <a:ext cx="763284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200" dirty="0"/>
              <a:t>RTOS</a:t>
            </a:r>
            <a:r>
              <a:rPr lang="ko-KR" altLang="en-US" sz="1200" dirty="0"/>
              <a:t>는 기본적인 동작을 위해 </a:t>
            </a:r>
            <a:r>
              <a:rPr lang="en-US" altLang="ko-KR" sz="1200" dirty="0"/>
              <a:t>timer</a:t>
            </a:r>
            <a:r>
              <a:rPr lang="ko-KR" altLang="en-US" sz="1200" dirty="0"/>
              <a:t>가 필요</a:t>
            </a:r>
            <a:endParaRPr lang="en-US" altLang="ko-KR" sz="1200" spc="0" dirty="0">
              <a:solidFill>
                <a:schemeClr val="tx1"/>
              </a:solidFill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1AF3B7A-360C-45C8-A2C4-A103EBD70FEA}"/>
              </a:ext>
            </a:extLst>
          </p:cNvPr>
          <p:cNvSpPr txBox="1">
            <a:spLocks/>
          </p:cNvSpPr>
          <p:nvPr/>
        </p:nvSpPr>
        <p:spPr>
          <a:xfrm>
            <a:off x="736867" y="3011754"/>
            <a:ext cx="763284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200" dirty="0"/>
              <a:t>“</a:t>
            </a:r>
            <a:r>
              <a:rPr lang="en-US" altLang="ko-KR" sz="1200" dirty="0" err="1"/>
              <a:t>FreeRTOS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timebase</a:t>
            </a:r>
            <a:r>
              <a:rPr lang="en-US" altLang="ko-KR" sz="1200" dirty="0"/>
              <a:t> source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Systick</a:t>
            </a:r>
            <a:r>
              <a:rPr lang="ko-KR" altLang="en-US" sz="1200" dirty="0"/>
              <a:t>으로 사용하는 것을 권장하지 </a:t>
            </a:r>
            <a:r>
              <a:rPr lang="ko-KR" altLang="en-US" sz="1200" dirty="0" err="1"/>
              <a:t>않음”이라는</a:t>
            </a:r>
            <a:r>
              <a:rPr lang="ko-KR" altLang="en-US" sz="1200" dirty="0"/>
              <a:t> 경고 메시지</a:t>
            </a:r>
            <a:endParaRPr lang="en-US" altLang="ko-KR" sz="1200" spc="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8F4C38-D084-4AC1-8EF4-5F2CB877D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51" y="3389054"/>
            <a:ext cx="3612749" cy="1605666"/>
          </a:xfrm>
          <a:prstGeom prst="rect">
            <a:avLst/>
          </a:prstGeom>
        </p:spPr>
      </p:pic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E0BADD00-F23B-4CDD-BD88-D8CE52BF2285}"/>
              </a:ext>
            </a:extLst>
          </p:cNvPr>
          <p:cNvSpPr txBox="1">
            <a:spLocks/>
          </p:cNvSpPr>
          <p:nvPr/>
        </p:nvSpPr>
        <p:spPr>
          <a:xfrm>
            <a:off x="4845220" y="3939638"/>
            <a:ext cx="338100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200" dirty="0"/>
              <a:t>SYS</a:t>
            </a:r>
            <a:r>
              <a:rPr lang="ko-KR" altLang="en-US" sz="1200" dirty="0"/>
              <a:t>블록 설정을 보면 </a:t>
            </a:r>
            <a:r>
              <a:rPr lang="en-US" altLang="ko-KR" sz="1200" dirty="0" err="1"/>
              <a:t>Timbase</a:t>
            </a:r>
            <a:r>
              <a:rPr lang="en-US" altLang="ko-KR" sz="1200" dirty="0"/>
              <a:t> Source</a:t>
            </a:r>
            <a:r>
              <a:rPr lang="ko-KR" altLang="en-US" sz="1200" dirty="0"/>
              <a:t>가 나오는데 기존 설정인 </a:t>
            </a:r>
            <a:r>
              <a:rPr lang="en-US" altLang="ko-KR" sz="1200" dirty="0" err="1"/>
              <a:t>SysTick</a:t>
            </a:r>
            <a:r>
              <a:rPr lang="ko-KR" altLang="en-US" sz="1200" dirty="0"/>
              <a:t>대신 </a:t>
            </a:r>
            <a:r>
              <a:rPr lang="en-US" altLang="ko-KR" sz="1200" dirty="0"/>
              <a:t>TIM4</a:t>
            </a:r>
            <a:r>
              <a:rPr lang="ko-KR" altLang="en-US" sz="1200" dirty="0"/>
              <a:t>로 수정</a:t>
            </a:r>
            <a:r>
              <a:rPr lang="en-US" altLang="ko-KR" sz="1200" dirty="0"/>
              <a:t>. </a:t>
            </a:r>
            <a:r>
              <a:rPr lang="ko-KR" altLang="en-US" sz="1200" dirty="0"/>
              <a:t>다른 </a:t>
            </a:r>
            <a:r>
              <a:rPr lang="en-US" altLang="ko-KR" sz="1200" dirty="0"/>
              <a:t>Timer</a:t>
            </a:r>
            <a:r>
              <a:rPr lang="ko-KR" altLang="en-US" sz="1200" dirty="0"/>
              <a:t>를 선택해도 무방함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200" spc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AC1C6-55A3-4732-AB8D-58CE216A65CF}"/>
              </a:ext>
            </a:extLst>
          </p:cNvPr>
          <p:cNvSpPr/>
          <p:nvPr/>
        </p:nvSpPr>
        <p:spPr bwMode="auto">
          <a:xfrm>
            <a:off x="3255305" y="2715766"/>
            <a:ext cx="308583" cy="27872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3B6BE-CA11-4F76-9258-0A217C0F54E2}"/>
              </a:ext>
            </a:extLst>
          </p:cNvPr>
          <p:cNvSpPr/>
          <p:nvPr/>
        </p:nvSpPr>
        <p:spPr bwMode="auto">
          <a:xfrm>
            <a:off x="2611333" y="3843066"/>
            <a:ext cx="448499" cy="27659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8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FCCD1-D286-4C7B-B141-B153B5777DB7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6A277-DCE3-4522-AA43-A5DC9449E2BF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구조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22E257C-C811-4819-9E0C-4A96B98C18C0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FreeRTOS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5884C-02B1-4181-BE15-6FE3C8E2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BADB2-BE5C-4CD7-B5A4-03AC0EFD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38691-35BB-416D-AA7A-785557BDB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635646"/>
            <a:ext cx="1809814" cy="3252009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B381B5A-D750-466D-B7A3-565FE5F71AD1}"/>
              </a:ext>
            </a:extLst>
          </p:cNvPr>
          <p:cNvSpPr txBox="1">
            <a:spLocks/>
          </p:cNvSpPr>
          <p:nvPr/>
        </p:nvSpPr>
        <p:spPr>
          <a:xfrm>
            <a:off x="3419872" y="1635646"/>
            <a:ext cx="44644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Src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디렉토리에 </a:t>
            </a:r>
            <a:r>
              <a:rPr lang="en-US" altLang="ko-KR" sz="1800" spc="0" dirty="0" err="1">
                <a:solidFill>
                  <a:schemeClr val="tx1"/>
                </a:solidFill>
              </a:rPr>
              <a:t>freertos.c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stm32f4xx_hal_timebase_tim.c</a:t>
            </a:r>
            <a:r>
              <a:rPr lang="ko-KR" altLang="en-US" sz="1800" spc="0" dirty="0">
                <a:solidFill>
                  <a:schemeClr val="tx1"/>
                </a:solidFill>
              </a:rPr>
              <a:t>가 새로 생성됨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FreeRTOS</a:t>
            </a:r>
            <a:r>
              <a:rPr lang="ko-KR" altLang="en-US" sz="1800" spc="0" dirty="0">
                <a:solidFill>
                  <a:schemeClr val="tx1"/>
                </a:solidFill>
              </a:rPr>
              <a:t>의 소스는 </a:t>
            </a:r>
            <a:r>
              <a:rPr lang="en-US" altLang="ko-KR" sz="1800" spc="0" dirty="0" err="1">
                <a:solidFill>
                  <a:schemeClr val="tx1"/>
                </a:solidFill>
              </a:rPr>
              <a:t>Middelwares</a:t>
            </a:r>
            <a:r>
              <a:rPr lang="en-US" altLang="ko-KR" sz="1800" spc="0" dirty="0">
                <a:solidFill>
                  <a:schemeClr val="tx1"/>
                </a:solidFill>
              </a:rPr>
              <a:t>/</a:t>
            </a:r>
            <a:r>
              <a:rPr lang="en-US" altLang="ko-KR" sz="1800" spc="0" dirty="0" err="1">
                <a:solidFill>
                  <a:schemeClr val="tx1"/>
                </a:solidFill>
              </a:rPr>
              <a:t>Third_Party</a:t>
            </a:r>
            <a:r>
              <a:rPr lang="en-US" altLang="ko-KR" sz="1800" spc="0" dirty="0">
                <a:solidFill>
                  <a:schemeClr val="tx1"/>
                </a:solidFill>
              </a:rPr>
              <a:t>/</a:t>
            </a:r>
            <a:r>
              <a:rPr lang="en-US" altLang="ko-KR" sz="1800" spc="0" dirty="0" err="1">
                <a:solidFill>
                  <a:schemeClr val="tx1"/>
                </a:solidFill>
              </a:rPr>
              <a:t>FreeRTOS</a:t>
            </a:r>
            <a:r>
              <a:rPr lang="en-US" altLang="ko-KR" sz="1800" spc="0" dirty="0">
                <a:solidFill>
                  <a:schemeClr val="tx1"/>
                </a:solidFill>
              </a:rPr>
              <a:t>/Source</a:t>
            </a:r>
            <a:r>
              <a:rPr lang="ko-KR" altLang="en-US" sz="1800" spc="0" dirty="0">
                <a:solidFill>
                  <a:schemeClr val="tx1"/>
                </a:solidFill>
              </a:rPr>
              <a:t>라는 디렉토리에 존재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9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A1F6A-9275-40AE-BA1E-0A0C7E54FADA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64CD-3ADB-4578-95C7-2ECF24E2E80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구조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A590BBD-88D3-43C0-A065-5FCA3C3EEE1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Src</a:t>
            </a:r>
            <a:r>
              <a:rPr lang="en-US" altLang="ko-KR" sz="2000" spc="0" dirty="0">
                <a:solidFill>
                  <a:schemeClr val="tx1"/>
                </a:solidFill>
              </a:rPr>
              <a:t>/</a:t>
            </a:r>
            <a:r>
              <a:rPr lang="en-US" altLang="ko-KR" sz="2000" spc="0" dirty="0" err="1">
                <a:solidFill>
                  <a:schemeClr val="tx1"/>
                </a:solidFill>
              </a:rPr>
              <a:t>freertos.c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F3130-68C1-432E-B3FF-DFDACB3C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C6FDDA-33BF-4D5C-BF51-B80BB33D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2EEB2AC9-EFDF-426B-9931-2E895C1B34F6}"/>
              </a:ext>
            </a:extLst>
          </p:cNvPr>
          <p:cNvSpPr txBox="1">
            <a:spLocks/>
          </p:cNvSpPr>
          <p:nvPr/>
        </p:nvSpPr>
        <p:spPr>
          <a:xfrm>
            <a:off x="4584022" y="1939873"/>
            <a:ext cx="44644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freertos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application code</a:t>
            </a:r>
            <a:r>
              <a:rPr lang="ko-KR" altLang="en-US" sz="1800" spc="0" dirty="0">
                <a:solidFill>
                  <a:schemeClr val="tx1"/>
                </a:solidFill>
              </a:rPr>
              <a:t>를 추가할 수 있도록 만들어준 파일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USER CODE</a:t>
            </a:r>
            <a:r>
              <a:rPr lang="ko-KR" altLang="en-US" sz="1800" spc="0" dirty="0">
                <a:solidFill>
                  <a:schemeClr val="tx1"/>
                </a:solidFill>
              </a:rPr>
              <a:t>로 명명된 자리에 필요한 </a:t>
            </a:r>
            <a:r>
              <a:rPr lang="en-US" altLang="ko-KR" sz="1800" spc="0" dirty="0" err="1">
                <a:solidFill>
                  <a:schemeClr val="tx1"/>
                </a:solidFill>
              </a:rPr>
              <a:t>freertos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application code</a:t>
            </a:r>
            <a:r>
              <a:rPr lang="ko-KR" altLang="en-US" sz="1800" spc="0" dirty="0">
                <a:solidFill>
                  <a:schemeClr val="tx1"/>
                </a:solidFill>
              </a:rPr>
              <a:t>를 추가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00" spc="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2C7461-DD4F-4241-BE04-16F3D990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8" y="1581067"/>
            <a:ext cx="4187980" cy="31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7DC73-C21E-4546-9DE1-074CDB7A8E2A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1E50B-63D0-4AB2-A430-8F58863905F6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구조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59EFEBBA-EE00-4BBE-BB04-8B6E2BC95B89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Src</a:t>
            </a:r>
            <a:r>
              <a:rPr lang="en-US" altLang="ko-KR" sz="2000" spc="0" dirty="0">
                <a:solidFill>
                  <a:schemeClr val="tx1"/>
                </a:solidFill>
              </a:rPr>
              <a:t>/</a:t>
            </a:r>
            <a:r>
              <a:rPr lang="da-DK" altLang="ko-KR" sz="2000" spc="0" dirty="0">
                <a:solidFill>
                  <a:schemeClr val="tx1"/>
                </a:solidFill>
              </a:rPr>
              <a:t>stm32f4xx_hal_timebase_tim.c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E6DA5B-68B1-425E-898F-EE8D5EDA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C069F7-AC7C-462A-81B1-913E87964E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F5201926-703A-48F8-8FBB-E846FA00E824}"/>
              </a:ext>
            </a:extLst>
          </p:cNvPr>
          <p:cNvSpPr txBox="1">
            <a:spLocks/>
          </p:cNvSpPr>
          <p:nvPr/>
        </p:nvSpPr>
        <p:spPr>
          <a:xfrm>
            <a:off x="4584022" y="1939873"/>
            <a:ext cx="44644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freeRTOS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timer</a:t>
            </a:r>
            <a:r>
              <a:rPr lang="ko-KR" altLang="en-US" sz="1800" spc="0" dirty="0">
                <a:solidFill>
                  <a:schemeClr val="tx1"/>
                </a:solidFill>
              </a:rPr>
              <a:t>관련 코드가 존재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TIM4</a:t>
            </a:r>
            <a:r>
              <a:rPr lang="ko-KR" altLang="en-US" sz="1800" spc="0" dirty="0">
                <a:solidFill>
                  <a:schemeClr val="tx1"/>
                </a:solidFill>
              </a:rPr>
              <a:t> 설정을 반영한 코드가 </a:t>
            </a:r>
            <a:r>
              <a:rPr lang="en-US" altLang="ko-KR" sz="1800" spc="0" dirty="0" err="1">
                <a:solidFill>
                  <a:schemeClr val="tx1"/>
                </a:solidFill>
              </a:rPr>
              <a:t>HAL_InitTick</a:t>
            </a:r>
            <a:r>
              <a:rPr lang="en-US" altLang="ko-KR" sz="1800" spc="0" dirty="0">
                <a:solidFill>
                  <a:schemeClr val="tx1"/>
                </a:solidFill>
              </a:rPr>
              <a:t>()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100" spc="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E1F3ED-4E2D-4983-BE96-A1591761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707653"/>
            <a:ext cx="4042591" cy="3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0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65CBA-C0EA-44D4-BC33-5D88F44A77F2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B170-56A6-4392-9F4D-AAF2F0502C0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구조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F1E1669-6E5B-42D6-9199-1C6EC540055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Src</a:t>
            </a:r>
            <a:r>
              <a:rPr lang="en-US" altLang="ko-KR" sz="2000" spc="0" dirty="0">
                <a:solidFill>
                  <a:schemeClr val="tx1"/>
                </a:solidFill>
              </a:rPr>
              <a:t>/</a:t>
            </a:r>
            <a:r>
              <a:rPr lang="da-DK" altLang="ko-KR" sz="2000" spc="0" dirty="0">
                <a:solidFill>
                  <a:schemeClr val="tx1"/>
                </a:solidFill>
              </a:rPr>
              <a:t>main.c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1CFAA-C1FF-42B9-9DDD-4BAD5950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73D236-E5BE-4975-A080-5A36F1DD3A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1D7557-311D-45D0-AD22-6A53C2EA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5" y="1479581"/>
            <a:ext cx="2809937" cy="925361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61DAF04-BA6C-4F96-8DAD-7F1FDE0248F1}"/>
              </a:ext>
            </a:extLst>
          </p:cNvPr>
          <p:cNvSpPr txBox="1">
            <a:spLocks/>
          </p:cNvSpPr>
          <p:nvPr/>
        </p:nvSpPr>
        <p:spPr>
          <a:xfrm>
            <a:off x="4427984" y="1635646"/>
            <a:ext cx="446449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프로젝트 생성 후 기본적으로 </a:t>
            </a:r>
            <a:r>
              <a:rPr lang="en-US" altLang="ko-KR" sz="1800" spc="0" dirty="0" err="1">
                <a:solidFill>
                  <a:schemeClr val="tx1"/>
                </a:solidFill>
              </a:rPr>
              <a:t>StartDefaultTask</a:t>
            </a:r>
            <a:r>
              <a:rPr lang="ko-KR" altLang="en-US" sz="1800" spc="0" dirty="0">
                <a:solidFill>
                  <a:schemeClr val="tx1"/>
                </a:solidFill>
              </a:rPr>
              <a:t>라는 기본 태스크가 생성됨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defaultTask_attributes</a:t>
            </a:r>
            <a:r>
              <a:rPr lang="ko-KR" altLang="en-US" sz="1800" spc="0" dirty="0">
                <a:solidFill>
                  <a:schemeClr val="tx1"/>
                </a:solidFill>
              </a:rPr>
              <a:t>는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 err="1">
                <a:solidFill>
                  <a:schemeClr val="tx1"/>
                </a:solidFill>
              </a:rPr>
              <a:t>StartDefaultTask</a:t>
            </a:r>
            <a:r>
              <a:rPr lang="ko-KR" altLang="en-US" sz="1800" spc="0" dirty="0">
                <a:solidFill>
                  <a:schemeClr val="tx1"/>
                </a:solidFill>
              </a:rPr>
              <a:t>의 속성으로 태스크 이름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태스크간 우선 순위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태스크의 </a:t>
            </a:r>
            <a:r>
              <a:rPr lang="en-US" altLang="ko-KR" sz="1800" spc="0" dirty="0">
                <a:solidFill>
                  <a:schemeClr val="tx1"/>
                </a:solidFill>
              </a:rPr>
              <a:t>stack </a:t>
            </a:r>
            <a:r>
              <a:rPr lang="ko-KR" altLang="en-US" sz="1800" spc="0" dirty="0">
                <a:solidFill>
                  <a:schemeClr val="tx1"/>
                </a:solidFill>
              </a:rPr>
              <a:t>사이즈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osKernelInitialize</a:t>
            </a:r>
            <a:r>
              <a:rPr lang="en-US" altLang="ko-KR" sz="1800" spc="0" dirty="0">
                <a:solidFill>
                  <a:schemeClr val="tx1"/>
                </a:solidFill>
              </a:rPr>
              <a:t>()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ko-KR" altLang="en-US" sz="1800" spc="0" dirty="0" err="1">
                <a:solidFill>
                  <a:schemeClr val="tx1"/>
                </a:solidFill>
              </a:rPr>
              <a:t>스케쥴러를</a:t>
            </a:r>
            <a:r>
              <a:rPr lang="ko-KR" altLang="en-US" sz="1800" spc="0" dirty="0">
                <a:solidFill>
                  <a:schemeClr val="tx1"/>
                </a:solidFill>
              </a:rPr>
              <a:t> 초기화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osThreadNew</a:t>
            </a:r>
            <a:r>
              <a:rPr lang="ko-KR" altLang="en-US" sz="1800" spc="0" dirty="0">
                <a:solidFill>
                  <a:schemeClr val="tx1"/>
                </a:solidFill>
              </a:rPr>
              <a:t>를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통해 </a:t>
            </a:r>
            <a:r>
              <a:rPr lang="en-US" altLang="ko-KR" sz="1800" spc="0" dirty="0" err="1">
                <a:solidFill>
                  <a:schemeClr val="tx1"/>
                </a:solidFill>
              </a:rPr>
              <a:t>StartDefaultTask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 err="1">
                <a:solidFill>
                  <a:schemeClr val="tx1"/>
                </a:solidFill>
              </a:rPr>
              <a:t>defaultTask_attributes</a:t>
            </a:r>
            <a:r>
              <a:rPr lang="ko-KR" altLang="en-US" sz="1800" spc="0" dirty="0">
                <a:solidFill>
                  <a:schemeClr val="tx1"/>
                </a:solidFill>
              </a:rPr>
              <a:t>라는 속성으로 생성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osKernelStart</a:t>
            </a:r>
            <a:r>
              <a:rPr lang="en-US" altLang="ko-KR" sz="1800" spc="0" dirty="0">
                <a:solidFill>
                  <a:schemeClr val="tx1"/>
                </a:solidFill>
              </a:rPr>
              <a:t>()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ko-KR" altLang="en-US" sz="1800" spc="0" dirty="0" err="1">
                <a:solidFill>
                  <a:schemeClr val="tx1"/>
                </a:solidFill>
              </a:rPr>
              <a:t>스케쥴러</a:t>
            </a:r>
            <a:r>
              <a:rPr lang="ko-KR" altLang="en-US" sz="1800" spc="0" dirty="0">
                <a:solidFill>
                  <a:schemeClr val="tx1"/>
                </a:solidFill>
              </a:rPr>
              <a:t> 시작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00" spc="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AA1A9D-D5C0-48AE-A178-289034C3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4376"/>
            <a:ext cx="3782939" cy="26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8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391E9-4474-43A6-8D99-7CB49C64FB75}"/>
              </a:ext>
            </a:extLst>
          </p:cNvPr>
          <p:cNvSpPr/>
          <p:nvPr/>
        </p:nvSpPr>
        <p:spPr>
          <a:xfrm>
            <a:off x="2411760" y="1059582"/>
            <a:ext cx="6336704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RTOS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무엇인지 설명할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FreeRTOS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87E10D-B3EA-4A77-8F3A-2853BB92DC46}"/>
              </a:ext>
            </a:extLst>
          </p:cNvPr>
          <p:cNvSpPr/>
          <p:nvPr/>
        </p:nvSpPr>
        <p:spPr>
          <a:xfrm>
            <a:off x="2411760" y="3219822"/>
            <a:ext cx="4614267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RTOS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FreeRTOS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6709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928FB-A2D6-46A2-879E-AC10A658E610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2231A-4E49-4F17-823B-34936688996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DAB4DE7-8D60-4B17-AC8F-F792D01BE463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r>
              <a:rPr lang="ko-KR" altLang="en-US" sz="2000" spc="0" dirty="0">
                <a:solidFill>
                  <a:schemeClr val="tx1"/>
                </a:solidFill>
              </a:rPr>
              <a:t>가 왜 필요한가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6C338-0B09-4692-AD55-6DD1FC8B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EDFAE-F31E-451C-9BF4-C20DA491DE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C2F0112-F28A-4625-8791-7C6E614F8EAD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LD2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LD3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500ms </a:t>
            </a:r>
            <a:r>
              <a:rPr lang="ko-KR" altLang="en-US" sz="1800" spc="0" dirty="0">
                <a:solidFill>
                  <a:schemeClr val="tx1"/>
                </a:solidFill>
              </a:rPr>
              <a:t>마다 </a:t>
            </a:r>
            <a:r>
              <a:rPr lang="ko-KR" altLang="en-US" sz="1800" spc="0" dirty="0" err="1">
                <a:solidFill>
                  <a:schemeClr val="tx1"/>
                </a:solidFill>
              </a:rPr>
              <a:t>토글하는</a:t>
            </a:r>
            <a:r>
              <a:rPr lang="ko-KR" altLang="en-US" sz="1800" spc="0" dirty="0">
                <a:solidFill>
                  <a:schemeClr val="tx1"/>
                </a:solidFill>
              </a:rPr>
              <a:t> 코드를 작성한다고 하자</a:t>
            </a:r>
            <a:r>
              <a:rPr lang="en-US" altLang="ko-KR" sz="1800" spc="0" dirty="0">
                <a:solidFill>
                  <a:schemeClr val="tx1"/>
                </a:solidFill>
              </a:rPr>
              <a:t>. </a:t>
            </a:r>
            <a:r>
              <a:rPr lang="ko-KR" altLang="en-US" sz="1800" spc="0" dirty="0">
                <a:solidFill>
                  <a:schemeClr val="tx1"/>
                </a:solidFill>
              </a:rPr>
              <a:t>그러면 다음과 같다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8D5D1-62F4-4EAE-B51F-0F2F56CB6DF5}"/>
              </a:ext>
            </a:extLst>
          </p:cNvPr>
          <p:cNvSpPr txBox="1"/>
          <p:nvPr/>
        </p:nvSpPr>
        <p:spPr bwMode="auto">
          <a:xfrm>
            <a:off x="2627784" y="2101548"/>
            <a:ext cx="367240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int main(void)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while(1)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latin typeface="+mn-ea"/>
                <a:ea typeface="+mn-ea"/>
              </a:rPr>
              <a:t>HAL_GPIO_TogglePin</a:t>
            </a:r>
            <a:r>
              <a:rPr lang="en-US" altLang="ko-KR" sz="1200" b="1" dirty="0">
                <a:latin typeface="+mn-ea"/>
                <a:ea typeface="+mn-ea"/>
              </a:rPr>
              <a:t>(GPIOB, LD2_Pin);</a:t>
            </a:r>
          </a:p>
          <a:p>
            <a:pPr algn="l"/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HAL_GPIO_TogglePin</a:t>
            </a:r>
            <a:r>
              <a:rPr lang="en-US" altLang="ko-KR" sz="1200" b="1" dirty="0">
                <a:latin typeface="+mn-ea"/>
              </a:rPr>
              <a:t>(GPIOB, LD3_Pin);</a:t>
            </a:r>
          </a:p>
          <a:p>
            <a:pPr algn="l"/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HAL_Delay</a:t>
            </a:r>
            <a:r>
              <a:rPr lang="en-US" altLang="ko-KR" sz="1200" b="1" dirty="0">
                <a:latin typeface="+mn-ea"/>
              </a:rPr>
              <a:t>(500);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}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138029DC-8279-4E4B-AEAF-BA54ED3EE578}"/>
              </a:ext>
            </a:extLst>
          </p:cNvPr>
          <p:cNvSpPr txBox="1">
            <a:spLocks/>
          </p:cNvSpPr>
          <p:nvPr/>
        </p:nvSpPr>
        <p:spPr>
          <a:xfrm>
            <a:off x="613375" y="4116375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위와 같이 작성하면 근소한 시간이지만 </a:t>
            </a:r>
            <a:r>
              <a:rPr lang="en-US" altLang="ko-KR" sz="1800" spc="0" dirty="0">
                <a:solidFill>
                  <a:schemeClr val="tx1"/>
                </a:solidFill>
              </a:rPr>
              <a:t>LD2</a:t>
            </a:r>
            <a:r>
              <a:rPr lang="ko-KR" altLang="en-US" sz="1800" spc="0" dirty="0">
                <a:solidFill>
                  <a:schemeClr val="tx1"/>
                </a:solidFill>
              </a:rPr>
              <a:t>가 동작한 후 </a:t>
            </a:r>
            <a:r>
              <a:rPr lang="en-US" altLang="ko-KR" sz="1800" spc="0" dirty="0">
                <a:solidFill>
                  <a:schemeClr val="tx1"/>
                </a:solidFill>
              </a:rPr>
              <a:t>LD3</a:t>
            </a:r>
            <a:r>
              <a:rPr lang="ko-KR" altLang="en-US" sz="1800" spc="0" dirty="0">
                <a:solidFill>
                  <a:schemeClr val="tx1"/>
                </a:solidFill>
              </a:rPr>
              <a:t>가 동작할 것이다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LD2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LD3</a:t>
            </a:r>
            <a:r>
              <a:rPr lang="ko-KR" altLang="en-US" sz="1800" spc="0" dirty="0">
                <a:solidFill>
                  <a:schemeClr val="tx1"/>
                </a:solidFill>
              </a:rPr>
              <a:t>의 동작이 서로 전혀 상관 관계 없이 개별적으로 </a:t>
            </a:r>
            <a:r>
              <a:rPr lang="ko-KR" altLang="en-US" sz="1800" spc="0" dirty="0" err="1">
                <a:solidFill>
                  <a:schemeClr val="tx1"/>
                </a:solidFill>
              </a:rPr>
              <a:t>동작시키려면</a:t>
            </a:r>
            <a:r>
              <a:rPr lang="ko-KR" altLang="en-US" sz="1800" spc="0" dirty="0">
                <a:solidFill>
                  <a:schemeClr val="tx1"/>
                </a:solidFill>
              </a:rPr>
              <a:t> 어떻게 할까</a:t>
            </a:r>
            <a:r>
              <a:rPr lang="en-US" altLang="ko-KR" sz="1800" spc="0" dirty="0">
                <a:solidFill>
                  <a:schemeClr val="tx1"/>
                </a:solidFill>
              </a:rPr>
              <a:t>?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9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5C274-4A68-4E6D-B649-03C2C6D614D1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E276B-BF44-45D1-AFA6-7A3238AE3867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5752515-BED0-4F49-8861-6FFD1C5C514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r>
              <a:rPr lang="ko-KR" altLang="en-US" sz="2000" spc="0" dirty="0">
                <a:solidFill>
                  <a:schemeClr val="tx1"/>
                </a:solidFill>
              </a:rPr>
              <a:t>가 왜 필요한가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CD441-507A-4BF0-9E4E-CCE0802624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F7733-C53D-462C-A00C-0330E697D0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7DBAB45-C2B4-4764-952C-203AB60A5D6F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LD2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LD3</a:t>
            </a:r>
            <a:r>
              <a:rPr lang="ko-KR" altLang="en-US" sz="1800" spc="0" dirty="0">
                <a:solidFill>
                  <a:schemeClr val="tx1"/>
                </a:solidFill>
              </a:rPr>
              <a:t>가 서로 개별적으로 동작하기 위해 아래와 같이 작성하면 어떻게 될까</a:t>
            </a:r>
            <a:r>
              <a:rPr lang="en-US" altLang="ko-KR" sz="1800" spc="0" dirty="0">
                <a:solidFill>
                  <a:schemeClr val="tx1"/>
                </a:solidFill>
              </a:rPr>
              <a:t>?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B7E4-0BE8-4A36-BBAF-E24EAAB18AA8}"/>
              </a:ext>
            </a:extLst>
          </p:cNvPr>
          <p:cNvSpPr txBox="1"/>
          <p:nvPr/>
        </p:nvSpPr>
        <p:spPr bwMode="auto">
          <a:xfrm>
            <a:off x="2550154" y="2139702"/>
            <a:ext cx="3672408" cy="2492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int main(void)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while(1)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latin typeface="+mn-ea"/>
                <a:ea typeface="+mn-ea"/>
              </a:rPr>
              <a:t>HAL_GPIO_TogglePin</a:t>
            </a:r>
            <a:r>
              <a:rPr lang="en-US" altLang="ko-KR" sz="1200" b="1" dirty="0">
                <a:latin typeface="+mn-ea"/>
                <a:ea typeface="+mn-ea"/>
              </a:rPr>
              <a:t>(GPIOB, LD2_Pin);</a:t>
            </a:r>
          </a:p>
          <a:p>
            <a:pPr algn="l"/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HAL_Delay</a:t>
            </a:r>
            <a:r>
              <a:rPr lang="en-US" altLang="ko-KR" sz="1200" b="1" dirty="0">
                <a:latin typeface="+mn-ea"/>
              </a:rPr>
              <a:t>(500);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while(1)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HAL_GPIO_TogglePin</a:t>
            </a:r>
            <a:r>
              <a:rPr lang="en-US" altLang="ko-KR" sz="1200" b="1" dirty="0">
                <a:latin typeface="+mn-ea"/>
              </a:rPr>
              <a:t>(GPIOB, LD3_Pin);</a:t>
            </a:r>
          </a:p>
          <a:p>
            <a:pPr algn="l"/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HAL_Delay</a:t>
            </a:r>
            <a:r>
              <a:rPr lang="en-US" altLang="ko-KR" sz="1200" b="1" dirty="0">
                <a:latin typeface="+mn-ea"/>
              </a:rPr>
              <a:t>(500);</a:t>
            </a:r>
            <a:endParaRPr lang="en-US" altLang="ko-KR" sz="1200" b="1" dirty="0"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}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80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9B9F9-785D-448F-9D13-2179C8C4B1E3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298B4-02B0-4474-BFAA-32D265AE108A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6F597FA-5E09-49ED-926C-C2051001D0D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r>
              <a:rPr lang="ko-KR" altLang="en-US" sz="2000" spc="0" dirty="0">
                <a:solidFill>
                  <a:schemeClr val="tx1"/>
                </a:solidFill>
              </a:rPr>
              <a:t>가 왜 필요한가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E814F5-5056-4F74-8B24-9D246247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B21DBA-2D76-4159-A333-AFEB22F045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E619466-869E-475B-A76C-66993B0DA8C8}"/>
              </a:ext>
            </a:extLst>
          </p:cNvPr>
          <p:cNvSpPr txBox="1">
            <a:spLocks/>
          </p:cNvSpPr>
          <p:nvPr/>
        </p:nvSpPr>
        <p:spPr>
          <a:xfrm>
            <a:off x="547018" y="1581067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LD2</a:t>
            </a:r>
            <a:r>
              <a:rPr lang="ko-KR" altLang="en-US" sz="1800" spc="0" dirty="0">
                <a:solidFill>
                  <a:schemeClr val="tx1"/>
                </a:solidFill>
              </a:rPr>
              <a:t>가 </a:t>
            </a:r>
            <a:r>
              <a:rPr lang="en-US" altLang="ko-KR" sz="1800" spc="0" dirty="0">
                <a:solidFill>
                  <a:schemeClr val="tx1"/>
                </a:solidFill>
              </a:rPr>
              <a:t>500ms</a:t>
            </a:r>
            <a:r>
              <a:rPr lang="ko-KR" altLang="en-US" sz="1800" spc="0" dirty="0">
                <a:solidFill>
                  <a:schemeClr val="tx1"/>
                </a:solidFill>
              </a:rPr>
              <a:t>마다 동작하는 것을 하나의 </a:t>
            </a:r>
            <a:r>
              <a:rPr lang="en-US" altLang="ko-KR" sz="1800" spc="0" dirty="0">
                <a:solidFill>
                  <a:schemeClr val="tx1"/>
                </a:solidFill>
              </a:rPr>
              <a:t>task</a:t>
            </a:r>
            <a:r>
              <a:rPr lang="ko-KR" altLang="en-US" sz="1800" spc="0" dirty="0">
                <a:solidFill>
                  <a:schemeClr val="tx1"/>
                </a:solidFill>
              </a:rPr>
              <a:t>로 하고 </a:t>
            </a:r>
            <a:r>
              <a:rPr lang="en-US" altLang="ko-KR" sz="1800" spc="0" dirty="0">
                <a:solidFill>
                  <a:schemeClr val="tx1"/>
                </a:solidFill>
              </a:rPr>
              <a:t>LD3</a:t>
            </a:r>
            <a:r>
              <a:rPr lang="ko-KR" altLang="en-US" sz="1800" spc="0" dirty="0">
                <a:solidFill>
                  <a:schemeClr val="tx1"/>
                </a:solidFill>
              </a:rPr>
              <a:t>가 </a:t>
            </a:r>
            <a:r>
              <a:rPr lang="en-US" altLang="ko-KR" sz="1800" spc="0" dirty="0">
                <a:solidFill>
                  <a:schemeClr val="tx1"/>
                </a:solidFill>
              </a:rPr>
              <a:t>500ms</a:t>
            </a:r>
            <a:r>
              <a:rPr lang="ko-KR" altLang="en-US" sz="1800" spc="0" dirty="0">
                <a:solidFill>
                  <a:schemeClr val="tx1"/>
                </a:solidFill>
              </a:rPr>
              <a:t>마다 동작하는 것을 또 다른 </a:t>
            </a:r>
            <a:r>
              <a:rPr lang="en-US" altLang="ko-KR" sz="1800" spc="0" dirty="0">
                <a:solidFill>
                  <a:schemeClr val="tx1"/>
                </a:solidFill>
              </a:rPr>
              <a:t>task</a:t>
            </a:r>
            <a:r>
              <a:rPr lang="ko-KR" altLang="en-US" sz="1800" spc="0" dirty="0">
                <a:solidFill>
                  <a:schemeClr val="tx1"/>
                </a:solidFill>
              </a:rPr>
              <a:t>로 만들어 두 개의 무한 루프</a:t>
            </a:r>
            <a:r>
              <a:rPr lang="en-US" altLang="ko-KR" sz="1800" spc="0" dirty="0">
                <a:solidFill>
                  <a:schemeClr val="tx1"/>
                </a:solidFill>
              </a:rPr>
              <a:t>(=task)</a:t>
            </a:r>
            <a:r>
              <a:rPr lang="ko-KR" altLang="en-US" sz="1800" spc="0" dirty="0">
                <a:solidFill>
                  <a:schemeClr val="tx1"/>
                </a:solidFill>
              </a:rPr>
              <a:t>가 서로 번갈아 동작하게 만드는 것이 </a:t>
            </a:r>
            <a:r>
              <a:rPr lang="en-US" altLang="ko-KR" sz="1800" spc="0" dirty="0">
                <a:solidFill>
                  <a:schemeClr val="tx1"/>
                </a:solidFill>
              </a:rPr>
              <a:t>RTOS</a:t>
            </a:r>
            <a:r>
              <a:rPr lang="ko-KR" altLang="en-US" sz="1800" spc="0" dirty="0">
                <a:solidFill>
                  <a:schemeClr val="tx1"/>
                </a:solidFill>
              </a:rPr>
              <a:t>임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2109B-747B-43FA-81DF-E0E589CE5DA5}"/>
              </a:ext>
            </a:extLst>
          </p:cNvPr>
          <p:cNvSpPr txBox="1"/>
          <p:nvPr/>
        </p:nvSpPr>
        <p:spPr bwMode="auto">
          <a:xfrm>
            <a:off x="1115616" y="2431855"/>
            <a:ext cx="7352778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int main(void)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latin typeface="+mn-ea"/>
                <a:ea typeface="+mn-ea"/>
              </a:rPr>
              <a:t>osThreadDef</a:t>
            </a:r>
            <a:r>
              <a:rPr lang="en-US" altLang="ko-KR" sz="1200" b="1" dirty="0">
                <a:latin typeface="+mn-ea"/>
                <a:ea typeface="+mn-ea"/>
              </a:rPr>
              <a:t>(LED2, LED_Thread2, </a:t>
            </a:r>
            <a:r>
              <a:rPr lang="en-US" altLang="ko-KR" sz="1200" b="1" dirty="0" err="1">
                <a:latin typeface="+mn-ea"/>
                <a:ea typeface="+mn-ea"/>
              </a:rPr>
              <a:t>osPriorityNormal</a:t>
            </a:r>
            <a:r>
              <a:rPr lang="en-US" altLang="ko-KR" sz="1200" b="1" dirty="0">
                <a:latin typeface="+mn-ea"/>
                <a:ea typeface="+mn-ea"/>
              </a:rPr>
              <a:t>, 0, </a:t>
            </a:r>
            <a:r>
              <a:rPr lang="en-US" altLang="ko-KR" sz="1200" b="1" dirty="0" err="1">
                <a:latin typeface="+mn-ea"/>
                <a:ea typeface="+mn-ea"/>
              </a:rPr>
              <a:t>configMINIMAL_STACK_SIZE</a:t>
            </a:r>
            <a:r>
              <a:rPr lang="en-US" altLang="ko-KR" sz="12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latin typeface="+mn-ea"/>
                <a:ea typeface="+mn-ea"/>
              </a:rPr>
              <a:t>osThreadDef</a:t>
            </a:r>
            <a:r>
              <a:rPr lang="en-US" altLang="ko-KR" sz="1200" b="1" dirty="0">
                <a:latin typeface="+mn-ea"/>
                <a:ea typeface="+mn-ea"/>
              </a:rPr>
              <a:t>(LED3, LED_Thread3, </a:t>
            </a:r>
            <a:r>
              <a:rPr lang="en-US" altLang="ko-KR" sz="1200" b="1" dirty="0" err="1">
                <a:latin typeface="+mn-ea"/>
                <a:ea typeface="+mn-ea"/>
              </a:rPr>
              <a:t>osPriorityNormal</a:t>
            </a:r>
            <a:r>
              <a:rPr lang="en-US" altLang="ko-KR" sz="1200" b="1" dirty="0">
                <a:latin typeface="+mn-ea"/>
                <a:ea typeface="+mn-ea"/>
              </a:rPr>
              <a:t>, 0, </a:t>
            </a:r>
            <a:r>
              <a:rPr lang="en-US" altLang="ko-KR" sz="1200" b="1" dirty="0" err="1">
                <a:latin typeface="+mn-ea"/>
                <a:ea typeface="+mn-ea"/>
              </a:rPr>
              <a:t>configMINIMAL_STACK_SIZE</a:t>
            </a:r>
            <a:r>
              <a:rPr lang="en-US" altLang="ko-KR" sz="12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LED2_ThreadId = </a:t>
            </a:r>
            <a:r>
              <a:rPr lang="en-US" altLang="ko-KR" sz="1200" b="1" dirty="0" err="1">
                <a:latin typeface="+mn-ea"/>
                <a:ea typeface="+mn-ea"/>
              </a:rPr>
              <a:t>osThreadCreate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latin typeface="+mn-ea"/>
                <a:ea typeface="+mn-ea"/>
              </a:rPr>
              <a:t>osThread</a:t>
            </a:r>
            <a:r>
              <a:rPr lang="en-US" altLang="ko-KR" sz="1200" b="1" dirty="0">
                <a:latin typeface="+mn-ea"/>
                <a:ea typeface="+mn-ea"/>
              </a:rPr>
              <a:t>(LED2), NULL);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LED3_ThreadId = </a:t>
            </a:r>
            <a:r>
              <a:rPr lang="en-US" altLang="ko-KR" sz="1200" b="1" dirty="0" err="1">
                <a:latin typeface="+mn-ea"/>
                <a:ea typeface="+mn-ea"/>
              </a:rPr>
              <a:t>osThreadCreate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latin typeface="+mn-ea"/>
                <a:ea typeface="+mn-ea"/>
              </a:rPr>
              <a:t>osThread</a:t>
            </a:r>
            <a:r>
              <a:rPr lang="en-US" altLang="ko-KR" sz="1200" b="1" dirty="0">
                <a:latin typeface="+mn-ea"/>
                <a:ea typeface="+mn-ea"/>
              </a:rPr>
              <a:t>(LED3), NULL);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}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3DB25-B46D-403A-81F1-D5BCEEC04223}"/>
              </a:ext>
            </a:extLst>
          </p:cNvPr>
          <p:cNvSpPr txBox="1"/>
          <p:nvPr/>
        </p:nvSpPr>
        <p:spPr bwMode="auto">
          <a:xfrm>
            <a:off x="1119597" y="3882789"/>
            <a:ext cx="367240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static void LED_Thread2(void const *argument)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while(1)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{ </a:t>
            </a:r>
            <a:r>
              <a:rPr lang="en-US" altLang="ko-KR" sz="1200" b="1" dirty="0" err="1">
                <a:latin typeface="+mn-ea"/>
                <a:ea typeface="+mn-ea"/>
              </a:rPr>
              <a:t>HAL_GPIO_TogglePin</a:t>
            </a:r>
            <a:r>
              <a:rPr lang="en-US" altLang="ko-KR" sz="1200" b="1" dirty="0">
                <a:latin typeface="+mn-ea"/>
                <a:ea typeface="+mn-ea"/>
              </a:rPr>
              <a:t>(GPIOB,LD2_Pin);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latin typeface="+mn-ea"/>
                <a:ea typeface="+mn-ea"/>
              </a:rPr>
              <a:t>osDelay</a:t>
            </a:r>
            <a:r>
              <a:rPr lang="en-US" altLang="ko-KR" sz="1200" b="1" dirty="0">
                <a:latin typeface="+mn-ea"/>
                <a:ea typeface="+mn-ea"/>
              </a:rPr>
              <a:t>(500);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}}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FE441-0FFB-48BF-9EA9-5B069940AF77}"/>
              </a:ext>
            </a:extLst>
          </p:cNvPr>
          <p:cNvSpPr txBox="1"/>
          <p:nvPr/>
        </p:nvSpPr>
        <p:spPr bwMode="auto">
          <a:xfrm>
            <a:off x="5076056" y="3882789"/>
            <a:ext cx="367240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static void LED_Thread3(void const *argument)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while(1)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{ </a:t>
            </a:r>
            <a:r>
              <a:rPr lang="en-US" altLang="ko-KR" sz="1200" b="1" dirty="0" err="1">
                <a:latin typeface="+mn-ea"/>
                <a:ea typeface="+mn-ea"/>
              </a:rPr>
              <a:t>HAL_GPIO_TogglePin</a:t>
            </a:r>
            <a:r>
              <a:rPr lang="en-US" altLang="ko-KR" sz="1200" b="1" dirty="0">
                <a:latin typeface="+mn-ea"/>
                <a:ea typeface="+mn-ea"/>
              </a:rPr>
              <a:t>(GPIOB,LD3_Pin);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latin typeface="+mn-ea"/>
                <a:ea typeface="+mn-ea"/>
              </a:rPr>
              <a:t>osDelay</a:t>
            </a:r>
            <a:r>
              <a:rPr lang="en-US" altLang="ko-KR" sz="1200" b="1" dirty="0">
                <a:latin typeface="+mn-ea"/>
                <a:ea typeface="+mn-ea"/>
              </a:rPr>
              <a:t>(500);</a:t>
            </a:r>
          </a:p>
          <a:p>
            <a:pPr algn="l"/>
            <a:r>
              <a:rPr lang="en-US" altLang="ko-KR" sz="1200" b="1" dirty="0">
                <a:latin typeface="+mn-ea"/>
                <a:ea typeface="+mn-ea"/>
              </a:rPr>
              <a:t>}}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CC3695-EA73-4B32-97BC-B3441EF7FBCA}"/>
              </a:ext>
            </a:extLst>
          </p:cNvPr>
          <p:cNvCxnSpPr/>
          <p:nvPr/>
        </p:nvCxnSpPr>
        <p:spPr>
          <a:xfrm flipH="1">
            <a:off x="2550154" y="2986891"/>
            <a:ext cx="405647" cy="10250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C6520E-5ACD-4E54-9C35-F429665D94FB}"/>
              </a:ext>
            </a:extLst>
          </p:cNvPr>
          <p:cNvCxnSpPr>
            <a:cxnSpLocks/>
          </p:cNvCxnSpPr>
          <p:nvPr/>
        </p:nvCxnSpPr>
        <p:spPr>
          <a:xfrm>
            <a:off x="3491880" y="3219822"/>
            <a:ext cx="2841419" cy="6732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r>
              <a:rPr lang="ko-KR" altLang="en-US" sz="2000" spc="0" dirty="0">
                <a:solidFill>
                  <a:schemeClr val="tx1"/>
                </a:solidFill>
              </a:rPr>
              <a:t>의 정의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AD19DCCA-F228-4B93-A771-F9E36B4F3C09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RTOS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Real Time Operating System</a:t>
            </a:r>
            <a:r>
              <a:rPr lang="ko-KR" altLang="en-US" sz="1800" spc="0" dirty="0">
                <a:solidFill>
                  <a:schemeClr val="tx1"/>
                </a:solidFill>
              </a:rPr>
              <a:t>의 약자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실시간 운영체제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임베디드 시스템은 특정목적에만 사용하는 용도로 설계되었기 때문에 자원이 풍부하지 않아 굳이 운영체제를 사용할 필요가 없었다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하지만 임베디드 시스템도 계속 </a:t>
            </a:r>
            <a:r>
              <a:rPr lang="ko-KR" altLang="en-US" sz="1800" spc="0" dirty="0" err="1">
                <a:solidFill>
                  <a:schemeClr val="tx1"/>
                </a:solidFill>
              </a:rPr>
              <a:t>고사양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고도화되면서 </a:t>
            </a:r>
            <a:r>
              <a:rPr lang="en-US" altLang="ko-KR" sz="1800" spc="0" dirty="0">
                <a:solidFill>
                  <a:schemeClr val="tx1"/>
                </a:solidFill>
              </a:rPr>
              <a:t>OS</a:t>
            </a:r>
            <a:r>
              <a:rPr lang="ko-KR" altLang="en-US" sz="1800" spc="0" dirty="0">
                <a:solidFill>
                  <a:schemeClr val="tx1"/>
                </a:solidFill>
              </a:rPr>
              <a:t>의 필요성을 느끼게 되어 현재는 수많은 임베디드 시스템 제품에 </a:t>
            </a:r>
            <a:r>
              <a:rPr lang="en-US" altLang="ko-KR" sz="1800" spc="0" dirty="0">
                <a:solidFill>
                  <a:schemeClr val="tx1"/>
                </a:solidFill>
              </a:rPr>
              <a:t>OS</a:t>
            </a:r>
            <a:r>
              <a:rPr lang="ko-KR" altLang="en-US" sz="1800" spc="0" dirty="0">
                <a:solidFill>
                  <a:schemeClr val="tx1"/>
                </a:solidFill>
              </a:rPr>
              <a:t>가 사용되고 있다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미사일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비행기와 같은 군사용 임베디드 시스템은 매우 정확한 동작이 요구되기 때문에 일반적인 운영 체제는 사용하기 어렵고 매우 빠른 운영체제가 필요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RTOS</a:t>
            </a:r>
            <a:r>
              <a:rPr lang="ko-KR" altLang="en-US" sz="1800" spc="0" dirty="0">
                <a:solidFill>
                  <a:schemeClr val="tx1"/>
                </a:solidFill>
              </a:rPr>
              <a:t>는 주어진 작업을 정해진 시간 안에 수행 하고 예측 가능하며 일정한 응답 시간을 요구하는 시스템에 적합</a:t>
            </a:r>
          </a:p>
        </p:txBody>
      </p: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C7CE2-66EC-4B37-B05C-8DF1634AEDF8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CAECF-9D8D-4993-8086-16EE8DF6105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610A645-0775-481C-9BD9-898CADDFC4C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r>
              <a:rPr lang="ko-KR" altLang="en-US" sz="2000" spc="0" dirty="0">
                <a:solidFill>
                  <a:schemeClr val="tx1"/>
                </a:solidFill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8D9CD-947B-4449-A92C-84CB7CD0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D6174-8D77-47B5-8A07-789E9757E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4820E8-A3BF-4906-A9A5-9E154FCBA59A}"/>
              </a:ext>
            </a:extLst>
          </p:cNvPr>
          <p:cNvSpPr txBox="1">
            <a:spLocks/>
          </p:cNvSpPr>
          <p:nvPr/>
        </p:nvSpPr>
        <p:spPr>
          <a:xfrm>
            <a:off x="572685" y="1505866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multi-tasking </a:t>
            </a:r>
            <a:r>
              <a:rPr lang="ko-KR" altLang="en-US" sz="1800" spc="0" dirty="0">
                <a:solidFill>
                  <a:schemeClr val="tx1"/>
                </a:solidFill>
              </a:rPr>
              <a:t>지원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동시에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동작시킬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	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마다 우선순위를 둘 수 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B8713AB4-1073-463B-A859-61877F77F0D5}"/>
              </a:ext>
            </a:extLst>
          </p:cNvPr>
          <p:cNvSpPr txBox="1">
            <a:spLocks/>
          </p:cNvSpPr>
          <p:nvPr/>
        </p:nvSpPr>
        <p:spPr>
          <a:xfrm>
            <a:off x="585618" y="2571750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짧은 </a:t>
            </a:r>
            <a:r>
              <a:rPr lang="en-US" altLang="ko-KR" sz="1800" spc="0" dirty="0">
                <a:solidFill>
                  <a:schemeClr val="tx1"/>
                </a:solidFill>
              </a:rPr>
              <a:t>interrupt latency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Interrupt latency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실제 인터럽트가 발생한 후 인터럽트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핸들러까지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도착하는 시간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D04F442B-9D1A-42D8-912E-27879080C555}"/>
              </a:ext>
            </a:extLst>
          </p:cNvPr>
          <p:cNvSpPr txBox="1">
            <a:spLocks/>
          </p:cNvSpPr>
          <p:nvPr/>
        </p:nvSpPr>
        <p:spPr>
          <a:xfrm>
            <a:off x="572685" y="349361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작은 </a:t>
            </a:r>
            <a:r>
              <a:rPr lang="en-US" altLang="ko-KR" sz="1800" spc="0" dirty="0">
                <a:solidFill>
                  <a:schemeClr val="tx1"/>
                </a:solidFill>
              </a:rPr>
              <a:t>Kernel </a:t>
            </a:r>
            <a:r>
              <a:rPr lang="ko-KR" altLang="en-US" sz="1800" spc="0" dirty="0">
                <a:solidFill>
                  <a:schemeClr val="tx1"/>
                </a:solidFill>
              </a:rPr>
              <a:t>사이즈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윈도우나 리눅스의 경우 설치된 용량을 보면 수십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Mega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바이트에서 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giga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바이트의 크기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RTOS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작은 사이즈를 가지고 있으며 수십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Kilo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 수준</a:t>
            </a:r>
          </a:p>
        </p:txBody>
      </p:sp>
    </p:spTree>
    <p:extLst>
      <p:ext uri="{BB962C8B-B14F-4D97-AF65-F5344CB8AC3E}">
        <p14:creationId xmlns:p14="http://schemas.microsoft.com/office/powerpoint/2010/main" val="395835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67B02-48FC-4A9C-8100-5732090EFD23}"/>
              </a:ext>
            </a:extLst>
          </p:cNvPr>
          <p:cNvSpPr txBox="1"/>
          <p:nvPr/>
        </p:nvSpPr>
        <p:spPr bwMode="auto">
          <a:xfrm>
            <a:off x="222908" y="60382"/>
            <a:ext cx="14318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RTOS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C48C-D239-40E0-97F7-806351DFE9CA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RTOS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CEBB057-A0B2-42ED-B0CE-389E6BE5323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유명한 </a:t>
            </a: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2F3AD-24FB-4E34-B439-85C8543E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8C5C6B-0561-43A2-8F4B-BD8FF047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6B61298B-AA93-4FC8-A5F5-1FC74359B8D8}"/>
              </a:ext>
            </a:extLst>
          </p:cNvPr>
          <p:cNvSpPr txBox="1">
            <a:spLocks/>
          </p:cNvSpPr>
          <p:nvPr/>
        </p:nvSpPr>
        <p:spPr>
          <a:xfrm>
            <a:off x="572685" y="1505866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VxWorks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미국의 </a:t>
            </a:r>
            <a:r>
              <a:rPr lang="en-US" altLang="ko-KR" sz="1400" b="1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WindRiver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사에서 제조</a:t>
            </a:r>
            <a:r>
              <a:rPr lang="en-US" altLang="ko-KR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</a:t>
            </a:r>
            <a:r>
              <a:rPr lang="en-US" altLang="ko-KR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시장에서 점유율이 가장 높음</a:t>
            </a:r>
            <a:endParaRPr lang="en-US" altLang="ko-KR" sz="1400" b="1" spc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화성 탐사선 </a:t>
            </a:r>
            <a:r>
              <a:rPr lang="ko-KR" altLang="en-US" sz="1400" b="1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스피릿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로버등이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PowerPC 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플랫폼에 </a:t>
            </a:r>
            <a:r>
              <a:rPr lang="en-US" altLang="ko-KR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VxWorks </a:t>
            </a:r>
            <a:r>
              <a:rPr lang="ko-KR" altLang="en-US" sz="14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운영체제를 탑재하여 유명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216CEA-777E-4ECA-80D6-7A95696C5328}"/>
              </a:ext>
            </a:extLst>
          </p:cNvPr>
          <p:cNvSpPr txBox="1">
            <a:spLocks/>
          </p:cNvSpPr>
          <p:nvPr/>
        </p:nvSpPr>
        <p:spPr>
          <a:xfrm>
            <a:off x="566613" y="2499742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pSOS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VxWorks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유명해지기 전 가장 유명한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RTOS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Integrated Systems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사에서 제조 판매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WindRiver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사에 인수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A0623F05-0A41-40E5-89B8-97EE073563DD}"/>
              </a:ext>
            </a:extLst>
          </p:cNvPr>
          <p:cNvSpPr txBox="1">
            <a:spLocks/>
          </p:cNvSpPr>
          <p:nvPr/>
        </p:nvSpPr>
        <p:spPr>
          <a:xfrm>
            <a:off x="547018" y="3502330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Nucleus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Accelerated Technology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사에서 제조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현재는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Mentor Graphics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사에서 인수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상용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RTOS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소스 코드를 공개하지 않지만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Nucleus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구매 고객에게 소스 코드를 공개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우리별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호에도 탑재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223C5-5162-4BE4-8B68-68A4B6C5A332}"/>
              </a:ext>
            </a:extLst>
          </p:cNvPr>
          <p:cNvSpPr txBox="1"/>
          <p:nvPr/>
        </p:nvSpPr>
        <p:spPr bwMode="auto">
          <a:xfrm>
            <a:off x="222908" y="60382"/>
            <a:ext cx="1574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1ECDB-C670-4420-AC30-B7CCDCB6590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FreeRTOS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EAA77D0-01F0-42EA-8719-A7888DE06FB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에 사용할 </a:t>
            </a:r>
            <a:r>
              <a:rPr lang="en-US" altLang="ko-KR" sz="2000" spc="0" dirty="0">
                <a:solidFill>
                  <a:schemeClr val="tx1"/>
                </a:solidFill>
              </a:rPr>
              <a:t>RTOS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EF717-7D98-440B-9669-7EA493F4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F413B8-10B4-4784-BDEE-F952F4C7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AF330D6-B541-46B3-BF93-43E19D2D34B1}"/>
              </a:ext>
            </a:extLst>
          </p:cNvPr>
          <p:cNvSpPr txBox="1">
            <a:spLocks/>
          </p:cNvSpPr>
          <p:nvPr/>
        </p:nvSpPr>
        <p:spPr>
          <a:xfrm>
            <a:off x="572685" y="1505866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Real Time Engineers</a:t>
            </a:r>
            <a:r>
              <a:rPr lang="ko-KR" altLang="en-US" sz="1800" spc="0" dirty="0">
                <a:solidFill>
                  <a:schemeClr val="tx1"/>
                </a:solidFill>
              </a:rPr>
              <a:t>사에서 개발한 오픈소스 형태의 </a:t>
            </a:r>
            <a:r>
              <a:rPr lang="en-US" altLang="ko-KR" sz="1800" spc="0" dirty="0">
                <a:solidFill>
                  <a:schemeClr val="tx1"/>
                </a:solidFill>
              </a:rPr>
              <a:t>RTOS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http://www.freertos.org/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플랫폼을 지원하며 특히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ARM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계열의 모든 플랫폼을 지원한다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ARM7, ARM9,Cortex-M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시리즈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Cortex-A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시리즈뿐만아니라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AVR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MCU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지원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라이센스는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MIT open source license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785BDE-196B-4099-AA09-71045FDA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859782"/>
            <a:ext cx="3678626" cy="1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78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65817</TotalTime>
  <Words>952</Words>
  <Application>Microsoft Office PowerPoint</Application>
  <PresentationFormat>화면 슬라이드 쇼(16:9)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나눔고딕</vt:lpstr>
      <vt:lpstr>나눔바른고딕</vt:lpstr>
      <vt:lpstr>나눔스퀘어 Bold</vt:lpstr>
      <vt:lpstr>돋움</vt:lpstr>
      <vt:lpstr>맑은 고딕</vt:lpstr>
      <vt:lpstr>Arial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5276</cp:revision>
  <cp:lastPrinted>2015-05-26T08:39:57Z</cp:lastPrinted>
  <dcterms:created xsi:type="dcterms:W3CDTF">2004-07-08T01:15:15Z</dcterms:created>
  <dcterms:modified xsi:type="dcterms:W3CDTF">2022-08-07T23:48:01Z</dcterms:modified>
</cp:coreProperties>
</file>