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8" r:id="rId3"/>
    <p:sldId id="259" r:id="rId4"/>
    <p:sldId id="260" r:id="rId5"/>
    <p:sldId id="262"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20"/>
      </p:cViewPr>
      <p:guideLst>
        <p:guide orient="horz" pos="2160"/>
        <p:guide pos="384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099593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509A250-FF31-4206-8172-F9D3106AACB1}" type="datetimeFigureOut">
              <a:rPr lang="en-US" smtClean="0"/>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1307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smtClean="0"/>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546837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pt-BR"/>
              <a:t>Clique para editar o título mestre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smtClean="0"/>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86803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smtClean="0"/>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329720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4/20/2016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07047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4/20/2016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692222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862976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712592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4907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796027F-7875-4030-9381-8BD8C4F21935}" type="datetimeFigureOut">
              <a:rPr lang="en-US" smtClean="0"/>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885410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3238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7151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4/20/2016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85302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4/20/2016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9247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7" name="Date Placeholder 4"/>
          <p:cNvSpPr>
            <a:spLocks noGrp="1"/>
          </p:cNvSpPr>
          <p:nvPr>
            <p:ph type="dt" sz="half" idx="10"/>
          </p:nvPr>
        </p:nvSpPr>
        <p:spPr/>
        <p:txBody>
          <a:bodyPr/>
          <a:lstStyle/>
          <a:p>
            <a:fld id="{4509A250-FF31-4206-8172-F9D3106AACB1}" type="datetimeFigureOut">
              <a:rPr lang="en-US" smtClean="0"/>
              <a:t>4/20/2016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2524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509A250-FF31-4206-8172-F9D3106AACB1}" type="datetimeFigureOut">
              <a:rPr lang="en-US" smtClean="0"/>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533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4/20/2016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57704598"/>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o 3"/>
          <p:cNvGraphicFramePr>
            <a:graphicFrameLocks noChangeAspect="1"/>
          </p:cNvGraphicFramePr>
          <p:nvPr>
            <p:extLst>
              <p:ext uri="{D42A27DB-BD31-4B8C-83A1-F6EECF244321}">
                <p14:modId xmlns:p14="http://schemas.microsoft.com/office/powerpoint/2010/main" val="1938371589"/>
              </p:ext>
            </p:extLst>
          </p:nvPr>
        </p:nvGraphicFramePr>
        <p:xfrm>
          <a:off x="-53009" y="-39757"/>
          <a:ext cx="12298017" cy="6969195"/>
        </p:xfrm>
        <a:graphic>
          <a:graphicData uri="http://schemas.openxmlformats.org/presentationml/2006/ole">
            <mc:AlternateContent xmlns:mc="http://schemas.openxmlformats.org/markup-compatibility/2006">
              <mc:Choice xmlns:v="urn:schemas-microsoft-com:vml" Requires="v">
                <p:oleObj spid="_x0000_s1037" name="CorelDRAW" r:id="rId3" imgW="12380319" imgH="7036045" progId="CorelDraw.Graphic.17">
                  <p:embed/>
                </p:oleObj>
              </mc:Choice>
              <mc:Fallback>
                <p:oleObj name="CorelDRAW" r:id="rId3" imgW="12380319" imgH="7036045" progId="CorelDraw.Graphic.17">
                  <p:embed/>
                  <p:pic>
                    <p:nvPicPr>
                      <p:cNvPr id="0" name=""/>
                      <p:cNvPicPr/>
                      <p:nvPr/>
                    </p:nvPicPr>
                    <p:blipFill>
                      <a:blip r:embed="rId4"/>
                      <a:stretch>
                        <a:fillRect/>
                      </a:stretch>
                    </p:blipFill>
                    <p:spPr>
                      <a:xfrm>
                        <a:off x="-53009" y="-39757"/>
                        <a:ext cx="12298017" cy="6969195"/>
                      </a:xfrm>
                      <a:prstGeom prst="rect">
                        <a:avLst/>
                      </a:prstGeom>
                    </p:spPr>
                  </p:pic>
                </p:oleObj>
              </mc:Fallback>
            </mc:AlternateContent>
          </a:graphicData>
        </a:graphic>
      </p:graphicFrame>
      <p:sp>
        <p:nvSpPr>
          <p:cNvPr id="6" name="CaixaDeTexto 5"/>
          <p:cNvSpPr txBox="1"/>
          <p:nvPr/>
        </p:nvSpPr>
        <p:spPr>
          <a:xfrm>
            <a:off x="4891313" y="3559173"/>
            <a:ext cx="3672115" cy="1938992"/>
          </a:xfrm>
          <a:prstGeom prst="rect">
            <a:avLst/>
          </a:prstGeom>
          <a:noFill/>
        </p:spPr>
        <p:txBody>
          <a:bodyPr wrap="square" rtlCol="0">
            <a:spAutoFit/>
          </a:bodyPr>
          <a:lstStyle/>
          <a:p>
            <a:pPr algn="ctr"/>
            <a:r>
              <a:rPr lang="pt-BR" sz="4000" b="1" dirty="0">
                <a:solidFill>
                  <a:schemeClr val="bg1"/>
                </a:solidFill>
                <a:latin typeface="Afta sans" panose="02000503000000020004" pitchFamily="50" charset="0"/>
              </a:rPr>
              <a:t>Moda</a:t>
            </a:r>
          </a:p>
          <a:p>
            <a:pPr algn="ctr"/>
            <a:r>
              <a:rPr lang="pt-BR" sz="4000" b="1" dirty="0">
                <a:solidFill>
                  <a:schemeClr val="bg1"/>
                </a:solidFill>
                <a:latin typeface="Afta sans" panose="02000503000000020004" pitchFamily="50" charset="0"/>
              </a:rPr>
              <a:t>e</a:t>
            </a:r>
          </a:p>
          <a:p>
            <a:pPr algn="ctr"/>
            <a:r>
              <a:rPr lang="pt-BR" sz="4000" b="1" dirty="0">
                <a:solidFill>
                  <a:schemeClr val="bg1"/>
                </a:solidFill>
                <a:latin typeface="Afta sans" panose="02000503000000020004" pitchFamily="50" charset="0"/>
              </a:rPr>
              <a:t>Design</a:t>
            </a:r>
          </a:p>
        </p:txBody>
      </p:sp>
      <p:sp>
        <p:nvSpPr>
          <p:cNvPr id="7" name="CaixaDeTexto 6"/>
          <p:cNvSpPr txBox="1"/>
          <p:nvPr/>
        </p:nvSpPr>
        <p:spPr>
          <a:xfrm rot="241673">
            <a:off x="3701724" y="105984"/>
            <a:ext cx="3016660" cy="989502"/>
          </a:xfrm>
          <a:prstGeom prst="rect">
            <a:avLst/>
          </a:prstGeom>
          <a:noFill/>
        </p:spPr>
        <p:txBody>
          <a:bodyPr wrap="none" rtlCol="0">
            <a:spAutoFit/>
          </a:bodyPr>
          <a:lstStyle/>
          <a:p>
            <a:pPr>
              <a:lnSpc>
                <a:spcPct val="150000"/>
              </a:lnSpc>
            </a:pPr>
            <a:r>
              <a:rPr lang="pt-BR" sz="4400" b="1" dirty="0">
                <a:solidFill>
                  <a:schemeClr val="bg1"/>
                </a:solidFill>
                <a:latin typeface="Afta sans" panose="02000503000000020004" pitchFamily="50" charset="0"/>
              </a:rPr>
              <a:t>Introdução</a:t>
            </a:r>
            <a:endParaRPr lang="pt-BR" sz="2800" b="1" dirty="0">
              <a:solidFill>
                <a:schemeClr val="bg1"/>
              </a:solidFill>
              <a:latin typeface="Afta sans" panose="02000503000000020004" pitchFamily="50" charset="0"/>
            </a:endParaRPr>
          </a:p>
        </p:txBody>
      </p:sp>
      <p:sp>
        <p:nvSpPr>
          <p:cNvPr id="9" name="Retângulo 8"/>
          <p:cNvSpPr/>
          <p:nvPr/>
        </p:nvSpPr>
        <p:spPr>
          <a:xfrm rot="21185312">
            <a:off x="4085770" y="1200212"/>
            <a:ext cx="1611086" cy="1107996"/>
          </a:xfrm>
          <a:prstGeom prst="rect">
            <a:avLst/>
          </a:prstGeom>
        </p:spPr>
        <p:txBody>
          <a:bodyPr wrap="square">
            <a:spAutoFit/>
          </a:bodyPr>
          <a:lstStyle/>
          <a:p>
            <a:pPr lvl="0">
              <a:lnSpc>
                <a:spcPct val="150000"/>
              </a:lnSpc>
            </a:pPr>
            <a:r>
              <a:rPr lang="pt-BR" sz="4400" b="1" dirty="0">
                <a:solidFill>
                  <a:prstClr val="black"/>
                </a:solidFill>
                <a:latin typeface="Afta sans" panose="02000503000000020004" pitchFamily="50" charset="0"/>
              </a:rPr>
              <a:t>TCC</a:t>
            </a:r>
            <a:endParaRPr lang="pt-BR" sz="2800" b="1" dirty="0">
              <a:solidFill>
                <a:prstClr val="black"/>
              </a:solidFill>
              <a:latin typeface="Afta sans" panose="02000503000000020004" pitchFamily="50" charset="0"/>
            </a:endParaRPr>
          </a:p>
        </p:txBody>
      </p:sp>
      <p:sp>
        <p:nvSpPr>
          <p:cNvPr id="11" name="Retângulo 10"/>
          <p:cNvSpPr/>
          <p:nvPr/>
        </p:nvSpPr>
        <p:spPr>
          <a:xfrm rot="20976416">
            <a:off x="6990868" y="92216"/>
            <a:ext cx="793807" cy="1107996"/>
          </a:xfrm>
          <a:prstGeom prst="rect">
            <a:avLst/>
          </a:prstGeom>
        </p:spPr>
        <p:txBody>
          <a:bodyPr wrap="none">
            <a:spAutoFit/>
          </a:bodyPr>
          <a:lstStyle/>
          <a:p>
            <a:pPr lvl="0">
              <a:lnSpc>
                <a:spcPct val="150000"/>
              </a:lnSpc>
            </a:pPr>
            <a:r>
              <a:rPr lang="pt-BR" sz="4400" b="1" dirty="0">
                <a:solidFill>
                  <a:prstClr val="black"/>
                </a:solidFill>
                <a:latin typeface="Afta sans" panose="02000503000000020004" pitchFamily="50" charset="0"/>
              </a:rPr>
              <a:t>ao</a:t>
            </a:r>
          </a:p>
        </p:txBody>
      </p:sp>
    </p:spTree>
    <p:extLst>
      <p:ext uri="{BB962C8B-B14F-4D97-AF65-F5344CB8AC3E}">
        <p14:creationId xmlns:p14="http://schemas.microsoft.com/office/powerpoint/2010/main" val="199065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1683161" y="1931525"/>
            <a:ext cx="8825658" cy="3329581"/>
          </a:xfrm>
        </p:spPr>
        <p:txBody>
          <a:bodyPr>
            <a:normAutofit fontScale="90000"/>
          </a:bodyPr>
          <a:lstStyle/>
          <a:p>
            <a:pPr algn="ctr"/>
            <a:r>
              <a:rPr lang="pt-BR" b="1" dirty="0">
                <a:effectLst>
                  <a:outerShdw blurRad="38100" dist="38100" dir="2700000" algn="tl">
                    <a:srgbClr val="000000">
                      <a:alpha val="43137"/>
                    </a:srgbClr>
                  </a:outerShdw>
                </a:effectLst>
                <a:latin typeface="Afta sans" panose="02000503000000020004" pitchFamily="50" charset="0"/>
              </a:rPr>
              <a:t>Informação sobre moda para deficientes auditivos</a:t>
            </a:r>
          </a:p>
        </p:txBody>
      </p:sp>
      <p:sp>
        <p:nvSpPr>
          <p:cNvPr id="3" name="Subtítulo 2"/>
          <p:cNvSpPr>
            <a:spLocks noGrp="1"/>
          </p:cNvSpPr>
          <p:nvPr>
            <p:ph type="subTitle" idx="1"/>
          </p:nvPr>
        </p:nvSpPr>
        <p:spPr>
          <a:xfrm>
            <a:off x="399581" y="1388151"/>
            <a:ext cx="8825658" cy="861420"/>
          </a:xfrm>
        </p:spPr>
        <p:txBody>
          <a:bodyPr>
            <a:normAutofit lnSpcReduction="10000"/>
          </a:bodyPr>
          <a:lstStyle/>
          <a:p>
            <a:r>
              <a:rPr lang="pt-BR" sz="5400" b="1" dirty="0">
                <a:effectLst>
                  <a:outerShdw blurRad="38100" dist="38100" dir="2700000" algn="tl">
                    <a:srgbClr val="000000">
                      <a:alpha val="43137"/>
                    </a:srgbClr>
                  </a:outerShdw>
                </a:effectLst>
                <a:latin typeface="Afta sans" panose="02000503000000020004" pitchFamily="50" charset="0"/>
              </a:rPr>
              <a:t>Tema:</a:t>
            </a:r>
          </a:p>
          <a:p>
            <a:endParaRPr lang="pt-BR" dirty="0">
              <a:effectLst>
                <a:outerShdw blurRad="38100" dist="38100" dir="2700000" algn="tl">
                  <a:srgbClr val="000000">
                    <a:alpha val="43137"/>
                  </a:srgbClr>
                </a:outerShdw>
              </a:effectLst>
              <a:latin typeface="Afta sans" panose="02000503000000020004" pitchFamily="50" charset="0"/>
            </a:endParaRPr>
          </a:p>
        </p:txBody>
      </p:sp>
    </p:spTree>
    <p:extLst>
      <p:ext uri="{BB962C8B-B14F-4D97-AF65-F5344CB8AC3E}">
        <p14:creationId xmlns:p14="http://schemas.microsoft.com/office/powerpoint/2010/main" val="1426203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59373" y="1960878"/>
            <a:ext cx="11473274" cy="3960951"/>
          </a:xfrm>
        </p:spPr>
        <p:txBody>
          <a:bodyPr>
            <a:normAutofit fontScale="90000"/>
          </a:bodyPr>
          <a:lstStyle/>
          <a:p>
            <a:pPr algn="ctr"/>
            <a:r>
              <a:rPr lang="pt-BR" b="1" dirty="0">
                <a:effectLst>
                  <a:outerShdw blurRad="38100" dist="38100" dir="2700000" algn="tl">
                    <a:srgbClr val="000000">
                      <a:alpha val="43137"/>
                    </a:srgbClr>
                  </a:outerShdw>
                </a:effectLst>
                <a:latin typeface="Afta sans" panose="02000503000000020004" pitchFamily="50" charset="0"/>
              </a:rPr>
              <a:t>Um Website e/ou App para dar dicas de moda com uma comunicação visual mais simples e fácil</a:t>
            </a:r>
            <a:endParaRPr lang="pt-BR" dirty="0">
              <a:effectLst>
                <a:outerShdw blurRad="38100" dist="38100" dir="2700000" algn="tl">
                  <a:srgbClr val="000000">
                    <a:alpha val="43137"/>
                  </a:srgbClr>
                </a:outerShdw>
              </a:effectLst>
              <a:latin typeface="Afta sans" panose="02000503000000020004" pitchFamily="50" charset="0"/>
            </a:endParaRPr>
          </a:p>
        </p:txBody>
      </p:sp>
      <p:sp>
        <p:nvSpPr>
          <p:cNvPr id="3" name="Subtítulo 2"/>
          <p:cNvSpPr>
            <a:spLocks noGrp="1"/>
          </p:cNvSpPr>
          <p:nvPr>
            <p:ph type="subTitle" idx="1"/>
          </p:nvPr>
        </p:nvSpPr>
        <p:spPr>
          <a:xfrm>
            <a:off x="465842" y="631451"/>
            <a:ext cx="8825658" cy="861420"/>
          </a:xfrm>
        </p:spPr>
        <p:txBody>
          <a:bodyPr>
            <a:normAutofit lnSpcReduction="10000"/>
          </a:bodyPr>
          <a:lstStyle/>
          <a:p>
            <a:r>
              <a:rPr lang="pt-BR" sz="5400" b="1" dirty="0">
                <a:effectLst>
                  <a:outerShdw blurRad="38100" dist="38100" dir="2700000" algn="tl">
                    <a:srgbClr val="000000">
                      <a:alpha val="43137"/>
                    </a:srgbClr>
                  </a:outerShdw>
                </a:effectLst>
                <a:latin typeface="Afta sans" panose="02000503000000020004" pitchFamily="50" charset="0"/>
              </a:rPr>
              <a:t>A ideia:</a:t>
            </a:r>
          </a:p>
          <a:p>
            <a:endParaRPr lang="pt-BR" dirty="0">
              <a:effectLst>
                <a:outerShdw blurRad="38100" dist="38100" dir="2700000" algn="tl">
                  <a:srgbClr val="000000">
                    <a:alpha val="43137"/>
                  </a:srgbClr>
                </a:outerShdw>
              </a:effectLst>
              <a:latin typeface="Afta sans" panose="02000503000000020004" pitchFamily="50" charset="0"/>
            </a:endParaRPr>
          </a:p>
          <a:p>
            <a:endParaRPr lang="pt-BR" dirty="0">
              <a:effectLst>
                <a:outerShdw blurRad="38100" dist="38100" dir="2700000" algn="tl">
                  <a:srgbClr val="000000">
                    <a:alpha val="43137"/>
                  </a:srgbClr>
                </a:outerShdw>
              </a:effectLst>
              <a:latin typeface="Afta sans" panose="02000503000000020004" pitchFamily="50" charset="0"/>
            </a:endParaRPr>
          </a:p>
        </p:txBody>
      </p:sp>
    </p:spTree>
    <p:extLst>
      <p:ext uri="{BB962C8B-B14F-4D97-AF65-F5344CB8AC3E}">
        <p14:creationId xmlns:p14="http://schemas.microsoft.com/office/powerpoint/2010/main" val="114153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p:cNvSpPr>
            <a:spLocks noGrp="1"/>
          </p:cNvSpPr>
          <p:nvPr>
            <p:ph type="subTitle" idx="1"/>
          </p:nvPr>
        </p:nvSpPr>
        <p:spPr>
          <a:xfrm>
            <a:off x="306815" y="372718"/>
            <a:ext cx="8825658" cy="861420"/>
          </a:xfrm>
        </p:spPr>
        <p:txBody>
          <a:bodyPr>
            <a:normAutofit lnSpcReduction="10000"/>
          </a:bodyPr>
          <a:lstStyle/>
          <a:p>
            <a:r>
              <a:rPr lang="pt-BR" sz="5400" b="1" dirty="0">
                <a:effectLst>
                  <a:outerShdw blurRad="38100" dist="38100" dir="2700000" algn="tl">
                    <a:srgbClr val="000000">
                      <a:alpha val="43137"/>
                    </a:srgbClr>
                  </a:outerShdw>
                </a:effectLst>
                <a:latin typeface="Afta sans" panose="02000503000000020004" pitchFamily="50" charset="0"/>
              </a:rPr>
              <a:t>delimitação</a:t>
            </a:r>
            <a:r>
              <a:rPr lang="pt-BR" sz="4000" dirty="0"/>
              <a:t>:</a:t>
            </a:r>
          </a:p>
          <a:p>
            <a:endParaRPr lang="pt-BR" dirty="0"/>
          </a:p>
          <a:p>
            <a:endParaRPr lang="pt-BR" dirty="0"/>
          </a:p>
        </p:txBody>
      </p:sp>
      <p:sp>
        <p:nvSpPr>
          <p:cNvPr id="4" name="Retângulo 3"/>
          <p:cNvSpPr/>
          <p:nvPr/>
        </p:nvSpPr>
        <p:spPr>
          <a:xfrm>
            <a:off x="412833" y="1202679"/>
            <a:ext cx="11401796" cy="5509200"/>
          </a:xfrm>
          <a:prstGeom prst="rect">
            <a:avLst/>
          </a:prstGeom>
        </p:spPr>
        <p:txBody>
          <a:bodyPr wrap="square">
            <a:spAutoFit/>
          </a:bodyPr>
          <a:lstStyle/>
          <a:p>
            <a:pPr marL="342900" indent="-342900">
              <a:buFont typeface="Arial" panose="020B0604020202020204" pitchFamily="34" charset="0"/>
              <a:buChar char="•"/>
            </a:pPr>
            <a:r>
              <a:rPr lang="pt-BR" sz="3200" b="1" dirty="0">
                <a:effectLst>
                  <a:outerShdw blurRad="38100" dist="38100" dir="2700000" algn="tl">
                    <a:srgbClr val="000000">
                      <a:alpha val="43137"/>
                    </a:srgbClr>
                  </a:outerShdw>
                </a:effectLst>
                <a:latin typeface="Afta sans" panose="02000503000000020004" pitchFamily="50" charset="0"/>
              </a:rPr>
              <a:t>Público alvo: deficientes auditivos</a:t>
            </a:r>
          </a:p>
          <a:p>
            <a:pPr marL="342900" indent="-342900">
              <a:buFont typeface="Arial" panose="020B0604020202020204" pitchFamily="34" charset="0"/>
              <a:buChar char="•"/>
            </a:pPr>
            <a:endParaRPr lang="pt-BR" sz="3200" b="1" dirty="0">
              <a:effectLst>
                <a:outerShdw blurRad="38100" dist="38100" dir="2700000" algn="tl">
                  <a:srgbClr val="000000">
                    <a:alpha val="43137"/>
                  </a:srgbClr>
                </a:outerShdw>
              </a:effectLst>
              <a:latin typeface="Afta sans" panose="02000503000000020004" pitchFamily="50" charset="0"/>
            </a:endParaRPr>
          </a:p>
          <a:p>
            <a:pPr marL="342900" indent="-342900">
              <a:buFont typeface="Arial" panose="020B0604020202020204" pitchFamily="34" charset="0"/>
              <a:buChar char="•"/>
            </a:pPr>
            <a:r>
              <a:rPr lang="pt-BR" sz="3200" b="1" dirty="0">
                <a:effectLst>
                  <a:outerShdw blurRad="38100" dist="38100" dir="2700000" algn="tl">
                    <a:srgbClr val="000000">
                      <a:alpha val="43137"/>
                    </a:srgbClr>
                  </a:outerShdw>
                </a:effectLst>
                <a:latin typeface="Afta sans" panose="02000503000000020004" pitchFamily="50" charset="0"/>
              </a:rPr>
              <a:t>Procuram diversas formas de compreender, entender e interpretar algo, porém de uma forma equivocada, pois a Língua Portuguesa brasileira falada é significativamente diferente da Língua Brasileira de Sinais (LIBRAS).</a:t>
            </a:r>
          </a:p>
          <a:p>
            <a:pPr marL="342900" indent="-342900">
              <a:buFont typeface="Arial" panose="020B0604020202020204" pitchFamily="34" charset="0"/>
              <a:buChar char="•"/>
            </a:pPr>
            <a:endParaRPr lang="pt-BR" sz="3200" b="1" dirty="0">
              <a:effectLst>
                <a:outerShdw blurRad="38100" dist="38100" dir="2700000" algn="tl">
                  <a:srgbClr val="000000">
                    <a:alpha val="43137"/>
                  </a:srgbClr>
                </a:outerShdw>
              </a:effectLst>
              <a:latin typeface="Afta sans" panose="02000503000000020004" pitchFamily="50" charset="0"/>
            </a:endParaRPr>
          </a:p>
          <a:p>
            <a:pPr marL="342900" indent="-342900">
              <a:buFont typeface="Arial" panose="020B0604020202020204" pitchFamily="34" charset="0"/>
              <a:buChar char="•"/>
            </a:pPr>
            <a:r>
              <a:rPr lang="pt-BR" sz="3200" b="1" dirty="0">
                <a:effectLst>
                  <a:outerShdw blurRad="38100" dist="38100" dir="2700000" algn="tl">
                    <a:srgbClr val="000000">
                      <a:alpha val="43137"/>
                    </a:srgbClr>
                  </a:outerShdw>
                </a:effectLst>
                <a:latin typeface="Afta sans" panose="02000503000000020004" pitchFamily="50" charset="0"/>
              </a:rPr>
              <a:t>algumas pessoas que se sentem frustradas por não preencher tal requisito tão simples.</a:t>
            </a:r>
          </a:p>
          <a:p>
            <a:pPr marL="342900" indent="-342900">
              <a:buFont typeface="Arial" panose="020B0604020202020204" pitchFamily="34" charset="0"/>
              <a:buChar char="•"/>
            </a:pPr>
            <a:endParaRPr lang="pt-BR" sz="3200" b="1" dirty="0">
              <a:effectLst>
                <a:outerShdw blurRad="38100" dist="38100" dir="2700000" algn="tl">
                  <a:srgbClr val="000000">
                    <a:alpha val="43137"/>
                  </a:srgbClr>
                </a:outerShdw>
              </a:effectLst>
              <a:latin typeface="Afta sans" panose="02000503000000020004" pitchFamily="50" charset="0"/>
            </a:endParaRPr>
          </a:p>
          <a:p>
            <a:pPr marL="342900" indent="-342900">
              <a:buFont typeface="Arial" panose="020B0604020202020204" pitchFamily="34" charset="0"/>
              <a:buChar char="•"/>
            </a:pPr>
            <a:endParaRPr lang="pt-BR" sz="3200" dirty="0">
              <a:effectLst>
                <a:outerShdw blurRad="38100" dist="38100" dir="2700000" algn="tl">
                  <a:srgbClr val="000000">
                    <a:alpha val="43137"/>
                  </a:srgbClr>
                </a:outerShdw>
              </a:effectLst>
              <a:latin typeface="Afta sans" panose="02000503000000020004" pitchFamily="50" charset="0"/>
            </a:endParaRPr>
          </a:p>
        </p:txBody>
      </p:sp>
    </p:spTree>
    <p:extLst>
      <p:ext uri="{BB962C8B-B14F-4D97-AF65-F5344CB8AC3E}">
        <p14:creationId xmlns:p14="http://schemas.microsoft.com/office/powerpoint/2010/main" val="345687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a:spLocks noGrp="1"/>
          </p:cNvSpPr>
          <p:nvPr>
            <p:ph idx="1"/>
          </p:nvPr>
        </p:nvSpPr>
        <p:spPr>
          <a:xfrm>
            <a:off x="306815" y="1306708"/>
            <a:ext cx="11420727" cy="5014261"/>
          </a:xfrm>
        </p:spPr>
        <p:txBody>
          <a:bodyPr>
            <a:noAutofit/>
          </a:bodyPr>
          <a:lstStyle/>
          <a:p>
            <a:pPr>
              <a:buFont typeface="Arial" panose="020B0604020202020204" pitchFamily="34" charset="0"/>
              <a:buChar char="•"/>
            </a:pPr>
            <a:r>
              <a:rPr lang="pt-BR" sz="2800" b="1" dirty="0">
                <a:effectLst>
                  <a:outerShdw blurRad="38100" dist="38100" dir="2700000" algn="tl">
                    <a:srgbClr val="000000">
                      <a:alpha val="43137"/>
                    </a:srgbClr>
                  </a:outerShdw>
                </a:effectLst>
                <a:latin typeface="Afta sans" panose="02000503000000020004" pitchFamily="50" charset="0"/>
              </a:rPr>
              <a:t>Eu, como sou parte desse público, me vejo na mesma situação anteriormente expressada, nisso conheço algumas pessoas que se sentem frustradas por não preencher tal requisito tão simples, mas hoje tão julgado pela sociedade pelo fato de não encaixar aquilo que elas conhecem com aquilo que é realidade.</a:t>
            </a:r>
          </a:p>
          <a:p>
            <a:pPr>
              <a:buFont typeface="Arial" panose="020B0604020202020204" pitchFamily="34" charset="0"/>
              <a:buChar char="•"/>
            </a:pPr>
            <a:endParaRPr lang="pt-BR" sz="2800" b="1" dirty="0">
              <a:effectLst>
                <a:outerShdw blurRad="38100" dist="38100" dir="2700000" algn="tl">
                  <a:srgbClr val="000000">
                    <a:alpha val="43137"/>
                  </a:srgbClr>
                </a:outerShdw>
              </a:effectLst>
              <a:latin typeface="Afta sans" panose="02000503000000020004" pitchFamily="50" charset="0"/>
            </a:endParaRPr>
          </a:p>
          <a:p>
            <a:pPr>
              <a:buFont typeface="Arial" panose="020B0604020202020204" pitchFamily="34" charset="0"/>
              <a:buChar char="•"/>
            </a:pPr>
            <a:r>
              <a:rPr lang="pt-BR" sz="2800" b="1" dirty="0">
                <a:effectLst>
                  <a:outerShdw blurRad="38100" dist="38100" dir="2700000" algn="tl">
                    <a:srgbClr val="000000">
                      <a:alpha val="43137"/>
                    </a:srgbClr>
                  </a:outerShdw>
                </a:effectLst>
                <a:latin typeface="Afta sans" panose="02000503000000020004" pitchFamily="50" charset="0"/>
              </a:rPr>
              <a:t>Solução: Através de um Web site ou </a:t>
            </a:r>
            <a:r>
              <a:rPr lang="pt-BR" sz="2800" b="1" dirty="0" err="1">
                <a:effectLst>
                  <a:outerShdw blurRad="38100" dist="38100" dir="2700000" algn="tl">
                    <a:srgbClr val="000000">
                      <a:alpha val="43137"/>
                    </a:srgbClr>
                  </a:outerShdw>
                </a:effectLst>
                <a:latin typeface="Afta sans" panose="02000503000000020004" pitchFamily="50" charset="0"/>
              </a:rPr>
              <a:t>App</a:t>
            </a:r>
            <a:r>
              <a:rPr lang="pt-BR" sz="2800" b="1" dirty="0">
                <a:effectLst>
                  <a:outerShdw blurRad="38100" dist="38100" dir="2700000" algn="tl">
                    <a:srgbClr val="000000">
                      <a:alpha val="43137"/>
                    </a:srgbClr>
                  </a:outerShdw>
                </a:effectLst>
                <a:latin typeface="Afta sans" panose="02000503000000020004" pitchFamily="50" charset="0"/>
              </a:rPr>
              <a:t>, com recursos visuais fáceis de serem interpretados, sem a necessidade de tantas palavras, apenas orientações, lugares, preços, enfim, algo que concentre tais informações em apenas um local seria o ideal para fornecer ajuda a tal público. </a:t>
            </a:r>
          </a:p>
          <a:p>
            <a:endParaRPr lang="pt-BR" sz="2800" dirty="0"/>
          </a:p>
        </p:txBody>
      </p:sp>
      <p:sp>
        <p:nvSpPr>
          <p:cNvPr id="8" name="Subtítulo 2"/>
          <p:cNvSpPr txBox="1">
            <a:spLocks/>
          </p:cNvSpPr>
          <p:nvPr/>
        </p:nvSpPr>
        <p:spPr>
          <a:xfrm>
            <a:off x="306815" y="372718"/>
            <a:ext cx="8825658" cy="86142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pt-BR" sz="5400" b="1" cap="all" dirty="0">
                <a:solidFill>
                  <a:schemeClr val="accent1">
                    <a:lumMod val="60000"/>
                    <a:lumOff val="40000"/>
                  </a:schemeClr>
                </a:solidFill>
                <a:effectLst>
                  <a:outerShdw blurRad="38100" dist="38100" dir="2700000" algn="tl">
                    <a:srgbClr val="000000">
                      <a:alpha val="43137"/>
                    </a:srgbClr>
                  </a:outerShdw>
                </a:effectLst>
                <a:latin typeface="Afta sans" panose="02000503000000020004" pitchFamily="50" charset="0"/>
              </a:rPr>
              <a:t>delimitação</a:t>
            </a:r>
            <a:endParaRPr lang="pt-BR" sz="4000" dirty="0">
              <a:effectLst>
                <a:outerShdw blurRad="38100" dist="38100" dir="2700000" algn="tl">
                  <a:srgbClr val="000000">
                    <a:alpha val="43137"/>
                  </a:srgbClr>
                </a:outerShdw>
              </a:effectLst>
            </a:endParaRPr>
          </a:p>
          <a:p>
            <a:endParaRPr lang="pt-BR" dirty="0">
              <a:effectLst>
                <a:outerShdw blurRad="38100" dist="38100" dir="2700000" algn="tl">
                  <a:srgbClr val="000000">
                    <a:alpha val="43137"/>
                  </a:srgbClr>
                </a:outerShdw>
              </a:effectLst>
            </a:endParaRPr>
          </a:p>
          <a:p>
            <a:endParaRPr lang="pt-B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521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p:cNvSpPr>
            <a:spLocks noGrp="1"/>
          </p:cNvSpPr>
          <p:nvPr>
            <p:ph type="subTitle" idx="1"/>
          </p:nvPr>
        </p:nvSpPr>
        <p:spPr>
          <a:xfrm>
            <a:off x="522006" y="571500"/>
            <a:ext cx="8825658" cy="861420"/>
          </a:xfrm>
        </p:spPr>
        <p:txBody>
          <a:bodyPr>
            <a:normAutofit lnSpcReduction="10000"/>
          </a:bodyPr>
          <a:lstStyle/>
          <a:p>
            <a:r>
              <a:rPr lang="pt-BR" sz="5400" dirty="0">
                <a:effectLst>
                  <a:outerShdw blurRad="38100" dist="38100" dir="2700000" algn="tl">
                    <a:srgbClr val="000000">
                      <a:alpha val="43137"/>
                    </a:srgbClr>
                  </a:outerShdw>
                </a:effectLst>
              </a:rPr>
              <a:t>problema</a:t>
            </a:r>
            <a:r>
              <a:rPr lang="pt-BR" sz="4000" dirty="0">
                <a:effectLst>
                  <a:outerShdw blurRad="38100" dist="38100" dir="2700000" algn="tl">
                    <a:srgbClr val="000000">
                      <a:alpha val="43137"/>
                    </a:srgbClr>
                  </a:outerShdw>
                </a:effectLst>
              </a:rPr>
              <a:t>:</a:t>
            </a:r>
          </a:p>
          <a:p>
            <a:endParaRPr lang="pt-BR" dirty="0">
              <a:effectLst>
                <a:outerShdw blurRad="38100" dist="38100" dir="2700000" algn="tl">
                  <a:srgbClr val="000000">
                    <a:alpha val="43137"/>
                  </a:srgbClr>
                </a:outerShdw>
              </a:effectLst>
            </a:endParaRPr>
          </a:p>
          <a:p>
            <a:endParaRPr lang="pt-BR" dirty="0">
              <a:effectLst>
                <a:outerShdw blurRad="38100" dist="38100" dir="2700000" algn="tl">
                  <a:srgbClr val="000000">
                    <a:alpha val="43137"/>
                  </a:srgbClr>
                </a:outerShdw>
              </a:effectLst>
            </a:endParaRPr>
          </a:p>
        </p:txBody>
      </p:sp>
      <p:sp>
        <p:nvSpPr>
          <p:cNvPr id="4" name="Retângulo 3"/>
          <p:cNvSpPr/>
          <p:nvPr/>
        </p:nvSpPr>
        <p:spPr>
          <a:xfrm>
            <a:off x="769489" y="1513966"/>
            <a:ext cx="10333940" cy="3046988"/>
          </a:xfrm>
          <a:prstGeom prst="rect">
            <a:avLst/>
          </a:prstGeom>
        </p:spPr>
        <p:txBody>
          <a:bodyPr wrap="square">
            <a:spAutoFit/>
          </a:bodyPr>
          <a:lstStyle/>
          <a:p>
            <a:r>
              <a:rPr lang="pt-BR" sz="3200" b="1" dirty="0">
                <a:latin typeface="Afta sans" panose="02000503000000020004" pitchFamily="50" charset="0"/>
              </a:rPr>
              <a:t>Hoje em dia tudo envolve design, seja o que fazemos, seja o que vestimos, seja o que vemos. Mas existe um certo grupo de pessoas, os deficientes e, no mais especifico, os auditivos, que não conseguem acompanhar esse avanço e que necessitam de um grande apoio na área visual.</a:t>
            </a:r>
            <a:endParaRPr lang="pt-BR" sz="3200" dirty="0">
              <a:latin typeface="Afta sans" panose="02000503000000020004" pitchFamily="50" charset="0"/>
            </a:endParaRPr>
          </a:p>
        </p:txBody>
      </p:sp>
    </p:spTree>
    <p:extLst>
      <p:ext uri="{BB962C8B-B14F-4D97-AF65-F5344CB8AC3E}">
        <p14:creationId xmlns:p14="http://schemas.microsoft.com/office/powerpoint/2010/main" val="162710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913891" y="1177105"/>
            <a:ext cx="10900738" cy="332958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2800" b="1" dirty="0">
                <a:latin typeface="Afta sans" panose="02000503000000020004" pitchFamily="50" charset="0"/>
              </a:rPr>
              <a:t>Mas o que tem a ver moda com a necessidade dos deficientes auditivos?</a:t>
            </a:r>
            <a:br>
              <a:rPr lang="pt-BR" sz="2800" b="1" dirty="0">
                <a:latin typeface="Afta sans" panose="02000503000000020004" pitchFamily="50" charset="0"/>
              </a:rPr>
            </a:br>
            <a:r>
              <a:rPr lang="pt-BR" sz="2800" b="1" dirty="0">
                <a:latin typeface="Afta sans" panose="02000503000000020004" pitchFamily="50" charset="0"/>
              </a:rPr>
              <a:t>Muitas pessoas procuram vestir-se de acordo com o que a moda rege, ou então com roupas que, visualmente, pareçam agradáveis, porém não há essa grande procura em atender esse público, de responder suas perguntas. Eu, por experiência e convivência com esse público, observo que a grande dificuldade que eles enfrentam é entender o que está escrito em uma revista, ou o que está sendo falado em um vídeo, ou até mesmo em um desfile.</a:t>
            </a:r>
            <a:br>
              <a:rPr lang="pt-BR" sz="2800" b="1" dirty="0">
                <a:latin typeface="Afta sans" panose="02000503000000020004" pitchFamily="50" charset="0"/>
              </a:rPr>
            </a:br>
            <a:r>
              <a:rPr lang="pt-BR" sz="2800" b="1" dirty="0">
                <a:latin typeface="Afta sans" panose="02000503000000020004" pitchFamily="50" charset="0"/>
              </a:rPr>
              <a:t>Então, como reunir soluções para tais alternativas em apenas um lugar? Um lugar certo onde pessoas que procuram por tais perguntas, possam encontrar suas respostas?</a:t>
            </a:r>
            <a:br>
              <a:rPr lang="pt-BR" sz="2800" dirty="0">
                <a:latin typeface="Afta sans" panose="02000503000000020004" pitchFamily="50" charset="0"/>
              </a:rPr>
            </a:br>
            <a:endParaRPr lang="pt-BR" sz="2800" dirty="0">
              <a:latin typeface="Afta sans" panose="02000503000000020004" pitchFamily="50" charset="0"/>
            </a:endParaRPr>
          </a:p>
        </p:txBody>
      </p:sp>
      <p:sp>
        <p:nvSpPr>
          <p:cNvPr id="6" name="Subtítulo 2"/>
          <p:cNvSpPr txBox="1">
            <a:spLocks/>
          </p:cNvSpPr>
          <p:nvPr/>
        </p:nvSpPr>
        <p:spPr>
          <a:xfrm>
            <a:off x="522006" y="315685"/>
            <a:ext cx="8825658" cy="86142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pt-BR" sz="5400" cap="all" dirty="0">
                <a:solidFill>
                  <a:schemeClr val="accent1">
                    <a:lumMod val="60000"/>
                    <a:lumOff val="40000"/>
                  </a:schemeClr>
                </a:solidFill>
                <a:effectLst>
                  <a:outerShdw blurRad="38100" dist="38100" dir="2700000" algn="tl">
                    <a:srgbClr val="000000">
                      <a:alpha val="43137"/>
                    </a:srgbClr>
                  </a:outerShdw>
                </a:effectLst>
              </a:rPr>
              <a:t>problema</a:t>
            </a:r>
            <a:r>
              <a:rPr lang="pt-BR" sz="4000" dirty="0">
                <a:effectLst>
                  <a:outerShdw blurRad="38100" dist="38100" dir="2700000" algn="tl">
                    <a:srgbClr val="000000">
                      <a:alpha val="43137"/>
                    </a:srgbClr>
                  </a:outerShdw>
                </a:effectLst>
              </a:rPr>
              <a:t>:</a:t>
            </a:r>
          </a:p>
          <a:p>
            <a:endParaRPr lang="pt-BR" dirty="0">
              <a:effectLst>
                <a:outerShdw blurRad="38100" dist="38100" dir="2700000" algn="tl">
                  <a:srgbClr val="000000">
                    <a:alpha val="43137"/>
                  </a:srgbClr>
                </a:outerShdw>
              </a:effectLst>
            </a:endParaRPr>
          </a:p>
          <a:p>
            <a:endParaRPr lang="pt-B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64475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Í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Í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356</TotalTime>
  <Words>272</Words>
  <Application>Microsoft Office PowerPoint</Application>
  <PresentationFormat>Widescreen</PresentationFormat>
  <Paragraphs>24</Paragraphs>
  <Slides>7</Slides>
  <Notes>0</Notes>
  <HiddenSlides>0</HiddenSlides>
  <MMClips>0</MMClips>
  <ScaleCrop>false</ScaleCrop>
  <HeadingPairs>
    <vt:vector size="8" baseType="variant">
      <vt:variant>
        <vt:lpstr>Fontes usadas</vt:lpstr>
      </vt:variant>
      <vt:variant>
        <vt:i4>4</vt:i4>
      </vt:variant>
      <vt:variant>
        <vt:lpstr>Tema</vt:lpstr>
      </vt:variant>
      <vt:variant>
        <vt:i4>1</vt:i4>
      </vt:variant>
      <vt:variant>
        <vt:lpstr>Servidores OLE inseridos</vt:lpstr>
      </vt:variant>
      <vt:variant>
        <vt:i4>1</vt:i4>
      </vt:variant>
      <vt:variant>
        <vt:lpstr>Títulos de slides</vt:lpstr>
      </vt:variant>
      <vt:variant>
        <vt:i4>7</vt:i4>
      </vt:variant>
    </vt:vector>
  </HeadingPairs>
  <TitlesOfParts>
    <vt:vector size="13" baseType="lpstr">
      <vt:lpstr>Afta sans</vt:lpstr>
      <vt:lpstr>Arial</vt:lpstr>
      <vt:lpstr>Century Gothic</vt:lpstr>
      <vt:lpstr>Wingdings 3</vt:lpstr>
      <vt:lpstr>Íon</vt:lpstr>
      <vt:lpstr>CorelDRAW</vt:lpstr>
      <vt:lpstr>Apresentação do PowerPoint</vt:lpstr>
      <vt:lpstr>Informação sobre moda para deficientes auditivos</vt:lpstr>
      <vt:lpstr>Um Website e/ou App para dar dicas de moda com uma comunicação visual mais simples e fácil</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Julyana Martins</dc:creator>
  <cp:lastModifiedBy>Julyana Martins</cp:lastModifiedBy>
  <cp:revision>14</cp:revision>
  <dcterms:created xsi:type="dcterms:W3CDTF">2016-04-19T19:09:58Z</dcterms:created>
  <dcterms:modified xsi:type="dcterms:W3CDTF">2016-04-20T22:01:49Z</dcterms:modified>
</cp:coreProperties>
</file>