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 id="2147483674" r:id="rId2"/>
    <p:sldMasterId id="2147483687" r:id="rId3"/>
  </p:sldMasterIdLst>
  <p:notesMasterIdLst>
    <p:notesMasterId r:id="rId29"/>
  </p:notesMasterIdLst>
  <p:sldIdLst>
    <p:sldId id="256" r:id="rId4"/>
    <p:sldId id="257" r:id="rId5"/>
    <p:sldId id="276" r:id="rId6"/>
    <p:sldId id="287" r:id="rId7"/>
    <p:sldId id="271" r:id="rId8"/>
    <p:sldId id="283" r:id="rId9"/>
    <p:sldId id="280" r:id="rId10"/>
    <p:sldId id="288" r:id="rId11"/>
    <p:sldId id="289" r:id="rId12"/>
    <p:sldId id="290" r:id="rId13"/>
    <p:sldId id="291" r:id="rId14"/>
    <p:sldId id="292" r:id="rId15"/>
    <p:sldId id="293" r:id="rId16"/>
    <p:sldId id="284" r:id="rId17"/>
    <p:sldId id="281" r:id="rId18"/>
    <p:sldId id="282" r:id="rId19"/>
    <p:sldId id="285" r:id="rId20"/>
    <p:sldId id="268" r:id="rId21"/>
    <p:sldId id="286" r:id="rId22"/>
    <p:sldId id="279" r:id="rId23"/>
    <p:sldId id="259" r:id="rId24"/>
    <p:sldId id="266" r:id="rId25"/>
    <p:sldId id="272" r:id="rId26"/>
    <p:sldId id="269" r:id="rId27"/>
    <p:sldId id="260" r:id="rId28"/>
  </p:sldIdLst>
  <p:sldSz cx="12192000" cy="6858000"/>
  <p:notesSz cx="7772400" cy="100584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9" autoAdjust="0"/>
    <p:restoredTop sz="93794" autoAdjust="0"/>
  </p:normalViewPr>
  <p:slideViewPr>
    <p:cSldViewPr snapToGrid="0">
      <p:cViewPr varScale="1">
        <p:scale>
          <a:sx n="105" d="100"/>
          <a:sy n="105" d="100"/>
        </p:scale>
        <p:origin x="11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81E77B3-B657-4C01-B4F1-5901FA1B4597}" type="datetimeFigureOut">
              <a:rPr lang="es-CO" smtClean="0"/>
              <a:t>22/09/2025</a:t>
            </a:fld>
            <a:endParaRPr lang="es-CO"/>
          </a:p>
        </p:txBody>
      </p:sp>
      <p:sp>
        <p:nvSpPr>
          <p:cNvPr id="4" name="Marcador de imagen de diapositiva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CO"/>
          </a:p>
        </p:txBody>
      </p:sp>
      <p:sp>
        <p:nvSpPr>
          <p:cNvPr id="6" name="Marcador de pie de página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48ACF613-43A6-4B43-9752-5DB44A7C4E4A}" type="slidenum">
              <a:rPr lang="es-CO" smtClean="0"/>
              <a:t>‹Nº›</a:t>
            </a:fld>
            <a:endParaRPr lang="es-CO"/>
          </a:p>
        </p:txBody>
      </p:sp>
    </p:spTree>
    <p:extLst>
      <p:ext uri="{BB962C8B-B14F-4D97-AF65-F5344CB8AC3E}">
        <p14:creationId xmlns:p14="http://schemas.microsoft.com/office/powerpoint/2010/main" val="341780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7642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Diapositiva de título">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r>
              <a:rPr lang="es-ES" sz="3200" b="0" strike="noStrike" spc="-1" smtClean="0">
                <a:latin typeface="Arial"/>
              </a:rPr>
              <a:t>Haga clic para editar el estilo de subtítulo del patrón</a:t>
            </a:r>
            <a:endParaRPr lang="en-US" sz="3200" b="0" strike="noStrike" spc="-1">
              <a:latin typeface="Arial"/>
            </a:endParaRPr>
          </a:p>
        </p:txBody>
      </p:sp>
    </p:spTree>
    <p:extLst>
      <p:ext uri="{BB962C8B-B14F-4D97-AF65-F5344CB8AC3E}">
        <p14:creationId xmlns:p14="http://schemas.microsoft.com/office/powerpoint/2010/main" val="40370741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2071121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008963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Tree>
    <p:extLst>
      <p:ext uri="{BB962C8B-B14F-4D97-AF65-F5344CB8AC3E}">
        <p14:creationId xmlns:p14="http://schemas.microsoft.com/office/powerpoint/2010/main" val="17152979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r>
              <a:rPr lang="es-ES" sz="3200" b="0" strike="noStrike" spc="-1" smtClean="0">
                <a:latin typeface="Arial"/>
              </a:rPr>
              <a:t>Haga clic para editar el estilo de subtítulo del patrón</a:t>
            </a:r>
            <a:endParaRPr lang="en-US" sz="3200" b="0" strike="noStrike" spc="-1">
              <a:latin typeface="Arial"/>
            </a:endParaRPr>
          </a:p>
        </p:txBody>
      </p:sp>
    </p:spTree>
    <p:extLst>
      <p:ext uri="{BB962C8B-B14F-4D97-AF65-F5344CB8AC3E}">
        <p14:creationId xmlns:p14="http://schemas.microsoft.com/office/powerpoint/2010/main" val="1278069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ítulo, 2 objetos y 1 objeto">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5127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27566873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1085595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14671175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6346018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176749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91522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Diapositiva de título">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r>
              <a:rPr lang="es-ES" sz="3200" b="0" strike="noStrike" spc="-1" smtClean="0">
                <a:latin typeface="Arial"/>
              </a:rPr>
              <a:t>Haga clic para editar el estilo de subtítulo del patrón</a:t>
            </a:r>
            <a:endParaRPr lang="en-US" sz="3200" b="0" strike="noStrike" spc="-1">
              <a:latin typeface="Arial"/>
            </a:endParaRPr>
          </a:p>
        </p:txBody>
      </p:sp>
    </p:spTree>
    <p:extLst>
      <p:ext uri="{BB962C8B-B14F-4D97-AF65-F5344CB8AC3E}">
        <p14:creationId xmlns:p14="http://schemas.microsoft.com/office/powerpoint/2010/main" val="2892293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27090237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27852620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Tree>
    <p:extLst>
      <p:ext uri="{BB962C8B-B14F-4D97-AF65-F5344CB8AC3E}">
        <p14:creationId xmlns:p14="http://schemas.microsoft.com/office/powerpoint/2010/main" val="111027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r>
              <a:rPr lang="es-ES" sz="3200" b="0" strike="noStrike" spc="-1" smtClean="0">
                <a:latin typeface="Arial"/>
              </a:rPr>
              <a:t>Haga clic para editar el estilo de subtítulo del patrón</a:t>
            </a:r>
            <a:endParaRPr lang="en-US" sz="3200" b="0" strike="noStrike" spc="-1">
              <a:latin typeface="Arial"/>
            </a:endParaRPr>
          </a:p>
        </p:txBody>
      </p:sp>
    </p:spTree>
    <p:extLst>
      <p:ext uri="{BB962C8B-B14F-4D97-AF65-F5344CB8AC3E}">
        <p14:creationId xmlns:p14="http://schemas.microsoft.com/office/powerpoint/2010/main" val="24790432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ítulo, 2 objetos y 1 objeto">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11361784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118024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3082403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17936461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387597804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s-ES" sz="4400" b="0" strike="noStrike" spc="-1" smtClean="0">
                <a:latin typeface="Arial"/>
              </a:rPr>
              <a:t>Haga clic para modificar el estilo de título del patrón</a:t>
            </a: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lvl="0"/>
            <a:r>
              <a:rPr lang="es-ES" sz="3200" b="0" strike="noStrike" spc="-1" smtClean="0">
                <a:latin typeface="Arial"/>
              </a:rPr>
              <a:t>Editar el estilo de texto del patrón</a:t>
            </a:r>
          </a:p>
        </p:txBody>
      </p:sp>
    </p:spTree>
    <p:extLst>
      <p:ext uri="{BB962C8B-B14F-4D97-AF65-F5344CB8AC3E}">
        <p14:creationId xmlns:p14="http://schemas.microsoft.com/office/powerpoint/2010/main" val="1876193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9256911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extLst>
      <p:ext uri="{BB962C8B-B14F-4D97-AF65-F5344CB8AC3E}">
        <p14:creationId xmlns:p14="http://schemas.microsoft.com/office/powerpoint/2010/main" val="40013863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850" y="511299"/>
            <a:ext cx="7192379" cy="5506218"/>
          </a:xfrm>
          <a:prstGeom prst="rect">
            <a:avLst/>
          </a:prstGeom>
        </p:spPr>
      </p:pic>
    </p:spTree>
    <p:extLst>
      <p:ext uri="{BB962C8B-B14F-4D97-AF65-F5344CB8AC3E}">
        <p14:creationId xmlns:p14="http://schemas.microsoft.com/office/powerpoint/2010/main" val="20229386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359301574"/>
              </p:ext>
            </p:extLst>
          </p:nvPr>
        </p:nvGraphicFramePr>
        <p:xfrm>
          <a:off x="740661" y="475488"/>
          <a:ext cx="4983483" cy="5128883"/>
        </p:xfrm>
        <a:graphic>
          <a:graphicData uri="http://schemas.openxmlformats.org/drawingml/2006/table">
            <a:tbl>
              <a:tblPr/>
              <a:tblGrid>
                <a:gridCol w="1356510">
                  <a:extLst>
                    <a:ext uri="{9D8B030D-6E8A-4147-A177-3AD203B41FA5}">
                      <a16:colId xmlns:a16="http://schemas.microsoft.com/office/drawing/2014/main" val="428319263"/>
                    </a:ext>
                  </a:extLst>
                </a:gridCol>
                <a:gridCol w="3626973">
                  <a:extLst>
                    <a:ext uri="{9D8B030D-6E8A-4147-A177-3AD203B41FA5}">
                      <a16:colId xmlns:a16="http://schemas.microsoft.com/office/drawing/2014/main" val="1498869288"/>
                    </a:ext>
                  </a:extLst>
                </a:gridCol>
              </a:tblGrid>
              <a:tr h="216898">
                <a:tc>
                  <a:txBody>
                    <a:bodyPr/>
                    <a:lstStyle/>
                    <a:p>
                      <a:pPr algn="ctr"/>
                      <a:r>
                        <a:rPr lang="es-CO" sz="1200" b="1" dirty="0">
                          <a:solidFill>
                            <a:srgbClr val="0070C0"/>
                          </a:solidFill>
                        </a:rPr>
                        <a:t>Elemento</a:t>
                      </a:r>
                      <a:endParaRPr lang="es-CO" sz="1200" dirty="0">
                        <a:solidFill>
                          <a:srgbClr val="0070C0"/>
                        </a:solidFill>
                      </a:endParaRP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200" b="1" dirty="0">
                          <a:solidFill>
                            <a:srgbClr val="0070C0"/>
                          </a:solidFill>
                        </a:rPr>
                        <a:t>Descripción</a:t>
                      </a:r>
                      <a:endParaRPr lang="es-CO" sz="1200" dirty="0">
                        <a:solidFill>
                          <a:srgbClr val="0070C0"/>
                        </a:solidFill>
                      </a:endParaRP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2119310"/>
                  </a:ext>
                </a:extLst>
              </a:tr>
              <a:tr h="171177">
                <a:tc>
                  <a:txBody>
                    <a:bodyPr/>
                    <a:lstStyle/>
                    <a:p>
                      <a:r>
                        <a:rPr lang="es-CO" sz="800" b="1" dirty="0"/>
                        <a:t>Nombre</a:t>
                      </a:r>
                      <a:endParaRPr lang="es-CO" sz="800" dirty="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000" dirty="0"/>
                        <a:t>Solicitar envío</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6749534"/>
                  </a:ext>
                </a:extLst>
              </a:tr>
              <a:tr h="171177">
                <a:tc>
                  <a:txBody>
                    <a:bodyPr/>
                    <a:lstStyle/>
                    <a:p>
                      <a:r>
                        <a:rPr lang="es-CO" sz="800" b="1" dirty="0"/>
                        <a:t>ID</a:t>
                      </a:r>
                      <a:endParaRPr lang="es-CO" sz="800" dirty="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000" dirty="0"/>
                        <a:t>CU-01</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32268"/>
                  </a:ext>
                </a:extLst>
              </a:tr>
              <a:tr h="171177">
                <a:tc>
                  <a:txBody>
                    <a:bodyPr/>
                    <a:lstStyle/>
                    <a:p>
                      <a:r>
                        <a:rPr lang="es-CO" sz="800" b="1" dirty="0"/>
                        <a:t>Actores principales</a:t>
                      </a:r>
                      <a:endParaRPr lang="es-CO" sz="800" dirty="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000" dirty="0"/>
                        <a:t>Cliente</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846395"/>
                  </a:ext>
                </a:extLst>
              </a:tr>
              <a:tr h="171177">
                <a:tc>
                  <a:txBody>
                    <a:bodyPr/>
                    <a:lstStyle/>
                    <a:p>
                      <a:r>
                        <a:rPr lang="es-CO" sz="800" b="1" dirty="0"/>
                        <a:t>Actores secundarios</a:t>
                      </a:r>
                      <a:endParaRPr lang="es-CO" sz="800" dirty="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000" dirty="0"/>
                        <a:t>Sistema de pagos, Logística</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2471632"/>
                  </a:ext>
                </a:extLst>
              </a:tr>
              <a:tr h="558165">
                <a:tc>
                  <a:txBody>
                    <a:bodyPr/>
                    <a:lstStyle/>
                    <a:p>
                      <a:r>
                        <a:rPr lang="es-CO" sz="800" b="1" dirty="0"/>
                        <a:t>Descripción</a:t>
                      </a:r>
                      <a:endParaRPr lang="es-CO" sz="800" dirty="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El cliente registra en la plataforma los datos del paquete, la dirección de recogida y entrega, selecciona el tipo de servicio y realiza el pago en línea.</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06049"/>
                  </a:ext>
                </a:extLst>
              </a:tr>
              <a:tr h="429170">
                <a:tc>
                  <a:txBody>
                    <a:bodyPr/>
                    <a:lstStyle/>
                    <a:p>
                      <a:r>
                        <a:rPr lang="es-CO" sz="800" b="1"/>
                        <a:t>Precondiciones</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 El cliente debe estar registrado en la plataforma.- El sistema debe estar disponible y conectado al servicio de pagos.</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813712"/>
                  </a:ext>
                </a:extLst>
              </a:tr>
              <a:tr h="1203145">
                <a:tc>
                  <a:txBody>
                    <a:bodyPr/>
                    <a:lstStyle/>
                    <a:p>
                      <a:r>
                        <a:rPr lang="es-CO" sz="800" b="1"/>
                        <a:t>Flujo principal</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1. El cliente inicia sesión en la plataforma.2. Selecciona la opción “Solicitar envío”.3. Ingresa los datos del remitente y destinatario.4. Ingresa las características del paquete (peso, dimensiones, valor declarado).5. El sistema calcula el costo y muestra opciones de pago.6. El cliente realiza el pago.7. El sistema confirma la solicitud y genera un número de guía.8. El sistema notifica a Logística la nueva solicitud.</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8257268"/>
                  </a:ext>
                </a:extLst>
              </a:tr>
              <a:tr h="429170">
                <a:tc>
                  <a:txBody>
                    <a:bodyPr/>
                    <a:lstStyle/>
                    <a:p>
                      <a:r>
                        <a:rPr lang="es-CO" sz="800" b="1"/>
                        <a:t>Flujos alternativos</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- 5a. Si el cliente no confirma el costo → puede cancelar la solicitud.- 6a. Si el pago falla → el sistema permite reintentar o cancelar.</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4568131"/>
                  </a:ext>
                </a:extLst>
              </a:tr>
              <a:tr h="558165">
                <a:tc>
                  <a:txBody>
                    <a:bodyPr/>
                    <a:lstStyle/>
                    <a:p>
                      <a:r>
                        <a:rPr lang="es-CO" sz="800" b="1"/>
                        <a:t>Postcondiciones</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 El envío queda registrado en el sistema.- El cliente recibe un número de guía.- Logística recibe la notificación de un nuevo envío pendiente de asignación.</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0630268"/>
                  </a:ext>
                </a:extLst>
              </a:tr>
              <a:tr h="429170">
                <a:tc>
                  <a:txBody>
                    <a:bodyPr/>
                    <a:lstStyle/>
                    <a:p>
                      <a:r>
                        <a:rPr lang="es-CO" sz="800" b="1"/>
                        <a:t>Excepciones</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 Error de conexión con la pasarela de pagos.- Datos incompletos o inválidos en la dirección del envío.</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5930503"/>
                  </a:ext>
                </a:extLst>
              </a:tr>
              <a:tr h="429170">
                <a:tc>
                  <a:txBody>
                    <a:bodyPr/>
                    <a:lstStyle/>
                    <a:p>
                      <a:r>
                        <a:rPr lang="es-CO" sz="800" b="1"/>
                        <a:t>Requerimientos asociados</a:t>
                      </a:r>
                      <a:endParaRPr lang="es-CO" sz="800"/>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000" dirty="0"/>
                        <a:t>RF-01 Registro de envíosRF-02 Integración con pasarela de pagosRF-03 Generación de guía únicaRF-04 Notificación a logística</a:t>
                      </a:r>
                    </a:p>
                  </a:txBody>
                  <a:tcPr marL="34883" marR="34883" marT="17442" marB="1744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4016973"/>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1750609745"/>
              </p:ext>
            </p:extLst>
          </p:nvPr>
        </p:nvGraphicFramePr>
        <p:xfrm>
          <a:off x="6153912" y="475491"/>
          <a:ext cx="5340096" cy="5191790"/>
        </p:xfrm>
        <a:graphic>
          <a:graphicData uri="http://schemas.openxmlformats.org/drawingml/2006/table">
            <a:tbl>
              <a:tblPr/>
              <a:tblGrid>
                <a:gridCol w="1253530">
                  <a:extLst>
                    <a:ext uri="{9D8B030D-6E8A-4147-A177-3AD203B41FA5}">
                      <a16:colId xmlns:a16="http://schemas.microsoft.com/office/drawing/2014/main" val="2433180887"/>
                    </a:ext>
                  </a:extLst>
                </a:gridCol>
                <a:gridCol w="4086566">
                  <a:extLst>
                    <a:ext uri="{9D8B030D-6E8A-4147-A177-3AD203B41FA5}">
                      <a16:colId xmlns:a16="http://schemas.microsoft.com/office/drawing/2014/main" val="3695262682"/>
                    </a:ext>
                  </a:extLst>
                </a:gridCol>
              </a:tblGrid>
              <a:tr h="314903">
                <a:tc>
                  <a:txBody>
                    <a:bodyPr/>
                    <a:lstStyle/>
                    <a:p>
                      <a:pPr algn="ctr"/>
                      <a:r>
                        <a:rPr lang="es-CO" sz="1200" b="1" dirty="0">
                          <a:solidFill>
                            <a:srgbClr val="0070C0"/>
                          </a:solidFill>
                        </a:rPr>
                        <a:t>Elemento</a:t>
                      </a:r>
                      <a:endParaRPr lang="es-CO" sz="1200" dirty="0">
                        <a:solidFill>
                          <a:srgbClr val="0070C0"/>
                        </a:solidFill>
                      </a:endParaRP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200" b="1" dirty="0">
                          <a:solidFill>
                            <a:srgbClr val="0070C0"/>
                          </a:solidFill>
                        </a:rPr>
                        <a:t>Descripción</a:t>
                      </a:r>
                      <a:endParaRPr lang="es-CO" sz="1200" dirty="0">
                        <a:solidFill>
                          <a:srgbClr val="0070C0"/>
                        </a:solidFill>
                      </a:endParaRP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507126"/>
                  </a:ext>
                </a:extLst>
              </a:tr>
              <a:tr h="314903">
                <a:tc>
                  <a:txBody>
                    <a:bodyPr/>
                    <a:lstStyle/>
                    <a:p>
                      <a:r>
                        <a:rPr lang="es-CO" sz="800" b="0" dirty="0"/>
                        <a:t>Nombre</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Rastrear paquete</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3619360"/>
                  </a:ext>
                </a:extLst>
              </a:tr>
              <a:tr h="314903">
                <a:tc>
                  <a:txBody>
                    <a:bodyPr/>
                    <a:lstStyle/>
                    <a:p>
                      <a:r>
                        <a:rPr lang="es-CO" sz="800" b="0" dirty="0"/>
                        <a:t>ID</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CU-02</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1882114"/>
                  </a:ext>
                </a:extLst>
              </a:tr>
              <a:tr h="314903">
                <a:tc>
                  <a:txBody>
                    <a:bodyPr/>
                    <a:lstStyle/>
                    <a:p>
                      <a:r>
                        <a:rPr lang="es-CO" sz="800" b="0" dirty="0"/>
                        <a:t>Actores principales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Cliente</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3702046"/>
                  </a:ext>
                </a:extLst>
              </a:tr>
              <a:tr h="314903">
                <a:tc>
                  <a:txBody>
                    <a:bodyPr/>
                    <a:lstStyle/>
                    <a:p>
                      <a:r>
                        <a:rPr lang="es-CO" sz="800" b="0" dirty="0"/>
                        <a:t>Actores secundarios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Mensajero, Logística</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4488532"/>
                  </a:ext>
                </a:extLst>
              </a:tr>
              <a:tr h="551769">
                <a:tc>
                  <a:txBody>
                    <a:bodyPr/>
                    <a:lstStyle/>
                    <a:p>
                      <a:r>
                        <a:rPr lang="es-CO" sz="800" b="0" dirty="0"/>
                        <a:t>Descripción</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t>Permite al cliente consultar el estado y ubicación del paquete en tiempo real.</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196023"/>
                  </a:ext>
                </a:extLst>
              </a:tr>
              <a:tr h="314903">
                <a:tc>
                  <a:txBody>
                    <a:bodyPr/>
                    <a:lstStyle/>
                    <a:p>
                      <a:r>
                        <a:rPr lang="es-CO" sz="800" b="0" dirty="0"/>
                        <a:t>Precondiciones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t>El envío debe estar registrado en el sistema.</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430941"/>
                  </a:ext>
                </a:extLst>
              </a:tr>
              <a:tr h="788635">
                <a:tc>
                  <a:txBody>
                    <a:bodyPr/>
                    <a:lstStyle/>
                    <a:p>
                      <a:r>
                        <a:rPr lang="es-CO" sz="800" b="0" dirty="0"/>
                        <a:t>Flujo principal</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1. Cliente accede al sistema.2. Ingresa el número de guía.3. Sistema consulta estado y ubicación.4. Muestra la información al cliente.</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7959162"/>
                  </a:ext>
                </a:extLst>
              </a:tr>
              <a:tr h="780393">
                <a:tc>
                  <a:txBody>
                    <a:bodyPr/>
                    <a:lstStyle/>
                    <a:p>
                      <a:r>
                        <a:rPr lang="es-CO" sz="800" b="0" dirty="0"/>
                        <a:t>Flujos alternativos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 Guía inválida → se notifica error.- Paquete sin actualizar ubicación → se muestra último estado disponible.</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9492550"/>
                  </a:ext>
                </a:extLst>
              </a:tr>
              <a:tr h="314903">
                <a:tc>
                  <a:txBody>
                    <a:bodyPr/>
                    <a:lstStyle/>
                    <a:p>
                      <a:r>
                        <a:rPr lang="es-CO" sz="800" b="0" dirty="0" err="1"/>
                        <a:t>Postcondiciones</a:t>
                      </a:r>
                      <a:endParaRPr lang="es-CO" sz="800" b="0" dirty="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Cliente conoce el estado del envío.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187317"/>
                  </a:ext>
                </a:extLst>
              </a:tr>
              <a:tr h="314903">
                <a:tc>
                  <a:txBody>
                    <a:bodyPr/>
                    <a:lstStyle/>
                    <a:p>
                      <a:r>
                        <a:rPr lang="es-CO" sz="800" b="0" dirty="0"/>
                        <a:t>Excepciones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Fallo de conexión GPS, datos no sincronizados.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7944778"/>
                  </a:ext>
                </a:extLst>
              </a:tr>
              <a:tr h="551769">
                <a:tc>
                  <a:txBody>
                    <a:bodyPr/>
                    <a:lstStyle/>
                    <a:p>
                      <a:r>
                        <a:rPr lang="es-CO" sz="800" b="0" dirty="0"/>
                        <a:t>Requerimientos asociados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t>RF-04 Consulta de estadoRF-05 Integración con GPS mensajero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6143244"/>
                  </a:ext>
                </a:extLst>
              </a:tr>
            </a:tbl>
          </a:graphicData>
        </a:graphic>
      </p:graphicFrame>
    </p:spTree>
    <p:extLst>
      <p:ext uri="{BB962C8B-B14F-4D97-AF65-F5344CB8AC3E}">
        <p14:creationId xmlns:p14="http://schemas.microsoft.com/office/powerpoint/2010/main" val="203530789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389708054"/>
              </p:ext>
            </p:extLst>
          </p:nvPr>
        </p:nvGraphicFramePr>
        <p:xfrm>
          <a:off x="736059" y="736282"/>
          <a:ext cx="4713765" cy="4843499"/>
        </p:xfrm>
        <a:graphic>
          <a:graphicData uri="http://schemas.openxmlformats.org/drawingml/2006/table">
            <a:tbl>
              <a:tblPr/>
              <a:tblGrid>
                <a:gridCol w="1436575">
                  <a:extLst>
                    <a:ext uri="{9D8B030D-6E8A-4147-A177-3AD203B41FA5}">
                      <a16:colId xmlns:a16="http://schemas.microsoft.com/office/drawing/2014/main" val="1399121539"/>
                    </a:ext>
                  </a:extLst>
                </a:gridCol>
                <a:gridCol w="3277190">
                  <a:extLst>
                    <a:ext uri="{9D8B030D-6E8A-4147-A177-3AD203B41FA5}">
                      <a16:colId xmlns:a16="http://schemas.microsoft.com/office/drawing/2014/main" val="830302049"/>
                    </a:ext>
                  </a:extLst>
                </a:gridCol>
              </a:tblGrid>
              <a:tr h="272701">
                <a:tc>
                  <a:txBody>
                    <a:bodyPr/>
                    <a:lstStyle/>
                    <a:p>
                      <a:r>
                        <a:rPr lang="es-CO" sz="1100" b="1" dirty="0">
                          <a:solidFill>
                            <a:srgbClr val="0070C0"/>
                          </a:solidFill>
                        </a:rPr>
                        <a:t>Elemento</a:t>
                      </a:r>
                      <a:endParaRPr lang="es-CO" sz="1100" dirty="0">
                        <a:solidFill>
                          <a:srgbClr val="0070C0"/>
                        </a:solidFill>
                      </a:endParaRP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b="1" dirty="0">
                          <a:solidFill>
                            <a:srgbClr val="0070C0"/>
                          </a:solidFill>
                        </a:rPr>
                        <a:t>Descripción</a:t>
                      </a:r>
                      <a:endParaRPr lang="es-CO" sz="1100" dirty="0">
                        <a:solidFill>
                          <a:srgbClr val="0070C0"/>
                        </a:solidFill>
                      </a:endParaRP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0236747"/>
                  </a:ext>
                </a:extLst>
              </a:tr>
              <a:tr h="272701">
                <a:tc>
                  <a:txBody>
                    <a:bodyPr/>
                    <a:lstStyle/>
                    <a:p>
                      <a:r>
                        <a:rPr lang="es-CO" sz="1100" b="1" dirty="0"/>
                        <a:t>Nombre</a:t>
                      </a:r>
                      <a:endParaRPr lang="es-CO" sz="1100" dirty="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Recibir ruta asignada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0147481"/>
                  </a:ext>
                </a:extLst>
              </a:tr>
              <a:tr h="272701">
                <a:tc>
                  <a:txBody>
                    <a:bodyPr/>
                    <a:lstStyle/>
                    <a:p>
                      <a:r>
                        <a:rPr lang="es-CO" sz="1100" b="1"/>
                        <a:t>ID</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CU-03</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6557839"/>
                  </a:ext>
                </a:extLst>
              </a:tr>
              <a:tr h="272701">
                <a:tc>
                  <a:txBody>
                    <a:bodyPr/>
                    <a:lstStyle/>
                    <a:p>
                      <a:r>
                        <a:rPr lang="es-CO" sz="1100" b="1"/>
                        <a:t>Actores principales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Mensajero</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3731087"/>
                  </a:ext>
                </a:extLst>
              </a:tr>
              <a:tr h="412113">
                <a:tc>
                  <a:txBody>
                    <a:bodyPr/>
                    <a:lstStyle/>
                    <a:p>
                      <a:r>
                        <a:rPr lang="es-CO" sz="1100" b="1"/>
                        <a:t>Actores secundarios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Logística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76024"/>
                  </a:ext>
                </a:extLst>
              </a:tr>
              <a:tr h="477226">
                <a:tc>
                  <a:txBody>
                    <a:bodyPr/>
                    <a:lstStyle/>
                    <a:p>
                      <a:r>
                        <a:rPr lang="es-CO" sz="1100" b="1"/>
                        <a:t>Descripción</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El mensajero recibe en su dispositivo móvil la ruta optimizada de entregas.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7309456"/>
                  </a:ext>
                </a:extLst>
              </a:tr>
              <a:tr h="477226">
                <a:tc>
                  <a:txBody>
                    <a:bodyPr/>
                    <a:lstStyle/>
                    <a:p>
                      <a:r>
                        <a:rPr lang="es-CO" sz="1100" b="1"/>
                        <a:t>Precondiciones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El mensajero debe tener un dispositivo móvil conectado a internet.</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8074785"/>
                  </a:ext>
                </a:extLst>
              </a:tr>
              <a:tr h="681751">
                <a:tc>
                  <a:txBody>
                    <a:bodyPr/>
                    <a:lstStyle/>
                    <a:p>
                      <a:r>
                        <a:rPr lang="es-CO" sz="1100" b="1"/>
                        <a:t>Flujo principal</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dirty="0"/>
                        <a:t>1. Logística registra los envíos.2. El sistema genera la ruta optimizada.3. La ruta es enviada al mensajero.4. Mensajero confirma recepción.</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8991583"/>
                  </a:ext>
                </a:extLst>
              </a:tr>
              <a:tr h="681751">
                <a:tc>
                  <a:txBody>
                    <a:bodyPr/>
                    <a:lstStyle/>
                    <a:p>
                      <a:r>
                        <a:rPr lang="es-CO" sz="1100" b="1"/>
                        <a:t>Flujos alternativos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 Si el mensajero no tiene conexión → ruta pendiente de sincronización.- Si rechaza la ruta → logística reasigna.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6503185"/>
                  </a:ext>
                </a:extLst>
              </a:tr>
              <a:tr h="272701">
                <a:tc>
                  <a:txBody>
                    <a:bodyPr/>
                    <a:lstStyle/>
                    <a:p>
                      <a:r>
                        <a:rPr lang="es-CO" sz="1100" b="1"/>
                        <a:t>Postcondiciones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Mensajero tiene asignada su ruta.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3557171"/>
                  </a:ext>
                </a:extLst>
              </a:tr>
              <a:tr h="272701">
                <a:tc>
                  <a:txBody>
                    <a:bodyPr/>
                    <a:lstStyle/>
                    <a:p>
                      <a:r>
                        <a:rPr lang="es-CO" sz="1100" b="1"/>
                        <a:t>Excepciones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Error en la asignación automática de rutas.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6399014"/>
                  </a:ext>
                </a:extLst>
              </a:tr>
              <a:tr h="477226">
                <a:tc>
                  <a:txBody>
                    <a:bodyPr/>
                    <a:lstStyle/>
                    <a:p>
                      <a:r>
                        <a:rPr lang="es-CO" sz="1100" b="1"/>
                        <a:t>Requerimientos asociados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dirty="0"/>
                        <a:t>RF-06 Optimización de rutasRF-07 Envío de ruta al móvil</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377473"/>
                  </a:ext>
                </a:extLst>
              </a:tr>
            </a:tbl>
          </a:graphicData>
        </a:graphic>
      </p:graphicFrame>
      <p:graphicFrame>
        <p:nvGraphicFramePr>
          <p:cNvPr id="5" name="Tabla 4"/>
          <p:cNvGraphicFramePr>
            <a:graphicFrameLocks noGrp="1"/>
          </p:cNvGraphicFramePr>
          <p:nvPr>
            <p:extLst>
              <p:ext uri="{D42A27DB-BD31-4B8C-83A1-F6EECF244321}">
                <p14:modId xmlns:p14="http://schemas.microsoft.com/office/powerpoint/2010/main" val="2615177615"/>
              </p:ext>
            </p:extLst>
          </p:nvPr>
        </p:nvGraphicFramePr>
        <p:xfrm>
          <a:off x="5998464" y="736282"/>
          <a:ext cx="5678424" cy="4843502"/>
        </p:xfrm>
        <a:graphic>
          <a:graphicData uri="http://schemas.openxmlformats.org/drawingml/2006/table">
            <a:tbl>
              <a:tblPr/>
              <a:tblGrid>
                <a:gridCol w="2839212">
                  <a:extLst>
                    <a:ext uri="{9D8B030D-6E8A-4147-A177-3AD203B41FA5}">
                      <a16:colId xmlns:a16="http://schemas.microsoft.com/office/drawing/2014/main" val="2981739336"/>
                    </a:ext>
                  </a:extLst>
                </a:gridCol>
                <a:gridCol w="2839212">
                  <a:extLst>
                    <a:ext uri="{9D8B030D-6E8A-4147-A177-3AD203B41FA5}">
                      <a16:colId xmlns:a16="http://schemas.microsoft.com/office/drawing/2014/main" val="2554148786"/>
                    </a:ext>
                  </a:extLst>
                </a:gridCol>
              </a:tblGrid>
              <a:tr h="268823">
                <a:tc>
                  <a:txBody>
                    <a:bodyPr/>
                    <a:lstStyle/>
                    <a:p>
                      <a:pPr algn="ctr"/>
                      <a:r>
                        <a:rPr lang="es-CO" sz="1200" b="1" dirty="0">
                          <a:solidFill>
                            <a:srgbClr val="0070C0"/>
                          </a:solidFill>
                        </a:rPr>
                        <a:t>Elemento</a:t>
                      </a:r>
                      <a:endParaRPr lang="es-CO" sz="1200" dirty="0">
                        <a:solidFill>
                          <a:srgbClr val="0070C0"/>
                        </a:solidFill>
                      </a:endParaRP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200" b="1" dirty="0">
                          <a:solidFill>
                            <a:srgbClr val="0070C0"/>
                          </a:solidFill>
                        </a:rPr>
                        <a:t>Descripción</a:t>
                      </a:r>
                      <a:endParaRPr lang="es-CO" sz="1200" dirty="0">
                        <a:solidFill>
                          <a:srgbClr val="0070C0"/>
                        </a:solidFill>
                      </a:endParaRP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305235"/>
                  </a:ext>
                </a:extLst>
              </a:tr>
              <a:tr h="268823">
                <a:tc>
                  <a:txBody>
                    <a:bodyPr/>
                    <a:lstStyle/>
                    <a:p>
                      <a:r>
                        <a:rPr lang="es-CO" sz="1200" b="1"/>
                        <a:t>Nombre</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Asignar mensajero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7597955"/>
                  </a:ext>
                </a:extLst>
              </a:tr>
              <a:tr h="268823">
                <a:tc>
                  <a:txBody>
                    <a:bodyPr/>
                    <a:lstStyle/>
                    <a:p>
                      <a:r>
                        <a:rPr lang="es-CO" sz="1200" b="1"/>
                        <a:t>ID</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CU-04</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679710"/>
                  </a:ext>
                </a:extLst>
              </a:tr>
              <a:tr h="268823">
                <a:tc>
                  <a:txBody>
                    <a:bodyPr/>
                    <a:lstStyle/>
                    <a:p>
                      <a:r>
                        <a:rPr lang="es-CO" sz="1200" b="1"/>
                        <a:t>Actores principales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Logística</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035880"/>
                  </a:ext>
                </a:extLst>
              </a:tr>
              <a:tr h="268823">
                <a:tc>
                  <a:txBody>
                    <a:bodyPr/>
                    <a:lstStyle/>
                    <a:p>
                      <a:r>
                        <a:rPr lang="es-CO" sz="1200" b="1"/>
                        <a:t>Actores secundarios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Mensajero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6129785"/>
                  </a:ext>
                </a:extLst>
              </a:tr>
              <a:tr h="471026">
                <a:tc>
                  <a:txBody>
                    <a:bodyPr/>
                    <a:lstStyle/>
                    <a:p>
                      <a:r>
                        <a:rPr lang="es-CO" sz="1200" b="1"/>
                        <a:t>Descripción</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Logística asigna un mensajero a cada solicitud de envío.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1993547"/>
                  </a:ext>
                </a:extLst>
              </a:tr>
              <a:tr h="471026">
                <a:tc>
                  <a:txBody>
                    <a:bodyPr/>
                    <a:lstStyle/>
                    <a:p>
                      <a:r>
                        <a:rPr lang="es-CO" sz="1200" b="1"/>
                        <a:t>Precondiciones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Debe existir al menos un envío pendiente y mensajeros disponibles.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5238796"/>
                  </a:ext>
                </a:extLst>
              </a:tr>
              <a:tr h="875434">
                <a:tc>
                  <a:txBody>
                    <a:bodyPr/>
                    <a:lstStyle/>
                    <a:p>
                      <a:r>
                        <a:rPr lang="es-CO" sz="1200" b="1"/>
                        <a:t>Flujo principal</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1. Logística visualiza lista de envíos pendientes.2. Selecciona un mensajero disponible.3. Sistema asigna el envío y notifica al mensajero.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1033491"/>
                  </a:ext>
                </a:extLst>
              </a:tr>
              <a:tr h="673229">
                <a:tc>
                  <a:txBody>
                    <a:bodyPr/>
                    <a:lstStyle/>
                    <a:p>
                      <a:r>
                        <a:rPr lang="es-CO" sz="1200" b="1" dirty="0"/>
                        <a:t>Flujos alternativos</a:t>
                      </a:r>
                      <a:endParaRPr lang="es-CO" sz="1200" dirty="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a:t>- Mensajero no disponible.- Reasignación automática si falla la entrega.</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032472"/>
                  </a:ext>
                </a:extLst>
              </a:tr>
              <a:tr h="268823">
                <a:tc>
                  <a:txBody>
                    <a:bodyPr/>
                    <a:lstStyle/>
                    <a:p>
                      <a:r>
                        <a:rPr lang="es-CO" sz="1200" b="1"/>
                        <a:t>Postcondiciones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Mensajero asignado al envío.</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6096509"/>
                  </a:ext>
                </a:extLst>
              </a:tr>
              <a:tr h="268823">
                <a:tc>
                  <a:txBody>
                    <a:bodyPr/>
                    <a:lstStyle/>
                    <a:p>
                      <a:r>
                        <a:rPr lang="es-CO" sz="1200" b="1"/>
                        <a:t>Excepciones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200"/>
                        <a:t>No hay mensajeros disponibles.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000629"/>
                  </a:ext>
                </a:extLst>
              </a:tr>
              <a:tr h="471026">
                <a:tc>
                  <a:txBody>
                    <a:bodyPr/>
                    <a:lstStyle/>
                    <a:p>
                      <a:r>
                        <a:rPr lang="es-CO" sz="1200" b="1"/>
                        <a:t>Requerimientos asociados</a:t>
                      </a:r>
                      <a:endParaRPr lang="es-CO" sz="1200"/>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200" dirty="0"/>
                        <a:t>RF-08 Gestión de mensajerosRF-09 Asignación de envíos</a:t>
                      </a:r>
                    </a:p>
                  </a:txBody>
                  <a:tcPr marL="60253" marR="60253" marT="30126" marB="3012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693550"/>
                  </a:ext>
                </a:extLst>
              </a:tr>
            </a:tbl>
          </a:graphicData>
        </a:graphic>
      </p:graphicFrame>
    </p:spTree>
    <p:extLst>
      <p:ext uri="{BB962C8B-B14F-4D97-AF65-F5344CB8AC3E}">
        <p14:creationId xmlns:p14="http://schemas.microsoft.com/office/powerpoint/2010/main" val="365640209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aphicFrame>
        <p:nvGraphicFramePr>
          <p:cNvPr id="2" name="Tabla 1"/>
          <p:cNvGraphicFramePr>
            <a:graphicFrameLocks noGrp="1"/>
          </p:cNvGraphicFramePr>
          <p:nvPr>
            <p:extLst>
              <p:ext uri="{D42A27DB-BD31-4B8C-83A1-F6EECF244321}">
                <p14:modId xmlns:p14="http://schemas.microsoft.com/office/powerpoint/2010/main" val="2039458591"/>
              </p:ext>
            </p:extLst>
          </p:nvPr>
        </p:nvGraphicFramePr>
        <p:xfrm>
          <a:off x="882363" y="516826"/>
          <a:ext cx="5957349" cy="4795839"/>
        </p:xfrm>
        <a:graphic>
          <a:graphicData uri="http://schemas.openxmlformats.org/drawingml/2006/table">
            <a:tbl>
              <a:tblPr/>
              <a:tblGrid>
                <a:gridCol w="1760436">
                  <a:extLst>
                    <a:ext uri="{9D8B030D-6E8A-4147-A177-3AD203B41FA5}">
                      <a16:colId xmlns:a16="http://schemas.microsoft.com/office/drawing/2014/main" val="1633140685"/>
                    </a:ext>
                  </a:extLst>
                </a:gridCol>
                <a:gridCol w="4196913">
                  <a:extLst>
                    <a:ext uri="{9D8B030D-6E8A-4147-A177-3AD203B41FA5}">
                      <a16:colId xmlns:a16="http://schemas.microsoft.com/office/drawing/2014/main" val="218776804"/>
                    </a:ext>
                  </a:extLst>
                </a:gridCol>
              </a:tblGrid>
              <a:tr h="278020">
                <a:tc>
                  <a:txBody>
                    <a:bodyPr/>
                    <a:lstStyle/>
                    <a:p>
                      <a:pPr algn="ctr"/>
                      <a:r>
                        <a:rPr lang="es-CO" sz="1100" b="1">
                          <a:solidFill>
                            <a:srgbClr val="0070C0"/>
                          </a:solidFill>
                        </a:rPr>
                        <a:t>Elemento</a:t>
                      </a:r>
                      <a:endParaRPr lang="es-CO" sz="1100">
                        <a:solidFill>
                          <a:srgbClr val="0070C0"/>
                        </a:solidFill>
                      </a:endParaRP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CO" sz="1100" b="1" dirty="0">
                          <a:solidFill>
                            <a:srgbClr val="0070C0"/>
                          </a:solidFill>
                        </a:rPr>
                        <a:t>Descripción</a:t>
                      </a:r>
                      <a:endParaRPr lang="es-CO" sz="1100" dirty="0">
                        <a:solidFill>
                          <a:srgbClr val="0070C0"/>
                        </a:solidFill>
                      </a:endParaRP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8046657"/>
                  </a:ext>
                </a:extLst>
              </a:tr>
              <a:tr h="278020">
                <a:tc>
                  <a:txBody>
                    <a:bodyPr/>
                    <a:lstStyle/>
                    <a:p>
                      <a:r>
                        <a:rPr lang="es-CO" sz="1100" b="1"/>
                        <a:t>Nombre</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Generar reportes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8745607"/>
                  </a:ext>
                </a:extLst>
              </a:tr>
              <a:tr h="278020">
                <a:tc>
                  <a:txBody>
                    <a:bodyPr/>
                    <a:lstStyle/>
                    <a:p>
                      <a:r>
                        <a:rPr lang="es-CO" sz="1100" b="1"/>
                        <a:t>ID</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CU-05</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5361825"/>
                  </a:ext>
                </a:extLst>
              </a:tr>
              <a:tr h="278020">
                <a:tc>
                  <a:txBody>
                    <a:bodyPr/>
                    <a:lstStyle/>
                    <a:p>
                      <a:r>
                        <a:rPr lang="es-CO" sz="1100" b="1"/>
                        <a:t>Actores principales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Directivo</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95654"/>
                  </a:ext>
                </a:extLst>
              </a:tr>
              <a:tr h="278020">
                <a:tc>
                  <a:txBody>
                    <a:bodyPr/>
                    <a:lstStyle/>
                    <a:p>
                      <a:r>
                        <a:rPr lang="es-CO" sz="1100" b="1"/>
                        <a:t>Actores secundarios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Logística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8207348"/>
                  </a:ext>
                </a:extLst>
              </a:tr>
              <a:tr h="486534">
                <a:tc>
                  <a:txBody>
                    <a:bodyPr/>
                    <a:lstStyle/>
                    <a:p>
                      <a:r>
                        <a:rPr lang="es-CO" sz="1100" b="1"/>
                        <a:t>Descripción</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El directivo genera reportes de desempeño y gestión de envíos.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3318776"/>
                  </a:ext>
                </a:extLst>
              </a:tr>
              <a:tr h="278020">
                <a:tc>
                  <a:txBody>
                    <a:bodyPr/>
                    <a:lstStyle/>
                    <a:p>
                      <a:r>
                        <a:rPr lang="es-CO" sz="1100" b="1"/>
                        <a:t>Precondiciones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El sistema debe tener datos registrados de envíos.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628062"/>
                  </a:ext>
                </a:extLst>
              </a:tr>
              <a:tr h="1112077">
                <a:tc>
                  <a:txBody>
                    <a:bodyPr/>
                    <a:lstStyle/>
                    <a:p>
                      <a:r>
                        <a:rPr lang="es-CO" sz="1100" b="1"/>
                        <a:t>Flujo principal</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1. Directivo accede a la opción “Reportes”.2. Selecciona tipo de reporte (financiero, entregas, tiempos, mensajeros).3. Sistema procesa la información.4. Genera reporte en formato visual (gráfico o tabla).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9626581"/>
                  </a:ext>
                </a:extLst>
              </a:tr>
              <a:tr h="486534">
                <a:tc>
                  <a:txBody>
                    <a:bodyPr/>
                    <a:lstStyle/>
                    <a:p>
                      <a:r>
                        <a:rPr lang="es-CO" sz="1100" b="1"/>
                        <a:t>Flujos alternativos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 No hay datos suficientes → se genera reporte vacío con alerta.</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4901847"/>
                  </a:ext>
                </a:extLst>
              </a:tr>
              <a:tr h="278020">
                <a:tc>
                  <a:txBody>
                    <a:bodyPr/>
                    <a:lstStyle/>
                    <a:p>
                      <a:r>
                        <a:rPr lang="es-CO" sz="1100" b="1"/>
                        <a:t>Postcondiciones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100"/>
                        <a:t>Directivo dispone de reporte actualizado.</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8249836"/>
                  </a:ext>
                </a:extLst>
              </a:tr>
              <a:tr h="278020">
                <a:tc>
                  <a:txBody>
                    <a:bodyPr/>
                    <a:lstStyle/>
                    <a:p>
                      <a:r>
                        <a:rPr lang="es-CO" sz="1100" b="1"/>
                        <a:t>Excepciones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a:t>Error en conexión a base de datos.</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246206"/>
                  </a:ext>
                </a:extLst>
              </a:tr>
              <a:tr h="486534">
                <a:tc>
                  <a:txBody>
                    <a:bodyPr/>
                    <a:lstStyle/>
                    <a:p>
                      <a:r>
                        <a:rPr lang="es-CO" sz="1100" b="1"/>
                        <a:t>Requerimientos asociados</a:t>
                      </a:r>
                      <a:endParaRPr lang="es-CO" sz="1100"/>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100" dirty="0"/>
                        <a:t>RF-10 Reportes financierosRF-11 Reportes de desempeñoRF-12 Exportación a Excel/PDF</a:t>
                      </a:r>
                    </a:p>
                  </a:txBody>
                  <a:tcPr marL="57633" marR="57633" marT="28817" marB="2881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5976717"/>
                  </a:ext>
                </a:extLst>
              </a:tr>
            </a:tbl>
          </a:graphicData>
        </a:graphic>
      </p:graphicFrame>
    </p:spTree>
    <p:extLst>
      <p:ext uri="{BB962C8B-B14F-4D97-AF65-F5344CB8AC3E}">
        <p14:creationId xmlns:p14="http://schemas.microsoft.com/office/powerpoint/2010/main" val="272948011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896112" y="-386861"/>
            <a:ext cx="10506456" cy="6863417"/>
          </a:xfrm>
          <a:prstGeom prst="rect">
            <a:avLst/>
          </a:prstGeom>
        </p:spPr>
        <p:txBody>
          <a:bodyPr wrap="square">
            <a:spAutoFit/>
          </a:bodyPr>
          <a:lstStyle/>
          <a:p>
            <a:pPr algn="ctr"/>
            <a:endParaRPr lang="es-MX" sz="1600" b="1" dirty="0" smtClean="0">
              <a:solidFill>
                <a:srgbClr val="000000"/>
              </a:solidFill>
              <a:latin typeface="Poppins"/>
            </a:endParaRPr>
          </a:p>
          <a:p>
            <a:pPr algn="ctr"/>
            <a:endParaRPr lang="es-MX" sz="1600" b="1" dirty="0">
              <a:solidFill>
                <a:srgbClr val="000000"/>
              </a:solidFill>
              <a:latin typeface="Poppins"/>
            </a:endParaRPr>
          </a:p>
          <a:p>
            <a:pPr algn="ctr"/>
            <a:endParaRPr lang="es-MX" sz="1600" b="1" dirty="0" smtClean="0">
              <a:solidFill>
                <a:srgbClr val="000000"/>
              </a:solidFill>
              <a:latin typeface="Poppins"/>
            </a:endParaRPr>
          </a:p>
          <a:p>
            <a:pPr algn="ctr"/>
            <a:r>
              <a:rPr lang="es-MX" sz="2400" b="1" dirty="0" smtClean="0">
                <a:solidFill>
                  <a:srgbClr val="0070C0"/>
                </a:solidFill>
                <a:latin typeface="Poppins"/>
              </a:rPr>
              <a:t>Diagrama </a:t>
            </a:r>
            <a:r>
              <a:rPr lang="es-MX" sz="2400" b="1" dirty="0">
                <a:solidFill>
                  <a:srgbClr val="0070C0"/>
                </a:solidFill>
                <a:latin typeface="Poppins"/>
              </a:rPr>
              <a:t>de secuencia </a:t>
            </a:r>
            <a:r>
              <a:rPr lang="es-MX" sz="2400" b="1" dirty="0" smtClean="0">
                <a:solidFill>
                  <a:srgbClr val="0070C0"/>
                </a:solidFill>
                <a:latin typeface="Poppins"/>
              </a:rPr>
              <a:t>UML</a:t>
            </a:r>
          </a:p>
          <a:p>
            <a:pPr algn="ctr"/>
            <a:endParaRPr lang="es-MX" sz="1600" b="1" dirty="0">
              <a:solidFill>
                <a:srgbClr val="000000"/>
              </a:solidFill>
              <a:latin typeface="Poppins"/>
            </a:endParaRPr>
          </a:p>
          <a:p>
            <a:r>
              <a:rPr lang="es-MX" sz="1600" dirty="0"/>
              <a:t>Los diagramas de secuencia UML son una herramienta poderosa para representar cómo se llevan a cabo las interacciones entre los componentes de un sistema a lo largo del tiempo. Aquí tienes una explicación más clara y detallada sobre el propósito, uso y componentes de un diagrama de secuencia:</a:t>
            </a:r>
          </a:p>
          <a:p>
            <a:r>
              <a:rPr lang="es-MX" sz="1600" b="1" dirty="0"/>
              <a:t>Propósito</a:t>
            </a:r>
          </a:p>
          <a:p>
            <a:r>
              <a:rPr lang="es-MX" sz="1600" dirty="0"/>
              <a:t>Los diagramas de secuencia se utilizan principalmente en las fases de análisis y diseño de sistemas. Su función principal es mostrar el flujo de eventos y cómo se comunican los distintos elementos dentro de un sistema durante la ejecución de un caso de uso. Estos diagramas son muy útiles para:</a:t>
            </a:r>
          </a:p>
          <a:p>
            <a:r>
              <a:rPr lang="es-MX" sz="1600" dirty="0"/>
              <a:t>Visualizar el comportamiento de los sistemas en respuesta a eventos.</a:t>
            </a:r>
          </a:p>
          <a:p>
            <a:r>
              <a:rPr lang="es-MX" sz="1600" dirty="0"/>
              <a:t>Identificar las interacciones entre los objetos de un sistema.</a:t>
            </a:r>
          </a:p>
          <a:p>
            <a:r>
              <a:rPr lang="es-MX" sz="1600" dirty="0"/>
              <a:t>Documentar el proceso de negocio de manera cronológica.</a:t>
            </a:r>
          </a:p>
          <a:p>
            <a:pPr algn="just"/>
            <a:endParaRPr lang="es-MX" sz="1600" b="1" dirty="0" smtClean="0"/>
          </a:p>
          <a:p>
            <a:pPr algn="just"/>
            <a:r>
              <a:rPr lang="es-MX" sz="1600" b="1" dirty="0" smtClean="0"/>
              <a:t>Componentes </a:t>
            </a:r>
            <a:r>
              <a:rPr lang="es-MX" sz="1600" b="1" dirty="0"/>
              <a:t>clave</a:t>
            </a:r>
            <a:r>
              <a:rPr lang="es-MX" sz="1600" b="1" dirty="0" smtClean="0"/>
              <a:t>:</a:t>
            </a:r>
          </a:p>
          <a:p>
            <a:pPr algn="just"/>
            <a:endParaRPr lang="es-MX" sz="1600" b="1" dirty="0"/>
          </a:p>
          <a:p>
            <a:pPr marL="285750" indent="-285750" algn="just">
              <a:buFont typeface="Arial" panose="020B0604020202020204" pitchFamily="34" charset="0"/>
              <a:buChar char="•"/>
            </a:pPr>
            <a:r>
              <a:rPr lang="es-MX" sz="1600" b="1" dirty="0" err="1"/>
              <a:t>Lifeline</a:t>
            </a:r>
            <a:r>
              <a:rPr lang="es-MX" sz="1600" dirty="0"/>
              <a:t>: Línea que representa la existencia de un objeto.</a:t>
            </a:r>
          </a:p>
          <a:p>
            <a:pPr marL="285750" indent="-285750" algn="just">
              <a:buFont typeface="Arial" panose="020B0604020202020204" pitchFamily="34" charset="0"/>
              <a:buChar char="•"/>
            </a:pPr>
            <a:r>
              <a:rPr lang="es-MX" sz="1600" b="1" dirty="0" smtClean="0"/>
              <a:t>Mensajes</a:t>
            </a:r>
            <a:r>
              <a:rPr lang="es-MX" sz="1600" dirty="0" smtClean="0"/>
              <a:t>:</a:t>
            </a:r>
          </a:p>
          <a:p>
            <a:pPr marL="285750" indent="-285750" algn="just">
              <a:buFont typeface="Arial" panose="020B0604020202020204" pitchFamily="34" charset="0"/>
              <a:buChar char="•"/>
            </a:pPr>
            <a:r>
              <a:rPr lang="es-MX" sz="1600" b="1" dirty="0" smtClean="0"/>
              <a:t>Sincrónicos</a:t>
            </a:r>
            <a:r>
              <a:rPr lang="es-MX" sz="1600" dirty="0"/>
              <a:t>: El remitente espera respuesta (flecha sólida</a:t>
            </a:r>
            <a:r>
              <a:rPr lang="es-MX" sz="1600" dirty="0" smtClean="0"/>
              <a:t>).</a:t>
            </a:r>
          </a:p>
          <a:p>
            <a:pPr marL="285750" indent="-285750" algn="just">
              <a:buFont typeface="Arial" panose="020B0604020202020204" pitchFamily="34" charset="0"/>
              <a:buChar char="•"/>
            </a:pPr>
            <a:r>
              <a:rPr lang="es-MX" sz="1600" b="1" dirty="0" smtClean="0"/>
              <a:t>Asincrónicos</a:t>
            </a:r>
            <a:r>
              <a:rPr lang="es-MX" sz="1600" dirty="0"/>
              <a:t>: El remitente no espera respuesta (flecha abierta).</a:t>
            </a:r>
          </a:p>
          <a:p>
            <a:pPr marL="285750" indent="-285750" algn="just">
              <a:buFont typeface="Arial" panose="020B0604020202020204" pitchFamily="34" charset="0"/>
              <a:buChar char="•"/>
            </a:pPr>
            <a:r>
              <a:rPr lang="es-MX" sz="1600" b="1" dirty="0"/>
              <a:t>Activación</a:t>
            </a:r>
            <a:r>
              <a:rPr lang="es-MX" sz="1600" dirty="0"/>
              <a:t>: Rectángulo que indica cuándo un objeto está activo.</a:t>
            </a:r>
          </a:p>
          <a:p>
            <a:pPr marL="285750" indent="-285750" algn="just">
              <a:buFont typeface="Arial" panose="020B0604020202020204" pitchFamily="34" charset="0"/>
              <a:buChar char="•"/>
            </a:pPr>
            <a:r>
              <a:rPr lang="es-MX" sz="1600" b="1" dirty="0"/>
              <a:t>Objetos</a:t>
            </a:r>
            <a:r>
              <a:rPr lang="es-MX" sz="1600" dirty="0"/>
              <a:t>: Instancias de clases que interactúan entre sí.</a:t>
            </a:r>
          </a:p>
          <a:p>
            <a:pPr marL="285750" indent="-285750" algn="just">
              <a:buFont typeface="Arial" panose="020B0604020202020204" pitchFamily="34" charset="0"/>
              <a:buChar char="•"/>
            </a:pPr>
            <a:r>
              <a:rPr lang="es-MX" sz="1600" b="1" dirty="0"/>
              <a:t>Actor</a:t>
            </a:r>
            <a:r>
              <a:rPr lang="es-MX" sz="1600" dirty="0"/>
              <a:t>: Usuario o sistema externo que interactúa con el sistema.</a:t>
            </a:r>
          </a:p>
          <a:p>
            <a:r>
              <a:rPr lang="es-MX" sz="1600" dirty="0" smtClean="0"/>
              <a:t/>
            </a:r>
            <a:br>
              <a:rPr lang="es-MX" sz="1600" dirty="0" smtClean="0"/>
            </a:br>
            <a:endParaRPr lang="es-CO" sz="1600" dirty="0"/>
          </a:p>
        </p:txBody>
      </p:sp>
    </p:spTree>
    <p:extLst>
      <p:ext uri="{BB962C8B-B14F-4D97-AF65-F5344CB8AC3E}">
        <p14:creationId xmlns:p14="http://schemas.microsoft.com/office/powerpoint/2010/main" val="3217058162"/>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2050" name="Picture 2" descr="Sequenc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630" y="685984"/>
            <a:ext cx="6119902" cy="5476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504101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422031" y="0"/>
            <a:ext cx="11619914" cy="4801314"/>
          </a:xfrm>
          <a:prstGeom prst="rect">
            <a:avLst/>
          </a:prstGeom>
        </p:spPr>
        <p:txBody>
          <a:bodyPr wrap="square">
            <a:spAutoFit/>
          </a:bodyPr>
          <a:lstStyle/>
          <a:p>
            <a:pPr algn="ctr"/>
            <a:r>
              <a:rPr lang="es-MX" b="1" dirty="0">
                <a:solidFill>
                  <a:srgbClr val="000000"/>
                </a:solidFill>
                <a:latin typeface="Poppins"/>
              </a:rPr>
              <a:t>Diagrama de actividades UML</a:t>
            </a:r>
          </a:p>
          <a:p>
            <a:r>
              <a:rPr lang="es-MX" b="1" dirty="0">
                <a:solidFill>
                  <a:srgbClr val="000000"/>
                </a:solidFill>
                <a:latin typeface="Poppins"/>
              </a:rPr>
              <a:t>Propósito</a:t>
            </a:r>
          </a:p>
          <a:p>
            <a:pPr algn="just"/>
            <a:r>
              <a:rPr lang="es-MX" dirty="0">
                <a:solidFill>
                  <a:srgbClr val="000000"/>
                </a:solidFill>
                <a:latin typeface="Poppins"/>
              </a:rPr>
              <a:t>El propósito de un diagrama de actividades es describir el flujo procesal de acciones como parte de una actividad más grande. Es utilizado para modelar como son coordinadas las actividades para proveer un servicio; para mostrar los eventos requeridos para lograr alguna operación, y para ilustrar como los eventos en un singular caso de uso se relaciona con otro.</a:t>
            </a:r>
          </a:p>
          <a:p>
            <a:pPr algn="just"/>
            <a:r>
              <a:rPr lang="es-MX" b="1" dirty="0">
                <a:solidFill>
                  <a:srgbClr val="000000"/>
                </a:solidFill>
                <a:latin typeface="Poppins"/>
              </a:rPr>
              <a:t>Uso</a:t>
            </a:r>
          </a:p>
          <a:p>
            <a:pPr algn="just"/>
            <a:r>
              <a:rPr lang="es-MX" dirty="0">
                <a:solidFill>
                  <a:srgbClr val="000000"/>
                </a:solidFill>
                <a:latin typeface="Poppins"/>
              </a:rPr>
              <a:t>Los diagramas de actividades consisten en actividades, estados y transiciones entre actividades y estados. El estado inicial es el punto de inicio en el diagrama de actividades. Es el punto donde empiezas a leer la secuencia de acción. Una actividad es una parte del trabajo que es necesario que sea llevada a cabo. El estado define la condición actual de un evento o actividad. La actividad de decisión se introduce en UML para sostener condicionales en actividades. Muestra donde la transición de salida de un estado o actividad puede ramificarse en direcciones alternativas dependiendo de una condición. La barra representa la sincronización o culminación de esas actividades. El flujo de control en las ciencias computacionales se refiere al orden en el cual las declaraciones, instrucciones o llamadas de funciones de un programa imperativo o declarativo son ejecutadas o evaluadas. El flujo de objetos es lo mismo que el flujo de control, pero es mostrado como líneas rayadas en lugar de líneas sólidas.</a:t>
            </a:r>
            <a:endParaRPr lang="es-MX" b="0" i="0" dirty="0">
              <a:solidFill>
                <a:srgbClr val="000000"/>
              </a:solidFill>
              <a:effectLst/>
              <a:latin typeface="Poppins"/>
            </a:endParaRPr>
          </a:p>
        </p:txBody>
      </p:sp>
    </p:spTree>
    <p:extLst>
      <p:ext uri="{BB962C8B-B14F-4D97-AF65-F5344CB8AC3E}">
        <p14:creationId xmlns:p14="http://schemas.microsoft.com/office/powerpoint/2010/main" val="289704876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3074" name="Picture 2" descr="Activity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306" y="1122512"/>
            <a:ext cx="6826181" cy="422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358975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984739" y="657224"/>
            <a:ext cx="10227212" cy="3970318"/>
          </a:xfrm>
          <a:prstGeom prst="rect">
            <a:avLst/>
          </a:prstGeom>
        </p:spPr>
        <p:txBody>
          <a:bodyPr wrap="square">
            <a:spAutoFit/>
          </a:bodyPr>
          <a:lstStyle/>
          <a:p>
            <a:r>
              <a:rPr lang="es-MX" b="1" dirty="0">
                <a:solidFill>
                  <a:srgbClr val="000000"/>
                </a:solidFill>
                <a:latin typeface="Poppins"/>
              </a:rPr>
              <a:t>Diagrama de colaboración UML</a:t>
            </a:r>
          </a:p>
          <a:p>
            <a:r>
              <a:rPr lang="es-MX" b="1" dirty="0">
                <a:solidFill>
                  <a:srgbClr val="000000"/>
                </a:solidFill>
                <a:latin typeface="Poppins"/>
              </a:rPr>
              <a:t>Propósito</a:t>
            </a:r>
          </a:p>
          <a:p>
            <a:r>
              <a:rPr lang="es-MX" dirty="0">
                <a:solidFill>
                  <a:srgbClr val="000000"/>
                </a:solidFill>
                <a:latin typeface="Poppins"/>
              </a:rPr>
              <a:t>Un diagrama de colaboración es utilizado para describir una colección de objetos que interactúan para implementar algún comportamiento dentro de un contexto. Es utilizado para modelar la funcionalidad de un sistema, el cual en específico, visualiza la relación entre objetos colaborando para desempeñar una tarea particular y modelar la lógica de la implementación para una operación compleja.</a:t>
            </a:r>
          </a:p>
          <a:p>
            <a:r>
              <a:rPr lang="es-MX" b="1" dirty="0">
                <a:solidFill>
                  <a:srgbClr val="000000"/>
                </a:solidFill>
                <a:latin typeface="Poppins"/>
              </a:rPr>
              <a:t>Uso</a:t>
            </a:r>
          </a:p>
          <a:p>
            <a:r>
              <a:rPr lang="es-MX" dirty="0">
                <a:solidFill>
                  <a:srgbClr val="000000"/>
                </a:solidFill>
                <a:latin typeface="Poppins"/>
              </a:rPr>
              <a:t>El diagrama es colaboración también es llamado diagrama de comunicación, o diagrama de interacción. Consiste en objetos, </a:t>
            </a:r>
            <a:r>
              <a:rPr lang="es-MX" dirty="0" err="1">
                <a:solidFill>
                  <a:srgbClr val="000000"/>
                </a:solidFill>
                <a:latin typeface="Poppins"/>
              </a:rPr>
              <a:t>multi</a:t>
            </a:r>
            <a:r>
              <a:rPr lang="es-MX" dirty="0">
                <a:solidFill>
                  <a:srgbClr val="000000"/>
                </a:solidFill>
                <a:latin typeface="Poppins"/>
              </a:rPr>
              <a:t>-objetos, actor, roles asociativos, delegación, enlaces con sí mismo, restricciones y notas. Los objetos son elementos modelo que representan instancias de una clase o clases. </a:t>
            </a:r>
            <a:r>
              <a:rPr lang="es-MX" dirty="0" err="1">
                <a:solidFill>
                  <a:srgbClr val="000000"/>
                </a:solidFill>
                <a:latin typeface="Poppins"/>
              </a:rPr>
              <a:t>Multi</a:t>
            </a:r>
            <a:r>
              <a:rPr lang="es-MX" dirty="0">
                <a:solidFill>
                  <a:srgbClr val="000000"/>
                </a:solidFill>
                <a:latin typeface="Poppins"/>
              </a:rPr>
              <a:t>-objetos representan un conjunto de instancias </a:t>
            </a:r>
            <a:r>
              <a:rPr lang="es-MX" dirty="0" err="1">
                <a:solidFill>
                  <a:srgbClr val="000000"/>
                </a:solidFill>
                <a:latin typeface="Poppins"/>
              </a:rPr>
              <a:t>lifeline</a:t>
            </a:r>
            <a:r>
              <a:rPr lang="es-MX" dirty="0">
                <a:solidFill>
                  <a:srgbClr val="000000"/>
                </a:solidFill>
                <a:latin typeface="Poppins"/>
              </a:rPr>
              <a:t>. Los enlaces con sí mismos son usados para enlazar un mensaje el cual puede ser enviado desde un objeto a sí mismo.</a:t>
            </a:r>
            <a:endParaRPr lang="es-MX" b="0" i="0" dirty="0">
              <a:solidFill>
                <a:srgbClr val="000000"/>
              </a:solidFill>
              <a:effectLst/>
              <a:latin typeface="Poppins"/>
            </a:endParaRPr>
          </a:p>
        </p:txBody>
      </p:sp>
    </p:spTree>
    <p:extLst>
      <p:ext uri="{BB962C8B-B14F-4D97-AF65-F5344CB8AC3E}">
        <p14:creationId xmlns:p14="http://schemas.microsoft.com/office/powerpoint/2010/main" val="319081344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4098" name="Picture 2" descr="Collaboration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603" y="1420759"/>
            <a:ext cx="7306170" cy="3825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5882460"/>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76" name="CustomShape 5"/>
          <p:cNvSpPr/>
          <p:nvPr/>
        </p:nvSpPr>
        <p:spPr>
          <a:xfrm>
            <a:off x="3820680" y="3393720"/>
            <a:ext cx="6590880" cy="69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buNone/>
              <a:tabLst>
                <a:tab pos="0" algn="l"/>
              </a:tabLst>
            </a:pPr>
            <a:r>
              <a:rPr lang="es-MX" sz="2400" spc="-1" dirty="0" smtClean="0">
                <a:solidFill>
                  <a:srgbClr val="000000"/>
                </a:solidFill>
                <a:latin typeface="Calibri"/>
              </a:rPr>
              <a:t>Ingeniería de requisitos  </a:t>
            </a:r>
            <a:endParaRPr lang="en-US" sz="2400" b="0" strike="noStrike" spc="-1" dirty="0">
              <a:latin typeface="Arial"/>
            </a:endParaRPr>
          </a:p>
        </p:txBody>
      </p:sp>
      <p:sp>
        <p:nvSpPr>
          <p:cNvPr id="77" name="CustomShape 6"/>
          <p:cNvSpPr/>
          <p:nvPr/>
        </p:nvSpPr>
        <p:spPr>
          <a:xfrm>
            <a:off x="3820680" y="4241520"/>
            <a:ext cx="6590880" cy="500040"/>
          </a:xfrm>
          <a:prstGeom prst="rect">
            <a:avLst/>
          </a:prstGeom>
          <a:noFill/>
          <a:ln w="0">
            <a:noFill/>
          </a:ln>
        </p:spPr>
        <p:style>
          <a:lnRef idx="0">
            <a:scrgbClr r="0" g="0" b="0"/>
          </a:lnRef>
          <a:fillRef idx="0">
            <a:scrgbClr r="0" g="0" b="0"/>
          </a:fillRef>
          <a:effectRef idx="0">
            <a:scrgbClr r="0" g="0" b="0"/>
          </a:effectRef>
          <a:fontRef idx="minor"/>
        </p:style>
      </p:sp>
      <p:sp>
        <p:nvSpPr>
          <p:cNvPr id="78" name="CustomShape 7"/>
          <p:cNvSpPr/>
          <p:nvPr/>
        </p:nvSpPr>
        <p:spPr>
          <a:xfrm>
            <a:off x="3820680" y="4241520"/>
            <a:ext cx="6590880" cy="50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buNone/>
              <a:tabLst>
                <a:tab pos="0" algn="l"/>
              </a:tabLst>
            </a:pPr>
            <a:r>
              <a:rPr lang="es-MX" sz="2400" spc="-1" dirty="0">
                <a:solidFill>
                  <a:srgbClr val="000000"/>
                </a:solidFill>
                <a:latin typeface="Calibri"/>
              </a:rPr>
              <a:t>5</a:t>
            </a:r>
            <a:r>
              <a:rPr lang="es-MX" sz="2400" spc="-1" dirty="0" smtClean="0">
                <a:solidFill>
                  <a:srgbClr val="000000"/>
                </a:solidFill>
                <a:latin typeface="Calibri"/>
              </a:rPr>
              <a:t>°</a:t>
            </a:r>
            <a:endParaRPr lang="en-US" sz="2400" b="0" strike="noStrike" spc="-1" dirty="0">
              <a:latin typeface="Arial"/>
            </a:endParaRPr>
          </a:p>
        </p:txBody>
      </p:sp>
      <p:sp>
        <p:nvSpPr>
          <p:cNvPr id="79" name="CustomShape 8"/>
          <p:cNvSpPr/>
          <p:nvPr/>
        </p:nvSpPr>
        <p:spPr>
          <a:xfrm>
            <a:off x="3820680" y="5125680"/>
            <a:ext cx="6590880" cy="50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nSpc>
                <a:spcPct val="90000"/>
              </a:lnSpc>
              <a:spcBef>
                <a:spcPts val="1001"/>
              </a:spcBef>
              <a:buNone/>
              <a:tabLst>
                <a:tab pos="0" algn="l"/>
              </a:tabLst>
            </a:pPr>
            <a:r>
              <a:rPr lang="es-MX" sz="2400" spc="-1" dirty="0" smtClean="0">
                <a:solidFill>
                  <a:srgbClr val="000000"/>
                </a:solidFill>
                <a:latin typeface="Calibri"/>
              </a:rPr>
              <a:t>Magda Fernanda </a:t>
            </a:r>
            <a:r>
              <a:rPr lang="es-MX" sz="2400" spc="-1" dirty="0" err="1" smtClean="0">
                <a:solidFill>
                  <a:srgbClr val="000000"/>
                </a:solidFill>
                <a:latin typeface="Calibri"/>
              </a:rPr>
              <a:t>Calvache</a:t>
            </a:r>
            <a:r>
              <a:rPr lang="es-MX" sz="2400" spc="-1" dirty="0" smtClean="0">
                <a:solidFill>
                  <a:srgbClr val="000000"/>
                </a:solidFill>
                <a:latin typeface="Calibri"/>
              </a:rPr>
              <a:t> </a:t>
            </a:r>
            <a:r>
              <a:rPr lang="es-MX" sz="2400" spc="-1" dirty="0" err="1" smtClean="0">
                <a:solidFill>
                  <a:srgbClr val="000000"/>
                </a:solidFill>
                <a:latin typeface="Calibri"/>
              </a:rPr>
              <a:t>Argoty</a:t>
            </a:r>
            <a:endParaRPr lang="en-US" sz="24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323556" y="229433"/>
            <a:ext cx="11507373" cy="3693319"/>
          </a:xfrm>
          <a:prstGeom prst="rect">
            <a:avLst/>
          </a:prstGeom>
        </p:spPr>
        <p:txBody>
          <a:bodyPr wrap="square">
            <a:spAutoFit/>
          </a:bodyPr>
          <a:lstStyle/>
          <a:p>
            <a:r>
              <a:rPr lang="es-MX" b="1" dirty="0">
                <a:solidFill>
                  <a:srgbClr val="000000"/>
                </a:solidFill>
                <a:latin typeface="Poppins"/>
              </a:rPr>
              <a:t>Diagrama de clases UML</a:t>
            </a:r>
          </a:p>
          <a:p>
            <a:r>
              <a:rPr lang="es-MX" b="1" dirty="0">
                <a:solidFill>
                  <a:srgbClr val="000000"/>
                </a:solidFill>
                <a:latin typeface="Poppins"/>
              </a:rPr>
              <a:t>Propósito</a:t>
            </a:r>
          </a:p>
          <a:p>
            <a:r>
              <a:rPr lang="es-MX" dirty="0">
                <a:solidFill>
                  <a:srgbClr val="000000"/>
                </a:solidFill>
                <a:latin typeface="Poppins"/>
              </a:rPr>
              <a:t>Un diagrama de clases UML no solo es usado para describir el objeto y la estructura de la información en una aplicación, sino también para mostrar la comunicación con sus usuarios. Provee un amplio rango de usos; desde modelar la vista estática de una aplicación hasta describir las responsabilidades con un sistema. La composición de un tipo especial de agregación que denota una fuerte posesión.</a:t>
            </a:r>
          </a:p>
          <a:p>
            <a:r>
              <a:rPr lang="es-MX" b="1" dirty="0">
                <a:solidFill>
                  <a:srgbClr val="000000"/>
                </a:solidFill>
                <a:latin typeface="Poppins"/>
              </a:rPr>
              <a:t>Uso:</a:t>
            </a:r>
          </a:p>
          <a:p>
            <a:r>
              <a:rPr lang="es-MX" dirty="0">
                <a:solidFill>
                  <a:srgbClr val="000000"/>
                </a:solidFill>
                <a:latin typeface="Poppins"/>
              </a:rPr>
              <a:t>En un diagrama de clases UML, las clases representan una abstracción de entidades con características comunes. Las asociaciones representan relaciones estáticas entre clases. Agregación es un tipo especial de asociación en la cual los objetos ensamblados o configurados juntos para crear un objeto más complejo. La generalización es una relación en la cual un elemento modelo (el hijo) es basado en otro elemento modelo (el padre). La relación de dependencia es una relación en la cual un elemento, el cliente, usa o depende de otro elemento, el proveedor.</a:t>
            </a:r>
            <a:endParaRPr lang="es-MX" b="0" i="0" dirty="0">
              <a:solidFill>
                <a:srgbClr val="000000"/>
              </a:solidFill>
              <a:effectLst/>
              <a:latin typeface="Poppins"/>
            </a:endParaRPr>
          </a:p>
        </p:txBody>
      </p:sp>
      <p:pic>
        <p:nvPicPr>
          <p:cNvPr id="5122" name="Picture 2" descr="UML Class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635" y="3922752"/>
            <a:ext cx="9129932" cy="2759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101657"/>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182880" y="393896"/>
            <a:ext cx="11422966" cy="2869809"/>
          </a:xfrm>
          <a:prstGeom prst="rect">
            <a:avLst/>
          </a:prstGeom>
        </p:spPr>
        <p:txBody>
          <a:bodyPr wrap="square">
            <a:spAutoFit/>
          </a:bodyPr>
          <a:lstStyle/>
          <a:p>
            <a:pPr algn="ctr"/>
            <a:r>
              <a:rPr lang="es-MX" b="1" dirty="0">
                <a:solidFill>
                  <a:srgbClr val="000000"/>
                </a:solidFill>
                <a:latin typeface="Poppins"/>
              </a:rPr>
              <a:t>Diagrama de componentes UML</a:t>
            </a:r>
          </a:p>
          <a:p>
            <a:r>
              <a:rPr lang="es-MX" b="1" dirty="0">
                <a:solidFill>
                  <a:srgbClr val="000000"/>
                </a:solidFill>
                <a:latin typeface="Poppins"/>
              </a:rPr>
              <a:t>Propósito</a:t>
            </a:r>
          </a:p>
          <a:p>
            <a:r>
              <a:rPr lang="es-MX" dirty="0">
                <a:solidFill>
                  <a:srgbClr val="000000"/>
                </a:solidFill>
                <a:latin typeface="Poppins"/>
              </a:rPr>
              <a:t>Permite a los diseñadores de aplicaciones verificar que la funcionalidad requerida de un sistema está siendo implementada por componentes, asegurando así, que el sistema final será aceptable. Hay más, los diagramas de componentes son una herramienta de comunicación útil entre las partes interesadas para discutir, analizar, o mejorar el diseño de un sistema.</a:t>
            </a:r>
          </a:p>
          <a:p>
            <a:r>
              <a:rPr lang="es-MX" b="1" dirty="0">
                <a:solidFill>
                  <a:srgbClr val="000000"/>
                </a:solidFill>
                <a:latin typeface="Poppins"/>
              </a:rPr>
              <a:t>Uso:</a:t>
            </a:r>
          </a:p>
          <a:p>
            <a:r>
              <a:rPr lang="es-MX" dirty="0">
                <a:solidFill>
                  <a:srgbClr val="000000"/>
                </a:solidFill>
                <a:latin typeface="Poppins"/>
              </a:rPr>
              <a:t>El diagrama de componentes UML no requiere muchas notaciones, en tanto, es muy fácil de dibujar. Abajo hay un ejemplo de un diagrama de componentes UML 1.0, requiriendo solo dos símbolos: componente y dependencia.</a:t>
            </a:r>
            <a:endParaRPr lang="es-MX" b="0" i="0" dirty="0">
              <a:solidFill>
                <a:srgbClr val="000000"/>
              </a:solidFill>
              <a:effectLst/>
              <a:latin typeface="Poppins"/>
            </a:endParaRPr>
          </a:p>
        </p:txBody>
      </p:sp>
      <p:pic>
        <p:nvPicPr>
          <p:cNvPr id="6146" name="Picture 2" descr="Componen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01" y="3479410"/>
            <a:ext cx="10057570" cy="297869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731520" y="178923"/>
            <a:ext cx="11085342" cy="3970318"/>
          </a:xfrm>
          <a:prstGeom prst="rect">
            <a:avLst/>
          </a:prstGeom>
        </p:spPr>
        <p:txBody>
          <a:bodyPr wrap="square">
            <a:spAutoFit/>
          </a:bodyPr>
          <a:lstStyle/>
          <a:p>
            <a:pPr algn="ctr"/>
            <a:r>
              <a:rPr lang="es-MX" b="1" dirty="0">
                <a:solidFill>
                  <a:srgbClr val="000000"/>
                </a:solidFill>
                <a:latin typeface="Poppins"/>
              </a:rPr>
              <a:t>Diagrama de despliegue UML</a:t>
            </a:r>
          </a:p>
          <a:p>
            <a:r>
              <a:rPr lang="es-MX" b="1" dirty="0">
                <a:solidFill>
                  <a:srgbClr val="000000"/>
                </a:solidFill>
                <a:latin typeface="Poppins"/>
              </a:rPr>
              <a:t>Propósito</a:t>
            </a:r>
          </a:p>
          <a:p>
            <a:pPr algn="just"/>
            <a:r>
              <a:rPr lang="es-MX" dirty="0">
                <a:solidFill>
                  <a:srgbClr val="000000"/>
                </a:solidFill>
                <a:latin typeface="Poppins"/>
              </a:rPr>
              <a:t>El diagrama de despliegue es utilizado para describir los componentes del hardware utilizado en implementaciones de sistema, ambientes de ejecución y artefactos desplegados en el software. Es utilizado para visualizar la topología del software del sistema, modelar elementos físicos del hardware y la comunicación entre ellos, y la arquitectura del sistema planeada.</a:t>
            </a:r>
          </a:p>
          <a:p>
            <a:pPr algn="just"/>
            <a:r>
              <a:rPr lang="es-MX" b="1" dirty="0">
                <a:solidFill>
                  <a:srgbClr val="000000"/>
                </a:solidFill>
                <a:latin typeface="Poppins"/>
              </a:rPr>
              <a:t>Uso</a:t>
            </a:r>
          </a:p>
          <a:p>
            <a:pPr algn="just"/>
            <a:r>
              <a:rPr lang="es-MX" dirty="0">
                <a:solidFill>
                  <a:srgbClr val="000000"/>
                </a:solidFill>
                <a:latin typeface="Poppins"/>
              </a:rPr>
              <a:t>Los nodos representan tanto dispositivos de hardware como ambientes de ejecución de software. Ellos podrían estar conectados a través de rutas de comunicación para crear redes de sistemas de complejidad arbitraria. Los componentes representan una parte modular de un sistema. Un componente define su comportamiento en término de interfaces requeridas y provistas. La relación de dependencia es una relación en la cual un elemento, el cliente, usa o depende de otro elemento, el distribuidor.</a:t>
            </a:r>
          </a:p>
          <a:p>
            <a:r>
              <a:rPr lang="es-MX" dirty="0"/>
              <a:t/>
            </a:r>
            <a:br>
              <a:rPr lang="es-MX" dirty="0"/>
            </a:br>
            <a:endParaRPr lang="es-CO" dirty="0"/>
          </a:p>
        </p:txBody>
      </p:sp>
      <p:pic>
        <p:nvPicPr>
          <p:cNvPr id="7170" name="Picture 2" descr="Deploymen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49" y="3588213"/>
            <a:ext cx="6581775" cy="305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79862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337625" y="216772"/>
            <a:ext cx="11619913" cy="3416320"/>
          </a:xfrm>
          <a:prstGeom prst="rect">
            <a:avLst/>
          </a:prstGeom>
        </p:spPr>
        <p:txBody>
          <a:bodyPr wrap="square">
            <a:spAutoFit/>
          </a:bodyPr>
          <a:lstStyle/>
          <a:p>
            <a:r>
              <a:rPr lang="es-MX" b="1" dirty="0">
                <a:solidFill>
                  <a:srgbClr val="000000"/>
                </a:solidFill>
                <a:latin typeface="Poppins"/>
              </a:rPr>
              <a:t>Diagrama de estado UML</a:t>
            </a:r>
          </a:p>
          <a:p>
            <a:r>
              <a:rPr lang="es-MX" b="1" dirty="0">
                <a:solidFill>
                  <a:srgbClr val="000000"/>
                </a:solidFill>
                <a:latin typeface="Poppins"/>
              </a:rPr>
              <a:t>Propósito</a:t>
            </a:r>
          </a:p>
          <a:p>
            <a:r>
              <a:rPr lang="es-MX" dirty="0">
                <a:solidFill>
                  <a:srgbClr val="000000"/>
                </a:solidFill>
                <a:latin typeface="Poppins"/>
              </a:rPr>
              <a:t>Los diagramas de estado son usados para modelar la naturaleza dinámica de un sistema. Ellos describen todos los posibles estados de un objeto mientras hay ocurrencia de eventos. Entonces, el propósito más importante de los diagramas de estado de modelar el tiempo de vida de un objeto desde su creación hasta su culminación.</a:t>
            </a:r>
          </a:p>
          <a:p>
            <a:r>
              <a:rPr lang="es-MX" b="1" dirty="0">
                <a:solidFill>
                  <a:srgbClr val="000000"/>
                </a:solidFill>
                <a:latin typeface="Poppins"/>
              </a:rPr>
              <a:t>Uso</a:t>
            </a:r>
          </a:p>
          <a:p>
            <a:r>
              <a:rPr lang="es-MX" dirty="0">
                <a:solidFill>
                  <a:srgbClr val="000000"/>
                </a:solidFill>
                <a:latin typeface="Poppins"/>
              </a:rPr>
              <a:t>Un estado es una condición durante la vida de un objeto en la cual satisface alguna condición, realiza alguna actividad, o espera por algún evento externo. Un estado inicial es el estado en el que habrá un objeto nuevo inmediatamente posterior a su creación. Un estado final es un estado que representa la salida de existencia de un objeto. Una transición es una relación entre dos estados indicando que un objeto en el primer estado realizará ciertas acciones y, entrará al segundo estado cuando un conjunto de eventos y condiciones se satisfagan.</a:t>
            </a:r>
            <a:endParaRPr lang="es-MX" b="0" i="0" dirty="0">
              <a:solidFill>
                <a:srgbClr val="000000"/>
              </a:solidFill>
              <a:effectLst/>
              <a:latin typeface="Poppins"/>
            </a:endParaRPr>
          </a:p>
        </p:txBody>
      </p:sp>
      <p:pic>
        <p:nvPicPr>
          <p:cNvPr id="8194" name="Picture 2" descr="Statechart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823" y="3427291"/>
            <a:ext cx="9664504" cy="32949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769876"/>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614288" y="0"/>
            <a:ext cx="11090031" cy="3693319"/>
          </a:xfrm>
          <a:prstGeom prst="rect">
            <a:avLst/>
          </a:prstGeom>
        </p:spPr>
        <p:txBody>
          <a:bodyPr wrap="square">
            <a:spAutoFit/>
          </a:bodyPr>
          <a:lstStyle/>
          <a:p>
            <a:pPr algn="ctr"/>
            <a:r>
              <a:rPr lang="es-MX" b="1" dirty="0">
                <a:solidFill>
                  <a:srgbClr val="000000"/>
                </a:solidFill>
                <a:latin typeface="Poppins"/>
              </a:rPr>
              <a:t>Diagramas de paquetes UML</a:t>
            </a:r>
          </a:p>
          <a:p>
            <a:pPr algn="just"/>
            <a:r>
              <a:rPr lang="es-MX" b="1" dirty="0">
                <a:solidFill>
                  <a:srgbClr val="000000"/>
                </a:solidFill>
                <a:latin typeface="Poppins"/>
              </a:rPr>
              <a:t>Propósito</a:t>
            </a:r>
          </a:p>
          <a:p>
            <a:pPr algn="just"/>
            <a:r>
              <a:rPr lang="es-MX" dirty="0">
                <a:solidFill>
                  <a:srgbClr val="000000"/>
                </a:solidFill>
                <a:latin typeface="Poppins"/>
              </a:rPr>
              <a:t>Los diagramas de paquetes son utilizados para organizar los elementos de un modelo. Son utilizados comúnmente para describir la organización de alto nivel de un proyecto de software. Los diagramas de paquetes pueden mostrar tanto la estructura como las dependencias entre los sub-sistemas o módulos. Pueden ser utilizados para agrupar cualquier construcción en la UML tales como clases, actores y casos de uso.</a:t>
            </a:r>
          </a:p>
          <a:p>
            <a:pPr algn="just"/>
            <a:r>
              <a:rPr lang="es-MX" b="1" dirty="0">
                <a:solidFill>
                  <a:srgbClr val="000000"/>
                </a:solidFill>
                <a:latin typeface="Poppins"/>
              </a:rPr>
              <a:t>Uso</a:t>
            </a:r>
          </a:p>
          <a:p>
            <a:pPr algn="just"/>
            <a:r>
              <a:rPr lang="es-MX" dirty="0">
                <a:solidFill>
                  <a:srgbClr val="000000"/>
                </a:solidFill>
                <a:latin typeface="Poppins"/>
              </a:rPr>
              <a:t>El paquete de elementos en UML se representa con un ícono de carpeta. Cada paquete representa un espacio de nombres. Los paquetes también pueden ser miembros de otros paquetes, proporcionando una estructura jerárquica en la cual los paquetes de alto nivel están desglosados en sub-paquetes.</a:t>
            </a:r>
          </a:p>
          <a:p>
            <a:pPr algn="just"/>
            <a:r>
              <a:rPr lang="es-MX" dirty="0"/>
              <a:t/>
            </a:r>
            <a:br>
              <a:rPr lang="es-MX" dirty="0"/>
            </a:br>
            <a:endParaRPr lang="es-CO" dirty="0"/>
          </a:p>
        </p:txBody>
      </p:sp>
      <p:pic>
        <p:nvPicPr>
          <p:cNvPr id="9218" name="Picture 2" descr="Packag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287" y="3252567"/>
            <a:ext cx="10890193" cy="3457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878413"/>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4558532" y="754352"/>
            <a:ext cx="2512226" cy="461665"/>
          </a:xfrm>
          <a:prstGeom prst="rect">
            <a:avLst/>
          </a:prstGeom>
        </p:spPr>
        <p:txBody>
          <a:bodyPr wrap="none">
            <a:spAutoFit/>
          </a:bodyPr>
          <a:lstStyle/>
          <a:p>
            <a:pPr algn="ctr"/>
            <a:r>
              <a:rPr lang="es-CO" sz="2400" b="1" dirty="0" smtClean="0">
                <a:solidFill>
                  <a:srgbClr val="0070C0"/>
                </a:solidFill>
                <a:latin typeface="Poppins"/>
              </a:rPr>
              <a:t>Diagramas </a:t>
            </a:r>
            <a:r>
              <a:rPr lang="es-CO" sz="2400" b="1" dirty="0">
                <a:solidFill>
                  <a:srgbClr val="0070C0"/>
                </a:solidFill>
                <a:latin typeface="Poppins"/>
              </a:rPr>
              <a:t>UML</a:t>
            </a:r>
            <a:endParaRPr lang="es-CO" sz="2400" b="1" i="0" dirty="0">
              <a:solidFill>
                <a:srgbClr val="0070C0"/>
              </a:solidFill>
              <a:effectLst/>
              <a:latin typeface="Poppins"/>
            </a:endParaRPr>
          </a:p>
        </p:txBody>
      </p:sp>
      <p:sp>
        <p:nvSpPr>
          <p:cNvPr id="3" name="Rectángulo 2"/>
          <p:cNvSpPr/>
          <p:nvPr/>
        </p:nvSpPr>
        <p:spPr>
          <a:xfrm>
            <a:off x="980049" y="1452379"/>
            <a:ext cx="9950547" cy="4524315"/>
          </a:xfrm>
          <a:prstGeom prst="rect">
            <a:avLst/>
          </a:prstGeom>
        </p:spPr>
        <p:txBody>
          <a:bodyPr wrap="square">
            <a:spAutoFit/>
          </a:bodyPr>
          <a:lstStyle/>
          <a:p>
            <a:r>
              <a:rPr lang="es-MX" dirty="0">
                <a:solidFill>
                  <a:srgbClr val="000000"/>
                </a:solidFill>
                <a:latin typeface="Poppins"/>
              </a:rPr>
              <a:t>D</a:t>
            </a:r>
            <a:r>
              <a:rPr lang="es-MX" dirty="0" smtClean="0">
                <a:solidFill>
                  <a:srgbClr val="000000"/>
                </a:solidFill>
                <a:latin typeface="Poppins"/>
              </a:rPr>
              <a:t>iferentes </a:t>
            </a:r>
            <a:r>
              <a:rPr lang="es-MX" dirty="0">
                <a:solidFill>
                  <a:srgbClr val="000000"/>
                </a:solidFill>
                <a:latin typeface="Poppins"/>
              </a:rPr>
              <a:t>tipos de diagramas UML, incluyendo clases, actividad, componentes, colaboración, secuencia, casos de uso, despliegue, diagramas de estado y paquetes de diagrama, listando sus propósitos y usos</a:t>
            </a:r>
            <a:r>
              <a:rPr lang="es-MX" dirty="0" smtClean="0">
                <a:solidFill>
                  <a:srgbClr val="000000"/>
                </a:solidFill>
                <a:latin typeface="Poppins"/>
              </a:rPr>
              <a:t>.</a:t>
            </a:r>
          </a:p>
          <a:p>
            <a:endParaRPr lang="es-MX" dirty="0" smtClean="0">
              <a:solidFill>
                <a:srgbClr val="000000"/>
              </a:solidFill>
              <a:latin typeface="Poppins"/>
            </a:endParaRPr>
          </a:p>
          <a:p>
            <a:r>
              <a:rPr lang="es-MX" b="1" dirty="0"/>
              <a:t>¿Qué es UML?</a:t>
            </a:r>
          </a:p>
          <a:p>
            <a:r>
              <a:rPr lang="es-MX" dirty="0" smtClean="0"/>
              <a:t>Las siglas UML se refieren a Lenguaje de Modelado Unificado. Es un estándar industrial internacional de notaciones graficas usadas para describir, visualizar, construir y documentar los artefactos del software de un sistema </a:t>
            </a:r>
            <a:r>
              <a:rPr lang="pt-BR" dirty="0"/>
              <a:t>(documento, modelo, código, manual, etc</a:t>
            </a:r>
            <a:r>
              <a:rPr lang="pt-BR" dirty="0" smtClean="0"/>
              <a:t>.)</a:t>
            </a:r>
          </a:p>
          <a:p>
            <a:endParaRPr lang="es-MX" dirty="0" smtClean="0"/>
          </a:p>
          <a:p>
            <a:r>
              <a:rPr lang="es-MX" b="1" dirty="0" smtClean="0"/>
              <a:t>¿Cuál es el propósito de UML?</a:t>
            </a:r>
          </a:p>
          <a:p>
            <a:r>
              <a:rPr lang="es-MX" dirty="0" smtClean="0"/>
              <a:t>Razonar sobre el comportamiento de un sistema.</a:t>
            </a:r>
          </a:p>
          <a:p>
            <a:r>
              <a:rPr lang="es-MX" dirty="0" smtClean="0"/>
              <a:t>Detectar </a:t>
            </a:r>
            <a:r>
              <a:rPr lang="es-MX" dirty="0"/>
              <a:t>errores y omisiones previas en el ciclo de vida.</a:t>
            </a:r>
          </a:p>
          <a:p>
            <a:r>
              <a:rPr lang="es-MX" dirty="0"/>
              <a:t>Presentar propuestas de diseño y comunicar a las partes interesadas.</a:t>
            </a:r>
          </a:p>
          <a:p>
            <a:r>
              <a:rPr lang="es-MX" dirty="0"/>
              <a:t>Comprender requerimientos.</a:t>
            </a:r>
          </a:p>
          <a:p>
            <a:r>
              <a:rPr lang="es-MX" dirty="0"/>
              <a:t>Dirigir implementaciones.</a:t>
            </a:r>
          </a:p>
          <a:p>
            <a:endParaRPr lang="es-CO" dirty="0"/>
          </a:p>
        </p:txBody>
      </p:sp>
    </p:spTree>
    <p:extLst>
      <p:ext uri="{BB962C8B-B14F-4D97-AF65-F5344CB8AC3E}">
        <p14:creationId xmlns:p14="http://schemas.microsoft.com/office/powerpoint/2010/main" val="5212530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aphicFrame>
        <p:nvGraphicFramePr>
          <p:cNvPr id="4" name="Tabla 3"/>
          <p:cNvGraphicFramePr>
            <a:graphicFrameLocks noGrp="1"/>
          </p:cNvGraphicFramePr>
          <p:nvPr>
            <p:extLst>
              <p:ext uri="{D42A27DB-BD31-4B8C-83A1-F6EECF244321}">
                <p14:modId xmlns:p14="http://schemas.microsoft.com/office/powerpoint/2010/main" val="4181127981"/>
              </p:ext>
            </p:extLst>
          </p:nvPr>
        </p:nvGraphicFramePr>
        <p:xfrm>
          <a:off x="1207363" y="612559"/>
          <a:ext cx="9729926" cy="4969092"/>
        </p:xfrm>
        <a:graphic>
          <a:graphicData uri="http://schemas.openxmlformats.org/drawingml/2006/table">
            <a:tbl>
              <a:tblPr/>
              <a:tblGrid>
                <a:gridCol w="2752078">
                  <a:extLst>
                    <a:ext uri="{9D8B030D-6E8A-4147-A177-3AD203B41FA5}">
                      <a16:colId xmlns:a16="http://schemas.microsoft.com/office/drawing/2014/main" val="669706870"/>
                    </a:ext>
                  </a:extLst>
                </a:gridCol>
                <a:gridCol w="6977848">
                  <a:extLst>
                    <a:ext uri="{9D8B030D-6E8A-4147-A177-3AD203B41FA5}">
                      <a16:colId xmlns:a16="http://schemas.microsoft.com/office/drawing/2014/main" val="261332984"/>
                    </a:ext>
                  </a:extLst>
                </a:gridCol>
              </a:tblGrid>
              <a:tr h="331272">
                <a:tc>
                  <a:txBody>
                    <a:bodyPr/>
                    <a:lstStyle/>
                    <a:p>
                      <a:pPr algn="ctr"/>
                      <a:r>
                        <a:rPr lang="es-ES" sz="1300" b="1" dirty="0"/>
                        <a:t>Fase del ciclo de vida</a:t>
                      </a:r>
                      <a:endParaRPr lang="es-ES" sz="1300" dirty="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a:r>
                        <a:rPr lang="es-CO" sz="1300" b="1" dirty="0"/>
                        <a:t>Artefactos típicos</a:t>
                      </a:r>
                      <a:endParaRPr lang="es-CO" sz="1300" dirty="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939988261"/>
                  </a:ext>
                </a:extLst>
              </a:tr>
              <a:tr h="1076637">
                <a:tc>
                  <a:txBody>
                    <a:bodyPr/>
                    <a:lstStyle/>
                    <a:p>
                      <a:r>
                        <a:rPr lang="es-CO" sz="1300" b="1" dirty="0"/>
                        <a:t>Requisitos</a:t>
                      </a:r>
                      <a:endParaRPr lang="es-CO" sz="1300" dirty="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300" dirty="0"/>
                        <a:t>- Documento de especificación de requisitos (SRS)- Historias de usuario- Casos de uso- Diagramas UML (casos de uso, actividades)- Matriz de trazabilidad</a:t>
                      </a:r>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4052641"/>
                  </a:ext>
                </a:extLst>
              </a:tr>
              <a:tr h="1076637">
                <a:tc>
                  <a:txBody>
                    <a:bodyPr/>
                    <a:lstStyle/>
                    <a:p>
                      <a:r>
                        <a:rPr lang="es-CO" sz="1300" b="1"/>
                        <a:t>Análisis y diseño</a:t>
                      </a:r>
                      <a:endParaRPr lang="es-CO" sz="130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CO" sz="1300" dirty="0"/>
                        <a:t>- Diagramas UML (clases, secuencia, estados)- Prototipos de interfaz (</a:t>
                      </a:r>
                      <a:r>
                        <a:rPr lang="es-CO" sz="1300" dirty="0" err="1"/>
                        <a:t>wireframes</a:t>
                      </a:r>
                      <a:r>
                        <a:rPr lang="es-CO" sz="1300" dirty="0"/>
                        <a:t>/</a:t>
                      </a:r>
                      <a:r>
                        <a:rPr lang="es-CO" sz="1300" dirty="0" err="1"/>
                        <a:t>mockups</a:t>
                      </a:r>
                      <a:r>
                        <a:rPr lang="es-CO" sz="1300" dirty="0"/>
                        <a:t>)- Diagramas de arquitectura- Modelos de datos (ERD)</a:t>
                      </a:r>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916057"/>
                  </a:ext>
                </a:extLst>
              </a:tr>
              <a:tr h="579727">
                <a:tc>
                  <a:txBody>
                    <a:bodyPr/>
                    <a:lstStyle/>
                    <a:p>
                      <a:r>
                        <a:rPr lang="es-CO" sz="1300" b="1"/>
                        <a:t>Implementación</a:t>
                      </a:r>
                      <a:endParaRPr lang="es-CO" sz="130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300" dirty="0"/>
                        <a:t>- Código fuente- Scripts de base de datos- Librerías y </a:t>
                      </a:r>
                      <a:r>
                        <a:rPr lang="es-ES" sz="1300" dirty="0" err="1"/>
                        <a:t>APIs</a:t>
                      </a:r>
                      <a:r>
                        <a:rPr lang="es-ES" sz="1300" dirty="0"/>
                        <a:t>- Manual técnico para desarrolladores</a:t>
                      </a:r>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775138"/>
                  </a:ext>
                </a:extLst>
              </a:tr>
              <a:tr h="828182">
                <a:tc>
                  <a:txBody>
                    <a:bodyPr/>
                    <a:lstStyle/>
                    <a:p>
                      <a:r>
                        <a:rPr lang="es-CO" sz="1300" b="1"/>
                        <a:t>Pruebas</a:t>
                      </a:r>
                      <a:endParaRPr lang="es-CO" sz="130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300" dirty="0"/>
                        <a:t>- Plan de pruebas- Casos de prueba- Scripts de pruebas automatizadas- Reportes de defectos (bugs)- Evidencias de pruebas</a:t>
                      </a:r>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4849468"/>
                  </a:ext>
                </a:extLst>
              </a:tr>
              <a:tr h="1076637">
                <a:tc>
                  <a:txBody>
                    <a:bodyPr/>
                    <a:lstStyle/>
                    <a:p>
                      <a:r>
                        <a:rPr lang="es-CO" sz="1300" b="1"/>
                        <a:t>Despliegue y mantenimiento</a:t>
                      </a:r>
                      <a:endParaRPr lang="es-CO" sz="1300"/>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300" dirty="0"/>
                        <a:t>- Manual de usuario- Documentación de instalación y configuración- Registro de versiones (</a:t>
                      </a:r>
                      <a:r>
                        <a:rPr lang="es-ES" sz="1300" dirty="0" err="1"/>
                        <a:t>release</a:t>
                      </a:r>
                      <a:r>
                        <a:rPr lang="es-ES" sz="1300" dirty="0"/>
                        <a:t> notes)- Informes de mantenimiento- Plan de mejora continua</a:t>
                      </a:r>
                    </a:p>
                  </a:txBody>
                  <a:tcPr marL="66278" marR="66278" marT="33139" marB="3313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511513"/>
                  </a:ext>
                </a:extLst>
              </a:tr>
            </a:tbl>
          </a:graphicData>
        </a:graphic>
      </p:graphicFrame>
    </p:spTree>
    <p:extLst>
      <p:ext uri="{BB962C8B-B14F-4D97-AF65-F5344CB8AC3E}">
        <p14:creationId xmlns:p14="http://schemas.microsoft.com/office/powerpoint/2010/main" val="345255057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829993" y="1153551"/>
            <a:ext cx="10930597" cy="2954655"/>
          </a:xfrm>
          <a:prstGeom prst="rect">
            <a:avLst/>
          </a:prstGeom>
        </p:spPr>
        <p:txBody>
          <a:bodyPr wrap="square">
            <a:spAutoFit/>
          </a:bodyPr>
          <a:lstStyle/>
          <a:p>
            <a:pPr algn="ctr"/>
            <a:r>
              <a:rPr lang="es-CO" sz="2400" b="1" dirty="0">
                <a:solidFill>
                  <a:srgbClr val="0070C0"/>
                </a:solidFill>
                <a:latin typeface="Poppins"/>
              </a:rPr>
              <a:t>T</a:t>
            </a:r>
            <a:r>
              <a:rPr lang="es-CO" sz="2400" b="1" dirty="0" smtClean="0">
                <a:solidFill>
                  <a:srgbClr val="0070C0"/>
                </a:solidFill>
                <a:latin typeface="Poppins"/>
              </a:rPr>
              <a:t>ipos </a:t>
            </a:r>
            <a:r>
              <a:rPr lang="es-CO" sz="2400" b="1" dirty="0">
                <a:solidFill>
                  <a:srgbClr val="0070C0"/>
                </a:solidFill>
                <a:latin typeface="Poppins"/>
              </a:rPr>
              <a:t>de diagramas </a:t>
            </a:r>
            <a:r>
              <a:rPr lang="es-CO" sz="2400" b="1" dirty="0" smtClean="0">
                <a:solidFill>
                  <a:srgbClr val="0070C0"/>
                </a:solidFill>
                <a:latin typeface="Poppins"/>
              </a:rPr>
              <a:t>UML</a:t>
            </a:r>
            <a:endParaRPr lang="es-CO" sz="2400" b="1" dirty="0" smtClean="0">
              <a:solidFill>
                <a:srgbClr val="0070C0"/>
              </a:solidFill>
              <a:latin typeface="Poppins"/>
            </a:endParaRPr>
          </a:p>
          <a:p>
            <a:endParaRPr lang="es-CO" b="1" dirty="0">
              <a:solidFill>
                <a:srgbClr val="000000"/>
              </a:solidFill>
              <a:latin typeface="Poppins"/>
            </a:endParaRPr>
          </a:p>
          <a:p>
            <a:pPr algn="just">
              <a:buFont typeface="+mj-lt"/>
              <a:buAutoNum type="arabicPeriod"/>
            </a:pPr>
            <a:r>
              <a:rPr lang="es-CO" dirty="0">
                <a:solidFill>
                  <a:srgbClr val="000000"/>
                </a:solidFill>
                <a:latin typeface="Poppins"/>
              </a:rPr>
              <a:t>Diagrama de caso de uso UML</a:t>
            </a:r>
          </a:p>
          <a:p>
            <a:pPr algn="just">
              <a:buFont typeface="+mj-lt"/>
              <a:buAutoNum type="arabicPeriod"/>
            </a:pPr>
            <a:r>
              <a:rPr lang="es-CO" dirty="0">
                <a:solidFill>
                  <a:srgbClr val="000000"/>
                </a:solidFill>
                <a:latin typeface="Poppins"/>
              </a:rPr>
              <a:t>Diagrama de secuencia UML</a:t>
            </a:r>
          </a:p>
          <a:p>
            <a:pPr algn="just">
              <a:buFont typeface="+mj-lt"/>
              <a:buAutoNum type="arabicPeriod"/>
            </a:pPr>
            <a:r>
              <a:rPr lang="es-CO" dirty="0">
                <a:solidFill>
                  <a:srgbClr val="000000"/>
                </a:solidFill>
                <a:latin typeface="Poppins"/>
              </a:rPr>
              <a:t>Diagrama de componentes UML</a:t>
            </a:r>
          </a:p>
          <a:p>
            <a:pPr algn="just">
              <a:buFont typeface="+mj-lt"/>
              <a:buAutoNum type="arabicPeriod"/>
            </a:pPr>
            <a:r>
              <a:rPr lang="es-CO" dirty="0">
                <a:solidFill>
                  <a:srgbClr val="000000"/>
                </a:solidFill>
                <a:latin typeface="Poppins"/>
              </a:rPr>
              <a:t>Diagrama de actividades UML</a:t>
            </a:r>
          </a:p>
          <a:p>
            <a:pPr algn="just">
              <a:buFont typeface="+mj-lt"/>
              <a:buAutoNum type="arabicPeriod"/>
            </a:pPr>
            <a:r>
              <a:rPr lang="es-CO" dirty="0">
                <a:solidFill>
                  <a:srgbClr val="000000"/>
                </a:solidFill>
                <a:latin typeface="Poppins"/>
              </a:rPr>
              <a:t>Diagrama de colaboración UML</a:t>
            </a:r>
          </a:p>
          <a:p>
            <a:pPr algn="just">
              <a:buFont typeface="+mj-lt"/>
              <a:buAutoNum type="arabicPeriod"/>
            </a:pPr>
            <a:r>
              <a:rPr lang="es-CO" dirty="0">
                <a:solidFill>
                  <a:srgbClr val="000000"/>
                </a:solidFill>
                <a:latin typeface="Poppins"/>
              </a:rPr>
              <a:t>Diagrama de despliegue UML</a:t>
            </a:r>
          </a:p>
          <a:p>
            <a:pPr algn="just">
              <a:buFont typeface="+mj-lt"/>
              <a:buAutoNum type="arabicPeriod"/>
            </a:pPr>
            <a:r>
              <a:rPr lang="es-CO" dirty="0">
                <a:solidFill>
                  <a:srgbClr val="000000"/>
                </a:solidFill>
                <a:latin typeface="Poppins"/>
              </a:rPr>
              <a:t>Diagrama de estado UML</a:t>
            </a:r>
          </a:p>
          <a:p>
            <a:pPr algn="just">
              <a:buFont typeface="+mj-lt"/>
              <a:buAutoNum type="arabicPeriod"/>
            </a:pPr>
            <a:r>
              <a:rPr lang="es-CO" dirty="0">
                <a:solidFill>
                  <a:srgbClr val="000000"/>
                </a:solidFill>
                <a:latin typeface="Poppins"/>
              </a:rPr>
              <a:t>Diagrama de paquetes UML</a:t>
            </a:r>
            <a:endParaRPr lang="es-CO" b="0" i="0" dirty="0">
              <a:solidFill>
                <a:srgbClr val="000000"/>
              </a:solidFill>
              <a:effectLst/>
              <a:latin typeface="Poppins"/>
            </a:endParaRPr>
          </a:p>
        </p:txBody>
      </p:sp>
    </p:spTree>
    <p:extLst>
      <p:ext uri="{BB962C8B-B14F-4D97-AF65-F5344CB8AC3E}">
        <p14:creationId xmlns:p14="http://schemas.microsoft.com/office/powerpoint/2010/main" val="2201679759"/>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506437" y="341204"/>
            <a:ext cx="10958732" cy="3785652"/>
          </a:xfrm>
          <a:prstGeom prst="rect">
            <a:avLst/>
          </a:prstGeom>
        </p:spPr>
        <p:txBody>
          <a:bodyPr wrap="square">
            <a:spAutoFit/>
          </a:bodyPr>
          <a:lstStyle/>
          <a:p>
            <a:pPr algn="ctr"/>
            <a:r>
              <a:rPr lang="es-MX" sz="2400" b="1" dirty="0" smtClean="0">
                <a:solidFill>
                  <a:srgbClr val="0070C0"/>
                </a:solidFill>
                <a:latin typeface="Poppins"/>
              </a:rPr>
              <a:t>Diagrama de casos de uso UML</a:t>
            </a:r>
          </a:p>
          <a:p>
            <a:endParaRPr lang="es-MX" b="1" dirty="0">
              <a:solidFill>
                <a:srgbClr val="000000"/>
              </a:solidFill>
              <a:latin typeface="Poppins"/>
            </a:endParaRPr>
          </a:p>
          <a:p>
            <a:pPr algn="just"/>
            <a:r>
              <a:rPr lang="es-MX" b="1" dirty="0" smtClean="0">
                <a:solidFill>
                  <a:srgbClr val="000000"/>
                </a:solidFill>
                <a:latin typeface="Poppins"/>
              </a:rPr>
              <a:t>Propósito</a:t>
            </a:r>
            <a:endParaRPr lang="es-MX" b="1" dirty="0">
              <a:solidFill>
                <a:srgbClr val="000000"/>
              </a:solidFill>
              <a:latin typeface="Poppins"/>
            </a:endParaRPr>
          </a:p>
          <a:p>
            <a:pPr algn="just"/>
            <a:r>
              <a:rPr lang="es-MX" dirty="0">
                <a:solidFill>
                  <a:srgbClr val="000000"/>
                </a:solidFill>
                <a:latin typeface="Poppins"/>
              </a:rPr>
              <a:t>El diagrama de casos de uso es utilizado durante la fase de análisis de un proyecto para identificar la funcionalidad de un sistema. Describe la interacción de las personas o dispositivos externos con el sistema en diseño. No muestra muchos detalles, solo resume algunas relaciones entre los casos de uso, actores y sistemas</a:t>
            </a:r>
            <a:r>
              <a:rPr lang="es-MX" dirty="0" smtClean="0">
                <a:solidFill>
                  <a:srgbClr val="000000"/>
                </a:solidFill>
                <a:latin typeface="Poppins"/>
              </a:rPr>
              <a:t>.</a:t>
            </a:r>
          </a:p>
          <a:p>
            <a:endParaRPr lang="es-MX" b="1" dirty="0">
              <a:solidFill>
                <a:srgbClr val="000000"/>
              </a:solidFill>
              <a:latin typeface="Poppins"/>
            </a:endParaRPr>
          </a:p>
          <a:p>
            <a:pPr algn="just"/>
            <a:r>
              <a:rPr lang="es-MX" dirty="0">
                <a:solidFill>
                  <a:srgbClr val="000000"/>
                </a:solidFill>
                <a:latin typeface="Poppins"/>
              </a:rPr>
              <a:t>Básicamente se necesita incluir cuatro (4) elementos en un diagrama de casos de uso. Ellos son los actores, sistema, casos de uso y relaciones. Los actores representan quien sea lo que sea que interactúe con el sistema. Pueden ser humanos, otras computadoras u otros softwares de sistemas. Los casos de uso representas las acciones que desempeña uno o más actores para una meta particular. El sistema es lo que sea que estés desarrollando.</a:t>
            </a:r>
            <a:endParaRPr lang="es-MX" b="0" i="0" dirty="0">
              <a:solidFill>
                <a:srgbClr val="000000"/>
              </a:solidFill>
              <a:effectLst/>
              <a:latin typeface="Poppins"/>
            </a:endParaRPr>
          </a:p>
        </p:txBody>
      </p:sp>
    </p:spTree>
    <p:extLst>
      <p:ext uri="{BB962C8B-B14F-4D97-AF65-F5344CB8AC3E}">
        <p14:creationId xmlns:p14="http://schemas.microsoft.com/office/powerpoint/2010/main" val="269309984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1026" name="Picture 2" descr="Use Case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7912" y="124288"/>
            <a:ext cx="11393486" cy="658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815838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506437" y="341204"/>
            <a:ext cx="10958732" cy="5632311"/>
          </a:xfrm>
          <a:prstGeom prst="rect">
            <a:avLst/>
          </a:prstGeom>
        </p:spPr>
        <p:txBody>
          <a:bodyPr wrap="square">
            <a:spAutoFit/>
          </a:bodyPr>
          <a:lstStyle/>
          <a:p>
            <a:r>
              <a:rPr lang="es-ES" b="1" dirty="0">
                <a:solidFill>
                  <a:srgbClr val="0070C0"/>
                </a:solidFill>
              </a:rPr>
              <a:t>Pasos para hacer casos de </a:t>
            </a:r>
            <a:r>
              <a:rPr lang="es-ES" b="1" dirty="0" smtClean="0">
                <a:solidFill>
                  <a:srgbClr val="0070C0"/>
                </a:solidFill>
              </a:rPr>
              <a:t>uso</a:t>
            </a:r>
          </a:p>
          <a:p>
            <a:endParaRPr lang="es-ES" b="1" dirty="0">
              <a:solidFill>
                <a:srgbClr val="0070C0"/>
              </a:solidFill>
            </a:endParaRPr>
          </a:p>
          <a:p>
            <a:r>
              <a:rPr lang="es-ES" b="1" dirty="0"/>
              <a:t>Identificar actores</a:t>
            </a:r>
            <a:endParaRPr lang="es-ES" dirty="0"/>
          </a:p>
          <a:p>
            <a:pPr lvl="1"/>
            <a:r>
              <a:rPr lang="es-ES" dirty="0"/>
              <a:t>¿Quién usa el sistema? (personas, sistemas externos, dispositivos).</a:t>
            </a:r>
          </a:p>
          <a:p>
            <a:pPr lvl="1"/>
            <a:r>
              <a:rPr lang="es-ES" dirty="0"/>
              <a:t>Ejemplo: cliente, mensajero, logística, directivo.</a:t>
            </a:r>
          </a:p>
          <a:p>
            <a:r>
              <a:rPr lang="es-ES" b="1" dirty="0"/>
              <a:t>Identificar casos de uso</a:t>
            </a:r>
            <a:endParaRPr lang="es-ES" dirty="0"/>
          </a:p>
          <a:p>
            <a:pPr lvl="1"/>
            <a:r>
              <a:rPr lang="es-ES" dirty="0"/>
              <a:t>¿Qué quiere hacer cada actor con el sistema?</a:t>
            </a:r>
          </a:p>
          <a:p>
            <a:pPr lvl="1"/>
            <a:r>
              <a:rPr lang="es-ES" dirty="0"/>
              <a:t>Ejemplo: “Programar envío”, “Rastrear paquete”, “Asignar mensajero”.</a:t>
            </a:r>
          </a:p>
          <a:p>
            <a:r>
              <a:rPr lang="es-ES" b="1" dirty="0"/>
              <a:t>Definir relaciones</a:t>
            </a:r>
            <a:endParaRPr lang="es-ES" dirty="0"/>
          </a:p>
          <a:p>
            <a:pPr lvl="1"/>
            <a:r>
              <a:rPr lang="es-ES" dirty="0"/>
              <a:t>Actor ↔ Caso de uso.</a:t>
            </a:r>
          </a:p>
          <a:p>
            <a:pPr lvl="1"/>
            <a:r>
              <a:rPr lang="es-ES" dirty="0"/>
              <a:t>Ejemplo: el cliente se relaciona con </a:t>
            </a:r>
            <a:r>
              <a:rPr lang="es-ES" i="1" dirty="0"/>
              <a:t>Programar envío</a:t>
            </a:r>
            <a:r>
              <a:rPr lang="es-ES" dirty="0"/>
              <a:t>.</a:t>
            </a:r>
          </a:p>
          <a:p>
            <a:r>
              <a:rPr lang="es-ES" b="1" dirty="0"/>
              <a:t>Documentar el caso de uso</a:t>
            </a:r>
            <a:r>
              <a:rPr lang="es-ES" dirty="0"/>
              <a:t/>
            </a:r>
            <a:br>
              <a:rPr lang="es-ES" dirty="0"/>
            </a:br>
            <a:r>
              <a:rPr lang="es-ES" dirty="0"/>
              <a:t>Cada caso de uso puede tener una </a:t>
            </a:r>
            <a:r>
              <a:rPr lang="es-ES" b="1" dirty="0"/>
              <a:t>plantilla estándar</a:t>
            </a:r>
            <a:r>
              <a:rPr lang="es-ES" dirty="0"/>
              <a:t>:</a:t>
            </a:r>
          </a:p>
          <a:p>
            <a:pPr lvl="1"/>
            <a:r>
              <a:rPr lang="es-ES" b="1" dirty="0"/>
              <a:t>Nombre</a:t>
            </a:r>
            <a:r>
              <a:rPr lang="es-ES" dirty="0"/>
              <a:t>: título breve del caso de uso.</a:t>
            </a:r>
          </a:p>
          <a:p>
            <a:pPr lvl="1"/>
            <a:r>
              <a:rPr lang="es-ES" b="1" dirty="0"/>
              <a:t>Actores</a:t>
            </a:r>
            <a:r>
              <a:rPr lang="es-ES" dirty="0"/>
              <a:t>: quién participa.</a:t>
            </a:r>
          </a:p>
          <a:p>
            <a:pPr lvl="1"/>
            <a:r>
              <a:rPr lang="es-ES" b="1" dirty="0"/>
              <a:t>Descripción</a:t>
            </a:r>
            <a:r>
              <a:rPr lang="es-ES" dirty="0"/>
              <a:t>: breve resumen del propósito.</a:t>
            </a:r>
          </a:p>
          <a:p>
            <a:pPr lvl="1"/>
            <a:r>
              <a:rPr lang="es-ES" b="1" dirty="0"/>
              <a:t>Precondiciones</a:t>
            </a:r>
            <a:r>
              <a:rPr lang="es-ES" dirty="0"/>
              <a:t>: lo que debe cumplirse antes de iniciar.</a:t>
            </a:r>
          </a:p>
          <a:p>
            <a:pPr lvl="1"/>
            <a:r>
              <a:rPr lang="es-ES" b="1" dirty="0"/>
              <a:t>Flujo principal</a:t>
            </a:r>
            <a:r>
              <a:rPr lang="es-ES" dirty="0"/>
              <a:t> (pasos normales).</a:t>
            </a:r>
          </a:p>
          <a:p>
            <a:pPr lvl="1"/>
            <a:r>
              <a:rPr lang="es-ES" b="1" dirty="0"/>
              <a:t>Flujos alternativos</a:t>
            </a:r>
            <a:r>
              <a:rPr lang="es-ES" dirty="0"/>
              <a:t> (qué pasa si ocurre un error).</a:t>
            </a:r>
          </a:p>
          <a:p>
            <a:pPr lvl="1"/>
            <a:r>
              <a:rPr lang="es-ES" b="1" dirty="0" err="1"/>
              <a:t>Postcondiciones</a:t>
            </a:r>
            <a:r>
              <a:rPr lang="es-ES" dirty="0"/>
              <a:t>: lo que debe cumplirse al finalizar.</a:t>
            </a:r>
          </a:p>
        </p:txBody>
      </p:sp>
    </p:spTree>
    <p:extLst>
      <p:ext uri="{BB962C8B-B14F-4D97-AF65-F5344CB8AC3E}">
        <p14:creationId xmlns:p14="http://schemas.microsoft.com/office/powerpoint/2010/main" val="796802424"/>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2" name="Rectángulo 1"/>
          <p:cNvSpPr/>
          <p:nvPr/>
        </p:nvSpPr>
        <p:spPr>
          <a:xfrm>
            <a:off x="506437" y="341204"/>
            <a:ext cx="10958732" cy="5078313"/>
          </a:xfrm>
          <a:prstGeom prst="rect">
            <a:avLst/>
          </a:prstGeom>
        </p:spPr>
        <p:txBody>
          <a:bodyPr wrap="square">
            <a:spAutoFit/>
          </a:bodyPr>
          <a:lstStyle/>
          <a:p>
            <a:r>
              <a:rPr lang="es-ES" b="1" dirty="0">
                <a:solidFill>
                  <a:srgbClr val="0070C0"/>
                </a:solidFill>
              </a:rPr>
              <a:t>Ejemplo: Caso de uso en </a:t>
            </a:r>
            <a:r>
              <a:rPr lang="es-ES" b="1" i="1" dirty="0">
                <a:solidFill>
                  <a:srgbClr val="0070C0"/>
                </a:solidFill>
              </a:rPr>
              <a:t>Envíos Rápidos S.A.</a:t>
            </a:r>
            <a:endParaRPr lang="es-ES" b="1" dirty="0">
              <a:solidFill>
                <a:srgbClr val="0070C0"/>
              </a:solidFill>
            </a:endParaRPr>
          </a:p>
          <a:p>
            <a:r>
              <a:rPr lang="es-ES" b="1" dirty="0"/>
              <a:t>Caso de Uso: Solicitar Envío</a:t>
            </a:r>
          </a:p>
          <a:p>
            <a:r>
              <a:rPr lang="es-ES" b="1" dirty="0"/>
              <a:t>Actor principal</a:t>
            </a:r>
            <a:r>
              <a:rPr lang="es-ES" dirty="0"/>
              <a:t>: Cliente</a:t>
            </a:r>
          </a:p>
          <a:p>
            <a:r>
              <a:rPr lang="es-ES" b="1" dirty="0"/>
              <a:t>Descripción</a:t>
            </a:r>
            <a:r>
              <a:rPr lang="es-ES" dirty="0"/>
              <a:t>: El cliente programa un envío ingresando datos en la plataforma.</a:t>
            </a:r>
          </a:p>
          <a:p>
            <a:r>
              <a:rPr lang="es-ES" b="1" dirty="0"/>
              <a:t>Precondiciones</a:t>
            </a:r>
            <a:r>
              <a:rPr lang="es-ES" dirty="0"/>
              <a:t>: El cliente debe estar registrado y autenticado en el sistema.</a:t>
            </a:r>
          </a:p>
          <a:p>
            <a:r>
              <a:rPr lang="es-ES" b="1" dirty="0"/>
              <a:t>Flujo principal</a:t>
            </a:r>
            <a:r>
              <a:rPr lang="es-ES" dirty="0"/>
              <a:t>:</a:t>
            </a:r>
          </a:p>
          <a:p>
            <a:pPr lvl="1"/>
            <a:r>
              <a:rPr lang="es-ES" dirty="0"/>
              <a:t>El cliente selecciona “Solicitar envío”.</a:t>
            </a:r>
          </a:p>
          <a:p>
            <a:pPr lvl="1"/>
            <a:r>
              <a:rPr lang="es-ES" dirty="0"/>
              <a:t>Ingresa dirección de origen y destino.</a:t>
            </a:r>
          </a:p>
          <a:p>
            <a:pPr lvl="1"/>
            <a:r>
              <a:rPr lang="es-ES" dirty="0"/>
              <a:t>Selecciona tipo de paquete (documento, caja, etc.).</a:t>
            </a:r>
          </a:p>
          <a:p>
            <a:pPr lvl="1"/>
            <a:r>
              <a:rPr lang="es-ES" dirty="0"/>
              <a:t>El sistema calcula costo del envío.</a:t>
            </a:r>
          </a:p>
          <a:p>
            <a:pPr lvl="1"/>
            <a:r>
              <a:rPr lang="es-ES" dirty="0"/>
              <a:t>El cliente confirma y realiza el pago en línea.</a:t>
            </a:r>
          </a:p>
          <a:p>
            <a:pPr lvl="1"/>
            <a:r>
              <a:rPr lang="es-ES" dirty="0"/>
              <a:t>El sistema genera número de guía y confirma solicitud.</a:t>
            </a:r>
          </a:p>
          <a:p>
            <a:r>
              <a:rPr lang="es-ES" b="1" dirty="0"/>
              <a:t>Flujos alternativos</a:t>
            </a:r>
            <a:r>
              <a:rPr lang="es-ES" dirty="0"/>
              <a:t>:</a:t>
            </a:r>
          </a:p>
          <a:p>
            <a:pPr lvl="1"/>
            <a:r>
              <a:rPr lang="es-ES" dirty="0"/>
              <a:t>Si el pago falla, el sistema notifica y ofrece reintento.</a:t>
            </a:r>
          </a:p>
          <a:p>
            <a:pPr lvl="1"/>
            <a:r>
              <a:rPr lang="es-ES" dirty="0"/>
              <a:t>Si la dirección no es válida, solicita corregir datos.</a:t>
            </a:r>
          </a:p>
          <a:p>
            <a:r>
              <a:rPr lang="es-ES" b="1" dirty="0" err="1"/>
              <a:t>Postcondiciones</a:t>
            </a:r>
            <a:r>
              <a:rPr lang="es-ES" dirty="0"/>
              <a:t>:</a:t>
            </a:r>
          </a:p>
          <a:p>
            <a:pPr lvl="1"/>
            <a:r>
              <a:rPr lang="es-ES" dirty="0"/>
              <a:t>El sistema guarda el envío en la base de datos.</a:t>
            </a:r>
          </a:p>
          <a:p>
            <a:pPr lvl="1"/>
            <a:r>
              <a:rPr lang="es-ES" dirty="0"/>
              <a:t>Se genera un número de guía único.</a:t>
            </a:r>
          </a:p>
        </p:txBody>
      </p:sp>
    </p:spTree>
    <p:extLst>
      <p:ext uri="{BB962C8B-B14F-4D97-AF65-F5344CB8AC3E}">
        <p14:creationId xmlns:p14="http://schemas.microsoft.com/office/powerpoint/2010/main" val="3048856661"/>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a2" id="{FEEF32BA-56EF-40DE-A3EC-3503ACB215E6}" vid="{2C936CCA-2EC0-41C6-90A8-1DDFF7D7DA7D}"/>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2142</TotalTime>
  <Words>2708</Words>
  <Application>Microsoft Office PowerPoint</Application>
  <PresentationFormat>Panorámica</PresentationFormat>
  <Paragraphs>259</Paragraphs>
  <Slides>25</Slides>
  <Notes>0</Notes>
  <HiddenSlides>0</HiddenSlides>
  <MMClips>0</MMClips>
  <ScaleCrop>false</ScaleCrop>
  <HeadingPairs>
    <vt:vector size="6" baseType="variant">
      <vt:variant>
        <vt:lpstr>Fuentes usadas</vt:lpstr>
      </vt:variant>
      <vt:variant>
        <vt:i4>6</vt:i4>
      </vt:variant>
      <vt:variant>
        <vt:lpstr>Tema</vt:lpstr>
      </vt:variant>
      <vt:variant>
        <vt:i4>3</vt:i4>
      </vt:variant>
      <vt:variant>
        <vt:lpstr>Títulos de diapositiva</vt:lpstr>
      </vt:variant>
      <vt:variant>
        <vt:i4>25</vt:i4>
      </vt:variant>
    </vt:vector>
  </HeadingPairs>
  <TitlesOfParts>
    <vt:vector size="34" baseType="lpstr">
      <vt:lpstr>Arial</vt:lpstr>
      <vt:lpstr>Calibri</vt:lpstr>
      <vt:lpstr>DejaVu Sans</vt:lpstr>
      <vt:lpstr>Poppins</vt:lpstr>
      <vt:lpstr>Symbol</vt:lpstr>
      <vt:lpstr>Wingdings</vt:lpstr>
      <vt:lpstr>Office Theme</vt:lpstr>
      <vt:lpstr>Tema2</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dc:title>
  <dc:subject/>
  <dc:creator>Armando Muñoz Del Castillo</dc:creator>
  <dc:description/>
  <cp:lastModifiedBy>Ing Docente</cp:lastModifiedBy>
  <cp:revision>127</cp:revision>
  <dcterms:created xsi:type="dcterms:W3CDTF">2020-08-02T16:18:49Z</dcterms:created>
  <dcterms:modified xsi:type="dcterms:W3CDTF">2025-09-22T13:37:57Z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Panorámica</vt:lpwstr>
  </property>
  <property fmtid="{D5CDD505-2E9C-101B-9397-08002B2CF9AE}" pid="8" name="ScaleCrop">
    <vt:bool>false</vt:bool>
  </property>
  <property fmtid="{D5CDD505-2E9C-101B-9397-08002B2CF9AE}" pid="9" name="ShareDoc">
    <vt:bool>false</vt:bool>
  </property>
  <property fmtid="{D5CDD505-2E9C-101B-9397-08002B2CF9AE}" pid="10" name="Slides">
    <vt:i4>9</vt:i4>
  </property>
</Properties>
</file>