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49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C7AF63-4674-46D7-BB35-ED286690B7B5}"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8E456-3E00-4301-A3EB-6B6E136ED655}" type="slidenum">
              <a:rPr lang="en-US" smtClean="0"/>
              <a:t>‹#›</a:t>
            </a:fld>
            <a:endParaRPr lang="en-US"/>
          </a:p>
        </p:txBody>
      </p:sp>
    </p:spTree>
    <p:extLst>
      <p:ext uri="{BB962C8B-B14F-4D97-AF65-F5344CB8AC3E}">
        <p14:creationId xmlns:p14="http://schemas.microsoft.com/office/powerpoint/2010/main" val="1429053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7AF63-4674-46D7-BB35-ED286690B7B5}"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8E456-3E00-4301-A3EB-6B6E136ED655}" type="slidenum">
              <a:rPr lang="en-US" smtClean="0"/>
              <a:t>‹#›</a:t>
            </a:fld>
            <a:endParaRPr lang="en-US"/>
          </a:p>
        </p:txBody>
      </p:sp>
    </p:spTree>
    <p:extLst>
      <p:ext uri="{BB962C8B-B14F-4D97-AF65-F5344CB8AC3E}">
        <p14:creationId xmlns:p14="http://schemas.microsoft.com/office/powerpoint/2010/main" val="656708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7AF63-4674-46D7-BB35-ED286690B7B5}"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8E456-3E00-4301-A3EB-6B6E136ED655}" type="slidenum">
              <a:rPr lang="en-US" smtClean="0"/>
              <a:t>‹#›</a:t>
            </a:fld>
            <a:endParaRPr lang="en-US"/>
          </a:p>
        </p:txBody>
      </p:sp>
    </p:spTree>
    <p:extLst>
      <p:ext uri="{BB962C8B-B14F-4D97-AF65-F5344CB8AC3E}">
        <p14:creationId xmlns:p14="http://schemas.microsoft.com/office/powerpoint/2010/main" val="3585205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7AF63-4674-46D7-BB35-ED286690B7B5}"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8E456-3E00-4301-A3EB-6B6E136ED655}" type="slidenum">
              <a:rPr lang="en-US" smtClean="0"/>
              <a:t>‹#›</a:t>
            </a:fld>
            <a:endParaRPr lang="en-US"/>
          </a:p>
        </p:txBody>
      </p:sp>
    </p:spTree>
    <p:extLst>
      <p:ext uri="{BB962C8B-B14F-4D97-AF65-F5344CB8AC3E}">
        <p14:creationId xmlns:p14="http://schemas.microsoft.com/office/powerpoint/2010/main" val="3986568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C7AF63-4674-46D7-BB35-ED286690B7B5}"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8E456-3E00-4301-A3EB-6B6E136ED655}" type="slidenum">
              <a:rPr lang="en-US" smtClean="0"/>
              <a:t>‹#›</a:t>
            </a:fld>
            <a:endParaRPr lang="en-US"/>
          </a:p>
        </p:txBody>
      </p:sp>
    </p:spTree>
    <p:extLst>
      <p:ext uri="{BB962C8B-B14F-4D97-AF65-F5344CB8AC3E}">
        <p14:creationId xmlns:p14="http://schemas.microsoft.com/office/powerpoint/2010/main" val="391844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C7AF63-4674-46D7-BB35-ED286690B7B5}"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8E456-3E00-4301-A3EB-6B6E136ED655}" type="slidenum">
              <a:rPr lang="en-US" smtClean="0"/>
              <a:t>‹#›</a:t>
            </a:fld>
            <a:endParaRPr lang="en-US"/>
          </a:p>
        </p:txBody>
      </p:sp>
    </p:spTree>
    <p:extLst>
      <p:ext uri="{BB962C8B-B14F-4D97-AF65-F5344CB8AC3E}">
        <p14:creationId xmlns:p14="http://schemas.microsoft.com/office/powerpoint/2010/main" val="972484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C7AF63-4674-46D7-BB35-ED286690B7B5}" type="datetimeFigureOut">
              <a:rPr lang="en-US" smtClean="0"/>
              <a:t>9/2/2021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C8E456-3E00-4301-A3EB-6B6E136ED655}" type="slidenum">
              <a:rPr lang="en-US" smtClean="0"/>
              <a:t>‹#›</a:t>
            </a:fld>
            <a:endParaRPr lang="en-US"/>
          </a:p>
        </p:txBody>
      </p:sp>
    </p:spTree>
    <p:extLst>
      <p:ext uri="{BB962C8B-B14F-4D97-AF65-F5344CB8AC3E}">
        <p14:creationId xmlns:p14="http://schemas.microsoft.com/office/powerpoint/2010/main" val="2780406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C7AF63-4674-46D7-BB35-ED286690B7B5}" type="datetimeFigureOut">
              <a:rPr lang="en-US" smtClean="0"/>
              <a:t>9/2/2021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C8E456-3E00-4301-A3EB-6B6E136ED655}" type="slidenum">
              <a:rPr lang="en-US" smtClean="0"/>
              <a:t>‹#›</a:t>
            </a:fld>
            <a:endParaRPr lang="en-US"/>
          </a:p>
        </p:txBody>
      </p:sp>
    </p:spTree>
    <p:extLst>
      <p:ext uri="{BB962C8B-B14F-4D97-AF65-F5344CB8AC3E}">
        <p14:creationId xmlns:p14="http://schemas.microsoft.com/office/powerpoint/2010/main" val="1111268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C7AF63-4674-46D7-BB35-ED286690B7B5}" type="datetimeFigureOut">
              <a:rPr lang="en-US" smtClean="0"/>
              <a:t>9/2/2021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C8E456-3E00-4301-A3EB-6B6E136ED655}" type="slidenum">
              <a:rPr lang="en-US" smtClean="0"/>
              <a:t>‹#›</a:t>
            </a:fld>
            <a:endParaRPr lang="en-US"/>
          </a:p>
        </p:txBody>
      </p:sp>
    </p:spTree>
    <p:extLst>
      <p:ext uri="{BB962C8B-B14F-4D97-AF65-F5344CB8AC3E}">
        <p14:creationId xmlns:p14="http://schemas.microsoft.com/office/powerpoint/2010/main" val="2622337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C7AF63-4674-46D7-BB35-ED286690B7B5}"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8E456-3E00-4301-A3EB-6B6E136ED655}" type="slidenum">
              <a:rPr lang="en-US" smtClean="0"/>
              <a:t>‹#›</a:t>
            </a:fld>
            <a:endParaRPr lang="en-US"/>
          </a:p>
        </p:txBody>
      </p:sp>
    </p:spTree>
    <p:extLst>
      <p:ext uri="{BB962C8B-B14F-4D97-AF65-F5344CB8AC3E}">
        <p14:creationId xmlns:p14="http://schemas.microsoft.com/office/powerpoint/2010/main" val="1390604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C7AF63-4674-46D7-BB35-ED286690B7B5}"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8E456-3E00-4301-A3EB-6B6E136ED655}" type="slidenum">
              <a:rPr lang="en-US" smtClean="0"/>
              <a:t>‹#›</a:t>
            </a:fld>
            <a:endParaRPr lang="en-US"/>
          </a:p>
        </p:txBody>
      </p:sp>
    </p:spTree>
    <p:extLst>
      <p:ext uri="{BB962C8B-B14F-4D97-AF65-F5344CB8AC3E}">
        <p14:creationId xmlns:p14="http://schemas.microsoft.com/office/powerpoint/2010/main" val="163839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C7AF63-4674-46D7-BB35-ED286690B7B5}" type="datetimeFigureOut">
              <a:rPr lang="en-US" smtClean="0"/>
              <a:t>9/2/2021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C8E456-3E00-4301-A3EB-6B6E136ED655}" type="slidenum">
              <a:rPr lang="en-US" smtClean="0"/>
              <a:t>‹#›</a:t>
            </a:fld>
            <a:endParaRPr lang="en-US"/>
          </a:p>
        </p:txBody>
      </p:sp>
    </p:spTree>
    <p:extLst>
      <p:ext uri="{BB962C8B-B14F-4D97-AF65-F5344CB8AC3E}">
        <p14:creationId xmlns:p14="http://schemas.microsoft.com/office/powerpoint/2010/main" val="2914932010"/>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E473372-929E-4466-84DF-586ED7C69BEE}"/>
              </a:ext>
            </a:extLst>
          </p:cNvPr>
          <p:cNvSpPr/>
          <p:nvPr/>
        </p:nvSpPr>
        <p:spPr>
          <a:xfrm>
            <a:off x="1087394" y="158578"/>
            <a:ext cx="7792995" cy="65408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pPr algn="ctr"/>
            <a:r>
              <a:rPr lang="en-US" sz="3600" dirty="0">
                <a:ln w="0"/>
                <a:solidFill>
                  <a:schemeClr val="tx1"/>
                </a:solidFill>
                <a:effectLst>
                  <a:outerShdw blurRad="38100" dist="19050" dir="2700000" algn="tl" rotWithShape="0">
                    <a:schemeClr val="dk1">
                      <a:alpha val="40000"/>
                    </a:schemeClr>
                  </a:outerShdw>
                </a:effectLst>
              </a:rPr>
              <a:t>হবিগঞ্জ পলিটেকনিক ইনস্টিটিউট </a:t>
            </a:r>
          </a:p>
          <a:p>
            <a:pPr algn="ctr"/>
            <a:r>
              <a:rPr lang="en-US" sz="2000" dirty="0">
                <a:ln w="0"/>
                <a:solidFill>
                  <a:schemeClr val="tx1"/>
                </a:solidFill>
                <a:effectLst>
                  <a:outerShdw blurRad="38100" dist="19050" dir="2700000" algn="tl" rotWithShape="0">
                    <a:schemeClr val="dk1">
                      <a:alpha val="40000"/>
                    </a:schemeClr>
                  </a:outerShdw>
                </a:effectLst>
              </a:rPr>
              <a:t>গোপায়া,হবিগঞ্জ</a:t>
            </a:r>
          </a:p>
          <a:p>
            <a:endParaRPr lang="en-US" sz="2000" dirty="0">
              <a:ln w="0"/>
              <a:solidFill>
                <a:schemeClr val="tx1"/>
              </a:solidFill>
              <a:effectLst>
                <a:outerShdw blurRad="38100" dist="19050" dir="2700000" algn="tl" rotWithShape="0">
                  <a:schemeClr val="dk1">
                    <a:alpha val="40000"/>
                  </a:schemeClr>
                </a:outerShdw>
              </a:effectLst>
            </a:endParaRPr>
          </a:p>
          <a:p>
            <a:r>
              <a:rPr lang="en-US" sz="2000">
                <a:ln w="0"/>
                <a:solidFill>
                  <a:schemeClr val="tx1"/>
                </a:solidFill>
                <a:effectLst>
                  <a:outerShdw blurRad="38100" dist="19050" dir="2700000" algn="tl" rotWithShape="0">
                    <a:schemeClr val="dk1">
                      <a:alpha val="40000"/>
                    </a:schemeClr>
                  </a:outerShdw>
                </a:effectLst>
              </a:rPr>
              <a:t>বিষয়                  </a:t>
            </a:r>
            <a:r>
              <a:rPr lang="en-US" sz="2000" smtClean="0">
                <a:ln w="0"/>
                <a:solidFill>
                  <a:schemeClr val="tx1"/>
                </a:solidFill>
                <a:effectLst>
                  <a:outerShdw blurRad="38100" dist="19050" dir="2700000" algn="tl" rotWithShape="0">
                    <a:schemeClr val="dk1">
                      <a:alpha val="40000"/>
                    </a:schemeClr>
                  </a:outerShdw>
                </a:effectLst>
              </a:rPr>
              <a:t>                 : </a:t>
            </a:r>
            <a:r>
              <a:rPr lang="en-US" sz="2000" dirty="0">
                <a:ln w="0"/>
                <a:solidFill>
                  <a:schemeClr val="tx1"/>
                </a:solidFill>
                <a:effectLst>
                  <a:outerShdw blurRad="38100" dist="19050" dir="2700000" algn="tl" rotWithShape="0">
                    <a:schemeClr val="dk1">
                      <a:alpha val="40000"/>
                    </a:schemeClr>
                  </a:outerShdw>
                </a:effectLst>
              </a:rPr>
              <a:t>সাইবার সিকিউরিটি এন্ড ইথিকস</a:t>
            </a:r>
          </a:p>
          <a:p>
            <a:r>
              <a:rPr lang="en-US" sz="2000" dirty="0">
                <a:ln w="0"/>
                <a:solidFill>
                  <a:schemeClr val="tx1"/>
                </a:solidFill>
                <a:effectLst>
                  <a:outerShdw blurRad="38100" dist="19050" dir="2700000" algn="tl" rotWithShape="0">
                    <a:schemeClr val="dk1">
                      <a:alpha val="40000"/>
                    </a:schemeClr>
                  </a:outerShdw>
                </a:effectLst>
              </a:rPr>
              <a:t>টেকনোলজি           </a:t>
            </a:r>
            <a:r>
              <a:rPr lang="en-US" sz="2000" dirty="0" smtClean="0">
                <a:ln w="0"/>
                <a:solidFill>
                  <a:schemeClr val="tx1"/>
                </a:solidFill>
                <a:effectLst>
                  <a:outerShdw blurRad="38100" dist="19050" dir="2700000" algn="tl" rotWithShape="0">
                    <a:schemeClr val="dk1">
                      <a:alpha val="40000"/>
                    </a:schemeClr>
                  </a:outerShdw>
                </a:effectLst>
              </a:rPr>
              <a:t>          : </a:t>
            </a:r>
            <a:r>
              <a:rPr lang="en-US" sz="2000" dirty="0">
                <a:ln w="0"/>
                <a:solidFill>
                  <a:schemeClr val="tx1"/>
                </a:solidFill>
                <a:effectLst>
                  <a:outerShdw blurRad="38100" dist="19050" dir="2700000" algn="tl" rotWithShape="0">
                    <a:schemeClr val="dk1">
                      <a:alpha val="40000"/>
                    </a:schemeClr>
                  </a:outerShdw>
                </a:effectLst>
              </a:rPr>
              <a:t>কম্পিউটার</a:t>
            </a:r>
          </a:p>
          <a:p>
            <a:r>
              <a:rPr lang="en-US" sz="2000" dirty="0">
                <a:ln w="0"/>
                <a:solidFill>
                  <a:schemeClr val="tx1"/>
                </a:solidFill>
                <a:effectLst>
                  <a:outerShdw blurRad="38100" dist="19050" dir="2700000" algn="tl" rotWithShape="0">
                    <a:schemeClr val="dk1">
                      <a:alpha val="40000"/>
                    </a:schemeClr>
                  </a:outerShdw>
                </a:effectLst>
              </a:rPr>
              <a:t>পর্ব                     </a:t>
            </a:r>
            <a:r>
              <a:rPr lang="en-US" sz="2000" dirty="0" smtClean="0">
                <a:ln w="0"/>
                <a:solidFill>
                  <a:schemeClr val="tx1"/>
                </a:solidFill>
                <a:effectLst>
                  <a:outerShdw blurRad="38100" dist="19050" dir="2700000" algn="tl" rotWithShape="0">
                    <a:schemeClr val="dk1">
                      <a:alpha val="40000"/>
                    </a:schemeClr>
                  </a:outerShdw>
                </a:effectLst>
              </a:rPr>
              <a:t>                 : ৭ম</a:t>
            </a:r>
            <a:endParaRPr lang="en-US" sz="2000" dirty="0">
              <a:ln w="0"/>
              <a:solidFill>
                <a:schemeClr val="tx1"/>
              </a:solidFill>
              <a:effectLst>
                <a:outerShdw blurRad="38100" dist="19050" dir="2700000" algn="tl" rotWithShape="0">
                  <a:schemeClr val="dk1">
                    <a:alpha val="40000"/>
                  </a:schemeClr>
                </a:outerShdw>
              </a:effectLst>
            </a:endParaRPr>
          </a:p>
          <a:p>
            <a:r>
              <a:rPr lang="en-US" sz="2000" dirty="0">
                <a:ln w="0"/>
                <a:solidFill>
                  <a:schemeClr val="tx1"/>
                </a:solidFill>
                <a:effectLst>
                  <a:outerShdw blurRad="38100" dist="19050" dir="2700000" algn="tl" rotWithShape="0">
                    <a:schemeClr val="dk1">
                      <a:alpha val="40000"/>
                    </a:schemeClr>
                  </a:outerShdw>
                </a:effectLst>
              </a:rPr>
              <a:t>শিফট                  </a:t>
            </a:r>
            <a:r>
              <a:rPr lang="en-US" sz="2000" dirty="0" smtClean="0">
                <a:ln w="0"/>
                <a:solidFill>
                  <a:schemeClr val="tx1"/>
                </a:solidFill>
                <a:effectLst>
                  <a:outerShdw blurRad="38100" dist="19050" dir="2700000" algn="tl" rotWithShape="0">
                    <a:schemeClr val="dk1">
                      <a:alpha val="40000"/>
                    </a:schemeClr>
                  </a:outerShdw>
                </a:effectLst>
              </a:rPr>
              <a:t>               : </a:t>
            </a:r>
            <a:r>
              <a:rPr lang="en-US" sz="2000" dirty="0">
                <a:ln w="0"/>
                <a:solidFill>
                  <a:schemeClr val="tx1"/>
                </a:solidFill>
                <a:effectLst>
                  <a:outerShdw blurRad="38100" dist="19050" dir="2700000" algn="tl" rotWithShape="0">
                    <a:schemeClr val="dk1">
                      <a:alpha val="40000"/>
                    </a:schemeClr>
                  </a:outerShdw>
                </a:effectLst>
              </a:rPr>
              <a:t>১ম</a:t>
            </a:r>
          </a:p>
          <a:p>
            <a:r>
              <a:rPr lang="en-US" sz="2000" dirty="0">
                <a:ln w="0"/>
                <a:solidFill>
                  <a:schemeClr val="tx1"/>
                </a:solidFill>
                <a:effectLst>
                  <a:outerShdw blurRad="38100" dist="19050" dir="2700000" algn="tl" rotWithShape="0">
                    <a:schemeClr val="dk1">
                      <a:alpha val="40000"/>
                    </a:schemeClr>
                  </a:outerShdw>
                </a:effectLst>
              </a:rPr>
              <a:t>জব নং                 </a:t>
            </a:r>
            <a:r>
              <a:rPr lang="en-US" sz="2000" dirty="0" smtClean="0">
                <a:ln w="0"/>
                <a:solidFill>
                  <a:schemeClr val="tx1"/>
                </a:solidFill>
                <a:effectLst>
                  <a:outerShdw blurRad="38100" dist="19050" dir="2700000" algn="tl" rotWithShape="0">
                    <a:schemeClr val="dk1">
                      <a:alpha val="40000"/>
                    </a:schemeClr>
                  </a:outerShdw>
                </a:effectLst>
              </a:rPr>
              <a:t>              : </a:t>
            </a:r>
            <a:r>
              <a:rPr lang="en-US" sz="2000" dirty="0">
                <a:ln w="0"/>
                <a:solidFill>
                  <a:schemeClr val="tx1"/>
                </a:solidFill>
                <a:effectLst>
                  <a:outerShdw blurRad="38100" dist="19050" dir="2700000" algn="tl" rotWithShape="0">
                    <a:schemeClr val="dk1">
                      <a:alpha val="40000"/>
                    </a:schemeClr>
                  </a:outerShdw>
                </a:effectLst>
              </a:rPr>
              <a:t>০১</a:t>
            </a:r>
          </a:p>
          <a:p>
            <a:r>
              <a:rPr lang="en-US" sz="2000" dirty="0">
                <a:ln w="0"/>
                <a:solidFill>
                  <a:schemeClr val="tx1"/>
                </a:solidFill>
                <a:effectLst>
                  <a:outerShdw blurRad="38100" dist="19050" dir="2700000" algn="tl" rotWithShape="0">
                    <a:schemeClr val="dk1">
                      <a:alpha val="40000"/>
                    </a:schemeClr>
                  </a:outerShdw>
                </a:effectLst>
              </a:rPr>
              <a:t>জবের নাম              </a:t>
            </a:r>
            <a:r>
              <a:rPr lang="en-US" sz="2000" dirty="0" smtClean="0">
                <a:ln w="0"/>
                <a:solidFill>
                  <a:schemeClr val="tx1"/>
                </a:solidFill>
                <a:effectLst>
                  <a:outerShdw blurRad="38100" dist="19050" dir="2700000" algn="tl" rotWithShape="0">
                    <a:schemeClr val="dk1">
                      <a:alpha val="40000"/>
                    </a:schemeClr>
                  </a:outerShdw>
                </a:effectLst>
              </a:rPr>
              <a:t>          : </a:t>
            </a:r>
            <a:r>
              <a:rPr lang="en-US" sz="2000" dirty="0">
                <a:ln w="0"/>
                <a:solidFill>
                  <a:schemeClr val="tx1"/>
                </a:solidFill>
                <a:effectLst>
                  <a:outerShdw blurRad="38100" dist="19050" dir="2700000" algn="tl" rotWithShape="0">
                    <a:schemeClr val="dk1">
                      <a:alpha val="40000"/>
                    </a:schemeClr>
                  </a:outerShdw>
                </a:effectLst>
              </a:rPr>
              <a:t>সাইবার নিরাপত্তা</a:t>
            </a:r>
          </a:p>
          <a:p>
            <a:r>
              <a:rPr lang="en-US" sz="2000" dirty="0">
                <a:ln w="0"/>
                <a:solidFill>
                  <a:schemeClr val="tx1"/>
                </a:solidFill>
                <a:effectLst>
                  <a:outerShdw blurRad="38100" dist="19050" dir="2700000" algn="tl" rotWithShape="0">
                    <a:schemeClr val="dk1">
                      <a:alpha val="40000"/>
                    </a:schemeClr>
                  </a:outerShdw>
                </a:effectLst>
              </a:rPr>
              <a:t>জব সম্পাদনের তারিখ   : ৩০/০৮/২০২১</a:t>
            </a:r>
          </a:p>
          <a:p>
            <a:r>
              <a:rPr lang="en-US" sz="2000" dirty="0">
                <a:ln w="0"/>
                <a:solidFill>
                  <a:schemeClr val="tx1"/>
                </a:solidFill>
                <a:effectLst>
                  <a:outerShdw blurRad="38100" dist="19050" dir="2700000" algn="tl" rotWithShape="0">
                    <a:schemeClr val="dk1">
                      <a:alpha val="40000"/>
                    </a:schemeClr>
                  </a:outerShdw>
                </a:effectLst>
              </a:rPr>
              <a:t>ছাত্রীর নাম              </a:t>
            </a:r>
            <a:r>
              <a:rPr lang="en-US" sz="2000" dirty="0" smtClean="0">
                <a:ln w="0"/>
                <a:solidFill>
                  <a:schemeClr val="tx1"/>
                </a:solidFill>
                <a:effectLst>
                  <a:outerShdw blurRad="38100" dist="19050" dir="2700000" algn="tl" rotWithShape="0">
                    <a:schemeClr val="dk1">
                      <a:alpha val="40000"/>
                    </a:schemeClr>
                  </a:outerShdw>
                </a:effectLst>
              </a:rPr>
              <a:t>          : </a:t>
            </a:r>
            <a:r>
              <a:rPr lang="en-US" sz="2000" dirty="0">
                <a:ln w="0"/>
                <a:solidFill>
                  <a:schemeClr val="tx1"/>
                </a:solidFill>
                <a:effectLst>
                  <a:outerShdw blurRad="38100" dist="19050" dir="2700000" algn="tl" rotWithShape="0">
                    <a:schemeClr val="dk1">
                      <a:alpha val="40000"/>
                    </a:schemeClr>
                  </a:outerShdw>
                </a:effectLst>
              </a:rPr>
              <a:t>ঝুমা আক্তার ফাহিমা</a:t>
            </a:r>
          </a:p>
          <a:p>
            <a:r>
              <a:rPr lang="en-US" sz="2000" dirty="0">
                <a:ln w="0"/>
                <a:solidFill>
                  <a:schemeClr val="tx1"/>
                </a:solidFill>
                <a:effectLst>
                  <a:outerShdw blurRad="38100" dist="19050" dir="2700000" algn="tl" rotWithShape="0">
                    <a:schemeClr val="dk1">
                      <a:alpha val="40000"/>
                    </a:schemeClr>
                  </a:outerShdw>
                </a:effectLst>
              </a:rPr>
              <a:t>ক্রমিক নং               </a:t>
            </a:r>
            <a:r>
              <a:rPr lang="en-US" sz="2000" dirty="0" smtClean="0">
                <a:ln w="0"/>
                <a:solidFill>
                  <a:schemeClr val="tx1"/>
                </a:solidFill>
                <a:effectLst>
                  <a:outerShdw blurRad="38100" dist="19050" dir="2700000" algn="tl" rotWithShape="0">
                    <a:schemeClr val="dk1">
                      <a:alpha val="40000"/>
                    </a:schemeClr>
                  </a:outerShdw>
                </a:effectLst>
              </a:rPr>
              <a:t>          : </a:t>
            </a:r>
            <a:r>
              <a:rPr lang="en-US" sz="2000" dirty="0">
                <a:ln w="0"/>
                <a:solidFill>
                  <a:schemeClr val="tx1"/>
                </a:solidFill>
                <a:effectLst>
                  <a:outerShdw blurRad="38100" dist="19050" dir="2700000" algn="tl" rotWithShape="0">
                    <a:schemeClr val="dk1">
                      <a:alpha val="40000"/>
                    </a:schemeClr>
                  </a:outerShdw>
                </a:effectLst>
              </a:rPr>
              <a:t>৯৩৬৩৫৬</a:t>
            </a:r>
          </a:p>
          <a:p>
            <a:r>
              <a:rPr lang="en-US" sz="2000" dirty="0">
                <a:ln w="0"/>
                <a:solidFill>
                  <a:schemeClr val="tx1"/>
                </a:solidFill>
                <a:effectLst>
                  <a:outerShdw blurRad="38100" dist="19050" dir="2700000" algn="tl" rotWithShape="0">
                    <a:schemeClr val="dk1">
                      <a:alpha val="40000"/>
                    </a:schemeClr>
                  </a:outerShdw>
                </a:effectLst>
              </a:rPr>
              <a:t>সেশন                   </a:t>
            </a:r>
            <a:r>
              <a:rPr lang="en-US" sz="2000" dirty="0" smtClean="0">
                <a:ln w="0"/>
                <a:solidFill>
                  <a:schemeClr val="tx1"/>
                </a:solidFill>
                <a:effectLst>
                  <a:outerShdw blurRad="38100" dist="19050" dir="2700000" algn="tl" rotWithShape="0">
                    <a:schemeClr val="dk1">
                      <a:alpha val="40000"/>
                    </a:schemeClr>
                  </a:outerShdw>
                </a:effectLst>
              </a:rPr>
              <a:t>              : </a:t>
            </a:r>
            <a:r>
              <a:rPr lang="en-US" sz="2000" dirty="0">
                <a:ln w="0"/>
                <a:solidFill>
                  <a:schemeClr val="tx1"/>
                </a:solidFill>
                <a:effectLst>
                  <a:outerShdw blurRad="38100" dist="19050" dir="2700000" algn="tl" rotWithShape="0">
                    <a:schemeClr val="dk1">
                      <a:alpha val="40000"/>
                    </a:schemeClr>
                  </a:outerShdw>
                </a:effectLst>
              </a:rPr>
              <a:t>১৭-১৮</a:t>
            </a:r>
          </a:p>
          <a:p>
            <a:endParaRPr lang="en-US" sz="2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55794203"/>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7E07448-40C8-4E2B-A8D9-41AF5A107965}"/>
              </a:ext>
            </a:extLst>
          </p:cNvPr>
          <p:cNvSpPr/>
          <p:nvPr/>
        </p:nvSpPr>
        <p:spPr>
          <a:xfrm>
            <a:off x="263611" y="304800"/>
            <a:ext cx="11664778" cy="1178011"/>
          </a:xfrm>
          <a:prstGeom prst="rect">
            <a:avLst/>
          </a:prstGeom>
          <a:ln>
            <a:solidFill>
              <a:schemeClr val="bg2">
                <a:lumMod val="10000"/>
              </a:schemeClr>
            </a:solidFill>
          </a:ln>
        </p:spPr>
        <p:style>
          <a:lnRef idx="2">
            <a:schemeClr val="dk1"/>
          </a:lnRef>
          <a:fillRef idx="1">
            <a:schemeClr val="lt1"/>
          </a:fillRef>
          <a:effectRef idx="0">
            <a:schemeClr val="dk1"/>
          </a:effectRef>
          <a:fontRef idx="minor">
            <a:schemeClr val="dk1"/>
          </a:fontRef>
        </p:style>
        <p:txBody>
          <a:bodyPr rtlCol="0" anchor="t"/>
          <a:lstStyle/>
          <a:p>
            <a:pPr marL="342900" indent="-342900">
              <a:buAutoNum type="arabicParenBoth"/>
            </a:pPr>
            <a:r>
              <a:rPr lang="en-US" b="1" dirty="0">
                <a:solidFill>
                  <a:schemeClr val="tx1"/>
                </a:solidFill>
              </a:rPr>
              <a:t>প্রশ্নঃ syber security কাকে বলে?</a:t>
            </a:r>
          </a:p>
          <a:p>
            <a:r>
              <a:rPr lang="en-US" dirty="0">
                <a:solidFill>
                  <a:schemeClr val="tx1"/>
                </a:solidFill>
              </a:rPr>
              <a:t>সমাধানঃ </a:t>
            </a:r>
          </a:p>
          <a:p>
            <a:r>
              <a:rPr lang="en-US" dirty="0"/>
              <a:t>সাইবার নিরাপত্তা হলো সব ধরনের তথ্য প্রযুক্তি নির্ভর ডিভাইসের নিরাপদ ব্যবহার , তথ্যকে চুরির হাত থেকে রক্ষা, বিভিন্ন ধরনের ম্যালওয়্যার থেকে নিরাপদ থাকা ইত্যাদি।</a:t>
            </a:r>
          </a:p>
          <a:p>
            <a:endParaRPr lang="en-US" dirty="0"/>
          </a:p>
        </p:txBody>
      </p:sp>
      <p:sp>
        <p:nvSpPr>
          <p:cNvPr id="3" name="Rectangle 2">
            <a:extLst>
              <a:ext uri="{FF2B5EF4-FFF2-40B4-BE49-F238E27FC236}">
                <a16:creationId xmlns:a16="http://schemas.microsoft.com/office/drawing/2014/main" xmlns="" id="{6FB83FF0-002F-4A77-BF92-3F1846BF2D9A}"/>
              </a:ext>
            </a:extLst>
          </p:cNvPr>
          <p:cNvSpPr/>
          <p:nvPr/>
        </p:nvSpPr>
        <p:spPr>
          <a:xfrm>
            <a:off x="263611" y="1482811"/>
            <a:ext cx="11664778" cy="507038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b="1" dirty="0">
                <a:solidFill>
                  <a:schemeClr val="tx1"/>
                </a:solidFill>
              </a:rPr>
              <a:t>(২) প্রশ্নঃ syber security এর প্রকারভেদ?</a:t>
            </a:r>
          </a:p>
          <a:p>
            <a:r>
              <a:rPr lang="en-US" dirty="0">
                <a:solidFill>
                  <a:schemeClr val="tx1"/>
                </a:solidFill>
              </a:rPr>
              <a:t>সমাধানঃ </a:t>
            </a:r>
          </a:p>
          <a:p>
            <a:r>
              <a:rPr lang="en-US" dirty="0"/>
              <a:t>সাইবার নিরাপত্তা বলতে কোনো সংস্থার সাইবার আক্রমণ , তথ্য চুরি , লঙ্ঘন , অননমোদিত অ্যাক্সেস ইত্যাদি থেকে সংস্থার ডিভাইস , প্রক্রিয়া , অবকাঠামোর সুরক্ষার কথা বুঝায় ।</a:t>
            </a:r>
          </a:p>
          <a:p>
            <a:r>
              <a:rPr lang="en-US" dirty="0"/>
              <a:t>প্রযুক্তি আবির্ভাব এবং সাংগঠনিক সিস্টেম ও নেটওয়ার্কের ক্রমবর্ধমান আন্তঃসংযুগের ফলে কার্যকর সাইবার নিরাপত্তা ব্যবস্থাপনা সব ধরনের প্রতিষ্টানের জন্য অতিব জরুরি । রিপোর্ট অনুসারে, ২০২০ সাল নাগাদ সাইবার নিরাপত্তাই বিনিয়োগ বাজার ১৭০ বিলিয়ন ডলারে উন্নতি হতে পারে বলে আশা করা হচ্ছে। নিম্নে বিভিন্ন প্রকার সাইবার নিরাপত্তা সম্পর্কে আলোচনা করা হলো-</a:t>
            </a:r>
          </a:p>
          <a:p>
            <a:r>
              <a:rPr lang="en-US" dirty="0"/>
              <a:t>	</a:t>
            </a:r>
            <a:r>
              <a:rPr lang="en-US" b="1" dirty="0"/>
              <a:t>১। অ্যাপ্লিকেশন নিরাপত্তাঃ </a:t>
            </a:r>
            <a:r>
              <a:rPr lang="en-US" dirty="0"/>
              <a:t>আপ্লিকেশন ডিজাইন, ডেভেলপমেন্ট, স্থাপনা, রক্ষণাবেক্ষণ, আপগ্রেড ইত্যাদি অ্যাপ্লিকেশনের ডেভেলপমেন্ট পর্যায়ে উদ্ভূত হুমকি এবং 	দুর্বলতাগুলো মোকাবেলা করার জন্য অ্যাপ্লিকেশন নিরাপত্তা কৌশল গঠন করা হয়। কয়েকটি অ্যাপ্লিকেশন নিরাপত্তা কৌশল হলো ব্যবহ্রত ইনপুট প্যারামিটারের বৈদ্যতা, 	সেশন  ব্যবস্থাপনা, ব্যবহারকারী অনুমোদন ইত্যাদি।</a:t>
            </a:r>
          </a:p>
          <a:p>
            <a:r>
              <a:rPr lang="en-US" dirty="0"/>
              <a:t>	</a:t>
            </a:r>
            <a:r>
              <a:rPr lang="en-US" b="1" dirty="0"/>
              <a:t>২।তথ্য নিরাপত্তাঃ </a:t>
            </a:r>
            <a:r>
              <a:rPr lang="en-US" dirty="0"/>
              <a:t>ব্যবহারকারী গোপনীয়তা বজায় রাখার জন্য এবং পরিচয় বা আইডেন্টিটি চুরি প্রতিরোধ করার জন্য অননুমোদিত অ্যাক্সেস , লঙ্ঘন , চুরি ইত্যাদি 	থেকে তথ্য এবং ডাটা সুরক্ষার বিষয়টি তথ্য নিরাপত্তায় আলোচনা করা হয় ।</a:t>
            </a:r>
          </a:p>
          <a:p>
            <a:r>
              <a:rPr lang="en-US" dirty="0"/>
              <a:t>	</a:t>
            </a:r>
            <a:r>
              <a:rPr lang="en-US" b="1" dirty="0"/>
              <a:t>৩। নেটওয়ার্ক নিরাপত্তাঃ </a:t>
            </a:r>
            <a:r>
              <a:rPr lang="en-US" dirty="0"/>
              <a:t>এটি একটি সংস্থার অভ্যন্তরীণ নেটওয়ার্কের বহিরাগত অ্যাক্সেস পর্যবেক্ষণ এবং প্রতিরোধ ব্যবস্থা । নেটওয়ার্ক নিরাপত্তা নিশ্চিত করে যে , 	অভ্যন্তরীণ নেটওয়ার্কগুলো নিরাপদ নির্ভরযোগ্য এবং ব্যবহারযোগ্য । অ্যান্টিভাইরাস এবং অ্যান্টি-স্পাইওয়্যার সফটওয়্যার গুলো ভিপিএন ,আইপিএস , ফায়ারওয়াল 	ইত্যাদি প্রতিষ্টানের সাইবার হুমকি প্রতিরোধে ব্যবহার করা হয় ।</a:t>
            </a:r>
          </a:p>
          <a:p>
            <a:r>
              <a:rPr lang="en-US" dirty="0"/>
              <a:t>	</a:t>
            </a:r>
            <a:r>
              <a:rPr lang="en-US" b="1" dirty="0"/>
              <a:t>৪। ওয়েবসাইট নিরাপত্তাঃ </a:t>
            </a:r>
            <a:r>
              <a:rPr lang="en-US" dirty="0"/>
              <a:t>এটি ইন্টারনেটে সাইবার নিরাপত্তা ঝুঁকি ওয়েবসাইট গুলোকে সুরক্ষিত করতে ব্যবহার করা হয় । হোলিস্টিক ওয়েবসাইট সুরক্ষা প্রোগ্রাম</a:t>
            </a:r>
          </a:p>
          <a:p>
            <a:r>
              <a:rPr lang="en-US" dirty="0"/>
              <a:t>	ওয়েবসাইটের ডাটাবেস , অ্যাপ্লিকেশ,সোর্স কোড এবং ফাইল গুলো কভার করে । গত কয়েক বছরে ওয়েবসাইট গুলোতে ডাটা অবৈধ উপায়ে অ্যাক্সেসের সংখ্যা 	ক্রমাগত বৃদ্ধি পেয়েছে ,যার ফলে পরিচয় চুরি , ডাউনটাইম , আর্থিক ক্ষতি ইত্যাদি সাইবার হুমকিও বৃদ্ধি পেয়েছে। এর মূল কারণ ওয়েবসাইটের মালিকদের মধ্যে </a:t>
            </a:r>
          </a:p>
        </p:txBody>
      </p:sp>
    </p:spTree>
    <p:extLst>
      <p:ext uri="{BB962C8B-B14F-4D97-AF65-F5344CB8AC3E}">
        <p14:creationId xmlns:p14="http://schemas.microsoft.com/office/powerpoint/2010/main" val="2813209070"/>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070EC06C-B60F-4C7B-A2DB-AF6371D574A3}"/>
              </a:ext>
            </a:extLst>
          </p:cNvPr>
          <p:cNvSpPr/>
          <p:nvPr/>
        </p:nvSpPr>
        <p:spPr>
          <a:xfrm>
            <a:off x="201827" y="166816"/>
            <a:ext cx="11788346" cy="3080476"/>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t>	একপ্রকার ভুল ধারণা যে, তাদের ওয়েবসাইটি ওয়েবসাইট হোস্টিং প্রদানকারী সংস্থা দ্ধারা সুরক্ষিত । ওয়েবসাইট সুরক্ষার জন্য ব্যবহ্রত কয়েকটি গুরুত্তপূর্ণ কৌশল হলো 	ওয়েবসাইট স্ক্যানিং এবং ম্যালওয়্যার অপসারণ , ওয়েবসাইট অ্যাপ্লিকেশন ফায়ারওয়াল , অ্যাপ্লিকেশন সুরক্ষা যাচাই পদ্ধতি ইত্যাদি।</a:t>
            </a:r>
          </a:p>
          <a:p>
            <a:r>
              <a:rPr lang="en-US" dirty="0"/>
              <a:t>	</a:t>
            </a:r>
            <a:r>
              <a:rPr lang="en-US" b="1" dirty="0"/>
              <a:t>৫। এন্ডপয়েন্ট নিরাপত্তাঃ </a:t>
            </a:r>
            <a:r>
              <a:rPr lang="en-US" dirty="0"/>
              <a:t>এর</a:t>
            </a:r>
            <a:r>
              <a:rPr lang="en-US" b="1" dirty="0"/>
              <a:t> </a:t>
            </a:r>
            <a:r>
              <a:rPr lang="en-US" dirty="0"/>
              <a:t>মাধ্যমে প্রতিষ্টানগুলো তাদের সার্ভার , ওয়ার্কস্টেশন এবং দূরবর্তি স্থানীয় সাইবার আক্রমণ </a:t>
            </a:r>
            <a:r>
              <a:rPr lang="en-US" dirty="0" err="1"/>
              <a:t>আক্রমণ</a:t>
            </a:r>
            <a:r>
              <a:rPr lang="en-US" dirty="0"/>
              <a:t> থেকে রক্ষা করথে সক্ষম হয়।</a:t>
            </a:r>
          </a:p>
          <a:p>
            <a:r>
              <a:rPr lang="en-US" dirty="0"/>
              <a:t>	যেহেতু একটি নেটওয়ার্কে ডিভাইস গুলো সংযুক্ত থাকে , তাই এটি হুমকি এবং দুর্বলতার জন্য এন্ট্রি পয়েন্ট তৈরি করে। এন্ডপয়েন্ট নিরাপত্তা এই এন্ট্রি পয়েন্ট গুলো 	অ্যাক্সেস ব্লক করে নেটওয়ার্ক সুরক্ষিত করে। অ্যান্টিভাইরাস এবং অ্যান্টি- ম্যালওয়্যার ব্যবহার এন্ডপয়েন্ট নিরাপত্তার অন্যতম কৌশল।</a:t>
            </a:r>
          </a:p>
          <a:p>
            <a:r>
              <a:rPr lang="en-US" dirty="0"/>
              <a:t>	</a:t>
            </a:r>
            <a:r>
              <a:rPr lang="en-US" b="1" dirty="0"/>
              <a:t>৬।অপারেশন নিরাপত্তাঃ </a:t>
            </a:r>
            <a:r>
              <a:rPr lang="en-US" dirty="0"/>
              <a:t>অপারেটিং নিরাপত্তার মাধ্যমে দুর্বল তথ্য শনাক্ত করা হয় এবং রিসোর্স ট্র্যাক করে সংস্থার মূল ক্রিয়াকলাপগুলো রক্ষা করা হয়।</a:t>
            </a:r>
          </a:p>
          <a:p>
            <a:r>
              <a:rPr lang="en-US" dirty="0"/>
              <a:t>	</a:t>
            </a:r>
            <a:r>
              <a:rPr lang="en-US" b="1" dirty="0"/>
              <a:t>৭।ক্লাউড নিরাপত্তাঃ </a:t>
            </a:r>
            <a:r>
              <a:rPr lang="en-US" dirty="0"/>
              <a:t>ক্লাউড নিরাপত্তাভিত্তিক অ্যাপ্লিকেশনগুলোকে সুরক্ষা প্রদান করে।</a:t>
            </a:r>
          </a:p>
        </p:txBody>
      </p:sp>
      <p:sp>
        <p:nvSpPr>
          <p:cNvPr id="2" name="Rectangle 1">
            <a:extLst>
              <a:ext uri="{FF2B5EF4-FFF2-40B4-BE49-F238E27FC236}">
                <a16:creationId xmlns:a16="http://schemas.microsoft.com/office/drawing/2014/main" xmlns="" id="{8EB1EF91-F488-4E9E-B9BE-C321D06122E9}"/>
              </a:ext>
            </a:extLst>
          </p:cNvPr>
          <p:cNvSpPr/>
          <p:nvPr/>
        </p:nvSpPr>
        <p:spPr>
          <a:xfrm>
            <a:off x="201827" y="3247292"/>
            <a:ext cx="11788346" cy="3443889"/>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b="1" dirty="0">
                <a:solidFill>
                  <a:schemeClr val="tx1"/>
                </a:solidFill>
              </a:rPr>
              <a:t>(৩)প্রশ্নঃ তথ্য নিরাপত্তা এবং সাইবার নিরাপত্তার মাঝে পার্থক্য ?</a:t>
            </a:r>
          </a:p>
          <a:p>
            <a:r>
              <a:rPr lang="en-US" dirty="0">
                <a:solidFill>
                  <a:schemeClr val="tx1"/>
                </a:solidFill>
              </a:rPr>
              <a:t>সমাধানঃ</a:t>
            </a:r>
          </a:p>
          <a:p>
            <a:r>
              <a:rPr lang="en-US" b="1" dirty="0">
                <a:solidFill>
                  <a:srgbClr val="7030A0"/>
                </a:solidFill>
              </a:rPr>
              <a:t>	</a:t>
            </a:r>
            <a:r>
              <a:rPr lang="en-US" dirty="0">
                <a:solidFill>
                  <a:schemeClr val="tx1"/>
                </a:solidFill>
              </a:rPr>
              <a:t>তথ্য বা ইনফরমেশনকে কোনো </a:t>
            </a:r>
            <a:r>
              <a:rPr lang="en-US" dirty="0"/>
              <a:t>প্রতিষ্টানে</a:t>
            </a:r>
            <a:r>
              <a:rPr lang="en-US" dirty="0">
                <a:solidFill>
                  <a:schemeClr val="tx1"/>
                </a:solidFill>
              </a:rPr>
              <a:t>র হৃদয় বলা হয়, যার মধ্যে </a:t>
            </a:r>
            <a:r>
              <a:rPr lang="en-US" dirty="0"/>
              <a:t>ব্যবসার রেকর্ড , ব্যক্তিগত তথ্য ইত্যাদি অ</a:t>
            </a:r>
            <a:r>
              <a:rPr lang="en-US" dirty="0">
                <a:solidFill>
                  <a:schemeClr val="tx1"/>
                </a:solidFill>
              </a:rPr>
              <a:t>ন্তর্ভুক্ত থাকে। তথ্য বা ইনফরমেশন যে-কোনো জায়গায় রাখা যায় এবং সেটার অনেক উপায়ে </a:t>
            </a:r>
            <a:r>
              <a:rPr lang="en-US" dirty="0"/>
              <a:t>অ্যাক্সেস করা যেতে পারে। কম্পিউটার বা কাগজের রেকর্ডগুলোর মাধ্যমে ডাটা বা উপাত্ত অ্যাক্সেস করা গেলেও </a:t>
            </a:r>
            <a:r>
              <a:rPr lang="en-US" dirty="0">
                <a:solidFill>
                  <a:schemeClr val="tx1"/>
                </a:solidFill>
              </a:rPr>
              <a:t>তথ্য বা ইনফরমেশন </a:t>
            </a:r>
            <a:r>
              <a:rPr lang="en-US" dirty="0"/>
              <a:t>অ্যাক্সেস করার জন্য ডিস্ক, ল্যাপটপ, সার্ভার, ব্যক্তিগত ডিভাইস ইত্যাদির প্রয়োজন হয়</a:t>
            </a:r>
            <a:r>
              <a:rPr lang="en-US" dirty="0">
                <a:solidFill>
                  <a:schemeClr val="tx1"/>
                </a:solidFill>
              </a:rPr>
              <a:t>। তথ্য বা ইনফরমেশন নিরাপদ রাখা প্রয়োজন এবং নিরাপদ কোড়ার প্রক্রিয়াকে “তথ্য নিরাপদ” বলা হয়। </a:t>
            </a:r>
          </a:p>
          <a:p>
            <a:r>
              <a:rPr lang="en-US" dirty="0">
                <a:solidFill>
                  <a:schemeClr val="tx1"/>
                </a:solidFill>
              </a:rPr>
              <a:t>	তথ্য নিরাপত্তার দুটি সাব-ক্যাটাগরি রয়েছে। প্রথমটি হলো, তথ্যের স্থানটির নিরাপদ নিশ্চিত করে শারীরিক পরিবেশ সুরক্ষা করা। দ্বিতীয় হলো, কেউ যেন বৈদ্যুতিকভাবে </a:t>
            </a:r>
          </a:p>
          <a:p>
            <a:r>
              <a:rPr lang="en-US" dirty="0">
                <a:solidFill>
                  <a:schemeClr val="tx1"/>
                </a:solidFill>
              </a:rPr>
              <a:t>তথ্য </a:t>
            </a:r>
            <a:r>
              <a:rPr lang="en-US" dirty="0"/>
              <a:t>অ্যাক্সেস ক</a:t>
            </a:r>
            <a:r>
              <a:rPr lang="en-US" dirty="0">
                <a:solidFill>
                  <a:schemeClr val="tx1"/>
                </a:solidFill>
              </a:rPr>
              <a:t>রতে না পারে সেই বিষয়টি নিশ্চিত করা। একে সাইবার নিরাপত্তা বলা হয়।</a:t>
            </a:r>
          </a:p>
        </p:txBody>
      </p:sp>
    </p:spTree>
    <p:extLst>
      <p:ext uri="{BB962C8B-B14F-4D97-AF65-F5344CB8AC3E}">
        <p14:creationId xmlns:p14="http://schemas.microsoft.com/office/powerpoint/2010/main" val="395328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xmlns="" id="{0DDECC9B-60FD-4E84-81C2-890B9B241C7B}"/>
              </a:ext>
            </a:extLst>
          </p:cNvPr>
          <p:cNvSpPr/>
          <p:nvPr/>
        </p:nvSpPr>
        <p:spPr>
          <a:xfrm>
            <a:off x="1186249" y="1651695"/>
            <a:ext cx="3715265" cy="33198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Analog</a:t>
            </a:r>
          </a:p>
          <a:p>
            <a:r>
              <a:rPr lang="en-US" sz="1000" dirty="0"/>
              <a:t>                        information</a:t>
            </a:r>
          </a:p>
        </p:txBody>
      </p:sp>
      <p:sp>
        <p:nvSpPr>
          <p:cNvPr id="5" name="Oval 4">
            <a:extLst>
              <a:ext uri="{FF2B5EF4-FFF2-40B4-BE49-F238E27FC236}">
                <a16:creationId xmlns:a16="http://schemas.microsoft.com/office/drawing/2014/main" xmlns="" id="{B4F7E7C2-A628-42BA-B174-35A915E87831}"/>
              </a:ext>
            </a:extLst>
          </p:cNvPr>
          <p:cNvSpPr/>
          <p:nvPr/>
        </p:nvSpPr>
        <p:spPr>
          <a:xfrm>
            <a:off x="2726725" y="2213923"/>
            <a:ext cx="2174789" cy="2092411"/>
          </a:xfrm>
          <a:prstGeom prst="ellipse">
            <a:avLst/>
          </a:prstGeom>
          <a:solidFill>
            <a:schemeClr val="bg1"/>
          </a:solidFill>
          <a:ln>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n w="13462">
                  <a:solidFill>
                    <a:schemeClr val="bg1"/>
                  </a:solidFill>
                  <a:prstDash val="solid"/>
                </a:ln>
                <a:solidFill>
                  <a:schemeClr val="tx2">
                    <a:lumMod val="50000"/>
                  </a:schemeClr>
                </a:solidFill>
                <a:latin typeface="Arial Black" panose="020B0A04020102020204" pitchFamily="34" charset="0"/>
              </a:rPr>
              <a:t>Digital</a:t>
            </a:r>
          </a:p>
          <a:p>
            <a:pPr algn="ctr"/>
            <a:r>
              <a:rPr lang="en-US" sz="1600" b="1" dirty="0">
                <a:ln w="13462">
                  <a:solidFill>
                    <a:schemeClr val="bg1"/>
                  </a:solidFill>
                  <a:prstDash val="solid"/>
                </a:ln>
                <a:solidFill>
                  <a:schemeClr val="tx2">
                    <a:lumMod val="50000"/>
                  </a:schemeClr>
                </a:solidFill>
                <a:latin typeface="Arial Black" panose="020B0A04020102020204" pitchFamily="34" charset="0"/>
              </a:rPr>
              <a:t>information</a:t>
            </a:r>
          </a:p>
        </p:txBody>
      </p:sp>
      <p:sp>
        <p:nvSpPr>
          <p:cNvPr id="6" name="Arrow: Up 5">
            <a:extLst>
              <a:ext uri="{FF2B5EF4-FFF2-40B4-BE49-F238E27FC236}">
                <a16:creationId xmlns:a16="http://schemas.microsoft.com/office/drawing/2014/main" xmlns="" id="{C8D02706-C182-4438-AFB3-D4D94151A083}"/>
              </a:ext>
            </a:extLst>
          </p:cNvPr>
          <p:cNvSpPr/>
          <p:nvPr/>
        </p:nvSpPr>
        <p:spPr>
          <a:xfrm>
            <a:off x="2850292" y="1392200"/>
            <a:ext cx="156518" cy="230659"/>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Arrow: Up 6">
            <a:extLst>
              <a:ext uri="{FF2B5EF4-FFF2-40B4-BE49-F238E27FC236}">
                <a16:creationId xmlns:a16="http://schemas.microsoft.com/office/drawing/2014/main" xmlns="" id="{633D5226-5A60-49C0-AF62-51CDC3F693B4}"/>
              </a:ext>
            </a:extLst>
          </p:cNvPr>
          <p:cNvSpPr/>
          <p:nvPr/>
        </p:nvSpPr>
        <p:spPr>
          <a:xfrm>
            <a:off x="2850292" y="1120346"/>
            <a:ext cx="156518" cy="230659"/>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Arrow: Up 7">
            <a:extLst>
              <a:ext uri="{FF2B5EF4-FFF2-40B4-BE49-F238E27FC236}">
                <a16:creationId xmlns:a16="http://schemas.microsoft.com/office/drawing/2014/main" xmlns="" id="{0C570C63-E9AB-422F-A7C7-2FCFA8EFD1B3}"/>
              </a:ext>
            </a:extLst>
          </p:cNvPr>
          <p:cNvSpPr/>
          <p:nvPr/>
        </p:nvSpPr>
        <p:spPr>
          <a:xfrm>
            <a:off x="2862649" y="829964"/>
            <a:ext cx="144161" cy="230659"/>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xmlns="" id="{52333320-E369-47A6-A7C5-59471981C702}"/>
              </a:ext>
            </a:extLst>
          </p:cNvPr>
          <p:cNvSpPr/>
          <p:nvPr/>
        </p:nvSpPr>
        <p:spPr>
          <a:xfrm>
            <a:off x="2075935" y="321276"/>
            <a:ext cx="1754660" cy="74140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xmlns="" id="{D7C81C50-CE6A-44F3-9790-EF82CB5DA293}"/>
              </a:ext>
            </a:extLst>
          </p:cNvPr>
          <p:cNvSpPr/>
          <p:nvPr/>
        </p:nvSpPr>
        <p:spPr>
          <a:xfrm>
            <a:off x="2088291" y="255369"/>
            <a:ext cx="1869989" cy="42425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Information</a:t>
            </a:r>
          </a:p>
        </p:txBody>
      </p:sp>
      <p:sp>
        <p:nvSpPr>
          <p:cNvPr id="13" name="Arrow: Down 12">
            <a:extLst>
              <a:ext uri="{FF2B5EF4-FFF2-40B4-BE49-F238E27FC236}">
                <a16:creationId xmlns:a16="http://schemas.microsoft.com/office/drawing/2014/main" xmlns="" id="{C2556228-ADE1-47D5-9543-386BE2CF5E84}"/>
              </a:ext>
            </a:extLst>
          </p:cNvPr>
          <p:cNvSpPr/>
          <p:nvPr/>
        </p:nvSpPr>
        <p:spPr>
          <a:xfrm>
            <a:off x="2854411" y="5000363"/>
            <a:ext cx="156518" cy="226541"/>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Arrow: Down 13">
            <a:extLst>
              <a:ext uri="{FF2B5EF4-FFF2-40B4-BE49-F238E27FC236}">
                <a16:creationId xmlns:a16="http://schemas.microsoft.com/office/drawing/2014/main" xmlns="" id="{5C3CC847-E872-4ED4-8091-DFD014D21A33}"/>
              </a:ext>
            </a:extLst>
          </p:cNvPr>
          <p:cNvSpPr/>
          <p:nvPr/>
        </p:nvSpPr>
        <p:spPr>
          <a:xfrm>
            <a:off x="2850292" y="5263981"/>
            <a:ext cx="156518" cy="226541"/>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Arrow: Down 14">
            <a:extLst>
              <a:ext uri="{FF2B5EF4-FFF2-40B4-BE49-F238E27FC236}">
                <a16:creationId xmlns:a16="http://schemas.microsoft.com/office/drawing/2014/main" xmlns="" id="{446D4741-AFCF-436F-81C8-B71A2633E6B8}"/>
              </a:ext>
            </a:extLst>
          </p:cNvPr>
          <p:cNvSpPr/>
          <p:nvPr/>
        </p:nvSpPr>
        <p:spPr>
          <a:xfrm>
            <a:off x="2850292" y="5525533"/>
            <a:ext cx="156518" cy="226541"/>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xmlns="" id="{594B096B-82FD-4A57-B43B-40A0C196377E}"/>
              </a:ext>
            </a:extLst>
          </p:cNvPr>
          <p:cNvSpPr/>
          <p:nvPr/>
        </p:nvSpPr>
        <p:spPr>
          <a:xfrm>
            <a:off x="1408670" y="5782975"/>
            <a:ext cx="3229233" cy="48602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a:t>Information security</a:t>
            </a:r>
          </a:p>
        </p:txBody>
      </p:sp>
      <p:sp>
        <p:nvSpPr>
          <p:cNvPr id="21" name="Oval 20">
            <a:extLst>
              <a:ext uri="{FF2B5EF4-FFF2-40B4-BE49-F238E27FC236}">
                <a16:creationId xmlns:a16="http://schemas.microsoft.com/office/drawing/2014/main" xmlns="" id="{00EB0F0D-4350-4B56-A62C-68455CBD2E11}"/>
              </a:ext>
            </a:extLst>
          </p:cNvPr>
          <p:cNvSpPr/>
          <p:nvPr/>
        </p:nvSpPr>
        <p:spPr>
          <a:xfrm>
            <a:off x="5519352" y="1651695"/>
            <a:ext cx="3822356" cy="33486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r"/>
            <a:r>
              <a:rPr lang="en-US" dirty="0"/>
              <a:t>Other</a:t>
            </a:r>
          </a:p>
          <a:p>
            <a:pPr algn="r"/>
            <a:r>
              <a:rPr lang="en-US" dirty="0"/>
              <a:t>Things than</a:t>
            </a:r>
          </a:p>
          <a:p>
            <a:pPr algn="r"/>
            <a:r>
              <a:rPr lang="en-US" dirty="0"/>
              <a:t>information</a:t>
            </a:r>
          </a:p>
        </p:txBody>
      </p:sp>
      <p:sp>
        <p:nvSpPr>
          <p:cNvPr id="2" name="Arc 1">
            <a:extLst>
              <a:ext uri="{FF2B5EF4-FFF2-40B4-BE49-F238E27FC236}">
                <a16:creationId xmlns:a16="http://schemas.microsoft.com/office/drawing/2014/main" xmlns="" id="{05289873-F1D2-4B36-A6D5-046DA3A4F29D}"/>
              </a:ext>
            </a:extLst>
          </p:cNvPr>
          <p:cNvSpPr/>
          <p:nvPr/>
        </p:nvSpPr>
        <p:spPr>
          <a:xfrm rot="2351952">
            <a:off x="2992080" y="1528427"/>
            <a:ext cx="4154180" cy="4013353"/>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3" name="Rectangle 2">
            <a:extLst>
              <a:ext uri="{FF2B5EF4-FFF2-40B4-BE49-F238E27FC236}">
                <a16:creationId xmlns:a16="http://schemas.microsoft.com/office/drawing/2014/main" xmlns="" id="{974AA52D-470B-4C8A-8D12-C41509F0FC48}"/>
              </a:ext>
            </a:extLst>
          </p:cNvPr>
          <p:cNvSpPr/>
          <p:nvPr/>
        </p:nvSpPr>
        <p:spPr>
          <a:xfrm>
            <a:off x="5519352" y="3200400"/>
            <a:ext cx="1474574" cy="4572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Information</a:t>
            </a:r>
          </a:p>
        </p:txBody>
      </p:sp>
      <p:sp>
        <p:nvSpPr>
          <p:cNvPr id="16" name="Arrow: Up 15">
            <a:extLst>
              <a:ext uri="{FF2B5EF4-FFF2-40B4-BE49-F238E27FC236}">
                <a16:creationId xmlns:a16="http://schemas.microsoft.com/office/drawing/2014/main" xmlns="" id="{6723A5A5-D6F2-49C7-9AB0-035AFE71078F}"/>
              </a:ext>
            </a:extLst>
          </p:cNvPr>
          <p:cNvSpPr/>
          <p:nvPr/>
        </p:nvSpPr>
        <p:spPr>
          <a:xfrm>
            <a:off x="7487357" y="1423101"/>
            <a:ext cx="156518" cy="230659"/>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Arrow: Up 17">
            <a:extLst>
              <a:ext uri="{FF2B5EF4-FFF2-40B4-BE49-F238E27FC236}">
                <a16:creationId xmlns:a16="http://schemas.microsoft.com/office/drawing/2014/main" xmlns="" id="{DC8DD0C0-8E21-408F-8AC9-743306550315}"/>
              </a:ext>
            </a:extLst>
          </p:cNvPr>
          <p:cNvSpPr/>
          <p:nvPr/>
        </p:nvSpPr>
        <p:spPr>
          <a:xfrm>
            <a:off x="7487357" y="1151247"/>
            <a:ext cx="156518" cy="230659"/>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Arrow: Up 18">
            <a:extLst>
              <a:ext uri="{FF2B5EF4-FFF2-40B4-BE49-F238E27FC236}">
                <a16:creationId xmlns:a16="http://schemas.microsoft.com/office/drawing/2014/main" xmlns="" id="{99EDAA35-8FA4-4CF5-A03F-9702226511DC}"/>
              </a:ext>
            </a:extLst>
          </p:cNvPr>
          <p:cNvSpPr/>
          <p:nvPr/>
        </p:nvSpPr>
        <p:spPr>
          <a:xfrm>
            <a:off x="7499714" y="860865"/>
            <a:ext cx="144161" cy="230659"/>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Arrow: Down 19">
            <a:extLst>
              <a:ext uri="{FF2B5EF4-FFF2-40B4-BE49-F238E27FC236}">
                <a16:creationId xmlns:a16="http://schemas.microsoft.com/office/drawing/2014/main" xmlns="" id="{F4BCDC81-9332-468A-BD0B-B9260A75638B}"/>
              </a:ext>
            </a:extLst>
          </p:cNvPr>
          <p:cNvSpPr/>
          <p:nvPr/>
        </p:nvSpPr>
        <p:spPr>
          <a:xfrm>
            <a:off x="7491476" y="5031264"/>
            <a:ext cx="156518" cy="226541"/>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Arrow: Down 21">
            <a:extLst>
              <a:ext uri="{FF2B5EF4-FFF2-40B4-BE49-F238E27FC236}">
                <a16:creationId xmlns:a16="http://schemas.microsoft.com/office/drawing/2014/main" xmlns="" id="{ACA3C2D9-3E8E-4776-B0AD-6C23491BC623}"/>
              </a:ext>
            </a:extLst>
          </p:cNvPr>
          <p:cNvSpPr/>
          <p:nvPr/>
        </p:nvSpPr>
        <p:spPr>
          <a:xfrm>
            <a:off x="7487357" y="5294882"/>
            <a:ext cx="156518" cy="226541"/>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Arrow: Down 22">
            <a:extLst>
              <a:ext uri="{FF2B5EF4-FFF2-40B4-BE49-F238E27FC236}">
                <a16:creationId xmlns:a16="http://schemas.microsoft.com/office/drawing/2014/main" xmlns="" id="{154F38EF-F8DC-42BF-95E9-66B99BA60384}"/>
              </a:ext>
            </a:extLst>
          </p:cNvPr>
          <p:cNvSpPr/>
          <p:nvPr/>
        </p:nvSpPr>
        <p:spPr>
          <a:xfrm>
            <a:off x="7487357" y="5556434"/>
            <a:ext cx="156518" cy="226541"/>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xmlns="" id="{3A3DF2CD-C437-47B3-A820-E0FC1B9DECF3}"/>
              </a:ext>
            </a:extLst>
          </p:cNvPr>
          <p:cNvSpPr/>
          <p:nvPr/>
        </p:nvSpPr>
        <p:spPr>
          <a:xfrm>
            <a:off x="5885097" y="5821174"/>
            <a:ext cx="3229233" cy="48602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Information security</a:t>
            </a:r>
          </a:p>
        </p:txBody>
      </p:sp>
      <p:sp>
        <p:nvSpPr>
          <p:cNvPr id="26" name="Rectangle 25">
            <a:extLst>
              <a:ext uri="{FF2B5EF4-FFF2-40B4-BE49-F238E27FC236}">
                <a16:creationId xmlns:a16="http://schemas.microsoft.com/office/drawing/2014/main" xmlns="" id="{D5982759-4FF8-40A1-9EC1-FBE17CC83C20}"/>
              </a:ext>
            </a:extLst>
          </p:cNvPr>
          <p:cNvSpPr/>
          <p:nvPr/>
        </p:nvSpPr>
        <p:spPr>
          <a:xfrm>
            <a:off x="5885097" y="5815034"/>
            <a:ext cx="3229233" cy="48602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r>
              <a:rPr lang="en-US" dirty="0"/>
              <a:t>Cyber security</a:t>
            </a:r>
          </a:p>
        </p:txBody>
      </p:sp>
      <p:sp>
        <p:nvSpPr>
          <p:cNvPr id="11" name="Rectangle 10">
            <a:extLst>
              <a:ext uri="{FF2B5EF4-FFF2-40B4-BE49-F238E27FC236}">
                <a16:creationId xmlns:a16="http://schemas.microsoft.com/office/drawing/2014/main" xmlns="" id="{0F845DFC-51FB-4876-ACE6-3D1E52293F62}"/>
              </a:ext>
            </a:extLst>
          </p:cNvPr>
          <p:cNvSpPr/>
          <p:nvPr/>
        </p:nvSpPr>
        <p:spPr>
          <a:xfrm>
            <a:off x="6178378" y="0"/>
            <a:ext cx="2935952" cy="85261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Things that are</a:t>
            </a:r>
          </a:p>
          <a:p>
            <a:pPr algn="ctr"/>
            <a:r>
              <a:rPr lang="en-US" dirty="0"/>
              <a:t>Vulnerable</a:t>
            </a:r>
          </a:p>
          <a:p>
            <a:pPr algn="ctr"/>
            <a:r>
              <a:rPr lang="en-US" dirty="0"/>
              <a:t>Through ICT</a:t>
            </a:r>
          </a:p>
        </p:txBody>
      </p:sp>
      <p:sp>
        <p:nvSpPr>
          <p:cNvPr id="12" name="Rectangle 11">
            <a:extLst>
              <a:ext uri="{FF2B5EF4-FFF2-40B4-BE49-F238E27FC236}">
                <a16:creationId xmlns:a16="http://schemas.microsoft.com/office/drawing/2014/main" xmlns="" id="{0DDBA77C-B816-4264-AFF3-32BE96257D66}"/>
              </a:ext>
            </a:extLst>
          </p:cNvPr>
          <p:cNvSpPr/>
          <p:nvPr/>
        </p:nvSpPr>
        <p:spPr>
          <a:xfrm>
            <a:off x="1524000" y="6402944"/>
            <a:ext cx="7496432" cy="4118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চিত্রঃ সাইবার নিরাপত্তা বনাম তথ্য নিরাপত্তা</a:t>
            </a:r>
          </a:p>
        </p:txBody>
      </p:sp>
      <p:sp>
        <p:nvSpPr>
          <p:cNvPr id="24" name="Oval 23"/>
          <p:cNvSpPr/>
          <p:nvPr/>
        </p:nvSpPr>
        <p:spPr>
          <a:xfrm>
            <a:off x="5638800" y="295275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647428" y="39719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272216" y="486857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280844" y="588775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776916" y="3990983"/>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785544" y="501015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729416" y="2924183"/>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738044" y="394335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xmlns="" id="{00EB0F0D-4350-4B56-A62C-68455CBD2E11}"/>
              </a:ext>
            </a:extLst>
          </p:cNvPr>
          <p:cNvSpPr/>
          <p:nvPr/>
        </p:nvSpPr>
        <p:spPr>
          <a:xfrm>
            <a:off x="5506995" y="1624610"/>
            <a:ext cx="3822356" cy="33486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r"/>
            <a:r>
              <a:rPr lang="en-US" dirty="0"/>
              <a:t>Other</a:t>
            </a:r>
          </a:p>
          <a:p>
            <a:pPr algn="r"/>
            <a:r>
              <a:rPr lang="en-US" dirty="0"/>
              <a:t>Things than</a:t>
            </a:r>
          </a:p>
          <a:p>
            <a:pPr algn="r"/>
            <a:r>
              <a:rPr lang="en-US" dirty="0"/>
              <a:t>information</a:t>
            </a:r>
          </a:p>
        </p:txBody>
      </p:sp>
      <p:sp>
        <p:nvSpPr>
          <p:cNvPr id="35" name="Rectangle 34">
            <a:extLst>
              <a:ext uri="{FF2B5EF4-FFF2-40B4-BE49-F238E27FC236}">
                <a16:creationId xmlns:a16="http://schemas.microsoft.com/office/drawing/2014/main" xmlns="" id="{D5982759-4FF8-40A1-9EC1-FBE17CC83C20}"/>
              </a:ext>
            </a:extLst>
          </p:cNvPr>
          <p:cNvSpPr/>
          <p:nvPr/>
        </p:nvSpPr>
        <p:spPr>
          <a:xfrm>
            <a:off x="5872740" y="5787949"/>
            <a:ext cx="3229233" cy="48602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r>
              <a:rPr lang="en-US" dirty="0"/>
              <a:t>Cyber security</a:t>
            </a:r>
          </a:p>
        </p:txBody>
      </p:sp>
      <p:sp>
        <p:nvSpPr>
          <p:cNvPr id="36" name="Oval 35"/>
          <p:cNvSpPr/>
          <p:nvPr/>
        </p:nvSpPr>
        <p:spPr>
          <a:xfrm>
            <a:off x="4725687" y="3916273"/>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6988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0E05B29-AF31-4B94-8A89-193143245CC2}"/>
              </a:ext>
            </a:extLst>
          </p:cNvPr>
          <p:cNvSpPr/>
          <p:nvPr/>
        </p:nvSpPr>
        <p:spPr>
          <a:xfrm>
            <a:off x="148281" y="156519"/>
            <a:ext cx="11895438" cy="6544962"/>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t>সাইবার নিরাপত্তা এবং তথ্য নিরাপত্তা শব্দ দুটি অনেক সময় বিভ্রান্তির সৃষ্টি করে। অনেকের মনে করে যে , সাইবার নিরাপত্তা এবং তথ্য নিরাপত্তা একটি অন্যটির বিপরীত। নিম্নে সাইবার নিরাপত্তা এবং তথ্য নিরাপত্তার মাঝে পার্থক্য আলোচনা করা হলো-</a:t>
            </a:r>
          </a:p>
          <a:p>
            <a:r>
              <a:rPr lang="en-US" dirty="0"/>
              <a:t>	(ক) সাইবার নিরাপত্তা সাইবার স্পেসকে অননুমোদিত ডিজিটাল অ্যাক্সেস থেকে সুরক্ষিত করে। অন্যদিকে, তথ্য নিরাপত্তা তথ্যসম্পদকে সকল অননুমোদিত অ্যাক্সস থেকে 		রক্ষা করে।</a:t>
            </a:r>
          </a:p>
          <a:p>
            <a:r>
              <a:rPr lang="en-US" dirty="0"/>
              <a:t>	(খ) সাইবার নিরাপত্তা এবং তথ্য নিরাপত্তার ক্ষেত্রে সবচেয়ে গুরুত্তপূর্ণ উপাদান তথ্যের ভ্যালু। সাইবার নিরাপত্তা হলো সংস্থার তথ্য এবং সুরক্ষা প্রযুক্তিকে অননুমোদিত 			(আইসিটি) ডিজিটাল অ্যাক্সেস থেকে রক্ষা করে। এটি সাইবার স্পেসের মাধ্যমে অ্যাক্সেস করা যেতে পারে এমন সবকিছুতে অ</a:t>
            </a:r>
            <a:r>
              <a:rPr lang="en-US" dirty="0">
                <a:solidFill>
                  <a:schemeClr val="tx1"/>
                </a:solidFill>
              </a:rPr>
              <a:t>ন্তর্ভুক্ত কওরে। তথ্য নিরাপত্তা মানে 		কোম্পানির </a:t>
            </a:r>
            <a:r>
              <a:rPr lang="en-US" dirty="0"/>
              <a:t>তথ্যসম্পদকে যে- কোনো হুমকি থেকে রক্ষা করা।</a:t>
            </a:r>
          </a:p>
          <a:p>
            <a:r>
              <a:rPr lang="en-US" dirty="0"/>
              <a:t>	(গ) সাইবার নিরাপত্তা সঙ্গে পেশাদার নিরাপত্তা মিলে উন্নত ধরনের হুমকিগুলো সমাধান করে। অন্যদিকে, তথ্য নিরাপত্তা এবং এটির সাথে জড়িত নিরাপত্তা পেশাদারদের 		হুমকি মোকাবেলার পূর্বে প্রথমে সংস্থানকে অগ্রাধিকার দেওয়া হয়।</a:t>
            </a:r>
          </a:p>
          <a:p>
            <a:r>
              <a:rPr lang="en-US" dirty="0"/>
              <a:t>	(ঘ) সাইবার নিরাপত্তার সামাজিক মিডিয়া অ্যাকাউন্ট, ব্যক্তিগত তথ্য ইত্যাদি রক্ষা করার মতো সাইবার অঞ্চলে বিদ্যমান হুমকিগুলোর সাথে সম্পর্কিত। অন্যদিকে, তথ্য 		নিরাপত্তা প্রধানত তথ্যসম্পদ এবং তাদের সততা, গোপনীয়তা এবং প্রাপ্যতা ইত্যাদির সাথে সম্পর্কিত। তথ্য নিরাপত্তা তিন ধরনের নিরাপত্তার লক্ষ্যের সমন্বয়। হ্যাকার 		সম্প্রদায় সাইবার আক্রমণ নিয়মিত করছে। বিভিন্ন সংস্থাগুলো অননুমোদিত অ্যাক্সেস থেকে তাদের অবকাঠামো রক্ষা করতে একপ্রকার বাধ্য হয়ে থাকে। এখন এটি 		শুধু ব্যক্তিগত খাতেই সীমাবদ্ধ নয়, বরং সরকারি সস্থাগুলো এই সাইবার আক্রমণ প্রতিরোধ এর ক্ষেত্রে সমানভাবে দুর্ভল। কোম্পানি গুরুত্তপূর্ণ ডাটাসমূহের উপর 			ভিত্তি করে 	তাদের অবকাঠামো সুরক্ষার জন্য উন্নত নিরাপত্তার ব্যবস্থা করা প্রয়োজন। এটি	 সাইবার নিরাপত্তা এবং তথ্য নিরাপত্তা বৃদ্ধি করে। সাইবার নিরাপত্তা এবং 		তথ্য নিরাপত্তা উভয়ই একে অপরের সমার্থক হয়, যদিও দুটির মধ্যে সূক্ষ্ম পার্থক বিদ্যমান। সাইবার নিরাপত্তা অননুমোদিত ইলেকট্রনিক অ্যাক্সেস থেকে নেটওয়ার্ক, 		কম্পিউটার এবং ডেটা সুরক্ষার সাথে সম্পর্কিত, অন্যদিকে তথ্য নিরাপত্তা ফিজিক্যাল বা ডিজিটাল ফরম্যাটের বিভিন্ন তথ্যের সুরক্ষা প্রধান করে। সাইবার নিরাপত্তা 		এবং তথ্য নিরাপত্তা উভয়ের জন্যই প্রযুক্তি এবং নিরাপত্তা হুমকি বুঝা অত্যন্ত গুরুত্তপূর্ণ। 																																																																																																		</a:t>
            </a:r>
          </a:p>
        </p:txBody>
      </p:sp>
      <p:sp>
        <p:nvSpPr>
          <p:cNvPr id="2" name="Rectangle 1">
            <a:extLst>
              <a:ext uri="{FF2B5EF4-FFF2-40B4-BE49-F238E27FC236}">
                <a16:creationId xmlns:a16="http://schemas.microsoft.com/office/drawing/2014/main" xmlns="" id="{6A1B658A-B7F3-4FA8-9944-00F620AA73A2}"/>
              </a:ext>
            </a:extLst>
          </p:cNvPr>
          <p:cNvSpPr/>
          <p:nvPr/>
        </p:nvSpPr>
        <p:spPr>
          <a:xfrm>
            <a:off x="4522573" y="5799438"/>
            <a:ext cx="1853513" cy="56017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END</a:t>
            </a:r>
          </a:p>
        </p:txBody>
      </p:sp>
    </p:spTree>
    <p:extLst>
      <p:ext uri="{BB962C8B-B14F-4D97-AF65-F5344CB8AC3E}">
        <p14:creationId xmlns:p14="http://schemas.microsoft.com/office/powerpoint/2010/main" val="12368715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628</TotalTime>
  <Words>253</Words>
  <Application>Microsoft Office PowerPoint</Application>
  <PresentationFormat>Custom</PresentationFormat>
  <Paragraphs>71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noor alam</dc:creator>
  <cp:lastModifiedBy>hp</cp:lastModifiedBy>
  <cp:revision>37</cp:revision>
  <dcterms:created xsi:type="dcterms:W3CDTF">2021-08-14T18:13:58Z</dcterms:created>
  <dcterms:modified xsi:type="dcterms:W3CDTF">2021-09-02T07:43:17Z</dcterms:modified>
</cp:coreProperties>
</file>