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E298-8F3F-4840-B3F7-37928A128504}"/>
              </a:ext>
            </a:extLst>
          </p:cNvPr>
          <p:cNvSpPr>
            <a:spLocks noGrp="1"/>
          </p:cNvSpPr>
          <p:nvPr>
            <p:ph type="ctrTitle"/>
          </p:nvPr>
        </p:nvSpPr>
        <p:spPr>
          <a:xfrm>
            <a:off x="1154955" y="887507"/>
            <a:ext cx="8825658" cy="2918012"/>
          </a:xfrm>
        </p:spPr>
        <p:txBody>
          <a:bodyPr/>
          <a:lstStyle/>
          <a:p>
            <a:r>
              <a:rPr lang="en-US" dirty="0"/>
              <a:t>Introduction to Big Data: Final Project</a:t>
            </a:r>
            <a:br>
              <a:rPr lang="en-US" dirty="0"/>
            </a:br>
            <a:endParaRPr lang="en-US" dirty="0"/>
          </a:p>
        </p:txBody>
      </p:sp>
      <p:sp>
        <p:nvSpPr>
          <p:cNvPr id="3" name="Subtitle 2">
            <a:extLst>
              <a:ext uri="{FF2B5EF4-FFF2-40B4-BE49-F238E27FC236}">
                <a16:creationId xmlns:a16="http://schemas.microsoft.com/office/drawing/2014/main" id="{2BB8201A-30FB-4BE6-9A1E-EAAC2E133461}"/>
              </a:ext>
            </a:extLst>
          </p:cNvPr>
          <p:cNvSpPr>
            <a:spLocks noGrp="1"/>
          </p:cNvSpPr>
          <p:nvPr>
            <p:ph type="subTitle" idx="1"/>
          </p:nvPr>
        </p:nvSpPr>
        <p:spPr>
          <a:xfrm>
            <a:off x="1154955" y="3160059"/>
            <a:ext cx="8825658" cy="3375211"/>
          </a:xfrm>
        </p:spPr>
        <p:txBody>
          <a:bodyPr>
            <a:normAutofit/>
          </a:bodyPr>
          <a:lstStyle/>
          <a:p>
            <a:r>
              <a:rPr lang="en-US" dirty="0"/>
              <a:t>  Group 3 Members:</a:t>
            </a:r>
          </a:p>
          <a:p>
            <a:r>
              <a:rPr lang="en-US" dirty="0"/>
              <a:t>1.</a:t>
            </a:r>
          </a:p>
          <a:p>
            <a:r>
              <a:rPr lang="en-US" dirty="0"/>
              <a:t>2.</a:t>
            </a:r>
          </a:p>
          <a:p>
            <a:r>
              <a:rPr lang="en-US" dirty="0"/>
              <a:t>3.</a:t>
            </a:r>
          </a:p>
          <a:p>
            <a:r>
              <a:rPr lang="en-US" dirty="0"/>
              <a:t>4.</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76783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F614-84F1-4561-B952-453C8A5715E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871EF8E-BE9F-4E88-A5DF-C87B61DEB590}"/>
              </a:ext>
            </a:extLst>
          </p:cNvPr>
          <p:cNvSpPr>
            <a:spLocks noGrp="1"/>
          </p:cNvSpPr>
          <p:nvPr>
            <p:ph idx="1"/>
          </p:nvPr>
        </p:nvSpPr>
        <p:spPr>
          <a:xfrm>
            <a:off x="1103312" y="2052918"/>
            <a:ext cx="8946541" cy="4195481"/>
          </a:xfrm>
        </p:spPr>
        <p:txBody>
          <a:bodyPr/>
          <a:lstStyle/>
          <a:p>
            <a:r>
              <a:rPr lang="en-US" dirty="0"/>
              <a:t>What is Text mining and Sentiment Analysis</a:t>
            </a:r>
          </a:p>
          <a:p>
            <a:r>
              <a:rPr lang="en-US" dirty="0"/>
              <a:t>What are the main R packages used  in Text mining</a:t>
            </a:r>
          </a:p>
          <a:p>
            <a:r>
              <a:rPr lang="en-US" dirty="0"/>
              <a:t>Installation of R packages</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A7C20D9-9948-4207-8F31-52ECFF29EFE6}"/>
              </a:ext>
            </a:extLst>
          </p:cNvPr>
          <p:cNvPicPr>
            <a:picLocks noChangeAspect="1"/>
          </p:cNvPicPr>
          <p:nvPr/>
        </p:nvPicPr>
        <p:blipFill>
          <a:blip r:embed="rId2"/>
          <a:stretch>
            <a:fillRect/>
          </a:stretch>
        </p:blipFill>
        <p:spPr>
          <a:xfrm>
            <a:off x="7933765" y="1143000"/>
            <a:ext cx="3966882" cy="4545106"/>
          </a:xfrm>
          <a:prstGeom prst="rect">
            <a:avLst/>
          </a:prstGeom>
        </p:spPr>
      </p:pic>
    </p:spTree>
    <p:extLst>
      <p:ext uri="{BB962C8B-B14F-4D97-AF65-F5344CB8AC3E}">
        <p14:creationId xmlns:p14="http://schemas.microsoft.com/office/powerpoint/2010/main" val="46429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A6D2-9FF6-4029-BCEB-FA37AB99E8C2}"/>
              </a:ext>
            </a:extLst>
          </p:cNvPr>
          <p:cNvSpPr>
            <a:spLocks noGrp="1"/>
          </p:cNvSpPr>
          <p:nvPr>
            <p:ph type="title"/>
          </p:nvPr>
        </p:nvSpPr>
        <p:spPr/>
        <p:txBody>
          <a:bodyPr/>
          <a:lstStyle/>
          <a:p>
            <a:r>
              <a:rPr lang="en-US" dirty="0"/>
              <a:t>What is Text mining and Sentiment Analysis</a:t>
            </a:r>
            <a:br>
              <a:rPr lang="en-US" dirty="0"/>
            </a:br>
            <a:endParaRPr lang="en-US" dirty="0"/>
          </a:p>
        </p:txBody>
      </p:sp>
      <p:sp>
        <p:nvSpPr>
          <p:cNvPr id="4" name="Content Placeholder 3">
            <a:extLst>
              <a:ext uri="{FF2B5EF4-FFF2-40B4-BE49-F238E27FC236}">
                <a16:creationId xmlns:a16="http://schemas.microsoft.com/office/drawing/2014/main" id="{A6F243A4-92EF-4ED7-8203-012F6BB7AD89}"/>
              </a:ext>
            </a:extLst>
          </p:cNvPr>
          <p:cNvSpPr>
            <a:spLocks noGrp="1"/>
          </p:cNvSpPr>
          <p:nvPr>
            <p:ph idx="1"/>
          </p:nvPr>
        </p:nvSpPr>
        <p:spPr/>
        <p:txBody>
          <a:bodyPr/>
          <a:lstStyle/>
          <a:p>
            <a:r>
              <a:rPr lang="en-US" dirty="0"/>
              <a:t>Text mining is  the process of transforming unstructured text into a structured format to identify meaningful patterns and new insights</a:t>
            </a:r>
          </a:p>
          <a:p>
            <a:r>
              <a:rPr lang="en-US" dirty="0"/>
              <a:t>Sentiment Analysis is the  a data mining technique that measures and tries to understand people's opinions and stances through NLP. Computational linguistics and text analysis inspect information from the web, social media and various platforms</a:t>
            </a:r>
          </a:p>
          <a:p>
            <a:r>
              <a:rPr lang="en-US" dirty="0"/>
              <a:t>The main concepts of Text Mining are; Corpus &amp; Corpora</a:t>
            </a:r>
            <a:r>
              <a:rPr lang="en-US" b="1" dirty="0"/>
              <a:t>, </a:t>
            </a:r>
            <a:r>
              <a:rPr lang="en-US" dirty="0"/>
              <a:t>Document Term Matrix (DTM)</a:t>
            </a:r>
            <a:r>
              <a:rPr lang="en-US" b="1" dirty="0"/>
              <a:t>, </a:t>
            </a:r>
            <a:r>
              <a:rPr lang="en-US" dirty="0"/>
              <a:t>Stemming</a:t>
            </a:r>
            <a:r>
              <a:rPr lang="en-US" b="1" dirty="0"/>
              <a:t>, </a:t>
            </a:r>
            <a:r>
              <a:rPr lang="en-US" dirty="0"/>
              <a:t>Stop Words, Bad Words</a:t>
            </a:r>
            <a:endParaRPr lang="en-KE" dirty="0"/>
          </a:p>
        </p:txBody>
      </p:sp>
    </p:spTree>
    <p:extLst>
      <p:ext uri="{BB962C8B-B14F-4D97-AF65-F5344CB8AC3E}">
        <p14:creationId xmlns:p14="http://schemas.microsoft.com/office/powerpoint/2010/main" val="3749491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269D-506C-4C40-864D-3B358606A48C}"/>
              </a:ext>
            </a:extLst>
          </p:cNvPr>
          <p:cNvSpPr>
            <a:spLocks noGrp="1"/>
          </p:cNvSpPr>
          <p:nvPr>
            <p:ph type="title"/>
          </p:nvPr>
        </p:nvSpPr>
        <p:spPr>
          <a:xfrm>
            <a:off x="646111" y="779928"/>
            <a:ext cx="9404723" cy="1073319"/>
          </a:xfrm>
        </p:spPr>
        <p:txBody>
          <a:bodyPr/>
          <a:lstStyle/>
          <a:p>
            <a:r>
              <a:rPr lang="en-US" dirty="0"/>
              <a:t>Text mining process in R</a:t>
            </a:r>
          </a:p>
        </p:txBody>
      </p:sp>
      <p:sp>
        <p:nvSpPr>
          <p:cNvPr id="3" name="Content Placeholder 2">
            <a:extLst>
              <a:ext uri="{FF2B5EF4-FFF2-40B4-BE49-F238E27FC236}">
                <a16:creationId xmlns:a16="http://schemas.microsoft.com/office/drawing/2014/main" id="{E592F29A-9B1D-474E-BB25-C5785FB66A05}"/>
              </a:ext>
            </a:extLst>
          </p:cNvPr>
          <p:cNvSpPr>
            <a:spLocks noGrp="1"/>
          </p:cNvSpPr>
          <p:nvPr>
            <p:ph idx="1"/>
          </p:nvPr>
        </p:nvSpPr>
        <p:spPr>
          <a:xfrm>
            <a:off x="1103312" y="3106271"/>
            <a:ext cx="8946541" cy="3142128"/>
          </a:xfrm>
        </p:spPr>
        <p:txBody>
          <a:bodyPr/>
          <a:lstStyle/>
          <a:p>
            <a:r>
              <a:rPr lang="en-US" dirty="0"/>
              <a:t>Text extraction ( Extraction od the text as txt file)</a:t>
            </a:r>
          </a:p>
          <a:p>
            <a:r>
              <a:rPr lang="en-US" dirty="0"/>
              <a:t>Cleaning and storing text(Tokenization, remove punctuation, </a:t>
            </a:r>
            <a:r>
              <a:rPr lang="en-US" dirty="0" err="1"/>
              <a:t>stopwords</a:t>
            </a:r>
            <a:r>
              <a:rPr lang="en-US" dirty="0"/>
              <a:t>, stemming, to lowercase)</a:t>
            </a:r>
          </a:p>
          <a:p>
            <a:r>
              <a:rPr lang="en-US" dirty="0"/>
              <a:t>Data structures(Document term matrix)</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1596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0B2A-1155-465E-ABE6-E3665D69BA0D}"/>
              </a:ext>
            </a:extLst>
          </p:cNvPr>
          <p:cNvSpPr>
            <a:spLocks noGrp="1"/>
          </p:cNvSpPr>
          <p:nvPr>
            <p:ph type="title"/>
          </p:nvPr>
        </p:nvSpPr>
        <p:spPr/>
        <p:txBody>
          <a:bodyPr/>
          <a:lstStyle/>
          <a:p>
            <a:r>
              <a:rPr lang="en-US" dirty="0"/>
              <a:t>R packages used in Text Mining</a:t>
            </a:r>
            <a:br>
              <a:rPr lang="en-US" dirty="0"/>
            </a:br>
            <a:endParaRPr lang="en-US" dirty="0"/>
          </a:p>
        </p:txBody>
      </p:sp>
      <p:sp>
        <p:nvSpPr>
          <p:cNvPr id="5" name="Content Placeholder 4">
            <a:extLst>
              <a:ext uri="{FF2B5EF4-FFF2-40B4-BE49-F238E27FC236}">
                <a16:creationId xmlns:a16="http://schemas.microsoft.com/office/drawing/2014/main" id="{E9FABDA3-AACD-4B29-92D1-906FD366A9F8}"/>
              </a:ext>
            </a:extLst>
          </p:cNvPr>
          <p:cNvSpPr>
            <a:spLocks noGrp="1"/>
          </p:cNvSpPr>
          <p:nvPr>
            <p:ph idx="1"/>
          </p:nvPr>
        </p:nvSpPr>
        <p:spPr/>
        <p:txBody>
          <a:bodyPr/>
          <a:lstStyle/>
          <a:p>
            <a:r>
              <a:rPr lang="en-US" b="1" dirty="0"/>
              <a:t>Tm:  </a:t>
            </a:r>
            <a:r>
              <a:rPr lang="en-US" dirty="0"/>
              <a:t>Used </a:t>
            </a:r>
            <a:r>
              <a:rPr lang="en-US" b="1" dirty="0"/>
              <a:t> </a:t>
            </a:r>
            <a:r>
              <a:rPr lang="en-US" dirty="0"/>
              <a:t>for text mining operations like removing numbers, special    characters, punctuations and stop words (Stop words in any language are the most commonly occurring words that have very little value for NLP and should be filtered out. Examples of stop words in English are “the”, “is”, “are”.)</a:t>
            </a:r>
          </a:p>
          <a:p>
            <a:r>
              <a:rPr lang="en-US" b="1" dirty="0" err="1"/>
              <a:t>snowballc</a:t>
            </a:r>
            <a:r>
              <a:rPr lang="en-US" dirty="0"/>
              <a:t> for stemming, which is the process of reducing words to their base or root form. For example, a stemming algorithm would reduce the words “fishing”, “fished” and “fisher” to the stem “fish”.</a:t>
            </a:r>
          </a:p>
          <a:p>
            <a:r>
              <a:rPr lang="en-US" b="1" dirty="0" err="1"/>
              <a:t>wordcloud</a:t>
            </a:r>
            <a:r>
              <a:rPr lang="en-US" dirty="0"/>
              <a:t> for generating the word cloud plot</a:t>
            </a:r>
          </a:p>
          <a:p>
            <a:r>
              <a:rPr lang="en-US" b="1" dirty="0" err="1"/>
              <a:t>RColorBrewer</a:t>
            </a:r>
            <a:r>
              <a:rPr lang="en-US" dirty="0"/>
              <a:t> for color palettes used in various plots</a:t>
            </a:r>
          </a:p>
          <a:p>
            <a:endParaRPr lang="en-KE" dirty="0"/>
          </a:p>
        </p:txBody>
      </p:sp>
    </p:spTree>
    <p:extLst>
      <p:ext uri="{BB962C8B-B14F-4D97-AF65-F5344CB8AC3E}">
        <p14:creationId xmlns:p14="http://schemas.microsoft.com/office/powerpoint/2010/main" val="178209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4DBC-D20B-4D97-A9F0-BB87387623D3}"/>
              </a:ext>
            </a:extLst>
          </p:cNvPr>
          <p:cNvSpPr>
            <a:spLocks noGrp="1"/>
          </p:cNvSpPr>
          <p:nvPr>
            <p:ph type="title"/>
          </p:nvPr>
        </p:nvSpPr>
        <p:spPr>
          <a:xfrm>
            <a:off x="645130" y="-1"/>
            <a:ext cx="9404723" cy="1122263"/>
          </a:xfrm>
        </p:spPr>
        <p:txBody>
          <a:bodyPr/>
          <a:lstStyle/>
          <a:p>
            <a:r>
              <a:rPr lang="en-US" dirty="0"/>
              <a:t>Installation of R packages</a:t>
            </a:r>
          </a:p>
        </p:txBody>
      </p:sp>
      <p:sp>
        <p:nvSpPr>
          <p:cNvPr id="5" name="Content Placeholder 4">
            <a:extLst>
              <a:ext uri="{FF2B5EF4-FFF2-40B4-BE49-F238E27FC236}">
                <a16:creationId xmlns:a16="http://schemas.microsoft.com/office/drawing/2014/main" id="{AC11F328-C334-44BF-ACC5-98187098B6D9}"/>
              </a:ext>
            </a:extLst>
          </p:cNvPr>
          <p:cNvSpPr>
            <a:spLocks noGrp="1"/>
          </p:cNvSpPr>
          <p:nvPr>
            <p:ph idx="1"/>
          </p:nvPr>
        </p:nvSpPr>
        <p:spPr>
          <a:xfrm>
            <a:off x="874220" y="860612"/>
            <a:ext cx="8946541" cy="4903693"/>
          </a:xfrm>
        </p:spPr>
        <p:txBody>
          <a:bodyPr/>
          <a:lstStyle/>
          <a:p>
            <a:r>
              <a:rPr lang="en-US" dirty="0"/>
              <a:t>Run the following code to install  and load the packages</a:t>
            </a:r>
          </a:p>
          <a:p>
            <a:endParaRPr lang="en-KE" dirty="0"/>
          </a:p>
        </p:txBody>
      </p:sp>
      <p:pic>
        <p:nvPicPr>
          <p:cNvPr id="7" name="Picture 6">
            <a:extLst>
              <a:ext uri="{FF2B5EF4-FFF2-40B4-BE49-F238E27FC236}">
                <a16:creationId xmlns:a16="http://schemas.microsoft.com/office/drawing/2014/main" id="{C578F986-9196-41D5-8B08-4180BB3C7FD7}"/>
              </a:ext>
            </a:extLst>
          </p:cNvPr>
          <p:cNvPicPr>
            <a:picLocks noChangeAspect="1"/>
          </p:cNvPicPr>
          <p:nvPr/>
        </p:nvPicPr>
        <p:blipFill>
          <a:blip r:embed="rId2"/>
          <a:stretch>
            <a:fillRect/>
          </a:stretch>
        </p:blipFill>
        <p:spPr>
          <a:xfrm>
            <a:off x="201706" y="1600200"/>
            <a:ext cx="11846859" cy="4919949"/>
          </a:xfrm>
          <a:prstGeom prst="rect">
            <a:avLst/>
          </a:prstGeom>
        </p:spPr>
      </p:pic>
    </p:spTree>
    <p:extLst>
      <p:ext uri="{BB962C8B-B14F-4D97-AF65-F5344CB8AC3E}">
        <p14:creationId xmlns:p14="http://schemas.microsoft.com/office/powerpoint/2010/main" val="95140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A472-8536-411D-B4E1-DDB89D2AC7DB}"/>
              </a:ext>
            </a:extLst>
          </p:cNvPr>
          <p:cNvSpPr>
            <a:spLocks noGrp="1"/>
          </p:cNvSpPr>
          <p:nvPr>
            <p:ph type="title"/>
          </p:nvPr>
        </p:nvSpPr>
        <p:spPr>
          <a:xfrm>
            <a:off x="646111" y="0"/>
            <a:ext cx="9404723" cy="1853248"/>
          </a:xfrm>
        </p:spPr>
        <p:txBody>
          <a:bodyPr/>
          <a:lstStyle/>
          <a:p>
            <a:r>
              <a:rPr lang="en-US" dirty="0"/>
              <a:t>Showing use of R packages</a:t>
            </a:r>
            <a:br>
              <a:rPr lang="en-US" dirty="0"/>
            </a:br>
            <a:endParaRPr lang="en-US" dirty="0"/>
          </a:p>
        </p:txBody>
      </p:sp>
      <p:pic>
        <p:nvPicPr>
          <p:cNvPr id="4" name="Content Placeholder 3">
            <a:extLst>
              <a:ext uri="{FF2B5EF4-FFF2-40B4-BE49-F238E27FC236}">
                <a16:creationId xmlns:a16="http://schemas.microsoft.com/office/drawing/2014/main" id="{000584C0-F196-4129-86E7-E4556941276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860" y="739588"/>
            <a:ext cx="11631706" cy="5809130"/>
          </a:xfrm>
          <a:prstGeom prst="rect">
            <a:avLst/>
          </a:prstGeom>
          <a:noFill/>
          <a:ln>
            <a:noFill/>
          </a:ln>
        </p:spPr>
      </p:pic>
    </p:spTree>
    <p:extLst>
      <p:ext uri="{BB962C8B-B14F-4D97-AF65-F5344CB8AC3E}">
        <p14:creationId xmlns:p14="http://schemas.microsoft.com/office/powerpoint/2010/main" val="99748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A472-8536-411D-B4E1-DDB89D2AC7DB}"/>
              </a:ext>
            </a:extLst>
          </p:cNvPr>
          <p:cNvSpPr>
            <a:spLocks noGrp="1"/>
          </p:cNvSpPr>
          <p:nvPr>
            <p:ph type="title"/>
          </p:nvPr>
        </p:nvSpPr>
        <p:spPr>
          <a:xfrm>
            <a:off x="646111" y="0"/>
            <a:ext cx="9404723" cy="1853248"/>
          </a:xfrm>
        </p:spPr>
        <p:txBody>
          <a:bodyPr/>
          <a:lstStyle/>
          <a:p>
            <a:r>
              <a:rPr lang="en-US" dirty="0"/>
              <a:t>Top five most frequent words</a:t>
            </a:r>
            <a:br>
              <a:rPr lang="en-US" dirty="0"/>
            </a:br>
            <a:endParaRPr lang="en-US" dirty="0"/>
          </a:p>
        </p:txBody>
      </p:sp>
      <p:pic>
        <p:nvPicPr>
          <p:cNvPr id="7" name="Content Placeholder 6">
            <a:extLst>
              <a:ext uri="{FF2B5EF4-FFF2-40B4-BE49-F238E27FC236}">
                <a16:creationId xmlns:a16="http://schemas.microsoft.com/office/drawing/2014/main" id="{7FD152B7-8A93-404D-891B-3D936365E7D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306" y="1116105"/>
            <a:ext cx="11282081" cy="5244353"/>
          </a:xfrm>
          <a:prstGeom prst="rect">
            <a:avLst/>
          </a:prstGeom>
          <a:noFill/>
          <a:ln>
            <a:noFill/>
          </a:ln>
        </p:spPr>
      </p:pic>
    </p:spTree>
    <p:extLst>
      <p:ext uri="{BB962C8B-B14F-4D97-AF65-F5344CB8AC3E}">
        <p14:creationId xmlns:p14="http://schemas.microsoft.com/office/powerpoint/2010/main" val="350582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A472-8536-411D-B4E1-DDB89D2AC7DB}"/>
              </a:ext>
            </a:extLst>
          </p:cNvPr>
          <p:cNvSpPr>
            <a:spLocks noGrp="1"/>
          </p:cNvSpPr>
          <p:nvPr>
            <p:ph type="title"/>
          </p:nvPr>
        </p:nvSpPr>
        <p:spPr>
          <a:xfrm>
            <a:off x="646111" y="0"/>
            <a:ext cx="9404723" cy="1853248"/>
          </a:xfrm>
        </p:spPr>
        <p:txBody>
          <a:bodyPr/>
          <a:lstStyle/>
          <a:p>
            <a:r>
              <a:rPr lang="en-US" dirty="0" err="1"/>
              <a:t>WordCloud</a:t>
            </a:r>
            <a:br>
              <a:rPr lang="en-US" dirty="0"/>
            </a:br>
            <a:endParaRPr lang="en-US" dirty="0"/>
          </a:p>
        </p:txBody>
      </p:sp>
      <p:pic>
        <p:nvPicPr>
          <p:cNvPr id="6" name="Content Placeholder 5">
            <a:extLst>
              <a:ext uri="{FF2B5EF4-FFF2-40B4-BE49-F238E27FC236}">
                <a16:creationId xmlns:a16="http://schemas.microsoft.com/office/drawing/2014/main" id="{5C725B40-4C5B-4A14-BCFD-47DD36F2635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7541" y="779929"/>
            <a:ext cx="11443447" cy="5836024"/>
          </a:xfrm>
          <a:prstGeom prst="rect">
            <a:avLst/>
          </a:prstGeom>
          <a:noFill/>
          <a:ln>
            <a:noFill/>
          </a:ln>
        </p:spPr>
      </p:pic>
    </p:spTree>
    <p:extLst>
      <p:ext uri="{BB962C8B-B14F-4D97-AF65-F5344CB8AC3E}">
        <p14:creationId xmlns:p14="http://schemas.microsoft.com/office/powerpoint/2010/main" val="3056621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206</TotalTime>
  <Words>330</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Introduction to Big Data: Final Project </vt:lpstr>
      <vt:lpstr>Objectives</vt:lpstr>
      <vt:lpstr>What is Text mining and Sentiment Analysis </vt:lpstr>
      <vt:lpstr>Text mining process in R</vt:lpstr>
      <vt:lpstr>R packages used in Text Mining </vt:lpstr>
      <vt:lpstr>Installation of R packages</vt:lpstr>
      <vt:lpstr>Showing use of R packages </vt:lpstr>
      <vt:lpstr>Top five most frequent words </vt:lpstr>
      <vt:lpstr>WordCloud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Platform Wars Simulator</dc:title>
  <dc:creator>user</dc:creator>
  <cp:lastModifiedBy>juma ounga</cp:lastModifiedBy>
  <cp:revision>15</cp:revision>
  <dcterms:created xsi:type="dcterms:W3CDTF">2022-11-27T19:16:04Z</dcterms:created>
  <dcterms:modified xsi:type="dcterms:W3CDTF">2022-12-05T11:41:37Z</dcterms:modified>
</cp:coreProperties>
</file>