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ef2ed0b2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def2ed0b2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f2ed0b2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def2ed0b2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ef2ed0b21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def2ed0b21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ef2ed0b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def2ed0b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" sz="1600">
                <a:solidFill>
                  <a:srgbClr val="595959"/>
                </a:solidFill>
              </a:rPr>
              <a:t>Preferences with respect to different types of information delivered through notifications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ef2ed0b2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def2ed0b2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ef2ed0b2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def2ed0b2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ef2ed0b2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def2ed0b2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ef2ed0b2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def2ed0b2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 provide evidence that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ef2ed0b2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def2ed0b2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results provide evidence that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but.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ef2ed0b2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def2ed0b2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ma'sMOBICOMTemplat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76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745075"/>
            <a:ext cx="85206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2921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21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048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2921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  <a:defRPr b="0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imes New Roman"/>
              <a:buChar char="■"/>
              <a:defRPr b="0" i="0" sz="1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921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Char char="●"/>
              <a:defRPr b="0" i="0" sz="1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Char char="○"/>
              <a:defRPr b="0" i="0" sz="1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21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Char char="■"/>
              <a:defRPr b="0" i="0" sz="1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921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Char char="●"/>
              <a:defRPr b="0" i="0" sz="1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921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Times New Roman"/>
              <a:buChar char="○"/>
              <a:defRPr b="0" i="0" sz="1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921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Times New Roman"/>
              <a:buChar char="■"/>
              <a:defRPr b="0" i="0" sz="1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/>
              <a:t>PrefMiner: Mining User’s Preferences for Intelligent Mobile Notification Management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311700" y="830950"/>
            <a:ext cx="4882800" cy="3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500"/>
              <a:t>Motivation</a:t>
            </a:r>
            <a:r>
              <a:rPr i="1" lang="en" sz="1500"/>
              <a:t>:</a:t>
            </a:r>
            <a:endParaRPr i="1" sz="15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Interruptibility management system should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send notifications only in OM 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stop non-useful, uninteresting or irrelevant notifications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FFFFF"/>
                </a:highlight>
              </a:rPr>
              <a:t>Goal: </a:t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An app that learns the </a:t>
            </a:r>
            <a:r>
              <a:rPr i="1" lang="en" sz="1300">
                <a:solidFill>
                  <a:srgbClr val="333333"/>
                </a:solidFill>
                <a:highlight>
                  <a:srgbClr val="FFFFFF"/>
                </a:highlight>
              </a:rPr>
              <a:t>types of information users prefer to receive via notifications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in different situations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103125" y="47421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Mehrotra, Abhinav, et al. "My phone and me: understanding people's receptivity to mobile notifications." </a:t>
            </a: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Proceedings of the 2016 CHI conference on human factors in computing systems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. 2016.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900" y="789125"/>
            <a:ext cx="3644700" cy="180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type="title"/>
          </p:nvPr>
        </p:nvSpPr>
        <p:spPr>
          <a:xfrm>
            <a:off x="311700" y="76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Evaluation results: In the wild Evaluation</a:t>
            </a:r>
            <a:endParaRPr/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311700" y="618275"/>
            <a:ext cx="49584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16 users // 15 days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During the study PrefMiner suggested 179 rules to the participants out of which 102 rules (i.e., ~5</a:t>
            </a:r>
            <a:r>
              <a:rPr lang="en"/>
              <a:t>7</a:t>
            </a:r>
            <a:r>
              <a:rPr lang="en" sz="1400"/>
              <a:t>%) were accepted (Fig. 7).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Pref Miner identifies around 60% of unwanted (dismissed by the user) notifications (Fig. 8).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3">
            <a:alphaModFix/>
          </a:blip>
          <a:srcRect b="9554" l="43454" r="17642" t="10694"/>
          <a:stretch/>
        </p:blipFill>
        <p:spPr>
          <a:xfrm>
            <a:off x="5465226" y="342326"/>
            <a:ext cx="3459274" cy="39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/>
              <a:t>PrefMiner: Mining User’s Preferences for Intelligent Mobile Notification Management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830950"/>
            <a:ext cx="4882800" cy="3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500"/>
              <a:t>Motivation</a:t>
            </a:r>
            <a:r>
              <a:rPr i="1" lang="en" sz="1500"/>
              <a:t>:</a:t>
            </a:r>
            <a:endParaRPr i="1" sz="15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Interruptibility management system should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send notifications only in OM 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stop non-useful, uninteresting or irrelevant notifications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FFFFF"/>
                </a:highlight>
              </a:rPr>
              <a:t>Goal: </a:t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An app that learns the </a:t>
            </a:r>
            <a:r>
              <a:rPr i="1" lang="en" sz="1300">
                <a:solidFill>
                  <a:srgbClr val="333333"/>
                </a:solidFill>
                <a:highlight>
                  <a:srgbClr val="FFFFFF"/>
                </a:highlight>
              </a:rPr>
              <a:t>types of information users prefer to receive via notifications</a:t>
            </a: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 in different situations</a:t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500">
                <a:solidFill>
                  <a:srgbClr val="333333"/>
                </a:solidFill>
                <a:highlight>
                  <a:srgbClr val="FFFFFF"/>
                </a:highlight>
              </a:rPr>
              <a:t>Summary:</a:t>
            </a:r>
            <a:endParaRPr b="1" sz="15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Offline evaluation on MyPhone &amp; Me </a:t>
            </a:r>
            <a:r>
              <a:rPr lang="en" sz="1300">
                <a:solidFill>
                  <a:srgbClr val="333333"/>
                </a:solidFill>
                <a:highlight>
                  <a:schemeClr val="lt1"/>
                </a:highlight>
              </a:rPr>
              <a:t>dataset 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18 users // 11,185 notifications // with at least 14 days of data for each user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●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In-the-wild 15-day experiment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16 subjects are suggested 179 rules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56.98% of suggested rules are accepted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Char char="○"/>
            </a:pPr>
            <a:r>
              <a:rPr lang="en" sz="1300">
                <a:solidFill>
                  <a:srgbClr val="333333"/>
                </a:solidFill>
                <a:highlight>
                  <a:srgbClr val="FFFFFF"/>
                </a:highlight>
              </a:rPr>
              <a:t>45% of unwanted notifications are filtered out </a:t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5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103125" y="4742125"/>
            <a:ext cx="86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Mehrotra, Abhinav, et al. "My phone and me: understanding people's receptivity to mobile notifications." </a:t>
            </a:r>
            <a:r>
              <a:rPr i="1" lang="en" sz="900">
                <a:solidFill>
                  <a:srgbClr val="222222"/>
                </a:solidFill>
                <a:highlight>
                  <a:srgbClr val="FFFFFF"/>
                </a:highlight>
              </a:rPr>
              <a:t>Proceedings of the 2016 CHI conference on human factors in computing systems</a:t>
            </a:r>
            <a:r>
              <a:rPr lang="en" sz="900">
                <a:solidFill>
                  <a:srgbClr val="222222"/>
                </a:solidFill>
                <a:highlight>
                  <a:srgbClr val="FFFFFF"/>
                </a:highlight>
              </a:rPr>
              <a:t>. 2016.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900" y="789125"/>
            <a:ext cx="3644700" cy="1803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76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000"/>
              <a:t>PrefMiner: Design Choices</a:t>
            </a:r>
            <a:endParaRPr sz="2000"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11700" y="745075"/>
            <a:ext cx="85206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Learning users’ preferences instead of modeling their interruptibility by</a:t>
            </a:r>
            <a:endParaRPr sz="16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learning the different types of </a:t>
            </a:r>
            <a:r>
              <a:rPr i="1" lang="en" sz="1200"/>
              <a:t>unwanted </a:t>
            </a:r>
            <a:r>
              <a:rPr lang="en" sz="1200"/>
              <a:t>interruptions that users explicitly refuse by dismissing notifications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Then, dismiss </a:t>
            </a:r>
            <a:r>
              <a:rPr i="1" lang="en" sz="1200"/>
              <a:t>unwanted </a:t>
            </a:r>
            <a:r>
              <a:rPr lang="en" sz="1200"/>
              <a:t>types of interruption</a:t>
            </a:r>
            <a:r>
              <a:rPr i="1" lang="en" sz="1200"/>
              <a:t> </a:t>
            </a:r>
            <a:endParaRPr sz="1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Association rules over ML models because:</a:t>
            </a:r>
            <a:endParaRPr sz="16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Users should be involved while removing </a:t>
            </a:r>
            <a:r>
              <a:rPr i="1" lang="en" sz="1200"/>
              <a:t>unwanted</a:t>
            </a:r>
            <a:r>
              <a:rPr lang="en" sz="1200"/>
              <a:t> interruptions without compromising the reception of any important information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Interpretability of rules</a:t>
            </a:r>
            <a:endParaRPr sz="1200"/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romanLcPeriod"/>
            </a:pPr>
            <a:r>
              <a:rPr lang="en" sz="1000"/>
              <a:t>ML models from previous studies are not interpretable [21,28,24]</a:t>
            </a:r>
            <a:endParaRPr sz="1000"/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romanLcPeriod"/>
            </a:pPr>
            <a:r>
              <a:rPr lang="en" sz="1000"/>
              <a:t>Mined association rules can be easily understood by users </a:t>
            </a:r>
            <a:endParaRPr sz="1000"/>
          </a:p>
          <a:p>
            <a:pPr indent="-2921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AutoNum type="romanLcPeriod"/>
            </a:pPr>
            <a:r>
              <a:rPr lang="en" sz="1000"/>
              <a:t>Users can provide their feedback about the mined association rules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186625"/>
            <a:ext cx="4556100" cy="4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Mining User Preferences</a:t>
            </a:r>
            <a:r>
              <a:rPr b="1" lang="en" sz="1900"/>
              <a:t>: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Notification title classification</a:t>
            </a:r>
            <a:endParaRPr b="1" sz="16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Standard NLP preprocessing of notification title</a:t>
            </a:r>
            <a:endParaRPr i="1" sz="10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Constructing a clusters for each app’s notifications</a:t>
            </a:r>
            <a:endParaRPr sz="1200"/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Compute Document-Term Matrix (DTM)</a:t>
            </a:r>
            <a:endParaRPr/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Clustering each application’s notifications separately with DTM and DBSCAN (e.g., N</a:t>
            </a:r>
            <a:r>
              <a:rPr baseline="-25000" lang="en"/>
              <a:t>1</a:t>
            </a:r>
            <a:r>
              <a:rPr lang="en"/>
              <a:t>, N</a:t>
            </a:r>
            <a:r>
              <a:rPr baseline="-25000" lang="en"/>
              <a:t>2</a:t>
            </a:r>
            <a:r>
              <a:rPr lang="en"/>
              <a:t> )</a:t>
            </a:r>
            <a:endParaRPr/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Constructing Association Rules using</a:t>
            </a:r>
            <a:endParaRPr b="1"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Context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Type of notification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Location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Time of the day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User’s physical activity (e.g., Walking, still)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Consequent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Whether Accept or Dismiss notification</a:t>
            </a:r>
            <a:endParaRPr sz="1200"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125" y="925925"/>
            <a:ext cx="2552700" cy="1590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8"/>
          <p:cNvCxnSpPr>
            <a:endCxn id="122" idx="1"/>
          </p:cNvCxnSpPr>
          <p:nvPr/>
        </p:nvCxnSpPr>
        <p:spPr>
          <a:xfrm>
            <a:off x="4377325" y="1648063"/>
            <a:ext cx="1288800" cy="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86625"/>
            <a:ext cx="4556100" cy="4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Mining User Preferences</a:t>
            </a:r>
            <a:r>
              <a:rPr b="1" lang="en" sz="1900"/>
              <a:t>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Notification title classification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Standard NLP preprocessing of notification title</a:t>
            </a:r>
            <a:endParaRPr i="1" sz="10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Constructing a clusters for each app’s notifications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/>
              <a:t>Compute Document-Term Matrix (DTM)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/>
              <a:t>Clustering each application’s notifications separately with DTM and DBSCAN (e.g., N</a:t>
            </a:r>
            <a:r>
              <a:rPr baseline="-25000" lang="en"/>
              <a:t>1</a:t>
            </a:r>
            <a:r>
              <a:rPr lang="en"/>
              <a:t>, N</a:t>
            </a:r>
            <a:r>
              <a:rPr baseline="-25000" lang="en"/>
              <a:t>2</a:t>
            </a:r>
            <a:r>
              <a:rPr lang="en"/>
              <a:t> )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Constructing Association Rules</a:t>
            </a:r>
            <a:endParaRPr b="1"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/>
              <a:t>ARM is constructed using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/>
              <a:t>Context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Type of notification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Location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 of the day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User’s physical activity (e.g., Walking, still)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/>
              <a:t>Consequent</a:t>
            </a:r>
            <a:endParaRPr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Whether Accept or Dismiss notification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29" name="Google Shape;129;p29"/>
          <p:cNvPicPr preferRelativeResize="0"/>
          <p:nvPr/>
        </p:nvPicPr>
        <p:blipFill rotWithShape="1">
          <a:blip r:embed="rId3">
            <a:alphaModFix/>
          </a:blip>
          <a:srcRect b="21566" l="8448" r="47843" t="21440"/>
          <a:stretch/>
        </p:blipFill>
        <p:spPr>
          <a:xfrm>
            <a:off x="5357300" y="2496550"/>
            <a:ext cx="1890000" cy="14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9"/>
          <p:cNvSpPr txBox="1"/>
          <p:nvPr/>
        </p:nvSpPr>
        <p:spPr>
          <a:xfrm>
            <a:off x="5161900" y="186625"/>
            <a:ext cx="3919800" cy="28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Example</a:t>
            </a:r>
            <a:r>
              <a:rPr lang="en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  </a:t>
            </a:r>
            <a:endParaRPr b="1" sz="18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Observed </a:t>
            </a: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User Behavior: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AutoNum type="arabicPeriod"/>
            </a:pPr>
            <a:r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always dismiss Twitter suggestion (N1) notifications for who to follow;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AutoNum type="arabicPeriod"/>
            </a:pPr>
            <a:r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accepts Facebook birthday reminder notifications (N2) only in the morning while she is at home; 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AutoNum type="arabicPeriod"/>
            </a:pPr>
            <a:r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does not accept WhatsApp notifications from Alice (N3) while at work.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 from User Behavior: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/>
          <p:nvPr/>
        </p:nvSpPr>
        <p:spPr>
          <a:xfrm>
            <a:off x="5314000" y="2645500"/>
            <a:ext cx="1936800" cy="810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9"/>
          <p:cNvSpPr/>
          <p:nvPr/>
        </p:nvSpPr>
        <p:spPr>
          <a:xfrm>
            <a:off x="5314000" y="1273900"/>
            <a:ext cx="3574500" cy="3603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146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2400"/>
              <a:t>Evaluation of Rule-based Mechanism: Setting</a:t>
            </a:r>
            <a:endParaRPr sz="2400"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311700" y="86355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Dataset: </a:t>
            </a:r>
            <a:r>
              <a:rPr lang="en"/>
              <a:t>My Phone and Me [25]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18 users 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11,185 notifications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Eval procedure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 each user </a:t>
            </a:r>
            <a:r>
              <a:rPr lang="en" sz="1200"/>
              <a:t>10-fold CV ~ 9:1 train:test split</a:t>
            </a:r>
            <a:endParaRPr sz="1200"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 for each fold</a:t>
            </a:r>
            <a:endParaRPr sz="1200"/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ARs are mined from 90% of user data</a:t>
            </a:r>
            <a:endParaRPr sz="1200"/>
          </a:p>
          <a:p>
            <a: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Tested on 10% of user data </a:t>
            </a:r>
            <a:endParaRPr sz="12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Aggregated users’ scores by</a:t>
            </a:r>
            <a:endParaRPr/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Mean</a:t>
            </a:r>
            <a:endParaRPr sz="1200"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200"/>
              <a:t>(margin of) Standard error with 95% CI </a:t>
            </a:r>
            <a:r>
              <a:rPr lang="en"/>
              <a:t>	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Eval Metrics:</a:t>
            </a:r>
            <a:endParaRPr b="1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Recall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1200"/>
              <a:t>Precision</a:t>
            </a:r>
            <a:endParaRPr sz="1200"/>
          </a:p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5154800" y="907850"/>
            <a:ext cx="386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Outcome variable</a:t>
            </a:r>
            <a:endParaRPr b="1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" sz="1000"/>
              <a:t>notification response</a:t>
            </a:r>
            <a:r>
              <a:rPr lang="en" sz="1000"/>
              <a:t>: the user’s response (i.e., click or dismiss) to a notification;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Context Features:</a:t>
            </a:r>
            <a:endParaRPr i="1" sz="12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" sz="1000"/>
              <a:t>notification type</a:t>
            </a:r>
            <a:r>
              <a:rPr lang="en" sz="1000"/>
              <a:t>: the identifier of the cluster to which the notification belongs;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" sz="1000"/>
              <a:t>arrival time</a:t>
            </a:r>
            <a:r>
              <a:rPr lang="en" sz="1000"/>
              <a:t>: the arrival time of the notification considering four time slots – morning (6-12), afternoon (12-16), evening (16-20) and night (20-24 and 0-6);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" sz="1000"/>
              <a:t>activity</a:t>
            </a:r>
            <a:r>
              <a:rPr lang="en" sz="1000"/>
              <a:t>: the user’s physical activity (includes still, walking, running, biking and in vehicle) when the notification arrived;</a:t>
            </a:r>
            <a:endParaRPr sz="10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" sz="1000"/>
              <a:t>location</a:t>
            </a:r>
            <a:r>
              <a:rPr lang="en" sz="1000"/>
              <a:t>: the user’s location when the notification arrived;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128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Evaluation of Rule-based Mechanism: Results</a:t>
            </a:r>
            <a:endParaRPr/>
          </a:p>
        </p:txBody>
      </p:sp>
      <p:pic>
        <p:nvPicPr>
          <p:cNvPr id="145" name="Google Shape;145;p31"/>
          <p:cNvPicPr preferRelativeResize="0"/>
          <p:nvPr/>
        </p:nvPicPr>
        <p:blipFill rotWithShape="1">
          <a:blip r:embed="rId3">
            <a:alphaModFix/>
          </a:blip>
          <a:srcRect b="10772" l="4160" r="4407" t="14208"/>
          <a:stretch/>
        </p:blipFill>
        <p:spPr>
          <a:xfrm>
            <a:off x="1468950" y="818675"/>
            <a:ext cx="6790448" cy="31658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 txBox="1"/>
          <p:nvPr/>
        </p:nvSpPr>
        <p:spPr>
          <a:xfrm>
            <a:off x="311700" y="4144050"/>
            <a:ext cx="7999800" cy="8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Insight: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user’s preference for receiving notifications does not depend on the activity and arrival time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-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preference for notification depends on the type of information it contains and the location of the user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at a confidence of 80%, 35 recall and 90% precision is achieved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128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Evaluation Results: Online Learning</a:t>
            </a:r>
            <a:endParaRPr/>
          </a:p>
        </p:txBody>
      </p:sp>
      <p:pic>
        <p:nvPicPr>
          <p:cNvPr id="152" name="Google Shape;152;p32"/>
          <p:cNvPicPr preferRelativeResize="0"/>
          <p:nvPr/>
        </p:nvPicPr>
        <p:blipFill rotWithShape="1">
          <a:blip r:embed="rId3">
            <a:alphaModFix/>
          </a:blip>
          <a:srcRect b="24758" l="7324" r="4429" t="23207"/>
          <a:stretch/>
        </p:blipFill>
        <p:spPr>
          <a:xfrm>
            <a:off x="1421650" y="2755200"/>
            <a:ext cx="6209424" cy="205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2"/>
          <p:cNvSpPr txBox="1"/>
          <p:nvPr/>
        </p:nvSpPr>
        <p:spPr>
          <a:xfrm>
            <a:off x="338675" y="796750"/>
            <a:ext cx="8427000" cy="18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Setting: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lang="en" sz="1200">
                <a:solidFill>
                  <a:srgbClr val="E06666"/>
                </a:solidFill>
              </a:rPr>
              <a:t>It is not mentioned how many users and notifications</a:t>
            </a:r>
            <a:r>
              <a:rPr lang="en" sz="1200"/>
              <a:t> </a:t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rules are constructed at the end of each day </a:t>
            </a:r>
            <a:r>
              <a:rPr lang="en" sz="1200"/>
              <a:t>using notifications from Day 1 till Day N-1, evaluated on Notifications of Day 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of the rules are color coded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Observation: 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Rules with C</a:t>
            </a: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80 and below start filtering notifications from the 3rd day and by the 7th day they achieve the recall of 25-35% and precision around 90%.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rules could achieve the recall of 10% and precision above 90% by 7-th day.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76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Evaluation results: In the wild Evaluation</a:t>
            </a:r>
            <a:endParaRPr/>
          </a:p>
        </p:txBody>
      </p:sp>
      <p:sp>
        <p:nvSpPr>
          <p:cNvPr id="159" name="Google Shape;159;p33"/>
          <p:cNvSpPr txBox="1"/>
          <p:nvPr>
            <p:ph idx="1" type="body"/>
          </p:nvPr>
        </p:nvSpPr>
        <p:spPr>
          <a:xfrm>
            <a:off x="311700" y="618275"/>
            <a:ext cx="49584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16 users // 15 days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During the study PrefMiner suggested 179 rules to the participants out of which 102 rules (i.e., ~5</a:t>
            </a:r>
            <a:r>
              <a:rPr lang="en"/>
              <a:t>7</a:t>
            </a:r>
            <a:r>
              <a:rPr lang="en" sz="1400"/>
              <a:t>%) were accepted (Fig. 7).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pic>
        <p:nvPicPr>
          <p:cNvPr id="160" name="Google Shape;160;p33"/>
          <p:cNvPicPr preferRelativeResize="0"/>
          <p:nvPr/>
        </p:nvPicPr>
        <p:blipFill rotWithShape="1">
          <a:blip r:embed="rId3">
            <a:alphaModFix/>
          </a:blip>
          <a:srcRect b="47710" l="43454" r="17642" t="10694"/>
          <a:stretch/>
        </p:blipFill>
        <p:spPr>
          <a:xfrm>
            <a:off x="5465225" y="342325"/>
            <a:ext cx="3459274" cy="20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ma's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