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0" r:id="rId3"/>
    <p:sldId id="257" r:id="rId4"/>
    <p:sldId id="258" r:id="rId5"/>
    <p:sldId id="259" r:id="rId6"/>
    <p:sldId id="260" r:id="rId7"/>
    <p:sldId id="261" r:id="rId8"/>
    <p:sldId id="265" r:id="rId9"/>
    <p:sldId id="262" r:id="rId10"/>
    <p:sldId id="267" r:id="rId11"/>
    <p:sldId id="266" r:id="rId12"/>
    <p:sldId id="264"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114" d="100"/>
          <a:sy n="114" d="100"/>
        </p:scale>
        <p:origin x="8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C5585-8A21-4485-AEE4-DC192DA6F7C8}" type="datetimeFigureOut">
              <a:rPr lang="es-CO" smtClean="0"/>
              <a:t>25/01/2021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00CBA-A71A-4119-8ADE-92B3E7F2433E}" type="slidenum">
              <a:rPr lang="es-CO" smtClean="0"/>
              <a:t>‹Nº›</a:t>
            </a:fld>
            <a:endParaRPr lang="es-CO"/>
          </a:p>
        </p:txBody>
      </p:sp>
    </p:spTree>
    <p:extLst>
      <p:ext uri="{BB962C8B-B14F-4D97-AF65-F5344CB8AC3E}">
        <p14:creationId xmlns:p14="http://schemas.microsoft.com/office/powerpoint/2010/main" val="2191510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EC00CBA-A71A-4119-8ADE-92B3E7F2433E}" type="slidenum">
              <a:rPr lang="es-CO" smtClean="0"/>
              <a:t>13</a:t>
            </a:fld>
            <a:endParaRPr lang="es-CO"/>
          </a:p>
        </p:txBody>
      </p:sp>
    </p:spTree>
    <p:extLst>
      <p:ext uri="{BB962C8B-B14F-4D97-AF65-F5344CB8AC3E}">
        <p14:creationId xmlns:p14="http://schemas.microsoft.com/office/powerpoint/2010/main" val="428538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7977D90-069E-4B90-9302-8605844E9A1E}" type="datetime1">
              <a:rPr lang="es-CO" smtClean="0"/>
              <a:t>25/01/2021</a:t>
            </a:fld>
            <a:endParaRPr lang="es-CO"/>
          </a:p>
        </p:txBody>
      </p:sp>
      <p:sp>
        <p:nvSpPr>
          <p:cNvPr id="5" name="Footer Placeholder 4"/>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228703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DBB1AB-175F-4C78-8714-6401C803CB56}" type="datetime1">
              <a:rPr lang="es-CO" smtClean="0"/>
              <a:t>25/01/2021</a:t>
            </a:fld>
            <a:endParaRPr lang="es-CO"/>
          </a:p>
        </p:txBody>
      </p:sp>
      <p:sp>
        <p:nvSpPr>
          <p:cNvPr id="5" name="Footer Placeholder 4"/>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645274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8E35EB0-A48D-41AC-BE05-E9B654B1850A}" type="datetime1">
              <a:rPr lang="es-CO" smtClean="0"/>
              <a:t>25/01/2021</a:t>
            </a:fld>
            <a:endParaRPr lang="es-CO"/>
          </a:p>
        </p:txBody>
      </p:sp>
      <p:sp>
        <p:nvSpPr>
          <p:cNvPr id="5" name="Footer Placeholder 4"/>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8FA321-3A5F-458A-97A5-A4A2E254A643}"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2482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32E2787-3EB8-423A-BD91-EED1814C9061}" type="datetime1">
              <a:rPr lang="es-CO" smtClean="0"/>
              <a:t>25/01/2021</a:t>
            </a:fld>
            <a:endParaRPr lang="es-CO"/>
          </a:p>
        </p:txBody>
      </p:sp>
      <p:sp>
        <p:nvSpPr>
          <p:cNvPr id="6" name="Footer Placeholder 5"/>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1399695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742B3524-2B17-4AE6-98ED-6A42BF3DFAE9}" type="datetime1">
              <a:rPr lang="es-CO" smtClean="0"/>
              <a:t>25/01/2021</a:t>
            </a:fld>
            <a:endParaRPr lang="es-CO"/>
          </a:p>
        </p:txBody>
      </p:sp>
      <p:sp>
        <p:nvSpPr>
          <p:cNvPr id="6" name="Footer Placeholder 5"/>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8FA321-3A5F-458A-97A5-A4A2E254A643}"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2779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70AEF2FD-C0BB-4A26-8363-05E2845218C5}" type="datetime1">
              <a:rPr lang="es-CO" smtClean="0"/>
              <a:t>25/01/2021</a:t>
            </a:fld>
            <a:endParaRPr lang="es-CO"/>
          </a:p>
        </p:txBody>
      </p:sp>
      <p:sp>
        <p:nvSpPr>
          <p:cNvPr id="6" name="Footer Placeholder 5"/>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3266202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745CDE-F125-4F4F-B9BB-A2F4BCC39B31}" type="datetime1">
              <a:rPr lang="es-CO" smtClean="0"/>
              <a:t>25/01/2021</a:t>
            </a:fld>
            <a:endParaRPr lang="es-CO"/>
          </a:p>
        </p:txBody>
      </p:sp>
      <p:sp>
        <p:nvSpPr>
          <p:cNvPr id="5" name="Footer Placeholder 4"/>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3751243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E05AF-F5A8-4F60-8BA7-5A7FA81A06B2}" type="datetime1">
              <a:rPr lang="es-CO" smtClean="0"/>
              <a:t>25/01/2021</a:t>
            </a:fld>
            <a:endParaRPr lang="es-CO"/>
          </a:p>
        </p:txBody>
      </p:sp>
      <p:sp>
        <p:nvSpPr>
          <p:cNvPr id="5" name="Footer Placeholder 4"/>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108218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0EB469-C286-49D2-B550-91CB7BEB2A51}" type="datetime1">
              <a:rPr lang="es-CO" smtClean="0"/>
              <a:t>25/01/2021</a:t>
            </a:fld>
            <a:endParaRPr lang="es-CO"/>
          </a:p>
        </p:txBody>
      </p:sp>
      <p:sp>
        <p:nvSpPr>
          <p:cNvPr id="5" name="Footer Placeholder 4"/>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332068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29C859-72B0-4F7E-A205-EDA6A74231EB}" type="datetime1">
              <a:rPr lang="es-CO" smtClean="0"/>
              <a:t>25/01/2021</a:t>
            </a:fld>
            <a:endParaRPr lang="es-CO"/>
          </a:p>
        </p:txBody>
      </p:sp>
      <p:sp>
        <p:nvSpPr>
          <p:cNvPr id="5" name="Footer Placeholder 4"/>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410718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D2A404D-F94F-4A55-B35B-2EEB474103DE}" type="datetime1">
              <a:rPr lang="es-CO" smtClean="0"/>
              <a:t>25/01/2021</a:t>
            </a:fld>
            <a:endParaRPr lang="es-CO"/>
          </a:p>
        </p:txBody>
      </p:sp>
      <p:sp>
        <p:nvSpPr>
          <p:cNvPr id="6" name="Footer Placeholder 5"/>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342412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75E191C-7B35-4F9E-9F1A-53A67174AD66}" type="datetime1">
              <a:rPr lang="es-CO" smtClean="0"/>
              <a:t>25/01/2021</a:t>
            </a:fld>
            <a:endParaRPr lang="es-CO"/>
          </a:p>
        </p:txBody>
      </p:sp>
      <p:sp>
        <p:nvSpPr>
          <p:cNvPr id="8" name="Footer Placeholder 7"/>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377982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070E222-07E3-4012-8669-88D90CF986B1}" type="datetime1">
              <a:rPr lang="es-CO" smtClean="0"/>
              <a:t>25/01/2021</a:t>
            </a:fld>
            <a:endParaRPr lang="es-CO"/>
          </a:p>
        </p:txBody>
      </p:sp>
      <p:sp>
        <p:nvSpPr>
          <p:cNvPr id="4" name="Footer Placeholder 3"/>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418180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8D6EF-1F53-4AEA-A09A-4AD07AFF8988}" type="datetime1">
              <a:rPr lang="es-CO" smtClean="0"/>
              <a:t>25/01/2021</a:t>
            </a:fld>
            <a:endParaRPr lang="es-CO"/>
          </a:p>
        </p:txBody>
      </p:sp>
      <p:sp>
        <p:nvSpPr>
          <p:cNvPr id="3" name="Footer Placeholder 2"/>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319995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8F0CA7C-9B35-4058-A63B-A64F2AC0A727}" type="datetime1">
              <a:rPr lang="es-CO" smtClean="0"/>
              <a:t>25/01/2021</a:t>
            </a:fld>
            <a:endParaRPr lang="es-CO"/>
          </a:p>
        </p:txBody>
      </p:sp>
      <p:sp>
        <p:nvSpPr>
          <p:cNvPr id="6" name="Footer Placeholder 5"/>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30388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3E487A8-DE66-48CB-BACB-8FE304B4084A}" type="datetime1">
              <a:rPr lang="es-CO" smtClean="0"/>
              <a:t>25/01/2021</a:t>
            </a:fld>
            <a:endParaRPr lang="es-CO"/>
          </a:p>
        </p:txBody>
      </p:sp>
      <p:sp>
        <p:nvSpPr>
          <p:cNvPr id="6" name="Footer Placeholder 5"/>
          <p:cNvSpPr>
            <a:spLocks noGrp="1"/>
          </p:cNvSpPr>
          <p:nvPr>
            <p:ph type="ftr" sz="quarter" idx="11"/>
          </p:nvPr>
        </p:nvSpPr>
        <p:spPr/>
        <p:txBody>
          <a:bodyPr/>
          <a:lstStyle/>
          <a:p>
            <a:r>
              <a:rPr lang="en-US"/>
              <a:t>Note: by subregion I refer to subnational divisions such as provinces, departments, states, etc., which are designated differently in each country.</a:t>
            </a:r>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8FA321-3A5F-458A-97A5-A4A2E254A643}" type="slidenum">
              <a:rPr lang="es-CO" smtClean="0"/>
              <a:t>‹Nº›</a:t>
            </a:fld>
            <a:endParaRPr lang="es-CO"/>
          </a:p>
        </p:txBody>
      </p:sp>
    </p:spTree>
    <p:extLst>
      <p:ext uri="{BB962C8B-B14F-4D97-AF65-F5344CB8AC3E}">
        <p14:creationId xmlns:p14="http://schemas.microsoft.com/office/powerpoint/2010/main" val="3189903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11242E-9316-4A92-986C-0CD110919641}" type="datetime1">
              <a:rPr lang="es-CO" smtClean="0"/>
              <a:t>25/01/2021</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Note: by subregion I refer to subnational divisions such as provinces, departments, states, etc., which are designated differently in each country.</a:t>
            </a:r>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8FA321-3A5F-458A-97A5-A4A2E254A643}" type="slidenum">
              <a:rPr lang="es-CO" smtClean="0"/>
              <a:t>‹Nº›</a:t>
            </a:fld>
            <a:endParaRPr lang="es-CO"/>
          </a:p>
        </p:txBody>
      </p:sp>
    </p:spTree>
    <p:extLst>
      <p:ext uri="{BB962C8B-B14F-4D97-AF65-F5344CB8AC3E}">
        <p14:creationId xmlns:p14="http://schemas.microsoft.com/office/powerpoint/2010/main" val="2230159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atinobarometro.org/latContents.j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umarti96/Coursera_Capstone/blob/master/problems_dataset.xlsx" TargetMode="External"/><Relationship Id="rId2" Type="http://schemas.openxmlformats.org/officeDocument/2006/relationships/hyperlink" Target="https://github.com/Jumarti96/Coursera_Capstone/blob/master/problems_codebook.xls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C5BCB6-0547-4F7C-BCDD-8AF718F0AED1}"/>
              </a:ext>
            </a:extLst>
          </p:cNvPr>
          <p:cNvSpPr>
            <a:spLocks noGrp="1"/>
          </p:cNvSpPr>
          <p:nvPr>
            <p:ph type="ctrTitle"/>
          </p:nvPr>
        </p:nvSpPr>
        <p:spPr>
          <a:xfrm>
            <a:off x="3373062" y="1864865"/>
            <a:ext cx="8131550" cy="2262781"/>
          </a:xfrm>
        </p:spPr>
        <p:txBody>
          <a:bodyPr>
            <a:normAutofit fontScale="90000"/>
          </a:bodyPr>
          <a:lstStyle/>
          <a:p>
            <a:pPr>
              <a:lnSpc>
                <a:spcPct val="90000"/>
              </a:lnSpc>
            </a:pPr>
            <a:r>
              <a:rPr lang="en-US" sz="5000" dirty="0"/>
              <a:t>Identifying the Most Important Problems in Latin America – based on citizens’ perceptions</a:t>
            </a:r>
            <a:endParaRPr lang="es-CO" sz="5000" dirty="0"/>
          </a:p>
        </p:txBody>
      </p:sp>
      <p:sp>
        <p:nvSpPr>
          <p:cNvPr id="3" name="Subtítulo 2">
            <a:extLst>
              <a:ext uri="{FF2B5EF4-FFF2-40B4-BE49-F238E27FC236}">
                <a16:creationId xmlns:a16="http://schemas.microsoft.com/office/drawing/2014/main" id="{A56D662A-93A1-4DE7-BD26-2209AB11F43E}"/>
              </a:ext>
            </a:extLst>
          </p:cNvPr>
          <p:cNvSpPr>
            <a:spLocks noGrp="1"/>
          </p:cNvSpPr>
          <p:nvPr>
            <p:ph type="subTitle" idx="1"/>
          </p:nvPr>
        </p:nvSpPr>
        <p:spPr>
          <a:xfrm>
            <a:off x="3373062" y="4127644"/>
            <a:ext cx="8131550" cy="1126283"/>
          </a:xfrm>
        </p:spPr>
        <p:txBody>
          <a:bodyPr>
            <a:normAutofit/>
          </a:bodyPr>
          <a:lstStyle/>
          <a:p>
            <a:r>
              <a:rPr lang="es-ES" dirty="0"/>
              <a:t>JUAN MARTINEZ</a:t>
            </a:r>
            <a:endParaRPr lang="es-CO" dirty="0"/>
          </a:p>
        </p:txBody>
      </p:sp>
      <p:sp>
        <p:nvSpPr>
          <p:cNvPr id="31" name="Rectangle 30">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34"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5"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6"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7"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8"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9"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0"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1"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2"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3"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4"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5"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0" name="Group 46">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2"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3"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0"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1"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2"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3"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4"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5"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6"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7"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8"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9"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1"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14264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A9144-D7BB-4F72-BA05-5315F9968745}"/>
              </a:ext>
            </a:extLst>
          </p:cNvPr>
          <p:cNvSpPr>
            <a:spLocks noGrp="1"/>
          </p:cNvSpPr>
          <p:nvPr>
            <p:ph type="title"/>
          </p:nvPr>
        </p:nvSpPr>
        <p:spPr>
          <a:xfrm>
            <a:off x="1855305" y="624110"/>
            <a:ext cx="9649308" cy="1280890"/>
          </a:xfrm>
        </p:spPr>
        <p:txBody>
          <a:bodyPr>
            <a:normAutofit fontScale="90000"/>
          </a:bodyPr>
          <a:lstStyle/>
          <a:p>
            <a:r>
              <a:rPr lang="en-US" dirty="0"/>
              <a:t>Defining clusters for subregions of Latin America – by most important problem in the country</a:t>
            </a:r>
            <a:endParaRPr lang="es-CO" dirty="0"/>
          </a:p>
        </p:txBody>
      </p:sp>
      <p:sp>
        <p:nvSpPr>
          <p:cNvPr id="13" name="CuadroTexto 12">
            <a:extLst>
              <a:ext uri="{FF2B5EF4-FFF2-40B4-BE49-F238E27FC236}">
                <a16:creationId xmlns:a16="http://schemas.microsoft.com/office/drawing/2014/main" id="{50C38848-EB7D-4C84-B2A5-B067458A69F2}"/>
              </a:ext>
            </a:extLst>
          </p:cNvPr>
          <p:cNvSpPr txBox="1"/>
          <p:nvPr/>
        </p:nvSpPr>
        <p:spPr>
          <a:xfrm>
            <a:off x="7910818" y="2213436"/>
            <a:ext cx="4281182" cy="3693319"/>
          </a:xfrm>
          <a:prstGeom prst="rect">
            <a:avLst/>
          </a:prstGeom>
          <a:noFill/>
        </p:spPr>
        <p:txBody>
          <a:bodyPr wrap="square" rtlCol="0">
            <a:spAutoFit/>
          </a:bodyPr>
          <a:lstStyle/>
          <a:p>
            <a:r>
              <a:rPr lang="en-US" sz="1300" dirty="0"/>
              <a:t>This distinction of 8 clusters through a </a:t>
            </a:r>
            <a:r>
              <a:rPr lang="en-US" sz="1300" dirty="0" err="1"/>
              <a:t>KMeans</a:t>
            </a:r>
            <a:r>
              <a:rPr lang="en-US" sz="1300" dirty="0"/>
              <a:t> algorithm provides us with 8 different profiles of subregions in Latin America based on what citizens perceive are the main problems in their country.</a:t>
            </a:r>
          </a:p>
          <a:p>
            <a:endParaRPr lang="en-US" sz="1300" dirty="0"/>
          </a:p>
          <a:p>
            <a:r>
              <a:rPr lang="en-US" sz="1300" dirty="0"/>
              <a:t>Each cell shows the problems that make up for at least 80% of the problems reported in the category indicated. They are presented in descending order.</a:t>
            </a:r>
          </a:p>
          <a:p>
            <a:endParaRPr lang="en-US" sz="1300" dirty="0"/>
          </a:p>
          <a:p>
            <a:r>
              <a:rPr lang="en-US" sz="1300" dirty="0"/>
              <a:t>Some interesting takeaways from this data:</a:t>
            </a:r>
          </a:p>
          <a:p>
            <a:pPr marL="285750" indent="-285750">
              <a:buFont typeface="Arial" panose="020B0604020202020204" pitchFamily="34" charset="0"/>
              <a:buChar char="•"/>
            </a:pPr>
            <a:r>
              <a:rPr lang="en-US" sz="1300" dirty="0"/>
              <a:t>Crime is the most important problem in 2 clusters, but in one of them, the political situation often appears 2</a:t>
            </a:r>
            <a:r>
              <a:rPr lang="en-US" sz="1300" baseline="30000" dirty="0"/>
              <a:t>nd</a:t>
            </a:r>
            <a:r>
              <a:rPr lang="en-US" sz="1300" dirty="0"/>
              <a:t>, while in the other it is violence/gangs.</a:t>
            </a:r>
          </a:p>
          <a:p>
            <a:pPr marL="285750" indent="-285750">
              <a:buFont typeface="Arial" panose="020B0604020202020204" pitchFamily="34" charset="0"/>
              <a:buChar char="•"/>
            </a:pPr>
            <a:r>
              <a:rPr lang="en-US" sz="1300" dirty="0"/>
              <a:t>Clusters 4, 7 and 8 seem to represent very special conditions. Only in the cluster 4 scarcity of food is one of the most important problems.</a:t>
            </a:r>
          </a:p>
        </p:txBody>
      </p:sp>
      <p:pic>
        <p:nvPicPr>
          <p:cNvPr id="4" name="Imagen 3">
            <a:extLst>
              <a:ext uri="{FF2B5EF4-FFF2-40B4-BE49-F238E27FC236}">
                <a16:creationId xmlns:a16="http://schemas.microsoft.com/office/drawing/2014/main" id="{98A3BEFA-C3BC-4D47-AAEF-B0745C07AB78}"/>
              </a:ext>
            </a:extLst>
          </p:cNvPr>
          <p:cNvPicPr>
            <a:picLocks noChangeAspect="1"/>
          </p:cNvPicPr>
          <p:nvPr/>
        </p:nvPicPr>
        <p:blipFill>
          <a:blip r:embed="rId2"/>
          <a:stretch>
            <a:fillRect/>
          </a:stretch>
        </p:blipFill>
        <p:spPr>
          <a:xfrm>
            <a:off x="366854" y="2213436"/>
            <a:ext cx="3209034" cy="4020454"/>
          </a:xfrm>
          <a:prstGeom prst="rect">
            <a:avLst/>
          </a:prstGeom>
        </p:spPr>
      </p:pic>
      <p:pic>
        <p:nvPicPr>
          <p:cNvPr id="6" name="Imagen 5">
            <a:extLst>
              <a:ext uri="{FF2B5EF4-FFF2-40B4-BE49-F238E27FC236}">
                <a16:creationId xmlns:a16="http://schemas.microsoft.com/office/drawing/2014/main" id="{EAB55D0B-0500-433C-AD06-EC8FF607C3E2}"/>
              </a:ext>
            </a:extLst>
          </p:cNvPr>
          <p:cNvPicPr>
            <a:picLocks noChangeAspect="1"/>
          </p:cNvPicPr>
          <p:nvPr/>
        </p:nvPicPr>
        <p:blipFill>
          <a:blip r:embed="rId3"/>
          <a:stretch>
            <a:fillRect/>
          </a:stretch>
        </p:blipFill>
        <p:spPr>
          <a:xfrm>
            <a:off x="3909619" y="2213436"/>
            <a:ext cx="3667467" cy="4020454"/>
          </a:xfrm>
          <a:prstGeom prst="rect">
            <a:avLst/>
          </a:prstGeom>
        </p:spPr>
      </p:pic>
    </p:spTree>
    <p:extLst>
      <p:ext uri="{BB962C8B-B14F-4D97-AF65-F5344CB8AC3E}">
        <p14:creationId xmlns:p14="http://schemas.microsoft.com/office/powerpoint/2010/main" val="181789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39778-D7C4-4A48-8D1D-0B7FA4F25312}"/>
              </a:ext>
            </a:extLst>
          </p:cNvPr>
          <p:cNvSpPr>
            <a:spLocks noGrp="1"/>
          </p:cNvSpPr>
          <p:nvPr>
            <p:ph type="title"/>
          </p:nvPr>
        </p:nvSpPr>
        <p:spPr/>
        <p:txBody>
          <a:bodyPr/>
          <a:lstStyle/>
          <a:p>
            <a:r>
              <a:rPr lang="es-ES" dirty="0" err="1"/>
              <a:t>Geospatial</a:t>
            </a:r>
            <a:r>
              <a:rPr lang="es-ES" dirty="0"/>
              <a:t> </a:t>
            </a:r>
            <a:r>
              <a:rPr lang="es-ES" dirty="0" err="1"/>
              <a:t>visualization</a:t>
            </a:r>
            <a:endParaRPr lang="es-CO" dirty="0"/>
          </a:p>
        </p:txBody>
      </p:sp>
      <p:pic>
        <p:nvPicPr>
          <p:cNvPr id="4" name="Imagen 3">
            <a:extLst>
              <a:ext uri="{FF2B5EF4-FFF2-40B4-BE49-F238E27FC236}">
                <a16:creationId xmlns:a16="http://schemas.microsoft.com/office/drawing/2014/main" id="{232BEAD0-5826-47CC-902E-A1D5265667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5283" y="1630287"/>
            <a:ext cx="3609975" cy="4939665"/>
          </a:xfrm>
          <a:prstGeom prst="rect">
            <a:avLst/>
          </a:prstGeom>
          <a:noFill/>
          <a:ln>
            <a:noFill/>
          </a:ln>
        </p:spPr>
      </p:pic>
      <p:pic>
        <p:nvPicPr>
          <p:cNvPr id="6" name="Imagen 5">
            <a:extLst>
              <a:ext uri="{FF2B5EF4-FFF2-40B4-BE49-F238E27FC236}">
                <a16:creationId xmlns:a16="http://schemas.microsoft.com/office/drawing/2014/main" id="{3096E4E3-A2A7-41E8-A0E5-1C1D61028A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05000"/>
            <a:ext cx="5394960" cy="2390775"/>
          </a:xfrm>
          <a:prstGeom prst="rect">
            <a:avLst/>
          </a:prstGeom>
          <a:noFill/>
          <a:ln>
            <a:noFill/>
          </a:ln>
        </p:spPr>
      </p:pic>
      <p:sp>
        <p:nvSpPr>
          <p:cNvPr id="7" name="CuadroTexto 6">
            <a:extLst>
              <a:ext uri="{FF2B5EF4-FFF2-40B4-BE49-F238E27FC236}">
                <a16:creationId xmlns:a16="http://schemas.microsoft.com/office/drawing/2014/main" id="{2BD7F449-C19D-4D70-A22A-8F2222023DA3}"/>
              </a:ext>
            </a:extLst>
          </p:cNvPr>
          <p:cNvSpPr txBox="1"/>
          <p:nvPr/>
        </p:nvSpPr>
        <p:spPr>
          <a:xfrm>
            <a:off x="6313869" y="4548787"/>
            <a:ext cx="4959222" cy="2443489"/>
          </a:xfrm>
          <a:prstGeom prst="rect">
            <a:avLst/>
          </a:prstGeom>
          <a:noFill/>
        </p:spPr>
        <p:txBody>
          <a:bodyPr wrap="square">
            <a:spAutoFit/>
          </a:bodyPr>
          <a:lstStyle/>
          <a:p>
            <a:pPr algn="just">
              <a:lnSpc>
                <a:spcPct val="150000"/>
              </a:lnSpc>
              <a:spcAft>
                <a:spcPts val="800"/>
              </a:spcAft>
            </a:pPr>
            <a:r>
              <a:rPr lang="en-US" sz="1050" dirty="0"/>
              <a:t>Clusters seem to be concentrated in specific countries or in areas within countries. For example, cluster 4 is exclusive to Venezuela, and cluster 7 is exclusive to Nicaragua.</a:t>
            </a:r>
          </a:p>
          <a:p>
            <a:pPr algn="just">
              <a:lnSpc>
                <a:spcPct val="150000"/>
              </a:lnSpc>
              <a:spcAft>
                <a:spcPts val="800"/>
              </a:spcAft>
            </a:pPr>
            <a:r>
              <a:rPr lang="en-US" sz="1050" dirty="0"/>
              <a:t>In other cases, clusters are concentrated in areas within the country, such as in Colombia, Ecuador, Mexico, and very likely in Dominican Republic. In Colombia, for instance, In Colombia, departments located in the Caribbean region are part of the cluster 5, while departments in the center and moving to the west are mostly part of the cluster 1</a:t>
            </a:r>
          </a:p>
          <a:p>
            <a:pPr algn="just">
              <a:lnSpc>
                <a:spcPct val="150000"/>
              </a:lnSpc>
              <a:spcAft>
                <a:spcPts val="800"/>
              </a:spcAft>
            </a:pPr>
            <a:endParaRPr lang="es-CO" sz="1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138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AEA7E-3567-4D93-B63E-29AA2CD4F974}"/>
              </a:ext>
            </a:extLst>
          </p:cNvPr>
          <p:cNvSpPr>
            <a:spLocks noGrp="1"/>
          </p:cNvSpPr>
          <p:nvPr>
            <p:ph type="title"/>
          </p:nvPr>
        </p:nvSpPr>
        <p:spPr>
          <a:xfrm>
            <a:off x="2526664" y="257523"/>
            <a:ext cx="8911687" cy="1280890"/>
          </a:xfrm>
        </p:spPr>
        <p:txBody>
          <a:bodyPr/>
          <a:lstStyle/>
          <a:p>
            <a:r>
              <a:rPr lang="en-US" dirty="0"/>
              <a:t>Levels of satisfaction with life and trust in the government by country</a:t>
            </a:r>
            <a:endParaRPr lang="es-CO" dirty="0"/>
          </a:p>
        </p:txBody>
      </p:sp>
      <p:pic>
        <p:nvPicPr>
          <p:cNvPr id="1026" name="Picture 2">
            <a:extLst>
              <a:ext uri="{FF2B5EF4-FFF2-40B4-BE49-F238E27FC236}">
                <a16:creationId xmlns:a16="http://schemas.microsoft.com/office/drawing/2014/main" id="{D5068BE1-9073-43A9-B7E6-7B4B74683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40" y="1681025"/>
            <a:ext cx="4625016" cy="32013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9C31F9D-9B27-4BD6-A5FF-F316827F1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646" y="1681026"/>
            <a:ext cx="4625015" cy="3201366"/>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93B06A-BFA1-48A7-B014-AE6D904DB242}"/>
              </a:ext>
            </a:extLst>
          </p:cNvPr>
          <p:cNvSpPr txBox="1"/>
          <p:nvPr/>
        </p:nvSpPr>
        <p:spPr>
          <a:xfrm>
            <a:off x="2209031" y="5176974"/>
            <a:ext cx="7102649" cy="1938992"/>
          </a:xfrm>
          <a:prstGeom prst="rect">
            <a:avLst/>
          </a:prstGeom>
          <a:noFill/>
        </p:spPr>
        <p:txBody>
          <a:bodyPr wrap="square" rtlCol="0">
            <a:spAutoFit/>
          </a:bodyPr>
          <a:lstStyle/>
          <a:p>
            <a:r>
              <a:rPr lang="en-US" sz="1200" dirty="0"/>
              <a:t>Levels of trust in the government across Latin America are quite low (over 60% of respondents report either low trust or no trust at all), which makes it harder for governments to get support to carry on their programs.</a:t>
            </a:r>
          </a:p>
          <a:p>
            <a:endParaRPr lang="en-US" sz="1200" dirty="0"/>
          </a:p>
          <a:p>
            <a:r>
              <a:rPr lang="en-US" sz="1200" dirty="0"/>
              <a:t>Despite this, levels of satisfaction with life seem quite decent (lower levels of either very satisfied or greatly satisfied are around 62% in countries such as Bolivia, Brazil, Nicaragua and Venezuela, while the highest are 85-90% in Colombia, Costa Rica, Guatemala, Panama, and Dominican Republic.</a:t>
            </a:r>
          </a:p>
          <a:p>
            <a:endParaRPr lang="en-US" sz="1200" dirty="0"/>
          </a:p>
          <a:p>
            <a:endParaRPr lang="en-US" sz="1200" dirty="0"/>
          </a:p>
        </p:txBody>
      </p:sp>
    </p:spTree>
    <p:extLst>
      <p:ext uri="{BB962C8B-B14F-4D97-AF65-F5344CB8AC3E}">
        <p14:creationId xmlns:p14="http://schemas.microsoft.com/office/powerpoint/2010/main" val="83033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396B0-F3AD-475B-B89E-28F31035640D}"/>
              </a:ext>
            </a:extLst>
          </p:cNvPr>
          <p:cNvSpPr>
            <a:spLocks noGrp="1"/>
          </p:cNvSpPr>
          <p:nvPr>
            <p:ph type="title"/>
          </p:nvPr>
        </p:nvSpPr>
        <p:spPr>
          <a:xfrm>
            <a:off x="1731818" y="624110"/>
            <a:ext cx="10460181" cy="1280890"/>
          </a:xfrm>
        </p:spPr>
        <p:txBody>
          <a:bodyPr>
            <a:normAutofit fontScale="90000"/>
          </a:bodyPr>
          <a:lstStyle/>
          <a:p>
            <a:r>
              <a:rPr lang="en-US" b="1" dirty="0"/>
              <a:t>ANCOVA analysis </a:t>
            </a:r>
            <a:r>
              <a:rPr lang="en-US" dirty="0"/>
              <a:t>- average level of education and average socioeconomic status as control variables</a:t>
            </a:r>
            <a:endParaRPr lang="es-CO" dirty="0"/>
          </a:p>
        </p:txBody>
      </p:sp>
      <p:pic>
        <p:nvPicPr>
          <p:cNvPr id="15" name="Imagen 14">
            <a:extLst>
              <a:ext uri="{FF2B5EF4-FFF2-40B4-BE49-F238E27FC236}">
                <a16:creationId xmlns:a16="http://schemas.microsoft.com/office/drawing/2014/main" id="{D642829F-0155-4753-80C4-0BA361026B60}"/>
              </a:ext>
            </a:extLst>
          </p:cNvPr>
          <p:cNvPicPr>
            <a:picLocks noChangeAspect="1"/>
          </p:cNvPicPr>
          <p:nvPr/>
        </p:nvPicPr>
        <p:blipFill>
          <a:blip r:embed="rId3"/>
          <a:stretch>
            <a:fillRect/>
          </a:stretch>
        </p:blipFill>
        <p:spPr>
          <a:xfrm>
            <a:off x="4519151" y="4849843"/>
            <a:ext cx="3464214" cy="656757"/>
          </a:xfrm>
          <a:prstGeom prst="rect">
            <a:avLst/>
          </a:prstGeom>
        </p:spPr>
      </p:pic>
      <p:pic>
        <p:nvPicPr>
          <p:cNvPr id="17" name="Imagen 16">
            <a:extLst>
              <a:ext uri="{FF2B5EF4-FFF2-40B4-BE49-F238E27FC236}">
                <a16:creationId xmlns:a16="http://schemas.microsoft.com/office/drawing/2014/main" id="{9031A5AD-EAAD-4BB4-A250-AA4E451A6B92}"/>
              </a:ext>
            </a:extLst>
          </p:cNvPr>
          <p:cNvPicPr>
            <a:picLocks noChangeAspect="1"/>
          </p:cNvPicPr>
          <p:nvPr/>
        </p:nvPicPr>
        <p:blipFill>
          <a:blip r:embed="rId4"/>
          <a:stretch>
            <a:fillRect/>
          </a:stretch>
        </p:blipFill>
        <p:spPr>
          <a:xfrm>
            <a:off x="653458" y="4843695"/>
            <a:ext cx="3464213" cy="669054"/>
          </a:xfrm>
          <a:prstGeom prst="rect">
            <a:avLst/>
          </a:prstGeom>
        </p:spPr>
      </p:pic>
      <p:pic>
        <p:nvPicPr>
          <p:cNvPr id="19" name="Imagen 18">
            <a:extLst>
              <a:ext uri="{FF2B5EF4-FFF2-40B4-BE49-F238E27FC236}">
                <a16:creationId xmlns:a16="http://schemas.microsoft.com/office/drawing/2014/main" id="{A4247222-DD54-4ED0-A218-F161C68AEBBD}"/>
              </a:ext>
            </a:extLst>
          </p:cNvPr>
          <p:cNvPicPr>
            <a:picLocks noChangeAspect="1"/>
          </p:cNvPicPr>
          <p:nvPr/>
        </p:nvPicPr>
        <p:blipFill>
          <a:blip r:embed="rId5"/>
          <a:stretch>
            <a:fillRect/>
          </a:stretch>
        </p:blipFill>
        <p:spPr>
          <a:xfrm>
            <a:off x="8384845" y="4843696"/>
            <a:ext cx="3464213" cy="607130"/>
          </a:xfrm>
          <a:prstGeom prst="rect">
            <a:avLst/>
          </a:prstGeom>
        </p:spPr>
      </p:pic>
      <p:sp>
        <p:nvSpPr>
          <p:cNvPr id="3" name="CuadroTexto 2">
            <a:extLst>
              <a:ext uri="{FF2B5EF4-FFF2-40B4-BE49-F238E27FC236}">
                <a16:creationId xmlns:a16="http://schemas.microsoft.com/office/drawing/2014/main" id="{0DA59500-ABC2-46B2-AE1F-5898E7F33A2F}"/>
              </a:ext>
            </a:extLst>
          </p:cNvPr>
          <p:cNvSpPr txBox="1"/>
          <p:nvPr/>
        </p:nvSpPr>
        <p:spPr>
          <a:xfrm>
            <a:off x="1245704" y="5657671"/>
            <a:ext cx="10603354" cy="1200329"/>
          </a:xfrm>
          <a:prstGeom prst="rect">
            <a:avLst/>
          </a:prstGeom>
          <a:noFill/>
        </p:spPr>
        <p:txBody>
          <a:bodyPr wrap="square" rtlCol="0">
            <a:spAutoFit/>
          </a:bodyPr>
          <a:lstStyle/>
          <a:p>
            <a:r>
              <a:rPr lang="en-US" dirty="0"/>
              <a:t>After controlling for the average level of education and the average socioeconomic status, we see that the levels of trust in the government and institutions and satisfaction with life vary significantly based on the series of problems in the subnational region, indicated by their cluster classifications.</a:t>
            </a:r>
            <a:endParaRPr lang="es-CO" dirty="0"/>
          </a:p>
        </p:txBody>
      </p:sp>
      <p:pic>
        <p:nvPicPr>
          <p:cNvPr id="10" name="Imagen 9">
            <a:extLst>
              <a:ext uri="{FF2B5EF4-FFF2-40B4-BE49-F238E27FC236}">
                <a16:creationId xmlns:a16="http://schemas.microsoft.com/office/drawing/2014/main" id="{AAA4D0FC-DDEA-4712-BB58-0794173D5485}"/>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53458" y="2183317"/>
            <a:ext cx="3464213" cy="2537658"/>
          </a:xfrm>
          <a:prstGeom prst="rect">
            <a:avLst/>
          </a:prstGeom>
          <a:noFill/>
          <a:ln>
            <a:noFill/>
          </a:ln>
        </p:spPr>
      </p:pic>
      <p:pic>
        <p:nvPicPr>
          <p:cNvPr id="12" name="Imagen 11">
            <a:extLst>
              <a:ext uri="{FF2B5EF4-FFF2-40B4-BE49-F238E27FC236}">
                <a16:creationId xmlns:a16="http://schemas.microsoft.com/office/drawing/2014/main" id="{15066C54-6CB1-4357-BF36-05B4C9F6A245}"/>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519151" y="2183318"/>
            <a:ext cx="3464213" cy="2430628"/>
          </a:xfrm>
          <a:prstGeom prst="rect">
            <a:avLst/>
          </a:prstGeom>
          <a:noFill/>
          <a:ln>
            <a:noFill/>
          </a:ln>
        </p:spPr>
      </p:pic>
      <p:pic>
        <p:nvPicPr>
          <p:cNvPr id="14" name="Imagen 13">
            <a:extLst>
              <a:ext uri="{FF2B5EF4-FFF2-40B4-BE49-F238E27FC236}">
                <a16:creationId xmlns:a16="http://schemas.microsoft.com/office/drawing/2014/main" id="{E89F600D-D361-4701-9C81-E1C123173F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384844" y="2183317"/>
            <a:ext cx="3464213" cy="2430629"/>
          </a:xfrm>
          <a:prstGeom prst="rect">
            <a:avLst/>
          </a:prstGeom>
          <a:noFill/>
          <a:ln>
            <a:noFill/>
          </a:ln>
        </p:spPr>
      </p:pic>
    </p:spTree>
    <p:extLst>
      <p:ext uri="{BB962C8B-B14F-4D97-AF65-F5344CB8AC3E}">
        <p14:creationId xmlns:p14="http://schemas.microsoft.com/office/powerpoint/2010/main" val="230866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A61DE-9FDF-4E89-8F66-FE6D4A04B315}"/>
              </a:ext>
            </a:extLst>
          </p:cNvPr>
          <p:cNvSpPr>
            <a:spLocks noGrp="1"/>
          </p:cNvSpPr>
          <p:nvPr>
            <p:ph type="title"/>
          </p:nvPr>
        </p:nvSpPr>
        <p:spPr/>
        <p:txBody>
          <a:bodyPr/>
          <a:lstStyle/>
          <a:p>
            <a:r>
              <a:rPr lang="en-US" dirty="0"/>
              <a:t>Conclusion</a:t>
            </a:r>
            <a:endParaRPr lang="es-CO" dirty="0"/>
          </a:p>
        </p:txBody>
      </p:sp>
      <p:sp>
        <p:nvSpPr>
          <p:cNvPr id="3" name="Marcador de contenido 2">
            <a:extLst>
              <a:ext uri="{FF2B5EF4-FFF2-40B4-BE49-F238E27FC236}">
                <a16:creationId xmlns:a16="http://schemas.microsoft.com/office/drawing/2014/main" id="{8132DCB7-2701-4383-9805-69D49241C060}"/>
              </a:ext>
            </a:extLst>
          </p:cNvPr>
          <p:cNvSpPr>
            <a:spLocks noGrp="1"/>
          </p:cNvSpPr>
          <p:nvPr>
            <p:ph idx="1"/>
          </p:nvPr>
        </p:nvSpPr>
        <p:spPr>
          <a:xfrm>
            <a:off x="2592925" y="1694576"/>
            <a:ext cx="8915400" cy="4790114"/>
          </a:xfrm>
        </p:spPr>
        <p:txBody>
          <a:bodyPr>
            <a:normAutofit/>
          </a:bodyPr>
          <a:lstStyle/>
          <a:p>
            <a:r>
              <a:rPr lang="en-US" sz="1400" dirty="0">
                <a:effectLst/>
                <a:latin typeface="Century Gothic (Cuerpo)"/>
                <a:ea typeface="DengXian" panose="02010600030101010101" pitchFamily="2" charset="-122"/>
              </a:rPr>
              <a:t>As expected, similar to how there are many shared cultural, historic, and economic characteristics in Latin American social groups, there are also problems that are very common across the region.</a:t>
            </a:r>
          </a:p>
          <a:p>
            <a:r>
              <a:rPr lang="en-US" sz="1400" dirty="0">
                <a:effectLst/>
                <a:latin typeface="Century Gothic (Cuerpo)"/>
                <a:ea typeface="DengXian" panose="02010600030101010101" pitchFamily="2" charset="-122"/>
              </a:rPr>
              <a:t>That is the case, specially, of crime / public safety, which in 13 of the 18 countries of the study is among the top 3 most important problems, and in almost a third of the 176 subregions of the study is considered the most important problem, and the second most important problem in other 28 subregions. Other problems of great relevance in most Latin American countries were economic / financial problems and unemployment. For more specific cases but still very significant we find corruption and problems related to the political situation</a:t>
            </a:r>
          </a:p>
          <a:p>
            <a:r>
              <a:rPr lang="en-US" sz="1400" dirty="0">
                <a:latin typeface="Century Gothic (Cuerpo)"/>
                <a:ea typeface="DengXian" panose="02010600030101010101" pitchFamily="2" charset="-122"/>
              </a:rPr>
              <a:t>There are also cases of countries with situations that are unique, where citizens in many of their subregions bring the attention to problems that are not so spread in other countries of the region. The clearest example is Venezuela, with problems of scarcity of food. Another case is Nicaragua with political problems as the most important.</a:t>
            </a:r>
          </a:p>
          <a:p>
            <a:r>
              <a:rPr lang="en-US" sz="1400" dirty="0">
                <a:latin typeface="Century Gothic (Cuerpo)"/>
                <a:ea typeface="DengXian" panose="02010600030101010101" pitchFamily="2" charset="-122"/>
              </a:rPr>
              <a:t>ANCOVA analysis confirms that there are significant differences in levels of trust in the government, trust in the institutions and satisfaction with life for some subregions when classifying them based on their important problems. This is true for states of Venezuela in the three measures; departments for Nicaragua with respect to trust in the institutions; and for some states of Brazil, where health problems, corruption, and problems of politics are the most important problems.</a:t>
            </a:r>
            <a:endParaRPr lang="es-CO" sz="1400" dirty="0">
              <a:latin typeface="Century Gothic (Cuerpo)"/>
              <a:ea typeface="DengXian" panose="02010600030101010101" pitchFamily="2" charset="-122"/>
            </a:endParaRPr>
          </a:p>
        </p:txBody>
      </p:sp>
    </p:spTree>
    <p:extLst>
      <p:ext uri="{BB962C8B-B14F-4D97-AF65-F5344CB8AC3E}">
        <p14:creationId xmlns:p14="http://schemas.microsoft.com/office/powerpoint/2010/main" val="316068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F22C0C-A0E8-4FD8-8137-66B27455389E}"/>
              </a:ext>
            </a:extLst>
          </p:cNvPr>
          <p:cNvSpPr>
            <a:spLocks noGrp="1"/>
          </p:cNvSpPr>
          <p:nvPr>
            <p:ph type="title"/>
          </p:nvPr>
        </p:nvSpPr>
        <p:spPr>
          <a:xfrm>
            <a:off x="2589213" y="598943"/>
            <a:ext cx="8911687" cy="1280890"/>
          </a:xfrm>
        </p:spPr>
        <p:txBody>
          <a:bodyPr/>
          <a:lstStyle/>
          <a:p>
            <a:r>
              <a:rPr lang="es-ES" dirty="0" err="1"/>
              <a:t>Purpose</a:t>
            </a:r>
            <a:r>
              <a:rPr lang="es-ES" dirty="0"/>
              <a:t> </a:t>
            </a:r>
            <a:r>
              <a:rPr lang="es-ES" dirty="0" err="1"/>
              <a:t>of</a:t>
            </a:r>
            <a:r>
              <a:rPr lang="es-ES" dirty="0"/>
              <a:t> </a:t>
            </a:r>
            <a:r>
              <a:rPr lang="es-ES" dirty="0" err="1"/>
              <a:t>the</a:t>
            </a:r>
            <a:r>
              <a:rPr lang="es-ES" dirty="0"/>
              <a:t> </a:t>
            </a:r>
            <a:r>
              <a:rPr lang="es-ES" dirty="0" err="1"/>
              <a:t>project</a:t>
            </a:r>
            <a:endParaRPr lang="es-CO" dirty="0"/>
          </a:p>
        </p:txBody>
      </p:sp>
      <p:sp>
        <p:nvSpPr>
          <p:cNvPr id="3" name="Marcador de contenido 2">
            <a:extLst>
              <a:ext uri="{FF2B5EF4-FFF2-40B4-BE49-F238E27FC236}">
                <a16:creationId xmlns:a16="http://schemas.microsoft.com/office/drawing/2014/main" id="{B9F13034-9317-4BB7-A2CA-EAB1AB7602A1}"/>
              </a:ext>
            </a:extLst>
          </p:cNvPr>
          <p:cNvSpPr>
            <a:spLocks noGrp="1"/>
          </p:cNvSpPr>
          <p:nvPr>
            <p:ph idx="1"/>
          </p:nvPr>
        </p:nvSpPr>
        <p:spPr>
          <a:xfrm>
            <a:off x="2589213" y="1526797"/>
            <a:ext cx="7100072" cy="4345497"/>
          </a:xfrm>
        </p:spPr>
        <p:txBody>
          <a:bodyPr>
            <a:normAutofit/>
          </a:bodyPr>
          <a:lstStyle/>
          <a:p>
            <a:pPr marL="0" indent="0">
              <a:lnSpc>
                <a:spcPct val="110000"/>
              </a:lnSpc>
              <a:buNone/>
            </a:pPr>
            <a:r>
              <a:rPr lang="en-US" sz="1400" dirty="0"/>
              <a:t>This project's aim is to explore what are the Latin American citizens' views on what constitutes the most important problems in their countries. Latin American countries, as any other country in the world, have their particular issues that citizens deal with and which affect their development. Because of plenty of characteristics shared by Latin American communities, groups of countries in the region have common problems. By identifying these problems, we can more accurately advice on the adequate policy interventions that would improve the conditions of living in each subregion of the study.</a:t>
            </a:r>
          </a:p>
          <a:p>
            <a:pPr marL="0" indent="0">
              <a:lnSpc>
                <a:spcPct val="110000"/>
              </a:lnSpc>
              <a:buNone/>
            </a:pPr>
            <a:endParaRPr lang="es-CO" sz="1400" dirty="0"/>
          </a:p>
          <a:p>
            <a:pPr marL="0" indent="0">
              <a:lnSpc>
                <a:spcPct val="110000"/>
              </a:lnSpc>
              <a:buNone/>
            </a:pPr>
            <a:r>
              <a:rPr lang="en-US" sz="1400" dirty="0"/>
              <a:t>The results and conclusions of this work might be of interest specially to governments, policymakers, and other agents with the power to influence the destiny of each region in the study who are willing to make the contribution.</a:t>
            </a:r>
          </a:p>
        </p:txBody>
      </p:sp>
    </p:spTree>
    <p:extLst>
      <p:ext uri="{BB962C8B-B14F-4D97-AF65-F5344CB8AC3E}">
        <p14:creationId xmlns:p14="http://schemas.microsoft.com/office/powerpoint/2010/main" val="106504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7660A-87BA-4B1A-B8A3-EF3FF1C5B95D}"/>
              </a:ext>
            </a:extLst>
          </p:cNvPr>
          <p:cNvSpPr>
            <a:spLocks noGrp="1"/>
          </p:cNvSpPr>
          <p:nvPr>
            <p:ph type="title"/>
          </p:nvPr>
        </p:nvSpPr>
        <p:spPr/>
        <p:txBody>
          <a:bodyPr/>
          <a:lstStyle/>
          <a:p>
            <a:r>
              <a:rPr lang="en-US" dirty="0"/>
              <a:t>Introduction</a:t>
            </a:r>
            <a:endParaRPr lang="es-CO" dirty="0"/>
          </a:p>
        </p:txBody>
      </p:sp>
      <p:sp>
        <p:nvSpPr>
          <p:cNvPr id="3" name="Marcador de contenido 2">
            <a:extLst>
              <a:ext uri="{FF2B5EF4-FFF2-40B4-BE49-F238E27FC236}">
                <a16:creationId xmlns:a16="http://schemas.microsoft.com/office/drawing/2014/main" id="{EADDE280-8B01-4A27-B813-BF418BE9FD1C}"/>
              </a:ext>
            </a:extLst>
          </p:cNvPr>
          <p:cNvSpPr>
            <a:spLocks noGrp="1"/>
          </p:cNvSpPr>
          <p:nvPr>
            <p:ph idx="1"/>
          </p:nvPr>
        </p:nvSpPr>
        <p:spPr>
          <a:xfrm>
            <a:off x="2592925" y="1905000"/>
            <a:ext cx="7490642" cy="4471387"/>
          </a:xfrm>
        </p:spPr>
        <p:txBody>
          <a:bodyPr>
            <a:normAutofit/>
          </a:bodyPr>
          <a:lstStyle/>
          <a:p>
            <a:pPr marL="0" indent="0">
              <a:buNone/>
            </a:pPr>
            <a:r>
              <a:rPr lang="en-US" sz="1400" dirty="0"/>
              <a:t>Latin America is home to about 642 million citizens, conformed by countries that share plenty of characteristics: from the colonial past and later independence of most of them; the romance languages, mainly Spanish, except for Brazil, French Guiana and Suriname; similar economic practices, political history and religion; but also, the similarities extend to the problems and challenges that obstruct their development.</a:t>
            </a:r>
          </a:p>
          <a:p>
            <a:pPr marL="0" indent="0">
              <a:buNone/>
            </a:pPr>
            <a:endParaRPr lang="en-US" sz="1400" dirty="0"/>
          </a:p>
          <a:p>
            <a:pPr marL="0" indent="0">
              <a:buNone/>
            </a:pPr>
            <a:r>
              <a:rPr lang="en-US" sz="1400" dirty="0"/>
              <a:t>These shared characteristics make it possible to look at Latin America as a particular region where patterns repeat within its communities, and this study, by analyzing data on the problems people from the region face, attempts to identify the main problems in the region and define profiles for different subregions that will make it easier for governments and policymakers to determine where and how to act to improve the conditions in each subregion.</a:t>
            </a:r>
          </a:p>
        </p:txBody>
      </p:sp>
      <p:sp>
        <p:nvSpPr>
          <p:cNvPr id="4" name="Marcador de pie de página 3">
            <a:extLst>
              <a:ext uri="{FF2B5EF4-FFF2-40B4-BE49-F238E27FC236}">
                <a16:creationId xmlns:a16="http://schemas.microsoft.com/office/drawing/2014/main" id="{933085E6-7796-4F29-AC5F-BB8648135250}"/>
              </a:ext>
            </a:extLst>
          </p:cNvPr>
          <p:cNvSpPr>
            <a:spLocks noGrp="1"/>
          </p:cNvSpPr>
          <p:nvPr>
            <p:ph type="ftr" sz="quarter" idx="11"/>
          </p:nvPr>
        </p:nvSpPr>
        <p:spPr/>
        <p:txBody>
          <a:bodyPr/>
          <a:lstStyle/>
          <a:p>
            <a:r>
              <a:rPr lang="en-US" dirty="0"/>
              <a:t>Note: by subregion I refer to subnational divisions such as provinces, departments, states, etc., which have a different denomination in each country.</a:t>
            </a:r>
            <a:endParaRPr lang="es-CO" dirty="0"/>
          </a:p>
        </p:txBody>
      </p:sp>
    </p:spTree>
    <p:extLst>
      <p:ext uri="{BB962C8B-B14F-4D97-AF65-F5344CB8AC3E}">
        <p14:creationId xmlns:p14="http://schemas.microsoft.com/office/powerpoint/2010/main" val="379654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FFBF1-432E-48F2-8104-E12E5C85AB32}"/>
              </a:ext>
            </a:extLst>
          </p:cNvPr>
          <p:cNvSpPr>
            <a:spLocks noGrp="1"/>
          </p:cNvSpPr>
          <p:nvPr>
            <p:ph type="title"/>
          </p:nvPr>
        </p:nvSpPr>
        <p:spPr/>
        <p:txBody>
          <a:bodyPr/>
          <a:lstStyle/>
          <a:p>
            <a:r>
              <a:rPr lang="en-US" dirty="0"/>
              <a:t>Objectives</a:t>
            </a:r>
            <a:endParaRPr lang="es-CO" dirty="0"/>
          </a:p>
        </p:txBody>
      </p:sp>
      <p:sp>
        <p:nvSpPr>
          <p:cNvPr id="3" name="Marcador de contenido 2">
            <a:extLst>
              <a:ext uri="{FF2B5EF4-FFF2-40B4-BE49-F238E27FC236}">
                <a16:creationId xmlns:a16="http://schemas.microsoft.com/office/drawing/2014/main" id="{1362429B-86B6-40AC-8BD4-4CF6F196E9C1}"/>
              </a:ext>
            </a:extLst>
          </p:cNvPr>
          <p:cNvSpPr>
            <a:spLocks noGrp="1"/>
          </p:cNvSpPr>
          <p:nvPr>
            <p:ph idx="1"/>
          </p:nvPr>
        </p:nvSpPr>
        <p:spPr>
          <a:xfrm>
            <a:off x="2589212" y="2133599"/>
            <a:ext cx="7251074" cy="4560163"/>
          </a:xfrm>
        </p:spPr>
        <p:txBody>
          <a:bodyPr>
            <a:normAutofit/>
          </a:bodyPr>
          <a:lstStyle/>
          <a:p>
            <a:pPr>
              <a:buAutoNum type="arabicPeriod"/>
            </a:pPr>
            <a:r>
              <a:rPr lang="en-US" sz="1400" dirty="0"/>
              <a:t>Identify what are the most important problems Latin American citizens perceive in their respective countries.</a:t>
            </a:r>
          </a:p>
          <a:p>
            <a:pPr marL="0" indent="0">
              <a:buNone/>
            </a:pPr>
            <a:endParaRPr lang="en-US" sz="1400" dirty="0"/>
          </a:p>
          <a:p>
            <a:pPr>
              <a:buFont typeface="+mj-lt"/>
              <a:buAutoNum type="arabicPeriod" startAt="2"/>
            </a:pPr>
            <a:r>
              <a:rPr lang="en-US" sz="1400" dirty="0"/>
              <a:t>Find patterns and define clusters for Latin American subregions based on the problems they share, which can make analysis of the conditions in the region easier and allow us to think about strategies to improve the living conditions of the subregions based on their specific problems.</a:t>
            </a:r>
          </a:p>
          <a:p>
            <a:pPr>
              <a:buFont typeface="+mj-lt"/>
              <a:buAutoNum type="arabicPeriod" startAt="2"/>
            </a:pPr>
            <a:endParaRPr lang="es-CO" sz="1400" dirty="0"/>
          </a:p>
          <a:p>
            <a:pPr>
              <a:buFont typeface="+mj-lt"/>
              <a:buAutoNum type="arabicPeriod" startAt="2"/>
            </a:pPr>
            <a:r>
              <a:rPr lang="en-US" sz="1400" dirty="0"/>
              <a:t>Assess how the problems reported in each subregion relate to indicators that are relevant to measure the quality of governance</a:t>
            </a:r>
            <a:r>
              <a:rPr lang="en-US" sz="1200" dirty="0"/>
              <a:t>, such as trust in the government and institutions and satisfaction with life.</a:t>
            </a:r>
            <a:endParaRPr lang="en-US" dirty="0"/>
          </a:p>
        </p:txBody>
      </p:sp>
    </p:spTree>
    <p:extLst>
      <p:ext uri="{BB962C8B-B14F-4D97-AF65-F5344CB8AC3E}">
        <p14:creationId xmlns:p14="http://schemas.microsoft.com/office/powerpoint/2010/main" val="159830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3E21E-5C18-49E6-81C6-D3FC10E68E30}"/>
              </a:ext>
            </a:extLst>
          </p:cNvPr>
          <p:cNvSpPr>
            <a:spLocks noGrp="1"/>
          </p:cNvSpPr>
          <p:nvPr>
            <p:ph type="title"/>
          </p:nvPr>
        </p:nvSpPr>
        <p:spPr/>
        <p:txBody>
          <a:bodyPr/>
          <a:lstStyle/>
          <a:p>
            <a:r>
              <a:rPr lang="en-US" dirty="0"/>
              <a:t>Methodology</a:t>
            </a:r>
            <a:endParaRPr lang="es-CO" dirty="0"/>
          </a:p>
        </p:txBody>
      </p:sp>
      <p:sp>
        <p:nvSpPr>
          <p:cNvPr id="3" name="Marcador de contenido 2">
            <a:extLst>
              <a:ext uri="{FF2B5EF4-FFF2-40B4-BE49-F238E27FC236}">
                <a16:creationId xmlns:a16="http://schemas.microsoft.com/office/drawing/2014/main" id="{2ABD9831-C060-432E-8D64-0AD0D13D86E8}"/>
              </a:ext>
            </a:extLst>
          </p:cNvPr>
          <p:cNvSpPr>
            <a:spLocks noGrp="1"/>
          </p:cNvSpPr>
          <p:nvPr>
            <p:ph idx="1"/>
          </p:nvPr>
        </p:nvSpPr>
        <p:spPr>
          <a:xfrm>
            <a:off x="2589212" y="2133600"/>
            <a:ext cx="7049738" cy="4169546"/>
          </a:xfrm>
        </p:spPr>
        <p:txBody>
          <a:bodyPr>
            <a:normAutofit/>
          </a:bodyPr>
          <a:lstStyle/>
          <a:p>
            <a:pPr marL="0" indent="0" algn="just">
              <a:spcAft>
                <a:spcPts val="800"/>
              </a:spcAft>
              <a:buNone/>
            </a:pPr>
            <a:r>
              <a:rPr lang="en-US" sz="1400" dirty="0"/>
              <a:t>The goals of this project can be met by means of tools of data analysis. Specifically, the study will follow these steps:</a:t>
            </a:r>
            <a:endParaRPr lang="es-CO" sz="1400" dirty="0"/>
          </a:p>
          <a:p>
            <a:pPr marL="342900" lvl="0" indent="-342900" algn="just">
              <a:spcAft>
                <a:spcPts val="800"/>
              </a:spcAft>
              <a:buFont typeface="+mj-lt"/>
              <a:buAutoNum type="arabicPeriod"/>
              <a:tabLst>
                <a:tab pos="457200" algn="l"/>
              </a:tabLst>
            </a:pPr>
            <a:r>
              <a:rPr lang="en-US" sz="1400" dirty="0"/>
              <a:t>Cleaning, processing, and analysis of the data to obtain information on what are the main problems people perceive in their countries, both at the country level and by subregions.</a:t>
            </a:r>
            <a:endParaRPr lang="es-CO" sz="1400" dirty="0"/>
          </a:p>
          <a:p>
            <a:pPr marL="342900" lvl="0" indent="-342900" algn="just">
              <a:spcAft>
                <a:spcPts val="800"/>
              </a:spcAft>
              <a:buFont typeface="+mj-lt"/>
              <a:buAutoNum type="arabicPeriod"/>
              <a:tabLst>
                <a:tab pos="457200" algn="l"/>
              </a:tabLst>
            </a:pPr>
            <a:r>
              <a:rPr lang="en-US" sz="1400" dirty="0"/>
              <a:t>Develop the appropriate visualizations to make analysis of the data easier. </a:t>
            </a:r>
            <a:endParaRPr lang="es-CO" sz="1400" dirty="0"/>
          </a:p>
          <a:p>
            <a:pPr marL="342900" lvl="0" indent="-342900" algn="just">
              <a:spcAft>
                <a:spcPts val="800"/>
              </a:spcAft>
              <a:buFont typeface="+mj-lt"/>
              <a:buAutoNum type="arabicPeriod"/>
              <a:tabLst>
                <a:tab pos="457200" algn="l"/>
              </a:tabLst>
            </a:pPr>
            <a:r>
              <a:rPr lang="en-US" sz="1400" dirty="0"/>
              <a:t>A </a:t>
            </a:r>
            <a:r>
              <a:rPr lang="en-US" sz="1400" dirty="0" err="1"/>
              <a:t>KMeans</a:t>
            </a:r>
            <a:r>
              <a:rPr lang="en-US" sz="1400" dirty="0"/>
              <a:t> algorithm will be employed to define clusters for each subregion in the study based on the problems people perceive as the most important.</a:t>
            </a:r>
            <a:endParaRPr lang="es-CO" sz="1400" dirty="0"/>
          </a:p>
          <a:p>
            <a:pPr marL="342900" lvl="0" indent="-342900" algn="just">
              <a:spcAft>
                <a:spcPts val="800"/>
              </a:spcAft>
              <a:buFont typeface="+mj-lt"/>
              <a:buAutoNum type="arabicPeriod"/>
              <a:tabLst>
                <a:tab pos="457200" algn="l"/>
              </a:tabLst>
            </a:pPr>
            <a:r>
              <a:rPr lang="en-US" sz="1400" dirty="0"/>
              <a:t>Comparisons of clusters’ performance in certain indicators will be carried on through ANCOVA analysis and other analysis of the scores.</a:t>
            </a:r>
            <a:endParaRPr lang="es-CO" sz="1400" dirty="0"/>
          </a:p>
        </p:txBody>
      </p:sp>
    </p:spTree>
    <p:extLst>
      <p:ext uri="{BB962C8B-B14F-4D97-AF65-F5344CB8AC3E}">
        <p14:creationId xmlns:p14="http://schemas.microsoft.com/office/powerpoint/2010/main" val="159876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D56B3-B9BD-494A-9C21-DF0329231DB1}"/>
              </a:ext>
            </a:extLst>
          </p:cNvPr>
          <p:cNvSpPr>
            <a:spLocks noGrp="1"/>
          </p:cNvSpPr>
          <p:nvPr>
            <p:ph type="title"/>
          </p:nvPr>
        </p:nvSpPr>
        <p:spPr/>
        <p:txBody>
          <a:bodyPr/>
          <a:lstStyle/>
          <a:p>
            <a:r>
              <a:rPr lang="en-US" dirty="0"/>
              <a:t>Specifications of the data</a:t>
            </a:r>
            <a:endParaRPr lang="es-CO" dirty="0"/>
          </a:p>
        </p:txBody>
      </p:sp>
      <p:sp>
        <p:nvSpPr>
          <p:cNvPr id="3" name="Marcador de contenido 2">
            <a:extLst>
              <a:ext uri="{FF2B5EF4-FFF2-40B4-BE49-F238E27FC236}">
                <a16:creationId xmlns:a16="http://schemas.microsoft.com/office/drawing/2014/main" id="{F604CE99-725D-437D-9D79-8048DC108C12}"/>
              </a:ext>
            </a:extLst>
          </p:cNvPr>
          <p:cNvSpPr>
            <a:spLocks noGrp="1"/>
          </p:cNvSpPr>
          <p:nvPr>
            <p:ph idx="1"/>
          </p:nvPr>
        </p:nvSpPr>
        <p:spPr>
          <a:xfrm>
            <a:off x="2589212" y="1484026"/>
            <a:ext cx="8915400" cy="5076431"/>
          </a:xfrm>
        </p:spPr>
        <p:txBody>
          <a:bodyPr>
            <a:normAutofit/>
          </a:bodyPr>
          <a:lstStyle/>
          <a:p>
            <a:pPr marL="0" indent="0">
              <a:buNone/>
            </a:pPr>
            <a:r>
              <a:rPr lang="en-US" sz="1400" b="1" dirty="0"/>
              <a:t>Source: </a:t>
            </a:r>
            <a:r>
              <a:rPr lang="en-US" sz="1400" dirty="0"/>
              <a:t>All the data to analyze is obtained from the </a:t>
            </a:r>
            <a:r>
              <a:rPr lang="en-US" sz="1400" b="1" dirty="0" err="1"/>
              <a:t>Latinobarometro</a:t>
            </a:r>
            <a:r>
              <a:rPr lang="en-US" sz="1400" b="1" dirty="0"/>
              <a:t> survey of 2018</a:t>
            </a:r>
            <a:r>
              <a:rPr lang="en-US" sz="1400" dirty="0"/>
              <a:t>, which gathers data on 20,204 Latin American citizens’ values, perceptions and opinions on a wide range of topics, of which most are relevant to their daily lives (</a:t>
            </a:r>
            <a:r>
              <a:rPr lang="en-US" sz="1400" dirty="0">
                <a:hlinkClick r:id="rId2"/>
              </a:rPr>
              <a:t>https://www.latinobarometro.org/latContents.jsp</a:t>
            </a:r>
            <a:r>
              <a:rPr lang="en-US" sz="1400" dirty="0"/>
              <a:t>).</a:t>
            </a:r>
          </a:p>
          <a:p>
            <a:pPr marL="0" indent="0">
              <a:buNone/>
            </a:pPr>
            <a:endParaRPr lang="en-US" sz="1400" dirty="0"/>
          </a:p>
          <a:p>
            <a:pPr marL="0" indent="0">
              <a:buNone/>
            </a:pPr>
            <a:r>
              <a:rPr lang="en-US" sz="1400" dirty="0"/>
              <a:t>Number of countries: 18</a:t>
            </a:r>
          </a:p>
          <a:p>
            <a:pPr marL="0" indent="0">
              <a:buNone/>
            </a:pPr>
            <a:r>
              <a:rPr lang="en-US" sz="1400" dirty="0"/>
              <a:t>Number of subregions: 176 (only subregions with at least 30 responses)</a:t>
            </a:r>
          </a:p>
          <a:p>
            <a:pPr marL="0" indent="0">
              <a:buNone/>
            </a:pPr>
            <a:r>
              <a:rPr lang="en-US" sz="1400" dirty="0"/>
              <a:t>Number of observations: 15,731</a:t>
            </a:r>
          </a:p>
          <a:p>
            <a:pPr marL="0" indent="0">
              <a:buNone/>
            </a:pPr>
            <a:r>
              <a:rPr lang="en-US" sz="1400" dirty="0"/>
              <a:t>Observations by country:</a:t>
            </a:r>
          </a:p>
        </p:txBody>
      </p:sp>
      <p:pic>
        <p:nvPicPr>
          <p:cNvPr id="5" name="Imagen 4">
            <a:extLst>
              <a:ext uri="{FF2B5EF4-FFF2-40B4-BE49-F238E27FC236}">
                <a16:creationId xmlns:a16="http://schemas.microsoft.com/office/drawing/2014/main" id="{FC3ECA5A-7AE5-40BE-834B-D5290C9FC7D9}"/>
              </a:ext>
            </a:extLst>
          </p:cNvPr>
          <p:cNvPicPr>
            <a:picLocks noChangeAspect="1"/>
          </p:cNvPicPr>
          <p:nvPr/>
        </p:nvPicPr>
        <p:blipFill>
          <a:blip r:embed="rId3"/>
          <a:stretch>
            <a:fillRect/>
          </a:stretch>
        </p:blipFill>
        <p:spPr>
          <a:xfrm>
            <a:off x="5358016" y="3779632"/>
            <a:ext cx="3562350" cy="2095500"/>
          </a:xfrm>
          <a:prstGeom prst="rect">
            <a:avLst/>
          </a:prstGeom>
        </p:spPr>
      </p:pic>
      <p:sp>
        <p:nvSpPr>
          <p:cNvPr id="4" name="Marcador de pie de página 3">
            <a:extLst>
              <a:ext uri="{FF2B5EF4-FFF2-40B4-BE49-F238E27FC236}">
                <a16:creationId xmlns:a16="http://schemas.microsoft.com/office/drawing/2014/main" id="{2CB990AE-1AE1-488E-9D16-E5BBCFCB3864}"/>
              </a:ext>
            </a:extLst>
          </p:cNvPr>
          <p:cNvSpPr>
            <a:spLocks noGrp="1"/>
          </p:cNvSpPr>
          <p:nvPr>
            <p:ph type="ftr" sz="quarter" idx="11"/>
          </p:nvPr>
        </p:nvSpPr>
        <p:spPr>
          <a:xfrm>
            <a:off x="2589212" y="6492875"/>
            <a:ext cx="7619999" cy="365125"/>
          </a:xfrm>
        </p:spPr>
        <p:txBody>
          <a:bodyPr/>
          <a:lstStyle/>
          <a:p>
            <a:r>
              <a:rPr lang="en-US" dirty="0"/>
              <a:t>Note: by subregion I refer to subnational divisions such as provinces, departments, states, etc., which have a different denomination in each country.</a:t>
            </a:r>
            <a:endParaRPr lang="es-CO" dirty="0"/>
          </a:p>
        </p:txBody>
      </p:sp>
    </p:spTree>
    <p:extLst>
      <p:ext uri="{BB962C8B-B14F-4D97-AF65-F5344CB8AC3E}">
        <p14:creationId xmlns:p14="http://schemas.microsoft.com/office/powerpoint/2010/main" val="64158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CCBE5-72BA-4595-922A-AA107AB93637}"/>
              </a:ext>
            </a:extLst>
          </p:cNvPr>
          <p:cNvSpPr>
            <a:spLocks noGrp="1"/>
          </p:cNvSpPr>
          <p:nvPr>
            <p:ph type="title"/>
          </p:nvPr>
        </p:nvSpPr>
        <p:spPr/>
        <p:txBody>
          <a:bodyPr/>
          <a:lstStyle/>
          <a:p>
            <a:r>
              <a:rPr lang="en-US" dirty="0"/>
              <a:t>Specifications of the data: variables for analysis</a:t>
            </a:r>
            <a:endParaRPr lang="es-CO" dirty="0"/>
          </a:p>
        </p:txBody>
      </p:sp>
      <p:sp>
        <p:nvSpPr>
          <p:cNvPr id="3" name="Marcador de contenido 2">
            <a:extLst>
              <a:ext uri="{FF2B5EF4-FFF2-40B4-BE49-F238E27FC236}">
                <a16:creationId xmlns:a16="http://schemas.microsoft.com/office/drawing/2014/main" id="{2519041A-34B5-44FE-8E24-956B14B21345}"/>
              </a:ext>
            </a:extLst>
          </p:cNvPr>
          <p:cNvSpPr>
            <a:spLocks noGrp="1"/>
          </p:cNvSpPr>
          <p:nvPr>
            <p:ph idx="1"/>
          </p:nvPr>
        </p:nvSpPr>
        <p:spPr>
          <a:xfrm>
            <a:off x="2589212" y="2133599"/>
            <a:ext cx="8915400" cy="4724401"/>
          </a:xfrm>
        </p:spPr>
        <p:txBody>
          <a:bodyPr>
            <a:normAutofit/>
          </a:bodyPr>
          <a:lstStyle/>
          <a:p>
            <a:pPr marL="0" indent="0">
              <a:buNone/>
            </a:pPr>
            <a:r>
              <a:rPr lang="en-US" sz="1400" b="1" dirty="0"/>
              <a:t>Most important problems by country: </a:t>
            </a:r>
            <a:r>
              <a:rPr lang="en-US" sz="1400" dirty="0"/>
              <a:t>answers to the question “most important problem in your country.”</a:t>
            </a:r>
          </a:p>
          <a:p>
            <a:pPr marL="0" indent="0">
              <a:buNone/>
            </a:pPr>
            <a:endParaRPr lang="en-US" sz="1400" dirty="0"/>
          </a:p>
          <a:p>
            <a:pPr marL="0" indent="0">
              <a:buNone/>
            </a:pPr>
            <a:r>
              <a:rPr lang="en-US" sz="1400" dirty="0"/>
              <a:t>For ANCOVA analysis:</a:t>
            </a:r>
          </a:p>
          <a:p>
            <a:pPr marL="0" indent="0">
              <a:buNone/>
            </a:pPr>
            <a:r>
              <a:rPr lang="es-CO" sz="1400" b="1" dirty="0" err="1"/>
              <a:t>Dependent</a:t>
            </a:r>
            <a:r>
              <a:rPr lang="es-CO" sz="1400" b="1" dirty="0"/>
              <a:t> variables: </a:t>
            </a:r>
            <a:r>
              <a:rPr lang="es-CO" sz="1400" dirty="0"/>
              <a:t>Trust in </a:t>
            </a:r>
            <a:r>
              <a:rPr lang="es-CO" sz="1400" dirty="0" err="1"/>
              <a:t>the</a:t>
            </a:r>
            <a:r>
              <a:rPr lang="es-CO" sz="1400" dirty="0"/>
              <a:t> </a:t>
            </a:r>
            <a:r>
              <a:rPr lang="es-CO" sz="1400" dirty="0" err="1"/>
              <a:t>government</a:t>
            </a:r>
            <a:r>
              <a:rPr lang="es-CO" sz="1400" dirty="0"/>
              <a:t>, trust in </a:t>
            </a:r>
            <a:r>
              <a:rPr lang="es-CO" sz="1400" dirty="0" err="1"/>
              <a:t>the</a:t>
            </a:r>
            <a:r>
              <a:rPr lang="es-CO" sz="1400" dirty="0"/>
              <a:t> </a:t>
            </a:r>
            <a:r>
              <a:rPr lang="es-CO" sz="1400" dirty="0" err="1"/>
              <a:t>institutions</a:t>
            </a:r>
            <a:r>
              <a:rPr lang="es-CO" sz="1400" dirty="0"/>
              <a:t> (composite </a:t>
            </a:r>
            <a:r>
              <a:rPr lang="es-CO" sz="1400" dirty="0" err="1"/>
              <a:t>of</a:t>
            </a:r>
            <a:r>
              <a:rPr lang="es-CO" sz="1400" dirty="0"/>
              <a:t> trust in </a:t>
            </a:r>
            <a:r>
              <a:rPr lang="es-CO" sz="1400" dirty="0" err="1"/>
              <a:t>the</a:t>
            </a:r>
            <a:r>
              <a:rPr lang="es-CO" sz="1400" dirty="0"/>
              <a:t> </a:t>
            </a:r>
            <a:r>
              <a:rPr lang="es-CO" sz="1400" dirty="0" err="1"/>
              <a:t>government</a:t>
            </a:r>
            <a:r>
              <a:rPr lang="es-CO" sz="1400" dirty="0"/>
              <a:t>, trust in </a:t>
            </a:r>
            <a:r>
              <a:rPr lang="es-CO" sz="1400" dirty="0" err="1"/>
              <a:t>the</a:t>
            </a:r>
            <a:r>
              <a:rPr lang="es-CO" sz="1400" dirty="0"/>
              <a:t> </a:t>
            </a:r>
            <a:r>
              <a:rPr lang="es-CO" sz="1400" dirty="0" err="1"/>
              <a:t>police</a:t>
            </a:r>
            <a:r>
              <a:rPr lang="es-CO" sz="1400" dirty="0"/>
              <a:t>, trust in </a:t>
            </a:r>
            <a:r>
              <a:rPr lang="es-CO" sz="1400" dirty="0" err="1"/>
              <a:t>the</a:t>
            </a:r>
            <a:r>
              <a:rPr lang="es-CO" sz="1400" dirty="0"/>
              <a:t> </a:t>
            </a:r>
            <a:r>
              <a:rPr lang="es-CO" sz="1400" dirty="0" err="1"/>
              <a:t>congress</a:t>
            </a:r>
            <a:r>
              <a:rPr lang="es-CO" sz="1400" dirty="0"/>
              <a:t> and trust in </a:t>
            </a:r>
            <a:r>
              <a:rPr lang="es-CO" sz="1400" dirty="0" err="1"/>
              <a:t>the</a:t>
            </a:r>
            <a:r>
              <a:rPr lang="es-CO" sz="1400" dirty="0"/>
              <a:t> </a:t>
            </a:r>
            <a:r>
              <a:rPr lang="es-CO" sz="1400" dirty="0" err="1"/>
              <a:t>justice</a:t>
            </a:r>
            <a:r>
              <a:rPr lang="es-CO" sz="1400" dirty="0"/>
              <a:t> </a:t>
            </a:r>
            <a:r>
              <a:rPr lang="es-CO" sz="1400" dirty="0" err="1"/>
              <a:t>system</a:t>
            </a:r>
            <a:r>
              <a:rPr lang="es-CO" sz="1400" dirty="0"/>
              <a:t>) and </a:t>
            </a:r>
            <a:r>
              <a:rPr lang="es-CO" sz="1400" dirty="0" err="1"/>
              <a:t>satisfaction</a:t>
            </a:r>
            <a:r>
              <a:rPr lang="es-CO" sz="1400" dirty="0"/>
              <a:t> </a:t>
            </a:r>
            <a:r>
              <a:rPr lang="es-CO" sz="1400" dirty="0" err="1"/>
              <a:t>with</a:t>
            </a:r>
            <a:r>
              <a:rPr lang="es-CO" sz="1400" dirty="0"/>
              <a:t> </a:t>
            </a:r>
            <a:r>
              <a:rPr lang="es-CO" sz="1400" dirty="0" err="1"/>
              <a:t>life</a:t>
            </a:r>
            <a:r>
              <a:rPr lang="es-CO" sz="1400" dirty="0"/>
              <a:t>.</a:t>
            </a:r>
          </a:p>
          <a:p>
            <a:pPr marL="0" indent="0">
              <a:buNone/>
            </a:pPr>
            <a:r>
              <a:rPr lang="en-US" sz="1400" b="1" dirty="0"/>
              <a:t>Covariates: </a:t>
            </a:r>
            <a:r>
              <a:rPr lang="en-US" sz="1400" dirty="0"/>
              <a:t>Average education and average socioeconomic status by subregion.</a:t>
            </a:r>
          </a:p>
          <a:p>
            <a:pPr marL="0" indent="0">
              <a:buNone/>
            </a:pPr>
            <a:endParaRPr lang="en-US" sz="1400" dirty="0"/>
          </a:p>
          <a:p>
            <a:pPr marL="0" indent="0">
              <a:buNone/>
            </a:pPr>
            <a:r>
              <a:rPr lang="en-US" sz="1400" dirty="0"/>
              <a:t>Click </a:t>
            </a:r>
            <a:r>
              <a:rPr lang="en-US" sz="1400" b="1" dirty="0">
                <a:hlinkClick r:id="rId2"/>
              </a:rPr>
              <a:t>here</a:t>
            </a:r>
            <a:r>
              <a:rPr lang="en-US" sz="1400" b="1" dirty="0"/>
              <a:t> </a:t>
            </a:r>
            <a:r>
              <a:rPr lang="en-US" sz="1400" dirty="0"/>
              <a:t>to see the </a:t>
            </a:r>
            <a:r>
              <a:rPr lang="en-US" sz="1400" dirty="0" err="1"/>
              <a:t>problem_codebook</a:t>
            </a:r>
            <a:r>
              <a:rPr lang="en-US" sz="1400" dirty="0"/>
              <a:t> to know which problem each observation refers to.</a:t>
            </a:r>
          </a:p>
          <a:p>
            <a:pPr marL="0" indent="0">
              <a:buNone/>
            </a:pPr>
            <a:r>
              <a:rPr lang="en-US" sz="1400" dirty="0"/>
              <a:t>Check freely the dataset with all the values </a:t>
            </a:r>
            <a:r>
              <a:rPr lang="en-US" sz="1400" dirty="0">
                <a:hlinkClick r:id="rId3"/>
              </a:rPr>
              <a:t>here</a:t>
            </a:r>
            <a:r>
              <a:rPr lang="en-US" sz="1400" dirty="0"/>
              <a:t>.</a:t>
            </a:r>
          </a:p>
          <a:p>
            <a:pPr marL="0" indent="0">
              <a:buNone/>
            </a:pPr>
            <a:endParaRPr lang="en-US" b="1" dirty="0"/>
          </a:p>
        </p:txBody>
      </p:sp>
    </p:spTree>
    <p:extLst>
      <p:ext uri="{BB962C8B-B14F-4D97-AF65-F5344CB8AC3E}">
        <p14:creationId xmlns:p14="http://schemas.microsoft.com/office/powerpoint/2010/main" val="11619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326D9-6237-4A42-BEF6-1BA54D27040B}"/>
              </a:ext>
            </a:extLst>
          </p:cNvPr>
          <p:cNvSpPr>
            <a:spLocks noGrp="1"/>
          </p:cNvSpPr>
          <p:nvPr>
            <p:ph type="title"/>
          </p:nvPr>
        </p:nvSpPr>
        <p:spPr/>
        <p:txBody>
          <a:bodyPr/>
          <a:lstStyle/>
          <a:p>
            <a:r>
              <a:rPr lang="en-US" dirty="0"/>
              <a:t>Main problems in Latin American countries – by country</a:t>
            </a:r>
            <a:endParaRPr lang="es-CO" dirty="0"/>
          </a:p>
        </p:txBody>
      </p:sp>
      <p:pic>
        <p:nvPicPr>
          <p:cNvPr id="2052" name="Picture 4">
            <a:extLst>
              <a:ext uri="{FF2B5EF4-FFF2-40B4-BE49-F238E27FC236}">
                <a16:creationId xmlns:a16="http://schemas.microsoft.com/office/drawing/2014/main" id="{01F6EC1C-8794-477C-80D0-958B488B9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12" y="2013109"/>
            <a:ext cx="5777824" cy="361322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0DD359D9-C2C5-4861-8BD5-B925987F7DFA}"/>
              </a:ext>
            </a:extLst>
          </p:cNvPr>
          <p:cNvPicPr>
            <a:picLocks noChangeAspect="1"/>
          </p:cNvPicPr>
          <p:nvPr/>
        </p:nvPicPr>
        <p:blipFill>
          <a:blip r:embed="rId3"/>
          <a:stretch>
            <a:fillRect/>
          </a:stretch>
        </p:blipFill>
        <p:spPr>
          <a:xfrm>
            <a:off x="7566687" y="1915877"/>
            <a:ext cx="3503400" cy="4318013"/>
          </a:xfrm>
          <a:prstGeom prst="rect">
            <a:avLst/>
          </a:prstGeom>
        </p:spPr>
      </p:pic>
    </p:spTree>
    <p:extLst>
      <p:ext uri="{BB962C8B-B14F-4D97-AF65-F5344CB8AC3E}">
        <p14:creationId xmlns:p14="http://schemas.microsoft.com/office/powerpoint/2010/main" val="384459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E7A9B-08A5-44BB-953A-25556C508B32}"/>
              </a:ext>
            </a:extLst>
          </p:cNvPr>
          <p:cNvSpPr>
            <a:spLocks noGrp="1"/>
          </p:cNvSpPr>
          <p:nvPr>
            <p:ph type="title"/>
          </p:nvPr>
        </p:nvSpPr>
        <p:spPr>
          <a:xfrm>
            <a:off x="1582057" y="624110"/>
            <a:ext cx="9922555" cy="1280890"/>
          </a:xfrm>
        </p:spPr>
        <p:txBody>
          <a:bodyPr>
            <a:normAutofit/>
          </a:bodyPr>
          <a:lstStyle/>
          <a:p>
            <a:r>
              <a:rPr lang="es-ES" dirty="0" err="1"/>
              <a:t>Main</a:t>
            </a:r>
            <a:r>
              <a:rPr lang="es-ES" dirty="0"/>
              <a:t> </a:t>
            </a:r>
            <a:r>
              <a:rPr lang="es-ES" dirty="0" err="1"/>
              <a:t>problems</a:t>
            </a:r>
            <a:r>
              <a:rPr lang="es-ES" dirty="0"/>
              <a:t> in </a:t>
            </a:r>
            <a:r>
              <a:rPr lang="es-ES" dirty="0" err="1"/>
              <a:t>Latin</a:t>
            </a:r>
            <a:r>
              <a:rPr lang="es-ES" dirty="0"/>
              <a:t> American </a:t>
            </a:r>
            <a:r>
              <a:rPr lang="es-ES" dirty="0" err="1"/>
              <a:t>countries</a:t>
            </a:r>
            <a:r>
              <a:rPr lang="es-ES" dirty="0"/>
              <a:t> </a:t>
            </a:r>
            <a:r>
              <a:rPr lang="en-US" dirty="0"/>
              <a:t>– most common responses by subregion</a:t>
            </a:r>
            <a:endParaRPr lang="es-CO" dirty="0"/>
          </a:p>
        </p:txBody>
      </p:sp>
      <p:pic>
        <p:nvPicPr>
          <p:cNvPr id="1026" name="Picture 2">
            <a:extLst>
              <a:ext uri="{FF2B5EF4-FFF2-40B4-BE49-F238E27FC236}">
                <a16:creationId xmlns:a16="http://schemas.microsoft.com/office/drawing/2014/main" id="{FB344096-D7EE-41DA-AC12-A5C7A0C03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711" y="2236824"/>
            <a:ext cx="4584578" cy="2716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198BD1E-EAF1-4BA1-9575-35CE406FD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713" y="2236824"/>
            <a:ext cx="4724501" cy="271617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CDAB3282-8A7F-496E-8A87-EEEF0D61D0FA}"/>
              </a:ext>
            </a:extLst>
          </p:cNvPr>
          <p:cNvSpPr txBox="1"/>
          <p:nvPr/>
        </p:nvSpPr>
        <p:spPr>
          <a:xfrm>
            <a:off x="1282220" y="5365427"/>
            <a:ext cx="10522227" cy="1077218"/>
          </a:xfrm>
          <a:prstGeom prst="rect">
            <a:avLst/>
          </a:prstGeom>
          <a:noFill/>
        </p:spPr>
        <p:txBody>
          <a:bodyPr wrap="square" rtlCol="0">
            <a:spAutoFit/>
          </a:bodyPr>
          <a:lstStyle/>
          <a:p>
            <a:r>
              <a:rPr lang="en-US" sz="1600" dirty="0"/>
              <a:t>In over a third of the 176 subnational regions citizens perceive crime or bad conditions of public safety is the most important problem, and it is the 2nd most important problem in 34 of the rest, making it a major problem in a large part of Latin America. Other important problems include unemployment, bad economic conditions, corruption and bad political situations.</a:t>
            </a:r>
          </a:p>
        </p:txBody>
      </p:sp>
    </p:spTree>
    <p:extLst>
      <p:ext uri="{BB962C8B-B14F-4D97-AF65-F5344CB8AC3E}">
        <p14:creationId xmlns:p14="http://schemas.microsoft.com/office/powerpoint/2010/main" val="371024511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2605</TotalTime>
  <Words>1575</Words>
  <Application>Microsoft Office PowerPoint</Application>
  <PresentationFormat>Panorámica</PresentationFormat>
  <Paragraphs>66</Paragraphs>
  <Slides>14</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Century Gothic (Cuerpo)</vt:lpstr>
      <vt:lpstr>Arial</vt:lpstr>
      <vt:lpstr>Calibri</vt:lpstr>
      <vt:lpstr>Century Gothic</vt:lpstr>
      <vt:lpstr>Wingdings 3</vt:lpstr>
      <vt:lpstr>Espiral</vt:lpstr>
      <vt:lpstr>Identifying the Most Important Problems in Latin America – based on citizens’ perceptions</vt:lpstr>
      <vt:lpstr>Purpose of the project</vt:lpstr>
      <vt:lpstr>Introduction</vt:lpstr>
      <vt:lpstr>Objectives</vt:lpstr>
      <vt:lpstr>Methodology</vt:lpstr>
      <vt:lpstr>Specifications of the data</vt:lpstr>
      <vt:lpstr>Specifications of the data: variables for analysis</vt:lpstr>
      <vt:lpstr>Main problems in Latin American countries – by country</vt:lpstr>
      <vt:lpstr>Main problems in Latin American countries – most common responses by subregion</vt:lpstr>
      <vt:lpstr>Defining clusters for subregions of Latin America – by most important problem in the country</vt:lpstr>
      <vt:lpstr>Geospatial visualization</vt:lpstr>
      <vt:lpstr>Levels of satisfaction with life and trust in the government by country</vt:lpstr>
      <vt:lpstr>ANCOVA analysis - average level of education and average socioeconomic status as control variables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Latin American citizens think are the main problems in their countries and communities</dc:title>
  <dc:creator>Yolaina Daza Guerra</dc:creator>
  <cp:lastModifiedBy>Yolaina Daza Guerra</cp:lastModifiedBy>
  <cp:revision>81</cp:revision>
  <dcterms:created xsi:type="dcterms:W3CDTF">2020-12-05T17:11:49Z</dcterms:created>
  <dcterms:modified xsi:type="dcterms:W3CDTF">2021-01-25T23:17:58Z</dcterms:modified>
</cp:coreProperties>
</file>