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6" r:id="rId4"/>
    <p:sldId id="257" r:id="rId5"/>
    <p:sldId id="259" r:id="rId6"/>
    <p:sldId id="262" r:id="rId7"/>
    <p:sldId id="264" r:id="rId8"/>
    <p:sldId id="261"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471515"/>
    <a:srgbClr val="800000"/>
    <a:srgbClr val="660033"/>
    <a:srgbClr val="E396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94660"/>
  </p:normalViewPr>
  <p:slideViewPr>
    <p:cSldViewPr snapToGrid="0">
      <p:cViewPr varScale="1">
        <p:scale>
          <a:sx n="114" d="100"/>
          <a:sy n="114" d="100"/>
        </p:scale>
        <p:origin x="70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3D518-A720-4BB0-A751-E6D614233B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276D78-FA77-4CFC-AB1E-7BFA8D0D13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7B8F52-0EBD-4AFD-BC1A-B7DC839FBDFC}"/>
              </a:ext>
            </a:extLst>
          </p:cNvPr>
          <p:cNvSpPr>
            <a:spLocks noGrp="1"/>
          </p:cNvSpPr>
          <p:nvPr>
            <p:ph type="dt" sz="half" idx="10"/>
          </p:nvPr>
        </p:nvSpPr>
        <p:spPr/>
        <p:txBody>
          <a:bodyPr/>
          <a:lstStyle/>
          <a:p>
            <a:fld id="{0EDEDBBF-13BB-4A5A-A2EB-F4BAB57525A5}" type="datetimeFigureOut">
              <a:rPr lang="en-US" smtClean="0"/>
              <a:t>1/24/2022</a:t>
            </a:fld>
            <a:endParaRPr lang="en-US"/>
          </a:p>
        </p:txBody>
      </p:sp>
      <p:sp>
        <p:nvSpPr>
          <p:cNvPr id="5" name="Footer Placeholder 4">
            <a:extLst>
              <a:ext uri="{FF2B5EF4-FFF2-40B4-BE49-F238E27FC236}">
                <a16:creationId xmlns:a16="http://schemas.microsoft.com/office/drawing/2014/main" id="{B4F9B43F-F43B-4462-B005-281A7BA84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4EE9DB-6502-4B26-9C44-ED157389AFD7}"/>
              </a:ext>
            </a:extLst>
          </p:cNvPr>
          <p:cNvSpPr>
            <a:spLocks noGrp="1"/>
          </p:cNvSpPr>
          <p:nvPr>
            <p:ph type="sldNum" sz="quarter" idx="12"/>
          </p:nvPr>
        </p:nvSpPr>
        <p:spPr/>
        <p:txBody>
          <a:bodyPr/>
          <a:lstStyle/>
          <a:p>
            <a:fld id="{3171936B-440F-4D7D-977D-92258F90D36D}" type="slidenum">
              <a:rPr lang="en-US" smtClean="0"/>
              <a:t>‹#›</a:t>
            </a:fld>
            <a:endParaRPr lang="en-US"/>
          </a:p>
        </p:txBody>
      </p:sp>
    </p:spTree>
    <p:extLst>
      <p:ext uri="{BB962C8B-B14F-4D97-AF65-F5344CB8AC3E}">
        <p14:creationId xmlns:p14="http://schemas.microsoft.com/office/powerpoint/2010/main" val="557608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207F-185B-4498-A9B6-4597213385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716A83-1F5B-4AFA-A407-15C4A26BFB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D533F4-5A8A-42E8-917D-AF52D7BECEB4}"/>
              </a:ext>
            </a:extLst>
          </p:cNvPr>
          <p:cNvSpPr>
            <a:spLocks noGrp="1"/>
          </p:cNvSpPr>
          <p:nvPr>
            <p:ph type="dt" sz="half" idx="10"/>
          </p:nvPr>
        </p:nvSpPr>
        <p:spPr/>
        <p:txBody>
          <a:bodyPr/>
          <a:lstStyle/>
          <a:p>
            <a:fld id="{0EDEDBBF-13BB-4A5A-A2EB-F4BAB57525A5}" type="datetimeFigureOut">
              <a:rPr lang="en-US" smtClean="0"/>
              <a:t>1/24/2022</a:t>
            </a:fld>
            <a:endParaRPr lang="en-US"/>
          </a:p>
        </p:txBody>
      </p:sp>
      <p:sp>
        <p:nvSpPr>
          <p:cNvPr id="5" name="Footer Placeholder 4">
            <a:extLst>
              <a:ext uri="{FF2B5EF4-FFF2-40B4-BE49-F238E27FC236}">
                <a16:creationId xmlns:a16="http://schemas.microsoft.com/office/drawing/2014/main" id="{1B2ABBAD-FFE1-477F-A443-CD740857E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D5AB0-0DBE-4935-AB63-E9FA286CFE21}"/>
              </a:ext>
            </a:extLst>
          </p:cNvPr>
          <p:cNvSpPr>
            <a:spLocks noGrp="1"/>
          </p:cNvSpPr>
          <p:nvPr>
            <p:ph type="sldNum" sz="quarter" idx="12"/>
          </p:nvPr>
        </p:nvSpPr>
        <p:spPr/>
        <p:txBody>
          <a:bodyPr/>
          <a:lstStyle/>
          <a:p>
            <a:fld id="{3171936B-440F-4D7D-977D-92258F90D36D}" type="slidenum">
              <a:rPr lang="en-US" smtClean="0"/>
              <a:t>‹#›</a:t>
            </a:fld>
            <a:endParaRPr lang="en-US"/>
          </a:p>
        </p:txBody>
      </p:sp>
    </p:spTree>
    <p:extLst>
      <p:ext uri="{BB962C8B-B14F-4D97-AF65-F5344CB8AC3E}">
        <p14:creationId xmlns:p14="http://schemas.microsoft.com/office/powerpoint/2010/main" val="2629727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BFCED4-52DB-4704-9B30-9D49D0A5E1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072AF1-77C4-4A74-8C72-EC41CD1F4A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5E0847-A3FE-4436-89A7-94A20D4172BF}"/>
              </a:ext>
            </a:extLst>
          </p:cNvPr>
          <p:cNvSpPr>
            <a:spLocks noGrp="1"/>
          </p:cNvSpPr>
          <p:nvPr>
            <p:ph type="dt" sz="half" idx="10"/>
          </p:nvPr>
        </p:nvSpPr>
        <p:spPr/>
        <p:txBody>
          <a:bodyPr/>
          <a:lstStyle/>
          <a:p>
            <a:fld id="{0EDEDBBF-13BB-4A5A-A2EB-F4BAB57525A5}" type="datetimeFigureOut">
              <a:rPr lang="en-US" smtClean="0"/>
              <a:t>1/24/2022</a:t>
            </a:fld>
            <a:endParaRPr lang="en-US"/>
          </a:p>
        </p:txBody>
      </p:sp>
      <p:sp>
        <p:nvSpPr>
          <p:cNvPr id="5" name="Footer Placeholder 4">
            <a:extLst>
              <a:ext uri="{FF2B5EF4-FFF2-40B4-BE49-F238E27FC236}">
                <a16:creationId xmlns:a16="http://schemas.microsoft.com/office/drawing/2014/main" id="{A8CBDF8B-D2A2-4D45-8275-3FEB82039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677D6-5DDA-4B06-8DC2-E1667A12D70D}"/>
              </a:ext>
            </a:extLst>
          </p:cNvPr>
          <p:cNvSpPr>
            <a:spLocks noGrp="1"/>
          </p:cNvSpPr>
          <p:nvPr>
            <p:ph type="sldNum" sz="quarter" idx="12"/>
          </p:nvPr>
        </p:nvSpPr>
        <p:spPr/>
        <p:txBody>
          <a:bodyPr/>
          <a:lstStyle/>
          <a:p>
            <a:fld id="{3171936B-440F-4D7D-977D-92258F90D36D}" type="slidenum">
              <a:rPr lang="en-US" smtClean="0"/>
              <a:t>‹#›</a:t>
            </a:fld>
            <a:endParaRPr lang="en-US"/>
          </a:p>
        </p:txBody>
      </p:sp>
    </p:spTree>
    <p:extLst>
      <p:ext uri="{BB962C8B-B14F-4D97-AF65-F5344CB8AC3E}">
        <p14:creationId xmlns:p14="http://schemas.microsoft.com/office/powerpoint/2010/main" val="79965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67D8-C106-4CB7-9FC2-2F9D7C140F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82794D-FF58-4601-8A63-6C8F0B7F97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FCBF47-A5F0-4673-AB4B-FE281AB3DA45}"/>
              </a:ext>
            </a:extLst>
          </p:cNvPr>
          <p:cNvSpPr>
            <a:spLocks noGrp="1"/>
          </p:cNvSpPr>
          <p:nvPr>
            <p:ph type="dt" sz="half" idx="10"/>
          </p:nvPr>
        </p:nvSpPr>
        <p:spPr/>
        <p:txBody>
          <a:bodyPr/>
          <a:lstStyle/>
          <a:p>
            <a:fld id="{0EDEDBBF-13BB-4A5A-A2EB-F4BAB57525A5}" type="datetimeFigureOut">
              <a:rPr lang="en-US" smtClean="0"/>
              <a:t>1/24/2022</a:t>
            </a:fld>
            <a:endParaRPr lang="en-US"/>
          </a:p>
        </p:txBody>
      </p:sp>
      <p:sp>
        <p:nvSpPr>
          <p:cNvPr id="5" name="Footer Placeholder 4">
            <a:extLst>
              <a:ext uri="{FF2B5EF4-FFF2-40B4-BE49-F238E27FC236}">
                <a16:creationId xmlns:a16="http://schemas.microsoft.com/office/drawing/2014/main" id="{760E8186-3A67-4771-82F2-A725FB401F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1B825F-E0E6-456B-98AD-65F9656CB858}"/>
              </a:ext>
            </a:extLst>
          </p:cNvPr>
          <p:cNvSpPr>
            <a:spLocks noGrp="1"/>
          </p:cNvSpPr>
          <p:nvPr>
            <p:ph type="sldNum" sz="quarter" idx="12"/>
          </p:nvPr>
        </p:nvSpPr>
        <p:spPr/>
        <p:txBody>
          <a:bodyPr/>
          <a:lstStyle/>
          <a:p>
            <a:fld id="{3171936B-440F-4D7D-977D-92258F90D36D}" type="slidenum">
              <a:rPr lang="en-US" smtClean="0"/>
              <a:t>‹#›</a:t>
            </a:fld>
            <a:endParaRPr lang="en-US"/>
          </a:p>
        </p:txBody>
      </p:sp>
    </p:spTree>
    <p:extLst>
      <p:ext uri="{BB962C8B-B14F-4D97-AF65-F5344CB8AC3E}">
        <p14:creationId xmlns:p14="http://schemas.microsoft.com/office/powerpoint/2010/main" val="2203013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EC1FC-4CBE-481D-9536-7A8DE73C41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075C4E-1E5F-4A2F-801E-77031DF72E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13E31B-D821-4F5C-8424-A70E8E083F1C}"/>
              </a:ext>
            </a:extLst>
          </p:cNvPr>
          <p:cNvSpPr>
            <a:spLocks noGrp="1"/>
          </p:cNvSpPr>
          <p:nvPr>
            <p:ph type="dt" sz="half" idx="10"/>
          </p:nvPr>
        </p:nvSpPr>
        <p:spPr/>
        <p:txBody>
          <a:bodyPr/>
          <a:lstStyle/>
          <a:p>
            <a:fld id="{0EDEDBBF-13BB-4A5A-A2EB-F4BAB57525A5}" type="datetimeFigureOut">
              <a:rPr lang="en-US" smtClean="0"/>
              <a:t>1/24/2022</a:t>
            </a:fld>
            <a:endParaRPr lang="en-US"/>
          </a:p>
        </p:txBody>
      </p:sp>
      <p:sp>
        <p:nvSpPr>
          <p:cNvPr id="5" name="Footer Placeholder 4">
            <a:extLst>
              <a:ext uri="{FF2B5EF4-FFF2-40B4-BE49-F238E27FC236}">
                <a16:creationId xmlns:a16="http://schemas.microsoft.com/office/drawing/2014/main" id="{65EDE46F-7AD2-41FF-B880-1CDED71CB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7C303-8914-4DC7-B40A-B331D66D16E7}"/>
              </a:ext>
            </a:extLst>
          </p:cNvPr>
          <p:cNvSpPr>
            <a:spLocks noGrp="1"/>
          </p:cNvSpPr>
          <p:nvPr>
            <p:ph type="sldNum" sz="quarter" idx="12"/>
          </p:nvPr>
        </p:nvSpPr>
        <p:spPr/>
        <p:txBody>
          <a:bodyPr/>
          <a:lstStyle/>
          <a:p>
            <a:fld id="{3171936B-440F-4D7D-977D-92258F90D36D}" type="slidenum">
              <a:rPr lang="en-US" smtClean="0"/>
              <a:t>‹#›</a:t>
            </a:fld>
            <a:endParaRPr lang="en-US"/>
          </a:p>
        </p:txBody>
      </p:sp>
    </p:spTree>
    <p:extLst>
      <p:ext uri="{BB962C8B-B14F-4D97-AF65-F5344CB8AC3E}">
        <p14:creationId xmlns:p14="http://schemas.microsoft.com/office/powerpoint/2010/main" val="1096654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7E5FC-0784-4DE4-8A07-FB0D9D3EC8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774543-FAD7-43EF-84D0-607E9B4213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EEC1CE-A0B9-4198-8DF5-7308BD8460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B380E1-FB9F-4E73-8035-C34003F4248D}"/>
              </a:ext>
            </a:extLst>
          </p:cNvPr>
          <p:cNvSpPr>
            <a:spLocks noGrp="1"/>
          </p:cNvSpPr>
          <p:nvPr>
            <p:ph type="dt" sz="half" idx="10"/>
          </p:nvPr>
        </p:nvSpPr>
        <p:spPr/>
        <p:txBody>
          <a:bodyPr/>
          <a:lstStyle/>
          <a:p>
            <a:fld id="{0EDEDBBF-13BB-4A5A-A2EB-F4BAB57525A5}" type="datetimeFigureOut">
              <a:rPr lang="en-US" smtClean="0"/>
              <a:t>1/24/2022</a:t>
            </a:fld>
            <a:endParaRPr lang="en-US"/>
          </a:p>
        </p:txBody>
      </p:sp>
      <p:sp>
        <p:nvSpPr>
          <p:cNvPr id="6" name="Footer Placeholder 5">
            <a:extLst>
              <a:ext uri="{FF2B5EF4-FFF2-40B4-BE49-F238E27FC236}">
                <a16:creationId xmlns:a16="http://schemas.microsoft.com/office/drawing/2014/main" id="{9566E813-BDCF-490E-B3FE-553921AEF6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DACF7-3767-42BD-9E56-4314FADEE620}"/>
              </a:ext>
            </a:extLst>
          </p:cNvPr>
          <p:cNvSpPr>
            <a:spLocks noGrp="1"/>
          </p:cNvSpPr>
          <p:nvPr>
            <p:ph type="sldNum" sz="quarter" idx="12"/>
          </p:nvPr>
        </p:nvSpPr>
        <p:spPr/>
        <p:txBody>
          <a:bodyPr/>
          <a:lstStyle/>
          <a:p>
            <a:fld id="{3171936B-440F-4D7D-977D-92258F90D36D}" type="slidenum">
              <a:rPr lang="en-US" smtClean="0"/>
              <a:t>‹#›</a:t>
            </a:fld>
            <a:endParaRPr lang="en-US"/>
          </a:p>
        </p:txBody>
      </p:sp>
    </p:spTree>
    <p:extLst>
      <p:ext uri="{BB962C8B-B14F-4D97-AF65-F5344CB8AC3E}">
        <p14:creationId xmlns:p14="http://schemas.microsoft.com/office/powerpoint/2010/main" val="2188336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E2090-D962-4AAD-A4A8-84ADA30693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488C62-374E-414F-98DB-58B4890EE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15B4E0-E8EA-47A0-8090-DFACD71070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9BEAE6-F11C-48A5-85EF-FFC5781430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2AE82E-6233-43DE-94A1-7386C70F66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EC5A6D-C9C8-4343-9F32-0A947E6B07B2}"/>
              </a:ext>
            </a:extLst>
          </p:cNvPr>
          <p:cNvSpPr>
            <a:spLocks noGrp="1"/>
          </p:cNvSpPr>
          <p:nvPr>
            <p:ph type="dt" sz="half" idx="10"/>
          </p:nvPr>
        </p:nvSpPr>
        <p:spPr/>
        <p:txBody>
          <a:bodyPr/>
          <a:lstStyle/>
          <a:p>
            <a:fld id="{0EDEDBBF-13BB-4A5A-A2EB-F4BAB57525A5}" type="datetimeFigureOut">
              <a:rPr lang="en-US" smtClean="0"/>
              <a:t>1/24/2022</a:t>
            </a:fld>
            <a:endParaRPr lang="en-US"/>
          </a:p>
        </p:txBody>
      </p:sp>
      <p:sp>
        <p:nvSpPr>
          <p:cNvPr id="8" name="Footer Placeholder 7">
            <a:extLst>
              <a:ext uri="{FF2B5EF4-FFF2-40B4-BE49-F238E27FC236}">
                <a16:creationId xmlns:a16="http://schemas.microsoft.com/office/drawing/2014/main" id="{8B6F4E64-11AD-4F06-AC8F-28CE5201C7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491DB3-13E7-4EFC-9F09-C6A4D370D89B}"/>
              </a:ext>
            </a:extLst>
          </p:cNvPr>
          <p:cNvSpPr>
            <a:spLocks noGrp="1"/>
          </p:cNvSpPr>
          <p:nvPr>
            <p:ph type="sldNum" sz="quarter" idx="12"/>
          </p:nvPr>
        </p:nvSpPr>
        <p:spPr/>
        <p:txBody>
          <a:bodyPr/>
          <a:lstStyle/>
          <a:p>
            <a:fld id="{3171936B-440F-4D7D-977D-92258F90D36D}" type="slidenum">
              <a:rPr lang="en-US" smtClean="0"/>
              <a:t>‹#›</a:t>
            </a:fld>
            <a:endParaRPr lang="en-US"/>
          </a:p>
        </p:txBody>
      </p:sp>
    </p:spTree>
    <p:extLst>
      <p:ext uri="{BB962C8B-B14F-4D97-AF65-F5344CB8AC3E}">
        <p14:creationId xmlns:p14="http://schemas.microsoft.com/office/powerpoint/2010/main" val="1348067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7DF94-B585-4E8E-B73C-54344AC246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134979-44AF-44BA-A617-DBD3FA123253}"/>
              </a:ext>
            </a:extLst>
          </p:cNvPr>
          <p:cNvSpPr>
            <a:spLocks noGrp="1"/>
          </p:cNvSpPr>
          <p:nvPr>
            <p:ph type="dt" sz="half" idx="10"/>
          </p:nvPr>
        </p:nvSpPr>
        <p:spPr/>
        <p:txBody>
          <a:bodyPr/>
          <a:lstStyle/>
          <a:p>
            <a:fld id="{0EDEDBBF-13BB-4A5A-A2EB-F4BAB57525A5}" type="datetimeFigureOut">
              <a:rPr lang="en-US" smtClean="0"/>
              <a:t>1/24/2022</a:t>
            </a:fld>
            <a:endParaRPr lang="en-US"/>
          </a:p>
        </p:txBody>
      </p:sp>
      <p:sp>
        <p:nvSpPr>
          <p:cNvPr id="4" name="Footer Placeholder 3">
            <a:extLst>
              <a:ext uri="{FF2B5EF4-FFF2-40B4-BE49-F238E27FC236}">
                <a16:creationId xmlns:a16="http://schemas.microsoft.com/office/drawing/2014/main" id="{22F83E54-2986-45B8-9832-AEB6083CED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BA541E-9DC9-4AF1-9134-2977EF3D1E19}"/>
              </a:ext>
            </a:extLst>
          </p:cNvPr>
          <p:cNvSpPr>
            <a:spLocks noGrp="1"/>
          </p:cNvSpPr>
          <p:nvPr>
            <p:ph type="sldNum" sz="quarter" idx="12"/>
          </p:nvPr>
        </p:nvSpPr>
        <p:spPr/>
        <p:txBody>
          <a:bodyPr/>
          <a:lstStyle/>
          <a:p>
            <a:fld id="{3171936B-440F-4D7D-977D-92258F90D36D}" type="slidenum">
              <a:rPr lang="en-US" smtClean="0"/>
              <a:t>‹#›</a:t>
            </a:fld>
            <a:endParaRPr lang="en-US"/>
          </a:p>
        </p:txBody>
      </p:sp>
    </p:spTree>
    <p:extLst>
      <p:ext uri="{BB962C8B-B14F-4D97-AF65-F5344CB8AC3E}">
        <p14:creationId xmlns:p14="http://schemas.microsoft.com/office/powerpoint/2010/main" val="2731617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875C78-E8A3-4E89-A07D-73E8569091ED}"/>
              </a:ext>
            </a:extLst>
          </p:cNvPr>
          <p:cNvSpPr>
            <a:spLocks noGrp="1"/>
          </p:cNvSpPr>
          <p:nvPr>
            <p:ph type="dt" sz="half" idx="10"/>
          </p:nvPr>
        </p:nvSpPr>
        <p:spPr/>
        <p:txBody>
          <a:bodyPr/>
          <a:lstStyle/>
          <a:p>
            <a:fld id="{0EDEDBBF-13BB-4A5A-A2EB-F4BAB57525A5}" type="datetimeFigureOut">
              <a:rPr lang="en-US" smtClean="0"/>
              <a:t>1/24/2022</a:t>
            </a:fld>
            <a:endParaRPr lang="en-US"/>
          </a:p>
        </p:txBody>
      </p:sp>
      <p:sp>
        <p:nvSpPr>
          <p:cNvPr id="3" name="Footer Placeholder 2">
            <a:extLst>
              <a:ext uri="{FF2B5EF4-FFF2-40B4-BE49-F238E27FC236}">
                <a16:creationId xmlns:a16="http://schemas.microsoft.com/office/drawing/2014/main" id="{41715C27-8FC3-4C18-9F21-B3BAB00140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A2D9A3-64F3-41F3-9E63-EA986BF2F650}"/>
              </a:ext>
            </a:extLst>
          </p:cNvPr>
          <p:cNvSpPr>
            <a:spLocks noGrp="1"/>
          </p:cNvSpPr>
          <p:nvPr>
            <p:ph type="sldNum" sz="quarter" idx="12"/>
          </p:nvPr>
        </p:nvSpPr>
        <p:spPr/>
        <p:txBody>
          <a:bodyPr/>
          <a:lstStyle/>
          <a:p>
            <a:fld id="{3171936B-440F-4D7D-977D-92258F90D36D}" type="slidenum">
              <a:rPr lang="en-US" smtClean="0"/>
              <a:t>‹#›</a:t>
            </a:fld>
            <a:endParaRPr lang="en-US"/>
          </a:p>
        </p:txBody>
      </p:sp>
    </p:spTree>
    <p:extLst>
      <p:ext uri="{BB962C8B-B14F-4D97-AF65-F5344CB8AC3E}">
        <p14:creationId xmlns:p14="http://schemas.microsoft.com/office/powerpoint/2010/main" val="2605179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CBDF4-7316-475A-BF90-61FC200E35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1FC5F4-4396-49C6-B771-A83CD084E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C3D936-B44C-4BC8-98AE-B628AA889D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4AF8DC-61C9-4B0A-A458-FDA9E3E97A9B}"/>
              </a:ext>
            </a:extLst>
          </p:cNvPr>
          <p:cNvSpPr>
            <a:spLocks noGrp="1"/>
          </p:cNvSpPr>
          <p:nvPr>
            <p:ph type="dt" sz="half" idx="10"/>
          </p:nvPr>
        </p:nvSpPr>
        <p:spPr/>
        <p:txBody>
          <a:bodyPr/>
          <a:lstStyle/>
          <a:p>
            <a:fld id="{0EDEDBBF-13BB-4A5A-A2EB-F4BAB57525A5}" type="datetimeFigureOut">
              <a:rPr lang="en-US" smtClean="0"/>
              <a:t>1/24/2022</a:t>
            </a:fld>
            <a:endParaRPr lang="en-US"/>
          </a:p>
        </p:txBody>
      </p:sp>
      <p:sp>
        <p:nvSpPr>
          <p:cNvPr id="6" name="Footer Placeholder 5">
            <a:extLst>
              <a:ext uri="{FF2B5EF4-FFF2-40B4-BE49-F238E27FC236}">
                <a16:creationId xmlns:a16="http://schemas.microsoft.com/office/drawing/2014/main" id="{F1E3AB78-9178-482A-A21F-304DE4B6AE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621500-DA0E-4A71-AE13-3EE7A5BC515D}"/>
              </a:ext>
            </a:extLst>
          </p:cNvPr>
          <p:cNvSpPr>
            <a:spLocks noGrp="1"/>
          </p:cNvSpPr>
          <p:nvPr>
            <p:ph type="sldNum" sz="quarter" idx="12"/>
          </p:nvPr>
        </p:nvSpPr>
        <p:spPr/>
        <p:txBody>
          <a:bodyPr/>
          <a:lstStyle/>
          <a:p>
            <a:fld id="{3171936B-440F-4D7D-977D-92258F90D36D}" type="slidenum">
              <a:rPr lang="en-US" smtClean="0"/>
              <a:t>‹#›</a:t>
            </a:fld>
            <a:endParaRPr lang="en-US"/>
          </a:p>
        </p:txBody>
      </p:sp>
    </p:spTree>
    <p:extLst>
      <p:ext uri="{BB962C8B-B14F-4D97-AF65-F5344CB8AC3E}">
        <p14:creationId xmlns:p14="http://schemas.microsoft.com/office/powerpoint/2010/main" val="1382691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E25C8-26C8-4BFF-A752-82783A8A8E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7AC6DB-7E96-4180-88F1-8996429801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9A0277-FDC2-401D-96F6-1E2D69EE02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615805-254D-4A9C-9F88-127BEA60CBC5}"/>
              </a:ext>
            </a:extLst>
          </p:cNvPr>
          <p:cNvSpPr>
            <a:spLocks noGrp="1"/>
          </p:cNvSpPr>
          <p:nvPr>
            <p:ph type="dt" sz="half" idx="10"/>
          </p:nvPr>
        </p:nvSpPr>
        <p:spPr/>
        <p:txBody>
          <a:bodyPr/>
          <a:lstStyle/>
          <a:p>
            <a:fld id="{0EDEDBBF-13BB-4A5A-A2EB-F4BAB57525A5}" type="datetimeFigureOut">
              <a:rPr lang="en-US" smtClean="0"/>
              <a:t>1/24/2022</a:t>
            </a:fld>
            <a:endParaRPr lang="en-US"/>
          </a:p>
        </p:txBody>
      </p:sp>
      <p:sp>
        <p:nvSpPr>
          <p:cNvPr id="6" name="Footer Placeholder 5">
            <a:extLst>
              <a:ext uri="{FF2B5EF4-FFF2-40B4-BE49-F238E27FC236}">
                <a16:creationId xmlns:a16="http://schemas.microsoft.com/office/drawing/2014/main" id="{84081ADD-3667-4F07-BB00-348F868FDD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14704B-1A97-4FC9-82E4-00379C31A64F}"/>
              </a:ext>
            </a:extLst>
          </p:cNvPr>
          <p:cNvSpPr>
            <a:spLocks noGrp="1"/>
          </p:cNvSpPr>
          <p:nvPr>
            <p:ph type="sldNum" sz="quarter" idx="12"/>
          </p:nvPr>
        </p:nvSpPr>
        <p:spPr/>
        <p:txBody>
          <a:bodyPr/>
          <a:lstStyle/>
          <a:p>
            <a:fld id="{3171936B-440F-4D7D-977D-92258F90D36D}" type="slidenum">
              <a:rPr lang="en-US" smtClean="0"/>
              <a:t>‹#›</a:t>
            </a:fld>
            <a:endParaRPr lang="en-US"/>
          </a:p>
        </p:txBody>
      </p:sp>
    </p:spTree>
    <p:extLst>
      <p:ext uri="{BB962C8B-B14F-4D97-AF65-F5344CB8AC3E}">
        <p14:creationId xmlns:p14="http://schemas.microsoft.com/office/powerpoint/2010/main" val="2408849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78809-7980-4F07-BEB9-4ACB5493F5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E31D45-6BDF-4A01-8466-2FA1071F58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2AABB-444D-4D9F-B74E-1465A0C888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DEDBBF-13BB-4A5A-A2EB-F4BAB57525A5}" type="datetimeFigureOut">
              <a:rPr lang="en-US" smtClean="0"/>
              <a:t>1/24/2022</a:t>
            </a:fld>
            <a:endParaRPr lang="en-US"/>
          </a:p>
        </p:txBody>
      </p:sp>
      <p:sp>
        <p:nvSpPr>
          <p:cNvPr id="5" name="Footer Placeholder 4">
            <a:extLst>
              <a:ext uri="{FF2B5EF4-FFF2-40B4-BE49-F238E27FC236}">
                <a16:creationId xmlns:a16="http://schemas.microsoft.com/office/drawing/2014/main" id="{AF278398-0E27-4865-AFDF-8389B68A8B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7357D9-77BA-472B-8B45-68D13A195D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1936B-440F-4D7D-977D-92258F90D36D}" type="slidenum">
              <a:rPr lang="en-US" smtClean="0"/>
              <a:t>‹#›</a:t>
            </a:fld>
            <a:endParaRPr lang="en-US"/>
          </a:p>
        </p:txBody>
      </p:sp>
    </p:spTree>
    <p:extLst>
      <p:ext uri="{BB962C8B-B14F-4D97-AF65-F5344CB8AC3E}">
        <p14:creationId xmlns:p14="http://schemas.microsoft.com/office/powerpoint/2010/main" val="1816517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A8D08B-DFF0-442C-887A-E4E20DEB1E21}"/>
              </a:ext>
            </a:extLst>
          </p:cNvPr>
          <p:cNvSpPr txBox="1"/>
          <p:nvPr/>
        </p:nvSpPr>
        <p:spPr>
          <a:xfrm>
            <a:off x="3938577" y="3361353"/>
            <a:ext cx="4676921" cy="584775"/>
          </a:xfrm>
          <a:prstGeom prst="rect">
            <a:avLst/>
          </a:prstGeom>
          <a:noFill/>
        </p:spPr>
        <p:txBody>
          <a:bodyPr wrap="none" rtlCol="0">
            <a:spAutoFit/>
          </a:bodyPr>
          <a:lstStyle/>
          <a:p>
            <a:r>
              <a:rPr lang="en-US" sz="3200" dirty="0">
                <a:solidFill>
                  <a:schemeClr val="bg1"/>
                </a:solidFill>
              </a:rPr>
              <a:t>Game Design Figure Maker</a:t>
            </a:r>
            <a:endParaRPr lang="en-US" dirty="0">
              <a:solidFill>
                <a:schemeClr val="bg1"/>
              </a:solidFill>
            </a:endParaRPr>
          </a:p>
        </p:txBody>
      </p:sp>
      <p:sp>
        <p:nvSpPr>
          <p:cNvPr id="5" name="TextBox 4">
            <a:extLst>
              <a:ext uri="{FF2B5EF4-FFF2-40B4-BE49-F238E27FC236}">
                <a16:creationId xmlns:a16="http://schemas.microsoft.com/office/drawing/2014/main" id="{C8D7679E-607C-4BCD-AD0E-1C8E8A0078E6}"/>
              </a:ext>
            </a:extLst>
          </p:cNvPr>
          <p:cNvSpPr txBox="1"/>
          <p:nvPr/>
        </p:nvSpPr>
        <p:spPr>
          <a:xfrm>
            <a:off x="3253686" y="2253357"/>
            <a:ext cx="6272615" cy="1107996"/>
          </a:xfrm>
          <a:prstGeom prst="rect">
            <a:avLst/>
          </a:prstGeom>
          <a:noFill/>
        </p:spPr>
        <p:txBody>
          <a:bodyPr wrap="none" rtlCol="0">
            <a:spAutoFit/>
          </a:bodyPr>
          <a:lstStyle/>
          <a:p>
            <a:r>
              <a:rPr lang="en-US" sz="6600" dirty="0">
                <a:solidFill>
                  <a:schemeClr val="bg1"/>
                </a:solidFill>
              </a:rPr>
              <a:t>Reverse Asteroids</a:t>
            </a:r>
            <a:endParaRPr lang="en-US" sz="4400" dirty="0">
              <a:solidFill>
                <a:schemeClr val="bg1"/>
              </a:solidFill>
            </a:endParaRPr>
          </a:p>
        </p:txBody>
      </p:sp>
    </p:spTree>
    <p:extLst>
      <p:ext uri="{BB962C8B-B14F-4D97-AF65-F5344CB8AC3E}">
        <p14:creationId xmlns:p14="http://schemas.microsoft.com/office/powerpoint/2010/main" val="500646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D175E3-8BC2-446C-A51F-038818C0A147}"/>
              </a:ext>
            </a:extLst>
          </p:cNvPr>
          <p:cNvSpPr txBox="1"/>
          <p:nvPr/>
        </p:nvSpPr>
        <p:spPr>
          <a:xfrm>
            <a:off x="3823582" y="2321004"/>
            <a:ext cx="5379999" cy="1107996"/>
          </a:xfrm>
          <a:prstGeom prst="rect">
            <a:avLst/>
          </a:prstGeom>
          <a:noFill/>
        </p:spPr>
        <p:txBody>
          <a:bodyPr wrap="none" rtlCol="0">
            <a:spAutoFit/>
          </a:bodyPr>
          <a:lstStyle/>
          <a:p>
            <a:r>
              <a:rPr lang="en-US" sz="6600" dirty="0">
                <a:solidFill>
                  <a:schemeClr val="bg1"/>
                </a:solidFill>
              </a:rPr>
              <a:t>HUD Design V1</a:t>
            </a:r>
            <a:endParaRPr lang="en-US" sz="4400" dirty="0">
              <a:solidFill>
                <a:schemeClr val="bg1"/>
              </a:solidFill>
            </a:endParaRPr>
          </a:p>
        </p:txBody>
      </p:sp>
    </p:spTree>
    <p:extLst>
      <p:ext uri="{BB962C8B-B14F-4D97-AF65-F5344CB8AC3E}">
        <p14:creationId xmlns:p14="http://schemas.microsoft.com/office/powerpoint/2010/main" val="787480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57A56D09-420D-4EBC-B015-EC972E98F3C4}"/>
              </a:ext>
            </a:extLst>
          </p:cNvPr>
          <p:cNvGrpSpPr/>
          <p:nvPr/>
        </p:nvGrpSpPr>
        <p:grpSpPr>
          <a:xfrm rot="5400000">
            <a:off x="10469533" y="5126884"/>
            <a:ext cx="749380" cy="2697548"/>
            <a:chOff x="11268077" y="1903877"/>
            <a:chExt cx="923925" cy="2972923"/>
          </a:xfrm>
        </p:grpSpPr>
        <p:sp>
          <p:nvSpPr>
            <p:cNvPr id="32" name="Rectangle: Rounded Corners 31">
              <a:extLst>
                <a:ext uri="{FF2B5EF4-FFF2-40B4-BE49-F238E27FC236}">
                  <a16:creationId xmlns:a16="http://schemas.microsoft.com/office/drawing/2014/main" id="{E035EA38-7F0A-4D89-99E8-647291F004CD}"/>
                </a:ext>
              </a:extLst>
            </p:cNvPr>
            <p:cNvSpPr/>
            <p:nvPr/>
          </p:nvSpPr>
          <p:spPr>
            <a:xfrm rot="16200000">
              <a:off x="10244140" y="2928937"/>
              <a:ext cx="2971800" cy="923925"/>
            </a:xfrm>
            <a:prstGeom prst="round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2CF5D4A-B377-4007-B66B-C4281E915EE6}"/>
                </a:ext>
              </a:extLst>
            </p:cNvPr>
            <p:cNvSpPr/>
            <p:nvPr/>
          </p:nvSpPr>
          <p:spPr>
            <a:xfrm rot="16200000">
              <a:off x="10467296" y="3152092"/>
              <a:ext cx="2971799" cy="477609"/>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8501A2D-F0C7-42E8-BAED-6B186E810D0B}"/>
                </a:ext>
              </a:extLst>
            </p:cNvPr>
            <p:cNvSpPr/>
            <p:nvPr/>
          </p:nvSpPr>
          <p:spPr>
            <a:xfrm>
              <a:off x="11691485" y="1903877"/>
              <a:ext cx="91439" cy="2962656"/>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5029F7E5-B367-4C2B-A2AF-3FA1A6EA3CD5}"/>
              </a:ext>
            </a:extLst>
          </p:cNvPr>
          <p:cNvGrpSpPr/>
          <p:nvPr/>
        </p:nvGrpSpPr>
        <p:grpSpPr>
          <a:xfrm rot="5400000">
            <a:off x="964252" y="5121331"/>
            <a:ext cx="749380" cy="2696547"/>
            <a:chOff x="11268077" y="1904997"/>
            <a:chExt cx="923925" cy="2971820"/>
          </a:xfrm>
        </p:grpSpPr>
        <p:sp>
          <p:nvSpPr>
            <p:cNvPr id="28" name="Rectangle: Rounded Corners 27">
              <a:extLst>
                <a:ext uri="{FF2B5EF4-FFF2-40B4-BE49-F238E27FC236}">
                  <a16:creationId xmlns:a16="http://schemas.microsoft.com/office/drawing/2014/main" id="{79A61BCA-E205-456F-ADCB-5B2FDE4055D4}"/>
                </a:ext>
              </a:extLst>
            </p:cNvPr>
            <p:cNvSpPr/>
            <p:nvPr/>
          </p:nvSpPr>
          <p:spPr>
            <a:xfrm rot="16200000">
              <a:off x="10244140" y="2928937"/>
              <a:ext cx="2971800" cy="923925"/>
            </a:xfrm>
            <a:prstGeom prst="round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6829ED56-1F50-43F3-A991-3DB597E339D0}"/>
                </a:ext>
              </a:extLst>
            </p:cNvPr>
            <p:cNvSpPr/>
            <p:nvPr/>
          </p:nvSpPr>
          <p:spPr>
            <a:xfrm rot="16200000">
              <a:off x="10467296" y="3152092"/>
              <a:ext cx="2971799" cy="477609"/>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D986FA3-EE87-41E6-B2B3-B62DF01A3A1D}"/>
                </a:ext>
              </a:extLst>
            </p:cNvPr>
            <p:cNvSpPr/>
            <p:nvPr/>
          </p:nvSpPr>
          <p:spPr>
            <a:xfrm>
              <a:off x="11691484" y="1914161"/>
              <a:ext cx="91440" cy="2962656"/>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Isosceles Triangle 4">
            <a:extLst>
              <a:ext uri="{FF2B5EF4-FFF2-40B4-BE49-F238E27FC236}">
                <a16:creationId xmlns:a16="http://schemas.microsoft.com/office/drawing/2014/main" id="{AEAC38E2-DDAB-48CE-85F1-109AA45DDF5B}"/>
              </a:ext>
            </a:extLst>
          </p:cNvPr>
          <p:cNvSpPr/>
          <p:nvPr/>
        </p:nvSpPr>
        <p:spPr>
          <a:xfrm rot="2603727">
            <a:off x="5623832" y="3913414"/>
            <a:ext cx="233265" cy="32657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F247080-89A6-439F-9F7B-F0BDAC272B55}"/>
              </a:ext>
            </a:extLst>
          </p:cNvPr>
          <p:cNvSpPr/>
          <p:nvPr/>
        </p:nvSpPr>
        <p:spPr>
          <a:xfrm>
            <a:off x="7415310" y="2065953"/>
            <a:ext cx="401216" cy="354563"/>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80854BA-6C45-40AF-85FF-331DCD04DBAF}"/>
              </a:ext>
            </a:extLst>
          </p:cNvPr>
          <p:cNvGrpSpPr/>
          <p:nvPr/>
        </p:nvGrpSpPr>
        <p:grpSpPr>
          <a:xfrm>
            <a:off x="9601200" y="6492240"/>
            <a:ext cx="2416628" cy="223934"/>
            <a:chOff x="9638523" y="6484776"/>
            <a:chExt cx="2416628" cy="223934"/>
          </a:xfrm>
        </p:grpSpPr>
        <p:sp>
          <p:nvSpPr>
            <p:cNvPr id="7" name="Rectangle 6">
              <a:extLst>
                <a:ext uri="{FF2B5EF4-FFF2-40B4-BE49-F238E27FC236}">
                  <a16:creationId xmlns:a16="http://schemas.microsoft.com/office/drawing/2014/main" id="{F3C7348A-797A-4F94-8954-F2A5AF837927}"/>
                </a:ext>
              </a:extLst>
            </p:cNvPr>
            <p:cNvSpPr/>
            <p:nvPr/>
          </p:nvSpPr>
          <p:spPr>
            <a:xfrm>
              <a:off x="9638523" y="6484776"/>
              <a:ext cx="2416628" cy="2239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F84666E-37D0-4091-9F35-CAD597893023}"/>
                </a:ext>
              </a:extLst>
            </p:cNvPr>
            <p:cNvSpPr/>
            <p:nvPr/>
          </p:nvSpPr>
          <p:spPr>
            <a:xfrm>
              <a:off x="10562253" y="6484776"/>
              <a:ext cx="1492898" cy="22393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C47506-2D89-44DB-A780-B6906ADEDC9B}"/>
              </a:ext>
            </a:extLst>
          </p:cNvPr>
          <p:cNvGrpSpPr/>
          <p:nvPr/>
        </p:nvGrpSpPr>
        <p:grpSpPr>
          <a:xfrm>
            <a:off x="136843" y="6492240"/>
            <a:ext cx="2416634" cy="223934"/>
            <a:chOff x="136843" y="6484776"/>
            <a:chExt cx="2416634" cy="223934"/>
          </a:xfrm>
        </p:grpSpPr>
        <p:sp>
          <p:nvSpPr>
            <p:cNvPr id="9" name="Rectangle 8">
              <a:extLst>
                <a:ext uri="{FF2B5EF4-FFF2-40B4-BE49-F238E27FC236}">
                  <a16:creationId xmlns:a16="http://schemas.microsoft.com/office/drawing/2014/main" id="{ADA63A2D-8831-4D20-BDDF-6B7A82E01865}"/>
                </a:ext>
              </a:extLst>
            </p:cNvPr>
            <p:cNvSpPr/>
            <p:nvPr/>
          </p:nvSpPr>
          <p:spPr>
            <a:xfrm>
              <a:off x="136849" y="6484776"/>
              <a:ext cx="2416628" cy="2239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B8E4A0F-5B1F-4D4D-ACFA-C80525FC9FE8}"/>
                </a:ext>
              </a:extLst>
            </p:cNvPr>
            <p:cNvSpPr/>
            <p:nvPr/>
          </p:nvSpPr>
          <p:spPr>
            <a:xfrm>
              <a:off x="136843" y="6484776"/>
              <a:ext cx="1492898" cy="223934"/>
            </a:xfrm>
            <a:prstGeom prst="rect">
              <a:avLst/>
            </a:prstGeom>
            <a:solidFill>
              <a:srgbClr val="E3968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4DD83CB0-1364-400A-B5C2-78C1352CE858}"/>
              </a:ext>
            </a:extLst>
          </p:cNvPr>
          <p:cNvSpPr txBox="1"/>
          <p:nvPr/>
        </p:nvSpPr>
        <p:spPr>
          <a:xfrm>
            <a:off x="568956" y="6122908"/>
            <a:ext cx="1552413" cy="369332"/>
          </a:xfrm>
          <a:prstGeom prst="rect">
            <a:avLst/>
          </a:prstGeom>
          <a:noFill/>
        </p:spPr>
        <p:txBody>
          <a:bodyPr wrap="none" rtlCol="0">
            <a:spAutoFit/>
          </a:bodyPr>
          <a:lstStyle/>
          <a:p>
            <a:r>
              <a:rPr lang="en-US" dirty="0">
                <a:solidFill>
                  <a:schemeClr val="bg1"/>
                </a:solidFill>
              </a:rPr>
              <a:t>Ship Bullet Bar</a:t>
            </a:r>
          </a:p>
        </p:txBody>
      </p:sp>
      <p:sp>
        <p:nvSpPr>
          <p:cNvPr id="14" name="Oval 13">
            <a:extLst>
              <a:ext uri="{FF2B5EF4-FFF2-40B4-BE49-F238E27FC236}">
                <a16:creationId xmlns:a16="http://schemas.microsoft.com/office/drawing/2014/main" id="{0B0F6BCB-8712-4DD3-82CD-FA206FF531DF}"/>
              </a:ext>
            </a:extLst>
          </p:cNvPr>
          <p:cNvSpPr>
            <a:spLocks noChangeAspect="1"/>
          </p:cNvSpPr>
          <p:nvPr/>
        </p:nvSpPr>
        <p:spPr>
          <a:xfrm>
            <a:off x="6037491" y="3672649"/>
            <a:ext cx="91440" cy="9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7E103B5-D78E-4603-A0BA-81C17353A6AE}"/>
              </a:ext>
            </a:extLst>
          </p:cNvPr>
          <p:cNvSpPr>
            <a:spLocks noChangeAspect="1"/>
          </p:cNvSpPr>
          <p:nvPr/>
        </p:nvSpPr>
        <p:spPr>
          <a:xfrm>
            <a:off x="6199222" y="3143914"/>
            <a:ext cx="91440" cy="9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B03594E-5CC9-4C54-B32D-5CE98977A005}"/>
              </a:ext>
            </a:extLst>
          </p:cNvPr>
          <p:cNvSpPr>
            <a:spLocks noChangeAspect="1"/>
          </p:cNvSpPr>
          <p:nvPr/>
        </p:nvSpPr>
        <p:spPr>
          <a:xfrm>
            <a:off x="6165008" y="2484549"/>
            <a:ext cx="91440" cy="9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D608C46-5CF3-4207-B852-A3B014399A24}"/>
              </a:ext>
            </a:extLst>
          </p:cNvPr>
          <p:cNvSpPr txBox="1"/>
          <p:nvPr/>
        </p:nvSpPr>
        <p:spPr>
          <a:xfrm>
            <a:off x="9861857" y="6122908"/>
            <a:ext cx="1964127" cy="369332"/>
          </a:xfrm>
          <a:prstGeom prst="rect">
            <a:avLst/>
          </a:prstGeom>
          <a:noFill/>
        </p:spPr>
        <p:txBody>
          <a:bodyPr wrap="none" rtlCol="0">
            <a:spAutoFit/>
          </a:bodyPr>
          <a:lstStyle/>
          <a:p>
            <a:r>
              <a:rPr lang="en-US" dirty="0">
                <a:solidFill>
                  <a:schemeClr val="bg1"/>
                </a:solidFill>
              </a:rPr>
              <a:t>Player Asteroid Bar</a:t>
            </a:r>
          </a:p>
        </p:txBody>
      </p:sp>
      <p:sp>
        <p:nvSpPr>
          <p:cNvPr id="18" name="TextBox 17">
            <a:extLst>
              <a:ext uri="{FF2B5EF4-FFF2-40B4-BE49-F238E27FC236}">
                <a16:creationId xmlns:a16="http://schemas.microsoft.com/office/drawing/2014/main" id="{F2850593-706E-4E8E-A0DB-6CE8BC4D2CBF}"/>
              </a:ext>
            </a:extLst>
          </p:cNvPr>
          <p:cNvSpPr txBox="1"/>
          <p:nvPr/>
        </p:nvSpPr>
        <p:spPr>
          <a:xfrm>
            <a:off x="3872279" y="97522"/>
            <a:ext cx="4130233" cy="584775"/>
          </a:xfrm>
          <a:prstGeom prst="rect">
            <a:avLst/>
          </a:prstGeom>
          <a:noFill/>
        </p:spPr>
        <p:txBody>
          <a:bodyPr wrap="none" rtlCol="0">
            <a:spAutoFit/>
          </a:bodyPr>
          <a:lstStyle/>
          <a:p>
            <a:pPr algn="ctr"/>
            <a:r>
              <a:rPr lang="en-US" sz="3200" dirty="0">
                <a:solidFill>
                  <a:schemeClr val="bg1"/>
                </a:solidFill>
              </a:rPr>
              <a:t>Basic “Bar” HUD Design</a:t>
            </a:r>
            <a:endParaRPr lang="en-US" dirty="0">
              <a:solidFill>
                <a:schemeClr val="bg1"/>
              </a:solidFill>
            </a:endParaRPr>
          </a:p>
        </p:txBody>
      </p:sp>
      <p:sp>
        <p:nvSpPr>
          <p:cNvPr id="25" name="TextBox 24">
            <a:extLst>
              <a:ext uri="{FF2B5EF4-FFF2-40B4-BE49-F238E27FC236}">
                <a16:creationId xmlns:a16="http://schemas.microsoft.com/office/drawing/2014/main" id="{6BB03075-AADB-4751-AD6B-838B1F65BBE2}"/>
              </a:ext>
            </a:extLst>
          </p:cNvPr>
          <p:cNvSpPr txBox="1"/>
          <p:nvPr/>
        </p:nvSpPr>
        <p:spPr>
          <a:xfrm>
            <a:off x="136843" y="1173251"/>
            <a:ext cx="2796857" cy="4124206"/>
          </a:xfrm>
          <a:prstGeom prst="rect">
            <a:avLst/>
          </a:prstGeom>
          <a:noFill/>
        </p:spPr>
        <p:txBody>
          <a:bodyPr wrap="square" rtlCol="0">
            <a:spAutoFit/>
          </a:bodyPr>
          <a:lstStyle/>
          <a:p>
            <a:r>
              <a:rPr lang="en-US" sz="1400" dirty="0">
                <a:solidFill>
                  <a:schemeClr val="bg1"/>
                </a:solidFill>
              </a:rPr>
              <a:t>Player needs to be able to see how much of whatever resource they have available.</a:t>
            </a:r>
          </a:p>
          <a:p>
            <a:endParaRPr lang="en-US" sz="1400" dirty="0">
              <a:solidFill>
                <a:schemeClr val="bg1"/>
              </a:solidFill>
            </a:endParaRPr>
          </a:p>
          <a:p>
            <a:r>
              <a:rPr lang="en-US" sz="1400" dirty="0">
                <a:solidFill>
                  <a:schemeClr val="bg1"/>
                </a:solidFill>
              </a:rPr>
              <a:t>It is also cool if they can see how many bullets the ship has in its bank so they know it isn’t cheating.</a:t>
            </a:r>
          </a:p>
          <a:p>
            <a:endParaRPr lang="en-US" sz="1400" dirty="0">
              <a:solidFill>
                <a:schemeClr val="bg1"/>
              </a:solidFill>
            </a:endParaRPr>
          </a:p>
          <a:p>
            <a:r>
              <a:rPr lang="en-US" sz="1400" dirty="0">
                <a:solidFill>
                  <a:schemeClr val="bg1"/>
                </a:solidFill>
              </a:rPr>
              <a:t>Maybe we also add a timer? This UI design will only focus on the bars.</a:t>
            </a:r>
          </a:p>
          <a:p>
            <a:endParaRPr lang="en-US" sz="1400" dirty="0">
              <a:solidFill>
                <a:schemeClr val="bg1"/>
              </a:solidFill>
            </a:endParaRPr>
          </a:p>
          <a:p>
            <a:r>
              <a:rPr lang="en-US" sz="1400" dirty="0">
                <a:solidFill>
                  <a:schemeClr val="bg1"/>
                </a:solidFill>
              </a:rPr>
              <a:t>One bar in each corner telling the user the levels of resources. The good thing about this one is that it is easy to add in more info to the respective panels if we want more stuff. Bad thing is it is kind of obstructive and not all in one place.</a:t>
            </a:r>
          </a:p>
          <a:p>
            <a:endParaRPr lang="en-US" sz="1000" dirty="0">
              <a:solidFill>
                <a:schemeClr val="bg1"/>
              </a:solidFill>
            </a:endParaRPr>
          </a:p>
        </p:txBody>
      </p:sp>
    </p:spTree>
    <p:extLst>
      <p:ext uri="{BB962C8B-B14F-4D97-AF65-F5344CB8AC3E}">
        <p14:creationId xmlns:p14="http://schemas.microsoft.com/office/powerpoint/2010/main" val="413812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84CFE58-CC4A-4DE6-BED8-06B0F39E2D24}"/>
              </a:ext>
            </a:extLst>
          </p:cNvPr>
          <p:cNvGrpSpPr/>
          <p:nvPr/>
        </p:nvGrpSpPr>
        <p:grpSpPr>
          <a:xfrm>
            <a:off x="11268077" y="1904997"/>
            <a:ext cx="923925" cy="2971820"/>
            <a:chOff x="11268077" y="1904997"/>
            <a:chExt cx="923925" cy="2971820"/>
          </a:xfrm>
        </p:grpSpPr>
        <p:sp>
          <p:nvSpPr>
            <p:cNvPr id="20" name="Rectangle: Rounded Corners 19">
              <a:extLst>
                <a:ext uri="{FF2B5EF4-FFF2-40B4-BE49-F238E27FC236}">
                  <a16:creationId xmlns:a16="http://schemas.microsoft.com/office/drawing/2014/main" id="{68715A63-6D49-4256-813F-02B96C8AC0F2}"/>
                </a:ext>
              </a:extLst>
            </p:cNvPr>
            <p:cNvSpPr/>
            <p:nvPr/>
          </p:nvSpPr>
          <p:spPr>
            <a:xfrm rot="16200000">
              <a:off x="10244140" y="2928937"/>
              <a:ext cx="2971800" cy="923925"/>
            </a:xfrm>
            <a:prstGeom prst="round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D4158A5-C05C-44A3-8CDD-4EACF964BB65}"/>
                </a:ext>
              </a:extLst>
            </p:cNvPr>
            <p:cNvSpPr/>
            <p:nvPr/>
          </p:nvSpPr>
          <p:spPr>
            <a:xfrm rot="16200000">
              <a:off x="10467296" y="3152092"/>
              <a:ext cx="2971799" cy="477609"/>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1EC2D96-3DFF-400C-8154-B58DEA0E7369}"/>
                </a:ext>
              </a:extLst>
            </p:cNvPr>
            <p:cNvSpPr/>
            <p:nvPr/>
          </p:nvSpPr>
          <p:spPr>
            <a:xfrm>
              <a:off x="11691484" y="1914161"/>
              <a:ext cx="91440" cy="2962656"/>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Isosceles Triangle 4">
            <a:extLst>
              <a:ext uri="{FF2B5EF4-FFF2-40B4-BE49-F238E27FC236}">
                <a16:creationId xmlns:a16="http://schemas.microsoft.com/office/drawing/2014/main" id="{AEAC38E2-DDAB-48CE-85F1-109AA45DDF5B}"/>
              </a:ext>
            </a:extLst>
          </p:cNvPr>
          <p:cNvSpPr/>
          <p:nvPr/>
        </p:nvSpPr>
        <p:spPr>
          <a:xfrm rot="2603727">
            <a:off x="5623832" y="3913414"/>
            <a:ext cx="233265" cy="32657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F247080-89A6-439F-9F7B-F0BDAC272B55}"/>
              </a:ext>
            </a:extLst>
          </p:cNvPr>
          <p:cNvSpPr/>
          <p:nvPr/>
        </p:nvSpPr>
        <p:spPr>
          <a:xfrm>
            <a:off x="7415310" y="2065953"/>
            <a:ext cx="401216" cy="354563"/>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80854BA-6C45-40AF-85FF-331DCD04DBAF}"/>
              </a:ext>
            </a:extLst>
          </p:cNvPr>
          <p:cNvGrpSpPr/>
          <p:nvPr/>
        </p:nvGrpSpPr>
        <p:grpSpPr>
          <a:xfrm rot="5400000">
            <a:off x="10336587" y="3123381"/>
            <a:ext cx="2416628" cy="223934"/>
            <a:chOff x="9638523" y="6484776"/>
            <a:chExt cx="2416628" cy="223934"/>
          </a:xfrm>
        </p:grpSpPr>
        <p:sp>
          <p:nvSpPr>
            <p:cNvPr id="7" name="Rectangle 6">
              <a:extLst>
                <a:ext uri="{FF2B5EF4-FFF2-40B4-BE49-F238E27FC236}">
                  <a16:creationId xmlns:a16="http://schemas.microsoft.com/office/drawing/2014/main" id="{F3C7348A-797A-4F94-8954-F2A5AF837927}"/>
                </a:ext>
              </a:extLst>
            </p:cNvPr>
            <p:cNvSpPr/>
            <p:nvPr/>
          </p:nvSpPr>
          <p:spPr>
            <a:xfrm>
              <a:off x="9638523" y="6484776"/>
              <a:ext cx="2416628" cy="2239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F84666E-37D0-4091-9F35-CAD597893023}"/>
                </a:ext>
              </a:extLst>
            </p:cNvPr>
            <p:cNvSpPr/>
            <p:nvPr/>
          </p:nvSpPr>
          <p:spPr>
            <a:xfrm>
              <a:off x="10288014" y="6484777"/>
              <a:ext cx="1767137" cy="22393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C47506-2D89-44DB-A780-B6906ADEDC9B}"/>
              </a:ext>
            </a:extLst>
          </p:cNvPr>
          <p:cNvGrpSpPr/>
          <p:nvPr/>
        </p:nvGrpSpPr>
        <p:grpSpPr>
          <a:xfrm rot="16200000">
            <a:off x="10729912" y="3123384"/>
            <a:ext cx="2416634" cy="223934"/>
            <a:chOff x="136843" y="6484776"/>
            <a:chExt cx="2416634" cy="223934"/>
          </a:xfrm>
        </p:grpSpPr>
        <p:sp>
          <p:nvSpPr>
            <p:cNvPr id="9" name="Rectangle 8">
              <a:extLst>
                <a:ext uri="{FF2B5EF4-FFF2-40B4-BE49-F238E27FC236}">
                  <a16:creationId xmlns:a16="http://schemas.microsoft.com/office/drawing/2014/main" id="{ADA63A2D-8831-4D20-BDDF-6B7A82E01865}"/>
                </a:ext>
              </a:extLst>
            </p:cNvPr>
            <p:cNvSpPr/>
            <p:nvPr/>
          </p:nvSpPr>
          <p:spPr>
            <a:xfrm>
              <a:off x="136849" y="6484776"/>
              <a:ext cx="2416628" cy="2239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B8E4A0F-5B1F-4D4D-ACFA-C80525FC9FE8}"/>
                </a:ext>
              </a:extLst>
            </p:cNvPr>
            <p:cNvSpPr/>
            <p:nvPr/>
          </p:nvSpPr>
          <p:spPr>
            <a:xfrm>
              <a:off x="136843" y="6484776"/>
              <a:ext cx="1138493" cy="223934"/>
            </a:xfrm>
            <a:prstGeom prst="rect">
              <a:avLst/>
            </a:prstGeom>
            <a:solidFill>
              <a:srgbClr val="E3968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Oval 13">
            <a:extLst>
              <a:ext uri="{FF2B5EF4-FFF2-40B4-BE49-F238E27FC236}">
                <a16:creationId xmlns:a16="http://schemas.microsoft.com/office/drawing/2014/main" id="{0B0F6BCB-8712-4DD3-82CD-FA206FF531DF}"/>
              </a:ext>
            </a:extLst>
          </p:cNvPr>
          <p:cNvSpPr>
            <a:spLocks noChangeAspect="1"/>
          </p:cNvSpPr>
          <p:nvPr/>
        </p:nvSpPr>
        <p:spPr>
          <a:xfrm>
            <a:off x="6037491" y="3672649"/>
            <a:ext cx="91440" cy="9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7E103B5-D78E-4603-A0BA-81C17353A6AE}"/>
              </a:ext>
            </a:extLst>
          </p:cNvPr>
          <p:cNvSpPr>
            <a:spLocks noChangeAspect="1"/>
          </p:cNvSpPr>
          <p:nvPr/>
        </p:nvSpPr>
        <p:spPr>
          <a:xfrm>
            <a:off x="6199222" y="3143914"/>
            <a:ext cx="91440" cy="9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B03594E-5CC9-4C54-B32D-5CE98977A005}"/>
              </a:ext>
            </a:extLst>
          </p:cNvPr>
          <p:cNvSpPr>
            <a:spLocks noChangeAspect="1"/>
          </p:cNvSpPr>
          <p:nvPr/>
        </p:nvSpPr>
        <p:spPr>
          <a:xfrm>
            <a:off x="6165008" y="2484549"/>
            <a:ext cx="91440" cy="9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95C9F59-F314-4D02-935D-FC603E8DE45B}"/>
              </a:ext>
            </a:extLst>
          </p:cNvPr>
          <p:cNvSpPr txBox="1"/>
          <p:nvPr/>
        </p:nvSpPr>
        <p:spPr>
          <a:xfrm>
            <a:off x="3160893" y="89133"/>
            <a:ext cx="4994252" cy="584775"/>
          </a:xfrm>
          <a:prstGeom prst="rect">
            <a:avLst/>
          </a:prstGeom>
          <a:noFill/>
        </p:spPr>
        <p:txBody>
          <a:bodyPr wrap="none" rtlCol="0">
            <a:spAutoFit/>
          </a:bodyPr>
          <a:lstStyle/>
          <a:p>
            <a:pPr algn="ctr"/>
            <a:r>
              <a:rPr lang="en-US" sz="3200" dirty="0">
                <a:solidFill>
                  <a:schemeClr val="bg1"/>
                </a:solidFill>
              </a:rPr>
              <a:t>Combined “Bar” HUD Design</a:t>
            </a:r>
            <a:endParaRPr lang="en-US" dirty="0">
              <a:solidFill>
                <a:schemeClr val="bg1"/>
              </a:solidFill>
            </a:endParaRPr>
          </a:p>
        </p:txBody>
      </p:sp>
      <p:sp>
        <p:nvSpPr>
          <p:cNvPr id="22" name="Oval 21">
            <a:extLst>
              <a:ext uri="{FF2B5EF4-FFF2-40B4-BE49-F238E27FC236}">
                <a16:creationId xmlns:a16="http://schemas.microsoft.com/office/drawing/2014/main" id="{71CC2FC3-9278-44DB-9475-54F0DAB6A222}"/>
              </a:ext>
            </a:extLst>
          </p:cNvPr>
          <p:cNvSpPr/>
          <p:nvPr/>
        </p:nvSpPr>
        <p:spPr>
          <a:xfrm>
            <a:off x="11432934" y="4565697"/>
            <a:ext cx="223934" cy="222997"/>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D3D8393-7459-41C9-912E-EB131C4658F2}"/>
              </a:ext>
            </a:extLst>
          </p:cNvPr>
          <p:cNvSpPr>
            <a:spLocks noChangeAspect="1"/>
          </p:cNvSpPr>
          <p:nvPr/>
        </p:nvSpPr>
        <p:spPr>
          <a:xfrm>
            <a:off x="11892508" y="4624032"/>
            <a:ext cx="91440" cy="9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CD1200E-6A83-4A54-A8E6-4134BF2F0B2B}"/>
              </a:ext>
            </a:extLst>
          </p:cNvPr>
          <p:cNvSpPr txBox="1"/>
          <p:nvPr/>
        </p:nvSpPr>
        <p:spPr>
          <a:xfrm>
            <a:off x="141804" y="1576162"/>
            <a:ext cx="2796857" cy="954107"/>
          </a:xfrm>
          <a:prstGeom prst="rect">
            <a:avLst/>
          </a:prstGeom>
          <a:noFill/>
        </p:spPr>
        <p:txBody>
          <a:bodyPr wrap="square" rtlCol="0">
            <a:spAutoFit/>
          </a:bodyPr>
          <a:lstStyle/>
          <a:p>
            <a:r>
              <a:rPr lang="en-US" sz="1400" dirty="0">
                <a:solidFill>
                  <a:schemeClr val="bg1"/>
                </a:solidFill>
              </a:rPr>
              <a:t>This version combines the bars into one panel. Takes up less space and uses symbols instead of text to describe what each bar is. </a:t>
            </a:r>
            <a:endParaRPr lang="en-US" sz="1000" dirty="0">
              <a:solidFill>
                <a:schemeClr val="bg1"/>
              </a:solidFill>
            </a:endParaRPr>
          </a:p>
        </p:txBody>
      </p:sp>
    </p:spTree>
    <p:extLst>
      <p:ext uri="{BB962C8B-B14F-4D97-AF65-F5344CB8AC3E}">
        <p14:creationId xmlns:p14="http://schemas.microsoft.com/office/powerpoint/2010/main" val="795100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84CFE58-CC4A-4DE6-BED8-06B0F39E2D24}"/>
              </a:ext>
            </a:extLst>
          </p:cNvPr>
          <p:cNvGrpSpPr/>
          <p:nvPr/>
        </p:nvGrpSpPr>
        <p:grpSpPr>
          <a:xfrm>
            <a:off x="11719249" y="1904997"/>
            <a:ext cx="472753" cy="2971820"/>
            <a:chOff x="11268077" y="1904997"/>
            <a:chExt cx="923925" cy="2971820"/>
          </a:xfrm>
        </p:grpSpPr>
        <p:sp>
          <p:nvSpPr>
            <p:cNvPr id="20" name="Rectangle: Rounded Corners 19">
              <a:extLst>
                <a:ext uri="{FF2B5EF4-FFF2-40B4-BE49-F238E27FC236}">
                  <a16:creationId xmlns:a16="http://schemas.microsoft.com/office/drawing/2014/main" id="{68715A63-6D49-4256-813F-02B96C8AC0F2}"/>
                </a:ext>
              </a:extLst>
            </p:cNvPr>
            <p:cNvSpPr/>
            <p:nvPr/>
          </p:nvSpPr>
          <p:spPr>
            <a:xfrm rot="16200000">
              <a:off x="10244140" y="2928937"/>
              <a:ext cx="2971800" cy="923925"/>
            </a:xfrm>
            <a:prstGeom prst="round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D4158A5-C05C-44A3-8CDD-4EACF964BB65}"/>
                </a:ext>
              </a:extLst>
            </p:cNvPr>
            <p:cNvSpPr/>
            <p:nvPr/>
          </p:nvSpPr>
          <p:spPr>
            <a:xfrm rot="16200000">
              <a:off x="10467296" y="3152092"/>
              <a:ext cx="2971799" cy="477609"/>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1EC2D96-3DFF-400C-8154-B58DEA0E7369}"/>
                </a:ext>
              </a:extLst>
            </p:cNvPr>
            <p:cNvSpPr/>
            <p:nvPr/>
          </p:nvSpPr>
          <p:spPr>
            <a:xfrm>
              <a:off x="11691484" y="1914161"/>
              <a:ext cx="91440" cy="2962656"/>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Isosceles Triangle 4">
            <a:extLst>
              <a:ext uri="{FF2B5EF4-FFF2-40B4-BE49-F238E27FC236}">
                <a16:creationId xmlns:a16="http://schemas.microsoft.com/office/drawing/2014/main" id="{AEAC38E2-DDAB-48CE-85F1-109AA45DDF5B}"/>
              </a:ext>
            </a:extLst>
          </p:cNvPr>
          <p:cNvSpPr/>
          <p:nvPr/>
        </p:nvSpPr>
        <p:spPr>
          <a:xfrm rot="2603727">
            <a:off x="5623832" y="3913414"/>
            <a:ext cx="233265" cy="32657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F247080-89A6-439F-9F7B-F0BDAC272B55}"/>
              </a:ext>
            </a:extLst>
          </p:cNvPr>
          <p:cNvSpPr/>
          <p:nvPr/>
        </p:nvSpPr>
        <p:spPr>
          <a:xfrm>
            <a:off x="7415310" y="2065953"/>
            <a:ext cx="401216" cy="354563"/>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80854BA-6C45-40AF-85FF-331DCD04DBAF}"/>
              </a:ext>
            </a:extLst>
          </p:cNvPr>
          <p:cNvGrpSpPr/>
          <p:nvPr/>
        </p:nvGrpSpPr>
        <p:grpSpPr>
          <a:xfrm rot="5400000">
            <a:off x="10759048" y="3123387"/>
            <a:ext cx="2416628" cy="223934"/>
            <a:chOff x="9638523" y="6484776"/>
            <a:chExt cx="2416628" cy="223934"/>
          </a:xfrm>
        </p:grpSpPr>
        <p:sp>
          <p:nvSpPr>
            <p:cNvPr id="7" name="Rectangle 6">
              <a:extLst>
                <a:ext uri="{FF2B5EF4-FFF2-40B4-BE49-F238E27FC236}">
                  <a16:creationId xmlns:a16="http://schemas.microsoft.com/office/drawing/2014/main" id="{F3C7348A-797A-4F94-8954-F2A5AF837927}"/>
                </a:ext>
              </a:extLst>
            </p:cNvPr>
            <p:cNvSpPr/>
            <p:nvPr/>
          </p:nvSpPr>
          <p:spPr>
            <a:xfrm>
              <a:off x="9638523" y="6484776"/>
              <a:ext cx="2416628" cy="2239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F84666E-37D0-4091-9F35-CAD597893023}"/>
                </a:ext>
              </a:extLst>
            </p:cNvPr>
            <p:cNvSpPr/>
            <p:nvPr/>
          </p:nvSpPr>
          <p:spPr>
            <a:xfrm>
              <a:off x="10288014" y="6484777"/>
              <a:ext cx="1767137" cy="22393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Oval 13">
            <a:extLst>
              <a:ext uri="{FF2B5EF4-FFF2-40B4-BE49-F238E27FC236}">
                <a16:creationId xmlns:a16="http://schemas.microsoft.com/office/drawing/2014/main" id="{0B0F6BCB-8712-4DD3-82CD-FA206FF531DF}"/>
              </a:ext>
            </a:extLst>
          </p:cNvPr>
          <p:cNvSpPr>
            <a:spLocks noChangeAspect="1"/>
          </p:cNvSpPr>
          <p:nvPr/>
        </p:nvSpPr>
        <p:spPr>
          <a:xfrm>
            <a:off x="6037491" y="3672649"/>
            <a:ext cx="91440" cy="9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7E103B5-D78E-4603-A0BA-81C17353A6AE}"/>
              </a:ext>
            </a:extLst>
          </p:cNvPr>
          <p:cNvSpPr>
            <a:spLocks noChangeAspect="1"/>
          </p:cNvSpPr>
          <p:nvPr/>
        </p:nvSpPr>
        <p:spPr>
          <a:xfrm>
            <a:off x="6199222" y="3143914"/>
            <a:ext cx="91440" cy="9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B03594E-5CC9-4C54-B32D-5CE98977A005}"/>
              </a:ext>
            </a:extLst>
          </p:cNvPr>
          <p:cNvSpPr>
            <a:spLocks noChangeAspect="1"/>
          </p:cNvSpPr>
          <p:nvPr/>
        </p:nvSpPr>
        <p:spPr>
          <a:xfrm>
            <a:off x="6165008" y="2484549"/>
            <a:ext cx="91440" cy="9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95C9F59-F314-4D02-935D-FC603E8DE45B}"/>
              </a:ext>
            </a:extLst>
          </p:cNvPr>
          <p:cNvSpPr txBox="1"/>
          <p:nvPr/>
        </p:nvSpPr>
        <p:spPr>
          <a:xfrm>
            <a:off x="3743346" y="131078"/>
            <a:ext cx="3994235" cy="584775"/>
          </a:xfrm>
          <a:prstGeom prst="rect">
            <a:avLst/>
          </a:prstGeom>
          <a:noFill/>
        </p:spPr>
        <p:txBody>
          <a:bodyPr wrap="none" rtlCol="0">
            <a:spAutoFit/>
          </a:bodyPr>
          <a:lstStyle/>
          <a:p>
            <a:pPr algn="ctr"/>
            <a:r>
              <a:rPr lang="en-US" sz="3200" dirty="0">
                <a:solidFill>
                  <a:schemeClr val="bg1"/>
                </a:solidFill>
              </a:rPr>
              <a:t>Integrated HUD Design</a:t>
            </a:r>
            <a:endParaRPr lang="en-US" dirty="0">
              <a:solidFill>
                <a:schemeClr val="bg1"/>
              </a:solidFill>
            </a:endParaRPr>
          </a:p>
        </p:txBody>
      </p:sp>
      <p:sp>
        <p:nvSpPr>
          <p:cNvPr id="22" name="Oval 21">
            <a:extLst>
              <a:ext uri="{FF2B5EF4-FFF2-40B4-BE49-F238E27FC236}">
                <a16:creationId xmlns:a16="http://schemas.microsoft.com/office/drawing/2014/main" id="{71CC2FC3-9278-44DB-9475-54F0DAB6A222}"/>
              </a:ext>
            </a:extLst>
          </p:cNvPr>
          <p:cNvSpPr/>
          <p:nvPr/>
        </p:nvSpPr>
        <p:spPr>
          <a:xfrm>
            <a:off x="11855395" y="4565703"/>
            <a:ext cx="223934" cy="222997"/>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CD1200E-6A83-4A54-A8E6-4134BF2F0B2B}"/>
              </a:ext>
            </a:extLst>
          </p:cNvPr>
          <p:cNvSpPr txBox="1"/>
          <p:nvPr/>
        </p:nvSpPr>
        <p:spPr>
          <a:xfrm>
            <a:off x="141803" y="1589908"/>
            <a:ext cx="2796857" cy="3970318"/>
          </a:xfrm>
          <a:prstGeom prst="rect">
            <a:avLst/>
          </a:prstGeom>
          <a:noFill/>
        </p:spPr>
        <p:txBody>
          <a:bodyPr wrap="square" rtlCol="0">
            <a:spAutoFit/>
          </a:bodyPr>
          <a:lstStyle/>
          <a:p>
            <a:r>
              <a:rPr lang="en-US" sz="1400" dirty="0">
                <a:solidFill>
                  <a:schemeClr val="bg1"/>
                </a:solidFill>
              </a:rPr>
              <a:t>In this version the bullet bar of the ship is represented on the ship itself. I think this kind of thing is usually better. Nobody wants to be staring at bars all day. Put the info in the game. </a:t>
            </a:r>
          </a:p>
          <a:p>
            <a:endParaRPr lang="en-US" sz="1400" dirty="0">
              <a:solidFill>
                <a:schemeClr val="bg1"/>
              </a:solidFill>
            </a:endParaRPr>
          </a:p>
          <a:p>
            <a:r>
              <a:rPr lang="en-US" sz="1400" dirty="0">
                <a:solidFill>
                  <a:schemeClr val="bg1"/>
                </a:solidFill>
              </a:rPr>
              <a:t>As an example I have the bullets as little rectangles next to the ship that go away as the ship shoots. This is fine but idk how it will scale with more bullets. Just an idea.</a:t>
            </a:r>
          </a:p>
          <a:p>
            <a:endParaRPr lang="en-US" sz="1400" dirty="0">
              <a:solidFill>
                <a:schemeClr val="bg1"/>
              </a:solidFill>
            </a:endParaRPr>
          </a:p>
          <a:p>
            <a:r>
              <a:rPr lang="en-US" sz="1400" dirty="0">
                <a:solidFill>
                  <a:schemeClr val="bg1"/>
                </a:solidFill>
              </a:rPr>
              <a:t>Ideally I would like to do something similar for the player but seeing as they don’t have a physical game object and are just clicking, it may be hard.</a:t>
            </a:r>
            <a:endParaRPr lang="en-US" sz="1000" dirty="0">
              <a:solidFill>
                <a:schemeClr val="bg1"/>
              </a:solidFill>
            </a:endParaRPr>
          </a:p>
        </p:txBody>
      </p:sp>
      <p:sp>
        <p:nvSpPr>
          <p:cNvPr id="4" name="Rectangle 3">
            <a:extLst>
              <a:ext uri="{FF2B5EF4-FFF2-40B4-BE49-F238E27FC236}">
                <a16:creationId xmlns:a16="http://schemas.microsoft.com/office/drawing/2014/main" id="{751C87EA-7000-4A77-87CA-BA62DA8C391A}"/>
              </a:ext>
            </a:extLst>
          </p:cNvPr>
          <p:cNvSpPr/>
          <p:nvPr/>
        </p:nvSpPr>
        <p:spPr>
          <a:xfrm rot="3891488">
            <a:off x="5486381" y="4014789"/>
            <a:ext cx="10001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37A81A-7494-46CE-94C0-FF9FD2AA0B07}"/>
              </a:ext>
            </a:extLst>
          </p:cNvPr>
          <p:cNvSpPr/>
          <p:nvPr/>
        </p:nvSpPr>
        <p:spPr>
          <a:xfrm rot="3891488">
            <a:off x="5553413" y="3981451"/>
            <a:ext cx="10001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C6AC6D4-6DCC-46C9-8EA7-F7162BB027A5}"/>
              </a:ext>
            </a:extLst>
          </p:cNvPr>
          <p:cNvGrpSpPr/>
          <p:nvPr/>
        </p:nvGrpSpPr>
        <p:grpSpPr>
          <a:xfrm rot="19044663">
            <a:off x="5703641" y="4018013"/>
            <a:ext cx="311650" cy="226221"/>
            <a:chOff x="5665927" y="4013834"/>
            <a:chExt cx="311650" cy="226221"/>
          </a:xfrm>
        </p:grpSpPr>
        <p:sp>
          <p:nvSpPr>
            <p:cNvPr id="31" name="Rectangle 30">
              <a:extLst>
                <a:ext uri="{FF2B5EF4-FFF2-40B4-BE49-F238E27FC236}">
                  <a16:creationId xmlns:a16="http://schemas.microsoft.com/office/drawing/2014/main" id="{4102BD1B-4BFB-46FC-B637-FB96C67791C8}"/>
                </a:ext>
              </a:extLst>
            </p:cNvPr>
            <p:cNvSpPr/>
            <p:nvPr/>
          </p:nvSpPr>
          <p:spPr>
            <a:xfrm rot="3891488">
              <a:off x="5638781" y="4167189"/>
              <a:ext cx="10001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CA49A2B-1396-478A-A693-53EF9DDEF986}"/>
                </a:ext>
              </a:extLst>
            </p:cNvPr>
            <p:cNvSpPr/>
            <p:nvPr/>
          </p:nvSpPr>
          <p:spPr>
            <a:xfrm rot="3891488">
              <a:off x="5705813" y="4133851"/>
              <a:ext cx="10001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28F0C65-095D-4D11-A5A3-0FCE1474033C}"/>
                </a:ext>
              </a:extLst>
            </p:cNvPr>
            <p:cNvSpPr/>
            <p:nvPr/>
          </p:nvSpPr>
          <p:spPr>
            <a:xfrm rot="3891488">
              <a:off x="5771747" y="4102894"/>
              <a:ext cx="10001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76AC6EC-35F0-476A-BB1A-C5E6AE196A0F}"/>
                </a:ext>
              </a:extLst>
            </p:cNvPr>
            <p:cNvSpPr/>
            <p:nvPr/>
          </p:nvSpPr>
          <p:spPr>
            <a:xfrm rot="3891488">
              <a:off x="5838779" y="4071937"/>
              <a:ext cx="10001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FD14440-5DAC-4793-91A9-E54EDC49EE9E}"/>
                </a:ext>
              </a:extLst>
            </p:cNvPr>
            <p:cNvSpPr/>
            <p:nvPr/>
          </p:nvSpPr>
          <p:spPr>
            <a:xfrm rot="3891488">
              <a:off x="5904712" y="4040980"/>
              <a:ext cx="10001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7633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D175E3-8BC2-446C-A51F-038818C0A147}"/>
              </a:ext>
            </a:extLst>
          </p:cNvPr>
          <p:cNvSpPr txBox="1"/>
          <p:nvPr/>
        </p:nvSpPr>
        <p:spPr>
          <a:xfrm>
            <a:off x="3611185" y="2321004"/>
            <a:ext cx="4969630" cy="1107996"/>
          </a:xfrm>
          <a:prstGeom prst="rect">
            <a:avLst/>
          </a:prstGeom>
          <a:noFill/>
        </p:spPr>
        <p:txBody>
          <a:bodyPr wrap="none" rtlCol="0">
            <a:spAutoFit/>
          </a:bodyPr>
          <a:lstStyle/>
          <a:p>
            <a:r>
              <a:rPr lang="en-US" sz="6600" dirty="0">
                <a:solidFill>
                  <a:schemeClr val="bg1"/>
                </a:solidFill>
              </a:rPr>
              <a:t>Ship AI Model</a:t>
            </a:r>
            <a:endParaRPr lang="en-US" sz="4400" dirty="0">
              <a:solidFill>
                <a:schemeClr val="bg1"/>
              </a:solidFill>
            </a:endParaRPr>
          </a:p>
        </p:txBody>
      </p:sp>
    </p:spTree>
    <p:extLst>
      <p:ext uri="{BB962C8B-B14F-4D97-AF65-F5344CB8AC3E}">
        <p14:creationId xmlns:p14="http://schemas.microsoft.com/office/powerpoint/2010/main" val="3684257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5" name="Rectangle: Rounded Corners 44">
            <a:extLst>
              <a:ext uri="{FF2B5EF4-FFF2-40B4-BE49-F238E27FC236}">
                <a16:creationId xmlns:a16="http://schemas.microsoft.com/office/drawing/2014/main" id="{869308EC-C893-44B0-A9E2-D354470842F4}"/>
              </a:ext>
            </a:extLst>
          </p:cNvPr>
          <p:cNvSpPr/>
          <p:nvPr/>
        </p:nvSpPr>
        <p:spPr>
          <a:xfrm>
            <a:off x="434603" y="3304240"/>
            <a:ext cx="3579698" cy="738664"/>
          </a:xfrm>
          <a:prstGeom prst="round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DA7622A9-817A-4D51-919E-415116300416}"/>
              </a:ext>
            </a:extLst>
          </p:cNvPr>
          <p:cNvSpPr/>
          <p:nvPr/>
        </p:nvSpPr>
        <p:spPr>
          <a:xfrm rot="4262100">
            <a:off x="5623832" y="3913414"/>
            <a:ext cx="233265" cy="32657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2B2B493-1F74-4F46-B9BF-9EFF645B2F98}"/>
              </a:ext>
            </a:extLst>
          </p:cNvPr>
          <p:cNvSpPr>
            <a:spLocks noChangeAspect="1"/>
          </p:cNvSpPr>
          <p:nvPr/>
        </p:nvSpPr>
        <p:spPr>
          <a:xfrm>
            <a:off x="7627119" y="1924738"/>
            <a:ext cx="274320" cy="27432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246F53E2-7237-468D-A46F-D774148943AE}"/>
              </a:ext>
            </a:extLst>
          </p:cNvPr>
          <p:cNvSpPr>
            <a:spLocks noChangeAspect="1"/>
          </p:cNvSpPr>
          <p:nvPr/>
        </p:nvSpPr>
        <p:spPr>
          <a:xfrm>
            <a:off x="5894692" y="3963324"/>
            <a:ext cx="91440" cy="91440"/>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717D228-C992-421A-B5BB-B04E1CC1DCA5}"/>
              </a:ext>
            </a:extLst>
          </p:cNvPr>
          <p:cNvSpPr txBox="1"/>
          <p:nvPr/>
        </p:nvSpPr>
        <p:spPr>
          <a:xfrm>
            <a:off x="4945791" y="97522"/>
            <a:ext cx="1983235" cy="584775"/>
          </a:xfrm>
          <a:prstGeom prst="rect">
            <a:avLst/>
          </a:prstGeom>
          <a:noFill/>
        </p:spPr>
        <p:txBody>
          <a:bodyPr wrap="none" rtlCol="0">
            <a:spAutoFit/>
          </a:bodyPr>
          <a:lstStyle/>
          <a:p>
            <a:pPr algn="ctr"/>
            <a:r>
              <a:rPr lang="en-US" sz="3200" dirty="0">
                <a:solidFill>
                  <a:schemeClr val="bg1"/>
                </a:solidFill>
              </a:rPr>
              <a:t>Shot Angle</a:t>
            </a:r>
            <a:endParaRPr lang="en-US" dirty="0">
              <a:solidFill>
                <a:schemeClr val="bg1"/>
              </a:solidFill>
            </a:endParaRPr>
          </a:p>
        </p:txBody>
      </p:sp>
      <p:sp>
        <p:nvSpPr>
          <p:cNvPr id="23" name="TextBox 22">
            <a:extLst>
              <a:ext uri="{FF2B5EF4-FFF2-40B4-BE49-F238E27FC236}">
                <a16:creationId xmlns:a16="http://schemas.microsoft.com/office/drawing/2014/main" id="{174FDE56-DFDC-4645-AC36-85162AA5C8D9}"/>
              </a:ext>
            </a:extLst>
          </p:cNvPr>
          <p:cNvSpPr txBox="1"/>
          <p:nvPr/>
        </p:nvSpPr>
        <p:spPr>
          <a:xfrm>
            <a:off x="136843" y="1173251"/>
            <a:ext cx="2796857" cy="1323439"/>
          </a:xfrm>
          <a:prstGeom prst="rect">
            <a:avLst/>
          </a:prstGeom>
          <a:noFill/>
        </p:spPr>
        <p:txBody>
          <a:bodyPr wrap="square" rtlCol="0">
            <a:spAutoFit/>
          </a:bodyPr>
          <a:lstStyle/>
          <a:p>
            <a:r>
              <a:rPr lang="en-US" sz="1400" dirty="0">
                <a:solidFill>
                  <a:schemeClr val="bg1"/>
                </a:solidFill>
              </a:rPr>
              <a:t>Since everything is moving and the bullets aren’t instant, we need to compute the angle to shoot at if we want to hit the moving target. The equation is below.</a:t>
            </a:r>
          </a:p>
          <a:p>
            <a:endParaRPr lang="en-US" sz="1000" dirty="0">
              <a:solidFill>
                <a:schemeClr val="bg1"/>
              </a:solidFill>
            </a:endParaRPr>
          </a:p>
        </p:txBody>
      </p:sp>
      <p:sp>
        <p:nvSpPr>
          <p:cNvPr id="7" name="Arrow: Right 6">
            <a:extLst>
              <a:ext uri="{FF2B5EF4-FFF2-40B4-BE49-F238E27FC236}">
                <a16:creationId xmlns:a16="http://schemas.microsoft.com/office/drawing/2014/main" id="{3B177623-1F16-4D6E-8291-3261A2150572}"/>
              </a:ext>
            </a:extLst>
          </p:cNvPr>
          <p:cNvSpPr/>
          <p:nvPr/>
        </p:nvSpPr>
        <p:spPr>
          <a:xfrm rot="2616006">
            <a:off x="7658820" y="2290375"/>
            <a:ext cx="823185" cy="122095"/>
          </a:xfrm>
          <a:prstGeom prst="rightArrow">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F07C545-D2B3-493C-859B-4B45C4E928F0}"/>
              </a:ext>
            </a:extLst>
          </p:cNvPr>
          <p:cNvSpPr txBox="1"/>
          <p:nvPr/>
        </p:nvSpPr>
        <p:spPr>
          <a:xfrm>
            <a:off x="6539160" y="1426328"/>
            <a:ext cx="2556918" cy="369332"/>
          </a:xfrm>
          <a:prstGeom prst="rect">
            <a:avLst/>
          </a:prstGeom>
          <a:noFill/>
        </p:spPr>
        <p:txBody>
          <a:bodyPr wrap="none" rtlCol="0">
            <a:spAutoFit/>
          </a:bodyPr>
          <a:lstStyle/>
          <a:p>
            <a:r>
              <a:rPr lang="en-US" dirty="0">
                <a:solidFill>
                  <a:schemeClr val="bg1"/>
                </a:solidFill>
              </a:rPr>
              <a:t>Asteroid Starting Position</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FC25949-828E-4EC0-B62C-18B897E622F3}"/>
                  </a:ext>
                </a:extLst>
              </p:cNvPr>
              <p:cNvSpPr txBox="1"/>
              <p:nvPr/>
            </p:nvSpPr>
            <p:spPr>
              <a:xfrm>
                <a:off x="6712719" y="1834970"/>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e>
                      </m:d>
                    </m:oMath>
                  </m:oMathPara>
                </a14:m>
                <a:endParaRPr lang="en-US" b="0" dirty="0">
                  <a:solidFill>
                    <a:schemeClr val="bg1"/>
                  </a:solidFill>
                </a:endParaRPr>
              </a:p>
            </p:txBody>
          </p:sp>
        </mc:Choice>
        <mc:Fallback xmlns="">
          <p:sp>
            <p:nvSpPr>
              <p:cNvPr id="18" name="TextBox 17">
                <a:extLst>
                  <a:ext uri="{FF2B5EF4-FFF2-40B4-BE49-F238E27FC236}">
                    <a16:creationId xmlns:a16="http://schemas.microsoft.com/office/drawing/2014/main" id="{3FC25949-828E-4EC0-B62C-18B897E622F3}"/>
                  </a:ext>
                </a:extLst>
              </p:cNvPr>
              <p:cNvSpPr txBox="1">
                <a:spLocks noRot="1" noChangeAspect="1" noMove="1" noResize="1" noEditPoints="1" noAdjustHandles="1" noChangeArrowheads="1" noChangeShapeType="1" noTextEdit="1"/>
              </p:cNvSpPr>
              <p:nvPr/>
            </p:nvSpPr>
            <p:spPr>
              <a:xfrm>
                <a:off x="6712719" y="1834970"/>
                <a:ext cx="914400" cy="369332"/>
              </a:xfrm>
              <a:prstGeom prst="rect">
                <a:avLst/>
              </a:prstGeom>
              <a:blipFill>
                <a:blip r:embed="rId2"/>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9D9797C-8480-4636-A378-66A2BA01E365}"/>
                  </a:ext>
                </a:extLst>
              </p:cNvPr>
              <p:cNvSpPr txBox="1"/>
              <p:nvPr/>
            </p:nvSpPr>
            <p:spPr>
              <a:xfrm>
                <a:off x="7757848" y="2223219"/>
                <a:ext cx="35407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𝑣</m:t>
                      </m:r>
                    </m:oMath>
                  </m:oMathPara>
                </a14:m>
                <a:endParaRPr lang="en-US" b="0" dirty="0">
                  <a:solidFill>
                    <a:schemeClr val="bg1"/>
                  </a:solidFill>
                </a:endParaRPr>
              </a:p>
            </p:txBody>
          </p:sp>
        </mc:Choice>
        <mc:Fallback xmlns="">
          <p:sp>
            <p:nvSpPr>
              <p:cNvPr id="24" name="TextBox 23">
                <a:extLst>
                  <a:ext uri="{FF2B5EF4-FFF2-40B4-BE49-F238E27FC236}">
                    <a16:creationId xmlns:a16="http://schemas.microsoft.com/office/drawing/2014/main" id="{39D9797C-8480-4636-A378-66A2BA01E365}"/>
                  </a:ext>
                </a:extLst>
              </p:cNvPr>
              <p:cNvSpPr txBox="1">
                <a:spLocks noRot="1" noChangeAspect="1" noMove="1" noResize="1" noEditPoints="1" noAdjustHandles="1" noChangeArrowheads="1" noChangeShapeType="1" noTextEdit="1"/>
              </p:cNvSpPr>
              <p:nvPr/>
            </p:nvSpPr>
            <p:spPr>
              <a:xfrm>
                <a:off x="7757848" y="2223219"/>
                <a:ext cx="354070" cy="369332"/>
              </a:xfrm>
              <a:prstGeom prst="rect">
                <a:avLst/>
              </a:prstGeom>
              <a:blipFill>
                <a:blip r:embed="rId3"/>
                <a:stretch>
                  <a:fillRect/>
                </a:stretch>
              </a:blipFill>
            </p:spPr>
            <p:txBody>
              <a:bodyPr/>
              <a:lstStyle/>
              <a:p>
                <a:r>
                  <a:rPr lang="en-US">
                    <a:noFill/>
                  </a:rPr>
                  <a:t> </a:t>
                </a:r>
              </a:p>
            </p:txBody>
          </p:sp>
        </mc:Fallback>
      </mc:AlternateContent>
      <p:sp>
        <p:nvSpPr>
          <p:cNvPr id="25" name="Oval 24">
            <a:extLst>
              <a:ext uri="{FF2B5EF4-FFF2-40B4-BE49-F238E27FC236}">
                <a16:creationId xmlns:a16="http://schemas.microsoft.com/office/drawing/2014/main" id="{A943ED71-9E53-40CD-96D1-59221227124B}"/>
              </a:ext>
            </a:extLst>
          </p:cNvPr>
          <p:cNvSpPr>
            <a:spLocks noChangeAspect="1"/>
          </p:cNvSpPr>
          <p:nvPr/>
        </p:nvSpPr>
        <p:spPr>
          <a:xfrm>
            <a:off x="8706732" y="2890852"/>
            <a:ext cx="274320" cy="274320"/>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0095279F-6861-4AB0-834A-74B090203212}"/>
              </a:ext>
            </a:extLst>
          </p:cNvPr>
          <p:cNvSpPr>
            <a:spLocks noChangeAspect="1"/>
          </p:cNvSpPr>
          <p:nvPr/>
        </p:nvSpPr>
        <p:spPr>
          <a:xfrm>
            <a:off x="8798172" y="2982292"/>
            <a:ext cx="91440" cy="91440"/>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BE101C4C-E9CD-4A6D-916A-6CDBC0F6D993}"/>
              </a:ext>
            </a:extLst>
          </p:cNvPr>
          <p:cNvCxnSpPr>
            <a:cxnSpLocks/>
          </p:cNvCxnSpPr>
          <p:nvPr/>
        </p:nvCxnSpPr>
        <p:spPr>
          <a:xfrm flipV="1">
            <a:off x="5652250" y="2676587"/>
            <a:ext cx="4266618" cy="143990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Arc 33">
            <a:extLst>
              <a:ext uri="{FF2B5EF4-FFF2-40B4-BE49-F238E27FC236}">
                <a16:creationId xmlns:a16="http://schemas.microsoft.com/office/drawing/2014/main" id="{E782D30F-25E8-45AA-9100-D355F19ADC75}"/>
              </a:ext>
            </a:extLst>
          </p:cNvPr>
          <p:cNvSpPr>
            <a:spLocks noChangeAspect="1"/>
          </p:cNvSpPr>
          <p:nvPr/>
        </p:nvSpPr>
        <p:spPr>
          <a:xfrm>
            <a:off x="6444284" y="1291304"/>
            <a:ext cx="1828800" cy="1828800"/>
          </a:xfrm>
          <a:prstGeom prst="arc">
            <a:avLst>
              <a:gd name="adj1" fmla="val 21132425"/>
              <a:gd name="adj2" fmla="val 95035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E9EFCBAC-4AA0-4CA7-879C-F8DB72796DD3}"/>
              </a:ext>
            </a:extLst>
          </p:cNvPr>
          <p:cNvCxnSpPr>
            <a:cxnSpLocks/>
          </p:cNvCxnSpPr>
          <p:nvPr/>
        </p:nvCxnSpPr>
        <p:spPr>
          <a:xfrm flipV="1">
            <a:off x="5652250" y="4076700"/>
            <a:ext cx="4482350" cy="3922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899D369-0556-46A3-908E-00C3256E5135}"/>
              </a:ext>
            </a:extLst>
          </p:cNvPr>
          <p:cNvCxnSpPr>
            <a:cxnSpLocks/>
          </p:cNvCxnSpPr>
          <p:nvPr/>
        </p:nvCxnSpPr>
        <p:spPr>
          <a:xfrm flipH="1" flipV="1">
            <a:off x="5652250" y="2098547"/>
            <a:ext cx="0" cy="195037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3FC96503-2339-44C3-BA2C-E6A23020810A}"/>
                  </a:ext>
                </a:extLst>
              </p:cNvPr>
              <p:cNvSpPr txBox="1"/>
              <p:nvPr/>
            </p:nvSpPr>
            <p:spPr>
              <a:xfrm>
                <a:off x="8362026" y="2175222"/>
                <a:ext cx="1894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39" name="TextBox 38">
                <a:extLst>
                  <a:ext uri="{FF2B5EF4-FFF2-40B4-BE49-F238E27FC236}">
                    <a16:creationId xmlns:a16="http://schemas.microsoft.com/office/drawing/2014/main" id="{3FC96503-2339-44C3-BA2C-E6A23020810A}"/>
                  </a:ext>
                </a:extLst>
              </p:cNvPr>
              <p:cNvSpPr txBox="1">
                <a:spLocks noRot="1" noChangeAspect="1" noMove="1" noResize="1" noEditPoints="1" noAdjustHandles="1" noChangeArrowheads="1" noChangeShapeType="1" noTextEdit="1"/>
              </p:cNvSpPr>
              <p:nvPr/>
            </p:nvSpPr>
            <p:spPr>
              <a:xfrm>
                <a:off x="8362026" y="2175222"/>
                <a:ext cx="189475" cy="276999"/>
              </a:xfrm>
              <a:prstGeom prst="rect">
                <a:avLst/>
              </a:prstGeom>
              <a:blipFill>
                <a:blip r:embed="rId4"/>
                <a:stretch>
                  <a:fillRect l="-32258" r="-22581" b="-6667"/>
                </a:stretch>
              </a:blipFill>
            </p:spPr>
            <p:txBody>
              <a:bodyPr/>
              <a:lstStyle/>
              <a:p>
                <a:r>
                  <a:rPr lang="en-US">
                    <a:noFill/>
                  </a:rPr>
                  <a:t> </a:t>
                </a:r>
              </a:p>
            </p:txBody>
          </p:sp>
        </mc:Fallback>
      </mc:AlternateContent>
      <p:sp>
        <p:nvSpPr>
          <p:cNvPr id="40" name="Arc 39">
            <a:extLst>
              <a:ext uri="{FF2B5EF4-FFF2-40B4-BE49-F238E27FC236}">
                <a16:creationId xmlns:a16="http://schemas.microsoft.com/office/drawing/2014/main" id="{54EBD810-AC42-482F-90B9-71D06C6E83AD}"/>
              </a:ext>
            </a:extLst>
          </p:cNvPr>
          <p:cNvSpPr>
            <a:spLocks noChangeAspect="1"/>
          </p:cNvSpPr>
          <p:nvPr/>
        </p:nvSpPr>
        <p:spPr>
          <a:xfrm>
            <a:off x="4467568" y="2986812"/>
            <a:ext cx="2286000" cy="2286000"/>
          </a:xfrm>
          <a:prstGeom prst="arc">
            <a:avLst>
              <a:gd name="adj1" fmla="val 20507154"/>
              <a:gd name="adj2" fmla="val 2152487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3AF776A-CCEF-4DA6-96CF-649A1BAE8F95}"/>
                  </a:ext>
                </a:extLst>
              </p:cNvPr>
              <p:cNvSpPr txBox="1"/>
              <p:nvPr/>
            </p:nvSpPr>
            <p:spPr>
              <a:xfrm>
                <a:off x="6747735" y="3766328"/>
                <a:ext cx="2149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𝜑</m:t>
                      </m:r>
                    </m:oMath>
                  </m:oMathPara>
                </a14:m>
                <a:endParaRPr lang="en-US" dirty="0"/>
              </a:p>
            </p:txBody>
          </p:sp>
        </mc:Choice>
        <mc:Fallback xmlns="">
          <p:sp>
            <p:nvSpPr>
              <p:cNvPr id="42" name="TextBox 41">
                <a:extLst>
                  <a:ext uri="{FF2B5EF4-FFF2-40B4-BE49-F238E27FC236}">
                    <a16:creationId xmlns:a16="http://schemas.microsoft.com/office/drawing/2014/main" id="{43AF776A-CCEF-4DA6-96CF-649A1BAE8F95}"/>
                  </a:ext>
                </a:extLst>
              </p:cNvPr>
              <p:cNvSpPr txBox="1">
                <a:spLocks noRot="1" noChangeAspect="1" noMove="1" noResize="1" noEditPoints="1" noAdjustHandles="1" noChangeArrowheads="1" noChangeShapeType="1" noTextEdit="1"/>
              </p:cNvSpPr>
              <p:nvPr/>
            </p:nvSpPr>
            <p:spPr>
              <a:xfrm>
                <a:off x="6747735" y="3766328"/>
                <a:ext cx="214931" cy="276999"/>
              </a:xfrm>
              <a:prstGeom prst="rect">
                <a:avLst/>
              </a:prstGeom>
              <a:blipFill>
                <a:blip r:embed="rId5"/>
                <a:stretch>
                  <a:fillRect l="-28571" r="-25714"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A1A80FEE-5A6A-4857-9A6E-B25D59F66D53}"/>
                  </a:ext>
                </a:extLst>
              </p:cNvPr>
              <p:cNvSpPr txBox="1"/>
              <p:nvPr/>
            </p:nvSpPr>
            <p:spPr>
              <a:xfrm>
                <a:off x="434603" y="3304240"/>
                <a:ext cx="35796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0</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𝑎𝑠𝑡</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𝑡</m:t>
                      </m:r>
                      <m:r>
                        <a:rPr lang="en-US" b="0" i="1"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cos</m:t>
                      </m:r>
                      <m:d>
                        <m:dPr>
                          <m:ctrlPr>
                            <a:rPr lang="en-US" b="0" i="1" smtClean="0">
                              <a:solidFill>
                                <a:schemeClr val="bg1"/>
                              </a:solidFill>
                              <a:latin typeface="Cambria Math" panose="02040503050406030204" pitchFamily="18" charset="0"/>
                            </a:rPr>
                          </m:ctrlPr>
                        </m:dPr>
                        <m:e>
                          <m:r>
                            <m:rPr>
                              <m:sty m:val="p"/>
                            </m:rPr>
                            <a:rPr lang="el-GR" b="0" i="1" smtClean="0">
                              <a:solidFill>
                                <a:schemeClr val="bg1"/>
                              </a:solidFill>
                              <a:latin typeface="Cambria Math" panose="02040503050406030204" pitchFamily="18" charset="0"/>
                              <a:ea typeface="Cambria Math" panose="02040503050406030204" pitchFamily="18" charset="0"/>
                            </a:rPr>
                            <m:t>θ</m:t>
                          </m:r>
                        </m:e>
                      </m:d>
                      <m:r>
                        <a:rPr lang="en-US" b="0" i="1" smtClean="0">
                          <a:solidFill>
                            <a:schemeClr val="bg1"/>
                          </a:solidFill>
                          <a:latin typeface="Cambria Math" panose="02040503050406030204" pitchFamily="18" charset="0"/>
                          <a:ea typeface="Cambria Math" panose="02040503050406030204" pitchFamily="18" charset="0"/>
                        </a:rPr>
                        <m:t>= </m:t>
                      </m:r>
                      <m:sSub>
                        <m:sSubPr>
                          <m:ctrlPr>
                            <a:rPr lang="en-US" b="0" i="1" smtClean="0">
                              <a:solidFill>
                                <a:schemeClr val="bg1"/>
                              </a:solidFill>
                              <a:latin typeface="Cambria Math" panose="02040503050406030204" pitchFamily="18" charset="0"/>
                              <a:ea typeface="Cambria Math" panose="02040503050406030204" pitchFamily="18" charset="0"/>
                            </a:rPr>
                          </m:ctrlPr>
                        </m:sSubPr>
                        <m:e>
                          <m:r>
                            <a:rPr lang="en-US" b="0" i="1" smtClean="0">
                              <a:solidFill>
                                <a:schemeClr val="bg1"/>
                              </a:solidFill>
                              <a:latin typeface="Cambria Math" panose="02040503050406030204" pitchFamily="18" charset="0"/>
                              <a:ea typeface="Cambria Math" panose="02040503050406030204" pitchFamily="18" charset="0"/>
                            </a:rPr>
                            <m:t>𝑣</m:t>
                          </m:r>
                        </m:e>
                        <m:sub>
                          <m:r>
                            <a:rPr lang="en-US" b="0" i="1" smtClean="0">
                              <a:solidFill>
                                <a:schemeClr val="bg1"/>
                              </a:solidFill>
                              <a:latin typeface="Cambria Math" panose="02040503050406030204" pitchFamily="18" charset="0"/>
                              <a:ea typeface="Cambria Math" panose="02040503050406030204" pitchFamily="18" charset="0"/>
                            </a:rPr>
                            <m:t>𝑏𝑙𝑡</m:t>
                          </m:r>
                        </m:sub>
                      </m:sSub>
                      <m:r>
                        <a:rPr lang="en-US" b="0" i="1" smtClean="0">
                          <a:solidFill>
                            <a:schemeClr val="bg1"/>
                          </a:solidFill>
                          <a:latin typeface="Cambria Math" panose="02040503050406030204" pitchFamily="18" charset="0"/>
                          <a:ea typeface="Cambria Math" panose="02040503050406030204" pitchFamily="18" charset="0"/>
                        </a:rPr>
                        <m:t> </m:t>
                      </m:r>
                      <m:r>
                        <a:rPr lang="en-US" b="0" i="1" smtClean="0">
                          <a:solidFill>
                            <a:schemeClr val="bg1"/>
                          </a:solidFill>
                          <a:latin typeface="Cambria Math" panose="02040503050406030204" pitchFamily="18" charset="0"/>
                          <a:ea typeface="Cambria Math" panose="02040503050406030204" pitchFamily="18" charset="0"/>
                        </a:rPr>
                        <m:t>𝑡</m:t>
                      </m:r>
                      <m:r>
                        <a:rPr lang="en-US" b="0" i="1"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cos</m:t>
                      </m:r>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𝜑</m:t>
                      </m:r>
                      <m:r>
                        <a:rPr lang="en-US" b="0" i="1" smtClean="0">
                          <a:solidFill>
                            <a:schemeClr val="bg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3" name="TextBox 42">
                <a:extLst>
                  <a:ext uri="{FF2B5EF4-FFF2-40B4-BE49-F238E27FC236}">
                    <a16:creationId xmlns:a16="http://schemas.microsoft.com/office/drawing/2014/main" id="{A1A80FEE-5A6A-4857-9A6E-B25D59F66D53}"/>
                  </a:ext>
                </a:extLst>
              </p:cNvPr>
              <p:cNvSpPr txBox="1">
                <a:spLocks noRot="1" noChangeAspect="1" noMove="1" noResize="1" noEditPoints="1" noAdjustHandles="1" noChangeArrowheads="1" noChangeShapeType="1" noTextEdit="1"/>
              </p:cNvSpPr>
              <p:nvPr/>
            </p:nvSpPr>
            <p:spPr>
              <a:xfrm>
                <a:off x="434603" y="3304240"/>
                <a:ext cx="3579698" cy="369332"/>
              </a:xfrm>
              <a:prstGeom prst="rect">
                <a:avLst/>
              </a:prstGeom>
              <a:blipFill>
                <a:blip r:embed="rId6"/>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211B655B-63C0-422B-B576-9D69B8585B2D}"/>
                  </a:ext>
                </a:extLst>
              </p:cNvPr>
              <p:cNvSpPr txBox="1"/>
              <p:nvPr/>
            </p:nvSpPr>
            <p:spPr>
              <a:xfrm>
                <a:off x="434603" y="3673572"/>
                <a:ext cx="35204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𝑦</m:t>
                          </m:r>
                        </m:e>
                        <m:sub>
                          <m:r>
                            <a:rPr lang="en-US" b="0" i="1" smtClean="0">
                              <a:solidFill>
                                <a:schemeClr val="bg1"/>
                              </a:solidFill>
                              <a:latin typeface="Cambria Math" panose="02040503050406030204" pitchFamily="18" charset="0"/>
                            </a:rPr>
                            <m:t>0</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𝑎𝑠𝑡</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𝑡</m:t>
                      </m:r>
                      <m:r>
                        <a:rPr lang="en-US" b="0" i="1"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sin</m:t>
                      </m:r>
                      <m:d>
                        <m:dPr>
                          <m:ctrlPr>
                            <a:rPr lang="en-US" b="0" i="1" smtClean="0">
                              <a:solidFill>
                                <a:schemeClr val="bg1"/>
                              </a:solidFill>
                              <a:latin typeface="Cambria Math" panose="02040503050406030204" pitchFamily="18" charset="0"/>
                            </a:rPr>
                          </m:ctrlPr>
                        </m:dPr>
                        <m:e>
                          <m:r>
                            <m:rPr>
                              <m:sty m:val="p"/>
                            </m:rPr>
                            <a:rPr lang="el-GR" b="0" i="1" smtClean="0">
                              <a:solidFill>
                                <a:schemeClr val="bg1"/>
                              </a:solidFill>
                              <a:latin typeface="Cambria Math" panose="02040503050406030204" pitchFamily="18" charset="0"/>
                              <a:ea typeface="Cambria Math" panose="02040503050406030204" pitchFamily="18" charset="0"/>
                            </a:rPr>
                            <m:t>θ</m:t>
                          </m:r>
                        </m:e>
                      </m:d>
                      <m:r>
                        <a:rPr lang="en-US" b="0" i="1" smtClean="0">
                          <a:solidFill>
                            <a:schemeClr val="bg1"/>
                          </a:solidFill>
                          <a:latin typeface="Cambria Math" panose="02040503050406030204" pitchFamily="18" charset="0"/>
                          <a:ea typeface="Cambria Math" panose="02040503050406030204" pitchFamily="18" charset="0"/>
                        </a:rPr>
                        <m:t>= </m:t>
                      </m:r>
                      <m:sSub>
                        <m:sSubPr>
                          <m:ctrlPr>
                            <a:rPr lang="en-US" b="0" i="1" smtClean="0">
                              <a:solidFill>
                                <a:schemeClr val="bg1"/>
                              </a:solidFill>
                              <a:latin typeface="Cambria Math" panose="02040503050406030204" pitchFamily="18" charset="0"/>
                              <a:ea typeface="Cambria Math" panose="02040503050406030204" pitchFamily="18" charset="0"/>
                            </a:rPr>
                          </m:ctrlPr>
                        </m:sSubPr>
                        <m:e>
                          <m:r>
                            <a:rPr lang="en-US" b="0" i="1" smtClean="0">
                              <a:solidFill>
                                <a:schemeClr val="bg1"/>
                              </a:solidFill>
                              <a:latin typeface="Cambria Math" panose="02040503050406030204" pitchFamily="18" charset="0"/>
                              <a:ea typeface="Cambria Math" panose="02040503050406030204" pitchFamily="18" charset="0"/>
                            </a:rPr>
                            <m:t>𝑣</m:t>
                          </m:r>
                        </m:e>
                        <m:sub>
                          <m:r>
                            <a:rPr lang="en-US" b="0" i="1" smtClean="0">
                              <a:solidFill>
                                <a:schemeClr val="bg1"/>
                              </a:solidFill>
                              <a:latin typeface="Cambria Math" panose="02040503050406030204" pitchFamily="18" charset="0"/>
                              <a:ea typeface="Cambria Math" panose="02040503050406030204" pitchFamily="18" charset="0"/>
                            </a:rPr>
                            <m:t>𝑏𝑙𝑡</m:t>
                          </m:r>
                        </m:sub>
                      </m:sSub>
                      <m:r>
                        <a:rPr lang="en-US" b="0" i="1" smtClean="0">
                          <a:solidFill>
                            <a:schemeClr val="bg1"/>
                          </a:solidFill>
                          <a:latin typeface="Cambria Math" panose="02040503050406030204" pitchFamily="18" charset="0"/>
                          <a:ea typeface="Cambria Math" panose="02040503050406030204" pitchFamily="18" charset="0"/>
                        </a:rPr>
                        <m:t> </m:t>
                      </m:r>
                      <m:r>
                        <a:rPr lang="en-US" b="0" i="1" smtClean="0">
                          <a:solidFill>
                            <a:schemeClr val="bg1"/>
                          </a:solidFill>
                          <a:latin typeface="Cambria Math" panose="02040503050406030204" pitchFamily="18" charset="0"/>
                          <a:ea typeface="Cambria Math" panose="02040503050406030204" pitchFamily="18" charset="0"/>
                        </a:rPr>
                        <m:t>𝑡</m:t>
                      </m:r>
                      <m:r>
                        <a:rPr lang="en-US" b="0" i="1"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sin</m:t>
                      </m:r>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𝜑</m:t>
                      </m:r>
                      <m:r>
                        <a:rPr lang="en-US" b="0" i="1" smtClean="0">
                          <a:solidFill>
                            <a:schemeClr val="bg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4" name="TextBox 43">
                <a:extLst>
                  <a:ext uri="{FF2B5EF4-FFF2-40B4-BE49-F238E27FC236}">
                    <a16:creationId xmlns:a16="http://schemas.microsoft.com/office/drawing/2014/main" id="{211B655B-63C0-422B-B576-9D69B8585B2D}"/>
                  </a:ext>
                </a:extLst>
              </p:cNvPr>
              <p:cNvSpPr txBox="1">
                <a:spLocks noRot="1" noChangeAspect="1" noMove="1" noResize="1" noEditPoints="1" noAdjustHandles="1" noChangeArrowheads="1" noChangeShapeType="1" noTextEdit="1"/>
              </p:cNvSpPr>
              <p:nvPr/>
            </p:nvSpPr>
            <p:spPr>
              <a:xfrm>
                <a:off x="434603" y="3673572"/>
                <a:ext cx="3520451" cy="369332"/>
              </a:xfrm>
              <a:prstGeom prst="rect">
                <a:avLst/>
              </a:prstGeom>
              <a:blipFill>
                <a:blip r:embed="rId7"/>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2DE87C8C-160C-4B58-AFE1-B60038A31D9D}"/>
                  </a:ext>
                </a:extLst>
              </p:cNvPr>
              <p:cNvSpPr txBox="1"/>
              <p:nvPr/>
            </p:nvSpPr>
            <p:spPr>
              <a:xfrm>
                <a:off x="97962" y="2704400"/>
                <a:ext cx="4463338" cy="369332"/>
              </a:xfrm>
              <a:prstGeom prst="rect">
                <a:avLst/>
              </a:prstGeom>
              <a:noFill/>
            </p:spPr>
            <p:txBody>
              <a:bodyPr wrap="none" rtlCol="0">
                <a:spAutoFit/>
              </a:bodyPr>
              <a:lstStyle/>
              <a:p>
                <a:r>
                  <a:rPr lang="en-US" dirty="0">
                    <a:solidFill>
                      <a:schemeClr val="bg1"/>
                    </a:solidFill>
                  </a:rPr>
                  <a:t>Need To Solve This System of Equations for </a:t>
                </a:r>
                <a14:m>
                  <m:oMath xmlns:m="http://schemas.openxmlformats.org/officeDocument/2006/math">
                    <m:r>
                      <a:rPr lang="en-US" b="0" i="1" smtClean="0">
                        <a:solidFill>
                          <a:schemeClr val="bg1"/>
                        </a:solidFill>
                        <a:latin typeface="Cambria Math" panose="02040503050406030204" pitchFamily="18" charset="0"/>
                        <a:ea typeface="Cambria Math" panose="02040503050406030204" pitchFamily="18" charset="0"/>
                      </a:rPr>
                      <m:t>𝜑</m:t>
                    </m:r>
                  </m:oMath>
                </a14:m>
                <a:r>
                  <a:rPr lang="en-US" dirty="0">
                    <a:solidFill>
                      <a:schemeClr val="bg1"/>
                    </a:solidFill>
                  </a:rPr>
                  <a:t> </a:t>
                </a:r>
              </a:p>
            </p:txBody>
          </p:sp>
        </mc:Choice>
        <mc:Fallback>
          <p:sp>
            <p:nvSpPr>
              <p:cNvPr id="46" name="TextBox 45">
                <a:extLst>
                  <a:ext uri="{FF2B5EF4-FFF2-40B4-BE49-F238E27FC236}">
                    <a16:creationId xmlns:a16="http://schemas.microsoft.com/office/drawing/2014/main" id="{2DE87C8C-160C-4B58-AFE1-B60038A31D9D}"/>
                  </a:ext>
                </a:extLst>
              </p:cNvPr>
              <p:cNvSpPr txBox="1">
                <a:spLocks noRot="1" noChangeAspect="1" noMove="1" noResize="1" noEditPoints="1" noAdjustHandles="1" noChangeArrowheads="1" noChangeShapeType="1" noTextEdit="1"/>
              </p:cNvSpPr>
              <p:nvPr/>
            </p:nvSpPr>
            <p:spPr>
              <a:xfrm>
                <a:off x="97962" y="2704400"/>
                <a:ext cx="4463338" cy="369332"/>
              </a:xfrm>
              <a:prstGeom prst="rect">
                <a:avLst/>
              </a:prstGeom>
              <a:blipFill>
                <a:blip r:embed="rId8"/>
                <a:stretch>
                  <a:fillRect l="-1093" t="-10000" b="-26667"/>
                </a:stretch>
              </a:blipFill>
            </p:spPr>
            <p:txBody>
              <a:bodyPr/>
              <a:lstStyle/>
              <a:p>
                <a:r>
                  <a:rPr lang="en-US">
                    <a:noFill/>
                  </a:rPr>
                  <a:t> </a:t>
                </a:r>
              </a:p>
            </p:txBody>
          </p:sp>
        </mc:Fallback>
      </mc:AlternateContent>
      <p:cxnSp>
        <p:nvCxnSpPr>
          <p:cNvPr id="47" name="Straight Connector 46">
            <a:extLst>
              <a:ext uri="{FF2B5EF4-FFF2-40B4-BE49-F238E27FC236}">
                <a16:creationId xmlns:a16="http://schemas.microsoft.com/office/drawing/2014/main" id="{4D9F5969-34B9-4573-B22B-B6861908F474}"/>
              </a:ext>
            </a:extLst>
          </p:cNvPr>
          <p:cNvCxnSpPr>
            <a:cxnSpLocks/>
          </p:cNvCxnSpPr>
          <p:nvPr/>
        </p:nvCxnSpPr>
        <p:spPr>
          <a:xfrm>
            <a:off x="7762760" y="2080897"/>
            <a:ext cx="2077579" cy="1624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423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DA7622A9-817A-4D51-919E-415116300416}"/>
              </a:ext>
            </a:extLst>
          </p:cNvPr>
          <p:cNvSpPr/>
          <p:nvPr/>
        </p:nvSpPr>
        <p:spPr>
          <a:xfrm rot="2603727">
            <a:off x="5623832" y="3913414"/>
            <a:ext cx="233265" cy="32657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303FBD5-16A9-44A5-9902-081BDDF737E8}"/>
              </a:ext>
            </a:extLst>
          </p:cNvPr>
          <p:cNvSpPr/>
          <p:nvPr/>
        </p:nvSpPr>
        <p:spPr>
          <a:xfrm>
            <a:off x="7415310" y="2065953"/>
            <a:ext cx="401216" cy="354563"/>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854AB20-71AE-45D9-A2AF-B5FBEF5DFD02}"/>
              </a:ext>
            </a:extLst>
          </p:cNvPr>
          <p:cNvSpPr/>
          <p:nvPr/>
        </p:nvSpPr>
        <p:spPr>
          <a:xfrm>
            <a:off x="5218793" y="5280335"/>
            <a:ext cx="274320" cy="27432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2B2B493-1F74-4F46-B9BF-9EFF645B2F98}"/>
              </a:ext>
            </a:extLst>
          </p:cNvPr>
          <p:cNvSpPr>
            <a:spLocks noChangeAspect="1"/>
          </p:cNvSpPr>
          <p:nvPr/>
        </p:nvSpPr>
        <p:spPr>
          <a:xfrm>
            <a:off x="5694784" y="2897155"/>
            <a:ext cx="274320" cy="27432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AA165A3-7217-4064-ABBB-0908D3F9304A}"/>
              </a:ext>
            </a:extLst>
          </p:cNvPr>
          <p:cNvSpPr/>
          <p:nvPr/>
        </p:nvSpPr>
        <p:spPr>
          <a:xfrm>
            <a:off x="8233237" y="4712679"/>
            <a:ext cx="548640" cy="54864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46F53E2-7237-468D-A46F-D774148943AE}"/>
              </a:ext>
            </a:extLst>
          </p:cNvPr>
          <p:cNvSpPr/>
          <p:nvPr/>
        </p:nvSpPr>
        <p:spPr>
          <a:xfrm>
            <a:off x="3838804" y="1467538"/>
            <a:ext cx="182880" cy="18288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9840180-3891-4AA4-B1AF-AFE262AEDF10}"/>
              </a:ext>
            </a:extLst>
          </p:cNvPr>
          <p:cNvSpPr/>
          <p:nvPr/>
        </p:nvSpPr>
        <p:spPr>
          <a:xfrm>
            <a:off x="3051636" y="3251718"/>
            <a:ext cx="365760" cy="36576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478957C-B4BD-4E88-B6E3-C5C75398642F}"/>
              </a:ext>
            </a:extLst>
          </p:cNvPr>
          <p:cNvSpPr/>
          <p:nvPr/>
        </p:nvSpPr>
        <p:spPr>
          <a:xfrm>
            <a:off x="6123405" y="1467537"/>
            <a:ext cx="401216" cy="354563"/>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9A1D4F3-C8CB-468B-89D8-8AAD22CABAEB}"/>
              </a:ext>
            </a:extLst>
          </p:cNvPr>
          <p:cNvSpPr/>
          <p:nvPr/>
        </p:nvSpPr>
        <p:spPr>
          <a:xfrm>
            <a:off x="3317431" y="4664278"/>
            <a:ext cx="182880" cy="18288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CFDCC52-9E5B-4F65-BADE-7C6862CC10A3}"/>
              </a:ext>
            </a:extLst>
          </p:cNvPr>
          <p:cNvSpPr/>
          <p:nvPr/>
        </p:nvSpPr>
        <p:spPr>
          <a:xfrm>
            <a:off x="9122470" y="1290255"/>
            <a:ext cx="640080" cy="64008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717D228-C992-421A-B5BB-B04E1CC1DCA5}"/>
              </a:ext>
            </a:extLst>
          </p:cNvPr>
          <p:cNvSpPr txBox="1"/>
          <p:nvPr/>
        </p:nvSpPr>
        <p:spPr>
          <a:xfrm>
            <a:off x="3991997" y="97522"/>
            <a:ext cx="3890810" cy="584775"/>
          </a:xfrm>
          <a:prstGeom prst="rect">
            <a:avLst/>
          </a:prstGeom>
          <a:noFill/>
        </p:spPr>
        <p:txBody>
          <a:bodyPr wrap="none" rtlCol="0">
            <a:spAutoFit/>
          </a:bodyPr>
          <a:lstStyle/>
          <a:p>
            <a:pPr algn="ctr"/>
            <a:r>
              <a:rPr lang="en-US" sz="3200" dirty="0">
                <a:solidFill>
                  <a:schemeClr val="bg1"/>
                </a:solidFill>
              </a:rPr>
              <a:t>Target Selection: Basic</a:t>
            </a:r>
            <a:endParaRPr lang="en-US" dirty="0">
              <a:solidFill>
                <a:schemeClr val="bg1"/>
              </a:solidFill>
            </a:endParaRPr>
          </a:p>
        </p:txBody>
      </p:sp>
      <p:grpSp>
        <p:nvGrpSpPr>
          <p:cNvPr id="22" name="Group 21">
            <a:extLst>
              <a:ext uri="{FF2B5EF4-FFF2-40B4-BE49-F238E27FC236}">
                <a16:creationId xmlns:a16="http://schemas.microsoft.com/office/drawing/2014/main" id="{37BEDDE7-4021-49B4-90A9-CE469A103EDC}"/>
              </a:ext>
            </a:extLst>
          </p:cNvPr>
          <p:cNvGrpSpPr/>
          <p:nvPr/>
        </p:nvGrpSpPr>
        <p:grpSpPr>
          <a:xfrm>
            <a:off x="5511904" y="2714275"/>
            <a:ext cx="640080" cy="640080"/>
            <a:chOff x="2015412" y="1744824"/>
            <a:chExt cx="640080" cy="640080"/>
          </a:xfrm>
        </p:grpSpPr>
        <p:sp>
          <p:nvSpPr>
            <p:cNvPr id="2" name="Oval 1">
              <a:extLst>
                <a:ext uri="{FF2B5EF4-FFF2-40B4-BE49-F238E27FC236}">
                  <a16:creationId xmlns:a16="http://schemas.microsoft.com/office/drawing/2014/main" id="{6BF54936-D3CD-4558-B225-0836F71134D8}"/>
                </a:ext>
              </a:extLst>
            </p:cNvPr>
            <p:cNvSpPr>
              <a:spLocks noChangeAspect="1"/>
            </p:cNvSpPr>
            <p:nvPr/>
          </p:nvSpPr>
          <p:spPr>
            <a:xfrm>
              <a:off x="2015412" y="1744824"/>
              <a:ext cx="640080" cy="64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3DEAA90E-5A72-4D08-8CD7-D3CE54397A41}"/>
                </a:ext>
              </a:extLst>
            </p:cNvPr>
            <p:cNvCxnSpPr>
              <a:stCxn id="2" idx="0"/>
              <a:endCxn id="2" idx="4"/>
            </p:cNvCxnSpPr>
            <p:nvPr/>
          </p:nvCxnSpPr>
          <p:spPr>
            <a:xfrm>
              <a:off x="2335452" y="1744824"/>
              <a:ext cx="0" cy="6400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B96C074-5CB4-493F-BAEE-D9C54C2F0957}"/>
                </a:ext>
              </a:extLst>
            </p:cNvPr>
            <p:cNvCxnSpPr>
              <a:stCxn id="2" idx="2"/>
              <a:endCxn id="2" idx="6"/>
            </p:cNvCxnSpPr>
            <p:nvPr/>
          </p:nvCxnSpPr>
          <p:spPr>
            <a:xfrm>
              <a:off x="2015412" y="2064864"/>
              <a:ext cx="64008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174FDE56-DFDC-4645-AC36-85162AA5C8D9}"/>
              </a:ext>
            </a:extLst>
          </p:cNvPr>
          <p:cNvSpPr txBox="1"/>
          <p:nvPr/>
        </p:nvSpPr>
        <p:spPr>
          <a:xfrm>
            <a:off x="136843" y="1173251"/>
            <a:ext cx="2796857" cy="4555093"/>
          </a:xfrm>
          <a:prstGeom prst="rect">
            <a:avLst/>
          </a:prstGeom>
          <a:noFill/>
        </p:spPr>
        <p:txBody>
          <a:bodyPr wrap="square" rtlCol="0">
            <a:spAutoFit/>
          </a:bodyPr>
          <a:lstStyle/>
          <a:p>
            <a:r>
              <a:rPr lang="en-US" sz="1400" dirty="0">
                <a:solidFill>
                  <a:schemeClr val="bg1"/>
                </a:solidFill>
              </a:rPr>
              <a:t>Since we are restricting the ship to only have forward thrust, the aiming and the movement will affect each other. </a:t>
            </a:r>
          </a:p>
          <a:p>
            <a:endParaRPr lang="en-US" sz="1400" dirty="0">
              <a:solidFill>
                <a:schemeClr val="bg1"/>
              </a:solidFill>
            </a:endParaRPr>
          </a:p>
          <a:p>
            <a:r>
              <a:rPr lang="en-US" sz="1400" dirty="0">
                <a:solidFill>
                  <a:schemeClr val="bg1"/>
                </a:solidFill>
              </a:rPr>
              <a:t>The basic target selection algorithm will rank targets as a function of their distance. There are some obvious problems with this (like what about the size of the asteroids? Should you shoot and break a close asteroid and make more small pieces to deal with?)</a:t>
            </a:r>
          </a:p>
          <a:p>
            <a:endParaRPr lang="en-US" sz="1400" dirty="0">
              <a:solidFill>
                <a:schemeClr val="bg1"/>
              </a:solidFill>
            </a:endParaRPr>
          </a:p>
          <a:p>
            <a:r>
              <a:rPr lang="en-US" sz="1400" dirty="0">
                <a:solidFill>
                  <a:schemeClr val="bg1"/>
                </a:solidFill>
              </a:rPr>
              <a:t>Target selection doesn’t mean that we are shooting at it now. It just assigns a priority to the targets. The actual shooting will be done based on where the ship is pointing and where it needs to move to.</a:t>
            </a:r>
          </a:p>
          <a:p>
            <a:endParaRPr lang="en-US" sz="1000" dirty="0">
              <a:solidFill>
                <a:schemeClr val="bg1"/>
              </a:solidFill>
            </a:endParaRPr>
          </a:p>
        </p:txBody>
      </p:sp>
    </p:spTree>
    <p:extLst>
      <p:ext uri="{BB962C8B-B14F-4D97-AF65-F5344CB8AC3E}">
        <p14:creationId xmlns:p14="http://schemas.microsoft.com/office/powerpoint/2010/main" val="370573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DA7622A9-817A-4D51-919E-415116300416}"/>
              </a:ext>
            </a:extLst>
          </p:cNvPr>
          <p:cNvSpPr/>
          <p:nvPr/>
        </p:nvSpPr>
        <p:spPr>
          <a:xfrm rot="2603727">
            <a:off x="5623832" y="3913414"/>
            <a:ext cx="233265" cy="32657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303FBD5-16A9-44A5-9902-081BDDF737E8}"/>
              </a:ext>
            </a:extLst>
          </p:cNvPr>
          <p:cNvSpPr/>
          <p:nvPr/>
        </p:nvSpPr>
        <p:spPr>
          <a:xfrm>
            <a:off x="7415310" y="2065953"/>
            <a:ext cx="401216" cy="354563"/>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854AB20-71AE-45D9-A2AF-B5FBEF5DFD02}"/>
              </a:ext>
            </a:extLst>
          </p:cNvPr>
          <p:cNvSpPr/>
          <p:nvPr/>
        </p:nvSpPr>
        <p:spPr>
          <a:xfrm>
            <a:off x="5218793" y="5280335"/>
            <a:ext cx="274320" cy="27432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2B2B493-1F74-4F46-B9BF-9EFF645B2F98}"/>
              </a:ext>
            </a:extLst>
          </p:cNvPr>
          <p:cNvSpPr>
            <a:spLocks noChangeAspect="1"/>
          </p:cNvSpPr>
          <p:nvPr/>
        </p:nvSpPr>
        <p:spPr>
          <a:xfrm>
            <a:off x="5694784" y="2897155"/>
            <a:ext cx="274320" cy="27432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AA165A3-7217-4064-ABBB-0908D3F9304A}"/>
              </a:ext>
            </a:extLst>
          </p:cNvPr>
          <p:cNvSpPr/>
          <p:nvPr/>
        </p:nvSpPr>
        <p:spPr>
          <a:xfrm>
            <a:off x="8233237" y="4712679"/>
            <a:ext cx="548640" cy="54864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46F53E2-7237-468D-A46F-D774148943AE}"/>
              </a:ext>
            </a:extLst>
          </p:cNvPr>
          <p:cNvSpPr/>
          <p:nvPr/>
        </p:nvSpPr>
        <p:spPr>
          <a:xfrm>
            <a:off x="3838804" y="1467538"/>
            <a:ext cx="182880" cy="18288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9840180-3891-4AA4-B1AF-AFE262AEDF10}"/>
              </a:ext>
            </a:extLst>
          </p:cNvPr>
          <p:cNvSpPr/>
          <p:nvPr/>
        </p:nvSpPr>
        <p:spPr>
          <a:xfrm>
            <a:off x="3051636" y="3251718"/>
            <a:ext cx="365760" cy="36576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478957C-B4BD-4E88-B6E3-C5C75398642F}"/>
              </a:ext>
            </a:extLst>
          </p:cNvPr>
          <p:cNvSpPr/>
          <p:nvPr/>
        </p:nvSpPr>
        <p:spPr>
          <a:xfrm>
            <a:off x="6123405" y="1467537"/>
            <a:ext cx="401216" cy="354563"/>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9A1D4F3-C8CB-468B-89D8-8AAD22CABAEB}"/>
              </a:ext>
            </a:extLst>
          </p:cNvPr>
          <p:cNvSpPr/>
          <p:nvPr/>
        </p:nvSpPr>
        <p:spPr>
          <a:xfrm>
            <a:off x="3317431" y="4664278"/>
            <a:ext cx="182880" cy="18288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CFDCC52-9E5B-4F65-BADE-7C6862CC10A3}"/>
              </a:ext>
            </a:extLst>
          </p:cNvPr>
          <p:cNvSpPr/>
          <p:nvPr/>
        </p:nvSpPr>
        <p:spPr>
          <a:xfrm>
            <a:off x="9122470" y="1290255"/>
            <a:ext cx="640080" cy="64008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717D228-C992-421A-B5BB-B04E1CC1DCA5}"/>
              </a:ext>
            </a:extLst>
          </p:cNvPr>
          <p:cNvSpPr txBox="1"/>
          <p:nvPr/>
        </p:nvSpPr>
        <p:spPr>
          <a:xfrm>
            <a:off x="4097382" y="97522"/>
            <a:ext cx="3680046" cy="584775"/>
          </a:xfrm>
          <a:prstGeom prst="rect">
            <a:avLst/>
          </a:prstGeom>
          <a:noFill/>
        </p:spPr>
        <p:txBody>
          <a:bodyPr wrap="none" rtlCol="0">
            <a:spAutoFit/>
          </a:bodyPr>
          <a:lstStyle/>
          <a:p>
            <a:pPr algn="ctr"/>
            <a:r>
              <a:rPr lang="en-US" sz="3200" dirty="0">
                <a:solidFill>
                  <a:schemeClr val="bg1"/>
                </a:solidFill>
              </a:rPr>
              <a:t>Ship </a:t>
            </a:r>
            <a:r>
              <a:rPr lang="en-US" sz="3200" dirty="0" err="1">
                <a:solidFill>
                  <a:schemeClr val="bg1"/>
                </a:solidFill>
              </a:rPr>
              <a:t>Movment</a:t>
            </a:r>
            <a:r>
              <a:rPr lang="en-US" sz="3200" dirty="0">
                <a:solidFill>
                  <a:schemeClr val="bg1"/>
                </a:solidFill>
              </a:rPr>
              <a:t>: Basic</a:t>
            </a:r>
            <a:endParaRPr lang="en-US" dirty="0">
              <a:solidFill>
                <a:schemeClr val="bg1"/>
              </a:solidFill>
            </a:endParaRPr>
          </a:p>
        </p:txBody>
      </p:sp>
      <p:grpSp>
        <p:nvGrpSpPr>
          <p:cNvPr id="22" name="Group 21">
            <a:extLst>
              <a:ext uri="{FF2B5EF4-FFF2-40B4-BE49-F238E27FC236}">
                <a16:creationId xmlns:a16="http://schemas.microsoft.com/office/drawing/2014/main" id="{37BEDDE7-4021-49B4-90A9-CE469A103EDC}"/>
              </a:ext>
            </a:extLst>
          </p:cNvPr>
          <p:cNvGrpSpPr/>
          <p:nvPr/>
        </p:nvGrpSpPr>
        <p:grpSpPr>
          <a:xfrm>
            <a:off x="5511904" y="2714275"/>
            <a:ext cx="640080" cy="640080"/>
            <a:chOff x="2015412" y="1744824"/>
            <a:chExt cx="640080" cy="640080"/>
          </a:xfrm>
        </p:grpSpPr>
        <p:sp>
          <p:nvSpPr>
            <p:cNvPr id="2" name="Oval 1">
              <a:extLst>
                <a:ext uri="{FF2B5EF4-FFF2-40B4-BE49-F238E27FC236}">
                  <a16:creationId xmlns:a16="http://schemas.microsoft.com/office/drawing/2014/main" id="{6BF54936-D3CD-4558-B225-0836F71134D8}"/>
                </a:ext>
              </a:extLst>
            </p:cNvPr>
            <p:cNvSpPr>
              <a:spLocks noChangeAspect="1"/>
            </p:cNvSpPr>
            <p:nvPr/>
          </p:nvSpPr>
          <p:spPr>
            <a:xfrm>
              <a:off x="2015412" y="1744824"/>
              <a:ext cx="640080" cy="64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3DEAA90E-5A72-4D08-8CD7-D3CE54397A41}"/>
                </a:ext>
              </a:extLst>
            </p:cNvPr>
            <p:cNvCxnSpPr>
              <a:stCxn id="2" idx="0"/>
              <a:endCxn id="2" idx="4"/>
            </p:cNvCxnSpPr>
            <p:nvPr/>
          </p:nvCxnSpPr>
          <p:spPr>
            <a:xfrm>
              <a:off x="2335452" y="1744824"/>
              <a:ext cx="0" cy="6400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B96C074-5CB4-493F-BAEE-D9C54C2F0957}"/>
                </a:ext>
              </a:extLst>
            </p:cNvPr>
            <p:cNvCxnSpPr>
              <a:stCxn id="2" idx="2"/>
              <a:endCxn id="2" idx="6"/>
            </p:cNvCxnSpPr>
            <p:nvPr/>
          </p:nvCxnSpPr>
          <p:spPr>
            <a:xfrm>
              <a:off x="2015412" y="2064864"/>
              <a:ext cx="64008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174FDE56-DFDC-4645-AC36-85162AA5C8D9}"/>
              </a:ext>
            </a:extLst>
          </p:cNvPr>
          <p:cNvSpPr txBox="1"/>
          <p:nvPr/>
        </p:nvSpPr>
        <p:spPr>
          <a:xfrm>
            <a:off x="136843" y="1173251"/>
            <a:ext cx="2796857" cy="4555093"/>
          </a:xfrm>
          <a:prstGeom prst="rect">
            <a:avLst/>
          </a:prstGeom>
          <a:noFill/>
        </p:spPr>
        <p:txBody>
          <a:bodyPr wrap="square" rtlCol="0">
            <a:spAutoFit/>
          </a:bodyPr>
          <a:lstStyle/>
          <a:p>
            <a:r>
              <a:rPr lang="en-US" sz="1400" dirty="0">
                <a:solidFill>
                  <a:schemeClr val="bg1"/>
                </a:solidFill>
              </a:rPr>
              <a:t>Since we are restricting the ship to only have forward thrust, the aiming and the movement will affect each other. </a:t>
            </a:r>
          </a:p>
          <a:p>
            <a:endParaRPr lang="en-US" sz="1400" dirty="0">
              <a:solidFill>
                <a:schemeClr val="bg1"/>
              </a:solidFill>
            </a:endParaRPr>
          </a:p>
          <a:p>
            <a:r>
              <a:rPr lang="en-US" sz="1400" dirty="0">
                <a:solidFill>
                  <a:schemeClr val="bg1"/>
                </a:solidFill>
              </a:rPr>
              <a:t>The basic target selection algorithm will rank targets as a function of their distance. There are some obvious problems with this (like what about the size of the asteroids? Should you shoot and break a close asteroid and make more small pieces to deal with?)</a:t>
            </a:r>
          </a:p>
          <a:p>
            <a:endParaRPr lang="en-US" sz="1400" dirty="0">
              <a:solidFill>
                <a:schemeClr val="bg1"/>
              </a:solidFill>
            </a:endParaRPr>
          </a:p>
          <a:p>
            <a:r>
              <a:rPr lang="en-US" sz="1400" dirty="0">
                <a:solidFill>
                  <a:schemeClr val="bg1"/>
                </a:solidFill>
              </a:rPr>
              <a:t>Target selection doesn’t mean that we are shooting at it now. It just assigns a priority to the targets. The actual shooting will be done based on where the ship is pointing and where it needs to move to.</a:t>
            </a:r>
          </a:p>
          <a:p>
            <a:endParaRPr lang="en-US" sz="1000" dirty="0">
              <a:solidFill>
                <a:schemeClr val="bg1"/>
              </a:solidFill>
            </a:endParaRPr>
          </a:p>
        </p:txBody>
      </p:sp>
    </p:spTree>
    <p:extLst>
      <p:ext uri="{BB962C8B-B14F-4D97-AF65-F5344CB8AC3E}">
        <p14:creationId xmlns:p14="http://schemas.microsoft.com/office/powerpoint/2010/main" val="2448199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TotalTime>
  <Words>594</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Androulakakis, Pavlos (androups)</dc:creator>
  <cp:lastModifiedBy>Androulakakis, Pavlos (androups)</cp:lastModifiedBy>
  <cp:revision>5</cp:revision>
  <cp:lastPrinted>2022-01-17T00:38:31Z</cp:lastPrinted>
  <dcterms:created xsi:type="dcterms:W3CDTF">2022-01-16T15:51:10Z</dcterms:created>
  <dcterms:modified xsi:type="dcterms:W3CDTF">2022-01-25T01:33:36Z</dcterms:modified>
</cp:coreProperties>
</file>