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9" r:id="rId3"/>
    <p:sldId id="260" r:id="rId4"/>
    <p:sldId id="262" r:id="rId5"/>
    <p:sldId id="263" r:id="rId6"/>
    <p:sldId id="264" r:id="rId7"/>
    <p:sldId id="265" r:id="rId8"/>
    <p:sldId id="266" r:id="rId9"/>
    <p:sldId id="267" r:id="rId10"/>
    <p:sldId id="268"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296" y="-6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62000" y="3200400"/>
            <a:ext cx="7543800" cy="1524000"/>
          </a:xfrm>
        </p:spPr>
        <p:txBody>
          <a:bodyPr>
            <a:noAutofit/>
          </a:bodyPr>
          <a:lstStyle>
            <a:lvl1pPr>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762000" y="4724400"/>
            <a:ext cx="6858000" cy="990600"/>
          </a:xfrm>
        </p:spPr>
        <p:txBody>
          <a:bodyPr anchor="t" anchorCtr="0">
            <a:normAutofit/>
          </a:bodyPr>
          <a:lstStyle>
            <a:lvl1pPr marL="0" indent="0" algn="l">
              <a:buNone/>
              <a:defRPr sz="2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EC1C9F0-9459-457C-B128-60D81D17C84D}" type="datetimeFigureOut">
              <a:rPr lang="en-US" smtClean="0"/>
              <a:t>10/2/2023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2D85C9-9DBC-4255-A642-C0877F513DC8}" type="slidenum">
              <a:rPr lang="en-US" smtClean="0"/>
              <a:t>‹#›</a:t>
            </a:fld>
            <a:endParaRPr lang="en-US"/>
          </a:p>
        </p:txBody>
      </p:sp>
      <p:sp>
        <p:nvSpPr>
          <p:cNvPr id="7" name="Rectangle 6"/>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4400" y="685800"/>
            <a:ext cx="7239000" cy="38862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EC1C9F0-9459-457C-B128-60D81D17C84D}" type="datetimeFigureOut">
              <a:rPr lang="en-US" smtClean="0"/>
              <a:t>10/2/2023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2D85C9-9DBC-4255-A642-C0877F513DC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2000" y="685801"/>
            <a:ext cx="1828800" cy="5410199"/>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90800" y="685801"/>
            <a:ext cx="5715000" cy="48768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EC1C9F0-9459-457C-B128-60D81D17C84D}" type="datetimeFigureOut">
              <a:rPr lang="en-US" smtClean="0"/>
              <a:t>10/2/2023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2D85C9-9DBC-4255-A642-C0877F513DC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EC1C9F0-9459-457C-B128-60D81D17C84D}" type="datetimeFigureOut">
              <a:rPr lang="en-US" smtClean="0"/>
              <a:t>10/2/2023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2D85C9-9DBC-4255-A642-C0877F513DC8}"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0" y="3276600"/>
            <a:ext cx="7543800" cy="1676400"/>
          </a:xfrm>
        </p:spPr>
        <p:txBody>
          <a:bodyPr anchor="b" anchorCtr="0"/>
          <a:lstStyle>
            <a:lvl1pPr algn="l">
              <a:defRPr sz="54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62000" y="4953000"/>
            <a:ext cx="6858000" cy="914400"/>
          </a:xfrm>
        </p:spPr>
        <p:txBody>
          <a:bodyPr anchor="t" anchorCtr="0">
            <a:normAutofit/>
          </a:bodyPr>
          <a:lstStyle>
            <a:lvl1pPr marL="0" indent="0">
              <a:buNone/>
              <a:defRPr sz="2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EC1C9F0-9459-457C-B128-60D81D17C84D}" type="datetimeFigureOut">
              <a:rPr lang="en-US" smtClean="0"/>
              <a:t>10/2/2023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2D85C9-9DBC-4255-A642-C0877F513DC8}" type="slidenum">
              <a:rPr lang="en-US" smtClean="0"/>
              <a:t>‹#›</a:t>
            </a:fld>
            <a:endParaRPr lang="en-US"/>
          </a:p>
        </p:txBody>
      </p:sp>
      <p:sp>
        <p:nvSpPr>
          <p:cNvPr id="8" name="Rectangle 7"/>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620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EC1C9F0-9459-457C-B128-60D81D17C84D}" type="datetimeFigureOut">
              <a:rPr lang="en-US" smtClean="0"/>
              <a:t>10/2/2023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2D85C9-9DBC-4255-A642-C0877F513DC8}"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7589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589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1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EC1C9F0-9459-457C-B128-60D81D17C84D}" type="datetimeFigureOut">
              <a:rPr lang="en-US" smtClean="0"/>
              <a:t>10/2/2023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B2D85C9-9DBC-4255-A642-C0877F513DC8}" type="slidenum">
              <a:rPr lang="en-US" smtClean="0"/>
              <a:t>‹#›</a:t>
            </a:fld>
            <a:endParaRPr lang="en-US"/>
          </a:p>
        </p:txBody>
      </p:sp>
      <p:cxnSp>
        <p:nvCxnSpPr>
          <p:cNvPr id="11" name="Straight Connector 10"/>
          <p:cNvCxnSpPr/>
          <p:nvPr/>
        </p:nvCxnSpPr>
        <p:spPr>
          <a:xfrm>
            <a:off x="7589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6451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EC1C9F0-9459-457C-B128-60D81D17C84D}" type="datetimeFigureOut">
              <a:rPr lang="en-US" smtClean="0"/>
              <a:t>10/2/2023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B2D85C9-9DBC-4255-A642-C0877F513DC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C1C9F0-9459-457C-B128-60D81D17C84D}" type="datetimeFigureOut">
              <a:rPr lang="en-US" smtClean="0"/>
              <a:t>10/2/2023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B2D85C9-9DBC-4255-A642-C0877F513DC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0"/>
            <a:ext cx="6784848" cy="1600200"/>
          </a:xfrm>
        </p:spPr>
        <p:txBody>
          <a:bodyPr anchor="b">
            <a:normAutofit/>
          </a:bodyPr>
          <a:lstStyle>
            <a:lvl1pPr algn="l">
              <a:defRPr sz="5400" b="0"/>
            </a:lvl1pPr>
          </a:lstStyle>
          <a:p>
            <a:r>
              <a:rPr lang="en-US" smtClean="0"/>
              <a:t>Click to edit Master title style</a:t>
            </a:r>
            <a:endParaRPr lang="en-US"/>
          </a:p>
        </p:txBody>
      </p:sp>
      <p:sp>
        <p:nvSpPr>
          <p:cNvPr id="3" name="Content Placeholder 2"/>
          <p:cNvSpPr>
            <a:spLocks noGrp="1"/>
          </p:cNvSpPr>
          <p:nvPr>
            <p:ph idx="1"/>
          </p:nvPr>
        </p:nvSpPr>
        <p:spPr>
          <a:xfrm>
            <a:off x="3710866" y="457200"/>
            <a:ext cx="4594934" cy="4114799"/>
          </a:xfrm>
        </p:spPr>
        <p:txBody>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62001" y="457200"/>
            <a:ext cx="2673657" cy="4114800"/>
          </a:xfrm>
        </p:spPr>
        <p:txBody>
          <a:bodyPr>
            <a:normAutofit/>
          </a:bodyPr>
          <a:lstStyle>
            <a:lvl1pPr marL="0" indent="0">
              <a:buNone/>
              <a:defRPr sz="21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C1C9F0-9459-457C-B128-60D81D17C84D}" type="datetimeFigureOut">
              <a:rPr lang="en-US" smtClean="0"/>
              <a:t>10/2/2023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2D85C9-9DBC-4255-A642-C0877F513DC8}" type="slidenum">
              <a:rPr lang="en-US" smtClean="0"/>
              <a:t>‹#›</a:t>
            </a:fld>
            <a:endParaRPr lang="en-US"/>
          </a:p>
        </p:txBody>
      </p:sp>
      <p:cxnSp>
        <p:nvCxnSpPr>
          <p:cNvPr id="10" name="Straight Connector 9"/>
          <p:cNvCxnSpPr/>
          <p:nvPr/>
        </p:nvCxnSpPr>
        <p:spPr>
          <a:xfrm rot="5400000">
            <a:off x="1677194" y="2514600"/>
            <a:ext cx="3810000" cy="1588"/>
          </a:xfrm>
          <a:prstGeom prst="line">
            <a:avLst/>
          </a:prstGeom>
          <a:ln>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4572000"/>
            <a:ext cx="6784848" cy="1600200"/>
          </a:xfrm>
        </p:spPr>
        <p:txBody>
          <a:bodyPr anchor="b">
            <a:normAutofit/>
          </a:bodyPr>
          <a:lstStyle>
            <a:lvl1pPr algn="l">
              <a:defRPr sz="5400" b="0"/>
            </a:lvl1pPr>
          </a:lstStyle>
          <a:p>
            <a:r>
              <a:rPr lang="en-US" smtClean="0"/>
              <a:t>Click to edit Master title style</a:t>
            </a:r>
            <a:endParaRPr lang="en-US" dirty="0"/>
          </a:p>
        </p:txBody>
      </p:sp>
      <p:sp>
        <p:nvSpPr>
          <p:cNvPr id="3" name="Picture Placeholder 2"/>
          <p:cNvSpPr>
            <a:spLocks noGrp="1"/>
          </p:cNvSpPr>
          <p:nvPr>
            <p:ph type="pic" idx="1"/>
          </p:nvPr>
        </p:nvSpPr>
        <p:spPr>
          <a:xfrm>
            <a:off x="777240" y="457200"/>
            <a:ext cx="7543800" cy="2895600"/>
          </a:xfrm>
          <a:ln w="6350">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50392" y="3505200"/>
            <a:ext cx="7391400" cy="804862"/>
          </a:xfrm>
        </p:spPr>
        <p:txBody>
          <a:bodyPr anchor="t" anchorCtr="0">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C1C9F0-9459-457C-B128-60D81D17C84D}" type="datetimeFigureOut">
              <a:rPr lang="en-US" smtClean="0"/>
              <a:t>10/2/2023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2D85C9-9DBC-4255-A642-C0877F513DC8}"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0" y="4572000"/>
            <a:ext cx="6781800" cy="160020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2000" y="685800"/>
            <a:ext cx="7543800" cy="3886200"/>
          </a:xfrm>
          <a:prstGeom prst="rect">
            <a:avLst/>
          </a:prstGeom>
        </p:spPr>
        <p:txBody>
          <a:bodyPr vert="horz" lIns="91440" tIns="45720" rIns="91440" bIns="45720" rtlCol="0" anchor="ctr" anchorCtr="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48400" y="6208776"/>
            <a:ext cx="2133600" cy="365125"/>
          </a:xfrm>
          <a:prstGeom prst="rect">
            <a:avLst/>
          </a:prstGeom>
        </p:spPr>
        <p:txBody>
          <a:bodyPr vert="horz" lIns="91440" tIns="45720" rIns="91440" bIns="45720" rtlCol="0" anchor="ctr"/>
          <a:lstStyle>
            <a:lvl1pPr algn="r">
              <a:defRPr sz="1200" b="1">
                <a:solidFill>
                  <a:schemeClr val="tx2">
                    <a:lumMod val="90000"/>
                    <a:lumOff val="10000"/>
                  </a:schemeClr>
                </a:solidFill>
                <a:latin typeface="+mn-lt"/>
              </a:defRPr>
            </a:lvl1pPr>
          </a:lstStyle>
          <a:p>
            <a:fld id="{7EC1C9F0-9459-457C-B128-60D81D17C84D}" type="datetimeFigureOut">
              <a:rPr lang="en-US" smtClean="0"/>
              <a:t>10/2/2023</a:t>
            </a:fld>
            <a:endParaRPr lang="en-US"/>
          </a:p>
        </p:txBody>
      </p:sp>
      <p:sp>
        <p:nvSpPr>
          <p:cNvPr id="5" name="Footer Placeholder 4"/>
          <p:cNvSpPr>
            <a:spLocks noGrp="1"/>
          </p:cNvSpPr>
          <p:nvPr>
            <p:ph type="ftr" sz="quarter" idx="3"/>
          </p:nvPr>
        </p:nvSpPr>
        <p:spPr>
          <a:xfrm>
            <a:off x="761999" y="6208776"/>
            <a:ext cx="4873869" cy="365125"/>
          </a:xfrm>
          <a:prstGeom prst="rect">
            <a:avLst/>
          </a:prstGeom>
        </p:spPr>
        <p:txBody>
          <a:bodyPr vert="horz" lIns="91440" tIns="45720" rIns="91440" bIns="45720" rtlCol="0" anchor="ctr"/>
          <a:lstStyle>
            <a:lvl1pPr algn="l">
              <a:defRPr sz="1200" b="1">
                <a:solidFill>
                  <a:schemeClr val="tx2">
                    <a:lumMod val="90000"/>
                    <a:lumOff val="10000"/>
                  </a:schemeClr>
                </a:solidFill>
              </a:defRPr>
            </a:lvl1pPr>
          </a:lstStyle>
          <a:p>
            <a:endParaRPr lang="en-US"/>
          </a:p>
        </p:txBody>
      </p:sp>
      <p:sp>
        <p:nvSpPr>
          <p:cNvPr id="6" name="Slide Number Placeholder 5"/>
          <p:cNvSpPr>
            <a:spLocks noGrp="1"/>
          </p:cNvSpPr>
          <p:nvPr>
            <p:ph type="sldNum" sz="quarter" idx="4"/>
          </p:nvPr>
        </p:nvSpPr>
        <p:spPr>
          <a:xfrm>
            <a:off x="7620000" y="5687568"/>
            <a:ext cx="762000" cy="365125"/>
          </a:xfrm>
          <a:prstGeom prst="rect">
            <a:avLst/>
          </a:prstGeom>
        </p:spPr>
        <p:txBody>
          <a:bodyPr vert="horz" lIns="91440" tIns="45720" rIns="91440" bIns="45720" rtlCol="0" anchor="ctr"/>
          <a:lstStyle>
            <a:lvl1pPr algn="r">
              <a:defRPr sz="2400">
                <a:solidFill>
                  <a:schemeClr val="tx1">
                    <a:lumMod val="85000"/>
                    <a:lumOff val="15000"/>
                  </a:schemeClr>
                </a:solidFill>
                <a:latin typeface="+mj-lt"/>
              </a:defRPr>
            </a:lvl1pPr>
          </a:lstStyle>
          <a:p>
            <a:fld id="{3B2D85C9-9DBC-4255-A642-C0877F513DC8}" type="slidenum">
              <a:rPr lang="en-US" smtClean="0"/>
              <a:t>‹#›</a:t>
            </a:fld>
            <a:endParaRPr lang="en-US"/>
          </a:p>
        </p:txBody>
      </p:sp>
      <p:sp>
        <p:nvSpPr>
          <p:cNvPr id="8" name="Rectangle 7"/>
          <p:cNvSpPr/>
          <p:nvPr/>
        </p:nvSpPr>
        <p:spPr>
          <a:xfrm>
            <a:off x="777240" y="0"/>
            <a:ext cx="7543800"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99592" y="332656"/>
            <a:ext cx="7992888" cy="1584176"/>
          </a:xfrm>
        </p:spPr>
        <p:txBody>
          <a:bodyPr/>
          <a:lstStyle/>
          <a:p>
            <a:r>
              <a:rPr lang="en-US" sz="4000" dirty="0" smtClean="0"/>
              <a:t>What is Boosting </a:t>
            </a:r>
            <a:r>
              <a:rPr lang="en-US" sz="4000" dirty="0" err="1" smtClean="0"/>
              <a:t>Alogorith</a:t>
            </a:r>
            <a:r>
              <a:rPr lang="en-US" sz="4000" dirty="0" err="1"/>
              <a:t>m</a:t>
            </a:r>
            <a:r>
              <a:rPr lang="en-US" sz="4000" dirty="0" smtClean="0"/>
              <a:t> </a:t>
            </a:r>
            <a:br>
              <a:rPr lang="en-US" sz="4000" dirty="0" smtClean="0"/>
            </a:br>
            <a:endParaRPr lang="en-US" sz="2400" dirty="0"/>
          </a:p>
        </p:txBody>
      </p:sp>
      <p:sp>
        <p:nvSpPr>
          <p:cNvPr id="3" name="Subtitle 2"/>
          <p:cNvSpPr>
            <a:spLocks noGrp="1"/>
          </p:cNvSpPr>
          <p:nvPr>
            <p:ph type="subTitle" idx="1"/>
          </p:nvPr>
        </p:nvSpPr>
        <p:spPr>
          <a:xfrm>
            <a:off x="1259632" y="3140968"/>
            <a:ext cx="6400800" cy="2232248"/>
          </a:xfrm>
        </p:spPr>
        <p:txBody>
          <a:bodyPr>
            <a:noAutofit/>
          </a:bodyPr>
          <a:lstStyle/>
          <a:p>
            <a:pPr algn="just"/>
            <a:r>
              <a:rPr lang="en-US" sz="2400" dirty="0">
                <a:latin typeface="Arial" panose="020B0604020202020204" pitchFamily="34" charset="0"/>
                <a:cs typeface="Arial" panose="020B0604020202020204" pitchFamily="34" charset="0"/>
              </a:rPr>
              <a:t>Boosting algorithms are a </a:t>
            </a:r>
            <a:r>
              <a:rPr lang="en-US" sz="2400" dirty="0" smtClean="0">
                <a:latin typeface="Arial" panose="020B0604020202020204" pitchFamily="34" charset="0"/>
                <a:cs typeface="Arial" panose="020B0604020202020204" pitchFamily="34" charset="0"/>
              </a:rPr>
              <a:t>technique implemented in ensemble learning that improve the accuracy of machine learning models</a:t>
            </a:r>
          </a:p>
          <a:p>
            <a:pPr algn="just"/>
            <a:r>
              <a:rPr lang="en-US" sz="2400" dirty="0" smtClean="0">
                <a:latin typeface="Arial" panose="020B0604020202020204" pitchFamily="34" charset="0"/>
                <a:cs typeface="Arial" panose="020B0604020202020204" pitchFamily="34" charset="0"/>
              </a:rPr>
              <a:t>Examples of boosting </a:t>
            </a:r>
            <a:r>
              <a:rPr lang="en-US" sz="2400" dirty="0" err="1" smtClean="0">
                <a:latin typeface="Arial" panose="020B0604020202020204" pitchFamily="34" charset="0"/>
                <a:cs typeface="Arial" panose="020B0604020202020204" pitchFamily="34" charset="0"/>
              </a:rPr>
              <a:t>alogrithm</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Adaboost</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XGBoost</a:t>
            </a:r>
            <a:r>
              <a:rPr lang="en-US" sz="2400" dirty="0" smtClean="0">
                <a:latin typeface="Arial" panose="020B0604020202020204" pitchFamily="34" charset="0"/>
                <a:cs typeface="Arial" panose="020B0604020202020204" pitchFamily="34" charset="0"/>
              </a:rPr>
              <a:t> and </a:t>
            </a:r>
            <a:r>
              <a:rPr lang="en-US" sz="2400" dirty="0" err="1" smtClean="0">
                <a:latin typeface="Arial" panose="020B0604020202020204" pitchFamily="34" charset="0"/>
                <a:cs typeface="Arial" panose="020B0604020202020204" pitchFamily="34" charset="0"/>
              </a:rPr>
              <a:t>LGBoost</a:t>
            </a:r>
            <a:r>
              <a:rPr lang="en-US" sz="2400" dirty="0" smtClean="0">
                <a:latin typeface="Arial" panose="020B0604020202020204" pitchFamily="34" charset="0"/>
                <a:cs typeface="Arial" panose="020B0604020202020204" pitchFamily="34" charset="0"/>
              </a:rPr>
              <a:t>.</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033916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584" y="692696"/>
            <a:ext cx="7704856" cy="5616624"/>
          </a:xfrm>
        </p:spPr>
        <p:txBody>
          <a:bodyPr>
            <a:noAutofit/>
          </a:bodyPr>
          <a:lstStyle/>
          <a:p>
            <a:r>
              <a:rPr lang="en-US" sz="2000" dirty="0">
                <a:latin typeface="Arial" panose="020B0604020202020204" pitchFamily="34" charset="0"/>
                <a:cs typeface="Arial" panose="020B0604020202020204" pitchFamily="34" charset="0"/>
              </a:rPr>
              <a:t>The </a:t>
            </a:r>
            <a:r>
              <a:rPr lang="en-US" sz="2000" dirty="0" err="1">
                <a:latin typeface="Arial" panose="020B0604020202020204" pitchFamily="34" charset="0"/>
                <a:cs typeface="Arial" panose="020B0604020202020204" pitchFamily="34" charset="0"/>
              </a:rPr>
              <a:t>LightGBM</a:t>
            </a:r>
            <a:r>
              <a:rPr lang="en-US" sz="2000" dirty="0">
                <a:latin typeface="Arial" panose="020B0604020202020204" pitchFamily="34" charset="0"/>
                <a:cs typeface="Arial" panose="020B0604020202020204" pitchFamily="34" charset="0"/>
              </a:rPr>
              <a:t> boosting algorithm works by building a series of decision trees, one at a time. Each decision tree is trained to predict the target variable based on the features of the data. The trees are trained in a sequential manner, with each tree learning from the mistakes of the previous </a:t>
            </a:r>
            <a:r>
              <a:rPr lang="en-US" sz="2000" dirty="0" smtClean="0">
                <a:latin typeface="Arial" panose="020B0604020202020204" pitchFamily="34" charset="0"/>
                <a:cs typeface="Arial" panose="020B0604020202020204" pitchFamily="34" charset="0"/>
              </a:rPr>
              <a:t>tree.</a:t>
            </a:r>
            <a:br>
              <a:rPr lang="en-US" sz="2000" dirty="0" smtClean="0">
                <a:latin typeface="Arial" panose="020B0604020202020204" pitchFamily="34" charset="0"/>
                <a:cs typeface="Arial" panose="020B0604020202020204" pitchFamily="34" charset="0"/>
              </a:rPr>
            </a:br>
            <a:r>
              <a:rPr lang="en-US" sz="2000" dirty="0" smtClean="0"/>
              <a:t/>
            </a:r>
            <a:br>
              <a:rPr lang="en-US" sz="2000" dirty="0" smtClean="0"/>
            </a:br>
            <a:r>
              <a:rPr lang="en-US" sz="2000" dirty="0" smtClean="0">
                <a:latin typeface="Arial" panose="020B0604020202020204" pitchFamily="34" charset="0"/>
                <a:cs typeface="Arial" panose="020B0604020202020204" pitchFamily="34" charset="0"/>
              </a:rPr>
              <a:t>To </a:t>
            </a:r>
            <a:r>
              <a:rPr lang="en-US" sz="2000" dirty="0">
                <a:latin typeface="Arial" panose="020B0604020202020204" pitchFamily="34" charset="0"/>
                <a:cs typeface="Arial" panose="020B0604020202020204" pitchFamily="34" charset="0"/>
              </a:rPr>
              <a:t>train a decision tree, </a:t>
            </a:r>
            <a:r>
              <a:rPr lang="en-US" sz="2000" dirty="0" err="1">
                <a:latin typeface="Arial" panose="020B0604020202020204" pitchFamily="34" charset="0"/>
                <a:cs typeface="Arial" panose="020B0604020202020204" pitchFamily="34" charset="0"/>
              </a:rPr>
              <a:t>LightGBM</a:t>
            </a:r>
            <a:r>
              <a:rPr lang="en-US" sz="2000" dirty="0">
                <a:latin typeface="Arial" panose="020B0604020202020204" pitchFamily="34" charset="0"/>
                <a:cs typeface="Arial" panose="020B0604020202020204" pitchFamily="34" charset="0"/>
              </a:rPr>
              <a:t> uses gradient descent to minimize the loss function. The loss function is a measure of how well the tree is predicting the target variable.</a:t>
            </a:r>
            <a:br>
              <a:rPr lang="en-US" sz="2000" dirty="0">
                <a:latin typeface="Arial" panose="020B0604020202020204" pitchFamily="34" charset="0"/>
                <a:cs typeface="Arial" panose="020B0604020202020204" pitchFamily="34" charset="0"/>
              </a:rPr>
            </a:br>
            <a:r>
              <a:rPr lang="en-US" sz="2000" dirty="0">
                <a:latin typeface="Arial" panose="020B0604020202020204" pitchFamily="34" charset="0"/>
                <a:cs typeface="Arial" panose="020B0604020202020204" pitchFamily="34" charset="0"/>
              </a:rPr>
              <a:t>Once the tree is trained, </a:t>
            </a:r>
            <a:r>
              <a:rPr lang="en-US" sz="2000" dirty="0" err="1">
                <a:latin typeface="Arial" panose="020B0604020202020204" pitchFamily="34" charset="0"/>
                <a:cs typeface="Arial" panose="020B0604020202020204" pitchFamily="34" charset="0"/>
              </a:rPr>
              <a:t>LightGBM</a:t>
            </a:r>
            <a:r>
              <a:rPr lang="en-US" sz="2000" dirty="0">
                <a:latin typeface="Arial" panose="020B0604020202020204" pitchFamily="34" charset="0"/>
                <a:cs typeface="Arial" panose="020B0604020202020204" pitchFamily="34" charset="0"/>
              </a:rPr>
              <a:t> uses a regularization technique to prevent overfitting. Overfitting occurs when the tree learns the training data too well and is unable to generalize to </a:t>
            </a:r>
            <a:r>
              <a:rPr lang="en-US" sz="2000" dirty="0" smtClean="0">
                <a:latin typeface="Arial" panose="020B0604020202020204" pitchFamily="34" charset="0"/>
                <a:cs typeface="Arial" panose="020B0604020202020204" pitchFamily="34" charset="0"/>
              </a:rPr>
              <a:t>new data.</a:t>
            </a:r>
            <a:br>
              <a:rPr lang="en-US" sz="2000" dirty="0" smtClean="0">
                <a:latin typeface="Arial" panose="020B0604020202020204" pitchFamily="34" charset="0"/>
                <a:cs typeface="Arial" panose="020B0604020202020204" pitchFamily="34" charset="0"/>
              </a:rPr>
            </a:br>
            <a:r>
              <a:rPr lang="en-US" sz="2000" dirty="0">
                <a:latin typeface="Arial" panose="020B0604020202020204" pitchFamily="34" charset="0"/>
                <a:cs typeface="Arial" panose="020B0604020202020204" pitchFamily="34" charset="0"/>
              </a:rPr>
              <a:t/>
            </a:r>
            <a:br>
              <a:rPr lang="en-US" sz="2000" dirty="0">
                <a:latin typeface="Arial" panose="020B0604020202020204" pitchFamily="34" charset="0"/>
                <a:cs typeface="Arial" panose="020B0604020202020204" pitchFamily="34" charset="0"/>
              </a:rPr>
            </a:br>
            <a:r>
              <a:rPr lang="en-US" sz="2000" dirty="0" err="1">
                <a:latin typeface="Arial" panose="020B0604020202020204" pitchFamily="34" charset="0"/>
                <a:cs typeface="Arial" panose="020B0604020202020204" pitchFamily="34" charset="0"/>
              </a:rPr>
              <a:t>LightGBM</a:t>
            </a:r>
            <a:r>
              <a:rPr lang="en-US" sz="2000" dirty="0">
                <a:latin typeface="Arial" panose="020B0604020202020204" pitchFamily="34" charset="0"/>
                <a:cs typeface="Arial" panose="020B0604020202020204" pitchFamily="34" charset="0"/>
              </a:rPr>
              <a:t> then combines the predictions of all the trees to produce a final prediction. This is done using a weighted average, where the weights are determined by the accuracy of each tree</a:t>
            </a:r>
            <a:r>
              <a:rPr lang="en-US" sz="2000" dirty="0" smtClean="0">
                <a:latin typeface="Arial" panose="020B0604020202020204" pitchFamily="34" charset="0"/>
                <a:cs typeface="Arial" panose="020B0604020202020204" pitchFamily="34" charset="0"/>
              </a:rPr>
              <a:t>.</a:t>
            </a:r>
            <a:br>
              <a:rPr lang="en-US" sz="2000" dirty="0" smtClean="0">
                <a:latin typeface="Arial" panose="020B0604020202020204" pitchFamily="34" charset="0"/>
                <a:cs typeface="Arial" panose="020B0604020202020204" pitchFamily="34" charset="0"/>
              </a:rPr>
            </a:br>
            <a:r>
              <a:rPr lang="en-US" sz="2000" dirty="0">
                <a:latin typeface="Arial" panose="020B0604020202020204" pitchFamily="34" charset="0"/>
                <a:cs typeface="Arial" panose="020B0604020202020204" pitchFamily="34" charset="0"/>
              </a:rPr>
              <a:t/>
            </a:r>
            <a:br>
              <a:rPr lang="en-US" sz="2000" dirty="0">
                <a:latin typeface="Arial" panose="020B0604020202020204" pitchFamily="34" charset="0"/>
                <a:cs typeface="Arial" panose="020B0604020202020204" pitchFamily="34" charset="0"/>
              </a:rPr>
            </a:br>
            <a:r>
              <a:rPr lang="en-US" sz="2000" dirty="0"/>
              <a:t/>
            </a:r>
            <a:br>
              <a:rPr lang="en-US" sz="2000" dirty="0"/>
            </a:br>
            <a:endParaRPr lang="en-US" sz="2000" dirty="0"/>
          </a:p>
        </p:txBody>
      </p:sp>
    </p:spTree>
    <p:extLst>
      <p:ext uri="{BB962C8B-B14F-4D97-AF65-F5344CB8AC3E}">
        <p14:creationId xmlns:p14="http://schemas.microsoft.com/office/powerpoint/2010/main" val="25307621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5576" y="1052736"/>
            <a:ext cx="7992888" cy="1584176"/>
          </a:xfrm>
        </p:spPr>
        <p:txBody>
          <a:bodyPr/>
          <a:lstStyle/>
          <a:p>
            <a:r>
              <a:rPr lang="en-US" sz="4000" dirty="0" smtClean="0"/>
              <a:t>   </a:t>
            </a:r>
            <a:r>
              <a:rPr lang="en-US" sz="4000" dirty="0" err="1" smtClean="0"/>
              <a:t>AdaBoost</a:t>
            </a:r>
            <a:r>
              <a:rPr lang="en-US" sz="4000" dirty="0" smtClean="0"/>
              <a:t> </a:t>
            </a:r>
            <a:r>
              <a:rPr lang="en-US" sz="4000" dirty="0"/>
              <a:t>Algorithm- </a:t>
            </a:r>
            <a:r>
              <a:rPr lang="en-US" sz="4000" dirty="0" smtClean="0"/>
              <a:t>              </a:t>
            </a:r>
            <a:br>
              <a:rPr lang="en-US" sz="4000" dirty="0" smtClean="0"/>
            </a:br>
            <a:r>
              <a:rPr lang="en-US" sz="4000" dirty="0" smtClean="0"/>
              <a:t>   short </a:t>
            </a:r>
            <a:r>
              <a:rPr lang="en-US" sz="4000" dirty="0"/>
              <a:t>for Adaptive </a:t>
            </a:r>
            <a:r>
              <a:rPr lang="en-US" sz="4000" dirty="0" smtClean="0"/>
              <a:t>Boosting </a:t>
            </a:r>
            <a:r>
              <a:rPr lang="en-US" sz="2000" dirty="0"/>
              <a:t/>
            </a:r>
            <a:br>
              <a:rPr lang="en-US" sz="2000" dirty="0"/>
            </a:br>
            <a:r>
              <a:rPr lang="en-US" sz="2000" dirty="0" smtClean="0"/>
              <a:t>as </a:t>
            </a:r>
            <a:r>
              <a:rPr lang="en-US" sz="2000" dirty="0"/>
              <a:t>the weights are re-assigned to each instance, with higher weights </a:t>
            </a:r>
            <a:r>
              <a:rPr lang="en-US" sz="2000" dirty="0" smtClean="0"/>
              <a:t>   </a:t>
            </a:r>
            <a:r>
              <a:rPr lang="en-US" sz="2000" dirty="0"/>
              <a:t> </a:t>
            </a:r>
            <a:r>
              <a:rPr lang="en-US" sz="2000" dirty="0" smtClean="0"/>
              <a:t>assigned </a:t>
            </a:r>
            <a:r>
              <a:rPr lang="en-US" sz="2000" dirty="0"/>
              <a:t>to incorrectly classified instances </a:t>
            </a:r>
            <a:r>
              <a:rPr lang="en-US" sz="2000" dirty="0" smtClean="0"/>
              <a:t>.</a:t>
            </a:r>
            <a:r>
              <a:rPr lang="en-US" sz="2000" dirty="0" smtClean="0"/>
              <a:t/>
            </a:r>
            <a:br>
              <a:rPr lang="en-US" sz="2000" dirty="0" smtClean="0"/>
            </a:br>
            <a:r>
              <a:rPr lang="en-US" sz="4000" dirty="0" smtClean="0"/>
              <a:t> </a:t>
            </a:r>
            <a:endParaRPr lang="en-US" sz="4000" dirty="0"/>
          </a:p>
        </p:txBody>
      </p:sp>
      <p:sp>
        <p:nvSpPr>
          <p:cNvPr id="3" name="Subtitle 2"/>
          <p:cNvSpPr>
            <a:spLocks noGrp="1"/>
          </p:cNvSpPr>
          <p:nvPr>
            <p:ph type="subTitle" idx="1"/>
          </p:nvPr>
        </p:nvSpPr>
        <p:spPr>
          <a:xfrm>
            <a:off x="755576" y="3140968"/>
            <a:ext cx="6840760" cy="2952328"/>
          </a:xfrm>
        </p:spPr>
        <p:txBody>
          <a:bodyPr>
            <a:noAutofit/>
          </a:bodyPr>
          <a:lstStyle/>
          <a:p>
            <a:pPr algn="just"/>
            <a:r>
              <a:rPr lang="en-US" sz="2400" dirty="0" smtClean="0">
                <a:latin typeface="Arial" panose="020B0604020202020204" pitchFamily="34" charset="0"/>
                <a:cs typeface="Arial" panose="020B0604020202020204" pitchFamily="34" charset="0"/>
              </a:rPr>
              <a:t>What </a:t>
            </a:r>
            <a:r>
              <a:rPr lang="en-US" sz="2400" dirty="0">
                <a:latin typeface="Arial" panose="020B0604020202020204" pitchFamily="34" charset="0"/>
                <a:cs typeface="Arial" panose="020B0604020202020204" pitchFamily="34" charset="0"/>
              </a:rPr>
              <a:t>this algorithm does is that it builds a model and gives equal weights to all the data points. It then assigns higher weights to points that are wrongly classified. Now all the points with higher weights are given more importance in the next model. It will keep training models until and unless a lower error is received</a:t>
            </a:r>
            <a:r>
              <a:rPr lang="en-US" sz="2400" dirty="0"/>
              <a:t>.</a:t>
            </a:r>
          </a:p>
          <a:p>
            <a:r>
              <a:rPr lang="en-US" sz="2400" dirty="0"/>
              <a:t/>
            </a:r>
            <a:br>
              <a:rPr lang="en-US" sz="2400" dirty="0"/>
            </a:b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400419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7584" y="1124744"/>
            <a:ext cx="7488832" cy="1584176"/>
          </a:xfrm>
        </p:spPr>
        <p:txBody>
          <a:bodyPr/>
          <a:lstStyle/>
          <a:p>
            <a:r>
              <a:rPr lang="en-US" sz="1800" dirty="0" err="1"/>
              <a:t>AdaBoost</a:t>
            </a:r>
            <a:r>
              <a:rPr lang="en-US" sz="1800" dirty="0"/>
              <a:t> is a sequential boosting algorithm </a:t>
            </a:r>
            <a:r>
              <a:rPr lang="en-US" sz="1800" dirty="0" smtClean="0"/>
              <a:t>. </a:t>
            </a:r>
            <a:r>
              <a:rPr lang="en-US" sz="1800" dirty="0" err="1" smtClean="0"/>
              <a:t>AdaBoost</a:t>
            </a:r>
            <a:r>
              <a:rPr lang="en-US" sz="1800" dirty="0" smtClean="0"/>
              <a:t> </a:t>
            </a:r>
            <a:r>
              <a:rPr lang="en-US" sz="1800" dirty="0"/>
              <a:t>is simpler to understand and implement. </a:t>
            </a:r>
            <a:r>
              <a:rPr lang="en-US" sz="1800" dirty="0" smtClean="0"/>
              <a:t>We </a:t>
            </a:r>
            <a:r>
              <a:rPr lang="en-US" sz="1800" dirty="0"/>
              <a:t>see the accuracy differs when we build a different model on the same dataset. But what if we use combinations of all these algorithms to make the final prediction? We’ll get more accurate results by taking the average of the results from these models. We can increase the prediction power in this </a:t>
            </a:r>
            <a:r>
              <a:rPr lang="en-US" sz="1800" dirty="0" smtClean="0"/>
              <a:t>way.</a:t>
            </a:r>
            <a:r>
              <a:rPr lang="en-US" sz="1800" dirty="0" smtClean="0"/>
              <a:t/>
            </a:r>
            <a:br>
              <a:rPr lang="en-US" sz="1800" dirty="0" smtClean="0"/>
            </a:br>
            <a:r>
              <a:rPr lang="en-US" sz="4000" dirty="0" smtClean="0"/>
              <a:t> </a:t>
            </a:r>
            <a:endParaRPr lang="en-US" sz="4000" dirty="0"/>
          </a:p>
        </p:txBody>
      </p:sp>
      <p:sp>
        <p:nvSpPr>
          <p:cNvPr id="3" name="Subtitle 2"/>
          <p:cNvSpPr>
            <a:spLocks noGrp="1"/>
          </p:cNvSpPr>
          <p:nvPr>
            <p:ph type="subTitle" idx="1"/>
          </p:nvPr>
        </p:nvSpPr>
        <p:spPr>
          <a:xfrm>
            <a:off x="1547664" y="3212976"/>
            <a:ext cx="6400800" cy="1752600"/>
          </a:xfrm>
        </p:spPr>
        <p:txBody>
          <a:bodyPr>
            <a:noAutofit/>
          </a:bodyPr>
          <a:lstStyle/>
          <a:p>
            <a:pPr algn="just"/>
            <a:endParaRPr lang="en-US" sz="2400" dirty="0">
              <a:latin typeface="Arial" panose="020B0604020202020204" pitchFamily="34" charset="0"/>
              <a:cs typeface="Arial" panose="020B0604020202020204" pitchFamily="34"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3233381"/>
            <a:ext cx="6546850" cy="279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400419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99592" y="332656"/>
            <a:ext cx="7992888" cy="1584176"/>
          </a:xfrm>
        </p:spPr>
        <p:txBody>
          <a:bodyPr/>
          <a:lstStyle/>
          <a:p>
            <a:r>
              <a:rPr lang="en-US" sz="4000" dirty="0" err="1" smtClean="0"/>
              <a:t>XGBoost</a:t>
            </a:r>
            <a:r>
              <a:rPr lang="en-US" sz="4000" dirty="0" smtClean="0"/>
              <a:t> </a:t>
            </a:r>
            <a:r>
              <a:rPr lang="en-US" sz="4000" dirty="0" smtClean="0"/>
              <a:t>Boosting </a:t>
            </a:r>
            <a:r>
              <a:rPr lang="en-US" sz="4000" dirty="0" err="1" smtClean="0"/>
              <a:t>Alogorith</a:t>
            </a:r>
            <a:r>
              <a:rPr lang="en-US" sz="4000" dirty="0" err="1"/>
              <a:t>m</a:t>
            </a:r>
            <a:r>
              <a:rPr lang="en-US" sz="4000" dirty="0"/>
              <a:t> –</a:t>
            </a:r>
            <a:br>
              <a:rPr lang="en-US" sz="4000" dirty="0"/>
            </a:br>
            <a:r>
              <a:rPr lang="en-US" sz="2400" dirty="0"/>
              <a:t>Extreme Gradient Boosting</a:t>
            </a:r>
            <a:r>
              <a:rPr lang="en-US" sz="4000" dirty="0" smtClean="0"/>
              <a:t/>
            </a:r>
            <a:br>
              <a:rPr lang="en-US" sz="4000" dirty="0" smtClean="0"/>
            </a:br>
            <a:endParaRPr lang="en-US" sz="2400" dirty="0"/>
          </a:p>
        </p:txBody>
      </p:sp>
      <p:sp>
        <p:nvSpPr>
          <p:cNvPr id="3" name="Subtitle 2"/>
          <p:cNvSpPr>
            <a:spLocks noGrp="1"/>
          </p:cNvSpPr>
          <p:nvPr>
            <p:ph type="subTitle" idx="1"/>
          </p:nvPr>
        </p:nvSpPr>
        <p:spPr>
          <a:xfrm>
            <a:off x="755576" y="3140968"/>
            <a:ext cx="7560840" cy="2952328"/>
          </a:xfrm>
        </p:spPr>
        <p:txBody>
          <a:bodyPr>
            <a:noAutofit/>
          </a:bodyPr>
          <a:lstStyle/>
          <a:p>
            <a:pPr algn="just"/>
            <a:r>
              <a:rPr lang="en-US" sz="2400" dirty="0">
                <a:latin typeface="Arial" panose="020B0604020202020204" pitchFamily="34" charset="0"/>
                <a:cs typeface="Arial" panose="020B0604020202020204" pitchFamily="34" charset="0"/>
              </a:rPr>
              <a:t>Gradient boosting algorithm is one of the most powerful algorithms in the field of machine learning. As we know that the errors in machine learning algorithms are broadly classified into two categories i.e. Bias Error and Variance Error. As gradient boosting is one of the boosting algorithms it is used to minimize bias error of the mode</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7744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99592" y="332656"/>
            <a:ext cx="7992888" cy="1584176"/>
          </a:xfrm>
        </p:spPr>
        <p:txBody>
          <a:bodyPr/>
          <a:lstStyle/>
          <a:p>
            <a:r>
              <a:rPr lang="en-US" sz="4000" dirty="0" err="1" smtClean="0"/>
              <a:t>XGBoost</a:t>
            </a:r>
            <a:r>
              <a:rPr lang="en-US" sz="4000" dirty="0" smtClean="0"/>
              <a:t> </a:t>
            </a:r>
            <a:r>
              <a:rPr lang="en-US" sz="4000" dirty="0" smtClean="0"/>
              <a:t>Boosting </a:t>
            </a:r>
            <a:r>
              <a:rPr lang="en-US" sz="4000" dirty="0" err="1" smtClean="0"/>
              <a:t>Alogorith</a:t>
            </a:r>
            <a:r>
              <a:rPr lang="en-US" sz="4000" dirty="0" err="1"/>
              <a:t>m</a:t>
            </a:r>
            <a:r>
              <a:rPr lang="en-US" sz="4000" dirty="0"/>
              <a:t> –</a:t>
            </a:r>
            <a:br>
              <a:rPr lang="en-US" sz="4000" dirty="0"/>
            </a:br>
            <a:r>
              <a:rPr lang="en-US" sz="2400" dirty="0"/>
              <a:t>Extreme Gradient Boosting</a:t>
            </a:r>
            <a:r>
              <a:rPr lang="en-US" sz="4000" dirty="0" smtClean="0"/>
              <a:t/>
            </a:r>
            <a:br>
              <a:rPr lang="en-US" sz="4000" dirty="0" smtClean="0"/>
            </a:br>
            <a:endParaRPr lang="en-US" sz="2400" dirty="0"/>
          </a:p>
        </p:txBody>
      </p:sp>
      <p:sp>
        <p:nvSpPr>
          <p:cNvPr id="3" name="Subtitle 2"/>
          <p:cNvSpPr>
            <a:spLocks noGrp="1"/>
          </p:cNvSpPr>
          <p:nvPr>
            <p:ph type="subTitle" idx="1"/>
          </p:nvPr>
        </p:nvSpPr>
        <p:spPr>
          <a:xfrm>
            <a:off x="1043608" y="3140968"/>
            <a:ext cx="6400800" cy="2592288"/>
          </a:xfrm>
        </p:spPr>
        <p:txBody>
          <a:bodyPr>
            <a:noAutofit/>
          </a:bodyPr>
          <a:lstStyle/>
          <a:p>
            <a:pPr algn="just"/>
            <a:r>
              <a:rPr lang="en-US" sz="2400" dirty="0" smtClean="0">
                <a:latin typeface="Arial" panose="020B0604020202020204" pitchFamily="34" charset="0"/>
                <a:cs typeface="Arial" panose="020B0604020202020204" pitchFamily="34" charset="0"/>
              </a:rPr>
              <a:t>Gradient </a:t>
            </a:r>
            <a:r>
              <a:rPr lang="en-US" sz="2400" dirty="0">
                <a:latin typeface="Arial" panose="020B0604020202020204" pitchFamily="34" charset="0"/>
                <a:cs typeface="Arial" panose="020B0604020202020204" pitchFamily="34" charset="0"/>
              </a:rPr>
              <a:t>Boosting Algorithm is generally used when we want to decrease the Bias error</a:t>
            </a:r>
            <a:r>
              <a:rPr lang="en-US" sz="2400" dirty="0" smtClean="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Gradient Boosting Algorithm can be used in regression as well as classification problems. In regression problems, the cost function is MSE whereas, in classification problems, the cost function is Log-Loss.</a:t>
            </a:r>
          </a:p>
          <a:p>
            <a:pPr algn="just"/>
            <a:endParaRPr lang="en-US" sz="2400" dirty="0">
              <a:latin typeface="Century Gothic" panose="020B0502020202020204" pitchFamily="34" charset="0"/>
              <a:cs typeface="Arial" panose="020B0604020202020204" pitchFamily="34" charset="0"/>
            </a:endParaRPr>
          </a:p>
        </p:txBody>
      </p:sp>
    </p:spTree>
    <p:extLst>
      <p:ext uri="{BB962C8B-B14F-4D97-AF65-F5344CB8AC3E}">
        <p14:creationId xmlns:p14="http://schemas.microsoft.com/office/powerpoint/2010/main" val="4277442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99592" y="332656"/>
            <a:ext cx="7992888" cy="1584176"/>
          </a:xfrm>
        </p:spPr>
        <p:txBody>
          <a:bodyPr/>
          <a:lstStyle/>
          <a:p>
            <a:r>
              <a:rPr lang="en-US" sz="4000" dirty="0" err="1" smtClean="0"/>
              <a:t>XGBoost</a:t>
            </a:r>
            <a:r>
              <a:rPr lang="en-US" sz="4000" dirty="0" smtClean="0"/>
              <a:t> </a:t>
            </a:r>
            <a:r>
              <a:rPr lang="en-US" sz="4000" dirty="0" smtClean="0"/>
              <a:t>Boosting </a:t>
            </a:r>
            <a:r>
              <a:rPr lang="en-US" sz="4000" dirty="0" err="1" smtClean="0"/>
              <a:t>Alogorith</a:t>
            </a:r>
            <a:r>
              <a:rPr lang="en-US" sz="4000" dirty="0" err="1"/>
              <a:t>m</a:t>
            </a:r>
            <a:r>
              <a:rPr lang="en-US" sz="4000" dirty="0"/>
              <a:t> –</a:t>
            </a:r>
            <a:br>
              <a:rPr lang="en-US" sz="4000" dirty="0"/>
            </a:br>
            <a:r>
              <a:rPr lang="en-US" sz="2400" dirty="0"/>
              <a:t>Extreme Gradient Boosting</a:t>
            </a:r>
            <a:r>
              <a:rPr lang="en-US" sz="4000" dirty="0" smtClean="0"/>
              <a:t/>
            </a:r>
            <a:br>
              <a:rPr lang="en-US" sz="4000" dirty="0" smtClean="0"/>
            </a:br>
            <a:endParaRPr lang="en-US" sz="2400" dirty="0"/>
          </a:p>
        </p:txBody>
      </p:sp>
      <p:sp>
        <p:nvSpPr>
          <p:cNvPr id="3" name="Subtitle 2"/>
          <p:cNvSpPr>
            <a:spLocks noGrp="1"/>
          </p:cNvSpPr>
          <p:nvPr>
            <p:ph type="subTitle" idx="1"/>
          </p:nvPr>
        </p:nvSpPr>
        <p:spPr>
          <a:xfrm>
            <a:off x="1043608" y="3140968"/>
            <a:ext cx="6400800" cy="2592288"/>
          </a:xfrm>
        </p:spPr>
        <p:txBody>
          <a:bodyPr>
            <a:noAutofit/>
          </a:bodyPr>
          <a:lstStyle/>
          <a:p>
            <a:pPr algn="just"/>
            <a:r>
              <a:rPr lang="en-US" sz="2400" dirty="0" smtClean="0"/>
              <a:t> </a:t>
            </a:r>
            <a:endParaRPr lang="en-US" sz="2400" dirty="0"/>
          </a:p>
          <a:p>
            <a:pPr algn="just"/>
            <a:endParaRPr lang="en-US" sz="2400" dirty="0">
              <a:latin typeface="Century Gothic" panose="020B0502020202020204" pitchFamily="34" charset="0"/>
              <a:cs typeface="Arial" panose="020B0604020202020204" pitchFamily="34"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2348880"/>
            <a:ext cx="7704856" cy="34563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954532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99592" y="332656"/>
            <a:ext cx="7992888" cy="1584176"/>
          </a:xfrm>
        </p:spPr>
        <p:txBody>
          <a:bodyPr/>
          <a:lstStyle/>
          <a:p>
            <a:r>
              <a:rPr lang="en-US" sz="4000" dirty="0" err="1" smtClean="0"/>
              <a:t>XGBoost</a:t>
            </a:r>
            <a:r>
              <a:rPr lang="en-US" sz="4000" dirty="0" smtClean="0"/>
              <a:t> </a:t>
            </a:r>
            <a:r>
              <a:rPr lang="en-US" sz="4000" dirty="0" smtClean="0"/>
              <a:t>Boosting </a:t>
            </a:r>
            <a:r>
              <a:rPr lang="en-US" sz="4000" dirty="0" err="1" smtClean="0"/>
              <a:t>Alogorith</a:t>
            </a:r>
            <a:r>
              <a:rPr lang="en-US" sz="4000" dirty="0" err="1" smtClean="0"/>
              <a:t>m</a:t>
            </a:r>
            <a:r>
              <a:rPr lang="en-US" sz="4000" dirty="0" smtClean="0"/>
              <a:t> –</a:t>
            </a:r>
            <a:br>
              <a:rPr lang="en-US" sz="4000" dirty="0" smtClean="0"/>
            </a:br>
            <a:r>
              <a:rPr lang="en-US" sz="2400" dirty="0" smtClean="0"/>
              <a:t>Extreme Gradient Boosting</a:t>
            </a:r>
            <a:r>
              <a:rPr lang="en-US" sz="4000" dirty="0" smtClean="0"/>
              <a:t/>
            </a:r>
            <a:br>
              <a:rPr lang="en-US" sz="4000" dirty="0" smtClean="0"/>
            </a:br>
            <a:endParaRPr lang="en-US" sz="2400" dirty="0"/>
          </a:p>
        </p:txBody>
      </p:sp>
      <p:sp>
        <p:nvSpPr>
          <p:cNvPr id="3" name="Subtitle 2"/>
          <p:cNvSpPr>
            <a:spLocks noGrp="1"/>
          </p:cNvSpPr>
          <p:nvPr>
            <p:ph type="subTitle" idx="1"/>
          </p:nvPr>
        </p:nvSpPr>
        <p:spPr>
          <a:xfrm>
            <a:off x="755576" y="3140968"/>
            <a:ext cx="7704856" cy="2808312"/>
          </a:xfrm>
        </p:spPr>
        <p:txBody>
          <a:bodyPr>
            <a:noAutofit/>
          </a:bodyPr>
          <a:lstStyle/>
          <a:p>
            <a:pPr algn="just"/>
            <a:r>
              <a:rPr lang="en-US" sz="1200" b="1" dirty="0">
                <a:latin typeface="Arial" panose="020B0604020202020204" pitchFamily="34" charset="0"/>
                <a:cs typeface="Arial" panose="020B0604020202020204" pitchFamily="34" charset="0"/>
              </a:rPr>
              <a:t>The </a:t>
            </a:r>
            <a:r>
              <a:rPr lang="en-US" sz="1200" b="1" dirty="0" err="1">
                <a:latin typeface="Arial" panose="020B0604020202020204" pitchFamily="34" charset="0"/>
                <a:cs typeface="Arial" panose="020B0604020202020204" pitchFamily="34" charset="0"/>
              </a:rPr>
              <a:t>XGBoost</a:t>
            </a:r>
            <a:r>
              <a:rPr lang="en-US" sz="1200" b="1" dirty="0">
                <a:latin typeface="Arial" panose="020B0604020202020204" pitchFamily="34" charset="0"/>
                <a:cs typeface="Arial" panose="020B0604020202020204" pitchFamily="34" charset="0"/>
              </a:rPr>
              <a:t> algorithm works by building a series of regression trees, one at a time. Each regression tree is trained to predict the target variable based on the features of the data. The trees are trained in a sequential manner, with each tree learning from the </a:t>
            </a:r>
            <a:r>
              <a:rPr lang="en-US" sz="1200" b="1" dirty="0" smtClean="0">
                <a:latin typeface="Arial" panose="020B0604020202020204" pitchFamily="34" charset="0"/>
                <a:cs typeface="Arial" panose="020B0604020202020204" pitchFamily="34" charset="0"/>
              </a:rPr>
              <a:t>mistakes </a:t>
            </a:r>
            <a:r>
              <a:rPr lang="en-US" sz="1200" b="1" dirty="0">
                <a:latin typeface="Arial" panose="020B0604020202020204" pitchFamily="34" charset="0"/>
                <a:cs typeface="Arial" panose="020B0604020202020204" pitchFamily="34" charset="0"/>
              </a:rPr>
              <a:t>of the previous tree</a:t>
            </a:r>
            <a:r>
              <a:rPr lang="en-US" sz="1200" b="1" dirty="0" smtClean="0">
                <a:latin typeface="Arial" panose="020B0604020202020204" pitchFamily="34" charset="0"/>
                <a:cs typeface="Arial" panose="020B0604020202020204" pitchFamily="34" charset="0"/>
              </a:rPr>
              <a:t>.</a:t>
            </a:r>
          </a:p>
          <a:p>
            <a:pPr algn="just"/>
            <a:r>
              <a:rPr lang="en-US" sz="1200" b="1" dirty="0" smtClean="0">
                <a:latin typeface="Arial" panose="020B0604020202020204" pitchFamily="34" charset="0"/>
                <a:cs typeface="Arial" panose="020B0604020202020204" pitchFamily="34" charset="0"/>
              </a:rPr>
              <a:t>To </a:t>
            </a:r>
            <a:r>
              <a:rPr lang="en-US" sz="1200" b="1" dirty="0">
                <a:latin typeface="Arial" panose="020B0604020202020204" pitchFamily="34" charset="0"/>
                <a:cs typeface="Arial" panose="020B0604020202020204" pitchFamily="34" charset="0"/>
              </a:rPr>
              <a:t>train a regression tree, </a:t>
            </a:r>
            <a:r>
              <a:rPr lang="en-US" sz="1200" b="1" dirty="0" err="1">
                <a:latin typeface="Arial" panose="020B0604020202020204" pitchFamily="34" charset="0"/>
                <a:cs typeface="Arial" panose="020B0604020202020204" pitchFamily="34" charset="0"/>
              </a:rPr>
              <a:t>XGBoost</a:t>
            </a:r>
            <a:r>
              <a:rPr lang="en-US" sz="1200" b="1" dirty="0">
                <a:latin typeface="Arial" panose="020B0604020202020204" pitchFamily="34" charset="0"/>
                <a:cs typeface="Arial" panose="020B0604020202020204" pitchFamily="34" charset="0"/>
              </a:rPr>
              <a:t> uses gradient descent to minimize the loss function. The loss function is a measure of how well the tree is predicting the target variable</a:t>
            </a:r>
            <a:r>
              <a:rPr lang="en-US" sz="1200" b="1" dirty="0" smtClean="0">
                <a:latin typeface="Arial" panose="020B0604020202020204" pitchFamily="34" charset="0"/>
                <a:cs typeface="Arial" panose="020B0604020202020204" pitchFamily="34" charset="0"/>
              </a:rPr>
              <a:t>.</a:t>
            </a:r>
          </a:p>
          <a:p>
            <a:pPr algn="just"/>
            <a:r>
              <a:rPr lang="en-US" sz="1200" b="1" dirty="0" smtClean="0">
                <a:latin typeface="Arial" panose="020B0604020202020204" pitchFamily="34" charset="0"/>
                <a:cs typeface="Arial" panose="020B0604020202020204" pitchFamily="34" charset="0"/>
              </a:rPr>
              <a:t>Once </a:t>
            </a:r>
            <a:r>
              <a:rPr lang="en-US" sz="1200" b="1" dirty="0">
                <a:latin typeface="Arial" panose="020B0604020202020204" pitchFamily="34" charset="0"/>
                <a:cs typeface="Arial" panose="020B0604020202020204" pitchFamily="34" charset="0"/>
              </a:rPr>
              <a:t>the tree is trained, </a:t>
            </a:r>
            <a:r>
              <a:rPr lang="en-US" sz="1200" b="1" dirty="0" err="1">
                <a:latin typeface="Arial" panose="020B0604020202020204" pitchFamily="34" charset="0"/>
                <a:cs typeface="Arial" panose="020B0604020202020204" pitchFamily="34" charset="0"/>
              </a:rPr>
              <a:t>XGBoost</a:t>
            </a:r>
            <a:r>
              <a:rPr lang="en-US" sz="1200" b="1" dirty="0">
                <a:latin typeface="Arial" panose="020B0604020202020204" pitchFamily="34" charset="0"/>
                <a:cs typeface="Arial" panose="020B0604020202020204" pitchFamily="34" charset="0"/>
              </a:rPr>
              <a:t> uses a regularization technique to prevent overfitting. Overfitting occurs when the tree learns the training data too well and is unable to generalize to new data</a:t>
            </a:r>
            <a:r>
              <a:rPr lang="en-US" sz="1200" b="1" dirty="0" smtClean="0">
                <a:latin typeface="Arial" panose="020B0604020202020204" pitchFamily="34" charset="0"/>
                <a:cs typeface="Arial" panose="020B0604020202020204" pitchFamily="34" charset="0"/>
              </a:rPr>
              <a:t>.</a:t>
            </a:r>
          </a:p>
          <a:p>
            <a:pPr algn="just"/>
            <a:r>
              <a:rPr lang="en-US" sz="1200" b="1" dirty="0" err="1" smtClean="0">
                <a:latin typeface="Arial" panose="020B0604020202020204" pitchFamily="34" charset="0"/>
                <a:cs typeface="Arial" panose="020B0604020202020204" pitchFamily="34" charset="0"/>
              </a:rPr>
              <a:t>XGBoost</a:t>
            </a:r>
            <a:r>
              <a:rPr lang="en-US" sz="1200" b="1" dirty="0" smtClean="0">
                <a:latin typeface="Arial" panose="020B0604020202020204" pitchFamily="34" charset="0"/>
                <a:cs typeface="Arial" panose="020B0604020202020204" pitchFamily="34" charset="0"/>
              </a:rPr>
              <a:t> </a:t>
            </a:r>
            <a:r>
              <a:rPr lang="en-US" sz="1200" b="1" dirty="0">
                <a:latin typeface="Arial" panose="020B0604020202020204" pitchFamily="34" charset="0"/>
                <a:cs typeface="Arial" panose="020B0604020202020204" pitchFamily="34" charset="0"/>
              </a:rPr>
              <a:t>then combines the predictions of all the trees to produce a final prediction. This is done using a weighted average, where the weights are determined by the accuracy of each tree.</a:t>
            </a:r>
          </a:p>
          <a:p>
            <a:pPr algn="just"/>
            <a:endParaRPr lang="en-US" sz="1200" b="1" dirty="0" smtClean="0">
              <a:latin typeface="Arial" panose="020B0604020202020204" pitchFamily="34" charset="0"/>
              <a:cs typeface="Arial" panose="020B0604020202020204" pitchFamily="34" charset="0"/>
            </a:endParaRPr>
          </a:p>
          <a:p>
            <a:pPr algn="just"/>
            <a:r>
              <a:rPr lang="en-US" sz="1200" b="1" dirty="0" smtClean="0">
                <a:latin typeface="Arial" panose="020B0604020202020204" pitchFamily="34" charset="0"/>
                <a:cs typeface="Arial" panose="020B0604020202020204" pitchFamily="34" charset="0"/>
              </a:rPr>
              <a:t>The </a:t>
            </a:r>
            <a:r>
              <a:rPr lang="en-US" sz="1200" b="1" dirty="0" err="1">
                <a:latin typeface="Arial" panose="020B0604020202020204" pitchFamily="34" charset="0"/>
                <a:cs typeface="Arial" panose="020B0604020202020204" pitchFamily="34" charset="0"/>
              </a:rPr>
              <a:t>XGBoost</a:t>
            </a:r>
            <a:r>
              <a:rPr lang="en-US" sz="1200" b="1" dirty="0">
                <a:latin typeface="Arial" panose="020B0604020202020204" pitchFamily="34" charset="0"/>
                <a:cs typeface="Arial" panose="020B0604020202020204" pitchFamily="34" charset="0"/>
              </a:rPr>
              <a:t> algorithm is very powerful and can be used for a variety of regression tasks. However, it can be complex to use and there are many parameters that can be tuned to improve the performance of the model.</a:t>
            </a:r>
          </a:p>
          <a:p>
            <a:pPr algn="just"/>
            <a:endParaRPr lang="en-US" sz="1200" dirty="0">
              <a:latin typeface="Century Gothic" panose="020B0502020202020204" pitchFamily="34" charset="0"/>
              <a:cs typeface="Arial" panose="020B0604020202020204" pitchFamily="34" charset="0"/>
            </a:endParaRPr>
          </a:p>
        </p:txBody>
      </p:sp>
    </p:spTree>
    <p:extLst>
      <p:ext uri="{BB962C8B-B14F-4D97-AF65-F5344CB8AC3E}">
        <p14:creationId xmlns:p14="http://schemas.microsoft.com/office/powerpoint/2010/main" val="12954532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99592" y="332656"/>
            <a:ext cx="7992888" cy="1584176"/>
          </a:xfrm>
        </p:spPr>
        <p:txBody>
          <a:bodyPr/>
          <a:lstStyle/>
          <a:p>
            <a:r>
              <a:rPr lang="en-US" sz="4000" dirty="0" err="1"/>
              <a:t>L</a:t>
            </a:r>
            <a:r>
              <a:rPr lang="en-US" sz="4000" dirty="0" err="1" smtClean="0"/>
              <a:t>GBoost</a:t>
            </a:r>
            <a:r>
              <a:rPr lang="en-US" sz="4000" dirty="0" smtClean="0"/>
              <a:t> </a:t>
            </a:r>
            <a:r>
              <a:rPr lang="en-US" sz="4000" dirty="0" smtClean="0"/>
              <a:t>Boosting </a:t>
            </a:r>
            <a:r>
              <a:rPr lang="en-US" sz="4000" dirty="0" err="1" smtClean="0"/>
              <a:t>Alogorith</a:t>
            </a:r>
            <a:r>
              <a:rPr lang="en-US" sz="4000" dirty="0" err="1" smtClean="0"/>
              <a:t>m</a:t>
            </a:r>
            <a:r>
              <a:rPr lang="en-US" sz="4000" dirty="0" smtClean="0"/>
              <a:t> –</a:t>
            </a:r>
            <a:br>
              <a:rPr lang="en-US" sz="4000" dirty="0" smtClean="0"/>
            </a:br>
            <a:r>
              <a:rPr lang="en-US" sz="4000" dirty="0" smtClean="0"/>
              <a:t/>
            </a:r>
            <a:br>
              <a:rPr lang="en-US" sz="4000" dirty="0" smtClean="0"/>
            </a:br>
            <a:endParaRPr lang="en-US" sz="2400" dirty="0"/>
          </a:p>
        </p:txBody>
      </p:sp>
      <p:sp>
        <p:nvSpPr>
          <p:cNvPr id="3" name="Subtitle 2"/>
          <p:cNvSpPr>
            <a:spLocks noGrp="1"/>
          </p:cNvSpPr>
          <p:nvPr>
            <p:ph type="subTitle" idx="1"/>
          </p:nvPr>
        </p:nvSpPr>
        <p:spPr>
          <a:xfrm>
            <a:off x="1043608" y="3140968"/>
            <a:ext cx="6400800" cy="2952328"/>
          </a:xfrm>
        </p:spPr>
        <p:txBody>
          <a:bodyPr>
            <a:noAutofit/>
          </a:bodyPr>
          <a:lstStyle/>
          <a:p>
            <a:pPr algn="just"/>
            <a:r>
              <a:rPr lang="en-US" sz="1200" dirty="0" err="1">
                <a:latin typeface="Arial Narrow" panose="020B0606020202030204" pitchFamily="34" charset="0"/>
              </a:rPr>
              <a:t>LightGBM</a:t>
            </a:r>
            <a:r>
              <a:rPr lang="en-US" sz="1200" dirty="0">
                <a:latin typeface="Arial Narrow" panose="020B0606020202030204" pitchFamily="34" charset="0"/>
              </a:rPr>
              <a:t> is a gradient boosting framework based on decision trees that was developed by Microsoft. It is designed to be fast, distributed, and high-performance, and it is widely used in machine learning competitions and production </a:t>
            </a:r>
            <a:r>
              <a:rPr lang="en-US" sz="1200" dirty="0" smtClean="0">
                <a:latin typeface="Arial Narrow" panose="020B0606020202030204" pitchFamily="34" charset="0"/>
              </a:rPr>
              <a:t>systems</a:t>
            </a:r>
          </a:p>
          <a:p>
            <a:pPr algn="just"/>
            <a:endParaRPr lang="en-US" sz="1200" dirty="0">
              <a:latin typeface="Arial Narrow" panose="020B0606020202030204" pitchFamily="34" charset="0"/>
              <a:cs typeface="Arial" panose="020B0604020202020204" pitchFamily="34" charset="0"/>
            </a:endParaRPr>
          </a:p>
          <a:p>
            <a:r>
              <a:rPr lang="en-US" sz="1200" dirty="0" err="1">
                <a:latin typeface="Arial Narrow" panose="020B0606020202030204" pitchFamily="34" charset="0"/>
              </a:rPr>
              <a:t>LightGBM</a:t>
            </a:r>
            <a:r>
              <a:rPr lang="en-US" sz="1200" dirty="0">
                <a:latin typeface="Arial Narrow" panose="020B0606020202030204" pitchFamily="34" charset="0"/>
              </a:rPr>
              <a:t> introduces a number of techniques to improve the speed and efficiency of gradient boosting, </a:t>
            </a:r>
            <a:r>
              <a:rPr lang="en-US" sz="1200" dirty="0" smtClean="0">
                <a:latin typeface="Arial Narrow" panose="020B0606020202030204" pitchFamily="34" charset="0"/>
              </a:rPr>
              <a:t>including</a:t>
            </a:r>
            <a:endParaRPr lang="en-US" sz="1200" dirty="0">
              <a:latin typeface="Arial Narrow" panose="020B0606020202030204" pitchFamily="34" charset="0"/>
            </a:endParaRPr>
          </a:p>
          <a:p>
            <a:r>
              <a:rPr lang="en-US" sz="1200" dirty="0">
                <a:latin typeface="Arial Narrow" panose="020B0606020202030204" pitchFamily="34" charset="0"/>
              </a:rPr>
              <a:t>Gradient-based One-Side Sampling (GOSS): This technique reduces the amount of data that needs to be processed by each tree by sampling the data based on the gradient of the loss function</a:t>
            </a:r>
            <a:r>
              <a:rPr lang="en-US" sz="1200" dirty="0" smtClean="0">
                <a:latin typeface="Arial Narrow" panose="020B0606020202030204" pitchFamily="34" charset="0"/>
              </a:rPr>
              <a:t>.</a:t>
            </a:r>
          </a:p>
          <a:p>
            <a:endParaRPr lang="en-US" sz="1200" dirty="0">
              <a:latin typeface="Arial Narrow" panose="020B0606020202030204" pitchFamily="34" charset="0"/>
            </a:endParaRPr>
          </a:p>
          <a:p>
            <a:r>
              <a:rPr lang="en-US" sz="1200" dirty="0">
                <a:latin typeface="Arial Narrow" panose="020B0606020202030204" pitchFamily="34" charset="0"/>
              </a:rPr>
              <a:t>Exclusive Feature Bundling (EFB): This technique groups features together into bundles, which can be processed more efficiently by the trees.</a:t>
            </a:r>
          </a:p>
          <a:p>
            <a:r>
              <a:rPr lang="en-US" sz="1200" dirty="0">
                <a:latin typeface="Arial Narrow" panose="020B0606020202030204" pitchFamily="34" charset="0"/>
              </a:rPr>
              <a:t>Histogram-based Tree Splitting: This technique uses a histogram-based approach to split the data at each node of the tree, which is more efficient than the traditional greedy search approach.</a:t>
            </a:r>
          </a:p>
          <a:p>
            <a:pPr algn="just"/>
            <a:endParaRPr lang="en-US" sz="1200" dirty="0">
              <a:latin typeface="Arial Narrow" panose="020B0606020202030204" pitchFamily="34" charset="0"/>
              <a:cs typeface="Arial" panose="020B0604020202020204" pitchFamily="34" charset="0"/>
            </a:endParaRPr>
          </a:p>
        </p:txBody>
      </p:sp>
    </p:spTree>
    <p:extLst>
      <p:ext uri="{BB962C8B-B14F-4D97-AF65-F5344CB8AC3E}">
        <p14:creationId xmlns:p14="http://schemas.microsoft.com/office/powerpoint/2010/main" val="12704182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7584" y="1556792"/>
            <a:ext cx="6660095" cy="1479204"/>
          </a:xfrm>
        </p:spPr>
        <p:txBody>
          <a:bodyPr/>
          <a:lstStyle/>
          <a:p>
            <a:r>
              <a:rPr lang="en-US" sz="4000" dirty="0" err="1"/>
              <a:t>LGBoost</a:t>
            </a:r>
            <a:r>
              <a:rPr lang="en-US" sz="4000" dirty="0"/>
              <a:t> Boosting </a:t>
            </a:r>
            <a:r>
              <a:rPr lang="en-US" sz="4000" dirty="0" err="1" smtClean="0"/>
              <a:t>Alogoritm</a:t>
            </a:r>
            <a:r>
              <a:rPr lang="en-US" sz="2400" dirty="0"/>
              <a:t/>
            </a:r>
            <a:br>
              <a:rPr lang="en-US" sz="2400" dirty="0"/>
            </a:br>
            <a:r>
              <a:rPr lang="en-US" sz="2400" dirty="0"/>
              <a:t/>
            </a:r>
            <a:br>
              <a:rPr lang="en-US" sz="2400" dirty="0"/>
            </a:br>
            <a:endParaRPr lang="en-US" sz="2400" dirty="0"/>
          </a:p>
        </p:txBody>
      </p:sp>
      <p:sp>
        <p:nvSpPr>
          <p:cNvPr id="3" name="Subtitle 2"/>
          <p:cNvSpPr>
            <a:spLocks noGrp="1"/>
          </p:cNvSpPr>
          <p:nvPr>
            <p:ph type="subTitle" idx="1"/>
          </p:nvPr>
        </p:nvSpPr>
        <p:spPr>
          <a:xfrm>
            <a:off x="1043608" y="3140968"/>
            <a:ext cx="6400800" cy="2952328"/>
          </a:xfrm>
        </p:spPr>
        <p:txBody>
          <a:bodyPr>
            <a:noAutofit/>
          </a:bodyPr>
          <a:lstStyle/>
          <a:p>
            <a:pPr algn="just"/>
            <a:endParaRPr lang="en-US" sz="1200" dirty="0">
              <a:latin typeface="Century Gothic" panose="020B0502020202020204" pitchFamily="34" charset="0"/>
              <a:cs typeface="Arial" panose="020B0604020202020204" pitchFamily="34"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3068960"/>
            <a:ext cx="6444071" cy="30963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704182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ewsPrint">
  <a:themeElements>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NewsPrint">
      <a:majorFont>
        <a:latin typeface="Impact"/>
        <a:ea typeface=""/>
        <a:cs typeface=""/>
        <a:font script="Jpan" typeface="HGP創英角ｺﾞｼｯｸUB"/>
        <a:font script="Hang" typeface="HY견고딕"/>
        <a:font script="Hans" typeface="微软雅黑"/>
        <a:font script="Hant" typeface="微軟正黑體"/>
        <a:font script="Arab" typeface="Tahoma"/>
        <a:font script="Hebr" typeface="To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NewsPrint">
      <a:fillStyleLst>
        <a:solidFill>
          <a:schemeClr val="phClr"/>
        </a:solidFill>
        <a:gradFill rotWithShape="1">
          <a:gsLst>
            <a:gs pos="0">
              <a:schemeClr val="phClr">
                <a:tint val="37000"/>
                <a:hueMod val="100000"/>
                <a:satMod val="200000"/>
                <a:lumMod val="88000"/>
              </a:schemeClr>
            </a:gs>
            <a:gs pos="100000">
              <a:schemeClr val="phClr">
                <a:tint val="53000"/>
                <a:shade val="100000"/>
                <a:hueMod val="100000"/>
                <a:satMod val="350000"/>
                <a:lumMod val="79000"/>
              </a:schemeClr>
            </a:gs>
          </a:gsLst>
          <a:lin ang="5400000" scaled="1"/>
        </a:gradFill>
        <a:gradFill rotWithShape="1">
          <a:gsLst>
            <a:gs pos="0">
              <a:schemeClr val="phClr">
                <a:tint val="83000"/>
                <a:shade val="100000"/>
                <a:alpha val="100000"/>
                <a:hueMod val="100000"/>
                <a:satMod val="220000"/>
                <a:lumMod val="90000"/>
              </a:schemeClr>
            </a:gs>
            <a:gs pos="76000">
              <a:schemeClr val="phClr">
                <a:shade val="100000"/>
              </a:schemeClr>
            </a:gs>
            <a:gs pos="100000">
              <a:schemeClr val="phClr">
                <a:shade val="93000"/>
                <a:alpha val="100000"/>
                <a:satMod val="100000"/>
                <a:lumMod val="93000"/>
              </a:schemeClr>
            </a:gs>
          </a:gsLst>
          <a:path path="circle">
            <a:fillToRect l="15000" t="15000" r="100000" b="100000"/>
          </a:path>
        </a:gradFill>
      </a:fillStyleLst>
      <a:lnStyleLst>
        <a:ln w="15875" cap="flat" cmpd="sng" algn="ctr">
          <a:solidFill>
            <a:schemeClr val="phClr"/>
          </a:solidFill>
          <a:prstDash val="solid"/>
        </a:ln>
        <a:ln w="22225" cap="flat" cmpd="sng" algn="ctr">
          <a:solidFill>
            <a:schemeClr val="phClr"/>
          </a:solidFill>
          <a:prstDash val="solid"/>
        </a:ln>
        <a:ln w="34925" cap="flat" cmpd="sng" algn="ctr">
          <a:solidFill>
            <a:schemeClr val="phClr"/>
          </a:solidFill>
          <a:prstDash val="solid"/>
        </a:ln>
      </a:lnStyleLst>
      <a:effectStyleLst>
        <a:effectStyle>
          <a:effectLst>
            <a:outerShdw blurRad="50800" dist="12700" dir="5280000" rotWithShape="0">
              <a:srgbClr val="000000">
                <a:alpha val="40000"/>
              </a:srgbClr>
            </a:outerShdw>
          </a:effectLst>
        </a:effectStyle>
        <a:effectStyle>
          <a:effectLst>
            <a:outerShdw blurRad="38100" dist="38100" dir="5400000" rotWithShape="0">
              <a:srgbClr val="000000">
                <a:alpha val="35000"/>
              </a:srgbClr>
            </a:outerShdw>
          </a:effectLst>
        </a:effectStyle>
        <a:effectStyle>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phClr"/>
            </a:contourClr>
          </a:sp3d>
        </a:effectStyle>
      </a:effectStyleLst>
      <a:bgFillStyleLst>
        <a:solidFill>
          <a:schemeClr val="phClr"/>
        </a:solidFill>
        <a:gradFill rotWithShape="1">
          <a:gsLst>
            <a:gs pos="0">
              <a:schemeClr val="phClr">
                <a:tint val="93000"/>
              </a:schemeClr>
            </a:gs>
            <a:gs pos="100000">
              <a:schemeClr val="phClr">
                <a:shade val="55000"/>
              </a:schemeClr>
            </a:gs>
          </a:gsLst>
          <a:lin ang="5400000" scaled="1"/>
        </a:gradFill>
        <a:blipFill rotWithShape="1">
          <a:blip xmlns:r="http://schemas.openxmlformats.org/officeDocument/2006/relationships" r:embed="rId1">
            <a:duotone>
              <a:schemeClr val="phClr">
                <a:shade val="20000"/>
                <a:satMod val="350000"/>
                <a:lumMod val="125000"/>
              </a:schemeClr>
              <a:schemeClr val="phClr">
                <a:tint val="90000"/>
                <a:satMod val="25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Newsprint</Template>
  <TotalTime>358</TotalTime>
  <Words>608</Words>
  <Application>Microsoft Office PowerPoint</Application>
  <PresentationFormat>On-screen Show (4:3)</PresentationFormat>
  <Paragraphs>30</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NewsPrint</vt:lpstr>
      <vt:lpstr>What is Boosting Alogorithm  </vt:lpstr>
      <vt:lpstr>   AdaBoost Algorithm-                   short for Adaptive Boosting  as the weights are re-assigned to each instance, with higher weights     assigned to incorrectly classified instances .  </vt:lpstr>
      <vt:lpstr>AdaBoost is a sequential boosting algorithm . AdaBoost is simpler to understand and implement. We see the accuracy differs when we build a different model on the same dataset. But what if we use combinations of all these algorithms to make the final prediction? We’ll get more accurate results by taking the average of the results from these models. We can increase the prediction power in this way.  </vt:lpstr>
      <vt:lpstr>XGBoost Boosting Alogorithm – Extreme Gradient Boosting </vt:lpstr>
      <vt:lpstr>XGBoost Boosting Alogorithm – Extreme Gradient Boosting </vt:lpstr>
      <vt:lpstr>XGBoost Boosting Alogorithm – Extreme Gradient Boosting </vt:lpstr>
      <vt:lpstr>XGBoost Boosting Alogorithm – Extreme Gradient Boosting </vt:lpstr>
      <vt:lpstr>LGBoost Boosting Alogorithm –  </vt:lpstr>
      <vt:lpstr>LGBoost Boosting Alogoritm  </vt:lpstr>
      <vt:lpstr>The LightGBM boosting algorithm works by building a series of decision trees, one at a time. Each decision tree is trained to predict the target variable based on the features of the data. The trees are trained in a sequential manner, with each tree learning from the mistakes of the previous tree.  To train a decision tree, LightGBM uses gradient descent to minimize the loss function. The loss function is a measure of how well the tree is predicting the target variable. Once the tree is trained, LightGBM uses a regularization technique to prevent overfitting. Overfitting occurs when the tree learns the training data too well and is unable to generalize to new data.  LightGBM then combines the predictions of all the trees to produce a final prediction. This is done using a weighted average, where the weights are determined by the accuracy of each tree.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Boosting Algorithm -Assignment</dc:title>
  <dc:creator>Rajesh</dc:creator>
  <cp:lastModifiedBy>Rajesh</cp:lastModifiedBy>
  <cp:revision>23</cp:revision>
  <dcterms:created xsi:type="dcterms:W3CDTF">2023-10-02T08:53:06Z</dcterms:created>
  <dcterms:modified xsi:type="dcterms:W3CDTF">2023-10-02T16:18:36Z</dcterms:modified>
</cp:coreProperties>
</file>