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75" r:id="rId3"/>
    <p:sldId id="273" r:id="rId4"/>
    <p:sldId id="288" r:id="rId5"/>
    <p:sldId id="289" r:id="rId6"/>
    <p:sldId id="293" r:id="rId7"/>
    <p:sldId id="294" r:id="rId8"/>
    <p:sldId id="284" r:id="rId9"/>
    <p:sldId id="292" r:id="rId10"/>
    <p:sldId id="276" r:id="rId11"/>
    <p:sldId id="285" r:id="rId12"/>
    <p:sldId id="269" r:id="rId13"/>
    <p:sldId id="290" r:id="rId14"/>
  </p:sldIdLst>
  <p:sldSz cx="12192000" cy="6858000"/>
  <p:notesSz cx="6858000" cy="9144000"/>
  <p:embeddedFontLst>
    <p:embeddedFont>
      <p:font typeface="맑은 고딕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29343"/>
    <a:srgbClr val="F59DAA"/>
    <a:srgbClr val="F2F2F2"/>
    <a:srgbClr val="5F5F60"/>
    <a:srgbClr val="F9BFC7"/>
    <a:srgbClr val="EC4A63"/>
    <a:srgbClr val="565658"/>
    <a:srgbClr val="F7D331"/>
    <a:srgbClr val="2D3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391" autoAdjust="0"/>
  </p:normalViewPr>
  <p:slideViewPr>
    <p:cSldViewPr snapToGrid="0" showGuides="1">
      <p:cViewPr>
        <p:scale>
          <a:sx n="105" d="100"/>
          <a:sy n="105" d="100"/>
        </p:scale>
        <p:origin x="-114" y="-234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7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0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7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0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0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6A62-4D8D-4B4A-8FC1-B2FB5A3CC14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4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17120" y="1841838"/>
            <a:ext cx="3757760" cy="76944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또 프로젝트</a:t>
            </a:r>
            <a:r>
              <a:rPr lang="en-US" altLang="ko-KR" sz="44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??</a:t>
            </a:r>
            <a:endParaRPr lang="ko-KR" altLang="en-US" sz="4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1015365" y="3588225"/>
            <a:ext cx="1016127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09582" y="2898598"/>
            <a:ext cx="1082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pc="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pc="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r>
              <a:rPr lang="ko-KR" altLang="en-US" spc="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0261" y="1857227"/>
            <a:ext cx="184731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endParaRPr lang="ko-KR" altLang="en-US" spc="6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29395" y="4175349"/>
            <a:ext cx="324272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김수환</a:t>
            </a: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이주민</a:t>
            </a: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조은지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92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730084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851035" y="1149254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A5620AC-8E70-4C43-9C4D-2DE1CE043EA9}"/>
              </a:ext>
            </a:extLst>
          </p:cNvPr>
          <p:cNvSpPr txBox="1"/>
          <p:nvPr/>
        </p:nvSpPr>
        <p:spPr>
          <a:xfrm>
            <a:off x="714375" y="326899"/>
            <a:ext cx="5137881" cy="584775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수행 내용</a:t>
            </a:r>
            <a:r>
              <a:rPr lang="en-US" altLang="ko-KR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2page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89302" y="6547814"/>
            <a:ext cx="465711" cy="94594"/>
            <a:chOff x="5671774" y="6577883"/>
            <a:chExt cx="465711" cy="94594"/>
          </a:xfrm>
        </p:grpSpPr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7C2AB0B9-3B9A-420A-9389-600DA43B41CB}"/>
                </a:ext>
              </a:extLst>
            </p:cNvPr>
            <p:cNvSpPr/>
            <p:nvPr/>
          </p:nvSpPr>
          <p:spPr>
            <a:xfrm rot="16200000">
              <a:off x="5671774" y="6577883"/>
              <a:ext cx="94593" cy="94593"/>
            </a:xfrm>
            <a:prstGeom prst="ellipse">
              <a:avLst/>
            </a:prstGeom>
            <a:noFill/>
            <a:ln w="38100">
              <a:solidFill>
                <a:srgbClr val="F293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77A7E527-63DD-49AB-BEC7-5BFAE747E79F}"/>
                </a:ext>
              </a:extLst>
            </p:cNvPr>
            <p:cNvSpPr/>
            <p:nvPr/>
          </p:nvSpPr>
          <p:spPr>
            <a:xfrm rot="16200000">
              <a:off x="6042892" y="6577884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C8C71A7-B859-4631-9A72-B2C3C7C885AD}"/>
              </a:ext>
            </a:extLst>
          </p:cNvPr>
          <p:cNvSpPr txBox="1"/>
          <p:nvPr/>
        </p:nvSpPr>
        <p:spPr>
          <a:xfrm>
            <a:off x="1273312" y="925726"/>
            <a:ext cx="7571821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엑셀파일을 업로드 및 분석버튼 클릭 시 동작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95" y="2544649"/>
            <a:ext cx="3161312" cy="167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2" t="14759" r="1071" b="3808"/>
          <a:stretch/>
        </p:blipFill>
        <p:spPr bwMode="auto">
          <a:xfrm>
            <a:off x="7487693" y="959900"/>
            <a:ext cx="3017314" cy="484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06711" y="5902859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분석 진행 중인 차트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089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F34450C-771C-433B-B325-4451C723DC7A}"/>
              </a:ext>
            </a:extLst>
          </p:cNvPr>
          <p:cNvSpPr/>
          <p:nvPr/>
        </p:nvSpPr>
        <p:spPr>
          <a:xfrm>
            <a:off x="438824" y="645549"/>
            <a:ext cx="11314351" cy="5730084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851035" y="1149254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A5620AC-8E70-4C43-9C4D-2DE1CE043EA9}"/>
              </a:ext>
            </a:extLst>
          </p:cNvPr>
          <p:cNvSpPr txBox="1"/>
          <p:nvPr/>
        </p:nvSpPr>
        <p:spPr>
          <a:xfrm>
            <a:off x="714375" y="326899"/>
            <a:ext cx="5137881" cy="584775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수행 내용</a:t>
            </a:r>
            <a:r>
              <a:rPr lang="en-US" altLang="ko-KR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2page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726272" y="6564956"/>
            <a:ext cx="473685" cy="94594"/>
            <a:chOff x="5671954" y="6564956"/>
            <a:chExt cx="473685" cy="94594"/>
          </a:xfrm>
        </p:grpSpPr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285516CD-9994-42C9-B70B-874AEE049F02}"/>
                </a:ext>
              </a:extLst>
            </p:cNvPr>
            <p:cNvSpPr/>
            <p:nvPr/>
          </p:nvSpPr>
          <p:spPr>
            <a:xfrm rot="16200000">
              <a:off x="6051046" y="6564957"/>
              <a:ext cx="94593" cy="94593"/>
            </a:xfrm>
            <a:prstGeom prst="ellipse">
              <a:avLst/>
            </a:prstGeom>
            <a:noFill/>
            <a:ln w="38100">
              <a:solidFill>
                <a:srgbClr val="F293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264004F4-2A90-4A1C-92AA-CA9743D1D789}"/>
                </a:ext>
              </a:extLst>
            </p:cNvPr>
            <p:cNvSpPr/>
            <p:nvPr/>
          </p:nvSpPr>
          <p:spPr>
            <a:xfrm rot="16200000">
              <a:off x="5671954" y="6564956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2049561-90E3-4F9C-A266-3936BB0CDCBA}"/>
              </a:ext>
            </a:extLst>
          </p:cNvPr>
          <p:cNvSpPr txBox="1"/>
          <p:nvPr/>
        </p:nvSpPr>
        <p:spPr>
          <a:xfrm>
            <a:off x="1273312" y="925726"/>
            <a:ext cx="7571821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pc="300" dirty="0" err="1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에포크와</a:t>
            </a:r>
            <a:r>
              <a:rPr lang="ko-KR" altLang="en-US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손실율의 차트 출력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014" y="1359069"/>
            <a:ext cx="3992420" cy="464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43" y="1869769"/>
            <a:ext cx="4245918" cy="328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17891" y="6045016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에포크와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손실율</a:t>
            </a:r>
            <a:r>
              <a:rPr lang="ko-KR" altLang="en-US" sz="1200" dirty="0" smtClean="0"/>
              <a:t> 차트</a:t>
            </a:r>
            <a:endParaRPr lang="ko-KR" altLang="en-US" sz="1200" dirty="0"/>
          </a:p>
        </p:txBody>
      </p:sp>
      <p:sp>
        <p:nvSpPr>
          <p:cNvPr id="14" name="TextBox 3"/>
          <p:cNvSpPr txBox="1"/>
          <p:nvPr/>
        </p:nvSpPr>
        <p:spPr>
          <a:xfrm>
            <a:off x="7622530" y="5097095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err="1" smtClean="0"/>
              <a:t>원본값과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예측값</a:t>
            </a:r>
            <a:r>
              <a:rPr lang="ko-KR" altLang="en-US" sz="1200" dirty="0" smtClean="0"/>
              <a:t> 비교 차트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270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782E20FA-4450-4FF4-A60C-CEC3919E806E}"/>
              </a:ext>
            </a:extLst>
          </p:cNvPr>
          <p:cNvSpPr/>
          <p:nvPr/>
        </p:nvSpPr>
        <p:spPr>
          <a:xfrm>
            <a:off x="851035" y="1149254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B5E5A1C-A70A-4795-97C0-77D6FE222AF8}"/>
              </a:ext>
            </a:extLst>
          </p:cNvPr>
          <p:cNvSpPr txBox="1"/>
          <p:nvPr/>
        </p:nvSpPr>
        <p:spPr>
          <a:xfrm>
            <a:off x="714375" y="326899"/>
            <a:ext cx="4583242" cy="584775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32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달성도 </a:t>
            </a:r>
            <a:r>
              <a:rPr lang="en-US" altLang="ko-KR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: 1page</a:t>
            </a:r>
            <a:endParaRPr lang="ko-KR" altLang="en-US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79DE954C-7A4D-4753-B797-9FA3B7D10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57441"/>
              </p:ext>
            </p:extLst>
          </p:nvPr>
        </p:nvGraphicFramePr>
        <p:xfrm>
          <a:off x="2197921" y="1568885"/>
          <a:ext cx="7796156" cy="4099309"/>
        </p:xfrm>
        <a:graphic>
          <a:graphicData uri="http://schemas.openxmlformats.org/drawingml/2006/table">
            <a:tbl>
              <a:tblPr/>
              <a:tblGrid>
                <a:gridCol w="2272754">
                  <a:extLst>
                    <a:ext uri="{9D8B030D-6E8A-4147-A177-3AD203B41FA5}">
                      <a16:colId xmlns="" xmlns:a16="http://schemas.microsoft.com/office/drawing/2014/main" val="2169638418"/>
                    </a:ext>
                  </a:extLst>
                </a:gridCol>
                <a:gridCol w="1059354">
                  <a:extLst>
                    <a:ext uri="{9D8B030D-6E8A-4147-A177-3AD203B41FA5}">
                      <a16:colId xmlns="" xmlns:a16="http://schemas.microsoft.com/office/drawing/2014/main" val="2601176142"/>
                    </a:ext>
                  </a:extLst>
                </a:gridCol>
                <a:gridCol w="4464048">
                  <a:extLst>
                    <a:ext uri="{9D8B030D-6E8A-4147-A177-3AD203B41FA5}">
                      <a16:colId xmlns="" xmlns:a16="http://schemas.microsoft.com/office/drawing/2014/main" val="3664133204"/>
                    </a:ext>
                  </a:extLst>
                </a:gridCol>
              </a:tblGrid>
              <a:tr h="382452">
                <a:tc>
                  <a:txBody>
                    <a:bodyPr/>
                    <a:lstStyle/>
                    <a:p>
                      <a:pPr marL="336550" marR="0" indent="-3365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목표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36550" marR="0" indent="-3365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달성여부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36550" marR="0" indent="-3365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수행내용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00352309"/>
                  </a:ext>
                </a:extLst>
              </a:tr>
              <a:tr h="602141">
                <a:tc>
                  <a:txBody>
                    <a:bodyPr/>
                    <a:lstStyle/>
                    <a:p>
                      <a:pPr marL="336550" marR="0" indent="-3365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사진 업로드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 marR="0" indent="-3365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0" marR="0" indent="-190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" algn="l"/>
                          <a:tab pos="114300" algn="l"/>
                          <a:tab pos="45720" algn="l"/>
                          <a:tab pos="114300" algn="l"/>
                        </a:tabLs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드래그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&amp;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드롭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파일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선택 버튼으로 사진을 업로드 할 수 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7709196"/>
                  </a:ext>
                </a:extLst>
              </a:tr>
              <a:tr h="583604">
                <a:tc rowSpan="2">
                  <a:txBody>
                    <a:bodyPr/>
                    <a:lstStyle/>
                    <a:p>
                      <a:pPr marL="336550" marR="0" indent="-3365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사진 분석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 marR="0" indent="-3365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0" marR="0" indent="-190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" algn="l"/>
                          <a:tab pos="114300" algn="l"/>
                        </a:tabLst>
                      </a:pP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Mobilenet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을 통해 사진 정체를 알아낼 수 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90623030"/>
                  </a:ext>
                </a:extLst>
              </a:tr>
              <a:tr h="511865">
                <a:tc vMerge="1">
                  <a:txBody>
                    <a:bodyPr/>
                    <a:lstStyle/>
                    <a:p>
                      <a:pPr marL="336550" marR="0" indent="-3365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 marR="0" indent="-3365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0" marR="0" indent="-190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" algn="l"/>
                          <a:tab pos="114300" algn="l"/>
                        </a:tabLs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알아낸 정체를 번역하여 한글로 표기할 수 있다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111">
                <a:tc rowSpan="3">
                  <a:txBody>
                    <a:bodyPr/>
                    <a:lstStyle/>
                    <a:p>
                      <a:pPr marL="336550" marR="0" indent="-3365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MongoDB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 저장</a:t>
                      </a: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 marR="0" indent="-3365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0" marR="0" indent="-190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" algn="l"/>
                          <a:tab pos="114300" algn="l"/>
                        </a:tabLs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드래그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&amp;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드롭으로 사진을 업로드 했을 때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업로드 된 사진이 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444500" marR="0" indent="-190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" algn="l"/>
                          <a:tab pos="114300" algn="l"/>
                        </a:tabLs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base64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형식으로 변환 되며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그 값을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 저장할 수 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0385226"/>
                  </a:ext>
                </a:extLst>
              </a:tr>
              <a:tr h="587636">
                <a:tc vMerge="1">
                  <a:txBody>
                    <a:bodyPr/>
                    <a:lstStyle/>
                    <a:p>
                      <a:pPr marL="336550" marR="0" indent="-3365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 marR="0" indent="-3365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0" marR="0" indent="-190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" algn="l"/>
                          <a:tab pos="114300" algn="l"/>
                        </a:tabLs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파일 선택 버튼으로 사진을 업로드 했을 때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업로드 된 사진이 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444500" marR="0" indent="-190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" algn="l"/>
                          <a:tab pos="114300" algn="l"/>
                        </a:tabLs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base64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형식으로 변환 되며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그 값을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 저장할 수 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17206115"/>
                  </a:ext>
                </a:extLst>
              </a:tr>
              <a:tr h="604903">
                <a:tc vMerge="1">
                  <a:txBody>
                    <a:bodyPr/>
                    <a:lstStyle/>
                    <a:p>
                      <a:pPr marL="336550" marR="0" indent="-3365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 marR="0" indent="-3365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0" marR="0" indent="-190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" algn="l"/>
                          <a:tab pos="114300" algn="l"/>
                        </a:tabLs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90%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가 넘는 이미지는 파일로 서버에 분류하여 저장할 수 있다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1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782E20FA-4450-4FF4-A60C-CEC3919E806E}"/>
              </a:ext>
            </a:extLst>
          </p:cNvPr>
          <p:cNvSpPr/>
          <p:nvPr/>
        </p:nvSpPr>
        <p:spPr>
          <a:xfrm>
            <a:off x="851035" y="1149254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B5E5A1C-A70A-4795-97C0-77D6FE222AF8}"/>
              </a:ext>
            </a:extLst>
          </p:cNvPr>
          <p:cNvSpPr txBox="1"/>
          <p:nvPr/>
        </p:nvSpPr>
        <p:spPr>
          <a:xfrm>
            <a:off x="714375" y="326899"/>
            <a:ext cx="4583242" cy="584775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32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달성도 </a:t>
            </a:r>
            <a:r>
              <a:rPr lang="en-US" altLang="ko-KR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: 2page</a:t>
            </a:r>
            <a:endParaRPr lang="ko-KR" altLang="en-US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79DE954C-7A4D-4753-B797-9FA3B7D10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63880"/>
              </p:ext>
            </p:extLst>
          </p:nvPr>
        </p:nvGraphicFramePr>
        <p:xfrm>
          <a:off x="2197921" y="2355377"/>
          <a:ext cx="7987228" cy="1773003"/>
        </p:xfrm>
        <a:graphic>
          <a:graphicData uri="http://schemas.openxmlformats.org/drawingml/2006/table">
            <a:tbl>
              <a:tblPr/>
              <a:tblGrid>
                <a:gridCol w="2272754">
                  <a:extLst>
                    <a:ext uri="{9D8B030D-6E8A-4147-A177-3AD203B41FA5}">
                      <a16:colId xmlns="" xmlns:a16="http://schemas.microsoft.com/office/drawing/2014/main" val="2169638418"/>
                    </a:ext>
                  </a:extLst>
                </a:gridCol>
                <a:gridCol w="1059354">
                  <a:extLst>
                    <a:ext uri="{9D8B030D-6E8A-4147-A177-3AD203B41FA5}">
                      <a16:colId xmlns="" xmlns:a16="http://schemas.microsoft.com/office/drawing/2014/main" val="2601176142"/>
                    </a:ext>
                  </a:extLst>
                </a:gridCol>
                <a:gridCol w="4655120">
                  <a:extLst>
                    <a:ext uri="{9D8B030D-6E8A-4147-A177-3AD203B41FA5}">
                      <a16:colId xmlns="" xmlns:a16="http://schemas.microsoft.com/office/drawing/2014/main" val="3664133204"/>
                    </a:ext>
                  </a:extLst>
                </a:gridCol>
              </a:tblGrid>
              <a:tr h="382452">
                <a:tc>
                  <a:txBody>
                    <a:bodyPr/>
                    <a:lstStyle/>
                    <a:p>
                      <a:pPr marL="336550" marR="0" indent="-3365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목표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36550" marR="0" indent="-3365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달성여부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36550" marR="0" indent="-3365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수행내용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00352309"/>
                  </a:ext>
                </a:extLst>
              </a:tr>
              <a:tr h="583604">
                <a:tc>
                  <a:txBody>
                    <a:bodyPr/>
                    <a:lstStyle/>
                    <a:p>
                      <a:pPr marL="336550" marR="0" indent="-3365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엑셀파일 업로드 및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분석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336550" marR="0" indent="-3365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(Model Summary)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 marR="0" indent="-3365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0" marR="0" indent="-190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" algn="l"/>
                          <a:tab pos="114300" algn="l"/>
                        </a:tabLs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Tensorflow.js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를</a:t>
                      </a: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이용해 아버지와 자식의 키의 상관관계를 </a:t>
                      </a:r>
                      <a:endParaRPr lang="en-US" altLang="ko-KR" sz="1100" kern="0" spc="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444500" marR="0" indent="-190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" algn="l"/>
                          <a:tab pos="114300" algn="l"/>
                        </a:tabLst>
                      </a:pP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 할 수 있다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90623030"/>
                  </a:ext>
                </a:extLst>
              </a:tr>
              <a:tr h="656419">
                <a:tc>
                  <a:txBody>
                    <a:bodyPr/>
                    <a:lstStyle/>
                    <a:p>
                      <a:pPr marL="336550" marR="0" lvl="0" indent="-33655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에포크와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손실율의 차트 출력</a:t>
                      </a: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 marR="0" indent="-3365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0" marR="0" indent="-190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" algn="l"/>
                          <a:tab pos="114300" algn="l"/>
                        </a:tabLs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Visor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를 사용해 분석한 자료의 정보를 가시적으로 표현할 수 있다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882" marR="71882" marT="71882" marB="71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0532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7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068640" y="1860095"/>
            <a:ext cx="425820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 및 개발환경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76967" y="3029436"/>
            <a:ext cx="369243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수행 내용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11135" y="4333001"/>
            <a:ext cx="284379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달성도</a:t>
            </a:r>
          </a:p>
        </p:txBody>
      </p:sp>
      <p:sp>
        <p:nvSpPr>
          <p:cNvPr id="2" name="직각 삼각형 1">
            <a:extLst>
              <a:ext uri="{FF2B5EF4-FFF2-40B4-BE49-F238E27FC236}">
                <a16:creationId xmlns="" xmlns:a16="http://schemas.microsoft.com/office/drawing/2014/main" id="{B0BB1023-4113-4DFC-923E-2A93BBBF09F1}"/>
              </a:ext>
            </a:extLst>
          </p:cNvPr>
          <p:cNvSpPr/>
          <p:nvPr/>
        </p:nvSpPr>
        <p:spPr>
          <a:xfrm rot="5400000">
            <a:off x="100207" y="-100208"/>
            <a:ext cx="4794666" cy="4995081"/>
          </a:xfrm>
          <a:prstGeom prst="rt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4910" y="922041"/>
            <a:ext cx="190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66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714375" y="326899"/>
            <a:ext cx="3251211" cy="584775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</a:p>
        </p:txBody>
      </p:sp>
      <p:pic>
        <p:nvPicPr>
          <p:cNvPr id="7170" name="Picture 2" descr="C:\Users\ds\Downloads\re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865" y="2428763"/>
            <a:ext cx="1443990" cy="14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6845803" y="1999921"/>
            <a:ext cx="1736882" cy="1736882"/>
            <a:chOff x="6845803" y="1999921"/>
            <a:chExt cx="1736882" cy="1736882"/>
          </a:xfrm>
        </p:grpSpPr>
        <p:pic>
          <p:nvPicPr>
            <p:cNvPr id="7171" name="Picture 3" descr="C:\Users\ds\Downloads\abilit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5803" y="1999921"/>
              <a:ext cx="1736882" cy="1736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7423842" y="2426332"/>
              <a:ext cx="570368" cy="460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67065" y="3757206"/>
            <a:ext cx="90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6643" y="375720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bility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9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714375" y="326899"/>
            <a:ext cx="4071949" cy="584775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개발환경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4B9F3D4-C9A0-479D-BB75-24D696DA0A79}"/>
              </a:ext>
            </a:extLst>
          </p:cNvPr>
          <p:cNvSpPr/>
          <p:nvPr/>
        </p:nvSpPr>
        <p:spPr>
          <a:xfrm>
            <a:off x="6651607" y="2967335"/>
            <a:ext cx="2778325" cy="461665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400" dirty="0" smtClean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T</a:t>
            </a:r>
            <a:r>
              <a:rPr lang="en-US" altLang="ko-KR" sz="2400" spc="300" dirty="0" smtClean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ensorflow.js</a:t>
            </a:r>
            <a:endParaRPr lang="ko-KR" altLang="en-US" sz="2400" spc="3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B48023C2-86A9-4047-9122-3FEAE2652874}"/>
              </a:ext>
            </a:extLst>
          </p:cNvPr>
          <p:cNvSpPr/>
          <p:nvPr/>
        </p:nvSpPr>
        <p:spPr>
          <a:xfrm>
            <a:off x="7084660" y="5043687"/>
            <a:ext cx="1978427" cy="461665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400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MongoDB</a:t>
            </a:r>
            <a:endParaRPr lang="ko-KR" altLang="en-US" sz="2400" spc="3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2D4A584-9824-49D5-AB3C-BE6D925FF269}"/>
              </a:ext>
            </a:extLst>
          </p:cNvPr>
          <p:cNvSpPr/>
          <p:nvPr/>
        </p:nvSpPr>
        <p:spPr>
          <a:xfrm>
            <a:off x="3125502" y="2998081"/>
            <a:ext cx="1338828" cy="461665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ko-KR" sz="2400" spc="300" dirty="0" smtClean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Vue.js</a:t>
            </a:r>
            <a:endParaRPr lang="ko-KR" altLang="en-US" sz="2400" spc="3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2FACEA0C-0130-4651-8413-D96EB475593C}"/>
              </a:ext>
            </a:extLst>
          </p:cNvPr>
          <p:cNvSpPr/>
          <p:nvPr/>
        </p:nvSpPr>
        <p:spPr>
          <a:xfrm>
            <a:off x="2978827" y="5064750"/>
            <a:ext cx="1632178" cy="461665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400" dirty="0" smtClean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N</a:t>
            </a:r>
            <a:r>
              <a:rPr lang="en-US" altLang="ko-KR" sz="2400" spc="300" dirty="0" smtClean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ode.js</a:t>
            </a:r>
            <a:endParaRPr lang="ko-KR" altLang="en-US" sz="2400" spc="3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778947F-1D6F-428C-A444-9A6BA53AF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6" t="11326" r="34314" b="38527"/>
          <a:stretch/>
        </p:blipFill>
        <p:spPr>
          <a:xfrm>
            <a:off x="7420214" y="1569856"/>
            <a:ext cx="1241112" cy="12777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739CD6B-4723-4706-A513-87F07592A7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2" b="16615"/>
          <a:stretch/>
        </p:blipFill>
        <p:spPr>
          <a:xfrm>
            <a:off x="2814637" y="3973726"/>
            <a:ext cx="2021252" cy="10066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2973E642-C1E6-48B2-B886-5BDF768F3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552" y="4283112"/>
            <a:ext cx="2466976" cy="660898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1FBF362F-A349-4A36-87DD-A1BB0C5705F8}"/>
              </a:ext>
            </a:extLst>
          </p:cNvPr>
          <p:cNvGrpSpPr/>
          <p:nvPr/>
        </p:nvGrpSpPr>
        <p:grpSpPr>
          <a:xfrm>
            <a:off x="2994623" y="1461213"/>
            <a:ext cx="1600586" cy="1423062"/>
            <a:chOff x="1149292" y="2271590"/>
            <a:chExt cx="2021252" cy="1797071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40338459-C67E-4E34-AFB0-CB7F8A01C411}"/>
                </a:ext>
              </a:extLst>
            </p:cNvPr>
            <p:cNvSpPr/>
            <p:nvPr/>
          </p:nvSpPr>
          <p:spPr>
            <a:xfrm>
              <a:off x="1149292" y="2348917"/>
              <a:ext cx="2021252" cy="171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15F1EB63-CB76-41CD-B46F-151AC6A021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39" t="14198" r="13274" b="18419"/>
            <a:stretch/>
          </p:blipFill>
          <p:spPr>
            <a:xfrm>
              <a:off x="1224793" y="2271590"/>
              <a:ext cx="1895912" cy="1797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0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51035" y="1149254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A5620AC-8E70-4C43-9C4D-2DE1CE043EA9}"/>
              </a:ext>
            </a:extLst>
          </p:cNvPr>
          <p:cNvSpPr txBox="1"/>
          <p:nvPr/>
        </p:nvSpPr>
        <p:spPr>
          <a:xfrm>
            <a:off x="714375" y="326899"/>
            <a:ext cx="4216219" cy="584775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수행 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F3FAD5F-B2F7-4238-AB2C-57CE9DEEE576}"/>
              </a:ext>
            </a:extLst>
          </p:cNvPr>
          <p:cNvSpPr txBox="1"/>
          <p:nvPr/>
        </p:nvSpPr>
        <p:spPr>
          <a:xfrm>
            <a:off x="3378585" y="1478034"/>
            <a:ext cx="102137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3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1page</a:t>
            </a:r>
            <a:endParaRPr lang="ko-KR" altLang="en-US" spc="3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DBDE4DF-1098-4DA1-8A95-F1CD4A901723}"/>
              </a:ext>
            </a:extLst>
          </p:cNvPr>
          <p:cNvSpPr txBox="1"/>
          <p:nvPr/>
        </p:nvSpPr>
        <p:spPr>
          <a:xfrm>
            <a:off x="7850195" y="1478034"/>
            <a:ext cx="102137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3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2page</a:t>
            </a:r>
            <a:endParaRPr lang="ko-KR" altLang="en-US" spc="3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1" t="11212" r="48118" b="41805"/>
          <a:stretch/>
        </p:blipFill>
        <p:spPr bwMode="auto">
          <a:xfrm>
            <a:off x="2156333" y="2148015"/>
            <a:ext cx="3465874" cy="2906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11212" r="53956" b="68073"/>
          <a:stretch/>
        </p:blipFill>
        <p:spPr bwMode="auto">
          <a:xfrm>
            <a:off x="6500393" y="2148676"/>
            <a:ext cx="3720974" cy="2071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1296" y="5157778"/>
            <a:ext cx="3215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사진 업로드 및 사진 정체 판독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이미지 저장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010991" y="4315805"/>
            <a:ext cx="2699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파일에 대한 학습 및 예측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차트 출력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81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730084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51035" y="1149254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25AD7508-70AA-4269-A7D3-C8CF86A68F3F}"/>
              </a:ext>
            </a:extLst>
          </p:cNvPr>
          <p:cNvGrpSpPr/>
          <p:nvPr/>
        </p:nvGrpSpPr>
        <p:grpSpPr>
          <a:xfrm>
            <a:off x="5671774" y="6577883"/>
            <a:ext cx="848449" cy="94594"/>
            <a:chOff x="5556411" y="6565571"/>
            <a:chExt cx="848449" cy="94594"/>
          </a:xfrm>
        </p:grpSpPr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AE582F8A-01A6-48B4-846C-6B69CC27CACF}"/>
                </a:ext>
              </a:extLst>
            </p:cNvPr>
            <p:cNvSpPr/>
            <p:nvPr/>
          </p:nvSpPr>
          <p:spPr>
            <a:xfrm rot="16200000">
              <a:off x="6310267" y="6565572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="" xmlns:a16="http://schemas.microsoft.com/office/drawing/2014/main" id="{6A097555-8B89-4710-B1EE-5BED8A3F5D6D}"/>
                </a:ext>
              </a:extLst>
            </p:cNvPr>
            <p:cNvSpPr/>
            <p:nvPr/>
          </p:nvSpPr>
          <p:spPr>
            <a:xfrm rot="16200000">
              <a:off x="5556411" y="6565571"/>
              <a:ext cx="94593" cy="94593"/>
            </a:xfrm>
            <a:prstGeom prst="ellipse">
              <a:avLst/>
            </a:prstGeom>
            <a:noFill/>
            <a:ln w="38100">
              <a:solidFill>
                <a:srgbClr val="F293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="" xmlns:a16="http://schemas.microsoft.com/office/drawing/2014/main" id="{2BE77614-79DC-42CA-8E72-966C6DBD6E91}"/>
                </a:ext>
              </a:extLst>
            </p:cNvPr>
            <p:cNvSpPr/>
            <p:nvPr/>
          </p:nvSpPr>
          <p:spPr>
            <a:xfrm rot="16200000">
              <a:off x="5927529" y="6565572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A5620AC-8E70-4C43-9C4D-2DE1CE043EA9}"/>
              </a:ext>
            </a:extLst>
          </p:cNvPr>
          <p:cNvSpPr txBox="1"/>
          <p:nvPr/>
        </p:nvSpPr>
        <p:spPr>
          <a:xfrm>
            <a:off x="714375" y="326899"/>
            <a:ext cx="5137881" cy="584775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수행 내용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1page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F3FAD5F-B2F7-4238-AB2C-57CE9DEEE576}"/>
              </a:ext>
            </a:extLst>
          </p:cNvPr>
          <p:cNvSpPr txBox="1"/>
          <p:nvPr/>
        </p:nvSpPr>
        <p:spPr>
          <a:xfrm>
            <a:off x="1298479" y="942393"/>
            <a:ext cx="618630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pc="300" dirty="0" smtClean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사진 업로드</a:t>
            </a:r>
            <a:r>
              <a:rPr lang="en-US" altLang="ko-KR" spc="300" dirty="0" smtClean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pc="300" dirty="0" smtClean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드래그 </a:t>
            </a:r>
            <a:r>
              <a:rPr lang="en-US" altLang="ko-KR" spc="300" dirty="0" smtClean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&amp; </a:t>
            </a:r>
            <a:r>
              <a:rPr lang="ko-KR" altLang="en-US" spc="300" dirty="0" err="1" smtClean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드롭</a:t>
            </a:r>
            <a:r>
              <a:rPr lang="en-US" altLang="ko-KR" spc="300" dirty="0" smtClean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pc="300" dirty="0" smtClean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파일 선택 버튼 </a:t>
            </a:r>
            <a:r>
              <a:rPr lang="en-US" altLang="ko-KR" spc="300" dirty="0" smtClean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endParaRPr lang="ko-KR" altLang="en-US" spc="3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078" y="2075944"/>
            <a:ext cx="3796196" cy="342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638" y="2075944"/>
            <a:ext cx="3775136" cy="342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1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F34450C-771C-433B-B325-4451C723DC7A}"/>
              </a:ext>
            </a:extLst>
          </p:cNvPr>
          <p:cNvSpPr/>
          <p:nvPr/>
        </p:nvSpPr>
        <p:spPr>
          <a:xfrm>
            <a:off x="438824" y="645549"/>
            <a:ext cx="11314351" cy="5730084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851035" y="1149254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A5620AC-8E70-4C43-9C4D-2DE1CE043EA9}"/>
              </a:ext>
            </a:extLst>
          </p:cNvPr>
          <p:cNvSpPr txBox="1"/>
          <p:nvPr/>
        </p:nvSpPr>
        <p:spPr>
          <a:xfrm>
            <a:off x="714375" y="326899"/>
            <a:ext cx="5137881" cy="584775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수행 내용</a:t>
            </a:r>
            <a:r>
              <a:rPr lang="en-US" altLang="ko-KR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1page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4D74DE2E-066F-430F-B14A-27A2C4359888}"/>
              </a:ext>
            </a:extLst>
          </p:cNvPr>
          <p:cNvGrpSpPr/>
          <p:nvPr/>
        </p:nvGrpSpPr>
        <p:grpSpPr>
          <a:xfrm>
            <a:off x="5671954" y="6564956"/>
            <a:ext cx="848089" cy="94597"/>
            <a:chOff x="5342504" y="6564956"/>
            <a:chExt cx="848089" cy="94597"/>
          </a:xfrm>
        </p:grpSpPr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11A0840E-6AE6-4AF1-B3FF-CEBACDA794B3}"/>
                </a:ext>
              </a:extLst>
            </p:cNvPr>
            <p:cNvSpPr/>
            <p:nvPr/>
          </p:nvSpPr>
          <p:spPr>
            <a:xfrm rot="16200000">
              <a:off x="6096000" y="6564960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8C1CD1BF-4F88-4391-977A-C096521707B0}"/>
                </a:ext>
              </a:extLst>
            </p:cNvPr>
            <p:cNvSpPr/>
            <p:nvPr/>
          </p:nvSpPr>
          <p:spPr>
            <a:xfrm rot="16200000">
              <a:off x="5721596" y="6564957"/>
              <a:ext cx="94593" cy="94593"/>
            </a:xfrm>
            <a:prstGeom prst="ellipse">
              <a:avLst/>
            </a:prstGeom>
            <a:noFill/>
            <a:ln w="38100">
              <a:solidFill>
                <a:srgbClr val="F293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07A5382D-BA97-4669-B1F5-FB52A88B3BB0}"/>
                </a:ext>
              </a:extLst>
            </p:cNvPr>
            <p:cNvSpPr/>
            <p:nvPr/>
          </p:nvSpPr>
          <p:spPr>
            <a:xfrm rot="16200000">
              <a:off x="5342504" y="6564956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22039F6-4C80-4F56-8C7F-1624771E3B7C}"/>
              </a:ext>
            </a:extLst>
          </p:cNvPr>
          <p:cNvSpPr txBox="1"/>
          <p:nvPr/>
        </p:nvSpPr>
        <p:spPr>
          <a:xfrm>
            <a:off x="1267738" y="929469"/>
            <a:ext cx="740298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업로드한 사진을 </a:t>
            </a:r>
            <a:r>
              <a:rPr lang="en-US" altLang="ko-KR" spc="300" dirty="0" err="1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Mobilenet</a:t>
            </a:r>
            <a:r>
              <a:rPr lang="en-US" altLang="ko-KR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으로 사진 </a:t>
            </a:r>
            <a:r>
              <a:rPr lang="en-US" altLang="ko-KR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"</a:t>
            </a:r>
            <a:r>
              <a:rPr lang="ko-KR" altLang="en-US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정체</a:t>
            </a:r>
            <a:r>
              <a:rPr lang="en-US" altLang="ko-KR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" </a:t>
            </a:r>
            <a:r>
              <a:rPr lang="ko-KR" altLang="en-US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알아내기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65" y="2103233"/>
            <a:ext cx="3758012" cy="34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68" y="2103233"/>
            <a:ext cx="3826486" cy="34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0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F34450C-771C-433B-B325-4451C723DC7A}"/>
              </a:ext>
            </a:extLst>
          </p:cNvPr>
          <p:cNvSpPr/>
          <p:nvPr/>
        </p:nvSpPr>
        <p:spPr>
          <a:xfrm>
            <a:off x="438824" y="645549"/>
            <a:ext cx="11314351" cy="5730084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851035" y="1149254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A5620AC-8E70-4C43-9C4D-2DE1CE043EA9}"/>
              </a:ext>
            </a:extLst>
          </p:cNvPr>
          <p:cNvSpPr txBox="1"/>
          <p:nvPr/>
        </p:nvSpPr>
        <p:spPr>
          <a:xfrm>
            <a:off x="714375" y="326899"/>
            <a:ext cx="5137881" cy="584775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수행 내용</a:t>
            </a:r>
            <a:r>
              <a:rPr lang="en-US" altLang="ko-KR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1page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4968DCD-9F65-48E7-B740-642C6F2BA9E2}"/>
              </a:ext>
            </a:extLst>
          </p:cNvPr>
          <p:cNvGrpSpPr/>
          <p:nvPr/>
        </p:nvGrpSpPr>
        <p:grpSpPr>
          <a:xfrm>
            <a:off x="5661949" y="6563393"/>
            <a:ext cx="855630" cy="97158"/>
            <a:chOff x="5334963" y="6577512"/>
            <a:chExt cx="855630" cy="97158"/>
          </a:xfrm>
        </p:grpSpPr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C8152F0B-E5CD-439C-9493-66311837405B}"/>
                </a:ext>
              </a:extLst>
            </p:cNvPr>
            <p:cNvSpPr/>
            <p:nvPr/>
          </p:nvSpPr>
          <p:spPr>
            <a:xfrm rot="16200000">
              <a:off x="6096000" y="6577512"/>
              <a:ext cx="94593" cy="94593"/>
            </a:xfrm>
            <a:prstGeom prst="ellipse">
              <a:avLst/>
            </a:prstGeom>
            <a:noFill/>
            <a:ln w="38100">
              <a:solidFill>
                <a:srgbClr val="F293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9F5B5113-F50F-401F-BB5C-1A4BC8F12F96}"/>
                </a:ext>
              </a:extLst>
            </p:cNvPr>
            <p:cNvSpPr/>
            <p:nvPr/>
          </p:nvSpPr>
          <p:spPr>
            <a:xfrm rot="16200000">
              <a:off x="5334963" y="6580077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8F3880CF-3AAC-4265-B411-78BE97636114}"/>
                </a:ext>
              </a:extLst>
            </p:cNvPr>
            <p:cNvSpPr/>
            <p:nvPr/>
          </p:nvSpPr>
          <p:spPr>
            <a:xfrm rot="16200000">
              <a:off x="5709183" y="6577512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4595661-27A0-4BC8-9CA7-8DFE6FD022FD}"/>
              </a:ext>
            </a:extLst>
          </p:cNvPr>
          <p:cNvSpPr txBox="1"/>
          <p:nvPr/>
        </p:nvSpPr>
        <p:spPr>
          <a:xfrm>
            <a:off x="1273312" y="925726"/>
            <a:ext cx="7571821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업로드한 사진을 </a:t>
            </a:r>
            <a:r>
              <a:rPr lang="en-US" altLang="ko-KR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Base64</a:t>
            </a:r>
            <a:r>
              <a:rPr lang="ko-KR" altLang="en-US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로 </a:t>
            </a:r>
            <a:r>
              <a:rPr lang="ko-KR" altLang="en-US" spc="300" dirty="0" smtClean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변환 </a:t>
            </a:r>
            <a:r>
              <a:rPr lang="ko-KR" altLang="en-US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후 </a:t>
            </a:r>
            <a:r>
              <a:rPr lang="en-US" altLang="ko-KR" spc="300" dirty="0" err="1" smtClean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MongoDB</a:t>
            </a:r>
            <a:r>
              <a:rPr lang="ko-KR" altLang="en-US" spc="300" dirty="0" smtClean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 </a:t>
            </a:r>
            <a:r>
              <a:rPr lang="ko-KR" altLang="en-US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저장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3312" y="2099280"/>
            <a:ext cx="6758581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base64</a:t>
            </a:r>
            <a:r>
              <a:rPr lang="ko-KR" altLang="en-US" b="1" dirty="0"/>
              <a:t>란</a:t>
            </a:r>
            <a:r>
              <a:rPr lang="en-US" altLang="ko-KR" b="1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Base64</a:t>
            </a:r>
            <a:r>
              <a:rPr lang="ko-KR" altLang="en-US" dirty="0"/>
              <a:t>를 글자 그대로 직역하면 </a:t>
            </a:r>
            <a:r>
              <a:rPr lang="en-US" altLang="ko-KR" dirty="0"/>
              <a:t>64</a:t>
            </a:r>
            <a:r>
              <a:rPr lang="ko-KR" altLang="en-US" dirty="0"/>
              <a:t>진법이라는 </a:t>
            </a:r>
            <a:r>
              <a:rPr lang="ko-KR" altLang="en-US" dirty="0" smtClean="0"/>
              <a:t>뜻이며</a:t>
            </a:r>
            <a:r>
              <a:rPr lang="en-US" altLang="ko-KR" dirty="0" smtClean="0"/>
              <a:t>, </a:t>
            </a:r>
            <a:endParaRPr lang="en-US" altLang="ko-KR" dirty="0"/>
          </a:p>
          <a:p>
            <a:r>
              <a:rPr lang="en-US" altLang="ko-KR" dirty="0" smtClean="0"/>
              <a:t>8</a:t>
            </a:r>
            <a:r>
              <a:rPr lang="ko-KR" altLang="en-US" dirty="0"/>
              <a:t>비트 </a:t>
            </a:r>
            <a:r>
              <a:rPr lang="ko-KR" altLang="en-US" dirty="0" smtClean="0"/>
              <a:t>이진 </a:t>
            </a: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예를 들어 실행 파일이나</a:t>
            </a:r>
            <a:r>
              <a:rPr lang="en-US" altLang="ko-KR" dirty="0"/>
              <a:t>, ZIP </a:t>
            </a:r>
            <a:r>
              <a:rPr lang="ko-KR" altLang="en-US" dirty="0"/>
              <a:t>파일 등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문자 </a:t>
            </a:r>
            <a:r>
              <a:rPr lang="ko-KR" altLang="en-US" dirty="0"/>
              <a:t>코드에 영향을 받지 않는 공통 </a:t>
            </a:r>
            <a:r>
              <a:rPr lang="en-US" altLang="ko-KR" dirty="0"/>
              <a:t>ASCII </a:t>
            </a:r>
            <a:r>
              <a:rPr lang="ko-KR" altLang="en-US" dirty="0"/>
              <a:t>영역의 문자들로만 </a:t>
            </a:r>
            <a:endParaRPr lang="en-US" altLang="ko-KR" dirty="0" smtClean="0"/>
          </a:p>
          <a:p>
            <a:r>
              <a:rPr lang="ko-KR" altLang="en-US" dirty="0" smtClean="0"/>
              <a:t>이루어진 </a:t>
            </a:r>
            <a:r>
              <a:rPr lang="ko-KR" altLang="en-US" dirty="0"/>
              <a:t>일련의 문자열로 바꾸는 </a:t>
            </a:r>
            <a:r>
              <a:rPr lang="ko-KR" altLang="en-US" dirty="0" err="1"/>
              <a:t>인코딩</a:t>
            </a:r>
            <a:r>
              <a:rPr lang="ko-KR" altLang="en-US" dirty="0"/>
              <a:t> 방식을 가리키는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1600" dirty="0"/>
              <a:t>base64 </a:t>
            </a:r>
            <a:r>
              <a:rPr lang="ko-KR" altLang="en-US" sz="1600" dirty="0" err="1"/>
              <a:t>인코딩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r>
              <a:rPr lang="en-US" altLang="ko-KR" sz="1600" dirty="0" smtClean="0"/>
              <a:t>24bit</a:t>
            </a:r>
            <a:r>
              <a:rPr lang="ko-KR" altLang="en-US" sz="1600" dirty="0"/>
              <a:t>의 </a:t>
            </a:r>
            <a:r>
              <a:rPr lang="en-US" altLang="ko-KR" sz="1600" dirty="0"/>
              <a:t>buffer</a:t>
            </a:r>
            <a:r>
              <a:rPr lang="ko-KR" altLang="en-US" sz="1600" dirty="0"/>
              <a:t>를 생성하여 </a:t>
            </a:r>
            <a:r>
              <a:rPr lang="ko-KR" altLang="en-US" sz="1600" dirty="0" smtClean="0"/>
              <a:t>위쪽부터 </a:t>
            </a:r>
            <a:r>
              <a:rPr lang="ko-KR" altLang="en-US" sz="1600" dirty="0"/>
              <a:t>바이트 데이터를 넣은 뒤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버퍼의 위쪽부터 </a:t>
            </a:r>
            <a:r>
              <a:rPr lang="en-US" altLang="ko-KR" sz="1600" dirty="0"/>
              <a:t>6bit </a:t>
            </a:r>
            <a:r>
              <a:rPr lang="ko-KR" altLang="en-US" sz="1600" dirty="0"/>
              <a:t>단위로 잘라 </a:t>
            </a:r>
            <a:r>
              <a:rPr lang="en-US" altLang="ko-KR" sz="1600" dirty="0"/>
              <a:t>Base64 </a:t>
            </a:r>
            <a:r>
              <a:rPr lang="ko-KR" altLang="en-US" sz="1600" dirty="0"/>
              <a:t>테이블의 </a:t>
            </a:r>
            <a:r>
              <a:rPr lang="en-US" altLang="ko-KR" sz="1600" dirty="0"/>
              <a:t>ASCII </a:t>
            </a:r>
            <a:r>
              <a:rPr lang="ko-KR" altLang="en-US" sz="1600" dirty="0"/>
              <a:t>문자로 </a:t>
            </a:r>
            <a:r>
              <a:rPr lang="ko-KR" altLang="en-US" sz="1600" dirty="0" smtClean="0"/>
              <a:t>변환</a:t>
            </a:r>
            <a:endParaRPr lang="ko-KR" altLang="en-US" sz="16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912" y="1931863"/>
            <a:ext cx="2326584" cy="3064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05078" y="5020473"/>
            <a:ext cx="1244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Base64 </a:t>
            </a:r>
            <a:r>
              <a:rPr lang="ko-KR" altLang="en-US" sz="1200" dirty="0" smtClean="0"/>
              <a:t>변환 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8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F34450C-771C-433B-B325-4451C723DC7A}"/>
              </a:ext>
            </a:extLst>
          </p:cNvPr>
          <p:cNvSpPr/>
          <p:nvPr/>
        </p:nvSpPr>
        <p:spPr>
          <a:xfrm>
            <a:off x="438824" y="645549"/>
            <a:ext cx="11314351" cy="5730084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851035" y="1149254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A5620AC-8E70-4C43-9C4D-2DE1CE043EA9}"/>
              </a:ext>
            </a:extLst>
          </p:cNvPr>
          <p:cNvSpPr txBox="1"/>
          <p:nvPr/>
        </p:nvSpPr>
        <p:spPr>
          <a:xfrm>
            <a:off x="714375" y="326899"/>
            <a:ext cx="5137881" cy="584775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수행 내용</a:t>
            </a:r>
            <a:r>
              <a:rPr lang="en-US" altLang="ko-KR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1page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4968DCD-9F65-48E7-B740-642C6F2BA9E2}"/>
              </a:ext>
            </a:extLst>
          </p:cNvPr>
          <p:cNvGrpSpPr/>
          <p:nvPr/>
        </p:nvGrpSpPr>
        <p:grpSpPr>
          <a:xfrm>
            <a:off x="5661949" y="6563393"/>
            <a:ext cx="855630" cy="97158"/>
            <a:chOff x="5334963" y="6577512"/>
            <a:chExt cx="855630" cy="97158"/>
          </a:xfrm>
        </p:grpSpPr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C8152F0B-E5CD-439C-9493-66311837405B}"/>
                </a:ext>
              </a:extLst>
            </p:cNvPr>
            <p:cNvSpPr/>
            <p:nvPr/>
          </p:nvSpPr>
          <p:spPr>
            <a:xfrm rot="16200000">
              <a:off x="6096000" y="6577512"/>
              <a:ext cx="94593" cy="94593"/>
            </a:xfrm>
            <a:prstGeom prst="ellipse">
              <a:avLst/>
            </a:prstGeom>
            <a:noFill/>
            <a:ln w="38100">
              <a:solidFill>
                <a:srgbClr val="F293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9F5B5113-F50F-401F-BB5C-1A4BC8F12F96}"/>
                </a:ext>
              </a:extLst>
            </p:cNvPr>
            <p:cNvSpPr/>
            <p:nvPr/>
          </p:nvSpPr>
          <p:spPr>
            <a:xfrm rot="16200000">
              <a:off x="5334963" y="6580077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8F3880CF-3AAC-4265-B411-78BE97636114}"/>
                </a:ext>
              </a:extLst>
            </p:cNvPr>
            <p:cNvSpPr/>
            <p:nvPr/>
          </p:nvSpPr>
          <p:spPr>
            <a:xfrm rot="16200000">
              <a:off x="5709183" y="6577512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4595661-27A0-4BC8-9CA7-8DFE6FD022FD}"/>
              </a:ext>
            </a:extLst>
          </p:cNvPr>
          <p:cNvSpPr txBox="1"/>
          <p:nvPr/>
        </p:nvSpPr>
        <p:spPr>
          <a:xfrm>
            <a:off x="1273312" y="925726"/>
            <a:ext cx="7571821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업로드한 사진을 </a:t>
            </a:r>
            <a:r>
              <a:rPr lang="en-US" altLang="ko-KR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Base64</a:t>
            </a:r>
            <a:r>
              <a:rPr lang="ko-KR" altLang="en-US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로 </a:t>
            </a:r>
            <a:r>
              <a:rPr lang="ko-KR" altLang="en-US" spc="300" dirty="0" smtClean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변환 </a:t>
            </a:r>
            <a:r>
              <a:rPr lang="ko-KR" altLang="en-US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후 </a:t>
            </a:r>
            <a:r>
              <a:rPr lang="en-US" altLang="ko-KR" spc="300" dirty="0" err="1" smtClean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MongoDB</a:t>
            </a:r>
            <a:r>
              <a:rPr lang="ko-KR" altLang="en-US" spc="300" dirty="0" smtClean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 </a:t>
            </a:r>
            <a:r>
              <a:rPr lang="ko-KR" altLang="en-US" spc="3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저장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5" b="17036"/>
          <a:stretch/>
        </p:blipFill>
        <p:spPr bwMode="auto">
          <a:xfrm>
            <a:off x="4865021" y="3522844"/>
            <a:ext cx="6503761" cy="122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5"/>
          <a:stretch/>
        </p:blipFill>
        <p:spPr bwMode="auto">
          <a:xfrm>
            <a:off x="894015" y="1940982"/>
            <a:ext cx="3771830" cy="3139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021" y="2286740"/>
            <a:ext cx="31337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4"/>
          <p:cNvSpPr txBox="1"/>
          <p:nvPr/>
        </p:nvSpPr>
        <p:spPr>
          <a:xfrm>
            <a:off x="4865020" y="3125884"/>
            <a:ext cx="3135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이미지 파일에 대한 이름과</a:t>
            </a:r>
            <a:r>
              <a:rPr lang="en-US" altLang="ko-KR" sz="1200" dirty="0" smtClean="0"/>
              <a:t>, base64</a:t>
            </a:r>
            <a:r>
              <a:rPr lang="ko-KR" altLang="en-US" sz="1200" dirty="0" smtClean="0"/>
              <a:t>가 저장</a:t>
            </a:r>
            <a:endParaRPr lang="ko-KR" altLang="en-US" sz="1200" dirty="0"/>
          </a:p>
        </p:txBody>
      </p:sp>
      <p:sp>
        <p:nvSpPr>
          <p:cNvPr id="15" name="TextBox 2"/>
          <p:cNvSpPr txBox="1"/>
          <p:nvPr/>
        </p:nvSpPr>
        <p:spPr>
          <a:xfrm>
            <a:off x="4865020" y="4724646"/>
            <a:ext cx="4800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Base64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속성  </a:t>
            </a:r>
            <a:r>
              <a:rPr lang="en-US" altLang="ko-KR" sz="1200" dirty="0" smtClean="0"/>
              <a:t>=  </a:t>
            </a:r>
            <a:r>
              <a:rPr lang="en-US" altLang="ko-KR" sz="1200" dirty="0" err="1" smtClean="0"/>
              <a:t>data:image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이미지확장자</a:t>
            </a:r>
            <a:r>
              <a:rPr lang="en-US" altLang="ko-KR" sz="1200" dirty="0" smtClean="0"/>
              <a:t>;base64, data</a:t>
            </a:r>
            <a:r>
              <a:rPr lang="ko-KR" altLang="en-US" sz="1200" dirty="0" smtClean="0"/>
              <a:t>코드</a:t>
            </a:r>
            <a:r>
              <a:rPr lang="en-US" altLang="ko-KR" sz="1200" dirty="0" smtClean="0"/>
              <a:t>"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92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418</Words>
  <Application>Microsoft Office PowerPoint</Application>
  <PresentationFormat>사용자 지정</PresentationFormat>
  <Paragraphs>81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Arial</vt:lpstr>
      <vt:lpstr>a옛날사진관3</vt:lpstr>
      <vt:lpstr>맑은 고딕</vt:lpstr>
      <vt:lpstr>210 콤퓨타세탁 L</vt:lpstr>
      <vt:lpstr>a옛날사진관4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ds</cp:lastModifiedBy>
  <cp:revision>99</cp:revision>
  <dcterms:created xsi:type="dcterms:W3CDTF">2017-05-10T07:33:19Z</dcterms:created>
  <dcterms:modified xsi:type="dcterms:W3CDTF">2023-02-02T05:20:15Z</dcterms:modified>
</cp:coreProperties>
</file>