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3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9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4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0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8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4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8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0B5AB2-022E-4287-9BDB-36B6120227B8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C55D6EE-A539-4000-904A-8AF61DB85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7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1E988-1D1C-448C-8C9C-03381F974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</a:t>
            </a:r>
            <a:r>
              <a:rPr lang="ru-RU" dirty="0"/>
              <a:t>ТЕСТИРОВАНИЕ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1A17EE-5F1D-460A-9F93-F023DA539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4ПК2 Кузнецов Илья Владиславович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36953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806A4-FB27-41C9-AD9B-69D591E3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– INVERSE</a:t>
            </a:r>
            <a:r>
              <a:rPr lang="ru-RU" dirty="0"/>
              <a:t> (ПРОВЕРКА ОБР. СВЯЗЕЙ)</a:t>
            </a:r>
          </a:p>
        </p:txBody>
      </p:sp>
      <p:pic>
        <p:nvPicPr>
          <p:cNvPr id="4" name="Google Shape;249;p29">
            <a:extLst>
              <a:ext uri="{FF2B5EF4-FFF2-40B4-BE49-F238E27FC236}">
                <a16:creationId xmlns:a16="http://schemas.microsoft.com/office/drawing/2014/main" id="{9DBE509D-7852-4F56-B179-D5B915AE66B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225" y="3429000"/>
            <a:ext cx="9957547" cy="1913602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0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3C6BD-7632-4A2D-BFBC-D00F50E2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– CROSS-CHECK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6B58A-8518-47CD-AEC7-664D6D2E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86" y="1052982"/>
            <a:ext cx="5210613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Calibri"/>
                <a:cs typeface="Calibri"/>
                <a:sym typeface="Calibri"/>
              </a:rPr>
              <a:t>П</a:t>
            </a:r>
            <a:r>
              <a:rPr lang="en-US" sz="2400" b="0" i="0" u="none" strike="noStrike" cap="none" dirty="0" err="1">
                <a:ea typeface="Calibri"/>
                <a:cs typeface="Calibri"/>
                <a:sym typeface="Calibri"/>
              </a:rPr>
              <a:t>роверка</a:t>
            </a: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ea typeface="Calibri"/>
                <a:cs typeface="Calibri"/>
                <a:sym typeface="Calibri"/>
              </a:rPr>
              <a:t>результат</a:t>
            </a:r>
            <a:r>
              <a:rPr lang="ru-RU" sz="2400" b="0" i="0" u="none" strike="noStrike" cap="none" dirty="0">
                <a:ea typeface="Calibri"/>
                <a:cs typeface="Calibri"/>
                <a:sym typeface="Calibri"/>
              </a:rPr>
              <a:t>а</a:t>
            </a: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ea typeface="Calibri"/>
                <a:cs typeface="Calibri"/>
                <a:sym typeface="Calibri"/>
              </a:rPr>
              <a:t>другими</a:t>
            </a: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ea typeface="Calibri"/>
                <a:cs typeface="Calibri"/>
                <a:sym typeface="Calibri"/>
              </a:rPr>
              <a:t>методами</a:t>
            </a:r>
            <a:endParaRPr lang="ru-RU" sz="2400" dirty="0"/>
          </a:p>
        </p:txBody>
      </p:sp>
      <p:pic>
        <p:nvPicPr>
          <p:cNvPr id="4" name="Google Shape;257;p30">
            <a:extLst>
              <a:ext uri="{FF2B5EF4-FFF2-40B4-BE49-F238E27FC236}">
                <a16:creationId xmlns:a16="http://schemas.microsoft.com/office/drawing/2014/main" id="{7DC6E3FA-AB05-4199-8524-A95D4C7CE3F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386" y="3719043"/>
            <a:ext cx="6750050" cy="2085975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46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9C4E5-D4F9-4A57-893A-1037A49C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– ERROR CONDITIONS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B1ECE-F9B6-47BA-ABA3-2C10175E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3287"/>
            <a:ext cx="10554574" cy="3636511"/>
          </a:xfrm>
        </p:spPr>
        <p:txBody>
          <a:bodyPr/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Типичные ошибочные состояния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Кончилась память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Кончилось место на диске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Проблемы с синхронизацией времени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Доступность и ошибки сетей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Система под нагрузкой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Ограниченная цветовая палитра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Высокое/низкое разрешение экрана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28C39-4097-4AF8-B252-03CE8E15A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2844530"/>
            <a:ext cx="3001624" cy="30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4F40-B1D8-4516-AC82-C9E8819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- PERFORMANCE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D40F7-4850-42E4-9EDB-3651F1B0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60412"/>
            <a:ext cx="10554574" cy="3636511"/>
          </a:xfrm>
        </p:spPr>
        <p:txBody>
          <a:bodyPr/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Производительность алгоритма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Скорость выделения ресурсов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Скорость доступа к ресурсам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Время обработки запроса</a:t>
            </a:r>
            <a:endParaRPr lang="ru-RU" sz="2400"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Потребляемая память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5B3613-9D6B-4EE5-B01A-BF8A83408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49" y="2597504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5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7C329-B4AD-4168-96EB-1B9A794A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БАГОВ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6E9FC-45C7-426F-8A89-1AE4EC10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3762"/>
            <a:ext cx="6820338" cy="3636511"/>
          </a:xfrm>
        </p:spPr>
        <p:txBody>
          <a:bodyPr/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+mj-lt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Идентифицировать баг</a:t>
            </a:r>
            <a:endParaRPr lang="ru-RU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+mj-lt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Написать тест, который «поломается» от этого бага, чтобы подтвердить наличие бага.</a:t>
            </a:r>
            <a:endParaRPr lang="ru-RU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+mj-lt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Исправить код так, чтобы тест выполнился.</a:t>
            </a:r>
            <a:endParaRPr lang="ru-RU" sz="24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+mj-lt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Запустить </a:t>
            </a:r>
            <a:r>
              <a:rPr lang="ru-RU" sz="2400" b="1" i="0" u="none" dirty="0">
                <a:ea typeface="Constantia"/>
                <a:cs typeface="Constantia"/>
                <a:sym typeface="Constantia"/>
              </a:rPr>
              <a:t>ВСЕ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 остальные тесты.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3FDB1-5F91-4DF5-B2B9-4D611B9D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29302"/>
            <a:ext cx="2923798" cy="29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DEE97-4158-420B-9DD6-BEDC9D11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UNIT-</a:t>
            </a:r>
            <a:r>
              <a:rPr lang="ru-RU" dirty="0"/>
              <a:t>ТЕСТ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AD5FA-3624-48FD-BCE4-8E152D1B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86" y="2774301"/>
            <a:ext cx="6096439" cy="3636511"/>
          </a:xfrm>
        </p:spPr>
        <p:txBody>
          <a:bodyPr/>
          <a:lstStyle/>
          <a:p>
            <a:pPr marL="0" indent="0">
              <a:buNone/>
            </a:pPr>
            <a:r>
              <a:rPr lang="ru-RU" sz="2400" b="0" i="1" u="none" strike="noStrike" cap="none" dirty="0">
                <a:ea typeface="Cambria"/>
                <a:cs typeface="Cambria"/>
                <a:sym typeface="Cambria"/>
              </a:rPr>
              <a:t>Фрагмент кода, написанный разработчиком, для проверки маленького, специфичного фрагмента функциональности кода.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97352-0213-4602-954F-61FE33C32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73" y="2774301"/>
            <a:ext cx="3209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DD613-56C5-4314-9E2E-B67ED5AA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BBCCD-9E1C-4828-BBD5-6C4C52BB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12812"/>
            <a:ext cx="6638550" cy="3636511"/>
          </a:xfrm>
        </p:spPr>
        <p:txBody>
          <a:bodyPr/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Тестируйте все, что может сломаться</a:t>
            </a:r>
            <a:endParaRPr lang="ru-RU" sz="2400" dirty="0"/>
          </a:p>
          <a:p>
            <a:pPr marR="0" lvl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Тестируйте все, что уже сломалось</a:t>
            </a:r>
            <a:endParaRPr lang="ru-RU" sz="2400" dirty="0"/>
          </a:p>
          <a:p>
            <a:pPr marR="0" lvl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Новый код признается виновным</a:t>
            </a:r>
            <a:r>
              <a:rPr lang="en-US" sz="2400" dirty="0">
                <a:ea typeface="Constantia"/>
                <a:cs typeface="Constantia"/>
                <a:sym typeface="Constantia"/>
              </a:rPr>
              <a:t>.</a:t>
            </a:r>
            <a:endParaRPr lang="ru-RU" sz="2400" dirty="0"/>
          </a:p>
          <a:p>
            <a:pPr marR="0" lvl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Запускайте юнит-тесты локально при каждой компиляции.</a:t>
            </a:r>
            <a:endParaRPr lang="ru-RU" sz="2400" dirty="0"/>
          </a:p>
          <a:p>
            <a:pPr marR="0" lvl="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Запускайте все юнит-тесты перед </a:t>
            </a:r>
            <a:r>
              <a:rPr lang="ru-RU" sz="2400" b="0" i="0" u="none" dirty="0" err="1">
                <a:ea typeface="Constantia"/>
                <a:cs typeface="Constantia"/>
                <a:sym typeface="Constantia"/>
              </a:rPr>
              <a:t>check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-</a:t>
            </a:r>
            <a:r>
              <a:rPr lang="ru-RU" sz="2400" b="0" i="0" u="none" dirty="0" err="1">
                <a:ea typeface="Constantia"/>
                <a:cs typeface="Constantia"/>
                <a:sym typeface="Constantia"/>
              </a:rPr>
              <a:t>in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-ом в репозиторий.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B0BFAF-05B2-44A5-8948-C939941B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73" y="2886917"/>
            <a:ext cx="2905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92475-4C38-4918-AE3D-FA7A754B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7EA23-5BA7-4006-A2A7-4E741932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2536612"/>
            <a:ext cx="6686175" cy="3636511"/>
          </a:xfrm>
        </p:spPr>
        <p:txBody>
          <a:bodyPr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strike="noStrike" cap="none" dirty="0">
                <a:ea typeface="Constantia"/>
                <a:cs typeface="Constantia"/>
                <a:sym typeface="Constantia"/>
              </a:rPr>
              <a:t>они делают жизнь проще</a:t>
            </a:r>
            <a:endParaRPr lang="ru-RU" sz="2400" dirty="0"/>
          </a:p>
          <a:p>
            <a:pPr marR="0" lvl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strike="noStrike" cap="none" dirty="0">
                <a:ea typeface="Constantia"/>
                <a:cs typeface="Constantia"/>
                <a:sym typeface="Constantia"/>
              </a:rPr>
              <a:t>они делают дизайн приложения лучше</a:t>
            </a:r>
            <a:endParaRPr lang="ru-RU" sz="2400" dirty="0"/>
          </a:p>
          <a:p>
            <a:pPr marR="0" lvl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strike="noStrike" cap="none" dirty="0">
                <a:ea typeface="Constantia"/>
                <a:cs typeface="Constantia"/>
                <a:sym typeface="Constantia"/>
              </a:rPr>
              <a:t>они значительно уменьшают время, затрачиваемое на отладку.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14F15-2F57-487B-8CF0-C3E54D71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75" y="2792305"/>
            <a:ext cx="3125123" cy="31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5DB2-B4E3-4841-9E6C-738D6E07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ПИСАТЬ </a:t>
            </a:r>
            <a:r>
              <a:rPr lang="en-US" dirty="0"/>
              <a:t>UNIT-</a:t>
            </a:r>
            <a:r>
              <a:rPr lang="ru-RU" dirty="0"/>
              <a:t>ТЕСТЫ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74588-694F-426D-AC66-341CE570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8037"/>
            <a:ext cx="6591738" cy="3636511"/>
          </a:xfrm>
        </p:spPr>
        <p:txBody>
          <a:bodyPr>
            <a:norm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Ответить на вопрос: как мы будем тестировать новый метод.</a:t>
            </a:r>
            <a:endParaRPr lang="ru-RU" sz="24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Написать тест и тестируемый класс.</a:t>
            </a:r>
            <a:endParaRPr lang="ru-RU" sz="24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Запустить  тест.</a:t>
            </a:r>
            <a:endParaRPr lang="ru-RU" sz="24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Запустить ВСЕ тесты системы.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6A0AD2-4D63-4E03-8CD0-4FBA409CA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71" y="2733482"/>
            <a:ext cx="3332827" cy="33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86BED-B7CA-4FEF-91EE-5FE314AE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EF004-447A-4F0E-B133-FF6C8EB9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8037"/>
            <a:ext cx="6296463" cy="36365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Создать условия, необходимые для тестов</a:t>
            </a:r>
            <a:endParaRPr lang="ru-RU" sz="2400" dirty="0"/>
          </a:p>
          <a:p>
            <a:pPr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Настроить </a:t>
            </a:r>
            <a:r>
              <a:rPr lang="ru-RU" sz="2400" b="0" i="0" u="none" dirty="0" err="1">
                <a:ea typeface="Constantia"/>
                <a:cs typeface="Constantia"/>
                <a:sym typeface="Constantia"/>
              </a:rPr>
              <a:t>моки</a:t>
            </a:r>
            <a:endParaRPr lang="ru-RU" sz="2400" dirty="0">
              <a:ea typeface="Constantia"/>
              <a:cs typeface="Constantia"/>
              <a:sym typeface="Constantia"/>
            </a:endParaRPr>
          </a:p>
          <a:p>
            <a:pPr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Вызвать тестируемый метод</a:t>
            </a:r>
            <a:endParaRPr lang="ru-RU" sz="2400" dirty="0"/>
          </a:p>
          <a:p>
            <a:pPr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Проверить, что тестируемый метод ведет себя как ожидается</a:t>
            </a:r>
            <a:endParaRPr lang="ru-RU" sz="2400" dirty="0"/>
          </a:p>
          <a:p>
            <a:pPr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Wingdings" panose="05000000000000000000" pitchFamily="2" charset="2"/>
              <a:buChar char="v"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Прибрать за собой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F12AEB-4BE8-4CFB-BE7E-504D15340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4" y="2692755"/>
            <a:ext cx="3267074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6CB7A-A97E-40D0-8050-37E1CA7B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RIGHT-BICEP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2E9E4-97AD-490F-9691-35953C3D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8037"/>
            <a:ext cx="10191375" cy="3636511"/>
          </a:xfrm>
        </p:spPr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en-US" sz="2400" b="1" i="0" u="none" dirty="0">
                <a:ea typeface="Constantia"/>
                <a:cs typeface="Constantia"/>
                <a:sym typeface="Constantia"/>
              </a:rPr>
              <a:t>RIGHT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 – верны ли результаты?</a:t>
            </a:r>
            <a:endParaRPr lang="ru-RU" sz="2400" dirty="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ru-RU" sz="2400" b="1" i="0" u="none" dirty="0">
                <a:ea typeface="Constantia"/>
                <a:cs typeface="Constantia"/>
                <a:sym typeface="Constantia"/>
              </a:rPr>
              <a:t>B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 – верны ли граничные условия?</a:t>
            </a:r>
            <a:endParaRPr lang="ru-RU" sz="2400" dirty="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ru-RU" sz="2400" b="1" i="0" u="none" dirty="0">
                <a:ea typeface="Constantia"/>
                <a:cs typeface="Constantia"/>
                <a:sym typeface="Constantia"/>
              </a:rPr>
              <a:t>I – 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можно ли проверить обратные связи?</a:t>
            </a:r>
            <a:endParaRPr lang="ru-RU" sz="2400" dirty="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ru-RU" sz="2400" b="1" i="0" u="none" dirty="0">
                <a:ea typeface="Constantia"/>
                <a:cs typeface="Constantia"/>
                <a:sym typeface="Constantia"/>
              </a:rPr>
              <a:t>C – 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можно ли проверить результат другими методами?</a:t>
            </a:r>
            <a:endParaRPr lang="ru-RU" sz="2400" dirty="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ru-RU" sz="2400" b="1" i="0" u="none" dirty="0">
                <a:ea typeface="Constantia"/>
                <a:cs typeface="Constantia"/>
                <a:sym typeface="Constantia"/>
              </a:rPr>
              <a:t>E – 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можно ли вызвать ошибочные состояния искусственно?</a:t>
            </a:r>
            <a:endParaRPr lang="ru-RU" sz="2400" dirty="0"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None/>
            </a:pPr>
            <a:r>
              <a:rPr lang="ru-RU" sz="2400" b="1" i="0" u="none" dirty="0">
                <a:ea typeface="Constantia"/>
                <a:cs typeface="Constantia"/>
                <a:sym typeface="Constantia"/>
              </a:rPr>
              <a:t>P – </a:t>
            </a:r>
            <a:r>
              <a:rPr lang="ru-RU" sz="2400" b="0" i="0" u="none" dirty="0">
                <a:ea typeface="Constantia"/>
                <a:cs typeface="Constantia"/>
                <a:sym typeface="Constantia"/>
              </a:rPr>
              <a:t>удовлетворительна ли производительность?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74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40D7-BCF6-4CDB-B3B5-46E28329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9392C-4A8B-48C6-8B36-04CA1D33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6612"/>
            <a:ext cx="4772463" cy="3636511"/>
          </a:xfrm>
        </p:spPr>
        <p:txBody>
          <a:bodyPr/>
          <a:lstStyle/>
          <a:p>
            <a:pPr marL="0" indent="0">
              <a:buNone/>
            </a:pPr>
            <a:r>
              <a:rPr lang="ru-RU" sz="2400" b="0" i="0" u="none" dirty="0">
                <a:ea typeface="Constantia"/>
                <a:cs typeface="Constantia"/>
                <a:sym typeface="Constantia"/>
              </a:rPr>
              <a:t>Если результаты выполнения кода верны, то как я об этом узнаю?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A143A4-F2F4-4A17-8765-D58424E5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98" y="2371725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A7627-9629-420B-B7EE-3F90A9DE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- BOUNDARY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83CB1-D93A-4BEA-973F-FD5581B2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74687"/>
            <a:ext cx="10554574" cy="3636511"/>
          </a:xfrm>
        </p:spPr>
        <p:txBody>
          <a:bodyPr>
            <a:normAutofit fontScale="55000" lnSpcReduction="20000"/>
          </a:bodyPr>
          <a:lstStyle/>
          <a:p>
            <a:pPr marL="273050" marR="0" lvl="0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ru-RU" sz="2900" b="1" i="0" u="none" dirty="0">
                <a:ea typeface="Constantia"/>
                <a:cs typeface="Constantia"/>
                <a:sym typeface="Constantia"/>
              </a:rPr>
              <a:t>CORRECT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 err="1">
                <a:ea typeface="Constantia"/>
                <a:cs typeface="Constantia"/>
                <a:sym typeface="Constantia"/>
              </a:rPr>
              <a:t>C</a:t>
            </a:r>
            <a:r>
              <a:rPr lang="ru-RU" sz="2900" b="0" i="0" u="none" dirty="0" err="1">
                <a:ea typeface="Constantia"/>
                <a:cs typeface="Constantia"/>
                <a:sym typeface="Constantia"/>
              </a:rPr>
              <a:t>onformance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 – верен ли формат значения?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 err="1">
                <a:ea typeface="Constantia"/>
                <a:cs typeface="Constantia"/>
                <a:sym typeface="Constantia"/>
              </a:rPr>
              <a:t>O</a:t>
            </a:r>
            <a:r>
              <a:rPr lang="ru-RU" sz="2900" b="0" i="0" u="none" dirty="0" err="1">
                <a:ea typeface="Constantia"/>
                <a:cs typeface="Constantia"/>
                <a:sym typeface="Constantia"/>
              </a:rPr>
              <a:t>rdering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 – является ли правильный набор  данных упорядоченным?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>
                <a:ea typeface="Constantia"/>
                <a:cs typeface="Constantia"/>
                <a:sym typeface="Constantia"/>
              </a:rPr>
              <a:t>R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ange – лежит ли значение в пределах конкретных минимального и максимального значения?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 err="1">
                <a:ea typeface="Constantia"/>
                <a:cs typeface="Constantia"/>
                <a:sym typeface="Constantia"/>
              </a:rPr>
              <a:t>R</a:t>
            </a:r>
            <a:r>
              <a:rPr lang="ru-RU" sz="2900" b="0" i="0" u="none" dirty="0" err="1">
                <a:ea typeface="Constantia"/>
                <a:cs typeface="Constantia"/>
                <a:sym typeface="Constantia"/>
              </a:rPr>
              <a:t>eference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 – ссылается ли код на что-либо внешнее, что не находится под контролем данного кода? Зависит ли от состояния зависимостей, состояние объекта? Зависит ли код от каких-либо условий.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 err="1">
                <a:ea typeface="Constantia"/>
                <a:cs typeface="Constantia"/>
                <a:sym typeface="Constantia"/>
              </a:rPr>
              <a:t>C</a:t>
            </a:r>
            <a:r>
              <a:rPr lang="ru-RU" sz="2900" b="0" i="0" u="none" dirty="0" err="1">
                <a:ea typeface="Constantia"/>
                <a:cs typeface="Constantia"/>
                <a:sym typeface="Constantia"/>
              </a:rPr>
              <a:t>ardinality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 – количественная </a:t>
            </a:r>
            <a:r>
              <a:rPr lang="ru-RU" sz="2900" b="0" i="0" u="none" dirty="0" err="1">
                <a:ea typeface="Constantia"/>
                <a:cs typeface="Constantia"/>
                <a:sym typeface="Constantia"/>
              </a:rPr>
              <a:t>проврка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 результата (нужное ли количество возвращается/используется методами)?</a:t>
            </a:r>
            <a:endParaRPr lang="ru-RU" sz="2900" dirty="0"/>
          </a:p>
          <a:p>
            <a:pPr marL="273050" marR="0" lvl="0" indent="-2730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Char char="●"/>
            </a:pPr>
            <a:r>
              <a:rPr lang="ru-RU" sz="2900" b="1" i="0" u="none" dirty="0">
                <a:ea typeface="Constantia"/>
                <a:cs typeface="Constantia"/>
                <a:sym typeface="Constantia"/>
              </a:rPr>
              <a:t>T</a:t>
            </a:r>
            <a:r>
              <a:rPr lang="ru-RU" sz="2900" b="0" i="0" u="none" dirty="0">
                <a:ea typeface="Constantia"/>
                <a:cs typeface="Constantia"/>
                <a:sym typeface="Constantia"/>
              </a:rPr>
              <a:t>ime – все ли происходит в нужном порядке? В нужное время? В пределах допустимого времени? Правильно ли обрабатываются конкурентные условия?</a:t>
            </a:r>
            <a:endParaRPr lang="ru-RU" sz="29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511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35</TotalTime>
  <Words>402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Noto Sans Symbols</vt:lpstr>
      <vt:lpstr>Wingdings</vt:lpstr>
      <vt:lpstr>Wingdings 2</vt:lpstr>
      <vt:lpstr>Цитаты</vt:lpstr>
      <vt:lpstr>UNIT-ТЕСТИРОВАНИЕ</vt:lpstr>
      <vt:lpstr>ЧТО ТАКОЕ UNIT-ТЕСТ?</vt:lpstr>
      <vt:lpstr>ОБЩИЕ ПРИНЦИПЫ</vt:lpstr>
      <vt:lpstr>ПРЕИМУЩЕСТВА ТЕСТОВ</vt:lpstr>
      <vt:lpstr>КАК ПИСАТЬ UNIT-ТЕСТЫ?</vt:lpstr>
      <vt:lpstr>СТРУКТУРА ТЕСТА</vt:lpstr>
      <vt:lpstr>RIGHT-BICEP</vt:lpstr>
      <vt:lpstr>RIGHT</vt:lpstr>
      <vt:lpstr>B - BOUNDARY</vt:lpstr>
      <vt:lpstr>I – INVERSE (ПРОВЕРКА ОБР. СВЯЗЕЙ)</vt:lpstr>
      <vt:lpstr>C – CROSS-CHECK</vt:lpstr>
      <vt:lpstr>E – ERROR CONDITIONS</vt:lpstr>
      <vt:lpstr>P - PERFORMANCE</vt:lpstr>
      <vt:lpstr>ИСПРАВЛЕНИЕ БАГОВ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UNIT-ТЕСТИРОВАНИЕ</dc:title>
  <dc:creator>ILYA VLADISLAVOVICH</dc:creator>
  <cp:lastModifiedBy>ILYA VLADISLAVOVICH</cp:lastModifiedBy>
  <cp:revision>5</cp:revision>
  <dcterms:created xsi:type="dcterms:W3CDTF">2022-10-24T22:00:40Z</dcterms:created>
  <dcterms:modified xsi:type="dcterms:W3CDTF">2022-10-25T09:31:42Z</dcterms:modified>
</cp:coreProperties>
</file>