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b254101c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b254101c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b254101c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b254101c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6855481a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6855481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b254101c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b254101c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b254101c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254101c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6855481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6855481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b254101c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b254101c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b254101c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b254101c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b254101c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b254101c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b254101c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b254101c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2.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hyperlink" Target="https://landofooo.storiesonboard.com/m/jump-n-jive-jellybea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JumpLiveJellyBeans/ENSE-271-Project" TargetMode="External"/><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Jump and jive jelly beans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 Ahras, Kushagr, Philip  and Yi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constraints </a:t>
            </a:r>
            <a:endParaRPr/>
          </a:p>
        </p:txBody>
      </p:sp>
      <p:sp>
        <p:nvSpPr>
          <p:cNvPr id="199" name="Google Shape;19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constraints:</a:t>
            </a:r>
            <a:endParaRPr/>
          </a:p>
          <a:p>
            <a:pPr indent="-311150" lvl="0" marL="457200" rtl="0" algn="l">
              <a:spcBef>
                <a:spcPts val="1200"/>
              </a:spcBef>
              <a:spcAft>
                <a:spcPts val="0"/>
              </a:spcAft>
              <a:buSzPts val="1300"/>
              <a:buChar char="-"/>
            </a:pPr>
            <a:r>
              <a:rPr lang="en"/>
              <a:t>learning the application as the class progresses limits application possibilities </a:t>
            </a:r>
            <a:endParaRPr/>
          </a:p>
          <a:p>
            <a:pPr indent="-311150" lvl="0" marL="457200" rtl="0" algn="l">
              <a:spcBef>
                <a:spcPts val="0"/>
              </a:spcBef>
              <a:spcAft>
                <a:spcPts val="0"/>
              </a:spcAft>
              <a:buSzPts val="1300"/>
              <a:buChar char="-"/>
            </a:pPr>
            <a:r>
              <a:rPr lang="en"/>
              <a:t>We limited the scope of the project to achieve the best possible outcome (more focused approach)</a:t>
            </a:r>
            <a:endParaRPr/>
          </a:p>
          <a:p>
            <a:pPr indent="0" lvl="0" marL="0" rtl="0" algn="l">
              <a:spcBef>
                <a:spcPts val="1200"/>
              </a:spcBef>
              <a:spcAft>
                <a:spcPts val="0"/>
              </a:spcAft>
              <a:buNone/>
            </a:pPr>
            <a:r>
              <a:rPr lang="en"/>
              <a:t>Team cohesion:</a:t>
            </a:r>
            <a:endParaRPr/>
          </a:p>
          <a:p>
            <a:pPr indent="-311150" lvl="0" marL="457200" rtl="0" algn="l">
              <a:spcBef>
                <a:spcPts val="1200"/>
              </a:spcBef>
              <a:spcAft>
                <a:spcPts val="0"/>
              </a:spcAft>
              <a:buSzPts val="1300"/>
              <a:buChar char="-"/>
            </a:pPr>
            <a:r>
              <a:rPr lang="en"/>
              <a:t>Having a tough time figuring out available times for the whole team</a:t>
            </a:r>
            <a:endParaRPr/>
          </a:p>
          <a:p>
            <a:pPr indent="-311150" lvl="0" marL="457200" rtl="0" algn="l">
              <a:spcBef>
                <a:spcPts val="0"/>
              </a:spcBef>
              <a:spcAft>
                <a:spcPts val="0"/>
              </a:spcAft>
              <a:buSzPts val="1300"/>
              <a:buChar char="-"/>
            </a:pPr>
            <a:r>
              <a:rPr lang="en"/>
              <a:t>Time differences and location difference, the whole team is disbursed </a:t>
            </a:r>
            <a:endParaRPr/>
          </a:p>
          <a:p>
            <a:pPr indent="-311150" lvl="0" marL="457200" rtl="0" algn="l">
              <a:spcBef>
                <a:spcPts val="0"/>
              </a:spcBef>
              <a:spcAft>
                <a:spcPts val="0"/>
              </a:spcAft>
              <a:buSzPts val="1300"/>
              <a:buChar char="-"/>
            </a:pPr>
            <a:r>
              <a:rPr lang="en"/>
              <a:t>All members of the team have 2 or more classes with a backed schedule</a:t>
            </a:r>
            <a:endParaRPr/>
          </a:p>
          <a:p>
            <a:pPr indent="-311150" lvl="0" marL="457200" rtl="0" algn="l">
              <a:spcBef>
                <a:spcPts val="0"/>
              </a:spcBef>
              <a:spcAft>
                <a:spcPts val="0"/>
              </a:spcAft>
              <a:buSzPts val="1300"/>
              <a:buChar char="-"/>
            </a:pPr>
            <a:r>
              <a:rPr lang="en"/>
              <a:t>Next week we have long weekend so we are expecting some sort of delay</a:t>
            </a:r>
            <a:endParaRPr/>
          </a:p>
          <a:p>
            <a:pPr indent="-311150" lvl="0" marL="457200" rtl="0" algn="l">
              <a:spcBef>
                <a:spcPts val="0"/>
              </a:spcBef>
              <a:spcAft>
                <a:spcPts val="0"/>
              </a:spcAft>
              <a:buSzPts val="1300"/>
              <a:buChar char="-"/>
            </a:pPr>
            <a:r>
              <a:rPr lang="en"/>
              <a:t>We don't have a platform of constant communication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Customer</a:t>
            </a:r>
            <a:r>
              <a:rPr lang="en"/>
              <a:t> </a:t>
            </a:r>
            <a:r>
              <a:rPr lang="en"/>
              <a:t>feedback</a:t>
            </a:r>
            <a:r>
              <a:rPr lang="en"/>
              <a:t> and Project direction</a:t>
            </a:r>
            <a:endParaRPr/>
          </a:p>
        </p:txBody>
      </p:sp>
      <p:sp>
        <p:nvSpPr>
          <p:cNvPr id="205" name="Google Shape;20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23"/>
          <p:cNvPicPr preferRelativeResize="0"/>
          <p:nvPr/>
        </p:nvPicPr>
        <p:blipFill>
          <a:blip r:embed="rId3">
            <a:alphaModFix/>
          </a:blip>
          <a:stretch>
            <a:fillRect/>
          </a:stretch>
        </p:blipFill>
        <p:spPr>
          <a:xfrm>
            <a:off x="1297500" y="1514060"/>
            <a:ext cx="7038900" cy="30179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3748875" y="354850"/>
            <a:ext cx="1911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team</a:t>
            </a:r>
            <a:endParaRPr/>
          </a:p>
        </p:txBody>
      </p:sp>
      <p:pic>
        <p:nvPicPr>
          <p:cNvPr id="141" name="Google Shape;141;p14"/>
          <p:cNvPicPr preferRelativeResize="0"/>
          <p:nvPr/>
        </p:nvPicPr>
        <p:blipFill>
          <a:blip r:embed="rId3">
            <a:alphaModFix/>
          </a:blip>
          <a:stretch>
            <a:fillRect/>
          </a:stretch>
        </p:blipFill>
        <p:spPr>
          <a:xfrm>
            <a:off x="213500" y="1867700"/>
            <a:ext cx="1588325" cy="2554825"/>
          </a:xfrm>
          <a:prstGeom prst="rect">
            <a:avLst/>
          </a:prstGeom>
          <a:noFill/>
          <a:ln>
            <a:noFill/>
          </a:ln>
        </p:spPr>
      </p:pic>
      <p:pic>
        <p:nvPicPr>
          <p:cNvPr id="142" name="Google Shape;142;p14"/>
          <p:cNvPicPr preferRelativeResize="0"/>
          <p:nvPr/>
        </p:nvPicPr>
        <p:blipFill>
          <a:blip r:embed="rId4">
            <a:alphaModFix/>
          </a:blip>
          <a:stretch>
            <a:fillRect/>
          </a:stretch>
        </p:blipFill>
        <p:spPr>
          <a:xfrm>
            <a:off x="2200400" y="1939477"/>
            <a:ext cx="1507140" cy="2483050"/>
          </a:xfrm>
          <a:prstGeom prst="rect">
            <a:avLst/>
          </a:prstGeom>
          <a:noFill/>
          <a:ln>
            <a:noFill/>
          </a:ln>
        </p:spPr>
      </p:pic>
      <p:pic>
        <p:nvPicPr>
          <p:cNvPr id="143" name="Google Shape;143;p14"/>
          <p:cNvPicPr preferRelativeResize="0"/>
          <p:nvPr/>
        </p:nvPicPr>
        <p:blipFill>
          <a:blip r:embed="rId5">
            <a:alphaModFix/>
          </a:blip>
          <a:stretch>
            <a:fillRect/>
          </a:stretch>
        </p:blipFill>
        <p:spPr>
          <a:xfrm>
            <a:off x="3975650" y="2112738"/>
            <a:ext cx="2837250" cy="2136525"/>
          </a:xfrm>
          <a:prstGeom prst="rect">
            <a:avLst/>
          </a:prstGeom>
          <a:noFill/>
          <a:ln>
            <a:noFill/>
          </a:ln>
        </p:spPr>
      </p:pic>
      <p:pic>
        <p:nvPicPr>
          <p:cNvPr id="144" name="Google Shape;144;p14"/>
          <p:cNvPicPr preferRelativeResize="0"/>
          <p:nvPr/>
        </p:nvPicPr>
        <p:blipFill>
          <a:blip r:embed="rId6">
            <a:alphaModFix/>
          </a:blip>
          <a:stretch>
            <a:fillRect/>
          </a:stretch>
        </p:blipFill>
        <p:spPr>
          <a:xfrm>
            <a:off x="7080988" y="1992050"/>
            <a:ext cx="1911812" cy="2554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a:t>
            </a:r>
            <a:r>
              <a:rPr lang="en"/>
              <a:t> </a:t>
            </a:r>
            <a:r>
              <a:rPr lang="en"/>
              <a:t>requirements/ business opportunity </a:t>
            </a:r>
            <a:endParaRPr/>
          </a:p>
        </p:txBody>
      </p:sp>
      <p:sp>
        <p:nvSpPr>
          <p:cNvPr id="150" name="Google Shape;150;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lang="en" sz="1600">
                <a:solidFill>
                  <a:srgbClr val="FFFFFF"/>
                </a:solidFill>
              </a:rPr>
              <a:t>The accreditation in excel format is very concerning. The accreditation team at University of Regina Engineering department want the format to be changed into a simple technological format whereby the new professor could be able to perform with ease.  It has been a long time since this document has been kept in the excel format. Some professors get confused when accredited classes because the information in excel format  is so condensed. Our team has taken this opportunity to transform this accreditation excel format into a simple and easy use document. We want to break it down into filter it by class name, semester and GA. We also want to put the graduate attributes description into the attribute section so that the professor can go on it and review the graduate attribute. If we have enough time, we could be able to add a simple form that can be used by the professor to submit the class's graduate attributes.</a:t>
            </a:r>
            <a:endParaRPr sz="1600">
              <a:solidFill>
                <a:srgbClr val="FFFFFF"/>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North star  </a:t>
            </a:r>
            <a:r>
              <a:rPr lang="en"/>
              <a:t>customer</a:t>
            </a:r>
            <a:r>
              <a:rPr lang="en"/>
              <a:t>/ </a:t>
            </a:r>
            <a:r>
              <a:rPr lang="en"/>
              <a:t>empathy</a:t>
            </a:r>
            <a:r>
              <a:rPr lang="en"/>
              <a:t> mapping </a:t>
            </a:r>
            <a:endParaRPr/>
          </a:p>
        </p:txBody>
      </p:sp>
      <p:sp>
        <p:nvSpPr>
          <p:cNvPr id="156" name="Google Shape;156;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None/>
            </a:pPr>
            <a:r>
              <a:rPr lang="en" sz="1800">
                <a:solidFill>
                  <a:srgbClr val="FFFFFF"/>
                </a:solidFill>
              </a:rPr>
              <a:t>North star - Gina MacPherson.</a:t>
            </a:r>
            <a:endParaRPr sz="1800">
              <a:solidFill>
                <a:srgbClr val="FFFFFF"/>
              </a:solidFill>
            </a:endParaRPr>
          </a:p>
          <a:p>
            <a:pPr indent="0" lvl="0" marL="0" rtl="0" algn="l">
              <a:lnSpc>
                <a:spcPct val="115000"/>
              </a:lnSpc>
              <a:spcBef>
                <a:spcPts val="1200"/>
              </a:spcBef>
              <a:spcAft>
                <a:spcPts val="0"/>
              </a:spcAft>
              <a:buNone/>
            </a:pPr>
            <a:r>
              <a:rPr lang="en" sz="1800">
                <a:solidFill>
                  <a:srgbClr val="FFFFFF"/>
                </a:solidFill>
              </a:rPr>
              <a:t>Carryover Customer - Professors.</a:t>
            </a:r>
            <a:endParaRPr sz="1800">
              <a:solidFill>
                <a:srgbClr val="FFFFFF"/>
              </a:solidFill>
            </a:endParaRPr>
          </a:p>
          <a:p>
            <a:pPr indent="0" lvl="0" marL="0" rtl="0" algn="l">
              <a:lnSpc>
                <a:spcPct val="115000"/>
              </a:lnSpc>
              <a:spcBef>
                <a:spcPts val="1200"/>
              </a:spcBef>
              <a:spcAft>
                <a:spcPts val="0"/>
              </a:spcAft>
              <a:buNone/>
            </a:pPr>
            <a:r>
              <a:rPr lang="en" sz="1800">
                <a:solidFill>
                  <a:srgbClr val="FFFFFF"/>
                </a:solidFill>
              </a:rPr>
              <a:t>Gina is the one to collect graduate attributes from professors. She might be concerned if the data forward to her are not accurate. Also, she might be concerned if the data are not collected at all by the new professor.  By making this document clear to the user (The Professor) that would make her job easy. She may be able to collect the correct data from professors with accuracy. Professors on the other hand may use this app to check the graduate attributes and collect the classes graduate attributes base on what is indicated on each class’s required GA.</a:t>
            </a:r>
            <a:endParaRPr sz="1800">
              <a:solidFill>
                <a:srgbClr val="FFFFFF"/>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Affinity </a:t>
            </a:r>
            <a:r>
              <a:rPr lang="en"/>
              <a:t>Diagramming</a:t>
            </a:r>
            <a:r>
              <a:rPr lang="en"/>
              <a:t> </a:t>
            </a:r>
            <a:endParaRPr/>
          </a:p>
        </p:txBody>
      </p:sp>
      <p:pic>
        <p:nvPicPr>
          <p:cNvPr id="162" name="Google Shape;162;p17"/>
          <p:cNvPicPr preferRelativeResize="0"/>
          <p:nvPr/>
        </p:nvPicPr>
        <p:blipFill>
          <a:blip r:embed="rId3">
            <a:alphaModFix/>
          </a:blip>
          <a:stretch>
            <a:fillRect/>
          </a:stretch>
        </p:blipFill>
        <p:spPr>
          <a:xfrm>
            <a:off x="1681549" y="1167650"/>
            <a:ext cx="6270800" cy="35608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Empathy</a:t>
            </a:r>
            <a:r>
              <a:rPr lang="en"/>
              <a:t> </a:t>
            </a:r>
            <a:r>
              <a:rPr lang="en"/>
              <a:t>mapping</a:t>
            </a:r>
            <a:r>
              <a:rPr lang="en"/>
              <a:t> </a:t>
            </a:r>
            <a:endParaRPr/>
          </a:p>
        </p:txBody>
      </p:sp>
      <p:pic>
        <p:nvPicPr>
          <p:cNvPr id="168" name="Google Shape;168;p18"/>
          <p:cNvPicPr preferRelativeResize="0"/>
          <p:nvPr/>
        </p:nvPicPr>
        <p:blipFill>
          <a:blip r:embed="rId3">
            <a:alphaModFix/>
          </a:blip>
          <a:stretch>
            <a:fillRect/>
          </a:stretch>
        </p:blipFill>
        <p:spPr>
          <a:xfrm>
            <a:off x="1756250" y="996175"/>
            <a:ext cx="5811451" cy="4053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19"/>
          <p:cNvPicPr preferRelativeResize="0"/>
          <p:nvPr/>
        </p:nvPicPr>
        <p:blipFill>
          <a:blip r:embed="rId3">
            <a:alphaModFix/>
          </a:blip>
          <a:stretch>
            <a:fillRect/>
          </a:stretch>
        </p:blipFill>
        <p:spPr>
          <a:xfrm>
            <a:off x="431350" y="1132300"/>
            <a:ext cx="8064673" cy="3053376"/>
          </a:xfrm>
          <a:prstGeom prst="rect">
            <a:avLst/>
          </a:prstGeom>
          <a:noFill/>
          <a:ln>
            <a:noFill/>
          </a:ln>
        </p:spPr>
      </p:pic>
      <p:sp>
        <p:nvSpPr>
          <p:cNvPr id="174" name="Google Shape;174;p19"/>
          <p:cNvSpPr txBox="1"/>
          <p:nvPr/>
        </p:nvSpPr>
        <p:spPr>
          <a:xfrm>
            <a:off x="510650" y="4344225"/>
            <a:ext cx="636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https://landofooo.storiesonboard.com/m/jump-n-jive-jellybeans</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2481625" y="349325"/>
            <a:ext cx="4119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name </a:t>
            </a:r>
            <a:r>
              <a:rPr lang="en"/>
              <a:t>conversion</a:t>
            </a:r>
            <a:r>
              <a:rPr lang="en"/>
              <a:t> </a:t>
            </a:r>
            <a:endParaRPr/>
          </a:p>
        </p:txBody>
      </p:sp>
      <p:sp>
        <p:nvSpPr>
          <p:cNvPr id="180" name="Google Shape;180;p20"/>
          <p:cNvSpPr txBox="1"/>
          <p:nvPr>
            <p:ph idx="1" type="body"/>
          </p:nvPr>
        </p:nvSpPr>
        <p:spPr>
          <a:xfrm>
            <a:off x="2550150" y="1263425"/>
            <a:ext cx="4043700" cy="8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-Jump and jive jelly beans was a hand full to say</a:t>
            </a:r>
            <a:endParaRPr/>
          </a:p>
          <a:p>
            <a:pPr indent="0" lvl="0" marL="0" rtl="0" algn="l">
              <a:spcBef>
                <a:spcPts val="1200"/>
              </a:spcBef>
              <a:spcAft>
                <a:spcPts val="1200"/>
              </a:spcAft>
              <a:buNone/>
            </a:pPr>
            <a:r>
              <a:rPr lang="en"/>
              <a:t>- Map minds </a:t>
            </a:r>
            <a:r>
              <a:rPr lang="en"/>
              <a:t>represents</a:t>
            </a:r>
            <a:r>
              <a:rPr lang="en"/>
              <a:t> the </a:t>
            </a:r>
            <a:r>
              <a:rPr lang="en"/>
              <a:t>purpose</a:t>
            </a:r>
            <a:r>
              <a:rPr lang="en"/>
              <a:t> of the project</a:t>
            </a:r>
            <a:endParaRPr/>
          </a:p>
        </p:txBody>
      </p:sp>
      <p:pic>
        <p:nvPicPr>
          <p:cNvPr id="181" name="Google Shape;181;p20"/>
          <p:cNvPicPr preferRelativeResize="0"/>
          <p:nvPr/>
        </p:nvPicPr>
        <p:blipFill>
          <a:blip r:embed="rId3">
            <a:alphaModFix/>
          </a:blip>
          <a:stretch>
            <a:fillRect/>
          </a:stretch>
        </p:blipFill>
        <p:spPr>
          <a:xfrm>
            <a:off x="5688400" y="2623600"/>
            <a:ext cx="3014850" cy="2127650"/>
          </a:xfrm>
          <a:prstGeom prst="rect">
            <a:avLst/>
          </a:prstGeom>
          <a:noFill/>
          <a:ln>
            <a:noFill/>
          </a:ln>
        </p:spPr>
      </p:pic>
      <p:sp>
        <p:nvSpPr>
          <p:cNvPr id="182" name="Google Shape;182;p20"/>
          <p:cNvSpPr txBox="1"/>
          <p:nvPr/>
        </p:nvSpPr>
        <p:spPr>
          <a:xfrm>
            <a:off x="6105600" y="2756450"/>
            <a:ext cx="11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Map Minds</a:t>
            </a:r>
            <a:r>
              <a:rPr lang="en">
                <a:latin typeface="Lato"/>
                <a:ea typeface="Lato"/>
                <a:cs typeface="Lato"/>
                <a:sym typeface="Lato"/>
              </a:rPr>
              <a:t> </a:t>
            </a:r>
            <a:endParaRPr>
              <a:latin typeface="Lato"/>
              <a:ea typeface="Lato"/>
              <a:cs typeface="Lato"/>
              <a:sym typeface="Lato"/>
            </a:endParaRPr>
          </a:p>
        </p:txBody>
      </p:sp>
      <p:pic>
        <p:nvPicPr>
          <p:cNvPr id="183" name="Google Shape;183;p20"/>
          <p:cNvPicPr preferRelativeResize="0"/>
          <p:nvPr/>
        </p:nvPicPr>
        <p:blipFill>
          <a:blip r:embed="rId4">
            <a:alphaModFix/>
          </a:blip>
          <a:stretch>
            <a:fillRect/>
          </a:stretch>
        </p:blipFill>
        <p:spPr>
          <a:xfrm>
            <a:off x="552025" y="2697191"/>
            <a:ext cx="2916000" cy="2293908"/>
          </a:xfrm>
          <a:prstGeom prst="rect">
            <a:avLst/>
          </a:prstGeom>
          <a:noFill/>
          <a:ln>
            <a:noFill/>
          </a:ln>
        </p:spPr>
      </p:pic>
      <p:pic>
        <p:nvPicPr>
          <p:cNvPr id="184" name="Google Shape;184;p20"/>
          <p:cNvPicPr preferRelativeResize="0"/>
          <p:nvPr/>
        </p:nvPicPr>
        <p:blipFill>
          <a:blip r:embed="rId5">
            <a:alphaModFix/>
          </a:blip>
          <a:stretch>
            <a:fillRect/>
          </a:stretch>
        </p:blipFill>
        <p:spPr>
          <a:xfrm>
            <a:off x="3943062" y="3280075"/>
            <a:ext cx="1270299" cy="71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Document locations </a:t>
            </a:r>
            <a:endParaRPr/>
          </a:p>
        </p:txBody>
      </p:sp>
      <p:sp>
        <p:nvSpPr>
          <p:cNvPr id="190" name="Google Shape;190;p21"/>
          <p:cNvSpPr txBox="1"/>
          <p:nvPr>
            <p:ph idx="1" type="body"/>
          </p:nvPr>
        </p:nvSpPr>
        <p:spPr>
          <a:xfrm>
            <a:off x="315625" y="15867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a:t>
            </a:r>
            <a:endParaRPr/>
          </a:p>
          <a:p>
            <a:pPr indent="-311150" lvl="0" marL="457200" rtl="0" algn="l">
              <a:spcBef>
                <a:spcPts val="1200"/>
              </a:spcBef>
              <a:spcAft>
                <a:spcPts val="0"/>
              </a:spcAft>
              <a:buSzPts val="1300"/>
              <a:buChar char="-"/>
            </a:pPr>
            <a:r>
              <a:rPr lang="en" u="sng">
                <a:solidFill>
                  <a:schemeClr val="hlink"/>
                </a:solidFill>
                <a:hlinkClick r:id="rId3"/>
              </a:rPr>
              <a:t>https://github.com/JumpLiveJellyBeans/ENSE-271-Project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Project Description:</a:t>
            </a:r>
            <a:endParaRPr/>
          </a:p>
          <a:p>
            <a:pPr indent="-311150" lvl="0" marL="457200" rtl="0" algn="l">
              <a:spcBef>
                <a:spcPts val="1200"/>
              </a:spcBef>
              <a:spcAft>
                <a:spcPts val="0"/>
              </a:spcAft>
              <a:buSzPts val="1300"/>
              <a:buChar char="-"/>
            </a:pPr>
            <a:r>
              <a:rPr lang="en"/>
              <a:t>UR Courses/ </a:t>
            </a:r>
            <a:r>
              <a:rPr lang="en"/>
              <a:t>Project</a:t>
            </a:r>
            <a:r>
              <a:rPr lang="en"/>
              <a:t> Wiki page</a:t>
            </a:r>
            <a:endParaRPr/>
          </a:p>
          <a:p>
            <a:pPr indent="0" lvl="0" marL="0" rtl="0" algn="l">
              <a:spcBef>
                <a:spcPts val="1200"/>
              </a:spcBef>
              <a:spcAft>
                <a:spcPts val="1200"/>
              </a:spcAft>
              <a:buNone/>
            </a:pPr>
            <a:r>
              <a:t/>
            </a:r>
            <a:endParaRPr/>
          </a:p>
        </p:txBody>
      </p:sp>
      <p:pic>
        <p:nvPicPr>
          <p:cNvPr id="191" name="Google Shape;191;p21"/>
          <p:cNvPicPr preferRelativeResize="0"/>
          <p:nvPr/>
        </p:nvPicPr>
        <p:blipFill>
          <a:blip r:embed="rId4">
            <a:alphaModFix/>
          </a:blip>
          <a:stretch>
            <a:fillRect/>
          </a:stretch>
        </p:blipFill>
        <p:spPr>
          <a:xfrm>
            <a:off x="6134225" y="3282400"/>
            <a:ext cx="2300026" cy="331000"/>
          </a:xfrm>
          <a:prstGeom prst="rect">
            <a:avLst/>
          </a:prstGeom>
          <a:noFill/>
          <a:ln>
            <a:noFill/>
          </a:ln>
        </p:spPr>
      </p:pic>
      <p:pic>
        <p:nvPicPr>
          <p:cNvPr id="192" name="Google Shape;192;p21"/>
          <p:cNvPicPr preferRelativeResize="0"/>
          <p:nvPr/>
        </p:nvPicPr>
        <p:blipFill>
          <a:blip r:embed="rId5">
            <a:alphaModFix/>
          </a:blip>
          <a:stretch>
            <a:fillRect/>
          </a:stretch>
        </p:blipFill>
        <p:spPr>
          <a:xfrm>
            <a:off x="5862430" y="1254893"/>
            <a:ext cx="2843600" cy="1570125"/>
          </a:xfrm>
          <a:prstGeom prst="rect">
            <a:avLst/>
          </a:prstGeom>
          <a:noFill/>
          <a:ln>
            <a:noFill/>
          </a:ln>
        </p:spPr>
      </p:pic>
      <p:pic>
        <p:nvPicPr>
          <p:cNvPr id="193" name="Google Shape;193;p21"/>
          <p:cNvPicPr preferRelativeResize="0"/>
          <p:nvPr/>
        </p:nvPicPr>
        <p:blipFill>
          <a:blip r:embed="rId6">
            <a:alphaModFix/>
          </a:blip>
          <a:stretch>
            <a:fillRect/>
          </a:stretch>
        </p:blipFill>
        <p:spPr>
          <a:xfrm>
            <a:off x="6134225" y="3860675"/>
            <a:ext cx="2300025" cy="9035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