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Barlow Condensed SemiBold"/>
      <p:regular r:id="rId20"/>
      <p:bold r:id="rId21"/>
      <p:italic r:id="rId22"/>
      <p:boldItalic r:id="rId23"/>
    </p:embeddedFont>
    <p:embeddedFont>
      <p:font typeface="Barlow Condensed Medium"/>
      <p:regular r:id="rId24"/>
      <p:bold r:id="rId25"/>
      <p:italic r:id="rId26"/>
      <p:boldItalic r:id="rId27"/>
    </p:embeddedFont>
    <p:embeddedFont>
      <p:font typeface="Arvo"/>
      <p:regular r:id="rId28"/>
      <p:bold r:id="rId29"/>
      <p:italic r:id="rId30"/>
      <p:boldItalic r:id="rId31"/>
    </p:embeddedFont>
    <p:embeddedFont>
      <p:font typeface="Barlow Condensed"/>
      <p:regular r:id="rId32"/>
      <p:bold r:id="rId33"/>
      <p:italic r:id="rId34"/>
      <p:boldItalic r:id="rId35"/>
    </p:embeddedFont>
    <p:embeddedFont>
      <p:font typeface="Fira Sans Extra Condensed Medium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0" roundtripDataSignature="AMtx7mhg443IOiAevKYzXbL6BkYMAbW1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font" Target="fonts/BarlowCondensedSemiBold-regular.fntdata"/><Relationship Id="rId22" Type="http://schemas.openxmlformats.org/officeDocument/2006/relationships/font" Target="fonts/BarlowCondensedSemiBold-italic.fntdata"/><Relationship Id="rId21" Type="http://schemas.openxmlformats.org/officeDocument/2006/relationships/font" Target="fonts/BarlowCondensedSemiBold-bold.fntdata"/><Relationship Id="rId24" Type="http://schemas.openxmlformats.org/officeDocument/2006/relationships/font" Target="fonts/BarlowCondensedMedium-regular.fntdata"/><Relationship Id="rId23" Type="http://schemas.openxmlformats.org/officeDocument/2006/relationships/font" Target="fonts/BarlowCondensed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CondensedMedium-italic.fntdata"/><Relationship Id="rId25" Type="http://schemas.openxmlformats.org/officeDocument/2006/relationships/font" Target="fonts/BarlowCondensedMedium-bold.fntdata"/><Relationship Id="rId28" Type="http://schemas.openxmlformats.org/officeDocument/2006/relationships/font" Target="fonts/Arvo-regular.fntdata"/><Relationship Id="rId27" Type="http://schemas.openxmlformats.org/officeDocument/2006/relationships/font" Target="fonts/BarlowCondensed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v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vo-boldItalic.fntdata"/><Relationship Id="rId30" Type="http://schemas.openxmlformats.org/officeDocument/2006/relationships/font" Target="fonts/Arvo-italic.fntdata"/><Relationship Id="rId11" Type="http://schemas.openxmlformats.org/officeDocument/2006/relationships/slide" Target="slides/slide6.xml"/><Relationship Id="rId33" Type="http://schemas.openxmlformats.org/officeDocument/2006/relationships/font" Target="fonts/BarlowCondensed-bold.fntdata"/><Relationship Id="rId10" Type="http://schemas.openxmlformats.org/officeDocument/2006/relationships/slide" Target="slides/slide5.xml"/><Relationship Id="rId32" Type="http://schemas.openxmlformats.org/officeDocument/2006/relationships/font" Target="fonts/BarlowCondensed-regular.fntdata"/><Relationship Id="rId13" Type="http://schemas.openxmlformats.org/officeDocument/2006/relationships/slide" Target="slides/slide8.xml"/><Relationship Id="rId35" Type="http://schemas.openxmlformats.org/officeDocument/2006/relationships/font" Target="fonts/BarlowCondensed-boldItalic.fntdata"/><Relationship Id="rId12" Type="http://schemas.openxmlformats.org/officeDocument/2006/relationships/slide" Target="slides/slide7.xml"/><Relationship Id="rId34" Type="http://schemas.openxmlformats.org/officeDocument/2006/relationships/font" Target="fonts/BarlowCondensed-italic.fntdata"/><Relationship Id="rId15" Type="http://schemas.openxmlformats.org/officeDocument/2006/relationships/slide" Target="slides/slide10.xml"/><Relationship Id="rId37" Type="http://schemas.openxmlformats.org/officeDocument/2006/relationships/font" Target="fonts/FiraSansExtraCondensedMedium-bold.fntdata"/><Relationship Id="rId14" Type="http://schemas.openxmlformats.org/officeDocument/2006/relationships/slide" Target="slides/slide9.xml"/><Relationship Id="rId36" Type="http://schemas.openxmlformats.org/officeDocument/2006/relationships/font" Target="fonts/FiraSansExtraCondensedMedium-regular.fntdata"/><Relationship Id="rId17" Type="http://schemas.openxmlformats.org/officeDocument/2006/relationships/slide" Target="slides/slide12.xml"/><Relationship Id="rId39" Type="http://schemas.openxmlformats.org/officeDocument/2006/relationships/font" Target="fonts/FiraSansExtraCondensedMedium-boldItalic.fntdata"/><Relationship Id="rId16" Type="http://schemas.openxmlformats.org/officeDocument/2006/relationships/slide" Target="slides/slide11.xml"/><Relationship Id="rId38" Type="http://schemas.openxmlformats.org/officeDocument/2006/relationships/font" Target="fonts/FiraSansExtraCondensedMedium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d9ad0236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d9ad0236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ad9ad0236a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ad9ad0236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ad9ad0236a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ad9ad0236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ad9acfa63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gad9acfa63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d9ad0236a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ad9ad0236a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ad9ad0236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ad9ad0236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ad9ad0236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ad9ad0236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OPENING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/>
          <p:nvPr>
            <p:ph type="ctrTitle"/>
          </p:nvPr>
        </p:nvSpPr>
        <p:spPr>
          <a:xfrm>
            <a:off x="1795512" y="1245627"/>
            <a:ext cx="55530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/>
        </p:txBody>
      </p:sp>
      <p:grpSp>
        <p:nvGrpSpPr>
          <p:cNvPr id="11" name="Google Shape;11;p34"/>
          <p:cNvGrpSpPr/>
          <p:nvPr/>
        </p:nvGrpSpPr>
        <p:grpSpPr>
          <a:xfrm>
            <a:off x="6607116" y="2397713"/>
            <a:ext cx="2550204" cy="2757917"/>
            <a:chOff x="1384075" y="241450"/>
            <a:chExt cx="4822625" cy="5215425"/>
          </a:xfrm>
        </p:grpSpPr>
        <p:sp>
          <p:nvSpPr>
            <p:cNvPr id="12" name="Google Shape;12;p34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4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4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4"/>
            <p:cNvSpPr/>
            <p:nvPr/>
          </p:nvSpPr>
          <p:spPr>
            <a:xfrm>
              <a:off x="4827375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4"/>
            <p:cNvSpPr/>
            <p:nvPr/>
          </p:nvSpPr>
          <p:spPr>
            <a:xfrm>
              <a:off x="4827375" y="1875125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4"/>
            <p:cNvSpPr/>
            <p:nvPr/>
          </p:nvSpPr>
          <p:spPr>
            <a:xfrm>
              <a:off x="5518700" y="2274575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4"/>
            <p:cNvSpPr/>
            <p:nvPr/>
          </p:nvSpPr>
          <p:spPr>
            <a:xfrm>
              <a:off x="4827375" y="3865700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4"/>
            <p:cNvSpPr/>
            <p:nvPr/>
          </p:nvSpPr>
          <p:spPr>
            <a:xfrm>
              <a:off x="4830700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4"/>
            <p:cNvSpPr/>
            <p:nvPr/>
          </p:nvSpPr>
          <p:spPr>
            <a:xfrm>
              <a:off x="5518700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4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4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4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4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4"/>
            <p:cNvSpPr/>
            <p:nvPr/>
          </p:nvSpPr>
          <p:spPr>
            <a:xfrm>
              <a:off x="4139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4"/>
            <p:cNvSpPr/>
            <p:nvPr/>
          </p:nvSpPr>
          <p:spPr>
            <a:xfrm>
              <a:off x="4139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4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4"/>
            <p:cNvSpPr/>
            <p:nvPr/>
          </p:nvSpPr>
          <p:spPr>
            <a:xfrm>
              <a:off x="3451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4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4"/>
            <p:cNvSpPr/>
            <p:nvPr/>
          </p:nvSpPr>
          <p:spPr>
            <a:xfrm>
              <a:off x="3451375" y="1479000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4"/>
            <p:cNvSpPr/>
            <p:nvPr/>
          </p:nvSpPr>
          <p:spPr>
            <a:xfrm>
              <a:off x="3448050" y="1878450"/>
              <a:ext cx="694675" cy="1191725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4"/>
            <p:cNvSpPr/>
            <p:nvPr/>
          </p:nvSpPr>
          <p:spPr>
            <a:xfrm>
              <a:off x="4139375" y="1878450"/>
              <a:ext cx="688025" cy="1191725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4"/>
            <p:cNvSpPr/>
            <p:nvPr/>
          </p:nvSpPr>
          <p:spPr>
            <a:xfrm>
              <a:off x="4382875" y="241450"/>
              <a:ext cx="201000" cy="22935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4"/>
            <p:cNvSpPr/>
            <p:nvPr/>
          </p:nvSpPr>
          <p:spPr>
            <a:xfrm>
              <a:off x="4139375" y="682600"/>
              <a:ext cx="688025" cy="796425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4"/>
            <p:cNvSpPr/>
            <p:nvPr/>
          </p:nvSpPr>
          <p:spPr>
            <a:xfrm>
              <a:off x="3451375" y="4661275"/>
              <a:ext cx="1376025" cy="795600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4"/>
            <p:cNvSpPr/>
            <p:nvPr/>
          </p:nvSpPr>
          <p:spPr>
            <a:xfrm>
              <a:off x="4139375" y="3865700"/>
              <a:ext cx="688025" cy="1195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4"/>
            <p:cNvSpPr/>
            <p:nvPr/>
          </p:nvSpPr>
          <p:spPr>
            <a:xfrm>
              <a:off x="4139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4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4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4"/>
            <p:cNvSpPr/>
            <p:nvPr/>
          </p:nvSpPr>
          <p:spPr>
            <a:xfrm>
              <a:off x="3451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4"/>
            <p:cNvSpPr/>
            <p:nvPr/>
          </p:nvSpPr>
          <p:spPr>
            <a:xfrm>
              <a:off x="3451375" y="2670675"/>
              <a:ext cx="1376025" cy="1195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4"/>
            <p:cNvSpPr/>
            <p:nvPr/>
          </p:nvSpPr>
          <p:spPr>
            <a:xfrm>
              <a:off x="2760050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4"/>
            <p:cNvSpPr/>
            <p:nvPr/>
          </p:nvSpPr>
          <p:spPr>
            <a:xfrm>
              <a:off x="2760050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4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4"/>
            <p:cNvSpPr/>
            <p:nvPr/>
          </p:nvSpPr>
          <p:spPr>
            <a:xfrm>
              <a:off x="2072075" y="14790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4"/>
            <p:cNvSpPr/>
            <p:nvPr/>
          </p:nvSpPr>
          <p:spPr>
            <a:xfrm>
              <a:off x="1967825" y="2486400"/>
              <a:ext cx="322750" cy="371950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4"/>
            <p:cNvSpPr/>
            <p:nvPr/>
          </p:nvSpPr>
          <p:spPr>
            <a:xfrm>
              <a:off x="2065400" y="1412275"/>
              <a:ext cx="218500" cy="254375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4"/>
            <p:cNvSpPr/>
            <p:nvPr/>
          </p:nvSpPr>
          <p:spPr>
            <a:xfrm>
              <a:off x="2760050" y="1878450"/>
              <a:ext cx="691350" cy="1191725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4"/>
            <p:cNvSpPr/>
            <p:nvPr/>
          </p:nvSpPr>
          <p:spPr>
            <a:xfrm>
              <a:off x="2760050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4"/>
            <p:cNvSpPr/>
            <p:nvPr/>
          </p:nvSpPr>
          <p:spPr>
            <a:xfrm>
              <a:off x="2072075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4"/>
            <p:cNvSpPr/>
            <p:nvPr/>
          </p:nvSpPr>
          <p:spPr>
            <a:xfrm>
              <a:off x="1384075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4"/>
            <p:cNvSpPr/>
            <p:nvPr/>
          </p:nvSpPr>
          <p:spPr>
            <a:xfrm>
              <a:off x="2760050" y="3865700"/>
              <a:ext cx="691350" cy="1591175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4"/>
            <p:cNvSpPr/>
            <p:nvPr/>
          </p:nvSpPr>
          <p:spPr>
            <a:xfrm>
              <a:off x="2760050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4"/>
            <p:cNvSpPr/>
            <p:nvPr/>
          </p:nvSpPr>
          <p:spPr>
            <a:xfrm>
              <a:off x="3448050" y="3469600"/>
              <a:ext cx="691350" cy="159115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4"/>
            <p:cNvSpPr/>
            <p:nvPr/>
          </p:nvSpPr>
          <p:spPr>
            <a:xfrm>
              <a:off x="2760050" y="2670675"/>
              <a:ext cx="1379350" cy="1195050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34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57" name="Google Shape;57;p3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4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4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4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4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4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4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4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4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4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4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4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4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4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4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4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4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4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4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4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4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4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4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4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4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4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4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4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4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4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35"/>
          <p:cNvGrpSpPr/>
          <p:nvPr/>
        </p:nvGrpSpPr>
        <p:grpSpPr>
          <a:xfrm>
            <a:off x="6396261" y="-26652"/>
            <a:ext cx="2761414" cy="1094591"/>
            <a:chOff x="5543377" y="-26649"/>
            <a:chExt cx="3613943" cy="1432522"/>
          </a:xfrm>
        </p:grpSpPr>
        <p:sp>
          <p:nvSpPr>
            <p:cNvPr id="99" name="Google Shape;99;p3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5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5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5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5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5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5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5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5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5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5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5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5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5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" name="Google Shape;120;p35"/>
          <p:cNvGrpSpPr/>
          <p:nvPr/>
        </p:nvGrpSpPr>
        <p:grpSpPr>
          <a:xfrm>
            <a:off x="-413096" y="3658798"/>
            <a:ext cx="2192144" cy="1495179"/>
            <a:chOff x="-293170" y="3658798"/>
            <a:chExt cx="2192144" cy="1495179"/>
          </a:xfrm>
        </p:grpSpPr>
        <p:sp>
          <p:nvSpPr>
            <p:cNvPr id="121" name="Google Shape;121;p35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5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5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5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5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5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5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5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5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5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5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5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5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5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5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5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35"/>
          <p:cNvSpPr txBox="1"/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140" name="Google Shape;140;p35"/>
          <p:cNvSpPr txBox="1"/>
          <p:nvPr>
            <p:ph idx="2" type="title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41" name="Google Shape;141;p35"/>
          <p:cNvSpPr txBox="1"/>
          <p:nvPr>
            <p:ph idx="3" type="ctrTitle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142" name="Google Shape;142;p35"/>
          <p:cNvSpPr txBox="1"/>
          <p:nvPr>
            <p:ph idx="4" type="title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43" name="Google Shape;143;p35"/>
          <p:cNvSpPr txBox="1"/>
          <p:nvPr>
            <p:ph idx="5" type="ctrTitle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144" name="Google Shape;144;p35"/>
          <p:cNvSpPr txBox="1"/>
          <p:nvPr>
            <p:ph idx="6" type="title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45" name="Google Shape;145;p35"/>
          <p:cNvSpPr txBox="1"/>
          <p:nvPr>
            <p:ph idx="7" type="ctrTitle"/>
          </p:nvPr>
        </p:nvSpPr>
        <p:spPr>
          <a:xfrm>
            <a:off x="4155425" y="4050088"/>
            <a:ext cx="68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146" name="Google Shape;146;p35"/>
          <p:cNvSpPr txBox="1"/>
          <p:nvPr>
            <p:ph idx="8" type="title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cxnSp>
        <p:nvCxnSpPr>
          <p:cNvPr id="147" name="Google Shape;147;p35"/>
          <p:cNvCxnSpPr/>
          <p:nvPr/>
        </p:nvCxnSpPr>
        <p:spPr>
          <a:xfrm>
            <a:off x="3986825" y="-16500"/>
            <a:ext cx="0" cy="44886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35"/>
          <p:cNvSpPr txBox="1"/>
          <p:nvPr>
            <p:ph idx="9" type="ctrTitle"/>
          </p:nvPr>
        </p:nvSpPr>
        <p:spPr>
          <a:xfrm>
            <a:off x="4155425" y="1272250"/>
            <a:ext cx="3888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36"/>
          <p:cNvGrpSpPr/>
          <p:nvPr/>
        </p:nvGrpSpPr>
        <p:grpSpPr>
          <a:xfrm flipH="1" rot="10800000">
            <a:off x="6396261" y="4059387"/>
            <a:ext cx="2761414" cy="1094591"/>
            <a:chOff x="5543377" y="-26649"/>
            <a:chExt cx="3613943" cy="1432522"/>
          </a:xfrm>
        </p:grpSpPr>
        <p:sp>
          <p:nvSpPr>
            <p:cNvPr id="151" name="Google Shape;151;p3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6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6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6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6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6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6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6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6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6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6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6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6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6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" name="Google Shape;172;p36"/>
          <p:cNvGrpSpPr/>
          <p:nvPr/>
        </p:nvGrpSpPr>
        <p:grpSpPr>
          <a:xfrm flipH="1" rot="10800000">
            <a:off x="-413096" y="-26652"/>
            <a:ext cx="2192144" cy="1495179"/>
            <a:chOff x="-293170" y="3658798"/>
            <a:chExt cx="2192144" cy="1495179"/>
          </a:xfrm>
        </p:grpSpPr>
        <p:sp>
          <p:nvSpPr>
            <p:cNvPr id="173" name="Google Shape;173;p36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6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6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6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6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6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6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6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6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6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6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6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6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6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6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6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6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6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Google Shape;191;p36"/>
          <p:cNvSpPr txBox="1"/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2" name="Google Shape;192;p36"/>
          <p:cNvSpPr txBox="1"/>
          <p:nvPr>
            <p:ph idx="1" type="subTitle"/>
          </p:nvPr>
        </p:nvSpPr>
        <p:spPr>
          <a:xfrm>
            <a:off x="1868250" y="2708213"/>
            <a:ext cx="40203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3" name="Google Shape;193;p36"/>
          <p:cNvCxnSpPr/>
          <p:nvPr/>
        </p:nvCxnSpPr>
        <p:spPr>
          <a:xfrm>
            <a:off x="5123700" y="2607238"/>
            <a:ext cx="40203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CUSTOM_2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37"/>
          <p:cNvGrpSpPr/>
          <p:nvPr/>
        </p:nvGrpSpPr>
        <p:grpSpPr>
          <a:xfrm rot="10800000">
            <a:off x="11" y="4059387"/>
            <a:ext cx="2761414" cy="1094591"/>
            <a:chOff x="5543377" y="-26649"/>
            <a:chExt cx="3613943" cy="1432522"/>
          </a:xfrm>
        </p:grpSpPr>
        <p:sp>
          <p:nvSpPr>
            <p:cNvPr id="196" name="Google Shape;196;p3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7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7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7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7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7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7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7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7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7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7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7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7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7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37"/>
          <p:cNvSpPr txBox="1"/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218" name="Google Shape;218;p37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2">
  <p:cSld name="CUSTOM_2_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221" name="Google Shape;221;p38"/>
          <p:cNvCxnSpPr/>
          <p:nvPr/>
        </p:nvCxnSpPr>
        <p:spPr>
          <a:xfrm>
            <a:off x="498026" y="-1604650"/>
            <a:ext cx="0" cy="2664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22" name="Google Shape;222;p38"/>
          <p:cNvGrpSpPr/>
          <p:nvPr/>
        </p:nvGrpSpPr>
        <p:grpSpPr>
          <a:xfrm flipH="1" rot="10800000">
            <a:off x="6396261" y="4059387"/>
            <a:ext cx="2761414" cy="1094591"/>
            <a:chOff x="5543377" y="-26649"/>
            <a:chExt cx="3613943" cy="1432522"/>
          </a:xfrm>
        </p:grpSpPr>
        <p:sp>
          <p:nvSpPr>
            <p:cNvPr id="223" name="Google Shape;223;p38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8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8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8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8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8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8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8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8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8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8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8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8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8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8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8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8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8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8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8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8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"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/>
        </p:txBody>
      </p:sp>
      <p:grpSp>
        <p:nvGrpSpPr>
          <p:cNvPr id="246" name="Google Shape;246;p39"/>
          <p:cNvGrpSpPr/>
          <p:nvPr/>
        </p:nvGrpSpPr>
        <p:grpSpPr>
          <a:xfrm flipH="1">
            <a:off x="-9" y="2397713"/>
            <a:ext cx="2550204" cy="2757917"/>
            <a:chOff x="1384075" y="241450"/>
            <a:chExt cx="4822625" cy="5215425"/>
          </a:xfrm>
        </p:grpSpPr>
        <p:sp>
          <p:nvSpPr>
            <p:cNvPr id="247" name="Google Shape;247;p39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9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9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9"/>
            <p:cNvSpPr/>
            <p:nvPr/>
          </p:nvSpPr>
          <p:spPr>
            <a:xfrm>
              <a:off x="4827375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9"/>
            <p:cNvSpPr/>
            <p:nvPr/>
          </p:nvSpPr>
          <p:spPr>
            <a:xfrm>
              <a:off x="4827375" y="1875125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9"/>
            <p:cNvSpPr/>
            <p:nvPr/>
          </p:nvSpPr>
          <p:spPr>
            <a:xfrm>
              <a:off x="5518700" y="2274575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9"/>
            <p:cNvSpPr/>
            <p:nvPr/>
          </p:nvSpPr>
          <p:spPr>
            <a:xfrm>
              <a:off x="4827375" y="3865700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9"/>
            <p:cNvSpPr/>
            <p:nvPr/>
          </p:nvSpPr>
          <p:spPr>
            <a:xfrm>
              <a:off x="4830700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9"/>
            <p:cNvSpPr/>
            <p:nvPr/>
          </p:nvSpPr>
          <p:spPr>
            <a:xfrm>
              <a:off x="5518700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9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9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9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9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9"/>
            <p:cNvSpPr/>
            <p:nvPr/>
          </p:nvSpPr>
          <p:spPr>
            <a:xfrm>
              <a:off x="4139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9"/>
            <p:cNvSpPr/>
            <p:nvPr/>
          </p:nvSpPr>
          <p:spPr>
            <a:xfrm>
              <a:off x="4139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9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9"/>
            <p:cNvSpPr/>
            <p:nvPr/>
          </p:nvSpPr>
          <p:spPr>
            <a:xfrm>
              <a:off x="3451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9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9"/>
            <p:cNvSpPr/>
            <p:nvPr/>
          </p:nvSpPr>
          <p:spPr>
            <a:xfrm>
              <a:off x="3451375" y="1479000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9"/>
            <p:cNvSpPr/>
            <p:nvPr/>
          </p:nvSpPr>
          <p:spPr>
            <a:xfrm>
              <a:off x="3448050" y="1878450"/>
              <a:ext cx="694675" cy="1191725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9"/>
            <p:cNvSpPr/>
            <p:nvPr/>
          </p:nvSpPr>
          <p:spPr>
            <a:xfrm>
              <a:off x="4139375" y="1878450"/>
              <a:ext cx="688025" cy="1191725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9"/>
            <p:cNvSpPr/>
            <p:nvPr/>
          </p:nvSpPr>
          <p:spPr>
            <a:xfrm>
              <a:off x="4382875" y="241450"/>
              <a:ext cx="201000" cy="22935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9"/>
            <p:cNvSpPr/>
            <p:nvPr/>
          </p:nvSpPr>
          <p:spPr>
            <a:xfrm>
              <a:off x="4139375" y="682600"/>
              <a:ext cx="688025" cy="796425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9"/>
            <p:cNvSpPr/>
            <p:nvPr/>
          </p:nvSpPr>
          <p:spPr>
            <a:xfrm>
              <a:off x="3451375" y="4661275"/>
              <a:ext cx="1376025" cy="795600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9"/>
            <p:cNvSpPr/>
            <p:nvPr/>
          </p:nvSpPr>
          <p:spPr>
            <a:xfrm>
              <a:off x="4139375" y="3865700"/>
              <a:ext cx="688025" cy="1195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9"/>
            <p:cNvSpPr/>
            <p:nvPr/>
          </p:nvSpPr>
          <p:spPr>
            <a:xfrm>
              <a:off x="4139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9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9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9"/>
            <p:cNvSpPr/>
            <p:nvPr/>
          </p:nvSpPr>
          <p:spPr>
            <a:xfrm>
              <a:off x="3451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9"/>
            <p:cNvSpPr/>
            <p:nvPr/>
          </p:nvSpPr>
          <p:spPr>
            <a:xfrm>
              <a:off x="3451375" y="2670675"/>
              <a:ext cx="1376025" cy="1195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9"/>
            <p:cNvSpPr/>
            <p:nvPr/>
          </p:nvSpPr>
          <p:spPr>
            <a:xfrm>
              <a:off x="2760050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9"/>
            <p:cNvSpPr/>
            <p:nvPr/>
          </p:nvSpPr>
          <p:spPr>
            <a:xfrm>
              <a:off x="2760050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9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9"/>
            <p:cNvSpPr/>
            <p:nvPr/>
          </p:nvSpPr>
          <p:spPr>
            <a:xfrm>
              <a:off x="2072075" y="14790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9"/>
            <p:cNvSpPr/>
            <p:nvPr/>
          </p:nvSpPr>
          <p:spPr>
            <a:xfrm>
              <a:off x="1967825" y="2486400"/>
              <a:ext cx="322750" cy="371950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9"/>
            <p:cNvSpPr/>
            <p:nvPr/>
          </p:nvSpPr>
          <p:spPr>
            <a:xfrm>
              <a:off x="2065400" y="1412275"/>
              <a:ext cx="218500" cy="254375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9"/>
            <p:cNvSpPr/>
            <p:nvPr/>
          </p:nvSpPr>
          <p:spPr>
            <a:xfrm>
              <a:off x="2760050" y="1878450"/>
              <a:ext cx="691350" cy="1191725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9"/>
            <p:cNvSpPr/>
            <p:nvPr/>
          </p:nvSpPr>
          <p:spPr>
            <a:xfrm>
              <a:off x="2760050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9"/>
            <p:cNvSpPr/>
            <p:nvPr/>
          </p:nvSpPr>
          <p:spPr>
            <a:xfrm>
              <a:off x="2072075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9"/>
            <p:cNvSpPr/>
            <p:nvPr/>
          </p:nvSpPr>
          <p:spPr>
            <a:xfrm>
              <a:off x="1384075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9"/>
            <p:cNvSpPr/>
            <p:nvPr/>
          </p:nvSpPr>
          <p:spPr>
            <a:xfrm>
              <a:off x="2760050" y="3865700"/>
              <a:ext cx="691350" cy="1591175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9"/>
            <p:cNvSpPr/>
            <p:nvPr/>
          </p:nvSpPr>
          <p:spPr>
            <a:xfrm>
              <a:off x="2760050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9"/>
            <p:cNvSpPr/>
            <p:nvPr/>
          </p:nvSpPr>
          <p:spPr>
            <a:xfrm>
              <a:off x="3448050" y="3469600"/>
              <a:ext cx="691350" cy="159115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9"/>
            <p:cNvSpPr/>
            <p:nvPr/>
          </p:nvSpPr>
          <p:spPr>
            <a:xfrm>
              <a:off x="2760050" y="2670675"/>
              <a:ext cx="1379350" cy="1195050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p39"/>
          <p:cNvGrpSpPr/>
          <p:nvPr/>
        </p:nvGrpSpPr>
        <p:grpSpPr>
          <a:xfrm flipH="1">
            <a:off x="6278928" y="-258568"/>
            <a:ext cx="2865062" cy="3613974"/>
            <a:chOff x="-26858" y="-227337"/>
            <a:chExt cx="2186403" cy="2757917"/>
          </a:xfrm>
        </p:grpSpPr>
        <p:sp>
          <p:nvSpPr>
            <p:cNvPr id="292" name="Google Shape;292;p3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9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9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9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9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9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9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9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9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9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9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9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9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9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9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9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9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9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9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9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9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9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9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9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9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9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9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9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9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9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9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9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9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3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b="0" i="0" sz="2800" u="none" cap="none" strike="noStrik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b="0" i="0" sz="2800" u="none" cap="none" strike="noStrik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b="0" i="0" sz="2800" u="none" cap="none" strike="noStrik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b="0" i="0" sz="2800" u="none" cap="none" strike="noStrik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b="0" i="0" sz="2800" u="none" cap="none" strike="noStrik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b="0" i="0" sz="2800" u="none" cap="none" strike="noStrik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b="0" i="0" sz="2800" u="none" cap="none" strike="noStrik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b="0" i="0" sz="2800" u="none" cap="none" strike="noStrik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b="0" i="0" sz="2800" u="none" cap="none" strike="noStrik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Char char="●"/>
              <a:defRPr b="0" i="0" sz="1800" u="none" cap="none" strike="noStrik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 b="0" i="0" sz="1400" u="none" cap="none" strike="noStrik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■"/>
              <a:defRPr b="0" i="0" sz="1400" u="none" cap="none" strike="noStrik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●"/>
              <a:defRPr b="0" i="0" sz="1400" u="none" cap="none" strike="noStrik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 b="0" i="0" sz="1400" u="none" cap="none" strike="noStrik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■"/>
              <a:defRPr b="0" i="0" sz="1400" u="none" cap="none" strike="noStrik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●"/>
              <a:defRPr b="0" i="0" sz="1400" u="none" cap="none" strike="noStrik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 b="0" i="0" sz="1400" u="none" cap="none" strike="noStrik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vo"/>
              <a:buChar char="■"/>
              <a:defRPr b="0" i="0" sz="1400" u="none" cap="none" strike="noStrik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"/>
          <p:cNvSpPr txBox="1"/>
          <p:nvPr>
            <p:ph type="ctrTitle"/>
          </p:nvPr>
        </p:nvSpPr>
        <p:spPr>
          <a:xfrm>
            <a:off x="2362575" y="1545450"/>
            <a:ext cx="44190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"/>
              <a:t>Reto Bcp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"/>
              <a:t>UPC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ad9ad0236a_1_20"/>
          <p:cNvSpPr txBox="1"/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Columnas importantes</a:t>
            </a:r>
            <a:endParaRPr/>
          </a:p>
        </p:txBody>
      </p:sp>
      <p:sp>
        <p:nvSpPr>
          <p:cNvPr id="441" name="Google Shape;441;gad9ad0236a_1_20"/>
          <p:cNvSpPr txBox="1"/>
          <p:nvPr/>
        </p:nvSpPr>
        <p:spPr>
          <a:xfrm>
            <a:off x="531325" y="1291400"/>
            <a:ext cx="81912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vo"/>
              <a:buChar char="●"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Categoría: La categoría de la transacción</a:t>
            </a:r>
            <a:endParaRPr>
              <a:latin typeface="Arvo"/>
              <a:ea typeface="Arvo"/>
              <a:cs typeface="Arvo"/>
              <a:sym typeface="Ar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vo"/>
              <a:buChar char="●"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DateDiff: La diferencia en días desde que se creó la transacción y se leyó la transacción (Diferencial entre CreatedAt y UpdatedAt)</a:t>
            </a:r>
            <a:endParaRPr>
              <a:latin typeface="Arvo"/>
              <a:ea typeface="Arvo"/>
              <a:cs typeface="Arvo"/>
              <a:sym typeface="Ar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vo"/>
              <a:buChar char="●"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Amount: Denota el monto de la transacción (en caso que la notificación cuente con un valor)</a:t>
            </a:r>
            <a:endParaRPr>
              <a:latin typeface="Arvo"/>
              <a:ea typeface="Arvo"/>
              <a:cs typeface="Arvo"/>
              <a:sym typeface="Ar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vo"/>
              <a:buChar char="●"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Description: El mensaje asociado a la notificación. Podría contener palabras clave importantes</a:t>
            </a:r>
            <a:endParaRPr>
              <a:latin typeface="Arvo"/>
              <a:ea typeface="Arvo"/>
              <a:cs typeface="Arvo"/>
              <a:sym typeface="Arv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ad9ad0236a_1_14"/>
          <p:cNvSpPr txBox="1"/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Qué modelo? Qué esperamos encontrar?</a:t>
            </a:r>
            <a:endParaRPr/>
          </a:p>
        </p:txBody>
      </p:sp>
      <p:pic>
        <p:nvPicPr>
          <p:cNvPr id="447" name="Google Shape;447;gad9ad0236a_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675" y="2807400"/>
            <a:ext cx="5800725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gad9ad0236a_1_14"/>
          <p:cNvSpPr txBox="1"/>
          <p:nvPr/>
        </p:nvSpPr>
        <p:spPr>
          <a:xfrm>
            <a:off x="723200" y="1247125"/>
            <a:ext cx="814290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vo"/>
              <a:buChar char="●"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Propuesta de Red Neuronal Recurrente</a:t>
            </a:r>
            <a:endParaRPr>
              <a:latin typeface="Arvo"/>
              <a:ea typeface="Arvo"/>
              <a:cs typeface="Arvo"/>
              <a:sym typeface="Arv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vo"/>
              <a:buChar char="●"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LSTM, modelo mejorado de RNN que aprende mejor a largo plazo</a:t>
            </a:r>
            <a:endParaRPr>
              <a:latin typeface="Arvo"/>
              <a:ea typeface="Arvo"/>
              <a:cs typeface="Arvo"/>
              <a:sym typeface="Arv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vo"/>
              <a:buChar char="●"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Encontrar los patrones, las preferencias de los usuarios, durante el tiempo de uso</a:t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ad9ad0236a_1_26"/>
          <p:cNvSpPr txBox="1"/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Limitaciones</a:t>
            </a:r>
            <a:endParaRPr/>
          </a:p>
        </p:txBody>
      </p:sp>
      <p:sp>
        <p:nvSpPr>
          <p:cNvPr id="454" name="Google Shape;454;gad9ad0236a_1_26"/>
          <p:cNvSpPr txBox="1"/>
          <p:nvPr/>
        </p:nvSpPr>
        <p:spPr>
          <a:xfrm>
            <a:off x="531325" y="1291400"/>
            <a:ext cx="81912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vo"/>
              <a:buChar char="●"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Patrones varían entre usuarios</a:t>
            </a:r>
            <a:endParaRPr>
              <a:latin typeface="Arvo"/>
              <a:ea typeface="Arvo"/>
              <a:cs typeface="Arvo"/>
              <a:sym typeface="Ar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vo"/>
              <a:buChar char="●"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Importancia determinada por tendencias globales</a:t>
            </a:r>
            <a:endParaRPr>
              <a:latin typeface="Arvo"/>
              <a:ea typeface="Arvo"/>
              <a:cs typeface="Arvo"/>
              <a:sym typeface="Ar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vo"/>
              <a:buChar char="●"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Un análisis personalizado individual requeriría de mucha información y mucha actividad de parte de un usuario…</a:t>
            </a:r>
            <a:endParaRPr>
              <a:latin typeface="Arvo"/>
              <a:ea typeface="Arvo"/>
              <a:cs typeface="Arvo"/>
              <a:sym typeface="Ar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vo"/>
              <a:buChar char="●"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Continuando, el modelo individual podría recopilar actividades de los últimos meses y las aplicaría para el mes actual.</a:t>
            </a:r>
            <a:endParaRPr>
              <a:latin typeface="Arvo"/>
              <a:ea typeface="Arvo"/>
              <a:cs typeface="Arvo"/>
              <a:sym typeface="Arv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ad9acfa639_0_16"/>
          <p:cNvSpPr txBox="1"/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Desarrollo del Frontend</a:t>
            </a:r>
            <a:endParaRPr/>
          </a:p>
        </p:txBody>
      </p:sp>
      <p:grpSp>
        <p:nvGrpSpPr>
          <p:cNvPr id="460" name="Google Shape;460;gad9acfa639_0_16"/>
          <p:cNvGrpSpPr/>
          <p:nvPr/>
        </p:nvGrpSpPr>
        <p:grpSpPr>
          <a:xfrm>
            <a:off x="1526850" y="2080575"/>
            <a:ext cx="980695" cy="982361"/>
            <a:chOff x="917250" y="2165250"/>
            <a:chExt cx="980695" cy="982361"/>
          </a:xfrm>
        </p:grpSpPr>
        <p:sp>
          <p:nvSpPr>
            <p:cNvPr id="461" name="Google Shape;461;gad9acfa639_0_16"/>
            <p:cNvSpPr/>
            <p:nvPr/>
          </p:nvSpPr>
          <p:spPr>
            <a:xfrm>
              <a:off x="917250" y="2165250"/>
              <a:ext cx="980695" cy="982361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gad9acfa639_0_16"/>
            <p:cNvSpPr/>
            <p:nvPr/>
          </p:nvSpPr>
          <p:spPr>
            <a:xfrm>
              <a:off x="1037015" y="2285225"/>
              <a:ext cx="741167" cy="742427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63" name="Google Shape;463;gad9acfa639_0_16"/>
          <p:cNvCxnSpPr/>
          <p:nvPr/>
        </p:nvCxnSpPr>
        <p:spPr>
          <a:xfrm>
            <a:off x="3283675" y="2071450"/>
            <a:ext cx="4339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4" name="Google Shape;464;gad9acfa639_0_16"/>
          <p:cNvSpPr txBox="1"/>
          <p:nvPr>
            <p:ph type="ctrTitle"/>
          </p:nvPr>
        </p:nvSpPr>
        <p:spPr>
          <a:xfrm>
            <a:off x="3283675" y="1473850"/>
            <a:ext cx="2431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sz="1800"/>
              <a:t>Vue</a:t>
            </a:r>
            <a:endParaRPr sz="1800"/>
          </a:p>
        </p:txBody>
      </p:sp>
      <p:sp>
        <p:nvSpPr>
          <p:cNvPr id="465" name="Google Shape;465;gad9acfa639_0_16"/>
          <p:cNvSpPr txBox="1"/>
          <p:nvPr>
            <p:ph type="ctrTitle"/>
          </p:nvPr>
        </p:nvSpPr>
        <p:spPr>
          <a:xfrm>
            <a:off x="3311125" y="2205000"/>
            <a:ext cx="23763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vo"/>
              <a:buChar char="●"/>
            </a:pPr>
            <a:r>
              <a:rPr lang="es" sz="1300">
                <a:latin typeface="Arvo"/>
                <a:ea typeface="Arvo"/>
                <a:cs typeface="Arvo"/>
                <a:sym typeface="Arvo"/>
              </a:rPr>
              <a:t>Vue</a:t>
            </a:r>
            <a:endParaRPr sz="1300">
              <a:latin typeface="Arvo"/>
              <a:ea typeface="Arvo"/>
              <a:cs typeface="Arvo"/>
              <a:sym typeface="Arv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vo"/>
              <a:buChar char="●"/>
            </a:pPr>
            <a:r>
              <a:rPr lang="es" sz="1300">
                <a:latin typeface="Arvo"/>
                <a:ea typeface="Arvo"/>
                <a:cs typeface="Arvo"/>
                <a:sym typeface="Arvo"/>
              </a:rPr>
              <a:t>Vuetify</a:t>
            </a:r>
            <a:endParaRPr sz="1300">
              <a:latin typeface="Arvo"/>
              <a:ea typeface="Arvo"/>
              <a:cs typeface="Arvo"/>
              <a:sym typeface="Arv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vo"/>
              <a:buChar char="●"/>
            </a:pPr>
            <a:r>
              <a:rPr lang="es" sz="1300">
                <a:latin typeface="Arvo"/>
                <a:ea typeface="Arvo"/>
                <a:cs typeface="Arvo"/>
                <a:sym typeface="Arvo"/>
              </a:rPr>
              <a:t>Yarn (alternativa a NPM más veloz)</a:t>
            </a:r>
            <a:endParaRPr sz="1300">
              <a:latin typeface="Arvo"/>
              <a:ea typeface="Arvo"/>
              <a:cs typeface="Arvo"/>
              <a:sym typeface="Arv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vo"/>
              <a:buChar char="●"/>
            </a:pPr>
            <a:r>
              <a:rPr lang="es" sz="1300">
                <a:latin typeface="Arvo"/>
                <a:ea typeface="Arvo"/>
                <a:cs typeface="Arvo"/>
                <a:sym typeface="Arvo"/>
              </a:rPr>
              <a:t>NuxtJS</a:t>
            </a:r>
            <a:endParaRPr sz="13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66" name="Google Shape;466;gad9acfa639_0_16"/>
          <p:cNvGrpSpPr/>
          <p:nvPr/>
        </p:nvGrpSpPr>
        <p:grpSpPr>
          <a:xfrm>
            <a:off x="1851297" y="2445475"/>
            <a:ext cx="331821" cy="252570"/>
            <a:chOff x="-47527350" y="2747625"/>
            <a:chExt cx="300100" cy="228425"/>
          </a:xfrm>
        </p:grpSpPr>
        <p:sp>
          <p:nvSpPr>
            <p:cNvPr id="467" name="Google Shape;467;gad9acfa639_0_16"/>
            <p:cNvSpPr/>
            <p:nvPr/>
          </p:nvSpPr>
          <p:spPr>
            <a:xfrm>
              <a:off x="-47475350" y="2782275"/>
              <a:ext cx="124450" cy="124475"/>
            </a:xfrm>
            <a:custGeom>
              <a:rect b="b" l="l" r="r" t="t"/>
              <a:pathLst>
                <a:path extrusionOk="0" h="4979" w="4978">
                  <a:moveTo>
                    <a:pt x="2804" y="2080"/>
                  </a:moveTo>
                  <a:cubicBezTo>
                    <a:pt x="2678" y="2395"/>
                    <a:pt x="2457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7" y="725"/>
                  </a:moveTo>
                  <a:cubicBezTo>
                    <a:pt x="2300" y="725"/>
                    <a:pt x="2678" y="977"/>
                    <a:pt x="2804" y="1418"/>
                  </a:cubicBezTo>
                  <a:lnTo>
                    <a:pt x="1827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73"/>
                  </a:lnTo>
                  <a:cubicBezTo>
                    <a:pt x="1071" y="2615"/>
                    <a:pt x="756" y="2206"/>
                    <a:pt x="756" y="1765"/>
                  </a:cubicBezTo>
                  <a:cubicBezTo>
                    <a:pt x="756" y="1197"/>
                    <a:pt x="1229" y="725"/>
                    <a:pt x="1827" y="725"/>
                  </a:cubicBezTo>
                  <a:close/>
                  <a:moveTo>
                    <a:pt x="4253" y="2080"/>
                  </a:moveTo>
                  <a:lnTo>
                    <a:pt x="4253" y="4222"/>
                  </a:lnTo>
                  <a:lnTo>
                    <a:pt x="2142" y="4222"/>
                  </a:lnTo>
                  <a:lnTo>
                    <a:pt x="2142" y="3466"/>
                  </a:lnTo>
                  <a:cubicBezTo>
                    <a:pt x="2804" y="3308"/>
                    <a:pt x="3371" y="2804"/>
                    <a:pt x="3529" y="2080"/>
                  </a:cubicBezTo>
                  <a:close/>
                  <a:moveTo>
                    <a:pt x="1764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47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821"/>
                    <a:pt x="1575" y="4978"/>
                    <a:pt x="1764" y="4978"/>
                  </a:cubicBezTo>
                  <a:lnTo>
                    <a:pt x="4568" y="4978"/>
                  </a:lnTo>
                  <a:cubicBezTo>
                    <a:pt x="4757" y="4978"/>
                    <a:pt x="4915" y="4821"/>
                    <a:pt x="4915" y="4600"/>
                  </a:cubicBezTo>
                  <a:lnTo>
                    <a:pt x="4915" y="1828"/>
                  </a:lnTo>
                  <a:cubicBezTo>
                    <a:pt x="4978" y="1576"/>
                    <a:pt x="4820" y="1418"/>
                    <a:pt x="4600" y="1418"/>
                  </a:cubicBezTo>
                  <a:lnTo>
                    <a:pt x="3497" y="1418"/>
                  </a:lnTo>
                  <a:cubicBezTo>
                    <a:pt x="3340" y="630"/>
                    <a:pt x="2646" y="0"/>
                    <a:pt x="1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gad9acfa639_0_16"/>
            <p:cNvSpPr/>
            <p:nvPr/>
          </p:nvSpPr>
          <p:spPr>
            <a:xfrm>
              <a:off x="-47333600" y="2782275"/>
              <a:ext cx="53600" cy="18125"/>
            </a:xfrm>
            <a:custGeom>
              <a:rect b="b" l="l" r="r" t="t"/>
              <a:pathLst>
                <a:path extrusionOk="0" h="725" w="214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7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gad9acfa639_0_16"/>
            <p:cNvSpPr/>
            <p:nvPr/>
          </p:nvSpPr>
          <p:spPr>
            <a:xfrm>
              <a:off x="-47333600" y="2817725"/>
              <a:ext cx="53600" cy="18125"/>
            </a:xfrm>
            <a:custGeom>
              <a:rect b="b" l="l" r="r" t="t"/>
              <a:pathLst>
                <a:path extrusionOk="0" h="725" w="214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7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gad9acfa639_0_16"/>
            <p:cNvSpPr/>
            <p:nvPr/>
          </p:nvSpPr>
          <p:spPr>
            <a:xfrm>
              <a:off x="-47333600" y="2852375"/>
              <a:ext cx="53600" cy="17350"/>
            </a:xfrm>
            <a:custGeom>
              <a:rect b="b" l="l" r="r" t="t"/>
              <a:pathLst>
                <a:path extrusionOk="0" h="694" w="214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97" y="693"/>
                  </a:lnTo>
                  <a:cubicBezTo>
                    <a:pt x="1986" y="693"/>
                    <a:pt x="2143" y="536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gad9acfa639_0_16"/>
            <p:cNvSpPr/>
            <p:nvPr/>
          </p:nvSpPr>
          <p:spPr>
            <a:xfrm>
              <a:off x="-47333600" y="2887800"/>
              <a:ext cx="53600" cy="17375"/>
            </a:xfrm>
            <a:custGeom>
              <a:rect b="b" l="l" r="r" t="t"/>
              <a:pathLst>
                <a:path extrusionOk="0" h="695" w="214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7"/>
                    <a:pt x="158" y="694"/>
                    <a:pt x="347" y="694"/>
                  </a:cubicBezTo>
                  <a:lnTo>
                    <a:pt x="1797" y="694"/>
                  </a:lnTo>
                  <a:cubicBezTo>
                    <a:pt x="1986" y="694"/>
                    <a:pt x="2143" y="537"/>
                    <a:pt x="2143" y="347"/>
                  </a:cubicBezTo>
                  <a:cubicBezTo>
                    <a:pt x="2143" y="158"/>
                    <a:pt x="1986" y="1"/>
                    <a:pt x="17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gad9acfa639_0_16"/>
            <p:cNvSpPr/>
            <p:nvPr/>
          </p:nvSpPr>
          <p:spPr>
            <a:xfrm>
              <a:off x="-47527350" y="2747625"/>
              <a:ext cx="300100" cy="228425"/>
            </a:xfrm>
            <a:custGeom>
              <a:rect b="b" l="l" r="r" t="t"/>
              <a:pathLst>
                <a:path extrusionOk="0" h="9137" w="12004">
                  <a:moveTo>
                    <a:pt x="10586" y="693"/>
                  </a:moveTo>
                  <a:lnTo>
                    <a:pt x="10586" y="7026"/>
                  </a:lnTo>
                  <a:lnTo>
                    <a:pt x="1418" y="7026"/>
                  </a:lnTo>
                  <a:lnTo>
                    <a:pt x="1418" y="693"/>
                  </a:lnTo>
                  <a:close/>
                  <a:moveTo>
                    <a:pt x="11311" y="7687"/>
                  </a:moveTo>
                  <a:lnTo>
                    <a:pt x="11311" y="8412"/>
                  </a:lnTo>
                  <a:lnTo>
                    <a:pt x="725" y="8412"/>
                  </a:lnTo>
                  <a:lnTo>
                    <a:pt x="725" y="7687"/>
                  </a:lnTo>
                  <a:close/>
                  <a:moveTo>
                    <a:pt x="1072" y="0"/>
                  </a:moveTo>
                  <a:cubicBezTo>
                    <a:pt x="883" y="0"/>
                    <a:pt x="725" y="158"/>
                    <a:pt x="725" y="378"/>
                  </a:cubicBezTo>
                  <a:lnTo>
                    <a:pt x="725" y="7026"/>
                  </a:lnTo>
                  <a:lnTo>
                    <a:pt x="347" y="7026"/>
                  </a:lnTo>
                  <a:cubicBezTo>
                    <a:pt x="158" y="7026"/>
                    <a:pt x="1" y="7183"/>
                    <a:pt x="1" y="7372"/>
                  </a:cubicBezTo>
                  <a:lnTo>
                    <a:pt x="1" y="8790"/>
                  </a:lnTo>
                  <a:cubicBezTo>
                    <a:pt x="1" y="8979"/>
                    <a:pt x="158" y="9136"/>
                    <a:pt x="347" y="9136"/>
                  </a:cubicBezTo>
                  <a:lnTo>
                    <a:pt x="11658" y="9136"/>
                  </a:lnTo>
                  <a:cubicBezTo>
                    <a:pt x="11847" y="9136"/>
                    <a:pt x="12004" y="8979"/>
                    <a:pt x="12004" y="8790"/>
                  </a:cubicBezTo>
                  <a:lnTo>
                    <a:pt x="12004" y="7372"/>
                  </a:lnTo>
                  <a:cubicBezTo>
                    <a:pt x="12004" y="7183"/>
                    <a:pt x="11847" y="7026"/>
                    <a:pt x="11658" y="7026"/>
                  </a:cubicBezTo>
                  <a:lnTo>
                    <a:pt x="11311" y="7026"/>
                  </a:lnTo>
                  <a:lnTo>
                    <a:pt x="11311" y="378"/>
                  </a:lnTo>
                  <a:cubicBezTo>
                    <a:pt x="11311" y="158"/>
                    <a:pt x="11153" y="0"/>
                    <a:pt x="109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4"/>
          <p:cNvSpPr txBox="1"/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"/>
              <a:t>Gracias!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"/>
          <p:cNvSpPr txBox="1"/>
          <p:nvPr>
            <p:ph idx="9" type="ctrTitle"/>
          </p:nvPr>
        </p:nvSpPr>
        <p:spPr>
          <a:xfrm>
            <a:off x="4155425" y="1272250"/>
            <a:ext cx="2737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>
                <a:solidFill>
                  <a:schemeClr val="lt2"/>
                </a:solidFill>
              </a:rPr>
              <a:t>Integrantes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43" name="Google Shape;343;p2"/>
          <p:cNvSpPr txBox="1"/>
          <p:nvPr>
            <p:ph type="ctrTitle"/>
          </p:nvPr>
        </p:nvSpPr>
        <p:spPr>
          <a:xfrm>
            <a:off x="4155425" y="2282838"/>
            <a:ext cx="68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Daniel Núñez Robinson</a:t>
            </a:r>
            <a:endParaRPr/>
          </a:p>
        </p:txBody>
      </p:sp>
      <p:sp>
        <p:nvSpPr>
          <p:cNvPr id="344" name="Google Shape;344;p2"/>
          <p:cNvSpPr txBox="1"/>
          <p:nvPr>
            <p:ph idx="2" type="title"/>
          </p:nvPr>
        </p:nvSpPr>
        <p:spPr>
          <a:xfrm>
            <a:off x="2319727" y="2173938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01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45" name="Google Shape;345;p2"/>
          <p:cNvSpPr txBox="1"/>
          <p:nvPr>
            <p:ph idx="3" type="ctrTitle"/>
          </p:nvPr>
        </p:nvSpPr>
        <p:spPr>
          <a:xfrm>
            <a:off x="4155425" y="3035338"/>
            <a:ext cx="68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Christian Espíritu Cueva</a:t>
            </a:r>
            <a:endParaRPr/>
          </a:p>
        </p:txBody>
      </p:sp>
      <p:sp>
        <p:nvSpPr>
          <p:cNvPr id="346" name="Google Shape;346;p2"/>
          <p:cNvSpPr txBox="1"/>
          <p:nvPr>
            <p:ph idx="4" type="title"/>
          </p:nvPr>
        </p:nvSpPr>
        <p:spPr>
          <a:xfrm>
            <a:off x="2319727" y="3035338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02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"/>
          <p:cNvSpPr txBox="1"/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352" name="Google Shape;352;p3"/>
          <p:cNvSpPr txBox="1"/>
          <p:nvPr>
            <p:ph idx="1" type="subTitle"/>
          </p:nvPr>
        </p:nvSpPr>
        <p:spPr>
          <a:xfrm>
            <a:off x="1868250" y="2708266"/>
            <a:ext cx="40203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En el presente proyecto brindaremos una solución </a:t>
            </a:r>
            <a:r>
              <a:rPr lang="es"/>
              <a:t>tecnológica</a:t>
            </a:r>
            <a:r>
              <a:rPr lang="es"/>
              <a:t> ante la </a:t>
            </a:r>
            <a:r>
              <a:rPr lang="es"/>
              <a:t>problemática</a:t>
            </a:r>
            <a:r>
              <a:rPr lang="es"/>
              <a:t> de falta de gestión de notificaciones de los usuarios del BCP, ya que estos pueden llegar a olvidar fechas de pago de letras, lineas de credito, etc.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ad9ad0236a_1_31"/>
          <p:cNvSpPr txBox="1"/>
          <p:nvPr>
            <p:ph type="ctrTitle"/>
          </p:nvPr>
        </p:nvSpPr>
        <p:spPr>
          <a:xfrm>
            <a:off x="2699349" y="1086010"/>
            <a:ext cx="329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Tecnologías Investigadas</a:t>
            </a:r>
            <a:endParaRPr/>
          </a:p>
        </p:txBody>
      </p:sp>
      <p:sp>
        <p:nvSpPr>
          <p:cNvPr id="358" name="Google Shape;358;gad9ad0236a_1_31"/>
          <p:cNvSpPr txBox="1"/>
          <p:nvPr>
            <p:ph idx="1" type="subTitle"/>
          </p:nvPr>
        </p:nvSpPr>
        <p:spPr>
          <a:xfrm>
            <a:off x="488275" y="2277463"/>
            <a:ext cx="40203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 Fiber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GORM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Vue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Vuetify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SQLite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Yarn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NuxtJS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Axios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EsLint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TypeScript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gad9ad0236a_1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19551">
            <a:off x="2451650" y="1887350"/>
            <a:ext cx="1705051" cy="233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gad9ad0236a_1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351184">
            <a:off x="6705978" y="346265"/>
            <a:ext cx="1832345" cy="1852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gad9ad0236a_1_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5175" y="4010915"/>
            <a:ext cx="1906750" cy="105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gad9ad0236a_1_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24767">
            <a:off x="4941349" y="2851391"/>
            <a:ext cx="2089750" cy="1002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gad9ad0236a_1_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645915">
            <a:off x="7215650" y="2851403"/>
            <a:ext cx="1780757" cy="100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"/>
          <p:cNvSpPr txBox="1"/>
          <p:nvPr>
            <p:ph type="ctrTitle"/>
          </p:nvPr>
        </p:nvSpPr>
        <p:spPr>
          <a:xfrm>
            <a:off x="4572001" y="697050"/>
            <a:ext cx="378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Pasos del equipo de desarrollo</a:t>
            </a:r>
            <a:endParaRPr/>
          </a:p>
        </p:txBody>
      </p:sp>
      <p:grpSp>
        <p:nvGrpSpPr>
          <p:cNvPr id="369" name="Google Shape;369;p4"/>
          <p:cNvGrpSpPr/>
          <p:nvPr/>
        </p:nvGrpSpPr>
        <p:grpSpPr>
          <a:xfrm>
            <a:off x="3104037" y="468450"/>
            <a:ext cx="3051030" cy="4206676"/>
            <a:chOff x="2772462" y="468450"/>
            <a:chExt cx="3051030" cy="4206676"/>
          </a:xfrm>
        </p:grpSpPr>
        <p:cxnSp>
          <p:nvCxnSpPr>
            <p:cNvPr id="370" name="Google Shape;370;p4"/>
            <p:cNvCxnSpPr/>
            <p:nvPr/>
          </p:nvCxnSpPr>
          <p:spPr>
            <a:xfrm>
              <a:off x="4492801" y="4117775"/>
              <a:ext cx="449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oval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cxnSp>
        <p:cxnSp>
          <p:nvCxnSpPr>
            <p:cNvPr id="371" name="Google Shape;371;p4"/>
            <p:cNvCxnSpPr/>
            <p:nvPr/>
          </p:nvCxnSpPr>
          <p:spPr>
            <a:xfrm>
              <a:off x="3642651" y="3087200"/>
              <a:ext cx="449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med" w="med" type="oval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cxnSp>
        <p:cxnSp>
          <p:nvCxnSpPr>
            <p:cNvPr id="372" name="Google Shape;372;p4"/>
            <p:cNvCxnSpPr/>
            <p:nvPr/>
          </p:nvCxnSpPr>
          <p:spPr>
            <a:xfrm>
              <a:off x="4492801" y="2066725"/>
              <a:ext cx="449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oval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cxnSp>
        <p:cxnSp>
          <p:nvCxnSpPr>
            <p:cNvPr id="373" name="Google Shape;373;p4"/>
            <p:cNvCxnSpPr>
              <a:stCxn id="374" idx="3"/>
            </p:cNvCxnSpPr>
            <p:nvPr/>
          </p:nvCxnSpPr>
          <p:spPr>
            <a:xfrm>
              <a:off x="3642651" y="1036150"/>
              <a:ext cx="449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med" w="med" type="oval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cxnSp>
        <p:sp>
          <p:nvSpPr>
            <p:cNvPr id="375" name="Google Shape;375;p4"/>
            <p:cNvSpPr/>
            <p:nvPr/>
          </p:nvSpPr>
          <p:spPr>
            <a:xfrm>
              <a:off x="2772462" y="468450"/>
              <a:ext cx="3051030" cy="4206676"/>
            </a:xfrm>
            <a:custGeom>
              <a:rect b="b" l="l" r="r" t="t"/>
              <a:pathLst>
                <a:path extrusionOk="0" h="170328" w="123536">
                  <a:moveTo>
                    <a:pt x="23585" y="1"/>
                  </a:moveTo>
                  <a:cubicBezTo>
                    <a:pt x="10527" y="1"/>
                    <a:pt x="1" y="10552"/>
                    <a:pt x="1" y="23610"/>
                  </a:cubicBezTo>
                  <a:cubicBezTo>
                    <a:pt x="1" y="36642"/>
                    <a:pt x="10527" y="47294"/>
                    <a:pt x="23585" y="47294"/>
                  </a:cubicBezTo>
                  <a:lnTo>
                    <a:pt x="99826" y="47294"/>
                  </a:lnTo>
                  <a:cubicBezTo>
                    <a:pt x="109425" y="47294"/>
                    <a:pt x="117269" y="55038"/>
                    <a:pt x="117269" y="64637"/>
                  </a:cubicBezTo>
                  <a:cubicBezTo>
                    <a:pt x="117269" y="74237"/>
                    <a:pt x="109425" y="81981"/>
                    <a:pt x="99926" y="81981"/>
                  </a:cubicBezTo>
                  <a:lnTo>
                    <a:pt x="23585" y="81981"/>
                  </a:lnTo>
                  <a:cubicBezTo>
                    <a:pt x="10527" y="81981"/>
                    <a:pt x="1" y="92633"/>
                    <a:pt x="1" y="105690"/>
                  </a:cubicBezTo>
                  <a:cubicBezTo>
                    <a:pt x="1" y="118723"/>
                    <a:pt x="10527" y="129274"/>
                    <a:pt x="23585" y="129274"/>
                  </a:cubicBezTo>
                  <a:lnTo>
                    <a:pt x="99826" y="129274"/>
                  </a:lnTo>
                  <a:cubicBezTo>
                    <a:pt x="109425" y="129274"/>
                    <a:pt x="117269" y="137119"/>
                    <a:pt x="117269" y="146718"/>
                  </a:cubicBezTo>
                  <a:cubicBezTo>
                    <a:pt x="117269" y="156317"/>
                    <a:pt x="109425" y="164062"/>
                    <a:pt x="99926" y="164062"/>
                  </a:cubicBezTo>
                  <a:cubicBezTo>
                    <a:pt x="98146" y="164062"/>
                    <a:pt x="96793" y="165515"/>
                    <a:pt x="96793" y="167194"/>
                  </a:cubicBezTo>
                  <a:cubicBezTo>
                    <a:pt x="96793" y="168974"/>
                    <a:pt x="98146" y="170327"/>
                    <a:pt x="99926" y="170327"/>
                  </a:cubicBezTo>
                  <a:cubicBezTo>
                    <a:pt x="112883" y="170327"/>
                    <a:pt x="123535" y="159776"/>
                    <a:pt x="123535" y="146718"/>
                  </a:cubicBezTo>
                  <a:cubicBezTo>
                    <a:pt x="123535" y="133660"/>
                    <a:pt x="112883" y="123009"/>
                    <a:pt x="99826" y="123009"/>
                  </a:cubicBezTo>
                  <a:lnTo>
                    <a:pt x="23585" y="123009"/>
                  </a:lnTo>
                  <a:cubicBezTo>
                    <a:pt x="13986" y="123009"/>
                    <a:pt x="6266" y="115289"/>
                    <a:pt x="6266" y="105690"/>
                  </a:cubicBezTo>
                  <a:cubicBezTo>
                    <a:pt x="6266" y="96066"/>
                    <a:pt x="13986" y="88247"/>
                    <a:pt x="23585" y="88247"/>
                  </a:cubicBezTo>
                  <a:lnTo>
                    <a:pt x="99926" y="88247"/>
                  </a:lnTo>
                  <a:cubicBezTo>
                    <a:pt x="112883" y="88247"/>
                    <a:pt x="123535" y="77695"/>
                    <a:pt x="123535" y="64637"/>
                  </a:cubicBezTo>
                  <a:cubicBezTo>
                    <a:pt x="123535" y="51580"/>
                    <a:pt x="112883" y="41028"/>
                    <a:pt x="99826" y="41028"/>
                  </a:cubicBezTo>
                  <a:lnTo>
                    <a:pt x="23585" y="41028"/>
                  </a:lnTo>
                  <a:cubicBezTo>
                    <a:pt x="13986" y="41028"/>
                    <a:pt x="6266" y="33209"/>
                    <a:pt x="6266" y="23610"/>
                  </a:cubicBezTo>
                  <a:cubicBezTo>
                    <a:pt x="6266" y="13986"/>
                    <a:pt x="13986" y="6266"/>
                    <a:pt x="23585" y="6266"/>
                  </a:cubicBezTo>
                  <a:lnTo>
                    <a:pt x="42181" y="6266"/>
                  </a:lnTo>
                  <a:cubicBezTo>
                    <a:pt x="43961" y="6266"/>
                    <a:pt x="45314" y="4813"/>
                    <a:pt x="45314" y="3133"/>
                  </a:cubicBezTo>
                  <a:cubicBezTo>
                    <a:pt x="45314" y="1354"/>
                    <a:pt x="43961" y="1"/>
                    <a:pt x="42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C2E3A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2887250" y="580000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C2E3A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4785602" y="1610567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C2E3A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2887250" y="2628386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C2E3A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4785602" y="3639878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C2E3A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3003800" y="696550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C2E3A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4902150" y="3756437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C2E3A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4902162" y="1727113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C2E3A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3003800" y="2744925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C2E3A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4" name="Google Shape;374;p4"/>
          <p:cNvSpPr txBox="1"/>
          <p:nvPr>
            <p:ph type="ctrTitle"/>
          </p:nvPr>
        </p:nvSpPr>
        <p:spPr>
          <a:xfrm>
            <a:off x="3375726" y="747250"/>
            <a:ext cx="598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>
                <a:solidFill>
                  <a:srgbClr val="FFFFFF"/>
                </a:solidFill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4" name="Google Shape;384;p4"/>
          <p:cNvSpPr txBox="1"/>
          <p:nvPr>
            <p:ph type="ctrTitle"/>
          </p:nvPr>
        </p:nvSpPr>
        <p:spPr>
          <a:xfrm>
            <a:off x="5274076" y="1777825"/>
            <a:ext cx="598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>
                <a:solidFill>
                  <a:srgbClr val="FFFFFF"/>
                </a:solidFill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5" name="Google Shape;385;p4"/>
          <p:cNvSpPr txBox="1"/>
          <p:nvPr>
            <p:ph type="ctrTitle"/>
          </p:nvPr>
        </p:nvSpPr>
        <p:spPr>
          <a:xfrm>
            <a:off x="3375726" y="2795625"/>
            <a:ext cx="598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>
                <a:solidFill>
                  <a:srgbClr val="FFFFFF"/>
                </a:solidFill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6" name="Google Shape;386;p4"/>
          <p:cNvSpPr txBox="1"/>
          <p:nvPr>
            <p:ph type="ctrTitle"/>
          </p:nvPr>
        </p:nvSpPr>
        <p:spPr>
          <a:xfrm>
            <a:off x="5274076" y="3807125"/>
            <a:ext cx="598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>
                <a:solidFill>
                  <a:srgbClr val="FFFFFF"/>
                </a:solidFill>
              </a:rPr>
              <a:t>04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7" name="Google Shape;387;p4"/>
          <p:cNvSpPr txBox="1"/>
          <p:nvPr>
            <p:ph idx="4294967295" type="subTitle"/>
          </p:nvPr>
        </p:nvSpPr>
        <p:spPr>
          <a:xfrm>
            <a:off x="4544775" y="747250"/>
            <a:ext cx="1692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accent1"/>
                </a:solidFill>
              </a:rPr>
              <a:t>Planificación</a:t>
            </a:r>
            <a:br>
              <a:rPr b="0" i="0" lang="es" sz="1000" u="none" cap="none" strike="noStrik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rPr>
            </a:br>
            <a:r>
              <a:rPr lang="es" sz="1000"/>
              <a:t>Reunión de equipo para acordar </a:t>
            </a:r>
            <a:r>
              <a:rPr lang="es" sz="1000"/>
              <a:t>cómo</a:t>
            </a:r>
            <a:r>
              <a:rPr lang="es" sz="1000"/>
              <a:t> desarrollar el trabajo</a:t>
            </a:r>
            <a:endParaRPr b="0" i="0" sz="1000" u="none" cap="none" strike="noStrike">
              <a:solidFill>
                <a:schemeClr val="lt1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rvo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388" name="Google Shape;388;p4"/>
          <p:cNvSpPr txBox="1"/>
          <p:nvPr>
            <p:ph idx="4294967295" type="subTitle"/>
          </p:nvPr>
        </p:nvSpPr>
        <p:spPr>
          <a:xfrm>
            <a:off x="2977450" y="1695238"/>
            <a:ext cx="1726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</a:pPr>
            <a:r>
              <a:rPr lang="es" sz="1000">
                <a:solidFill>
                  <a:schemeClr val="accent1"/>
                </a:solidFill>
              </a:rPr>
              <a:t>Desarrollo de Backend</a:t>
            </a:r>
            <a:br>
              <a:rPr b="0" i="0" lang="es" sz="1000" u="none" cap="none" strike="noStrik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rPr>
            </a:br>
            <a:r>
              <a:rPr lang="es" sz="1000"/>
              <a:t>Servicio </a:t>
            </a:r>
            <a:r>
              <a:rPr lang="es" sz="1000"/>
              <a:t>d</a:t>
            </a:r>
            <a:r>
              <a:rPr lang="es" sz="1000"/>
              <a:t>esarrollado con GO</a:t>
            </a:r>
            <a:endParaRPr b="0" i="0" sz="1000" u="none" cap="none" strike="noStrike">
              <a:solidFill>
                <a:schemeClr val="lt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389" name="Google Shape;389;p4"/>
          <p:cNvSpPr txBox="1"/>
          <p:nvPr>
            <p:ph idx="4294967295" type="subTitle"/>
          </p:nvPr>
        </p:nvSpPr>
        <p:spPr>
          <a:xfrm>
            <a:off x="4544775" y="2795625"/>
            <a:ext cx="1988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</a:pPr>
            <a:r>
              <a:rPr lang="es" sz="1000">
                <a:solidFill>
                  <a:schemeClr val="accent1"/>
                </a:solidFill>
              </a:rPr>
              <a:t>Desarrollo de Frontend</a:t>
            </a:r>
            <a:br>
              <a:rPr b="0" i="0" lang="es" sz="1000" u="none" cap="none" strike="noStrik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rPr>
            </a:br>
            <a:r>
              <a:rPr lang="es" sz="1000"/>
              <a:t>Implementación de Frontend con Vue</a:t>
            </a:r>
            <a:endParaRPr b="0" i="0" sz="1000" u="none" cap="none" strike="noStrike">
              <a:solidFill>
                <a:schemeClr val="lt1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rvo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390" name="Google Shape;390;p4"/>
          <p:cNvSpPr txBox="1"/>
          <p:nvPr>
            <p:ph idx="4294967295" type="subTitle"/>
          </p:nvPr>
        </p:nvSpPr>
        <p:spPr>
          <a:xfrm>
            <a:off x="2450650" y="3826200"/>
            <a:ext cx="2253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</a:pPr>
            <a:r>
              <a:rPr lang="es" sz="1000">
                <a:solidFill>
                  <a:schemeClr val="accent1"/>
                </a:solidFill>
              </a:rPr>
              <a:t>Finalización y </a:t>
            </a:r>
            <a:r>
              <a:rPr lang="es" sz="1000">
                <a:solidFill>
                  <a:schemeClr val="accent1"/>
                </a:solidFill>
              </a:rPr>
              <a:t>unión</a:t>
            </a:r>
            <a:r>
              <a:rPr lang="es" sz="1000">
                <a:solidFill>
                  <a:schemeClr val="accent1"/>
                </a:solidFill>
              </a:rPr>
              <a:t> de proyectos</a:t>
            </a:r>
            <a:br>
              <a:rPr b="0" i="0" lang="es" sz="1000" u="none" cap="none" strike="noStrik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rPr>
            </a:br>
            <a:r>
              <a:rPr lang="es" sz="1000"/>
              <a:t>Fin del desarrollo</a:t>
            </a:r>
            <a:endParaRPr b="0" i="0" sz="1000" u="none" cap="none" strike="noStrike">
              <a:solidFill>
                <a:schemeClr val="lt1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rvo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ad9ad0236a_1_0"/>
          <p:cNvSpPr txBox="1"/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del Back-End</a:t>
            </a:r>
            <a:endParaRPr/>
          </a:p>
        </p:txBody>
      </p:sp>
      <p:sp>
        <p:nvSpPr>
          <p:cNvPr id="396" name="Google Shape;396;gad9ad0236a_1_0"/>
          <p:cNvSpPr txBox="1"/>
          <p:nvPr/>
        </p:nvSpPr>
        <p:spPr>
          <a:xfrm>
            <a:off x="531300" y="1125300"/>
            <a:ext cx="7395300" cy="28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vo"/>
              <a:buChar char="●"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SQLite</a:t>
            </a:r>
            <a:endParaRPr>
              <a:latin typeface="Arvo"/>
              <a:ea typeface="Arvo"/>
              <a:cs typeface="Arvo"/>
              <a:sym typeface="Ar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vo"/>
              <a:buChar char="●"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GORM (Auto Migrate)</a:t>
            </a:r>
            <a:endParaRPr>
              <a:latin typeface="Arvo"/>
              <a:ea typeface="Arvo"/>
              <a:cs typeface="Arvo"/>
              <a:sym typeface="Ar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vo"/>
              <a:buChar char="●"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Go</a:t>
            </a:r>
            <a:endParaRPr>
              <a:latin typeface="Arvo"/>
              <a:ea typeface="Arvo"/>
              <a:cs typeface="Arvo"/>
              <a:sym typeface="Ar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vo"/>
              <a:buChar char="●"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Go Fiber (Facilitación de desarrollo en  Web)</a:t>
            </a:r>
            <a:endParaRPr>
              <a:latin typeface="Arvo"/>
              <a:ea typeface="Arvo"/>
              <a:cs typeface="Arvo"/>
              <a:sym typeface="Ar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vo"/>
              <a:buChar char="●"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Tablas de Transacción, Usuario, Categoría (De la transacción)</a:t>
            </a:r>
            <a:endParaRPr>
              <a:latin typeface="Arvo"/>
              <a:ea typeface="Arvo"/>
              <a:cs typeface="Arvo"/>
              <a:sym typeface="Ar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vo"/>
              <a:buChar char="●"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API (Post, Get, Delete, Update)</a:t>
            </a:r>
            <a:endParaRPr>
              <a:latin typeface="Arvo"/>
              <a:ea typeface="Arvo"/>
              <a:cs typeface="Arvo"/>
              <a:sym typeface="Ar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vo"/>
              <a:buChar char="●"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Pruebas en Insomnia</a:t>
            </a:r>
            <a:endParaRPr>
              <a:latin typeface="Arvo"/>
              <a:ea typeface="Arvo"/>
              <a:cs typeface="Arvo"/>
              <a:sym typeface="Ar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vo"/>
              <a:buChar char="●"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Desarrollo de un Login</a:t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397" name="Google Shape;397;gad9ad0236a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6525" y="2632827"/>
            <a:ext cx="4797474" cy="251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"/>
          <p:cNvSpPr txBox="1"/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Redes neuronales</a:t>
            </a:r>
            <a:endParaRPr/>
          </a:p>
        </p:txBody>
      </p:sp>
      <p:grpSp>
        <p:nvGrpSpPr>
          <p:cNvPr id="403" name="Google Shape;403;p7"/>
          <p:cNvGrpSpPr/>
          <p:nvPr/>
        </p:nvGrpSpPr>
        <p:grpSpPr>
          <a:xfrm>
            <a:off x="1206575" y="1840825"/>
            <a:ext cx="980695" cy="982361"/>
            <a:chOff x="917250" y="2165250"/>
            <a:chExt cx="980695" cy="982361"/>
          </a:xfrm>
        </p:grpSpPr>
        <p:sp>
          <p:nvSpPr>
            <p:cNvPr id="404" name="Google Shape;404;p7"/>
            <p:cNvSpPr/>
            <p:nvPr/>
          </p:nvSpPr>
          <p:spPr>
            <a:xfrm>
              <a:off x="917250" y="2165250"/>
              <a:ext cx="980695" cy="982361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1037015" y="2285225"/>
              <a:ext cx="741167" cy="742427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6" name="Google Shape;406;p7"/>
          <p:cNvGrpSpPr/>
          <p:nvPr/>
        </p:nvGrpSpPr>
        <p:grpSpPr>
          <a:xfrm>
            <a:off x="1531022" y="2205725"/>
            <a:ext cx="331821" cy="252570"/>
            <a:chOff x="-47527350" y="2747625"/>
            <a:chExt cx="300100" cy="228425"/>
          </a:xfrm>
        </p:grpSpPr>
        <p:sp>
          <p:nvSpPr>
            <p:cNvPr id="407" name="Google Shape;407;p7"/>
            <p:cNvSpPr/>
            <p:nvPr/>
          </p:nvSpPr>
          <p:spPr>
            <a:xfrm>
              <a:off x="-47475350" y="2782275"/>
              <a:ext cx="124450" cy="124475"/>
            </a:xfrm>
            <a:custGeom>
              <a:rect b="b" l="l" r="r" t="t"/>
              <a:pathLst>
                <a:path extrusionOk="0" h="4979" w="4978">
                  <a:moveTo>
                    <a:pt x="2804" y="2080"/>
                  </a:moveTo>
                  <a:cubicBezTo>
                    <a:pt x="2678" y="2395"/>
                    <a:pt x="2457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7" y="725"/>
                  </a:moveTo>
                  <a:cubicBezTo>
                    <a:pt x="2300" y="725"/>
                    <a:pt x="2678" y="977"/>
                    <a:pt x="2804" y="1418"/>
                  </a:cubicBezTo>
                  <a:lnTo>
                    <a:pt x="1827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73"/>
                  </a:lnTo>
                  <a:cubicBezTo>
                    <a:pt x="1071" y="2615"/>
                    <a:pt x="756" y="2206"/>
                    <a:pt x="756" y="1765"/>
                  </a:cubicBezTo>
                  <a:cubicBezTo>
                    <a:pt x="756" y="1197"/>
                    <a:pt x="1229" y="725"/>
                    <a:pt x="1827" y="725"/>
                  </a:cubicBezTo>
                  <a:close/>
                  <a:moveTo>
                    <a:pt x="4253" y="2080"/>
                  </a:moveTo>
                  <a:lnTo>
                    <a:pt x="4253" y="4222"/>
                  </a:lnTo>
                  <a:lnTo>
                    <a:pt x="2142" y="4222"/>
                  </a:lnTo>
                  <a:lnTo>
                    <a:pt x="2142" y="3466"/>
                  </a:lnTo>
                  <a:cubicBezTo>
                    <a:pt x="2804" y="3308"/>
                    <a:pt x="3371" y="2804"/>
                    <a:pt x="3529" y="2080"/>
                  </a:cubicBezTo>
                  <a:close/>
                  <a:moveTo>
                    <a:pt x="1764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47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821"/>
                    <a:pt x="1575" y="4978"/>
                    <a:pt x="1764" y="4978"/>
                  </a:cubicBezTo>
                  <a:lnTo>
                    <a:pt x="4568" y="4978"/>
                  </a:lnTo>
                  <a:cubicBezTo>
                    <a:pt x="4757" y="4978"/>
                    <a:pt x="4915" y="4821"/>
                    <a:pt x="4915" y="4600"/>
                  </a:cubicBezTo>
                  <a:lnTo>
                    <a:pt x="4915" y="1828"/>
                  </a:lnTo>
                  <a:cubicBezTo>
                    <a:pt x="4978" y="1576"/>
                    <a:pt x="4820" y="1418"/>
                    <a:pt x="4600" y="1418"/>
                  </a:cubicBezTo>
                  <a:lnTo>
                    <a:pt x="3497" y="1418"/>
                  </a:lnTo>
                  <a:cubicBezTo>
                    <a:pt x="3340" y="630"/>
                    <a:pt x="2646" y="0"/>
                    <a:pt x="1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-47333600" y="2782275"/>
              <a:ext cx="53600" cy="18125"/>
            </a:xfrm>
            <a:custGeom>
              <a:rect b="b" l="l" r="r" t="t"/>
              <a:pathLst>
                <a:path extrusionOk="0" h="725" w="214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7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-47333600" y="2817725"/>
              <a:ext cx="53600" cy="18125"/>
            </a:xfrm>
            <a:custGeom>
              <a:rect b="b" l="l" r="r" t="t"/>
              <a:pathLst>
                <a:path extrusionOk="0" h="725" w="214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7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-47333600" y="2852375"/>
              <a:ext cx="53600" cy="17350"/>
            </a:xfrm>
            <a:custGeom>
              <a:rect b="b" l="l" r="r" t="t"/>
              <a:pathLst>
                <a:path extrusionOk="0" h="694" w="214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97" y="693"/>
                  </a:lnTo>
                  <a:cubicBezTo>
                    <a:pt x="1986" y="693"/>
                    <a:pt x="2143" y="536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-47333600" y="2887800"/>
              <a:ext cx="53600" cy="17375"/>
            </a:xfrm>
            <a:custGeom>
              <a:rect b="b" l="l" r="r" t="t"/>
              <a:pathLst>
                <a:path extrusionOk="0" h="695" w="214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7"/>
                    <a:pt x="158" y="694"/>
                    <a:pt x="347" y="694"/>
                  </a:cubicBezTo>
                  <a:lnTo>
                    <a:pt x="1797" y="694"/>
                  </a:lnTo>
                  <a:cubicBezTo>
                    <a:pt x="1986" y="694"/>
                    <a:pt x="2143" y="537"/>
                    <a:pt x="2143" y="347"/>
                  </a:cubicBezTo>
                  <a:cubicBezTo>
                    <a:pt x="2143" y="158"/>
                    <a:pt x="1986" y="1"/>
                    <a:pt x="17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-47527350" y="2747625"/>
              <a:ext cx="300100" cy="228425"/>
            </a:xfrm>
            <a:custGeom>
              <a:rect b="b" l="l" r="r" t="t"/>
              <a:pathLst>
                <a:path extrusionOk="0" h="9137" w="12004">
                  <a:moveTo>
                    <a:pt x="10586" y="693"/>
                  </a:moveTo>
                  <a:lnTo>
                    <a:pt x="10586" y="7026"/>
                  </a:lnTo>
                  <a:lnTo>
                    <a:pt x="1418" y="7026"/>
                  </a:lnTo>
                  <a:lnTo>
                    <a:pt x="1418" y="693"/>
                  </a:lnTo>
                  <a:close/>
                  <a:moveTo>
                    <a:pt x="11311" y="7687"/>
                  </a:moveTo>
                  <a:lnTo>
                    <a:pt x="11311" y="8412"/>
                  </a:lnTo>
                  <a:lnTo>
                    <a:pt x="725" y="8412"/>
                  </a:lnTo>
                  <a:lnTo>
                    <a:pt x="725" y="7687"/>
                  </a:lnTo>
                  <a:close/>
                  <a:moveTo>
                    <a:pt x="1072" y="0"/>
                  </a:moveTo>
                  <a:cubicBezTo>
                    <a:pt x="883" y="0"/>
                    <a:pt x="725" y="158"/>
                    <a:pt x="725" y="378"/>
                  </a:cubicBezTo>
                  <a:lnTo>
                    <a:pt x="725" y="7026"/>
                  </a:lnTo>
                  <a:lnTo>
                    <a:pt x="347" y="7026"/>
                  </a:lnTo>
                  <a:cubicBezTo>
                    <a:pt x="158" y="7026"/>
                    <a:pt x="1" y="7183"/>
                    <a:pt x="1" y="7372"/>
                  </a:cubicBezTo>
                  <a:lnTo>
                    <a:pt x="1" y="8790"/>
                  </a:lnTo>
                  <a:cubicBezTo>
                    <a:pt x="1" y="8979"/>
                    <a:pt x="158" y="9136"/>
                    <a:pt x="347" y="9136"/>
                  </a:cubicBezTo>
                  <a:lnTo>
                    <a:pt x="11658" y="9136"/>
                  </a:lnTo>
                  <a:cubicBezTo>
                    <a:pt x="11847" y="9136"/>
                    <a:pt x="12004" y="8979"/>
                    <a:pt x="12004" y="8790"/>
                  </a:cubicBezTo>
                  <a:lnTo>
                    <a:pt x="12004" y="7372"/>
                  </a:lnTo>
                  <a:cubicBezTo>
                    <a:pt x="12004" y="7183"/>
                    <a:pt x="11847" y="7026"/>
                    <a:pt x="11658" y="7026"/>
                  </a:cubicBezTo>
                  <a:lnTo>
                    <a:pt x="11311" y="7026"/>
                  </a:lnTo>
                  <a:lnTo>
                    <a:pt x="11311" y="378"/>
                  </a:lnTo>
                  <a:cubicBezTo>
                    <a:pt x="11311" y="158"/>
                    <a:pt x="11153" y="0"/>
                    <a:pt x="109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13" name="Google Shape;41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200" y="1340275"/>
            <a:ext cx="4412775" cy="24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"/>
          <p:cNvSpPr txBox="1"/>
          <p:nvPr>
            <p:ph type="ctrTitle"/>
          </p:nvPr>
        </p:nvSpPr>
        <p:spPr>
          <a:xfrm flipH="1">
            <a:off x="770575" y="544650"/>
            <a:ext cx="267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Planificación Machine Learning</a:t>
            </a:r>
            <a:endParaRPr/>
          </a:p>
        </p:txBody>
      </p:sp>
      <p:grpSp>
        <p:nvGrpSpPr>
          <p:cNvPr id="419" name="Google Shape;419;p5"/>
          <p:cNvGrpSpPr/>
          <p:nvPr/>
        </p:nvGrpSpPr>
        <p:grpSpPr>
          <a:xfrm>
            <a:off x="1526850" y="2080575"/>
            <a:ext cx="980695" cy="982361"/>
            <a:chOff x="917250" y="2165250"/>
            <a:chExt cx="980695" cy="982361"/>
          </a:xfrm>
        </p:grpSpPr>
        <p:sp>
          <p:nvSpPr>
            <p:cNvPr id="420" name="Google Shape;420;p5"/>
            <p:cNvSpPr/>
            <p:nvPr/>
          </p:nvSpPr>
          <p:spPr>
            <a:xfrm>
              <a:off x="917250" y="2165250"/>
              <a:ext cx="980695" cy="982361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1037015" y="2285225"/>
              <a:ext cx="741167" cy="742427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5"/>
          <p:cNvGrpSpPr/>
          <p:nvPr/>
        </p:nvGrpSpPr>
        <p:grpSpPr>
          <a:xfrm>
            <a:off x="1850418" y="2406261"/>
            <a:ext cx="333562" cy="330991"/>
            <a:chOff x="-50524250" y="2686150"/>
            <a:chExt cx="301675" cy="299350"/>
          </a:xfrm>
        </p:grpSpPr>
        <p:sp>
          <p:nvSpPr>
            <p:cNvPr id="423" name="Google Shape;423;p5"/>
            <p:cNvSpPr/>
            <p:nvPr/>
          </p:nvSpPr>
          <p:spPr>
            <a:xfrm>
              <a:off x="-50488025" y="2792500"/>
              <a:ext cx="18150" cy="52800"/>
            </a:xfrm>
            <a:custGeom>
              <a:rect b="b" l="l" r="r" t="t"/>
              <a:pathLst>
                <a:path extrusionOk="0" h="2112" w="726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-50488025" y="2897250"/>
              <a:ext cx="18150" cy="53600"/>
            </a:xfrm>
            <a:custGeom>
              <a:rect b="b" l="l" r="r" t="t"/>
              <a:pathLst>
                <a:path extrusionOk="0" h="2144" w="726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-50488025" y="2861825"/>
              <a:ext cx="18150" cy="18125"/>
            </a:xfrm>
            <a:custGeom>
              <a:rect b="b" l="l" r="r" t="t"/>
              <a:pathLst>
                <a:path extrusionOk="0" h="725" w="726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-50524250" y="2686150"/>
              <a:ext cx="301675" cy="52825"/>
            </a:xfrm>
            <a:custGeom>
              <a:rect b="b" l="l" r="r" t="t"/>
              <a:pathLst>
                <a:path extrusionOk="0" h="2113" w="12067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-50523475" y="2757075"/>
              <a:ext cx="300900" cy="228425"/>
            </a:xfrm>
            <a:custGeom>
              <a:rect b="b" l="l" r="r" t="t"/>
              <a:pathLst>
                <a:path extrusionOk="0" h="9137" w="12036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-50453375" y="2792500"/>
              <a:ext cx="194575" cy="158350"/>
            </a:xfrm>
            <a:custGeom>
              <a:rect b="b" l="l" r="r" t="t"/>
              <a:pathLst>
                <a:path extrusionOk="0" h="6334" w="7783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29" name="Google Shape;42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975" y="1197362"/>
            <a:ext cx="4894025" cy="274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ad9ad0236a_1_6"/>
          <p:cNvSpPr txBox="1"/>
          <p:nvPr>
            <p:ph type="ctrTitle"/>
          </p:nvPr>
        </p:nvSpPr>
        <p:spPr>
          <a:xfrm>
            <a:off x="620701" y="165875"/>
            <a:ext cx="8095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Dataset</a:t>
            </a:r>
            <a:endParaRPr/>
          </a:p>
        </p:txBody>
      </p:sp>
      <p:pic>
        <p:nvPicPr>
          <p:cNvPr id="435" name="Google Shape;435;gad9ad0236a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100" y="644875"/>
            <a:ext cx="6827609" cy="44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y Creative CV by slidesgo">
  <a:themeElements>
    <a:clrScheme name="Simple Light">
      <a:dk1>
        <a:srgbClr val="E9E6E1"/>
      </a:dk1>
      <a:lt1>
        <a:srgbClr val="434343"/>
      </a:lt1>
      <a:dk2>
        <a:srgbClr val="102E5F"/>
      </a:dk2>
      <a:lt2>
        <a:srgbClr val="6B72EB"/>
      </a:lt2>
      <a:accent1>
        <a:srgbClr val="6987C9"/>
      </a:accent1>
      <a:accent2>
        <a:srgbClr val="FFCC33"/>
      </a:accent2>
      <a:accent3>
        <a:srgbClr val="0C064A"/>
      </a:accent3>
      <a:accent4>
        <a:srgbClr val="FF823B"/>
      </a:accent4>
      <a:accent5>
        <a:srgbClr val="1F158A"/>
      </a:accent5>
      <a:accent6>
        <a:srgbClr val="352CCD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